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7" r:id="rId37"/>
    <p:sldId id="474" r:id="rId38"/>
    <p:sldId id="414" r:id="rId39"/>
    <p:sldId id="485" r:id="rId40"/>
    <p:sldId id="486" r:id="rId41"/>
    <p:sldId id="523" r:id="rId42"/>
    <p:sldId id="524" r:id="rId43"/>
    <p:sldId id="487" r:id="rId44"/>
    <p:sldId id="488" r:id="rId45"/>
    <p:sldId id="500" r:id="rId46"/>
    <p:sldId id="501" r:id="rId47"/>
    <p:sldId id="502" r:id="rId48"/>
    <p:sldId id="503" r:id="rId49"/>
    <p:sldId id="504" r:id="rId50"/>
    <p:sldId id="526" r:id="rId51"/>
    <p:sldId id="527" r:id="rId52"/>
    <p:sldId id="533" r:id="rId53"/>
    <p:sldId id="534" r:id="rId54"/>
    <p:sldId id="535" r:id="rId55"/>
    <p:sldId id="525" r:id="rId56"/>
    <p:sldId id="505" r:id="rId57"/>
    <p:sldId id="506" r:id="rId58"/>
    <p:sldId id="507" r:id="rId59"/>
    <p:sldId id="531" r:id="rId60"/>
    <p:sldId id="595" r:id="rId61"/>
    <p:sldId id="597" r:id="rId62"/>
    <p:sldId id="598"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7"/>
            <p14:sldId id="474"/>
            <p14:sldId id="41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95"/>
            <p14:sldId id="597"/>
            <p14:sldId id="598"/>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50223" autoAdjust="0"/>
  </p:normalViewPr>
  <p:slideViewPr>
    <p:cSldViewPr>
      <p:cViewPr varScale="1">
        <p:scale>
          <a:sx n="48" d="100"/>
          <a:sy n="48" d="100"/>
        </p:scale>
        <p:origin x="2793" y="60"/>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p>
          <a:p>
            <a:endParaRPr lang="en-US" baseline="0" dirty="0" smtClean="0"/>
          </a:p>
          <a:p>
            <a:r>
              <a:rPr lang="en-US" baseline="0" dirty="0" smtClean="0"/>
              <a:t>You can also use registry keys to set it globally on all machines in your datacenter.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39</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46</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err="1"/>
              <a:t>MultiSite</a:t>
            </a:r>
            <a:r>
              <a:rPr lang="en-US" sz="1100" dirty="0"/>
              <a:t> Turns the </a:t>
            </a:r>
            <a:r>
              <a:rPr lang="en-US" sz="1100" dirty="0" err="1"/>
              <a:t>the</a:t>
            </a:r>
            <a:r>
              <a:rPr lang="en-US" sz="1100" dirty="0"/>
              <a:t> gateway </a:t>
            </a:r>
            <a:r>
              <a:rPr lang="en-US" sz="1100" dirty="0" smtClean="0"/>
              <a:t>on. Now</a:t>
            </a:r>
            <a:r>
              <a:rPr lang="en-US" sz="1100" baseline="0" dirty="0" smtClean="0"/>
              <a:t> in new </a:t>
            </a:r>
            <a:r>
              <a:rPr lang="en-US" sz="1100" baseline="0" dirty="0" err="1" smtClean="0"/>
              <a:t>nuget</a:t>
            </a:r>
            <a:r>
              <a:rPr lang="en-US" sz="1100" baseline="0" dirty="0" smtClean="0"/>
              <a:t> package</a:t>
            </a:r>
            <a:endParaRPr lang="en-US" sz="1100" dirty="0"/>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a:p>
          <a:p>
            <a:pPr fontAlgn="base"/>
            <a:endParaRPr lang="en-US" sz="1100"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smtClean="0"/>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r>
              <a:rPr lang="en-US" sz="1100" dirty="0" smtClean="0"/>
              <a:t>. Now</a:t>
            </a:r>
            <a:r>
              <a:rPr lang="en-US" sz="1100" baseline="0" dirty="0" smtClean="0"/>
              <a:t> in new </a:t>
            </a:r>
            <a:r>
              <a:rPr lang="en-US" sz="1100" baseline="0" dirty="0" err="1" smtClean="0"/>
              <a:t>nuget</a:t>
            </a:r>
            <a:r>
              <a:rPr lang="en-US" sz="1100" baseline="0" dirty="0" smtClean="0"/>
              <a:t> package</a:t>
            </a:r>
            <a:endParaRPr lang="en-US" sz="1100" dirty="0"/>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50</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51</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future versions the endpoint name will no longer be derived</a:t>
            </a:r>
            <a:r>
              <a:rPr lang="en-US" baseline="0" dirty="0" smtClean="0"/>
              <a:t> from the root namespace. You must set it manually on the </a:t>
            </a:r>
            <a:r>
              <a:rPr lang="en-US" baseline="0" dirty="0" err="1" smtClean="0"/>
              <a:t>BusConfiguration</a:t>
            </a:r>
            <a:r>
              <a:rPr lang="en-US" baseline="0" dirty="0" smtClean="0"/>
              <a:t>. Suggest you already do that.</a:t>
            </a:r>
            <a:endParaRPr lang="en-US" baseline="0" dirty="0"/>
          </a:p>
          <a:p>
            <a:endParaRPr lang="en-US" baseline="0" dirty="0"/>
          </a:p>
          <a:p>
            <a:r>
              <a:rPr lang="en-US" baseline="0" dirty="0" smtClean="0"/>
              <a:t>V5 has a Bug in the Endpoint Name algorithm when running under OWIN pipeline.</a:t>
            </a:r>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3271940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fast ones: Write a pipeline extension which allows to filter which messages are audited.</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63</a:t>
            </a:fld>
            <a:endParaRPr lang="en-GB"/>
          </a:p>
        </p:txBody>
      </p:sp>
    </p:spTree>
    <p:extLst>
      <p:ext uri="{BB962C8B-B14F-4D97-AF65-F5344CB8AC3E}">
        <p14:creationId xmlns:p14="http://schemas.microsoft.com/office/powerpoint/2010/main" val="4002463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is no longer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de-CH" dirty="0" err="1" smtClean="0">
                <a:solidFill>
                  <a:schemeClr val="tx1"/>
                </a:solidFill>
                <a:highlight>
                  <a:srgbClr val="FFFFFF"/>
                </a:highlight>
                <a:latin typeface="Consolas" panose="020B0609020204030204" pitchFamily="49" charset="0"/>
              </a:rPr>
              <a:t>conf.EnableInstallers</a:t>
            </a:r>
            <a:r>
              <a:rPr lang="de-CH" dirty="0" smtClean="0">
                <a:solidFill>
                  <a:schemeClr val="tx1"/>
                </a:solidFill>
                <a:highlight>
                  <a:srgbClr val="FFFFFF"/>
                </a:highlight>
                <a:latin typeface="Consolas" panose="020B0609020204030204" pitchFamily="49" charset="0"/>
              </a:rPr>
              <a:t>("Username");</a:t>
            </a:r>
            <a:endParaRPr lang="en-US" dirty="0" smtClean="0">
              <a:solidFill>
                <a:schemeClr val="tx1"/>
              </a:solidFill>
            </a:endParaRPr>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69</a:t>
            </a:fld>
            <a:endParaRPr lang="en-GB"/>
          </a:p>
        </p:txBody>
      </p:sp>
    </p:spTree>
    <p:extLst>
      <p:ext uri="{BB962C8B-B14F-4D97-AF65-F5344CB8AC3E}">
        <p14:creationId xmlns:p14="http://schemas.microsoft.com/office/powerpoint/2010/main" val="13516639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82</a:t>
            </a:fld>
            <a:endParaRPr lang="en-GB"/>
          </a:p>
        </p:txBody>
      </p:sp>
    </p:spTree>
    <p:extLst>
      <p:ext uri="{BB962C8B-B14F-4D97-AF65-F5344CB8AC3E}">
        <p14:creationId xmlns:p14="http://schemas.microsoft.com/office/powerpoint/2010/main" val="2843277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r>
              <a:rPr lang="en-US" baseline="0" dirty="0" smtClean="0"/>
              <a:t> (NServiceBus Main Repo Integration Tests)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smtClean="0"/>
              <a:t>QueueExplorer</a:t>
            </a:r>
            <a:r>
              <a:rPr lang="de-CH" dirty="0" smtClean="0"/>
              <a:t>,</a:t>
            </a:r>
            <a:r>
              <a:rPr lang="de-CH" baseline="0" dirty="0" smtClean="0"/>
              <a:t> </a:t>
            </a:r>
            <a:r>
              <a:rPr lang="de-CH" baseline="0" dirty="0" err="1" smtClean="0"/>
              <a:t>Powershell</a:t>
            </a:r>
            <a:r>
              <a:rPr lang="de-CH" baseline="0" dirty="0" smtClean="0"/>
              <a:t>…</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97</a:t>
            </a:fld>
            <a:endParaRPr lang="en-GB"/>
          </a:p>
        </p:txBody>
      </p:sp>
    </p:spTree>
    <p:extLst>
      <p:ext uri="{BB962C8B-B14F-4D97-AF65-F5344CB8AC3E}">
        <p14:creationId xmlns:p14="http://schemas.microsoft.com/office/powerpoint/2010/main" val="2651623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9</a:t>
            </a:fld>
            <a:endParaRPr lang="en-GB"/>
          </a:p>
        </p:txBody>
      </p:sp>
    </p:spTree>
    <p:extLst>
      <p:ext uri="{BB962C8B-B14F-4D97-AF65-F5344CB8AC3E}">
        <p14:creationId xmlns:p14="http://schemas.microsoft.com/office/powerpoint/2010/main" val="12595515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Events should be really specific, such as «Customer Shipping Address Changed»</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Msmq.Samples</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a:t>
            </a:r>
            <a:r>
              <a:rPr lang="en-US" dirty="0" err="1" smtClean="0"/>
              <a:t>IHandleSagaNotFound</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37608681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a:t>
            </a:r>
            <a:r>
              <a:rPr lang="en-US" baseline="0" dirty="0" smtClean="0"/>
              <a:t>shipping </a:t>
            </a:r>
            <a:r>
              <a:rPr lang="en-US" baseline="0" dirty="0" smtClean="0"/>
              <a:t>provider, but if they don’t answer in a timely manner, we’ll turn to other shipping providers like </a:t>
            </a:r>
            <a:r>
              <a:rPr lang="en-US" baseline="0" dirty="0" smtClean="0"/>
              <a:t>UPS</a:t>
            </a:r>
          </a:p>
          <a:p>
            <a:endParaRPr lang="en-US" baseline="0" dirty="0" smtClean="0"/>
          </a:p>
          <a:p>
            <a:r>
              <a:rPr lang="en-US" baseline="0" dirty="0" smtClean="0"/>
              <a:t>What happens if we shutdown part of the system, the </a:t>
            </a:r>
            <a:r>
              <a:rPr lang="en-US" baseline="0" dirty="0" err="1" smtClean="0"/>
              <a:t>fedex</a:t>
            </a:r>
            <a:r>
              <a:rPr lang="en-US" baseline="0" dirty="0" smtClean="0"/>
              <a:t> proxy is still running, succeeds and we restart shipping while the timeout is </a:t>
            </a:r>
            <a:r>
              <a:rPr lang="en-US" baseline="0" smtClean="0"/>
              <a:t>over?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Assembly=“assembly” endpoint=“destination”&gt;</a:t>
            </a:r>
          </a:p>
          <a:p>
            <a:pPr lvl="2">
              <a:buNone/>
            </a:pPr>
            <a:r>
              <a:rPr lang="en-US" sz="2800" dirty="0" smtClean="0"/>
              <a:t>Or:</a:t>
            </a:r>
          </a:p>
          <a:p>
            <a:pPr lvl="2">
              <a:buNone/>
            </a:pPr>
            <a:r>
              <a:rPr lang="en-US" sz="2200" dirty="0" smtClean="0">
                <a:latin typeface="Consolas" pitchFamily="49" charset="0"/>
                <a:cs typeface="+mn-cs"/>
              </a:rPr>
              <a:t>&lt;add 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Assembly=“schema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a:latin typeface="Consolas" pitchFamily="49" charset="0"/>
              </a:rPr>
              <a:t>configuration.DisableFeature</a:t>
            </a:r>
            <a:r>
              <a:rPr lang="en-US" sz="2000" dirty="0">
                <a:latin typeface="Consolas" pitchFamily="49" charset="0"/>
              </a:rPr>
              <a:t>&lt;</a:t>
            </a:r>
            <a:r>
              <a:rPr lang="en-US" sz="2000" dirty="0" err="1">
                <a:latin typeface="Consolas" pitchFamily="49" charset="0"/>
              </a:rPr>
              <a:t>AutoSubscribe</a:t>
            </a:r>
            <a:r>
              <a:rPr lang="en-US" sz="2000" dirty="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a:latin typeface="Consolas" pitchFamily="49" charset="0"/>
              </a:rPr>
              <a:t>configuration.UsePersistence</a:t>
            </a:r>
            <a:r>
              <a:rPr lang="en-US" sz="2000" dirty="0">
                <a:latin typeface="Consolas" pitchFamily="49" charset="0"/>
              </a:rPr>
              <a:t>&lt;</a:t>
            </a:r>
            <a:r>
              <a:rPr lang="en-US" sz="2000" dirty="0" err="1">
                <a:latin typeface="Consolas" pitchFamily="49" charset="0"/>
              </a:rPr>
              <a:t>MsmqPersistence</a:t>
            </a:r>
            <a:r>
              <a:rPr lang="en-US" sz="2000" dirty="0">
                <a:latin typeface="Consolas" pitchFamily="49" charset="0"/>
              </a:rPr>
              <a:t>&gt;();</a:t>
            </a:r>
            <a:endParaRPr lang="en-US" sz="2000" dirty="0" smtClean="0">
              <a:latin typeface="Consolas" pitchFamily="49" charset="0"/>
            </a:endParaRP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configuration.UsePersistence</a:t>
            </a:r>
            <a:r>
              <a:rPr lang="en-US" sz="2000" dirty="0">
                <a:latin typeface="Consolas" pitchFamily="49" charset="0"/>
                <a:cs typeface="Consolas" pitchFamily="49" charset="0"/>
              </a:rPr>
              <a:t>&lt;</a:t>
            </a:r>
            <a:r>
              <a:rPr lang="en-US" sz="2000" dirty="0" err="1">
                <a:latin typeface="Consolas" pitchFamily="49" charset="0"/>
                <a:cs typeface="Consolas" pitchFamily="49" charset="0"/>
              </a:rPr>
              <a:t>RavenDBPersistence</a:t>
            </a:r>
            <a:r>
              <a:rPr lang="en-US" sz="2000" dirty="0">
                <a:latin typeface="Consolas" pitchFamily="49" charset="0"/>
                <a:cs typeface="Consolas" pitchFamily="49" charset="0"/>
              </a:rPr>
              <a:t>&gt;();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solidFill>
                  <a:schemeClr val="tx1"/>
                </a:solidFill>
                <a:latin typeface="Consolas" pitchFamily="49" charset="0"/>
              </a:rPr>
              <a:t>NServicebus.Configure.With</a:t>
            </a:r>
            <a:r>
              <a:rPr lang="en-US" sz="2000" dirty="0" smtClean="0">
                <a:solidFill>
                  <a:schemeClr val="tx1"/>
                </a:solidFill>
                <a:latin typeface="Consolas" pitchFamily="49" charset="0"/>
              </a:rPr>
              <a:t>().</a:t>
            </a:r>
            <a:r>
              <a:rPr lang="en-US" sz="2000" dirty="0" err="1" smtClean="0">
                <a:solidFill>
                  <a:schemeClr val="tx1"/>
                </a:solidFill>
                <a:latin typeface="Consolas" pitchFamily="49" charset="0"/>
              </a:rPr>
              <a:t>DbSubscriptionStorage</a:t>
            </a:r>
            <a:r>
              <a:rPr lang="en-US" sz="2000" dirty="0" smtClean="0">
                <a:solidFill>
                  <a:schemeClr val="tx1"/>
                </a:solidFill>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85000" lnSpcReduction="1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configuration.Conventions</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18</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
        <p:nvSpPr>
          <p:cNvPr id="6" name="Content Placeholder 2"/>
          <p:cNvSpPr>
            <a:spLocks noGrp="1"/>
          </p:cNvSpPr>
          <p:nvPr>
            <p:ph idx="1"/>
          </p:nvPr>
        </p:nvSpPr>
        <p:spPr>
          <a:xfrm>
            <a:off x="503238" y="1768475"/>
            <a:ext cx="9069387" cy="4987925"/>
          </a:xfrm>
        </p:spPr>
        <p:txBody>
          <a:bodyPr/>
          <a:lstStyle/>
          <a:p>
            <a:r>
              <a:rPr lang="en-US" sz="3600" dirty="0" smtClean="0"/>
              <a:t>Publish / Subscribe</a:t>
            </a:r>
            <a:endParaRPr lang="en-US" sz="32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smtClean="0"/>
              <a:t>Exceptions</a:t>
            </a:r>
          </a:p>
          <a:p>
            <a:r>
              <a:rPr lang="en-US" smtClean="0"/>
              <a:t>First-Level </a:t>
            </a:r>
            <a:r>
              <a:rPr lang="en-US" dirty="0" smtClean="0"/>
              <a:t>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AuditConfig</a:t>
            </a:r>
            <a:endParaRPr lang="en-US" sz="2400" dirty="0" smtClean="0">
              <a:latin typeface="Consolas" pitchFamily="49" charset="0"/>
            </a:endParaRPr>
          </a:p>
          <a:p>
            <a:pPr>
              <a:buNone/>
            </a:pPr>
            <a:r>
              <a:rPr lang="en-US" sz="2400" dirty="0" smtClean="0">
                <a:latin typeface="Consolas" pitchFamily="49" charset="0"/>
              </a:rPr>
              <a:t>			</a:t>
            </a:r>
            <a:r>
              <a:rPr lang="en-US" sz="2400" dirty="0" err="1" smtClean="0">
                <a:latin typeface="Consolas" pitchFamily="49" charset="0"/>
              </a:rPr>
              <a:t>QueueName</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p>
          <a:p>
            <a:r>
              <a:rPr lang="en-US" dirty="0" smtClean="0"/>
              <a:t>Message Headers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configuration.RegisterComponents</a:t>
            </a:r>
            <a:r>
              <a:rPr lang="en-US" dirty="0" smtClean="0">
                <a:latin typeface="Consolas" pitchFamily="49" charset="0"/>
              </a:rPr>
              <a:t>(c =&gt; </a:t>
            </a:r>
            <a:r>
              <a:rPr lang="en-US" dirty="0" err="1" smtClean="0">
                <a:latin typeface="Consolas" pitchFamily="49" charset="0"/>
              </a:rPr>
              <a:t>c.ConfigureComponent</a:t>
            </a:r>
            <a:r>
              <a:rPr lang="en-US" dirty="0" smtClean="0">
                <a:latin typeface="Consolas" pitchFamily="49" charset="0"/>
              </a:rPr>
              <a:t>&lt;T&gt;(</a:t>
            </a:r>
            <a:endParaRPr lang="en-US" dirty="0">
              <a:latin typeface="Consolas" pitchFamily="49" charset="0"/>
            </a:endParaRP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Locator pattern is no longer supported</a:t>
            </a:r>
            <a:endParaRPr lang="en-US" dirty="0" smtClean="0">
              <a:latin typeface="Consolas" pitchFamily="49" charset="0"/>
            </a:endParaRPr>
          </a:p>
          <a:p>
            <a:pPr>
              <a:buNone/>
            </a:pPr>
            <a:r>
              <a:rPr lang="en-US" strike="sngStrike" dirty="0" err="1">
                <a:latin typeface="Consolas" pitchFamily="49" charset="0"/>
              </a:rPr>
              <a:t>Configure.Instance.Builder.Build</a:t>
            </a:r>
            <a:r>
              <a:rPr lang="en-US" strike="sngStrike" dirty="0">
                <a:latin typeface="Consolas" pitchFamily="49" charset="0"/>
              </a:rPr>
              <a:t>&lt;T&gt;();</a:t>
            </a:r>
          </a:p>
          <a:p>
            <a:r>
              <a:rPr lang="en-US" dirty="0" smtClean="0"/>
              <a:t>Supports constructor or property setter injection</a:t>
            </a:r>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t>Should be registered as instance per call</a:t>
            </a:r>
            <a:endParaRPr lang="en-US" dirty="0"/>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r>
              <a:rPr lang="en-US" dirty="0" smtClean="0"/>
              <a:t>Dependency Injection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configuration.Conventions</a:t>
            </a:r>
            <a:r>
              <a:rPr lang="en-US" dirty="0" smtClean="0"/>
              <a:t>()</a:t>
            </a:r>
            <a:br>
              <a:rPr lang="en-US" dirty="0" smtClean="0"/>
            </a:br>
            <a:r>
              <a:rPr lang="en-US" dirty="0" smtClean="0"/>
              <a:t>   .</a:t>
            </a:r>
            <a:r>
              <a:rPr lang="en-US" dirty="0" err="1" smtClean="0"/>
              <a:t>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err="1" smtClean="0">
                <a:latin typeface="Consolas" pitchFamily="49" charset="0"/>
                <a:cs typeface="Consolas" pitchFamily="49" charset="0"/>
              </a:rPr>
              <a:t>configuration.RijndaelEncryptionService</a:t>
            </a:r>
            <a:r>
              <a:rPr lang="en-US" sz="2400" dirty="0">
                <a:latin typeface="Consolas" pitchFamily="49" charset="0"/>
                <a:cs typeface="Consolas" pitchFamily="49" charset="0"/>
              </a:rPr>
              <a:t>();</a:t>
            </a: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r>
              <a:rPr lang="en-US" dirty="0" smtClean="0"/>
              <a:t>Encryption</a:t>
            </a:r>
          </a:p>
          <a:p>
            <a:r>
              <a:rPr lang="en-US" dirty="0" smtClean="0"/>
              <a:t>Custom convention for encrypted properties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a:t>
            </a:r>
            <a:r>
              <a:rPr lang="en-US" dirty="0" smtClean="0"/>
              <a:t>profiles (moved out of the core):</a:t>
            </a:r>
            <a:endParaRPr lang="en-US" dirty="0" smtClean="0"/>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configuration.EndpointName</a:t>
            </a:r>
            <a:r>
              <a:rPr lang="en-US" sz="2400" dirty="0" smtClean="0">
                <a:latin typeface="Consolas" pitchFamily="49" charset="0"/>
                <a:cs typeface="Consolas" pitchFamily="49" charset="0"/>
              </a:rPr>
              <a:t>(“X”);</a:t>
            </a:r>
            <a:endParaRPr lang="en-US" dirty="0" smtClean="0">
              <a:latin typeface="Consolas" pitchFamily="49" charset="0"/>
              <a:cs typeface="Consolas" pitchFamily="49" charset="0"/>
            </a:endParaRP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c.Configurer.RegisterComponents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r</a:t>
            </a:r>
            <a:r>
              <a:rPr lang="en-US" sz="2000" dirty="0" smtClean="0">
                <a:latin typeface="Consolas" pitchFamily="49" charset="0"/>
                <a:cs typeface="Consolas" pitchFamily="49" charset="0"/>
              </a:rPr>
              <a:t> =&gt; </a:t>
            </a:r>
            <a:r>
              <a:rPr lang="en-US" sz="2000" dirty="0" err="1">
                <a:latin typeface="Consolas" pitchFamily="49" charset="0"/>
                <a:cs typeface="Consolas" pitchFamily="49" charset="0"/>
              </a:rPr>
              <a:t>r</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218364" y="5303837"/>
            <a:ext cx="2057400" cy="381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1687512" y="3932237"/>
            <a:ext cx="54864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c.GetSettings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configuration.RegisterComponents</a:t>
            </a:r>
            <a:r>
              <a:rPr lang="en-US" sz="2000" dirty="0" smtClean="0">
                <a:latin typeface="Consolas" pitchFamily="49" charset="0"/>
                <a:cs typeface="Consolas" pitchFamily="49" charset="0"/>
              </a:rPr>
              <a:t>(r =&gt;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(p =&gt; </a:t>
            </a:r>
            <a:r>
              <a:rPr lang="en-US" sz="2000" dirty="0" err="1" smtClean="0">
                <a:latin typeface="Consolas" pitchFamily="49" charset="0"/>
                <a:cs typeface="Consolas" pitchFamily="49" charset="0"/>
              </a:rPr>
              <a:t>p.Prop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section.Value</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endParaRPr lang="en-US" sz="2000" dirty="0"/>
          </a:p>
        </p:txBody>
      </p:sp>
      <p:sp>
        <p:nvSpPr>
          <p:cNvPr id="2" name="Title 1"/>
          <p:cNvSpPr>
            <a:spLocks noGrp="1"/>
          </p:cNvSpPr>
          <p:nvPr>
            <p:ph type="title"/>
          </p:nvPr>
        </p:nvSpPr>
        <p:spPr/>
        <p:txBody>
          <a:bodyPr/>
          <a:lstStyle/>
          <a:p>
            <a:r>
              <a:rPr lang="en-US" dirty="0" smtClean="0"/>
              <a:t>Accessing Configuration Sections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sz="2800" dirty="0" smtClean="0"/>
              <a:t>Only holds for </a:t>
            </a:r>
            <a:r>
              <a:rPr lang="en-US" sz="2800" dirty="0" err="1" smtClean="0"/>
              <a:t>config</a:t>
            </a:r>
            <a:r>
              <a:rPr lang="en-US" sz="2800" dirty="0" smtClean="0"/>
              <a:t> sections accessed via </a:t>
            </a:r>
            <a:r>
              <a:rPr lang="en-US" sz="2800" dirty="0" err="1" smtClean="0"/>
              <a:t>configuration.GetSettings</a:t>
            </a:r>
            <a:r>
              <a:rPr lang="en-US" sz="2800" dirty="0" smtClean="0"/>
              <a:t>().</a:t>
            </a:r>
            <a:r>
              <a:rPr lang="en-US" sz="2800" dirty="0" err="1" smtClean="0"/>
              <a:t>GetConfigSection</a:t>
            </a:r>
            <a:r>
              <a:rPr lang="en-US" sz="2800" dirty="0" smtClean="0"/>
              <a:t>&lt;T&gt;</a:t>
            </a:r>
          </a:p>
          <a:p>
            <a:pPr>
              <a:buNone/>
            </a:pPr>
            <a:r>
              <a:rPr lang="en-US" sz="2400" dirty="0" smtClean="0">
                <a:latin typeface="Consolas" pitchFamily="49" charset="0"/>
                <a:cs typeface="Consolas" pitchFamily="49" charset="0"/>
              </a:rPr>
              <a:t>	</a:t>
            </a:r>
            <a:r>
              <a:rPr lang="en-US" sz="2200" dirty="0" smtClean="0">
                <a:latin typeface="Consolas" pitchFamily="49" charset="0"/>
                <a:cs typeface="Consolas" pitchFamily="49" charset="0"/>
              </a:rPr>
              <a:t>configuration</a:t>
            </a:r>
          </a:p>
          <a:p>
            <a:pPr>
              <a:buNone/>
            </a:pP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CustomConfigurationSource</a:t>
            </a:r>
            <a:r>
              <a:rPr lang="en-US" sz="2200" dirty="0" smtClean="0">
                <a:latin typeface="Consolas" pitchFamily="49" charset="0"/>
                <a:cs typeface="Consolas" pitchFamily="49" charset="0"/>
              </a:rPr>
              <a:t>(new </a:t>
            </a:r>
            <a:r>
              <a:rPr lang="en-US" sz="2200" dirty="0" err="1" smtClean="0">
                <a:latin typeface="Consolas" pitchFamily="49" charset="0"/>
                <a:cs typeface="Consolas" pitchFamily="49" charset="0"/>
              </a:rPr>
              <a:t>MySource</a:t>
            </a:r>
            <a:r>
              <a:rPr lang="en-US" sz="22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endParaRPr lang="en-US" sz="2400" dirty="0" smtClean="0">
              <a:solidFill>
                <a:schemeClr val="accent1">
                  <a:lumMod val="50000"/>
                </a:schemeClr>
              </a:solidFill>
              <a:latin typeface="Consolas" pitchFamily="49" charset="0"/>
            </a:endParaRPr>
          </a:p>
          <a:p>
            <a:pPr>
              <a:lnSpc>
                <a:spcPct val="50000"/>
              </a:lnSpc>
              <a:buNone/>
            </a:pPr>
            <a:r>
              <a:rPr lang="en-US" sz="2200" dirty="0" smtClean="0">
                <a:solidFill>
                  <a:schemeClr val="accent2">
                    <a:lumMod val="50000"/>
                  </a:schemeClr>
                </a:solidFill>
                <a:latin typeface="Consolas" pitchFamily="49" charset="0"/>
              </a:rPr>
              <a:t>public class </a:t>
            </a:r>
            <a:r>
              <a:rPr lang="en-US" sz="2200" dirty="0" err="1" smtClean="0">
                <a:solidFill>
                  <a:schemeClr val="tx1"/>
                </a:solidFill>
                <a:latin typeface="Consolas" pitchFamily="49" charset="0"/>
              </a:rPr>
              <a:t>MySource</a:t>
            </a:r>
            <a:r>
              <a:rPr lang="en-US" sz="2200" dirty="0" smtClean="0">
                <a:solidFill>
                  <a:schemeClr val="tx1"/>
                </a:solidFill>
                <a:latin typeface="Consolas" pitchFamily="49" charset="0"/>
              </a:rPr>
              <a:t> : </a:t>
            </a:r>
            <a:r>
              <a:rPr lang="en-US" sz="2200" dirty="0" err="1" smtClean="0">
                <a:solidFill>
                  <a:schemeClr val="tx1"/>
                </a:solidFill>
                <a:latin typeface="Consolas" pitchFamily="49" charset="0"/>
              </a:rPr>
              <a:t>IConfigurationSource</a:t>
            </a:r>
            <a:endParaRPr lang="en-US" sz="2200" dirty="0" smtClean="0">
              <a:solidFill>
                <a:schemeClr val="tx1"/>
              </a:solidFill>
              <a:latin typeface="Consolas" pitchFamily="49" charset="0"/>
            </a:endParaRPr>
          </a:p>
          <a:p>
            <a:pPr>
              <a:lnSpc>
                <a:spcPct val="50000"/>
              </a:lnSpc>
              <a:buNone/>
            </a:pPr>
            <a:r>
              <a:rPr lang="en-US" sz="2200" dirty="0" smtClean="0">
                <a:solidFill>
                  <a:schemeClr val="tx1"/>
                </a:solidFill>
                <a:latin typeface="Consolas" pitchFamily="49" charset="0"/>
              </a:rPr>
              <a:t>{</a:t>
            </a:r>
          </a:p>
          <a:p>
            <a:pPr>
              <a:lnSpc>
                <a:spcPct val="50000"/>
              </a:lnSpc>
              <a:buNone/>
            </a:pPr>
            <a:r>
              <a:rPr lang="en-US" sz="2200" dirty="0" smtClean="0">
                <a:solidFill>
                  <a:schemeClr val="tx1"/>
                </a:solidFill>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solidFill>
                  <a:schemeClr val="tx1"/>
                </a:solidFill>
                <a:latin typeface="Consolas" pitchFamily="49" charset="0"/>
              </a:rPr>
              <a:t> T </a:t>
            </a:r>
            <a:r>
              <a:rPr lang="en-US" sz="2200" dirty="0" err="1" smtClean="0">
                <a:solidFill>
                  <a:schemeClr val="tx1"/>
                </a:solidFill>
                <a:latin typeface="Consolas" pitchFamily="49" charset="0"/>
              </a:rPr>
              <a:t>GetConfiguration</a:t>
            </a:r>
            <a:r>
              <a:rPr lang="en-US" sz="2200" dirty="0" smtClean="0">
                <a:solidFill>
                  <a:schemeClr val="tx1"/>
                </a:solidFill>
                <a:latin typeface="Consolas" pitchFamily="49" charset="0"/>
              </a:rPr>
              <a:t>&lt;T&gt;() </a:t>
            </a:r>
            <a:r>
              <a:rPr lang="en-US" sz="2200" dirty="0" smtClean="0">
                <a:solidFill>
                  <a:schemeClr val="accent2">
                    <a:lumMod val="50000"/>
                  </a:schemeClr>
                </a:solidFill>
                <a:latin typeface="Consolas" pitchFamily="49" charset="0"/>
              </a:rPr>
              <a:t>where</a:t>
            </a:r>
            <a:r>
              <a:rPr lang="en-US" sz="2200" dirty="0" smtClean="0">
                <a:solidFill>
                  <a:schemeClr val="tx1"/>
                </a:solidFill>
                <a:latin typeface="Consolas" pitchFamily="49" charset="0"/>
              </a:rPr>
              <a:t> T : </a:t>
            </a:r>
            <a:r>
              <a:rPr lang="en-US" sz="2200" dirty="0" smtClean="0">
                <a:solidFill>
                  <a:schemeClr val="accent2">
                    <a:lumMod val="50000"/>
                  </a:schemeClr>
                </a:solidFill>
                <a:latin typeface="Consolas" pitchFamily="49" charset="0"/>
              </a:rPr>
              <a:t>class, new() </a:t>
            </a:r>
          </a:p>
          <a:p>
            <a:pPr>
              <a:lnSpc>
                <a:spcPct val="50000"/>
              </a:lnSpc>
              <a:buNone/>
            </a:pPr>
            <a:r>
              <a:rPr lang="en-US" sz="2200" dirty="0" smtClean="0">
                <a:solidFill>
                  <a:schemeClr val="tx1"/>
                </a:solidFill>
                <a:latin typeface="Consolas" pitchFamily="49" charset="0"/>
              </a:rPr>
              <a:t>			{ </a:t>
            </a:r>
          </a:p>
          <a:p>
            <a:pPr>
              <a:lnSpc>
                <a:spcPct val="50000"/>
              </a:lnSpc>
              <a:buNone/>
            </a:pPr>
            <a:r>
              <a:rPr lang="en-US" sz="2200" dirty="0" smtClean="0">
                <a:solidFill>
                  <a:schemeClr val="tx1"/>
                </a:solidFill>
                <a:latin typeface="Consolas" pitchFamily="49" charset="0"/>
              </a:rPr>
              <a:t>				</a:t>
            </a:r>
            <a:r>
              <a:rPr lang="en-US" sz="2200" dirty="0" smtClean="0">
                <a:solidFill>
                  <a:schemeClr val="accent1">
                    <a:lumMod val="50000"/>
                  </a:schemeClr>
                </a:solidFill>
                <a:latin typeface="Consolas" pitchFamily="49" charset="0"/>
              </a:rPr>
              <a:t>// override everything</a:t>
            </a:r>
          </a:p>
          <a:p>
            <a:pPr>
              <a:lnSpc>
                <a:spcPct val="50000"/>
              </a:lnSpc>
              <a:buNone/>
            </a:pPr>
            <a:r>
              <a:rPr lang="en-US" sz="2200" dirty="0" smtClean="0">
                <a:solidFill>
                  <a:schemeClr val="tx1"/>
                </a:solidFill>
                <a:latin typeface="Consolas" pitchFamily="49" charset="0"/>
              </a:rPr>
              <a:t>			}</a:t>
            </a:r>
          </a:p>
          <a:p>
            <a:pPr>
              <a:lnSpc>
                <a:spcPct val="50000"/>
              </a:lnSpc>
              <a:buNone/>
            </a:pPr>
            <a:r>
              <a:rPr lang="en-US" sz="22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smtClean="0"/>
              <a:t>Pipeline </a:t>
            </a:r>
            <a:r>
              <a:rPr lang="de-CH" dirty="0" err="1" smtClean="0"/>
              <a:t>of</a:t>
            </a:r>
            <a:r>
              <a:rPr lang="de-CH" dirty="0" smtClean="0"/>
              <a:t> NServiceBus </a:t>
            </a:r>
            <a:r>
              <a:rPr lang="de-CH" dirty="0" err="1" smtClean="0"/>
              <a:t>can</a:t>
            </a:r>
            <a:r>
              <a:rPr lang="de-CH" dirty="0" smtClean="0"/>
              <a:t> </a:t>
            </a:r>
            <a:r>
              <a:rPr lang="de-CH" dirty="0" err="1" smtClean="0"/>
              <a:t>be</a:t>
            </a:r>
            <a:r>
              <a:rPr lang="de-CH" dirty="0" smtClean="0"/>
              <a:t> </a:t>
            </a:r>
            <a:r>
              <a:rPr lang="de-CH" dirty="0" err="1" smtClean="0"/>
              <a:t>bent</a:t>
            </a:r>
            <a:r>
              <a:rPr lang="de-CH" dirty="0" smtClean="0"/>
              <a:t> </a:t>
            </a:r>
            <a:r>
              <a:rPr lang="de-CH" dirty="0" err="1" smtClean="0"/>
              <a:t>to</a:t>
            </a:r>
            <a:r>
              <a:rPr lang="de-CH" dirty="0" smtClean="0"/>
              <a:t> </a:t>
            </a:r>
            <a:r>
              <a:rPr lang="de-CH" dirty="0" err="1" smtClean="0"/>
              <a:t>your</a:t>
            </a:r>
            <a:r>
              <a:rPr lang="de-CH" dirty="0" smtClean="0"/>
              <a:t> will, </a:t>
            </a:r>
            <a:r>
              <a:rPr lang="de-CH" dirty="0" err="1" smtClean="0"/>
              <a:t>implement</a:t>
            </a:r>
            <a:r>
              <a:rPr lang="de-CH" dirty="0" smtClean="0"/>
              <a:t> </a:t>
            </a:r>
            <a:r>
              <a:rPr lang="de-CH" dirty="0" err="1" smtClean="0"/>
              <a:t>IBehavior</a:t>
            </a:r>
            <a:r>
              <a:rPr lang="de-CH" dirty="0" smtClean="0"/>
              <a:t>&lt;</a:t>
            </a:r>
            <a:r>
              <a:rPr lang="de-CH" dirty="0" err="1" smtClean="0"/>
              <a:t>IncomingContext|OutgoingContext</a:t>
            </a:r>
            <a:r>
              <a:rPr lang="de-CH" dirty="0" smtClean="0"/>
              <a:t>&gt;</a:t>
            </a:r>
          </a:p>
        </p:txBody>
      </p:sp>
      <p:sp>
        <p:nvSpPr>
          <p:cNvPr id="4" name="Rectangle 3"/>
          <p:cNvSpPr/>
          <p:nvPr/>
        </p:nvSpPr>
        <p:spPr>
          <a:xfrm>
            <a:off x="885031" y="3932237"/>
            <a:ext cx="8305800" cy="2668423"/>
          </a:xfrm>
          <a:prstGeom prst="rect">
            <a:avLst/>
          </a:prstGeom>
        </p:spPr>
        <p:txBody>
          <a:bodyPr wrap="square">
            <a:spAutoFit/>
          </a:bodyPr>
          <a:lstStyle/>
          <a:p>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a:t>
            </a:r>
            <a:r>
              <a:rPr lang="de-CH" sz="2000" dirty="0">
                <a:highlight>
                  <a:srgbClr val="FFFFFF"/>
                </a:highlight>
                <a:latin typeface="Consolas" panose="020B0609020204030204" pitchFamily="49" charset="0"/>
              </a:rPr>
              <a:t> : </a:t>
            </a:r>
            <a:r>
              <a:rPr lang="de-CH" sz="2000" dirty="0" err="1" smtClean="0">
                <a:highlight>
                  <a:srgbClr val="FFFFFF"/>
                </a:highlight>
                <a:latin typeface="Consolas" panose="020B0609020204030204" pitchFamily="49" charset="0"/>
              </a:rPr>
              <a:t>IBehavior</a:t>
            </a:r>
            <a:r>
              <a:rPr lang="de-CH" sz="2000" dirty="0" smtClean="0">
                <a:highlight>
                  <a:srgbClr val="FFFFFF"/>
                </a:highlight>
                <a:latin typeface="Consolas" panose="020B0609020204030204" pitchFamily="49" charset="0"/>
              </a:rPr>
              <a:t>&lt;</a:t>
            </a:r>
            <a:r>
              <a:rPr lang="de-CH" sz="2000" dirty="0" err="1" smtClean="0">
                <a:highlight>
                  <a:srgbClr val="FFFFFF"/>
                </a:highlight>
                <a:latin typeface="Consolas" panose="020B0609020204030204" pitchFamily="49" charset="0"/>
              </a:rPr>
              <a:t>IncomingContext</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public void </a:t>
            </a:r>
            <a:r>
              <a:rPr lang="en-US" sz="2000" dirty="0" smtClean="0">
                <a:highlight>
                  <a:srgbClr val="FFFFFF"/>
                </a:highlight>
                <a:latin typeface="Consolas" panose="020B0609020204030204" pitchFamily="49" charset="0"/>
              </a:rPr>
              <a:t/>
            </a:r>
            <a:br>
              <a:rPr lang="en-US" sz="2000" dirty="0" smtClean="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Invoke(</a:t>
            </a:r>
            <a:r>
              <a:rPr lang="en-US" sz="2000" dirty="0" err="1" smtClean="0">
                <a:highlight>
                  <a:srgbClr val="FFFFFF"/>
                </a:highlight>
                <a:latin typeface="Consolas" panose="020B0609020204030204" pitchFamily="49" charset="0"/>
              </a:rPr>
              <a:t>IncomingContext</a:t>
            </a:r>
            <a:r>
              <a:rPr lang="en-US" sz="2000" dirty="0" smtClean="0">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context, Action next)</a:t>
            </a:r>
          </a:p>
          <a:p>
            <a:r>
              <a:rPr lang="de-CH" sz="2000" dirty="0">
                <a:highlight>
                  <a:srgbClr val="FFFFFF"/>
                </a:highlight>
                <a:latin typeface="Consolas" panose="020B0609020204030204" pitchFamily="49" charset="0"/>
              </a:rPr>
              <a:t>        {</a:t>
            </a:r>
          </a:p>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next</a:t>
            </a:r>
            <a:r>
              <a:rPr lang="de-CH" sz="2000" dirty="0">
                <a:highlight>
                  <a:srgbClr val="FFFFFF"/>
                </a:highlight>
                <a:latin typeface="Consolas" panose="020B0609020204030204" pitchFamily="49" charset="0"/>
              </a:rPr>
              <a:t>();</a:t>
            </a:r>
          </a:p>
          <a:p>
            <a:r>
              <a:rPr lang="de-CH" sz="2000" dirty="0">
                <a:highlight>
                  <a:srgbClr val="FFFFFF"/>
                </a:highlight>
                <a:latin typeface="Consolas" panose="020B0609020204030204" pitchFamily="49" charset="0"/>
              </a:rPr>
              <a:t>        }</a:t>
            </a:r>
          </a:p>
          <a:p>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p:txBody>
      </p:sp>
    </p:spTree>
    <p:extLst>
      <p:ext uri="{BB962C8B-B14F-4D97-AF65-F5344CB8AC3E}">
        <p14:creationId xmlns:p14="http://schemas.microsoft.com/office/powerpoint/2010/main" val="3322872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smtClean="0"/>
              <a:t>(</a:t>
            </a:r>
            <a:r>
              <a:rPr lang="de-CH" dirty="0" err="1" smtClean="0"/>
              <a:t>before</a:t>
            </a:r>
            <a:r>
              <a:rPr lang="de-CH" dirty="0" smtClean="0"/>
              <a:t> </a:t>
            </a:r>
            <a:r>
              <a:rPr lang="de-CH" dirty="0" err="1" smtClean="0"/>
              <a:t>or</a:t>
            </a:r>
            <a:r>
              <a:rPr lang="de-CH" dirty="0" smtClean="0"/>
              <a:t> after) </a:t>
            </a:r>
            <a:r>
              <a:rPr lang="de-CH" dirty="0" err="1" smtClean="0"/>
              <a:t>the</a:t>
            </a:r>
            <a:r>
              <a:rPr lang="de-CH" dirty="0" smtClean="0"/>
              <a:t> </a:t>
            </a:r>
            <a:r>
              <a:rPr lang="de-CH" dirty="0" err="1"/>
              <a:t>behavior</a:t>
            </a:r>
            <a:r>
              <a:rPr lang="de-CH" dirty="0"/>
              <a:t> in </a:t>
            </a:r>
            <a:r>
              <a:rPr lang="de-CH" dirty="0" err="1"/>
              <a:t>the</a:t>
            </a:r>
            <a:r>
              <a:rPr lang="de-CH" dirty="0"/>
              <a:t> </a:t>
            </a:r>
            <a:r>
              <a:rPr lang="de-CH" dirty="0" err="1"/>
              <a:t>pipeline</a:t>
            </a:r>
            <a:r>
              <a:rPr lang="de-CH" dirty="0"/>
              <a:t> </a:t>
            </a:r>
            <a:r>
              <a:rPr lang="de-CH" dirty="0" err="1"/>
              <a:t>with</a:t>
            </a:r>
            <a:r>
              <a:rPr lang="de-CH" dirty="0"/>
              <a:t> a </a:t>
            </a:r>
            <a:r>
              <a:rPr lang="de-CH" dirty="0" err="1"/>
              <a:t>RegisterStep</a:t>
            </a:r>
            <a:endParaRPr lang="de-CH" dirty="0"/>
          </a:p>
          <a:p>
            <a:pPr marL="107950" indent="0">
              <a:buNone/>
            </a:pPr>
            <a:endParaRPr lang="de-CH" dirty="0"/>
          </a:p>
        </p:txBody>
      </p:sp>
      <p:sp>
        <p:nvSpPr>
          <p:cNvPr id="4" name="Rectangle 3"/>
          <p:cNvSpPr/>
          <p:nvPr/>
        </p:nvSpPr>
        <p:spPr>
          <a:xfrm>
            <a:off x="694531" y="3627437"/>
            <a:ext cx="8686800" cy="2382191"/>
          </a:xfrm>
          <a:prstGeom prst="rect">
            <a:avLst/>
          </a:prstGeom>
        </p:spPr>
        <p:txBody>
          <a:bodyPr wrap="square">
            <a:spAutoFit/>
          </a:bodyPr>
          <a:lstStyle/>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RegisterStep</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	public </a:t>
            </a:r>
            <a:r>
              <a:rPr lang="en-US" sz="2000" dirty="0" err="1">
                <a:highlight>
                  <a:srgbClr val="FFFFFF"/>
                </a:highlight>
                <a:latin typeface="Consolas" panose="020B0609020204030204" pitchFamily="49" charset="0"/>
              </a:rPr>
              <a:t>IncomingBehaviorStep</a:t>
            </a:r>
            <a:r>
              <a:rPr lang="en-US" sz="2000" dirty="0">
                <a:highlight>
                  <a:srgbClr val="FFFFFF"/>
                </a:highlight>
                <a:latin typeface="Consolas" panose="020B0609020204030204" pitchFamily="49" charset="0"/>
              </a:rPr>
              <a:t>() </a:t>
            </a:r>
            <a:br>
              <a:rPr lang="en-US" sz="2000" dirty="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 </a:t>
            </a:r>
            <a:r>
              <a:rPr lang="en-US" sz="2000" dirty="0">
                <a:highlight>
                  <a:srgbClr val="FFFFFF"/>
                </a:highlight>
                <a:latin typeface="Consolas" panose="020B0609020204030204" pitchFamily="49" charset="0"/>
              </a:rPr>
              <a:t>base</a:t>
            </a:r>
            <a:r>
              <a:rPr lang="en-US" sz="2000" dirty="0" smtClean="0">
                <a:highlight>
                  <a:srgbClr val="FFFFFF"/>
                </a:highlight>
                <a:latin typeface="Consolas" panose="020B0609020204030204" pitchFamily="49" charset="0"/>
              </a:rPr>
              <a:t>(“Id", </a:t>
            </a:r>
            <a:r>
              <a:rPr lang="en-US" sz="2000" dirty="0" err="1">
                <a:highlight>
                  <a:srgbClr val="FFFFFF"/>
                </a:highlight>
                <a:latin typeface="Consolas" panose="020B0609020204030204" pitchFamily="49" charset="0"/>
              </a:rPr>
              <a:t>typeof</a:t>
            </a:r>
            <a:r>
              <a:rPr lang="en-US" sz="2000" dirty="0">
                <a:highlight>
                  <a:srgbClr val="FFFFFF"/>
                </a:highlight>
                <a:latin typeface="Consolas" panose="020B0609020204030204" pitchFamily="49" charset="0"/>
              </a:rPr>
              <a:t> (</a:t>
            </a:r>
            <a:r>
              <a:rPr lang="en-US" sz="2000" dirty="0" err="1">
                <a:highlight>
                  <a:srgbClr val="FFFFFF"/>
                </a:highlight>
                <a:latin typeface="Consolas" panose="020B0609020204030204" pitchFamily="49" charset="0"/>
              </a:rPr>
              <a:t>IncomingBehavior</a:t>
            </a:r>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“Description")</a:t>
            </a:r>
            <a:endParaRPr lang="en-US"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InsertBefore</a:t>
            </a:r>
            <a:r>
              <a:rPr lang="de-CH" sz="2000" dirty="0" smtClean="0">
                <a:highlight>
                  <a:srgbClr val="FFFFFF"/>
                </a:highlight>
                <a:latin typeface="Consolas" panose="020B0609020204030204" pitchFamily="49" charset="0"/>
              </a:rPr>
              <a:t>(</a:t>
            </a:r>
            <a:r>
              <a:rPr lang="de-CH" sz="2000" dirty="0" err="1" smtClean="0">
                <a:highlight>
                  <a:srgbClr val="FFFFFF"/>
                </a:highlight>
                <a:latin typeface="Consolas" panose="020B0609020204030204" pitchFamily="49" charset="0"/>
              </a:rPr>
              <a:t>WellKnownStep.ExecuteUnitOfWork</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p>
          <a:p>
            <a:r>
              <a:rPr lang="de-CH" sz="2000" dirty="0" smtClean="0">
                <a:highlight>
                  <a:srgbClr val="FFFFFF"/>
                </a:highlight>
                <a:latin typeface="Consolas" panose="020B0609020204030204" pitchFamily="49" charset="0"/>
              </a:rPr>
              <a:t>  }</a:t>
            </a:r>
            <a:endParaRPr lang="de-CH" sz="2000" dirty="0"/>
          </a:p>
        </p:txBody>
      </p:sp>
    </p:spTree>
    <p:extLst>
      <p:ext uri="{BB962C8B-B14F-4D97-AF65-F5344CB8AC3E}">
        <p14:creationId xmlns:p14="http://schemas.microsoft.com/office/powerpoint/2010/main" val="565428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err="1"/>
              <a:t>the</a:t>
            </a:r>
            <a:r>
              <a:rPr lang="de-CH" dirty="0"/>
              <a:t> </a:t>
            </a:r>
            <a:r>
              <a:rPr lang="de-CH" dirty="0" err="1"/>
              <a:t>step</a:t>
            </a:r>
            <a:r>
              <a:rPr lang="de-CH" dirty="0"/>
              <a:t> in </a:t>
            </a:r>
            <a:r>
              <a:rPr lang="de-CH" dirty="0" err="1"/>
              <a:t>the</a:t>
            </a:r>
            <a:r>
              <a:rPr lang="de-CH" dirty="0"/>
              <a:t> </a:t>
            </a:r>
            <a:r>
              <a:rPr lang="de-CH" dirty="0" err="1"/>
              <a:t>container</a:t>
            </a:r>
            <a:endParaRPr lang="de-CH" dirty="0"/>
          </a:p>
        </p:txBody>
      </p:sp>
      <p:sp>
        <p:nvSpPr>
          <p:cNvPr id="4" name="Rectangle 3"/>
          <p:cNvSpPr/>
          <p:nvPr/>
        </p:nvSpPr>
        <p:spPr>
          <a:xfrm>
            <a:off x="808831" y="3094037"/>
            <a:ext cx="8458200" cy="2668423"/>
          </a:xfrm>
          <a:prstGeom prst="rect">
            <a:avLst/>
          </a:prstGeom>
        </p:spPr>
        <p:txBody>
          <a:bodyPr wrap="square">
            <a:spAutoFit/>
          </a:bodyPr>
          <a:lstStyle/>
          <a:p>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IncomingBehaviorStepRegistration</a:t>
            </a:r>
            <a:r>
              <a:rPr lang="de-CH" sz="2000" dirty="0">
                <a:highlight>
                  <a:srgbClr val="FFFFFF"/>
                </a:highlight>
                <a:latin typeface="Consolas" panose="020B0609020204030204" pitchFamily="49" charset="0"/>
              </a:rPr>
              <a:t> </a:t>
            </a:r>
            <a:endParaRPr lang="de-CH" sz="2000" dirty="0" smtClean="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INeedInitialization</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void</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Customize</a:t>
            </a:r>
            <a:r>
              <a:rPr lang="de-CH" sz="2000" dirty="0">
                <a:highlight>
                  <a:srgbClr val="FFFFFF"/>
                </a:highlight>
                <a:latin typeface="Consolas" panose="020B0609020204030204" pitchFamily="49" charset="0"/>
              </a:rPr>
              <a:t>(</a:t>
            </a:r>
            <a:r>
              <a:rPr lang="de-CH" sz="2000" dirty="0" err="1">
                <a:highlight>
                  <a:srgbClr val="FFFFFF"/>
                </a:highlight>
                <a:latin typeface="Consolas" panose="020B0609020204030204" pitchFamily="49" charset="0"/>
              </a:rPr>
              <a:t>BusConfiguration</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configuration</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configuration.Pipeline</a:t>
            </a:r>
            <a:r>
              <a:rPr lang="de-CH" sz="2000" dirty="0" smtClean="0">
                <a:highlight>
                  <a:srgbClr val="FFFFFF"/>
                </a:highlight>
                <a:latin typeface="Consolas" panose="020B0609020204030204" pitchFamily="49" charset="0"/>
              </a:rPr>
              <a:t/>
            </a:r>
            <a:br>
              <a:rPr lang="de-CH" sz="2000" dirty="0" smtClean="0">
                <a:highlight>
                  <a:srgbClr val="FFFFFF"/>
                </a:highlight>
                <a:latin typeface="Consolas" panose="020B0609020204030204" pitchFamily="49" charset="0"/>
              </a:rPr>
            </a:br>
            <a:r>
              <a:rPr lang="de-CH" sz="2000" dirty="0" smtClean="0">
                <a:highlight>
                  <a:srgbClr val="FFFFFF"/>
                </a:highlight>
                <a:latin typeface="Consolas" panose="020B0609020204030204" pitchFamily="49" charset="0"/>
              </a:rPr>
              <a:t>			.</a:t>
            </a:r>
            <a:r>
              <a:rPr lang="de-CH" sz="2000" dirty="0">
                <a:highlight>
                  <a:srgbClr val="FFFFFF"/>
                </a:highlight>
                <a:latin typeface="Consolas" panose="020B0609020204030204" pitchFamily="49" charset="0"/>
              </a:rPr>
              <a:t>Register&lt;</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p>
        </p:txBody>
      </p:sp>
    </p:spTree>
    <p:extLst>
      <p:ext uri="{BB962C8B-B14F-4D97-AF65-F5344CB8AC3E}">
        <p14:creationId xmlns:p14="http://schemas.microsoft.com/office/powerpoint/2010/main" val="43099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r>
              <a:rPr lang="en-US" dirty="0" smtClean="0"/>
              <a:t>Override Configuration</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var</a:t>
            </a:r>
            <a:r>
              <a:rPr lang="en-US" sz="2400" dirty="0" smtClean="0">
                <a:latin typeface="Consolas" pitchFamily="49" charset="0"/>
                <a:cs typeface="Consolas" pitchFamily="49" charset="0"/>
              </a:rPr>
              <a:t> configuration = </a:t>
            </a:r>
            <a:r>
              <a:rPr lang="en-US" sz="2400" dirty="0">
                <a:latin typeface="Consolas" pitchFamily="49" charset="0"/>
                <a:cs typeface="Consolas" pitchFamily="49" charset="0"/>
              </a:rPr>
              <a:t>new </a:t>
            </a:r>
            <a:r>
              <a:rPr lang="en-US" sz="2400" dirty="0" err="1">
                <a:latin typeface="Consolas" pitchFamily="49" charset="0"/>
                <a:cs typeface="Consolas" pitchFamily="49" charset="0"/>
              </a:rPr>
              <a:t>BusConfiguration</a:t>
            </a:r>
            <a:r>
              <a:rPr lang="en-US" sz="2400" dirty="0" smtClean="0">
                <a:latin typeface="Consolas" pitchFamily="49" charset="0"/>
                <a:cs typeface="Consolas" pitchFamily="49" charset="0"/>
              </a:rPr>
              <a:t>();</a:t>
            </a:r>
          </a:p>
          <a:p>
            <a:pPr>
              <a:buNone/>
            </a:pPr>
            <a:r>
              <a:rPr lang="en-US" sz="2400" dirty="0" err="1" smtClean="0">
                <a:latin typeface="Consolas" pitchFamily="49" charset="0"/>
                <a:cs typeface="Consolas" pitchFamily="49" charset="0"/>
              </a:rPr>
              <a:t>configuration.UsePersistence</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RavenDBPersistence</a:t>
            </a:r>
            <a:r>
              <a:rPr lang="en-US" sz="2400" dirty="0" smtClean="0">
                <a:latin typeface="Consolas" pitchFamily="49" charset="0"/>
                <a:cs typeface="Consolas" pitchFamily="49" charset="0"/>
              </a:rPr>
              <a:t>&gt;();</a:t>
            </a:r>
          </a:p>
          <a:p>
            <a:pPr>
              <a:buNone/>
            </a:pPr>
            <a:r>
              <a:rPr lang="en-US" sz="2400" dirty="0" err="1" smtClean="0">
                <a:latin typeface="Consolas" pitchFamily="49" charset="0"/>
                <a:cs typeface="Consolas" pitchFamily="49" charset="0"/>
              </a:rPr>
              <a:t>configuration.UseTransport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MsmqTransport</a:t>
            </a:r>
            <a:r>
              <a:rPr lang="en-US" sz="2400" dirty="0">
                <a:latin typeface="Consolas" pitchFamily="49" charset="0"/>
                <a:cs typeface="Consolas" pitchFamily="49" charset="0"/>
              </a:rPr>
              <a:t>&gt;();</a:t>
            </a:r>
          </a:p>
          <a:p>
            <a:pPr>
              <a:buNone/>
            </a:pPr>
            <a:r>
              <a:rPr lang="en-US" sz="2400" dirty="0" err="1" smtClean="0">
                <a:latin typeface="Consolas" pitchFamily="49" charset="0"/>
                <a:cs typeface="Consolas" pitchFamily="49" charset="0"/>
              </a:rPr>
              <a:t>Bus.Create</a:t>
            </a:r>
            <a:r>
              <a:rPr lang="en-US" sz="2400" dirty="0" smtClean="0">
                <a:latin typeface="Consolas" pitchFamily="49" charset="0"/>
                <a:cs typeface="Consolas" pitchFamily="49" charset="0"/>
              </a:rPr>
              <a:t>(configuration).</a:t>
            </a:r>
            <a:r>
              <a:rPr lang="en-US" sz="2400" dirty="0">
                <a:latin typeface="Consolas" pitchFamily="49" charset="0"/>
                <a:cs typeface="Consolas" pitchFamily="49" charset="0"/>
              </a:rPr>
              <a:t>Start();</a:t>
            </a: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br>
              <a:rPr lang="en-US" dirty="0" smtClean="0"/>
            </a:br>
            <a:r>
              <a:rPr lang="en-US" dirty="0" smtClean="0"/>
              <a:t>     Bus.</a:t>
            </a:r>
            <a:r>
              <a:rPr lang="de-CH" dirty="0" err="1" smtClean="0"/>
              <a:t>CreateSendOnly</a:t>
            </a:r>
            <a:r>
              <a:rPr lang="en-US" dirty="0" smtClean="0"/>
              <a:t>(configuration)</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US" dirty="0" smtClean="0">
                <a:solidFill>
                  <a:schemeClr val="tx1"/>
                </a:solidFill>
              </a:rPr>
              <a:t>Web Application Hosting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configuration.PurgeOnStartup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
        <p:nvSpPr>
          <p:cNvPr id="4" name="Content Placeholder 4"/>
          <p:cNvSpPr txBox="1">
            <a:spLocks/>
          </p:cNvSpPr>
          <p:nvPr/>
        </p:nvSpPr>
        <p:spPr bwMode="auto">
          <a:xfrm>
            <a:off x="655638" y="19208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3"/>
              </a:buBlip>
              <a:tabLst/>
              <a:defRPr sz="3200">
                <a:solidFill>
                  <a:srgbClr val="000000"/>
                </a:solidFill>
                <a:latin typeface="+mn-lt"/>
                <a:ea typeface="+mn-ea"/>
                <a:cs typeface="+mn-cs"/>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3"/>
              </a:buBlip>
              <a:tabLst/>
              <a:defRPr sz="2800">
                <a:solidFill>
                  <a:srgbClr val="000000"/>
                </a:solidFill>
                <a:latin typeface="+mn-lt"/>
                <a:ea typeface="+mn-ea"/>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3"/>
              </a:buBlip>
              <a:tabLst/>
              <a:defRPr sz="2400">
                <a:solidFill>
                  <a:srgbClr val="000000"/>
                </a:solidFill>
                <a:latin typeface="+mn-lt"/>
                <a:ea typeface="+mn-ea"/>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3"/>
              </a:buBlip>
              <a:tabLst/>
              <a:defRPr sz="2000">
                <a:solidFill>
                  <a:srgbClr val="000000"/>
                </a:solidFill>
                <a:latin typeface="+mn-lt"/>
                <a:ea typeface="+mn-ea"/>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3"/>
              </a:buBlip>
              <a:tabLst/>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r>
              <a:rPr lang="en-US" kern="0" dirty="0" smtClean="0">
                <a:solidFill>
                  <a:schemeClr val="tx1"/>
                </a:solidFill>
              </a:rPr>
              <a:t>Full Duplex Request / Response</a:t>
            </a:r>
            <a:endParaRPr lang="en-US" kern="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r>
              <a:rPr lang="en-US" dirty="0" smtClean="0"/>
              <a:t>Unit Test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normAutofit lnSpcReduction="10000"/>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properties like a regular class/interface</a:t>
            </a:r>
          </a:p>
          <a:p>
            <a:pPr lvl="1"/>
            <a:endParaRPr lang="en-US" sz="2000" dirty="0" smtClean="0"/>
          </a:p>
          <a:p>
            <a:r>
              <a:rPr lang="en-US" sz="2800" b="1" dirty="0" smtClean="0"/>
              <a:t>Keep messages in their own </a:t>
            </a:r>
            <a:r>
              <a:rPr lang="en-US" sz="2800" b="1" dirty="0" smtClean="0"/>
              <a:t>assembly/project</a:t>
            </a:r>
          </a:p>
          <a:p>
            <a:r>
              <a:rPr lang="en-US" sz="2800" b="1" dirty="0" smtClean="0">
                <a:cs typeface="Consolas" pitchFamily="49" charset="0"/>
              </a:rPr>
              <a:t>Use conventions whenever possible</a:t>
            </a:r>
            <a:endParaRPr lang="en-US" sz="2800" dirty="0" smtClean="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r>
              <a:rPr lang="en-US" sz="3600" dirty="0" smtClean="0"/>
              <a:t>Exercise 16:</a:t>
            </a:r>
          </a:p>
          <a:p>
            <a:pPr lvl="1"/>
            <a:r>
              <a:rPr lang="en-US" sz="3200" dirty="0" smtClean="0"/>
              <a:t>Multiple Responses</a:t>
            </a:r>
          </a:p>
          <a:p>
            <a:r>
              <a:rPr lang="en-US" sz="3600" dirty="0" smtClean="0"/>
              <a:t>Exercise 17:</a:t>
            </a:r>
          </a:p>
          <a:p>
            <a:pPr lvl="1"/>
            <a:r>
              <a:rPr lang="en-US" sz="3200" dirty="0" smtClean="0"/>
              <a:t>Streaming</a:t>
            </a:r>
            <a:endParaRPr lang="en-US"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err="1" smtClean="0"/>
              <a:t>ServicePulse</a:t>
            </a:r>
            <a:r>
              <a:rPr lang="en-US" dirty="0" smtClean="0"/>
              <a:t> or </a:t>
            </a:r>
            <a:r>
              <a:rPr lang="en-US" dirty="0" err="1" smtClean="0"/>
              <a:t>ServiceInsight</a:t>
            </a:r>
            <a:endParaRPr lang="en-US" dirty="0" smtClean="0"/>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6596</Words>
  <Application>Microsoft Office PowerPoint</Application>
  <PresentationFormat>Custom</PresentationFormat>
  <Paragraphs>1663</Paragraphs>
  <Slides>199</Slides>
  <Notes>96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Message Auditing</vt:lpstr>
      <vt:lpstr>Exercise 9</vt:lpstr>
      <vt:lpstr>Infrastructure Extension</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Russian dolls</vt:lpstr>
      <vt:lpstr>Russian dolls</vt:lpstr>
      <vt:lpstr>Russian dolls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18</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1073</cp:revision>
  <dcterms:created xsi:type="dcterms:W3CDTF">2011-05-31T14:28:45Z</dcterms:created>
  <dcterms:modified xsi:type="dcterms:W3CDTF">2014-10-10T09:01:59Z</dcterms:modified>
</cp:coreProperties>
</file>