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comments/comment4.xml" ContentType="application/vnd.openxmlformats-officedocument.presentationml.comments+xml"/>
  <Override PartName="/ppt/notesSlides/notesSlide25.xml" ContentType="application/vnd.openxmlformats-officedocument.presentationml.notesSlide+xml"/>
  <Override PartName="/ppt/comments/comment5.xml" ContentType="application/vnd.openxmlformats-officedocument.presentationml.comments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comments/comment6.xml" ContentType="application/vnd.openxmlformats-officedocument.presentationml.comments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2"/>
  </p:notesMasterIdLst>
  <p:sldIdLst>
    <p:sldId id="256" r:id="rId2"/>
    <p:sldId id="257" r:id="rId3"/>
    <p:sldId id="258" r:id="rId4"/>
    <p:sldId id="259" r:id="rId5"/>
    <p:sldId id="266" r:id="rId6"/>
    <p:sldId id="265" r:id="rId7"/>
    <p:sldId id="267" r:id="rId8"/>
    <p:sldId id="268" r:id="rId9"/>
    <p:sldId id="269" r:id="rId10"/>
    <p:sldId id="270" r:id="rId11"/>
    <p:sldId id="262" r:id="rId12"/>
    <p:sldId id="261" r:id="rId13"/>
    <p:sldId id="263" r:id="rId14"/>
    <p:sldId id="276" r:id="rId15"/>
    <p:sldId id="271" r:id="rId16"/>
    <p:sldId id="272" r:id="rId17"/>
    <p:sldId id="273" r:id="rId18"/>
    <p:sldId id="300" r:id="rId19"/>
    <p:sldId id="301" r:id="rId20"/>
    <p:sldId id="335" r:id="rId21"/>
    <p:sldId id="332" r:id="rId22"/>
    <p:sldId id="333" r:id="rId23"/>
    <p:sldId id="334" r:id="rId24"/>
    <p:sldId id="275" r:id="rId25"/>
    <p:sldId id="302" r:id="rId26"/>
    <p:sldId id="303" r:id="rId27"/>
    <p:sldId id="342" r:id="rId28"/>
    <p:sldId id="304" r:id="rId29"/>
    <p:sldId id="305" r:id="rId30"/>
    <p:sldId id="319" r:id="rId31"/>
    <p:sldId id="274" r:id="rId32"/>
    <p:sldId id="290" r:id="rId33"/>
    <p:sldId id="299" r:id="rId34"/>
    <p:sldId id="297" r:id="rId35"/>
    <p:sldId id="336" r:id="rId36"/>
    <p:sldId id="327" r:id="rId37"/>
    <p:sldId id="328" r:id="rId38"/>
    <p:sldId id="329" r:id="rId39"/>
    <p:sldId id="295" r:id="rId40"/>
    <p:sldId id="321" r:id="rId41"/>
    <p:sldId id="341" r:id="rId42"/>
    <p:sldId id="340" r:id="rId43"/>
    <p:sldId id="322" r:id="rId44"/>
    <p:sldId id="330" r:id="rId45"/>
    <p:sldId id="331" r:id="rId46"/>
    <p:sldId id="291" r:id="rId47"/>
    <p:sldId id="292" r:id="rId48"/>
    <p:sldId id="293" r:id="rId49"/>
    <p:sldId id="294" r:id="rId50"/>
    <p:sldId id="288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23" r:id="rId64"/>
    <p:sldId id="324" r:id="rId65"/>
    <p:sldId id="337" r:id="rId66"/>
    <p:sldId id="338" r:id="rId67"/>
    <p:sldId id="287" r:id="rId68"/>
    <p:sldId id="278" r:id="rId69"/>
    <p:sldId id="279" r:id="rId70"/>
    <p:sldId id="280" r:id="rId71"/>
    <p:sldId id="281" r:id="rId72"/>
    <p:sldId id="282" r:id="rId73"/>
    <p:sldId id="283" r:id="rId74"/>
    <p:sldId id="284" r:id="rId75"/>
    <p:sldId id="285" r:id="rId76"/>
    <p:sldId id="286" r:id="rId77"/>
    <p:sldId id="325" r:id="rId78"/>
    <p:sldId id="326" r:id="rId79"/>
    <p:sldId id="264" r:id="rId80"/>
    <p:sldId id="339" r:id="rId81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A5121A0-A3A7-4141-AE39-7ED4002BAD0F}">
          <p14:sldIdLst>
            <p14:sldId id="256"/>
            <p14:sldId id="257"/>
            <p14:sldId id="258"/>
            <p14:sldId id="259"/>
            <p14:sldId id="266"/>
            <p14:sldId id="265"/>
            <p14:sldId id="267"/>
            <p14:sldId id="268"/>
            <p14:sldId id="269"/>
            <p14:sldId id="270"/>
            <p14:sldId id="262"/>
            <p14:sldId id="261"/>
            <p14:sldId id="263"/>
            <p14:sldId id="276"/>
            <p14:sldId id="271"/>
            <p14:sldId id="272"/>
            <p14:sldId id="273"/>
            <p14:sldId id="300"/>
            <p14:sldId id="301"/>
            <p14:sldId id="335"/>
            <p14:sldId id="332"/>
            <p14:sldId id="333"/>
            <p14:sldId id="334"/>
            <p14:sldId id="275"/>
            <p14:sldId id="302"/>
            <p14:sldId id="303"/>
            <p14:sldId id="342"/>
            <p14:sldId id="304"/>
            <p14:sldId id="305"/>
            <p14:sldId id="319"/>
            <p14:sldId id="274"/>
            <p14:sldId id="290"/>
            <p14:sldId id="299"/>
            <p14:sldId id="297"/>
            <p14:sldId id="336"/>
            <p14:sldId id="327"/>
            <p14:sldId id="328"/>
            <p14:sldId id="329"/>
            <p14:sldId id="295"/>
            <p14:sldId id="321"/>
            <p14:sldId id="341"/>
            <p14:sldId id="340"/>
            <p14:sldId id="322"/>
            <p14:sldId id="330"/>
            <p14:sldId id="331"/>
            <p14:sldId id="291"/>
            <p14:sldId id="292"/>
            <p14:sldId id="293"/>
            <p14:sldId id="294"/>
            <p14:sldId id="288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23"/>
            <p14:sldId id="324"/>
            <p14:sldId id="337"/>
            <p14:sldId id="338"/>
            <p14:sldId id="28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325"/>
            <p14:sldId id="326"/>
          </p14:sldIdLst>
        </p14:section>
        <p14:section name="Untitled Section" id="{705D2A12-8830-4DE1-BAF5-974EB888AEA0}">
          <p14:sldIdLst>
            <p14:sldId id="264"/>
            <p14:sldId id="33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vid Boike" initials="djb" lastIdx="1" clrIdx="0">
    <p:extLst/>
  </p:cmAuthor>
  <p:cmAuthor id="2" name="David Boike" initials="djb [2]" lastIdx="1" clrIdx="1">
    <p:extLst/>
  </p:cmAuthor>
  <p:cmAuthor id="3" name="David Boike" initials="djb [3]" lastIdx="1" clrIdx="2">
    <p:extLst/>
  </p:cmAuthor>
  <p:cmAuthor id="4" name="David Boike" initials="djb [4]" lastIdx="1" clrIdx="3">
    <p:extLst/>
  </p:cmAuthor>
  <p:cmAuthor id="5" name="David Boike" initials="djb [5]" lastIdx="1" clrIdx="4">
    <p:extLst/>
  </p:cmAuthor>
  <p:cmAuthor id="6" name="David Boike" initials="djb [6]" lastIdx="1" clrIdx="5">
    <p:extLst/>
  </p:cmAuthor>
  <p:cmAuthor id="7" name="David Boike" initials="djb [7]" lastIdx="1" clrIdx="6">
    <p:extLst/>
  </p:cmAuthor>
  <p:cmAuthor id="8" name="David Boike" initials="djb [8]" lastIdx="1" clrIdx="7">
    <p:extLst/>
  </p:cmAuthor>
  <p:cmAuthor id="9" name="David Boike" initials="djb [9]" lastIdx="1" clrIdx="8">
    <p:extLst/>
  </p:cmAuthor>
  <p:cmAuthor id="10" name="David Boike" initials="djb [10]" lastIdx="1" clrIdx="9">
    <p:extLst/>
  </p:cmAuthor>
  <p:cmAuthor id="11" name="David Boike" initials="djb [11]" lastIdx="1" clrIdx="10">
    <p:extLst/>
  </p:cmAuthor>
  <p:cmAuthor id="12" name="David Boike" initials="djb [12]" lastIdx="1" clrIdx="11">
    <p:extLst/>
  </p:cmAuthor>
  <p:cmAuthor id="13" name="andreas.ohlund" initials="a" lastIdx="5" clrIdx="12">
    <p:extLst>
      <p:ext uri="{19B8F6BF-5375-455C-9EA6-DF929625EA0E}">
        <p15:presenceInfo xmlns:p15="http://schemas.microsoft.com/office/powerpoint/2012/main" userId="andreas.ohlund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00" autoAdjust="0"/>
    <p:restoredTop sz="81250"/>
  </p:normalViewPr>
  <p:slideViewPr>
    <p:cSldViewPr snapToGrid="0" showGuides="1">
      <p:cViewPr varScale="1">
        <p:scale>
          <a:sx n="87" d="100"/>
          <a:sy n="87" d="100"/>
        </p:scale>
        <p:origin x="68" y="5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notesMaster" Target="notesMasters/notes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4" dt="2015-11-28T22:02:37.166" idx="1">
    <p:pos x="2786" y="1173"/>
    <p:text>Storage mechanics diagram needed</p:text>
    <p:extLst>
      <p:ext uri="{C676402C-5697-4E1C-873F-D02D1690AC5C}">
        <p15:threadingInfo xmlns:p15="http://schemas.microsoft.com/office/powerpoint/2012/main" timeZoneBias="36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5" dt="2015-11-28T22:06:52.015" idx="1">
    <p:pos x="3142" y="1382"/>
    <p:text>between?</p:text>
    <p:extLst>
      <p:ext uri="{C676402C-5697-4E1C-873F-D02D1690AC5C}">
        <p15:threadingInfo xmlns:p15="http://schemas.microsoft.com/office/powerpoint/2012/main" timeZoneBias="36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9" dt="2015-11-28T22:14:10.089" idx="1">
    <p:pos x="10" y="10"/>
    <p:text>A bit lost on this slide. And notes in German?</p:text>
    <p:extLst>
      <p:ext uri="{C676402C-5697-4E1C-873F-D02D1690AC5C}">
        <p15:threadingInfo xmlns:p15="http://schemas.microsoft.com/office/powerpoint/2012/main" timeZoneBias="360"/>
      </p:ext>
    </p:extLst>
  </p:cm>
  <p:cm authorId="13" dt="2015-11-30T10:06:54.149" idx="2">
    <p:pos x="10" y="146"/>
    <p:text>Daniel will fix</p:text>
    <p:extLst>
      <p:ext uri="{C676402C-5697-4E1C-873F-D02D1690AC5C}">
        <p15:threadingInfo xmlns:p15="http://schemas.microsoft.com/office/powerpoint/2012/main" timeZoneBias="-60">
          <p15:parentCm authorId="9" idx="1"/>
        </p15:threadingInfo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0" dt="2015-11-28T22:20:12.652" idx="1">
    <p:pos x="3456" y="2803"/>
    <p:text>You mean the running total is only valid for 20 seconds? That could be quick to test.</p:text>
    <p:extLst>
      <p:ext uri="{C676402C-5697-4E1C-873F-D02D1690AC5C}">
        <p15:threadingInfo xmlns:p15="http://schemas.microsoft.com/office/powerpoint/2012/main" timeZoneBias="360"/>
      </p:ext>
    </p:extLst>
  </p:cm>
  <p:cm authorId="13" dt="2015-11-30T10:08:36.430" idx="3">
    <p:pos x="3456" y="2939"/>
    <p:text>reworded</p:text>
    <p:extLst>
      <p:ext uri="{C676402C-5697-4E1C-873F-D02D1690AC5C}">
        <p15:threadingInfo xmlns:p15="http://schemas.microsoft.com/office/powerpoint/2012/main" timeZoneBias="-60">
          <p15:parentCm authorId="10" idx="1"/>
        </p15:threadingInfo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1" dt="2015-11-28T22:20:58.104" idx="1">
    <p:pos x="10" y="10"/>
    <p:text>Code missing</p:text>
    <p:extLst>
      <p:ext uri="{C676402C-5697-4E1C-873F-D02D1690AC5C}">
        <p15:threadingInfo xmlns:p15="http://schemas.microsoft.com/office/powerpoint/2012/main" timeZoneBias="360"/>
      </p:ext>
    </p:extLst>
  </p:cm>
  <p:cm authorId="13" dt="2015-11-30T10:13:54.682" idx="4">
    <p:pos x="10" y="146"/>
    <p:text>Code added</p:text>
    <p:extLst>
      <p:ext uri="{C676402C-5697-4E1C-873F-D02D1690AC5C}">
        <p15:threadingInfo xmlns:p15="http://schemas.microsoft.com/office/powerpoint/2012/main" timeZoneBias="-60">
          <p15:parentCm authorId="11" idx="1"/>
        </p15:threadingInfo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2" dt="2015-11-28T22:24:07.803" idx="1">
    <p:pos x="10" y="10"/>
    <p:text>Buyers Remorse Exercise still TBD</p:text>
    <p:extLst>
      <p:ext uri="{C676402C-5697-4E1C-873F-D02D1690AC5C}">
        <p15:threadingInfo xmlns:p15="http://schemas.microsoft.com/office/powerpoint/2012/main" timeZoneBias="360"/>
      </p:ext>
    </p:extLst>
  </p:cm>
  <p:cm authorId="13" dt="2015-11-30T10:16:00.231" idx="5">
    <p:pos x="10" y="146"/>
    <p:text>Added instructions, no code yet. Not sure we need it</p:text>
    <p:extLst>
      <p:ext uri="{C676402C-5697-4E1C-873F-D02D1690AC5C}">
        <p15:threadingInfo xmlns:p15="http://schemas.microsoft.com/office/powerpoint/2012/main" timeZoneBias="-60">
          <p15:parentCm authorId="12" idx="1"/>
        </p15:threadingInfo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8A98C1-2963-45B6-8396-F9770A549EA4}" type="datetimeFigureOut">
              <a:rPr lang="sv-SE" smtClean="0"/>
              <a:t>2015-11-30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BB19A3-B3B6-4398-9889-160C3A00882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363205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</a:t>
            </a:r>
            <a:r>
              <a:rPr lang="en-GB" baseline="0" dirty="0" smtClean="0"/>
              <a:t> database guys from the 80’ies needed to break up long business process into shorter parts to avoid massive locking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BB19A3-B3B6-4398-9889-160C3A008821}" type="slidenum">
              <a:rPr lang="sv-SE" smtClean="0"/>
              <a:t>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765174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BB19A3-B3B6-4398-9889-160C3A008821}" type="slidenum">
              <a:rPr lang="sv-SE" smtClean="0"/>
              <a:t>30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503601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Important to note here is that the Timeout Data doesn’t have to be a message type. It can be any poco.</a:t>
            </a:r>
          </a:p>
          <a:p>
            <a:r>
              <a:rPr lang="de-CH" dirty="0" smtClean="0"/>
              <a:t>Why is there no virtual since the TM persister will serialize it to a string format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ACA2796-6D5E-4AAD-9D66-AE6CE657D5C0}" type="slidenum">
              <a:rPr lang="en-GB" smtClean="0"/>
              <a:pPr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11420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Talk about </a:t>
            </a:r>
            <a:r>
              <a:rPr lang="en-US" dirty="0" err="1" smtClean="0"/>
              <a:t>idempotency</a:t>
            </a:r>
            <a:r>
              <a:rPr lang="en-US" dirty="0" smtClean="0"/>
              <a:t> so that duplicate calls due to retries will</a:t>
            </a:r>
            <a:r>
              <a:rPr lang="en-US" baseline="0" dirty="0" smtClean="0"/>
              <a:t> be OK – use of the message ID as a correlation ID in the web service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ACA2796-6D5E-4AAD-9D66-AE6CE657D5C0}" type="slidenum">
              <a:rPr lang="en-GB" smtClean="0"/>
              <a:pPr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35425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Fed Ex is our</a:t>
            </a:r>
            <a:r>
              <a:rPr lang="en-US" baseline="0" dirty="0" smtClean="0"/>
              <a:t> preferred shipping provider, but if they don’t answer in a timely manner, we’ll turn to other shipping providers like UPS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What happens if we shutdown part of the system, the </a:t>
            </a:r>
            <a:r>
              <a:rPr lang="en-US" baseline="0" dirty="0" err="1" smtClean="0"/>
              <a:t>fedex</a:t>
            </a:r>
            <a:r>
              <a:rPr lang="en-US" baseline="0" dirty="0" smtClean="0"/>
              <a:t> proxy is still running, succeeds and we restart shipping while the timeout is </a:t>
            </a:r>
            <a:r>
              <a:rPr lang="en-US" baseline="0" smtClean="0"/>
              <a:t>over?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ACA2796-6D5E-4AAD-9D66-AE6CE657D5C0}" type="slidenum">
              <a:rPr lang="en-GB" smtClean="0"/>
              <a:pPr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03451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Demonstrate</a:t>
            </a:r>
            <a:r>
              <a:rPr lang="en-US" baseline="0" dirty="0" smtClean="0"/>
              <a:t> sample: </a:t>
            </a:r>
            <a:r>
              <a:rPr lang="en-US" baseline="0" dirty="0" err="1" smtClean="0"/>
              <a:t>WcfIntegration</a:t>
            </a:r>
            <a:r>
              <a:rPr lang="en-US" baseline="0" dirty="0" smtClean="0"/>
              <a:t> (NServiceBus Main Repo Integration Tests)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ACA2796-6D5E-4AAD-9D66-AE6CE657D5C0}" type="slidenum">
              <a:rPr lang="en-GB" smtClean="0"/>
              <a:pPr/>
              <a:t>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1170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Observer</a:t>
            </a:r>
            <a:r>
              <a:rPr lang="en-GB" baseline="0" dirty="0" smtClean="0"/>
              <a:t> sagas live fro ever</a:t>
            </a:r>
          </a:p>
          <a:p>
            <a:r>
              <a:rPr lang="en-GB" baseline="0" dirty="0" smtClean="0"/>
              <a:t>Command sagas complete when done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BB19A3-B3B6-4398-9889-160C3A008821}" type="slidenum">
              <a:rPr lang="sv-SE" smtClean="0"/>
              <a:t>46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769660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Klassisches Integration</a:t>
            </a:r>
            <a:r>
              <a:rPr lang="de-CH" baseline="0" dirty="0" smtClean="0"/>
              <a:t> Beispiel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3D047-D8B4-43AA-8641-D9CCF4EC54F4}" type="slidenum">
              <a:rPr lang="de-CH" smtClean="0"/>
              <a:t>47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428643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Prozesshandling wie es aussehen könnte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3D047-D8B4-43AA-8641-D9CCF4EC54F4}" type="slidenum">
              <a:rPr lang="de-CH" smtClean="0"/>
              <a:t>48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977303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/>
            <a:r>
              <a:rPr lang="en-US" dirty="0" smtClean="0"/>
              <a:t>Fast </a:t>
            </a:r>
            <a:r>
              <a:rPr lang="en-US" dirty="0" err="1" smtClean="0"/>
              <a:t>wie</a:t>
            </a:r>
            <a:r>
              <a:rPr lang="en-US" dirty="0" smtClean="0"/>
              <a:t> Onion </a:t>
            </a:r>
            <a:r>
              <a:rPr lang="en-US" dirty="0" err="1" smtClean="0"/>
              <a:t>oder</a:t>
            </a:r>
            <a:r>
              <a:rPr lang="en-US" dirty="0" smtClean="0"/>
              <a:t> </a:t>
            </a:r>
            <a:r>
              <a:rPr lang="en-US" dirty="0" err="1" smtClean="0"/>
              <a:t>Hexagonale</a:t>
            </a:r>
            <a:r>
              <a:rPr lang="en-US" dirty="0" smtClean="0"/>
              <a:t> </a:t>
            </a:r>
            <a:r>
              <a:rPr lang="en-US" dirty="0" err="1" smtClean="0"/>
              <a:t>Architektur</a:t>
            </a:r>
            <a:r>
              <a:rPr lang="en-US" dirty="0" smtClean="0"/>
              <a:t>. Layering von </a:t>
            </a:r>
            <a:r>
              <a:rPr lang="en-US" dirty="0" err="1" smtClean="0"/>
              <a:t>Prozessmanagers</a:t>
            </a:r>
            <a:r>
              <a:rPr lang="en-US" dirty="0" smtClean="0"/>
              <a:t>/Sagas</a:t>
            </a:r>
          </a:p>
          <a:p>
            <a:pPr marL="342900" indent="-342900"/>
            <a:r>
              <a:rPr lang="en-US" dirty="0" smtClean="0"/>
              <a:t>Die </a:t>
            </a:r>
            <a:r>
              <a:rPr lang="en-US" dirty="0" err="1" smtClean="0"/>
              <a:t>Buildingblocks</a:t>
            </a:r>
            <a:r>
              <a:rPr lang="en-US" dirty="0" smtClean="0"/>
              <a:t>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dirty="0" err="1" smtClean="0"/>
              <a:t>verwenden</a:t>
            </a:r>
            <a:r>
              <a:rPr lang="en-US" dirty="0" smtClean="0"/>
              <a:t> </a:t>
            </a:r>
            <a:r>
              <a:rPr lang="en-US" dirty="0" err="1" smtClean="0"/>
              <a:t>ist</a:t>
            </a:r>
            <a:r>
              <a:rPr lang="en-US" dirty="0" smtClean="0"/>
              <a:t> </a:t>
            </a:r>
            <a:r>
              <a:rPr lang="en-US" dirty="0" err="1" smtClean="0"/>
              <a:t>einfach</a:t>
            </a:r>
            <a:r>
              <a:rPr lang="en-US" dirty="0" smtClean="0"/>
              <a:t>, </a:t>
            </a:r>
            <a:r>
              <a:rPr lang="en-US" dirty="0" err="1" smtClean="0"/>
              <a:t>schwierig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ist</a:t>
            </a:r>
            <a:r>
              <a:rPr lang="en-US" baseline="0" dirty="0" smtClean="0"/>
              <a:t> den </a:t>
            </a:r>
            <a:r>
              <a:rPr lang="en-US" baseline="0" dirty="0" err="1" smtClean="0"/>
              <a:t>Prozess</a:t>
            </a:r>
            <a:r>
              <a:rPr lang="en-US" baseline="0" dirty="0" smtClean="0"/>
              <a:t> und die </a:t>
            </a:r>
            <a:r>
              <a:rPr lang="en-US" baseline="0" dirty="0" err="1" smtClean="0"/>
              <a:t>Schritte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identifizieren</a:t>
            </a:r>
            <a:r>
              <a:rPr lang="en-US" baseline="0" dirty="0" smtClean="0"/>
              <a:t>.</a:t>
            </a:r>
          </a:p>
          <a:p>
            <a:pPr marL="342900" indent="-342900"/>
            <a:r>
              <a:rPr lang="en-US" baseline="0" dirty="0" err="1" smtClean="0"/>
              <a:t>Mit</a:t>
            </a:r>
            <a:r>
              <a:rPr lang="en-US" baseline="0" dirty="0" smtClean="0"/>
              <a:t> Legacy </a:t>
            </a:r>
            <a:r>
              <a:rPr lang="en-US" baseline="0" dirty="0" err="1" smtClean="0"/>
              <a:t>Systemen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Prozessmanager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für</a:t>
            </a:r>
            <a:r>
              <a:rPr lang="en-US" baseline="0" dirty="0" smtClean="0"/>
              <a:t> den Flow, </a:t>
            </a:r>
            <a:r>
              <a:rPr lang="en-US" baseline="0" dirty="0" err="1" smtClean="0"/>
              <a:t>ein</a:t>
            </a:r>
            <a:r>
              <a:rPr lang="en-US" baseline="0" dirty="0" smtClean="0"/>
              <a:t> Adapter </a:t>
            </a:r>
            <a:r>
              <a:rPr lang="en-US" baseline="0" dirty="0" err="1" smtClean="0"/>
              <a:t>für</a:t>
            </a:r>
            <a:r>
              <a:rPr lang="en-US" baseline="0" dirty="0" smtClean="0"/>
              <a:t> die Integration</a:t>
            </a:r>
            <a:endParaRPr lang="en-US" dirty="0" smtClean="0"/>
          </a:p>
          <a:p>
            <a:pPr marL="342900" indent="-342900"/>
            <a:endParaRPr lang="en-US" dirty="0" smtClean="0"/>
          </a:p>
          <a:p>
            <a:pPr marL="342900" indent="-342900"/>
            <a:r>
              <a:rPr lang="en-US" b="1" dirty="0" smtClean="0"/>
              <a:t>Orchestration is not a thing by itself.</a:t>
            </a:r>
          </a:p>
          <a:p>
            <a:pPr marL="342900" indent="-342900"/>
            <a:endParaRPr lang="en-US" dirty="0" smtClean="0"/>
          </a:p>
          <a:p>
            <a:pPr marL="342900" indent="-342900"/>
            <a:r>
              <a:rPr lang="en-US" dirty="0" smtClean="0"/>
              <a:t>Divide up workflows/orchestrations along service boundaries</a:t>
            </a:r>
          </a:p>
          <a:p>
            <a:pPr marL="738188" lvl="1" indent="-342900"/>
            <a:r>
              <a:rPr lang="en-US" dirty="0" smtClean="0"/>
              <a:t>Events are published at the end of the sub-flow in a service</a:t>
            </a:r>
          </a:p>
          <a:p>
            <a:pPr marL="738188" lvl="1" indent="-342900"/>
            <a:r>
              <a:rPr lang="en-US" dirty="0" smtClean="0"/>
              <a:t>Events trigger a sub-flow in other services</a:t>
            </a:r>
          </a:p>
          <a:p>
            <a:pPr marL="342900" indent="-342900"/>
            <a:endParaRPr lang="en-US" dirty="0" smtClean="0"/>
          </a:p>
          <a:p>
            <a:pPr marL="342900" indent="-342900"/>
            <a:r>
              <a:rPr lang="en-US" dirty="0" smtClean="0"/>
              <a:t>Sagas can be used for CEP/ESP:</a:t>
            </a:r>
          </a:p>
          <a:p>
            <a:pPr marL="342900" indent="-342900">
              <a:buNone/>
            </a:pPr>
            <a:r>
              <a:rPr lang="en-US" dirty="0" smtClean="0"/>
              <a:t>	complex event processing, event-stream proc.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3D047-D8B4-43AA-8641-D9CCF4EC54F4}" type="slidenum">
              <a:rPr lang="de-CH" smtClean="0"/>
              <a:t>49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561194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Now we call them Scheduled tasks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05A5AB-8DC5-4B60-A895-8FAC0E3D9A22}" type="slidenum">
              <a:rPr lang="sv-SE" smtClean="0"/>
              <a:t>52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47587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</a:t>
            </a:r>
            <a:r>
              <a:rPr lang="en-GB" baseline="0" dirty="0" smtClean="0"/>
              <a:t> [Unique] attribute is left out on purpose, we’ll handle this later in the course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BB19A3-B3B6-4398-9889-160C3A008821}" type="slidenum">
              <a:rPr lang="sv-SE" smtClean="0"/>
              <a:t>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061950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Domain</a:t>
            </a:r>
            <a:r>
              <a:rPr lang="sv-SE" baseline="0" dirty="0" smtClean="0"/>
              <a:t>model</a:t>
            </a:r>
          </a:p>
          <a:p>
            <a:r>
              <a:rPr lang="sv-SE" baseline="0" dirty="0" smtClean="0"/>
              <a:t>Select n+1</a:t>
            </a:r>
          </a:p>
          <a:p>
            <a:r>
              <a:rPr lang="sv-SE" baseline="0" dirty="0" smtClean="0"/>
              <a:t>Fetching strategies</a:t>
            </a:r>
          </a:p>
          <a:p>
            <a:r>
              <a:rPr lang="sv-SE" baseline="0" dirty="0" smtClean="0"/>
              <a:t>Lets run them during the night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05A5AB-8DC5-4B60-A895-8FAC0E3D9A22}" type="slidenum">
              <a:rPr lang="sv-SE" smtClean="0"/>
              <a:t>53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021912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The opposite of real time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05A5AB-8DC5-4B60-A895-8FAC0E3D9A22}" type="slidenum">
              <a:rPr lang="sv-SE" smtClean="0"/>
              <a:t>55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0401718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What happens if the user buys twice the same day?</a:t>
            </a:r>
          </a:p>
          <a:p>
            <a:r>
              <a:rPr lang="sv-SE" dirty="0" smtClean="0"/>
              <a:t>Asking</a:t>
            </a:r>
            <a:r>
              <a:rPr lang="sv-SE" baseline="0" dirty="0" smtClean="0"/>
              <a:t> the business can be tricky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05A5AB-8DC5-4B60-A895-8FAC0E3D9A22}" type="slidenum">
              <a:rPr lang="sv-SE" smtClean="0"/>
              <a:t>56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6867710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We have</a:t>
            </a:r>
            <a:r>
              <a:rPr lang="sv-SE" baseline="0" dirty="0" smtClean="0"/>
              <a:t> trained the business to think in batches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05A5AB-8DC5-4B60-A895-8FAC0E3D9A22}" type="slidenum">
              <a:rPr lang="sv-SE" smtClean="0"/>
              <a:t>57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5803400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BB19A3-B3B6-4398-9889-160C3A008821}" type="slidenum">
              <a:rPr lang="sv-SE" smtClean="0"/>
              <a:t>59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0465563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 smtClean="0"/>
              <a:t>parseJson</a:t>
            </a:r>
            <a:r>
              <a:rPr lang="en-GB" baseline="0" dirty="0" smtClean="0"/>
              <a:t> is a custom </a:t>
            </a:r>
            <a:r>
              <a:rPr lang="en-GB" baseline="0" dirty="0" err="1" smtClean="0"/>
              <a:t>func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BB19A3-B3B6-4398-9889-160C3A008821}" type="slidenum">
              <a:rPr lang="sv-SE" smtClean="0"/>
              <a:t>66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2925615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the “explain it to me like I was 5 years old” business analysis technique.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ACA2796-6D5E-4AAD-9D66-AE6CE657D5C0}" type="slidenum">
              <a:rPr lang="en-GB" smtClean="0"/>
              <a:pPr/>
              <a:t>73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17860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So, no real race condition – we have the time and space to run business logic later.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ACA2796-6D5E-4AAD-9D66-AE6CE657D5C0}" type="slidenum">
              <a:rPr lang="en-GB" smtClean="0"/>
              <a:pPr/>
              <a:t>74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93865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Products returned in 30 days – full refund (less shipping and handling)</a:t>
            </a:r>
          </a:p>
          <a:p>
            <a:r>
              <a:rPr lang="en-US" dirty="0" smtClean="0"/>
              <a:t>Products returned in 60</a:t>
            </a:r>
            <a:r>
              <a:rPr lang="en-US" baseline="0" dirty="0" smtClean="0"/>
              <a:t> days – 50% refund </a:t>
            </a:r>
            <a:r>
              <a:rPr lang="en-US" dirty="0" smtClean="0"/>
              <a:t>(less shipping and handling)</a:t>
            </a:r>
          </a:p>
          <a:p>
            <a:r>
              <a:rPr lang="en-US" dirty="0" smtClean="0"/>
              <a:t>Later than 60 days – no refund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ACA2796-6D5E-4AAD-9D66-AE6CE657D5C0}" type="slidenum">
              <a:rPr lang="en-GB" smtClean="0"/>
              <a:pPr/>
              <a:t>76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788263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Upgrade the sales endpoint to v6 and remove: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 smtClean="0"/>
              <a:t>Unique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 smtClean="0"/>
              <a:t>Set of the </a:t>
            </a:r>
            <a:r>
              <a:rPr lang="en-GB" baseline="0" dirty="0" err="1" smtClean="0"/>
              <a:t>corr</a:t>
            </a:r>
            <a:r>
              <a:rPr lang="en-GB" baseline="0" dirty="0" smtClean="0"/>
              <a:t> prop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 smtClean="0"/>
              <a:t>Show that it blows if no </a:t>
            </a:r>
            <a:r>
              <a:rPr lang="en-GB" baseline="0" dirty="0" err="1" smtClean="0"/>
              <a:t>IAmStartedByExists</a:t>
            </a:r>
            <a:endParaRPr lang="en-GB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 smtClean="0"/>
              <a:t>Show that a mapping is required for each I am started </a:t>
            </a:r>
            <a:r>
              <a:rPr lang="en-GB" baseline="0" dirty="0" err="1" smtClean="0"/>
              <a:t>bys</a:t>
            </a:r>
            <a:r>
              <a:rPr lang="en-GB" baseline="0" dirty="0" smtClean="0"/>
              <a:t> (double check this)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BB19A3-B3B6-4398-9889-160C3A008821}" type="slidenum">
              <a:rPr lang="sv-SE" smtClean="0"/>
              <a:t>79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842907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BB19A3-B3B6-4398-9889-160C3A008821}" type="slidenum">
              <a:rPr lang="sv-SE" smtClean="0"/>
              <a:t>15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363891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Bring one of the pairs up to demo (volunteer)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BB19A3-B3B6-4398-9889-160C3A008821}" type="slidenum">
              <a:rPr lang="sv-SE" smtClean="0"/>
              <a:t>19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93032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Database down</a:t>
            </a:r>
            <a:r>
              <a:rPr lang="sv-SE" baseline="0" dirty="0" smtClean="0"/>
              <a:t> not necessarily == PANIC .... Could be failing over to a failover partner and will be back up in ~90 seconds</a:t>
            </a:r>
            <a:endParaRPr lang="sv-SE" dirty="0" smtClean="0"/>
          </a:p>
          <a:p>
            <a:endParaRPr lang="sv-SE" dirty="0" smtClean="0"/>
          </a:p>
          <a:p>
            <a:r>
              <a:rPr lang="sv-SE" dirty="0" smtClean="0"/>
              <a:t>ActiveMq: Uses it’s own SLR mechanism</a:t>
            </a:r>
          </a:p>
          <a:p>
            <a:endParaRPr lang="sv-SE" dirty="0" smtClean="0"/>
          </a:p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ACA2796-6D5E-4AAD-9D66-AE6CE657D5C0}" type="slidenum">
              <a:rPr lang="en-GB" smtClean="0"/>
              <a:pPr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01563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You are exposed to concurrency when</a:t>
            </a:r>
            <a:r>
              <a:rPr lang="en-GB" baseline="0" dirty="0" smtClean="0"/>
              <a:t> </a:t>
            </a:r>
            <a:r>
              <a:rPr lang="en-GB" dirty="0" smtClean="0"/>
              <a:t>concurrency SETTINGS &gt;1 </a:t>
            </a:r>
          </a:p>
          <a:p>
            <a:endParaRPr lang="en-GB" dirty="0" smtClean="0"/>
          </a:p>
          <a:p>
            <a:r>
              <a:rPr lang="en-GB" dirty="0" smtClean="0"/>
              <a:t>will the default in v6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BB19A3-B3B6-4398-9889-160C3A008821}" type="slidenum">
              <a:rPr lang="sv-SE" smtClean="0"/>
              <a:t>24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506599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This is the exercise</a:t>
            </a:r>
            <a:r>
              <a:rPr lang="en-GB" baseline="0" dirty="0" smtClean="0"/>
              <a:t> they just coded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BB19A3-B3B6-4398-9889-160C3A008821}" type="slidenum">
              <a:rPr lang="sv-SE" smtClean="0"/>
              <a:t>25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040506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exec </a:t>
            </a:r>
            <a:r>
              <a:rPr lang="en-US" dirty="0" err="1" smtClean="0"/>
              <a:t>sp_executesql</a:t>
            </a:r>
            <a:r>
              <a:rPr lang="en-US" dirty="0" smtClean="0"/>
              <a:t> N'UPDATE </a:t>
            </a:r>
            <a:r>
              <a:rPr lang="en-US" dirty="0" err="1" smtClean="0"/>
              <a:t>ShippingPolicy</a:t>
            </a:r>
            <a:r>
              <a:rPr lang="en-US" dirty="0" smtClean="0"/>
              <a:t> SET Billed = @p0 </a:t>
            </a:r>
            <a:r>
              <a:rPr lang="en-US" sz="1600" dirty="0" smtClean="0"/>
              <a:t>WHERE</a:t>
            </a:r>
            <a:r>
              <a:rPr lang="en-US" dirty="0" smtClean="0"/>
              <a:t> Id = @p1 AND Originator = @p2 AND </a:t>
            </a:r>
            <a:r>
              <a:rPr lang="en-US" dirty="0" err="1" smtClean="0"/>
              <a:t>OriginalMessageId</a:t>
            </a:r>
            <a:r>
              <a:rPr lang="en-US" dirty="0" smtClean="0"/>
              <a:t> = @p3 AND </a:t>
            </a:r>
            <a:r>
              <a:rPr lang="en-US" dirty="0" err="1" smtClean="0"/>
              <a:t>OrderId</a:t>
            </a:r>
            <a:r>
              <a:rPr lang="en-US" dirty="0" smtClean="0"/>
              <a:t> = @p4 AND Placed = @p5 AND Billed = @p6',N'@p0 bit,@p1 uniqueidentifier,@p2 </a:t>
            </a:r>
            <a:r>
              <a:rPr lang="en-US" dirty="0" err="1" smtClean="0"/>
              <a:t>nvarchar</a:t>
            </a:r>
            <a:r>
              <a:rPr lang="en-US" dirty="0" smtClean="0"/>
              <a:t>(4000),@p3 </a:t>
            </a:r>
            <a:r>
              <a:rPr lang="en-US" dirty="0" err="1" smtClean="0"/>
              <a:t>nvarchar</a:t>
            </a:r>
            <a:r>
              <a:rPr lang="en-US" dirty="0" smtClean="0"/>
              <a:t>(4000),@p4 </a:t>
            </a:r>
            <a:r>
              <a:rPr lang="en-US" dirty="0" err="1" smtClean="0"/>
              <a:t>nvarchar</a:t>
            </a:r>
            <a:r>
              <a:rPr lang="en-US" dirty="0" smtClean="0"/>
              <a:t>(4000),@p5 bit,@p6 bit',@p0=1,@p1='870D112B-44D1-4206-A4DB-A55B015DA80A',@p2=N'Sales@ANDREAS2015',@p3=N'baf9b6bb-a0da-41b9-8a81-a55b015d7a05',@p4=N'a23a2438-3af6-4c0a-a108-7f8e72d12083',@p5=1,@p6=0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After </a:t>
            </a:r>
            <a:r>
              <a:rPr lang="en-US" dirty="0" err="1" smtClean="0"/>
              <a:t>rowversion</a:t>
            </a:r>
            <a:r>
              <a:rPr lang="en-US" dirty="0" smtClean="0"/>
              <a:t> trick: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exec </a:t>
            </a:r>
            <a:r>
              <a:rPr lang="en-US" dirty="0" err="1" smtClean="0"/>
              <a:t>sp_executesql</a:t>
            </a:r>
            <a:r>
              <a:rPr lang="en-US" dirty="0" smtClean="0"/>
              <a:t> N'UPDATE </a:t>
            </a:r>
            <a:r>
              <a:rPr lang="en-US" dirty="0" err="1" smtClean="0"/>
              <a:t>ShippingPolicy</a:t>
            </a:r>
            <a:r>
              <a:rPr lang="en-US" dirty="0" smtClean="0"/>
              <a:t> SET Version = @p0, </a:t>
            </a:r>
            <a:r>
              <a:rPr lang="en-US" dirty="0" err="1" smtClean="0"/>
              <a:t>OrderId</a:t>
            </a:r>
            <a:r>
              <a:rPr lang="en-US" dirty="0" smtClean="0"/>
              <a:t> = @p1, Placed = @p2, Billed = @p3, Originator = @p4, </a:t>
            </a:r>
            <a:r>
              <a:rPr lang="en-US" dirty="0" err="1" smtClean="0"/>
              <a:t>OriginalMessageId</a:t>
            </a:r>
            <a:r>
              <a:rPr lang="en-US" dirty="0" smtClean="0"/>
              <a:t> = @p5 WHERE Id = @p6 AND Version = @p7',N'@p0 int,@p1 </a:t>
            </a:r>
            <a:r>
              <a:rPr lang="en-US" dirty="0" err="1" smtClean="0"/>
              <a:t>nvarchar</a:t>
            </a:r>
            <a:r>
              <a:rPr lang="en-US" dirty="0" smtClean="0"/>
              <a:t>(4000),@p2 bit,@p3 bit,@p4 </a:t>
            </a:r>
            <a:r>
              <a:rPr lang="en-US" dirty="0" err="1" smtClean="0"/>
              <a:t>nvarchar</a:t>
            </a:r>
            <a:r>
              <a:rPr lang="en-US" dirty="0" smtClean="0"/>
              <a:t>(4000),@p5 </a:t>
            </a:r>
            <a:r>
              <a:rPr lang="en-US" dirty="0" err="1" smtClean="0"/>
              <a:t>nvarchar</a:t>
            </a:r>
            <a:r>
              <a:rPr lang="en-US" dirty="0" smtClean="0"/>
              <a:t>(4000),@p6 uniqueidentifier,@p7 int',@p0=2,@p1=N'86427be3-59a5-453d-9c75-aab2a4b466be',@p2=1,@p3=1,@p4=N'Sales@ANDREAS2015',@p5=N'b5e51adb-9d18-40b9-bcea-a55c01356c38',@p6='3FAD8522-46EE-4C0E-B18D-A55C01356DA4',@p7=1</a:t>
            </a:r>
            <a:endParaRPr lang="en-GB" dirty="0" smtClean="0"/>
          </a:p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BB19A3-B3B6-4398-9889-160C3A008821}" type="slidenum">
              <a:rPr lang="sv-SE" smtClean="0"/>
              <a:t>26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876295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exec </a:t>
            </a:r>
            <a:r>
              <a:rPr lang="en-US" dirty="0" err="1" smtClean="0"/>
              <a:t>sp_executesql</a:t>
            </a:r>
            <a:r>
              <a:rPr lang="en-US" dirty="0" smtClean="0"/>
              <a:t> N'SELECT </a:t>
            </a:r>
            <a:r>
              <a:rPr lang="en-US" dirty="0" err="1" smtClean="0"/>
              <a:t>this_.Id</a:t>
            </a:r>
            <a:r>
              <a:rPr lang="en-US" dirty="0" smtClean="0"/>
              <a:t> as Id0_0_, </a:t>
            </a:r>
            <a:r>
              <a:rPr lang="en-US" dirty="0" err="1" smtClean="0"/>
              <a:t>this_.Originator</a:t>
            </a:r>
            <a:r>
              <a:rPr lang="en-US" dirty="0" smtClean="0"/>
              <a:t> as Originator0_0_, this_.</a:t>
            </a:r>
            <a:r>
              <a:rPr lang="en-US" dirty="0" err="1" smtClean="0"/>
              <a:t>OriginalMessageId</a:t>
            </a:r>
            <a:r>
              <a:rPr lang="en-US" dirty="0" smtClean="0"/>
              <a:t> as Original3_0_0_, this_.</a:t>
            </a:r>
            <a:r>
              <a:rPr lang="en-US" dirty="0" err="1" smtClean="0"/>
              <a:t>OrderId</a:t>
            </a:r>
            <a:r>
              <a:rPr lang="en-US" dirty="0" smtClean="0"/>
              <a:t> as OrderId1_0_, this_.</a:t>
            </a:r>
            <a:r>
              <a:rPr lang="en-US" dirty="0" err="1" smtClean="0"/>
              <a:t>SentToFedex</a:t>
            </a:r>
            <a:r>
              <a:rPr lang="en-US" dirty="0" smtClean="0"/>
              <a:t> as SentToFe2_1_0_ FROM </a:t>
            </a:r>
            <a:r>
              <a:rPr lang="en-US" dirty="0" err="1" smtClean="0"/>
              <a:t>ShipOrderPolicy</a:t>
            </a:r>
            <a:r>
              <a:rPr lang="en-US" dirty="0" smtClean="0"/>
              <a:t> this_ </a:t>
            </a:r>
            <a:r>
              <a:rPr lang="en-US" sz="3600" dirty="0" smtClean="0"/>
              <a:t>with (</a:t>
            </a:r>
            <a:r>
              <a:rPr lang="en-US" sz="3600" dirty="0" err="1" smtClean="0"/>
              <a:t>updlock</a:t>
            </a:r>
            <a:r>
              <a:rPr lang="en-US" sz="3600" dirty="0" smtClean="0"/>
              <a:t>, rowlock) </a:t>
            </a:r>
            <a:r>
              <a:rPr lang="en-US" dirty="0" smtClean="0"/>
              <a:t>WHERE this_.</a:t>
            </a:r>
            <a:r>
              <a:rPr lang="en-US" dirty="0" err="1" smtClean="0"/>
              <a:t>OrderId</a:t>
            </a:r>
            <a:r>
              <a:rPr lang="en-US" dirty="0" smtClean="0"/>
              <a:t> = @p0',N'@p0 </a:t>
            </a:r>
            <a:r>
              <a:rPr lang="en-US" dirty="0" err="1" smtClean="0"/>
              <a:t>nvarchar</a:t>
            </a:r>
            <a:r>
              <a:rPr lang="en-US" dirty="0" smtClean="0"/>
              <a:t>(4000)',@p0=N'ac9598f9-79cc-4d1c-bea2-32d8b73675b4'</a:t>
            </a:r>
            <a:endParaRPr lang="sv-SE" dirty="0" smtClean="0"/>
          </a:p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BB19A3-B3B6-4398-9889-160C3A008821}" type="slidenum">
              <a:rPr lang="sv-SE" smtClean="0"/>
              <a:t>28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334246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E5AD-8B70-46AB-83FD-10724A794102}" type="datetimeFigureOut">
              <a:rPr lang="sv-SE" smtClean="0"/>
              <a:t>2015-11-30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F3BDF-86DA-4CAE-A3FA-AC4382AB7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25347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E5AD-8B70-46AB-83FD-10724A794102}" type="datetimeFigureOut">
              <a:rPr lang="sv-SE" smtClean="0"/>
              <a:t>2015-11-30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F3BDF-86DA-4CAE-A3FA-AC4382AB7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1948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E5AD-8B70-46AB-83FD-10724A794102}" type="datetimeFigureOut">
              <a:rPr lang="sv-SE" smtClean="0"/>
              <a:t>2015-11-30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F3BDF-86DA-4CAE-A3FA-AC4382AB7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11407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E5AD-8B70-46AB-83FD-10724A794102}" type="datetimeFigureOut">
              <a:rPr lang="sv-SE" smtClean="0"/>
              <a:t>2015-11-30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F3BDF-86DA-4CAE-A3FA-AC4382AB7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91770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E5AD-8B70-46AB-83FD-10724A794102}" type="datetimeFigureOut">
              <a:rPr lang="sv-SE" smtClean="0"/>
              <a:t>2015-11-30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F3BDF-86DA-4CAE-A3FA-AC4382AB7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77181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E5AD-8B70-46AB-83FD-10724A794102}" type="datetimeFigureOut">
              <a:rPr lang="sv-SE" smtClean="0"/>
              <a:t>2015-11-30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F3BDF-86DA-4CAE-A3FA-AC4382AB7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54193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E5AD-8B70-46AB-83FD-10724A794102}" type="datetimeFigureOut">
              <a:rPr lang="sv-SE" smtClean="0"/>
              <a:t>2015-11-30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F3BDF-86DA-4CAE-A3FA-AC4382AB7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07880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E5AD-8B70-46AB-83FD-10724A794102}" type="datetimeFigureOut">
              <a:rPr lang="sv-SE" smtClean="0"/>
              <a:t>2015-11-30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F3BDF-86DA-4CAE-A3FA-AC4382AB7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65793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E5AD-8B70-46AB-83FD-10724A794102}" type="datetimeFigureOut">
              <a:rPr lang="sv-SE" smtClean="0"/>
              <a:t>2015-11-30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F3BDF-86DA-4CAE-A3FA-AC4382AB7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92258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E5AD-8B70-46AB-83FD-10724A794102}" type="datetimeFigureOut">
              <a:rPr lang="sv-SE" smtClean="0"/>
              <a:t>2015-11-30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F3BDF-86DA-4CAE-A3FA-AC4382AB7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38009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E5AD-8B70-46AB-83FD-10724A794102}" type="datetimeFigureOut">
              <a:rPr lang="sv-SE" smtClean="0"/>
              <a:t>2015-11-30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F3BDF-86DA-4CAE-A3FA-AC4382AB7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29256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CE5AD-8B70-46AB-83FD-10724A794102}" type="datetimeFigureOut">
              <a:rPr lang="sv-SE" smtClean="0"/>
              <a:t>2015-11-30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6F3BDF-86DA-4CAE-A3FA-AC4382AB7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04989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4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5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6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Saga Master Class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NSBCON Dallas 2015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438684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Sending messages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You get access to the bus via the saga base class</a:t>
            </a:r>
            <a:endParaRPr lang="en-GB" dirty="0"/>
          </a:p>
          <a:p>
            <a:endParaRPr lang="en-GB" dirty="0"/>
          </a:p>
          <a:p>
            <a:pPr marL="0" indent="0">
              <a:buNone/>
            </a:pPr>
            <a:r>
              <a:rPr lang="en-GB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this.Bus.Send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(new </a:t>
            </a:r>
            <a:r>
              <a:rPr lang="en-GB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MyMessage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this.Bus.Publish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(new </a:t>
            </a:r>
            <a:r>
              <a:rPr lang="en-GB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MyEvent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030489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 bwMode="auto">
          <a:xfrm>
            <a:off x="3361039" y="1690688"/>
            <a:ext cx="3149728" cy="4314243"/>
          </a:xfrm>
          <a:prstGeom prst="roundRect">
            <a:avLst/>
          </a:prstGeom>
          <a:solidFill>
            <a:schemeClr val="bg2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Medium" pitchFamily="34" charset="0"/>
              </a:rPr>
              <a:t>Shop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Sample domain</a:t>
            </a:r>
            <a:endParaRPr lang="sv-SE" dirty="0"/>
          </a:p>
        </p:txBody>
      </p:sp>
      <p:sp>
        <p:nvSpPr>
          <p:cNvPr id="4" name="Rounded Rectangle 3"/>
          <p:cNvSpPr/>
          <p:nvPr/>
        </p:nvSpPr>
        <p:spPr bwMode="auto">
          <a:xfrm>
            <a:off x="5995647" y="2057815"/>
            <a:ext cx="2903276" cy="85142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Medium" pitchFamily="34" charset="0"/>
              </a:rPr>
              <a:t>Sales</a:t>
            </a:r>
          </a:p>
        </p:txBody>
      </p:sp>
      <p:sp>
        <p:nvSpPr>
          <p:cNvPr id="5" name="Rounded Rectangle 4"/>
          <p:cNvSpPr/>
          <p:nvPr/>
        </p:nvSpPr>
        <p:spPr bwMode="auto">
          <a:xfrm>
            <a:off x="5995648" y="4008181"/>
            <a:ext cx="2903277" cy="853816"/>
          </a:xfrm>
          <a:prstGeom prst="roundRect">
            <a:avLst/>
          </a:prstGeom>
          <a:solidFill>
            <a:srgbClr val="FFD34F">
              <a:lumMod val="75000"/>
            </a:srgbClr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Medium" pitchFamily="34" charset="0"/>
              </a:rPr>
              <a:t>Billing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5995646" y="4946693"/>
            <a:ext cx="2903277" cy="868363"/>
          </a:xfrm>
          <a:prstGeom prst="roundRect">
            <a:avLst/>
          </a:prstGeom>
          <a:solidFill>
            <a:srgbClr val="07CF2D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Medium" pitchFamily="34" charset="0"/>
              </a:rPr>
              <a:t>Shipping</a:t>
            </a:r>
          </a:p>
        </p:txBody>
      </p:sp>
      <p:sp>
        <p:nvSpPr>
          <p:cNvPr id="7" name="Rounded Rectangle 6"/>
          <p:cNvSpPr/>
          <p:nvPr/>
        </p:nvSpPr>
        <p:spPr bwMode="auto">
          <a:xfrm>
            <a:off x="5995648" y="3016252"/>
            <a:ext cx="2903277" cy="920578"/>
          </a:xfrm>
          <a:prstGeom prst="roundRect">
            <a:avLst/>
          </a:prstGeom>
          <a:solidFill>
            <a:schemeClr val="accent2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Medium" pitchFamily="34" charset="0"/>
              </a:rPr>
              <a:t>CustomerCare</a:t>
            </a:r>
            <a:endParaRPr kumimoji="0" lang="en-US" sz="32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ranklin Gothic Medium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965275" y="6059392"/>
            <a:ext cx="25454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400" b="1" kern="0" dirty="0" smtClean="0">
                <a:solidFill>
                  <a:srgbClr val="000000"/>
                </a:solidFill>
                <a:latin typeface="Franklin Gothic Medium" pitchFamily="34" charset="0"/>
              </a:rPr>
              <a:t>Composite UI</a:t>
            </a:r>
            <a:endParaRPr lang="en-US" sz="2400" b="1" kern="0" dirty="0">
              <a:solidFill>
                <a:srgbClr val="000000"/>
              </a:solidFill>
              <a:latin typeface="Franklin Gothic Medium" pitchFamily="34" charset="0"/>
            </a:endParaRP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27253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Exercise 1 – Order Policy saga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State changes</a:t>
            </a:r>
          </a:p>
          <a:p>
            <a:pPr lvl="1"/>
            <a:r>
              <a:rPr lang="en-GB" dirty="0" err="1" smtClean="0"/>
              <a:t>StartOrder</a:t>
            </a:r>
            <a:r>
              <a:rPr lang="en-GB" dirty="0" smtClean="0"/>
              <a:t> (Command)</a:t>
            </a:r>
          </a:p>
          <a:p>
            <a:pPr lvl="1"/>
            <a:r>
              <a:rPr lang="en-GB" dirty="0" err="1" smtClean="0"/>
              <a:t>PlaceOrder</a:t>
            </a:r>
            <a:r>
              <a:rPr lang="en-GB" dirty="0" smtClean="0"/>
              <a:t> (Command)</a:t>
            </a:r>
          </a:p>
          <a:p>
            <a:pPr lvl="1"/>
            <a:r>
              <a:rPr lang="en-GB" dirty="0" err="1" smtClean="0"/>
              <a:t>CancelOrder</a:t>
            </a:r>
            <a:r>
              <a:rPr lang="en-GB" dirty="0" smtClean="0"/>
              <a:t> (Command)</a:t>
            </a:r>
          </a:p>
          <a:p>
            <a:pPr lvl="1"/>
            <a:r>
              <a:rPr lang="en-GB" dirty="0" err="1" smtClean="0"/>
              <a:t>OrderAbandoned</a:t>
            </a:r>
            <a:r>
              <a:rPr lang="en-GB" dirty="0" smtClean="0"/>
              <a:t> (Event)</a:t>
            </a:r>
          </a:p>
          <a:p>
            <a:r>
              <a:rPr lang="en-GB" dirty="0" smtClean="0"/>
              <a:t>Business rules:</a:t>
            </a:r>
          </a:p>
          <a:p>
            <a:pPr lvl="1"/>
            <a:r>
              <a:rPr lang="en-GB" dirty="0" smtClean="0"/>
              <a:t>An order is abandoned if not cancelled or placed within 20 seconds</a:t>
            </a:r>
          </a:p>
          <a:p>
            <a:pPr lvl="1"/>
            <a:r>
              <a:rPr lang="en-GB" dirty="0" smtClean="0"/>
              <a:t>Events should be emitted for each relevant state change</a:t>
            </a:r>
          </a:p>
        </p:txBody>
      </p:sp>
    </p:spTree>
    <p:extLst>
      <p:ext uri="{BB962C8B-B14F-4D97-AF65-F5344CB8AC3E}">
        <p14:creationId xmlns:p14="http://schemas.microsoft.com/office/powerpoint/2010/main" val="613529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Walkthrough</a:t>
            </a:r>
            <a:endParaRPr lang="sv-S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Exercise 1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68556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Event driven architectures</a:t>
            </a:r>
            <a:endParaRPr lang="sv-S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Where sagas rule…		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046798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 bwMode="auto">
          <a:xfrm>
            <a:off x="3744912" y="2027237"/>
            <a:ext cx="1715784" cy="105823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Medium" pitchFamily="34" charset="0"/>
              </a:rPr>
              <a:t>Sales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rot="5400000">
            <a:off x="2020996" y="3686941"/>
            <a:ext cx="2438400" cy="144780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611295" y="3633605"/>
            <a:ext cx="3275215" cy="990600"/>
          </a:xfrm>
          <a:prstGeom prst="rect">
            <a:avLst/>
          </a:prstGeom>
        </p:spPr>
        <p:txBody>
          <a:bodyPr/>
          <a:lstStyle/>
          <a:p>
            <a:pPr marL="411163" marR="0" lvl="0" indent="-34290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D34F"/>
              </a:buClr>
              <a:buSzPct val="95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Subscribe to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ranklin Gothic Book"/>
              </a:rPr>
              <a:t>Customer Status Updated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rot="5400000" flipH="1" flipV="1">
            <a:off x="1982896" y="3877441"/>
            <a:ext cx="2667000" cy="160020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3037221" y="5401441"/>
            <a:ext cx="3409604" cy="990600"/>
          </a:xfrm>
          <a:prstGeom prst="rect">
            <a:avLst/>
          </a:prstGeom>
        </p:spPr>
        <p:txBody>
          <a:bodyPr/>
          <a:lstStyle/>
          <a:p>
            <a:pPr marL="411163" marR="0" lvl="0" indent="-34290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D34F"/>
              </a:buClr>
              <a:buSzPct val="95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Franklin Gothic Book"/>
                <a:ea typeface="+mn-ea"/>
                <a:cs typeface="+mn-cs"/>
              </a:rPr>
              <a:t>Publish</a:t>
            </a:r>
          </a:p>
          <a:p>
            <a:pPr marL="411163" marR="0" lvl="0" indent="-34290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D34F"/>
              </a:buClr>
              <a:buSzPct val="95000"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Franklin Gothic Book"/>
              </a:rPr>
              <a:t>Customer Status Updated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  <p:sp>
        <p:nvSpPr>
          <p:cNvPr id="11" name="Freeform 13"/>
          <p:cNvSpPr>
            <a:spLocks/>
          </p:cNvSpPr>
          <p:nvPr/>
        </p:nvSpPr>
        <p:spPr bwMode="auto">
          <a:xfrm flipH="1">
            <a:off x="3168702" y="2505841"/>
            <a:ext cx="508000" cy="304799"/>
          </a:xfrm>
          <a:custGeom>
            <a:avLst/>
            <a:gdLst>
              <a:gd name="T0" fmla="*/ 15875 w 320"/>
              <a:gd name="T1" fmla="*/ 0 h 333"/>
              <a:gd name="T2" fmla="*/ 508000 w 320"/>
              <a:gd name="T3" fmla="*/ 6350 h 333"/>
              <a:gd name="T4" fmla="*/ 508000 w 320"/>
              <a:gd name="T5" fmla="*/ 528637 h 333"/>
              <a:gd name="T6" fmla="*/ 0 w 320"/>
              <a:gd name="T7" fmla="*/ 528637 h 333"/>
              <a:gd name="T8" fmla="*/ 0 60000 65536"/>
              <a:gd name="T9" fmla="*/ 0 60000 65536"/>
              <a:gd name="T10" fmla="*/ 0 60000 65536"/>
              <a:gd name="T11" fmla="*/ 0 60000 65536"/>
              <a:gd name="T12" fmla="*/ 0 w 320"/>
              <a:gd name="T13" fmla="*/ 0 h 333"/>
              <a:gd name="T14" fmla="*/ 320 w 320"/>
              <a:gd name="T15" fmla="*/ 333 h 33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20" h="333">
                <a:moveTo>
                  <a:pt x="10" y="0"/>
                </a:moveTo>
                <a:lnTo>
                  <a:pt x="320" y="4"/>
                </a:lnTo>
                <a:lnTo>
                  <a:pt x="320" y="333"/>
                </a:lnTo>
                <a:lnTo>
                  <a:pt x="0" y="333"/>
                </a:lnTo>
              </a:path>
            </a:pathLst>
          </a:custGeom>
          <a:noFill/>
          <a:ln w="57150">
            <a:solidFill>
              <a:schemeClr val="tx1"/>
            </a:solidFill>
            <a:round/>
            <a:headEnd/>
            <a:tailEnd type="stealth" w="lg" len="lg"/>
          </a:ln>
        </p:spPr>
        <p:txBody>
          <a:bodyPr wrap="none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603593" y="2429641"/>
            <a:ext cx="2709805" cy="4572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D34F"/>
              </a:buClr>
              <a:buSzPct val="95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Franklin Gothic Book"/>
                <a:ea typeface="+mn-ea"/>
                <a:cs typeface="+mn-cs"/>
              </a:rPr>
              <a:t>Save Discount Locally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rot="16200000" flipH="1">
            <a:off x="5335696" y="3115441"/>
            <a:ext cx="2514600" cy="251460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6108576" y="3428949"/>
            <a:ext cx="3124200" cy="990600"/>
          </a:xfrm>
          <a:prstGeom prst="rect">
            <a:avLst/>
          </a:prstGeom>
        </p:spPr>
        <p:txBody>
          <a:bodyPr/>
          <a:lstStyle/>
          <a:p>
            <a:pPr marL="411163" marR="0" lvl="0" indent="-34290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D34F"/>
              </a:buClr>
              <a:buSzPct val="95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Subscribe to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ranklin Gothic Book"/>
              </a:rPr>
              <a:t>Product Pricing Updated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rot="16200000" flipV="1">
            <a:off x="5221396" y="3382141"/>
            <a:ext cx="2590800" cy="251460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sp>
        <p:nvSpPr>
          <p:cNvPr id="16" name="Rectangle 3"/>
          <p:cNvSpPr txBox="1">
            <a:spLocks noChangeArrowheads="1"/>
          </p:cNvSpPr>
          <p:nvPr/>
        </p:nvSpPr>
        <p:spPr>
          <a:xfrm>
            <a:off x="3621896" y="4567391"/>
            <a:ext cx="3124200" cy="990600"/>
          </a:xfrm>
          <a:prstGeom prst="rect">
            <a:avLst/>
          </a:prstGeom>
        </p:spPr>
        <p:txBody>
          <a:bodyPr/>
          <a:lstStyle/>
          <a:p>
            <a:pPr marL="411163" marR="0" lvl="0" indent="-34290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D34F"/>
              </a:buClr>
              <a:buSzPct val="95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Franklin Gothic Book"/>
                <a:ea typeface="+mn-ea"/>
                <a:cs typeface="+mn-cs"/>
              </a:rPr>
              <a:t>Publish</a:t>
            </a:r>
          </a:p>
          <a:p>
            <a:pPr marL="411163" marR="0" lvl="0" indent="-34290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D34F"/>
              </a:buClr>
              <a:buSzPct val="95000"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Franklin Gothic Book"/>
              </a:rPr>
              <a:t>Product Pricing Updated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  <p:sp>
        <p:nvSpPr>
          <p:cNvPr id="17" name="Freeform 13"/>
          <p:cNvSpPr>
            <a:spLocks/>
          </p:cNvSpPr>
          <p:nvPr/>
        </p:nvSpPr>
        <p:spPr bwMode="auto">
          <a:xfrm>
            <a:off x="5494088" y="2505841"/>
            <a:ext cx="508000" cy="304799"/>
          </a:xfrm>
          <a:custGeom>
            <a:avLst/>
            <a:gdLst>
              <a:gd name="T0" fmla="*/ 15875 w 320"/>
              <a:gd name="T1" fmla="*/ 0 h 333"/>
              <a:gd name="T2" fmla="*/ 508000 w 320"/>
              <a:gd name="T3" fmla="*/ 6350 h 333"/>
              <a:gd name="T4" fmla="*/ 508000 w 320"/>
              <a:gd name="T5" fmla="*/ 528637 h 333"/>
              <a:gd name="T6" fmla="*/ 0 w 320"/>
              <a:gd name="T7" fmla="*/ 528637 h 333"/>
              <a:gd name="T8" fmla="*/ 0 60000 65536"/>
              <a:gd name="T9" fmla="*/ 0 60000 65536"/>
              <a:gd name="T10" fmla="*/ 0 60000 65536"/>
              <a:gd name="T11" fmla="*/ 0 60000 65536"/>
              <a:gd name="T12" fmla="*/ 0 w 320"/>
              <a:gd name="T13" fmla="*/ 0 h 333"/>
              <a:gd name="T14" fmla="*/ 320 w 320"/>
              <a:gd name="T15" fmla="*/ 333 h 33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20" h="333">
                <a:moveTo>
                  <a:pt x="10" y="0"/>
                </a:moveTo>
                <a:lnTo>
                  <a:pt x="320" y="4"/>
                </a:lnTo>
                <a:lnTo>
                  <a:pt x="320" y="333"/>
                </a:lnTo>
                <a:lnTo>
                  <a:pt x="0" y="333"/>
                </a:lnTo>
              </a:path>
            </a:pathLst>
          </a:custGeom>
          <a:noFill/>
          <a:ln w="57150">
            <a:solidFill>
              <a:schemeClr val="tx1"/>
            </a:solidFill>
            <a:round/>
            <a:headEnd/>
            <a:tailEnd type="stealth" w="lg" len="lg"/>
          </a:ln>
        </p:spPr>
        <p:txBody>
          <a:bodyPr wrap="none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>
          <a:xfrm>
            <a:off x="6021495" y="2429641"/>
            <a:ext cx="2919153" cy="4572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D34F"/>
              </a:buClr>
              <a:buSzPct val="95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Franklin Gothic Book"/>
                <a:ea typeface="+mn-ea"/>
                <a:cs typeface="+mn-cs"/>
              </a:rPr>
              <a:t>Save Pricing Locally</a:t>
            </a:r>
          </a:p>
        </p:txBody>
      </p:sp>
      <p:pic>
        <p:nvPicPr>
          <p:cNvPr id="19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8393112" y="1742117"/>
            <a:ext cx="1371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20" name="Straight Arrow Connector 19"/>
          <p:cNvCxnSpPr/>
          <p:nvPr/>
        </p:nvCxnSpPr>
        <p:spPr>
          <a:xfrm rot="10800000" flipV="1">
            <a:off x="5560358" y="2217307"/>
            <a:ext cx="2468880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sp>
        <p:nvSpPr>
          <p:cNvPr id="21" name="Rectangle 3"/>
          <p:cNvSpPr txBox="1">
            <a:spLocks noChangeArrowheads="1"/>
          </p:cNvSpPr>
          <p:nvPr/>
        </p:nvSpPr>
        <p:spPr>
          <a:xfrm>
            <a:off x="6326295" y="1802913"/>
            <a:ext cx="1749829" cy="401782"/>
          </a:xfrm>
          <a:prstGeom prst="rect">
            <a:avLst/>
          </a:prstGeom>
        </p:spPr>
        <p:txBody>
          <a:bodyPr/>
          <a:lstStyle/>
          <a:p>
            <a:pPr marL="411163" marR="0" lvl="0" indent="-34290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D34F"/>
              </a:buClr>
              <a:buSzPct val="95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Place Order</a:t>
            </a:r>
          </a:p>
        </p:txBody>
      </p:sp>
      <p:sp>
        <p:nvSpPr>
          <p:cNvPr id="22" name="Curved Left Arrow 21"/>
          <p:cNvSpPr/>
          <p:nvPr/>
        </p:nvSpPr>
        <p:spPr>
          <a:xfrm>
            <a:off x="4773498" y="2715605"/>
            <a:ext cx="245409" cy="333061"/>
          </a:xfrm>
          <a:prstGeom prst="curvedLeftArrow">
            <a:avLst/>
          </a:prstGeom>
          <a:solidFill>
            <a:srgbClr val="000000"/>
          </a:solidFill>
          <a:ln w="25400" cap="flat" cmpd="sng" algn="ctr">
            <a:solidFill>
              <a:srgbClr val="00000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  <p:sp>
        <p:nvSpPr>
          <p:cNvPr id="23" name="Curved Right Arrow 22"/>
          <p:cNvSpPr/>
          <p:nvPr/>
        </p:nvSpPr>
        <p:spPr>
          <a:xfrm flipV="1">
            <a:off x="4315984" y="2678739"/>
            <a:ext cx="294491" cy="363281"/>
          </a:xfrm>
          <a:prstGeom prst="curvedRightArrow">
            <a:avLst/>
          </a:prstGeom>
          <a:solidFill>
            <a:srgbClr val="000000"/>
          </a:solidFill>
          <a:ln w="25400" cap="flat" cmpd="sng" algn="ctr">
            <a:solidFill>
              <a:srgbClr val="00000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rot="16200000" flipH="1">
            <a:off x="5107096" y="3648841"/>
            <a:ext cx="2819400" cy="266700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cxnSp>
        <p:nvCxnSpPr>
          <p:cNvPr id="25" name="Straight Arrow Connector 24"/>
          <p:cNvCxnSpPr/>
          <p:nvPr/>
        </p:nvCxnSpPr>
        <p:spPr>
          <a:xfrm rot="5400000">
            <a:off x="2020996" y="4144141"/>
            <a:ext cx="2743200" cy="175260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sp>
        <p:nvSpPr>
          <p:cNvPr id="26" name="Rectangle 3"/>
          <p:cNvSpPr txBox="1">
            <a:spLocks noChangeArrowheads="1"/>
          </p:cNvSpPr>
          <p:nvPr/>
        </p:nvSpPr>
        <p:spPr>
          <a:xfrm>
            <a:off x="3811696" y="6392041"/>
            <a:ext cx="3124200" cy="533400"/>
          </a:xfrm>
          <a:prstGeom prst="rect">
            <a:avLst/>
          </a:prstGeom>
        </p:spPr>
        <p:txBody>
          <a:bodyPr/>
          <a:lstStyle/>
          <a:p>
            <a:pPr marL="411163" marR="0" lvl="0" indent="-34290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D34F"/>
              </a:buClr>
              <a:buSzPct val="95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Franklin Gothic Book"/>
                <a:ea typeface="+mn-ea"/>
                <a:cs typeface="+mn-cs"/>
              </a:rPr>
              <a:t>Publish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Franklin Gothic Book"/>
              </a:rPr>
              <a:t>Order Accepted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 rot="5400000" flipH="1" flipV="1">
            <a:off x="2093744" y="5152069"/>
            <a:ext cx="838201" cy="120517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cxnSp>
        <p:nvCxnSpPr>
          <p:cNvPr id="28" name="Straight Arrow Connector 27"/>
          <p:cNvCxnSpPr/>
          <p:nvPr/>
        </p:nvCxnSpPr>
        <p:spPr>
          <a:xfrm rot="16200000" flipV="1">
            <a:off x="1644855" y="5089705"/>
            <a:ext cx="824347" cy="331144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cxnSp>
        <p:nvCxnSpPr>
          <p:cNvPr id="29" name="Straight Arrow Connector 28"/>
          <p:cNvCxnSpPr/>
          <p:nvPr/>
        </p:nvCxnSpPr>
        <p:spPr>
          <a:xfrm rot="5400000" flipH="1" flipV="1">
            <a:off x="7948675" y="5104963"/>
            <a:ext cx="838201" cy="120517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cxnSp>
        <p:nvCxnSpPr>
          <p:cNvPr id="30" name="Straight Arrow Connector 29"/>
          <p:cNvCxnSpPr/>
          <p:nvPr/>
        </p:nvCxnSpPr>
        <p:spPr>
          <a:xfrm rot="16200000" flipV="1">
            <a:off x="7499786" y="5042599"/>
            <a:ext cx="824347" cy="331144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cxnSp>
        <p:nvCxnSpPr>
          <p:cNvPr id="31" name="Straight Arrow Connector 30"/>
          <p:cNvCxnSpPr/>
          <p:nvPr/>
        </p:nvCxnSpPr>
        <p:spPr>
          <a:xfrm rot="16200000" flipH="1">
            <a:off x="4668842" y="3866499"/>
            <a:ext cx="964277" cy="498763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cxnSp>
        <p:nvCxnSpPr>
          <p:cNvPr id="32" name="Straight Arrow Connector 31"/>
          <p:cNvCxnSpPr/>
          <p:nvPr/>
        </p:nvCxnSpPr>
        <p:spPr>
          <a:xfrm rot="5400000">
            <a:off x="3936387" y="4058160"/>
            <a:ext cx="947651" cy="18288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sp>
        <p:nvSpPr>
          <p:cNvPr id="33" name="Rounded Rectangle 32"/>
          <p:cNvSpPr/>
          <p:nvPr/>
        </p:nvSpPr>
        <p:spPr bwMode="auto">
          <a:xfrm>
            <a:off x="7883687" y="5703673"/>
            <a:ext cx="1715784" cy="1058238"/>
          </a:xfrm>
          <a:prstGeom prst="roundRect">
            <a:avLst/>
          </a:prstGeom>
          <a:solidFill>
            <a:srgbClr val="FFD34F">
              <a:lumMod val="75000"/>
            </a:srgbClr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Medium" pitchFamily="34" charset="0"/>
              </a:rPr>
              <a:t>Pricing</a:t>
            </a:r>
          </a:p>
        </p:txBody>
      </p:sp>
      <p:sp>
        <p:nvSpPr>
          <p:cNvPr id="34" name="Rounded Rectangle 33"/>
          <p:cNvSpPr/>
          <p:nvPr/>
        </p:nvSpPr>
        <p:spPr bwMode="auto">
          <a:xfrm>
            <a:off x="722600" y="5713947"/>
            <a:ext cx="1715784" cy="1058238"/>
          </a:xfrm>
          <a:prstGeom prst="roundRect">
            <a:avLst/>
          </a:prstGeom>
          <a:solidFill>
            <a:srgbClr val="07CF2D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Medium" pitchFamily="34" charset="0"/>
              </a:rPr>
              <a:t>CRM</a:t>
            </a:r>
          </a:p>
        </p:txBody>
      </p:sp>
      <p:sp>
        <p:nvSpPr>
          <p:cNvPr id="35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Loosely Coupled Synchronization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891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000"/>
                            </p:stCondLst>
                            <p:childTnLst>
                              <p:par>
                                <p:cTn id="12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500"/>
                            </p:stCondLst>
                            <p:childTnLst>
                              <p:par>
                                <p:cTn id="1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3000"/>
                            </p:stCondLst>
                            <p:childTnLst>
                              <p:par>
                                <p:cTn id="1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10" grpId="0"/>
      <p:bldP spid="10" grpId="1"/>
      <p:bldP spid="11" grpId="0" animBg="1"/>
      <p:bldP spid="11" grpId="1" animBg="1"/>
      <p:bldP spid="12" grpId="0"/>
      <p:bldP spid="12" grpId="1"/>
      <p:bldP spid="14" grpId="0"/>
      <p:bldP spid="14" grpId="1"/>
      <p:bldP spid="16" grpId="0"/>
      <p:bldP spid="16" grpId="1"/>
      <p:bldP spid="17" grpId="0" animBg="1"/>
      <p:bldP spid="17" grpId="1" animBg="1"/>
      <p:bldP spid="18" grpId="0"/>
      <p:bldP spid="18" grpId="1"/>
      <p:bldP spid="21" grpId="0"/>
      <p:bldP spid="22" grpId="0" animBg="1"/>
      <p:bldP spid="23" grpId="0" animBg="1"/>
      <p:bldP spid="2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 bwMode="auto">
          <a:xfrm>
            <a:off x="1343328" y="1874837"/>
            <a:ext cx="1715784" cy="105823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Medium" pitchFamily="34" charset="0"/>
              </a:rPr>
              <a:t>Sales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7021513" y="4084637"/>
            <a:ext cx="1600200" cy="4572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D34F"/>
              </a:buClr>
              <a:buSzPct val="95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Franklin Gothic Book"/>
                <a:ea typeface="+mn-ea"/>
                <a:cs typeface="+mn-cs"/>
              </a:rPr>
              <a:t>Order Billed</a:t>
            </a:r>
          </a:p>
        </p:txBody>
      </p:sp>
      <p:cxnSp>
        <p:nvCxnSpPr>
          <p:cNvPr id="6" name="Straight Arrow Connector 5"/>
          <p:cNvCxnSpPr>
            <a:stCxn id="4" idx="2"/>
          </p:cNvCxnSpPr>
          <p:nvPr/>
        </p:nvCxnSpPr>
        <p:spPr>
          <a:xfrm>
            <a:off x="2201220" y="2933075"/>
            <a:ext cx="2266308" cy="271469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cxnSp>
        <p:nvCxnSpPr>
          <p:cNvPr id="7" name="Straight Arrow Connector 6"/>
          <p:cNvCxnSpPr>
            <a:stCxn id="8" idx="2"/>
          </p:cNvCxnSpPr>
          <p:nvPr/>
        </p:nvCxnSpPr>
        <p:spPr>
          <a:xfrm flipH="1">
            <a:off x="5494763" y="2933075"/>
            <a:ext cx="2269057" cy="271469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sp>
        <p:nvSpPr>
          <p:cNvPr id="8" name="Rounded Rectangle 7"/>
          <p:cNvSpPr/>
          <p:nvPr/>
        </p:nvSpPr>
        <p:spPr bwMode="auto">
          <a:xfrm>
            <a:off x="6905928" y="1874837"/>
            <a:ext cx="1715784" cy="1058238"/>
          </a:xfrm>
          <a:prstGeom prst="roundRect">
            <a:avLst/>
          </a:prstGeom>
          <a:solidFill>
            <a:srgbClr val="FFD34F">
              <a:lumMod val="75000"/>
            </a:srgbClr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Medium" pitchFamily="34" charset="0"/>
              </a:rPr>
              <a:t>Billing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3973512" y="5714422"/>
            <a:ext cx="2122472" cy="1058238"/>
          </a:xfrm>
          <a:prstGeom prst="roundRect">
            <a:avLst/>
          </a:prstGeom>
          <a:solidFill>
            <a:srgbClr val="07CF2D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Medium" pitchFamily="34" charset="0"/>
              </a:rPr>
              <a:t>Shipping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2982912" y="2865437"/>
            <a:ext cx="1981200" cy="4572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D34F"/>
              </a:buClr>
              <a:buSzPct val="95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Franklin Gothic Book"/>
                <a:ea typeface="+mn-ea"/>
                <a:cs typeface="+mn-cs"/>
              </a:rPr>
              <a:t>Order Accepted</a:t>
            </a:r>
          </a:p>
        </p:txBody>
      </p:sp>
      <p:cxnSp>
        <p:nvCxnSpPr>
          <p:cNvPr id="11" name="Straight Arrow Connector 10"/>
          <p:cNvCxnSpPr>
            <a:stCxn id="4" idx="3"/>
            <a:endCxn id="8" idx="1"/>
          </p:cNvCxnSpPr>
          <p:nvPr/>
        </p:nvCxnSpPr>
        <p:spPr>
          <a:xfrm>
            <a:off x="3059112" y="2403956"/>
            <a:ext cx="3846816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grpSp>
        <p:nvGrpSpPr>
          <p:cNvPr id="12" name="Group 11"/>
          <p:cNvGrpSpPr/>
          <p:nvPr/>
        </p:nvGrpSpPr>
        <p:grpSpPr>
          <a:xfrm>
            <a:off x="6132512" y="5866822"/>
            <a:ext cx="3632200" cy="609600"/>
            <a:chOff x="6132512" y="6065837"/>
            <a:chExt cx="3632200" cy="609600"/>
          </a:xfrm>
        </p:grpSpPr>
        <p:sp>
          <p:nvSpPr>
            <p:cNvPr id="13" name="Freeform 13"/>
            <p:cNvSpPr>
              <a:spLocks/>
            </p:cNvSpPr>
            <p:nvPr/>
          </p:nvSpPr>
          <p:spPr bwMode="auto">
            <a:xfrm>
              <a:off x="6132512" y="6218237"/>
              <a:ext cx="508000" cy="457200"/>
            </a:xfrm>
            <a:custGeom>
              <a:avLst/>
              <a:gdLst>
                <a:gd name="T0" fmla="*/ 15875 w 320"/>
                <a:gd name="T1" fmla="*/ 0 h 333"/>
                <a:gd name="T2" fmla="*/ 508000 w 320"/>
                <a:gd name="T3" fmla="*/ 6350 h 333"/>
                <a:gd name="T4" fmla="*/ 508000 w 320"/>
                <a:gd name="T5" fmla="*/ 528637 h 333"/>
                <a:gd name="T6" fmla="*/ 0 w 320"/>
                <a:gd name="T7" fmla="*/ 528637 h 33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0"/>
                <a:gd name="T13" fmla="*/ 0 h 333"/>
                <a:gd name="T14" fmla="*/ 320 w 320"/>
                <a:gd name="T15" fmla="*/ 333 h 33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0" h="333">
                  <a:moveTo>
                    <a:pt x="10" y="0"/>
                  </a:moveTo>
                  <a:lnTo>
                    <a:pt x="320" y="4"/>
                  </a:lnTo>
                  <a:lnTo>
                    <a:pt x="320" y="333"/>
                  </a:lnTo>
                  <a:lnTo>
                    <a:pt x="0" y="333"/>
                  </a:lnTo>
                </a:path>
              </a:pathLst>
            </a:custGeom>
            <a:noFill/>
            <a:ln w="57150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 wrap="none" anchor="ctr"/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" name="Rectangle 3"/>
            <p:cNvSpPr txBox="1">
              <a:spLocks noChangeArrowheads="1"/>
            </p:cNvSpPr>
            <p:nvPr/>
          </p:nvSpPr>
          <p:spPr>
            <a:xfrm>
              <a:off x="6716712" y="6065837"/>
              <a:ext cx="3048000" cy="457200"/>
            </a:xfrm>
            <a:prstGeom prst="rect">
              <a:avLst/>
            </a:prstGeom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ts val="700"/>
                </a:spcBef>
                <a:spcAft>
                  <a:spcPct val="0"/>
                </a:spcAft>
                <a:buClr>
                  <a:srgbClr val="FFD34F"/>
                </a:buClr>
                <a:buSzPct val="95000"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Franklin Gothic Book"/>
                  <a:ea typeface="+mn-ea"/>
                  <a:cs typeface="+mn-cs"/>
                </a:rPr>
                <a:t>Process only when both events have arrived</a:t>
              </a:r>
            </a:p>
          </p:txBody>
        </p:sp>
      </p:grpSp>
      <p:grpSp>
        <p:nvGrpSpPr>
          <p:cNvPr id="15" name="Group 39"/>
          <p:cNvGrpSpPr/>
          <p:nvPr/>
        </p:nvGrpSpPr>
        <p:grpSpPr>
          <a:xfrm>
            <a:off x="165207" y="5743426"/>
            <a:ext cx="3689972" cy="911445"/>
            <a:chOff x="597125" y="4396335"/>
            <a:chExt cx="3689972" cy="911445"/>
          </a:xfrm>
        </p:grpSpPr>
        <p:sp>
          <p:nvSpPr>
            <p:cNvPr id="16" name="TextBox 15"/>
            <p:cNvSpPr txBox="1"/>
            <p:nvPr/>
          </p:nvSpPr>
          <p:spPr>
            <a:xfrm>
              <a:off x="1535831" y="4413946"/>
              <a:ext cx="2751266" cy="8938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0" dirty="0" smtClean="0">
                  <a:latin typeface="Calibri" pitchFamily="34" charset="0"/>
                </a:rPr>
                <a:t>Events may arrive</a:t>
              </a:r>
            </a:p>
            <a:p>
              <a:r>
                <a:rPr lang="en-US" sz="2800" dirty="0" smtClean="0">
                  <a:latin typeface="Calibri" pitchFamily="34" charset="0"/>
                </a:rPr>
                <a:t> out of order</a:t>
              </a:r>
              <a:endParaRPr lang="en-GB" sz="2800" b="0" dirty="0">
                <a:latin typeface="Calibri" pitchFamily="34" charset="0"/>
              </a:endParaRPr>
            </a:p>
          </p:txBody>
        </p:sp>
        <p:pic>
          <p:nvPicPr>
            <p:cNvPr id="17" name="Picture 2" descr="L:\Paul Nelson\TechEd\Dev\Breakouts\ARC05-IS\WARNING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97125" y="4396335"/>
              <a:ext cx="938706" cy="816797"/>
            </a:xfrm>
            <a:prstGeom prst="rect">
              <a:avLst/>
            </a:prstGeom>
            <a:noFill/>
          </p:spPr>
        </p:pic>
      </p:grpSp>
      <p:sp>
        <p:nvSpPr>
          <p:cNvPr id="18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Sagas and 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820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 </a:t>
            </a:r>
            <a:r>
              <a:rPr lang="en-US" dirty="0" smtClean="0"/>
              <a:t>Sagas – The truth</a:t>
            </a:r>
            <a:r>
              <a:rPr lang="en-US" dirty="0"/>
              <a:t/>
            </a:r>
            <a:br>
              <a:rPr lang="en-US" dirty="0"/>
            </a:br>
            <a:endParaRPr lang="sv-SE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68313" y="360363"/>
            <a:ext cx="9610726" cy="7191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03238" y="1768475"/>
            <a:ext cx="9577387" cy="49879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Sagas can be started by multiple messages</a:t>
            </a:r>
          </a:p>
          <a:p>
            <a:pPr lvl="1"/>
            <a:r>
              <a:rPr lang="en-US" dirty="0" smtClean="0"/>
              <a:t>Implement </a:t>
            </a:r>
            <a:r>
              <a:rPr lang="en-US" dirty="0" err="1" smtClean="0"/>
              <a:t>IAmStartedByMessages</a:t>
            </a:r>
            <a:r>
              <a:rPr lang="en-US" dirty="0" smtClean="0"/>
              <a:t>&lt;T&gt; for each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First messages should start saga, following messages should be processed by the same 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553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Exercise 2 – </a:t>
            </a:r>
            <a:r>
              <a:rPr lang="en-GB" smtClean="0"/>
              <a:t>Shipping policy </a:t>
            </a:r>
            <a:r>
              <a:rPr lang="en-GB" dirty="0" smtClean="0"/>
              <a:t>saga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Include the Billing and Shipping projects</a:t>
            </a:r>
          </a:p>
          <a:p>
            <a:r>
              <a:rPr lang="en-GB" dirty="0" smtClean="0"/>
              <a:t>Create a event handler in Billing that emits the `</a:t>
            </a:r>
            <a:r>
              <a:rPr lang="en-GB" dirty="0" err="1" smtClean="0"/>
              <a:t>OrderBilled</a:t>
            </a:r>
            <a:r>
              <a:rPr lang="en-GB" dirty="0" smtClean="0"/>
              <a:t>` Event</a:t>
            </a:r>
          </a:p>
          <a:p>
            <a:r>
              <a:rPr lang="en-GB" dirty="0" smtClean="0"/>
              <a:t>Create a Shipping saga that</a:t>
            </a:r>
          </a:p>
          <a:p>
            <a:pPr lvl="1"/>
            <a:r>
              <a:rPr lang="en-GB" dirty="0" smtClean="0"/>
              <a:t>Starts a ship order sub process when the order has been accepted and billed</a:t>
            </a:r>
          </a:p>
          <a:p>
            <a:pPr lvl="1"/>
            <a:r>
              <a:rPr lang="en-GB" dirty="0" smtClean="0"/>
              <a:t>For now just make the sub process a message handler</a:t>
            </a:r>
          </a:p>
        </p:txBody>
      </p:sp>
    </p:spTree>
    <p:extLst>
      <p:ext uri="{BB962C8B-B14F-4D97-AF65-F5344CB8AC3E}">
        <p14:creationId xmlns:p14="http://schemas.microsoft.com/office/powerpoint/2010/main" val="3272633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Walkthrough</a:t>
            </a:r>
            <a:endParaRPr lang="sv-S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Exercise </a:t>
            </a:r>
            <a:r>
              <a:rPr lang="en-GB" dirty="0" smtClean="0"/>
              <a:t>2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60104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Agenda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Intro to sagas</a:t>
            </a:r>
          </a:p>
          <a:p>
            <a:r>
              <a:rPr lang="en-GB" dirty="0" smtClean="0"/>
              <a:t>TBD</a:t>
            </a:r>
          </a:p>
          <a:p>
            <a:pPr marL="0" indent="0">
              <a:buNone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030060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NServiceBus</a:t>
            </a:r>
            <a:r>
              <a:rPr lang="en-GB" dirty="0" smtClean="0"/>
              <a:t> Basics</a:t>
            </a:r>
            <a:endParaRPr lang="sv-S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Retries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619667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Fault Tolerance</a:t>
            </a:r>
            <a:endParaRPr lang="en-US" dirty="0"/>
          </a:p>
        </p:txBody>
      </p:sp>
      <p:pic>
        <p:nvPicPr>
          <p:cNvPr id="7" name="Rectangle 24598" descr="Serve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74220" y="1194944"/>
            <a:ext cx="2507562" cy="342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Rectangle 24598" descr="Serve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71297" y="1194944"/>
            <a:ext cx="2507562" cy="342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Can 9"/>
          <p:cNvSpPr/>
          <p:nvPr/>
        </p:nvSpPr>
        <p:spPr bwMode="auto">
          <a:xfrm>
            <a:off x="7271764" y="2207100"/>
            <a:ext cx="977657" cy="1377607"/>
          </a:xfrm>
          <a:prstGeom prst="can">
            <a:avLst/>
          </a:prstGeom>
          <a:gradFill rotWithShape="1">
            <a:gsLst>
              <a:gs pos="0">
                <a:srgbClr val="2DB557">
                  <a:shade val="15000"/>
                  <a:satMod val="180000"/>
                </a:srgbClr>
              </a:gs>
              <a:gs pos="50000">
                <a:srgbClr val="2DB557">
                  <a:shade val="45000"/>
                  <a:satMod val="170000"/>
                </a:srgbClr>
              </a:gs>
              <a:gs pos="70000">
                <a:srgbClr val="2DB557">
                  <a:tint val="99000"/>
                  <a:shade val="65000"/>
                  <a:satMod val="155000"/>
                </a:srgbClr>
              </a:gs>
              <a:gs pos="100000">
                <a:srgbClr val="2DB557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2DB557">
                <a:satMod val="300000"/>
              </a:srgbClr>
            </a:contourClr>
          </a:sp3d>
        </p:spPr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540" b="1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DB</a:t>
            </a:r>
            <a:endParaRPr lang="en-GB" sz="1633" b="1" kern="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3673356" y="2266355"/>
            <a:ext cx="1022096" cy="125910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defTabSz="829544" fontAlgn="base">
              <a:spcBef>
                <a:spcPct val="0"/>
              </a:spcBef>
              <a:spcAft>
                <a:spcPct val="0"/>
              </a:spcAft>
            </a:pPr>
            <a:endParaRPr lang="en-US" sz="127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  <a:p>
            <a:pPr algn="ctr" defTabSz="829544" fontAlgn="base">
              <a:spcBef>
                <a:spcPct val="0"/>
              </a:spcBef>
              <a:spcAft>
                <a:spcPct val="0"/>
              </a:spcAft>
            </a:pPr>
            <a:r>
              <a:rPr lang="en-US" sz="254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App</a:t>
            </a:r>
            <a:endParaRPr lang="en-GB" sz="254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grpSp>
        <p:nvGrpSpPr>
          <p:cNvPr id="12" name="Group 12"/>
          <p:cNvGrpSpPr/>
          <p:nvPr/>
        </p:nvGrpSpPr>
        <p:grpSpPr>
          <a:xfrm>
            <a:off x="1740983" y="2118222"/>
            <a:ext cx="1748442" cy="371512"/>
            <a:chOff x="631608" y="4049493"/>
            <a:chExt cx="1927334" cy="409524"/>
          </a:xfrm>
        </p:grpSpPr>
        <p:cxnSp>
          <p:nvCxnSpPr>
            <p:cNvPr id="13" name="Straight Arrow Connector 12"/>
            <p:cNvCxnSpPr/>
            <p:nvPr/>
          </p:nvCxnSpPr>
          <p:spPr bwMode="auto">
            <a:xfrm flipV="1">
              <a:off x="631608" y="4427582"/>
              <a:ext cx="1927263" cy="0"/>
            </a:xfrm>
            <a:prstGeom prst="straightConnector1">
              <a:avLst/>
            </a:prstGeom>
            <a:ln>
              <a:headEnd type="none" w="med" len="med"/>
              <a:tailEnd type="stealth" w="lg" len="lg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667883" y="4049493"/>
              <a:ext cx="1891059" cy="4095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14" dirty="0">
                  <a:latin typeface="Calibri" pitchFamily="34" charset="0"/>
                </a:rPr>
                <a:t>[HTTP] $$ Order</a:t>
              </a:r>
              <a:endParaRPr lang="en-GB" sz="1814" dirty="0">
                <a:latin typeface="Calibri" pitchFamily="34" charset="0"/>
              </a:endParaRPr>
            </a:p>
          </p:txBody>
        </p:sp>
      </p:grpSp>
      <p:sp>
        <p:nvSpPr>
          <p:cNvPr id="15" name="Rounded Rectangle 14"/>
          <p:cNvSpPr/>
          <p:nvPr/>
        </p:nvSpPr>
        <p:spPr bwMode="auto">
          <a:xfrm>
            <a:off x="4725078" y="2286103"/>
            <a:ext cx="627097" cy="125910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defTabSz="829544" fontAlgn="base">
              <a:spcBef>
                <a:spcPct val="0"/>
              </a:spcBef>
              <a:spcAft>
                <a:spcPct val="0"/>
              </a:spcAft>
            </a:pPr>
            <a:endParaRPr lang="en-US" sz="127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  <a:p>
            <a:pPr algn="ctr" defTabSz="829544" fontAlgn="base">
              <a:spcBef>
                <a:spcPct val="0"/>
              </a:spcBef>
              <a:spcAft>
                <a:spcPct val="0"/>
              </a:spcAft>
            </a:pPr>
            <a:r>
              <a:rPr lang="en-US" sz="254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Tx</a:t>
            </a:r>
            <a:endParaRPr lang="en-GB" sz="254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grpSp>
        <p:nvGrpSpPr>
          <p:cNvPr id="16" name="Group 13"/>
          <p:cNvGrpSpPr/>
          <p:nvPr/>
        </p:nvGrpSpPr>
        <p:grpSpPr>
          <a:xfrm>
            <a:off x="5362054" y="2286098"/>
            <a:ext cx="1999753" cy="371512"/>
            <a:chOff x="783779" y="4082151"/>
            <a:chExt cx="2204357" cy="409524"/>
          </a:xfrm>
        </p:grpSpPr>
        <p:cxnSp>
          <p:nvCxnSpPr>
            <p:cNvPr id="17" name="Straight Arrow Connector 16"/>
            <p:cNvCxnSpPr/>
            <p:nvPr/>
          </p:nvCxnSpPr>
          <p:spPr bwMode="auto">
            <a:xfrm>
              <a:off x="783779" y="4457710"/>
              <a:ext cx="2204357" cy="0"/>
            </a:xfrm>
            <a:prstGeom prst="straightConnector1">
              <a:avLst/>
            </a:prstGeom>
            <a:ln>
              <a:headEnd type="none" w="med" len="med"/>
              <a:tailEnd type="stealth" w="lg" len="lg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1168770" y="4082151"/>
              <a:ext cx="1230195" cy="4095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14" dirty="0">
                  <a:latin typeface="Calibri" pitchFamily="34" charset="0"/>
                </a:rPr>
                <a:t>Call 1 of 3</a:t>
              </a:r>
              <a:endParaRPr lang="en-GB" sz="1814" dirty="0">
                <a:latin typeface="Calibri" pitchFamily="34" charset="0"/>
              </a:endParaRPr>
            </a:p>
          </p:txBody>
        </p:sp>
      </p:grpSp>
      <p:grpSp>
        <p:nvGrpSpPr>
          <p:cNvPr id="19" name="Group 17"/>
          <p:cNvGrpSpPr/>
          <p:nvPr/>
        </p:nvGrpSpPr>
        <p:grpSpPr>
          <a:xfrm>
            <a:off x="5352175" y="2676180"/>
            <a:ext cx="1999753" cy="371512"/>
            <a:chOff x="783779" y="4082151"/>
            <a:chExt cx="2204357" cy="409524"/>
          </a:xfrm>
        </p:grpSpPr>
        <p:cxnSp>
          <p:nvCxnSpPr>
            <p:cNvPr id="20" name="Straight Arrow Connector 19"/>
            <p:cNvCxnSpPr/>
            <p:nvPr/>
          </p:nvCxnSpPr>
          <p:spPr bwMode="auto">
            <a:xfrm>
              <a:off x="783779" y="4457710"/>
              <a:ext cx="2204357" cy="0"/>
            </a:xfrm>
            <a:prstGeom prst="straightConnector1">
              <a:avLst/>
            </a:prstGeom>
            <a:ln>
              <a:headEnd type="none" w="med" len="med"/>
              <a:tailEnd type="stealth" w="lg" len="lg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1179787" y="4082151"/>
              <a:ext cx="1230195" cy="4095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14" dirty="0">
                  <a:latin typeface="Calibri" pitchFamily="34" charset="0"/>
                </a:rPr>
                <a:t>Call 2 of 3</a:t>
              </a:r>
              <a:endParaRPr lang="en-GB" sz="1814" dirty="0">
                <a:latin typeface="Calibri" pitchFamily="34" charset="0"/>
              </a:endParaRPr>
            </a:p>
          </p:txBody>
        </p:sp>
      </p:grpSp>
      <p:sp>
        <p:nvSpPr>
          <p:cNvPr id="22" name="16-Point Star 21"/>
          <p:cNvSpPr/>
          <p:nvPr/>
        </p:nvSpPr>
        <p:spPr bwMode="auto">
          <a:xfrm>
            <a:off x="3436355" y="3762473"/>
            <a:ext cx="5355608" cy="841691"/>
          </a:xfrm>
          <a:prstGeom prst="star16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82953" tIns="41476" rIns="82953" bIns="41476" numCol="1" rtlCol="0" anchor="ctr" anchorCtr="0" compatLnSpc="1">
            <a:prstTxWarp prst="textNoShape">
              <a:avLst/>
            </a:prstTxWarp>
          </a:bodyPr>
          <a:lstStyle/>
          <a:p>
            <a:pPr algn="ctr" defTabSz="829544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endParaRPr lang="en-GB" sz="3266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grpSp>
        <p:nvGrpSpPr>
          <p:cNvPr id="23" name="Group 25"/>
          <p:cNvGrpSpPr/>
          <p:nvPr/>
        </p:nvGrpSpPr>
        <p:grpSpPr>
          <a:xfrm>
            <a:off x="8445940" y="4532277"/>
            <a:ext cx="2074205" cy="681775"/>
            <a:chOff x="6502411" y="5371706"/>
            <a:chExt cx="2286427" cy="751531"/>
          </a:xfrm>
        </p:grpSpPr>
        <p:pic>
          <p:nvPicPr>
            <p:cNvPr id="24" name="Picture 3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8033659" y="5371706"/>
              <a:ext cx="755179" cy="7515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25" name="TextBox 24"/>
            <p:cNvSpPr txBox="1"/>
            <p:nvPr/>
          </p:nvSpPr>
          <p:spPr>
            <a:xfrm>
              <a:off x="6502411" y="5508151"/>
              <a:ext cx="1420750" cy="5326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40" dirty="0">
                  <a:latin typeface="Calibri" pitchFamily="34" charset="0"/>
                </a:rPr>
                <a:t>Rollback</a:t>
              </a:r>
              <a:endParaRPr lang="en-GB" sz="2540" dirty="0">
                <a:latin typeface="Calibri" pitchFamily="34" charset="0"/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1869156" y="5117082"/>
            <a:ext cx="3564992" cy="539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03" dirty="0">
                <a:latin typeface="Calibri" pitchFamily="34" charset="0"/>
              </a:rPr>
              <a:t>Where’s the order!?</a:t>
            </a:r>
            <a:endParaRPr lang="en-GB" sz="2903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9487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2" grpId="0" animBg="1"/>
      <p:bldP spid="2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980049" y="1604329"/>
            <a:ext cx="8688432" cy="4524955"/>
          </a:xfrm>
        </p:spPr>
        <p:txBody>
          <a:bodyPr/>
          <a:lstStyle/>
          <a:p>
            <a:r>
              <a:rPr lang="en-US" dirty="0" smtClean="0"/>
              <a:t>Reasons exceptions happen:</a:t>
            </a:r>
          </a:p>
          <a:p>
            <a:pPr lvl="1"/>
            <a:r>
              <a:rPr lang="en-US" dirty="0" smtClean="0">
                <a:cs typeface="+mn-cs"/>
              </a:rPr>
              <a:t>Deadlock in the database</a:t>
            </a:r>
          </a:p>
          <a:p>
            <a:pPr lvl="1"/>
            <a:r>
              <a:rPr lang="en-US" dirty="0" smtClean="0">
                <a:cs typeface="+mn-cs"/>
              </a:rPr>
              <a:t>Database is down</a:t>
            </a:r>
          </a:p>
          <a:p>
            <a:pPr lvl="1"/>
            <a:r>
              <a:rPr lang="en-US" dirty="0" smtClean="0">
                <a:cs typeface="+mn-cs"/>
              </a:rPr>
              <a:t>Message deserialization fails</a:t>
            </a:r>
          </a:p>
          <a:p>
            <a:r>
              <a:rPr lang="en-US" sz="2540" dirty="0"/>
              <a:t>Retrying can resolve transient exceptions</a:t>
            </a:r>
            <a:endParaRPr lang="en-US" dirty="0" smtClean="0"/>
          </a:p>
          <a:p>
            <a:pPr marL="97932" indent="0">
              <a:buNone/>
            </a:pPr>
            <a:r>
              <a:rPr lang="en-US" sz="1814" dirty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814" dirty="0" err="1">
                <a:latin typeface="Consolas" pitchFamily="49" charset="0"/>
                <a:cs typeface="Consolas" pitchFamily="49" charset="0"/>
              </a:rPr>
              <a:t>TransportConfig</a:t>
            </a:r>
            <a:r>
              <a:rPr lang="en-US" sz="1814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14" dirty="0" err="1">
                <a:latin typeface="Consolas" pitchFamily="49" charset="0"/>
                <a:cs typeface="Consolas" pitchFamily="49" charset="0"/>
              </a:rPr>
              <a:t>MaxRetries</a:t>
            </a:r>
            <a:r>
              <a:rPr lang="en-US" sz="1814" dirty="0">
                <a:latin typeface="Consolas" pitchFamily="49" charset="0"/>
                <a:cs typeface="Consolas" pitchFamily="49" charset="0"/>
              </a:rPr>
              <a:t>=“5” /&gt;</a:t>
            </a:r>
          </a:p>
          <a:p>
            <a:r>
              <a:rPr lang="en-US" sz="2540" dirty="0"/>
              <a:t>Second Level Retries (SLR) </a:t>
            </a:r>
          </a:p>
          <a:p>
            <a:r>
              <a:rPr lang="en-US" sz="2540" dirty="0"/>
              <a:t>Messages that always fail are moved to an error queue</a:t>
            </a:r>
          </a:p>
          <a:p>
            <a:pPr>
              <a:buNone/>
            </a:pPr>
            <a:r>
              <a:rPr lang="en-US" sz="1814" dirty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814" dirty="0" err="1">
                <a:latin typeface="Consolas" pitchFamily="49" charset="0"/>
                <a:cs typeface="Consolas" pitchFamily="49" charset="0"/>
              </a:rPr>
              <a:t>MessageForwardingInCaseOfFaultConfig</a:t>
            </a:r>
            <a:r>
              <a:rPr lang="en-US" sz="1814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14" dirty="0" err="1">
                <a:latin typeface="Consolas" pitchFamily="49" charset="0"/>
                <a:cs typeface="Consolas" pitchFamily="49" charset="0"/>
              </a:rPr>
              <a:t>ErrorQueue</a:t>
            </a:r>
            <a:r>
              <a:rPr lang="en-US" sz="1814" dirty="0">
                <a:latin typeface="Consolas" pitchFamily="49" charset="0"/>
                <a:cs typeface="Consolas" pitchFamily="49" charset="0"/>
              </a:rPr>
              <a:t>="error"/&gt;</a:t>
            </a:r>
          </a:p>
        </p:txBody>
      </p:sp>
      <p:sp>
        <p:nvSpPr>
          <p:cNvPr id="6" name="Up-Down Arrow 5"/>
          <p:cNvSpPr/>
          <p:nvPr/>
        </p:nvSpPr>
        <p:spPr bwMode="auto">
          <a:xfrm>
            <a:off x="7755054" y="2184710"/>
            <a:ext cx="691273" cy="1451672"/>
          </a:xfrm>
          <a:prstGeom prst="upDown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defTabSz="407571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endParaRPr lang="en-US" sz="1633">
              <a:latin typeface="Arial" charset="0"/>
              <a:ea typeface="MS Gothic" charset="-12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653709" y="2253837"/>
            <a:ext cx="968535" cy="343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33" dirty="0"/>
              <a:t>Transient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653709" y="3249770"/>
            <a:ext cx="1127553" cy="343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33" dirty="0"/>
              <a:t>Permanent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2363128" y="6055836"/>
            <a:ext cx="6705344" cy="345636"/>
          </a:xfrm>
          <a:prstGeom prst="round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defTabSz="407571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r>
              <a:rPr lang="en-US" sz="1633" dirty="0" err="1">
                <a:latin typeface="Arial" charset="0"/>
                <a:ea typeface="MS Gothic" charset="-128"/>
              </a:rPr>
              <a:t>Deserialization</a:t>
            </a:r>
            <a:r>
              <a:rPr lang="en-US" sz="1633" dirty="0">
                <a:latin typeface="Arial" charset="0"/>
                <a:ea typeface="MS Gothic" charset="-128"/>
              </a:rPr>
              <a:t> exception:</a:t>
            </a:r>
            <a:r>
              <a:rPr lang="en-US" sz="1633" dirty="0"/>
              <a:t> message moved to error queue right away</a:t>
            </a:r>
            <a:endParaRPr lang="en-US" sz="1633" dirty="0">
              <a:latin typeface="Arial" charset="0"/>
              <a:ea typeface="MS 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14599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Messaging and Consistency</a:t>
            </a:r>
            <a:endParaRPr lang="en-US" dirty="0"/>
          </a:p>
        </p:txBody>
      </p:sp>
      <p:pic>
        <p:nvPicPr>
          <p:cNvPr id="103" name="Rectangle 24598" descr="Serve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52172" y="2534186"/>
            <a:ext cx="2167973" cy="29626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4" name="Rectangle 24598" descr="Serve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04938" y="1286056"/>
            <a:ext cx="3297921" cy="4506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5" name="Rounded Rectangle 104"/>
          <p:cNvSpPr/>
          <p:nvPr/>
        </p:nvSpPr>
        <p:spPr bwMode="auto">
          <a:xfrm>
            <a:off x="4807834" y="1751953"/>
            <a:ext cx="1910875" cy="3140352"/>
          </a:xfrm>
          <a:prstGeom prst="roundRect">
            <a:avLst/>
          </a:prstGeom>
          <a:gradFill rotWithShape="1">
            <a:gsLst>
              <a:gs pos="0">
                <a:srgbClr val="DF8045">
                  <a:shade val="15000"/>
                  <a:satMod val="180000"/>
                </a:srgbClr>
              </a:gs>
              <a:gs pos="50000">
                <a:srgbClr val="DF8045">
                  <a:shade val="45000"/>
                  <a:satMod val="170000"/>
                </a:srgbClr>
              </a:gs>
              <a:gs pos="70000">
                <a:srgbClr val="DF8045">
                  <a:tint val="99000"/>
                  <a:shade val="65000"/>
                  <a:satMod val="155000"/>
                </a:srgbClr>
              </a:gs>
              <a:gs pos="100000">
                <a:srgbClr val="DF8045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DF8045">
                <a:satMod val="300000"/>
              </a:srgbClr>
            </a:contourClr>
          </a:sp3d>
        </p:spPr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903" b="1" kern="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Tx</a:t>
            </a:r>
            <a:endParaRPr lang="en-GB" sz="2903" b="1" kern="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sp>
        <p:nvSpPr>
          <p:cNvPr id="106" name="Flowchart: Direct Access Storage 105"/>
          <p:cNvSpPr/>
          <p:nvPr/>
        </p:nvSpPr>
        <p:spPr bwMode="auto">
          <a:xfrm>
            <a:off x="3859819" y="1900083"/>
            <a:ext cx="1110974" cy="829527"/>
          </a:xfrm>
          <a:prstGeom prst="flowChartMagneticDrum">
            <a:avLst/>
          </a:prstGeom>
          <a:gradFill rotWithShape="1">
            <a:gsLst>
              <a:gs pos="0">
                <a:srgbClr val="2DB557">
                  <a:shade val="15000"/>
                  <a:satMod val="180000"/>
                </a:srgbClr>
              </a:gs>
              <a:gs pos="50000">
                <a:srgbClr val="2DB557">
                  <a:shade val="45000"/>
                  <a:satMod val="170000"/>
                </a:srgbClr>
              </a:gs>
              <a:gs pos="70000">
                <a:srgbClr val="2DB557">
                  <a:tint val="99000"/>
                  <a:shade val="65000"/>
                  <a:satMod val="155000"/>
                </a:srgbClr>
              </a:gs>
              <a:gs pos="100000">
                <a:srgbClr val="2DB557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2DB557">
                <a:satMod val="300000"/>
              </a:srgbClr>
            </a:contourClr>
          </a:sp3d>
        </p:spPr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defTabSz="82954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903" b="1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Q</a:t>
            </a:r>
            <a:endParaRPr lang="en-GB" sz="2903" b="1" kern="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grpSp>
        <p:nvGrpSpPr>
          <p:cNvPr id="3" name="Group 12"/>
          <p:cNvGrpSpPr/>
          <p:nvPr/>
        </p:nvGrpSpPr>
        <p:grpSpPr>
          <a:xfrm>
            <a:off x="2615510" y="1900039"/>
            <a:ext cx="1110391" cy="371512"/>
            <a:chOff x="783779" y="4049493"/>
            <a:chExt cx="1224000" cy="409523"/>
          </a:xfrm>
        </p:grpSpPr>
        <p:cxnSp>
          <p:nvCxnSpPr>
            <p:cNvPr id="108" name="Straight Arrow Connector 107"/>
            <p:cNvCxnSpPr/>
            <p:nvPr/>
          </p:nvCxnSpPr>
          <p:spPr bwMode="auto">
            <a:xfrm>
              <a:off x="783779" y="4457710"/>
              <a:ext cx="1224000" cy="0"/>
            </a:xfrm>
            <a:prstGeom prst="straightConnector1">
              <a:avLst/>
            </a:prstGeom>
            <a:solidFill>
              <a:srgbClr val="FFC0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  <p:sp>
          <p:nvSpPr>
            <p:cNvPr id="109" name="TextBox 108"/>
            <p:cNvSpPr txBox="1"/>
            <p:nvPr/>
          </p:nvSpPr>
          <p:spPr>
            <a:xfrm>
              <a:off x="800087" y="4049493"/>
              <a:ext cx="1134776" cy="4095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829544">
                <a:defRPr/>
              </a:pPr>
              <a:r>
                <a:rPr lang="en-US" sz="1814" kern="0" dirty="0">
                  <a:solidFill>
                    <a:sysClr val="windowText" lastClr="000000"/>
                  </a:solidFill>
                  <a:latin typeface="Calibri" pitchFamily="34" charset="0"/>
                </a:rPr>
                <a:t>$$ Order</a:t>
              </a:r>
              <a:endParaRPr lang="en-GB" sz="1814" kern="0" dirty="0">
                <a:solidFill>
                  <a:sysClr val="windowText" lastClr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4" name="Group 25"/>
          <p:cNvGrpSpPr/>
          <p:nvPr/>
        </p:nvGrpSpPr>
        <p:grpSpPr>
          <a:xfrm>
            <a:off x="4022983" y="1998718"/>
            <a:ext cx="765579" cy="587581"/>
            <a:chOff x="194726" y="4649361"/>
            <a:chExt cx="3729038" cy="2171700"/>
          </a:xfrm>
        </p:grpSpPr>
        <p:sp>
          <p:nvSpPr>
            <p:cNvPr id="111" name="Rectangle 15"/>
            <p:cNvSpPr>
              <a:spLocks noChangeArrowheads="1"/>
            </p:cNvSpPr>
            <p:nvPr/>
          </p:nvSpPr>
          <p:spPr bwMode="auto">
            <a:xfrm>
              <a:off x="194726" y="4649361"/>
              <a:ext cx="3729038" cy="21717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5F5F5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829544">
                <a:defRPr/>
              </a:pPr>
              <a:endParaRPr lang="en-GB" sz="1633" kern="0" dirty="0">
                <a:solidFill>
                  <a:sysClr val="windowText" lastClr="000000"/>
                </a:solidFill>
                <a:latin typeface="Calibri" pitchFamily="34" charset="0"/>
              </a:endParaRPr>
            </a:p>
          </p:txBody>
        </p:sp>
        <p:sp>
          <p:nvSpPr>
            <p:cNvPr id="112" name="Line 16"/>
            <p:cNvSpPr>
              <a:spLocks noChangeShapeType="1"/>
            </p:cNvSpPr>
            <p:nvPr/>
          </p:nvSpPr>
          <p:spPr bwMode="auto">
            <a:xfrm>
              <a:off x="194727" y="4686300"/>
              <a:ext cx="984249" cy="1565277"/>
            </a:xfrm>
            <a:prstGeom prst="line">
              <a:avLst/>
            </a:prstGeom>
            <a:noFill/>
            <a:ln w="25400">
              <a:solidFill>
                <a:srgbClr val="5F5F5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defTabSz="829544">
                <a:defRPr/>
              </a:pPr>
              <a:endParaRPr lang="en-GB" sz="1633" kern="0" dirty="0">
                <a:solidFill>
                  <a:sysClr val="windowText" lastClr="000000"/>
                </a:solidFill>
                <a:latin typeface="Calibri" pitchFamily="34" charset="0"/>
              </a:endParaRPr>
            </a:p>
          </p:txBody>
        </p:sp>
        <p:sp>
          <p:nvSpPr>
            <p:cNvPr id="113" name="Line 17"/>
            <p:cNvSpPr>
              <a:spLocks noChangeShapeType="1"/>
            </p:cNvSpPr>
            <p:nvPr/>
          </p:nvSpPr>
          <p:spPr bwMode="auto">
            <a:xfrm flipV="1">
              <a:off x="2847971" y="4699001"/>
              <a:ext cx="1004889" cy="1541464"/>
            </a:xfrm>
            <a:prstGeom prst="line">
              <a:avLst/>
            </a:prstGeom>
            <a:noFill/>
            <a:ln w="25400">
              <a:solidFill>
                <a:srgbClr val="5F5F5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defTabSz="829544">
                <a:defRPr/>
              </a:pPr>
              <a:endParaRPr lang="en-GB" sz="1633" kern="0" dirty="0">
                <a:solidFill>
                  <a:sysClr val="windowText" lastClr="000000"/>
                </a:solidFill>
                <a:latin typeface="Calibri" pitchFamily="34" charset="0"/>
              </a:endParaRPr>
            </a:p>
          </p:txBody>
        </p:sp>
        <p:sp>
          <p:nvSpPr>
            <p:cNvPr id="114" name="Line 18"/>
            <p:cNvSpPr>
              <a:spLocks noChangeShapeType="1"/>
            </p:cNvSpPr>
            <p:nvPr/>
          </p:nvSpPr>
          <p:spPr bwMode="auto">
            <a:xfrm flipV="1">
              <a:off x="1153578" y="6229350"/>
              <a:ext cx="1727198" cy="7936"/>
            </a:xfrm>
            <a:prstGeom prst="line">
              <a:avLst/>
            </a:prstGeom>
            <a:noFill/>
            <a:ln w="25400">
              <a:solidFill>
                <a:srgbClr val="5F5F5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defTabSz="829544">
                <a:defRPr/>
              </a:pPr>
              <a:endParaRPr lang="en-GB" sz="1633" kern="0" dirty="0">
                <a:solidFill>
                  <a:sysClr val="windowText" lastClr="000000"/>
                </a:solidFill>
                <a:latin typeface="Calibri" pitchFamily="34" charset="0"/>
              </a:endParaRPr>
            </a:p>
          </p:txBody>
        </p:sp>
        <p:sp>
          <p:nvSpPr>
            <p:cNvPr id="115" name="Line 19"/>
            <p:cNvSpPr>
              <a:spLocks noChangeShapeType="1"/>
            </p:cNvSpPr>
            <p:nvPr/>
          </p:nvSpPr>
          <p:spPr bwMode="auto">
            <a:xfrm flipV="1">
              <a:off x="194726" y="5928886"/>
              <a:ext cx="792161" cy="854076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defTabSz="829544">
                <a:defRPr/>
              </a:pPr>
              <a:endParaRPr lang="en-GB" sz="1633" kern="0" dirty="0">
                <a:solidFill>
                  <a:sysClr val="windowText" lastClr="000000"/>
                </a:solidFill>
                <a:latin typeface="Calibri" pitchFamily="34" charset="0"/>
              </a:endParaRPr>
            </a:p>
          </p:txBody>
        </p:sp>
        <p:sp>
          <p:nvSpPr>
            <p:cNvPr id="116" name="Line 20"/>
            <p:cNvSpPr>
              <a:spLocks noChangeShapeType="1"/>
            </p:cNvSpPr>
            <p:nvPr/>
          </p:nvSpPr>
          <p:spPr bwMode="auto">
            <a:xfrm>
              <a:off x="3012013" y="5958623"/>
              <a:ext cx="792161" cy="795339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defTabSz="829544">
                <a:defRPr/>
              </a:pPr>
              <a:endParaRPr lang="en-GB" sz="1633" kern="0" dirty="0">
                <a:solidFill>
                  <a:sysClr val="windowText" lastClr="000000"/>
                </a:solidFill>
                <a:latin typeface="Calibri" pitchFamily="34" charset="0"/>
              </a:endParaRPr>
            </a:p>
          </p:txBody>
        </p:sp>
      </p:grpSp>
      <p:sp>
        <p:nvSpPr>
          <p:cNvPr id="117" name="Rounded Rectangle 116"/>
          <p:cNvSpPr/>
          <p:nvPr/>
        </p:nvSpPr>
        <p:spPr bwMode="auto">
          <a:xfrm>
            <a:off x="5237400" y="3144341"/>
            <a:ext cx="1022096" cy="1259104"/>
          </a:xfrm>
          <a:prstGeom prst="roundRect">
            <a:avLst/>
          </a:prstGeom>
          <a:gradFill rotWithShape="1">
            <a:gsLst>
              <a:gs pos="0">
                <a:srgbClr val="2DB557">
                  <a:shade val="15000"/>
                  <a:satMod val="180000"/>
                </a:srgbClr>
              </a:gs>
              <a:gs pos="50000">
                <a:srgbClr val="2DB557">
                  <a:shade val="45000"/>
                  <a:satMod val="170000"/>
                </a:srgbClr>
              </a:gs>
              <a:gs pos="70000">
                <a:srgbClr val="2DB557">
                  <a:tint val="99000"/>
                  <a:shade val="65000"/>
                  <a:satMod val="155000"/>
                </a:srgbClr>
              </a:gs>
              <a:gs pos="100000">
                <a:srgbClr val="2DB557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2DB557">
                <a:satMod val="300000"/>
              </a:srgbClr>
            </a:contourClr>
          </a:sp3d>
        </p:spPr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452" b="1" kern="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903" b="1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App</a:t>
            </a:r>
            <a:endParaRPr lang="en-GB" sz="2903" b="1" kern="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grpSp>
        <p:nvGrpSpPr>
          <p:cNvPr id="5" name="Group 23"/>
          <p:cNvGrpSpPr/>
          <p:nvPr/>
        </p:nvGrpSpPr>
        <p:grpSpPr>
          <a:xfrm>
            <a:off x="4793023" y="2329661"/>
            <a:ext cx="1274460" cy="814713"/>
            <a:chOff x="2792187" y="2302330"/>
            <a:chExt cx="1404856" cy="898070"/>
          </a:xfrm>
        </p:grpSpPr>
        <p:cxnSp>
          <p:nvCxnSpPr>
            <p:cNvPr id="119" name="Straight Arrow Connector 118"/>
            <p:cNvCxnSpPr/>
            <p:nvPr/>
          </p:nvCxnSpPr>
          <p:spPr bwMode="auto">
            <a:xfrm rot="16200000" flipV="1">
              <a:off x="2726873" y="2367644"/>
              <a:ext cx="898070" cy="767442"/>
            </a:xfrm>
            <a:prstGeom prst="straightConnector1">
              <a:avLst/>
            </a:prstGeom>
            <a:solidFill>
              <a:srgbClr val="FFC0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  <p:sp>
          <p:nvSpPr>
            <p:cNvPr id="120" name="TextBox 119"/>
            <p:cNvSpPr txBox="1"/>
            <p:nvPr/>
          </p:nvSpPr>
          <p:spPr>
            <a:xfrm>
              <a:off x="3189491" y="2519992"/>
              <a:ext cx="1007552" cy="4095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829544">
                <a:defRPr/>
              </a:pPr>
              <a:r>
                <a:rPr lang="en-US" sz="1814" kern="0" dirty="0">
                  <a:solidFill>
                    <a:sysClr val="windowText" lastClr="000000"/>
                  </a:solidFill>
                  <a:latin typeface="Calibri" pitchFamily="34" charset="0"/>
                </a:rPr>
                <a:t>Receive</a:t>
              </a:r>
              <a:endParaRPr lang="en-GB" sz="1814" kern="0" dirty="0">
                <a:solidFill>
                  <a:sysClr val="windowText" lastClr="000000"/>
                </a:solidFill>
                <a:latin typeface="Calibri" pitchFamily="34" charset="0"/>
              </a:endParaRPr>
            </a:p>
          </p:txBody>
        </p:sp>
      </p:grpSp>
      <p:sp>
        <p:nvSpPr>
          <p:cNvPr id="121" name="Can 120"/>
          <p:cNvSpPr/>
          <p:nvPr/>
        </p:nvSpPr>
        <p:spPr bwMode="auto">
          <a:xfrm>
            <a:off x="8603929" y="3144341"/>
            <a:ext cx="977657" cy="1377607"/>
          </a:xfrm>
          <a:prstGeom prst="can">
            <a:avLst/>
          </a:prstGeom>
          <a:gradFill rotWithShape="1">
            <a:gsLst>
              <a:gs pos="0">
                <a:srgbClr val="2DB557">
                  <a:shade val="15000"/>
                  <a:satMod val="180000"/>
                </a:srgbClr>
              </a:gs>
              <a:gs pos="50000">
                <a:srgbClr val="2DB557">
                  <a:shade val="45000"/>
                  <a:satMod val="170000"/>
                </a:srgbClr>
              </a:gs>
              <a:gs pos="70000">
                <a:srgbClr val="2DB557">
                  <a:tint val="99000"/>
                  <a:shade val="65000"/>
                  <a:satMod val="155000"/>
                </a:srgbClr>
              </a:gs>
              <a:gs pos="100000">
                <a:srgbClr val="2DB557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2DB557">
                <a:satMod val="300000"/>
              </a:srgbClr>
            </a:contourClr>
          </a:sp3d>
        </p:spPr>
        <p:txBody>
          <a:bodyPr vert="horz" wrap="square" lIns="82953" tIns="41476" rIns="82953" bIns="41476" numCol="1" rtlCol="0" anchor="ctr" anchorCtr="0" compatLnSpc="1">
            <a:prstTxWarp prst="textNoShape">
              <a:avLst/>
            </a:prstTxWarp>
          </a:bodyPr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903" b="1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DB</a:t>
            </a:r>
            <a:endParaRPr lang="en-GB" sz="2903" b="1" kern="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grpSp>
        <p:nvGrpSpPr>
          <p:cNvPr id="6" name="Group 26"/>
          <p:cNvGrpSpPr/>
          <p:nvPr/>
        </p:nvGrpSpPr>
        <p:grpSpPr>
          <a:xfrm>
            <a:off x="6232331" y="3267795"/>
            <a:ext cx="2384074" cy="371512"/>
            <a:chOff x="783778" y="4082151"/>
            <a:chExt cx="2628000" cy="409524"/>
          </a:xfrm>
        </p:grpSpPr>
        <p:cxnSp>
          <p:nvCxnSpPr>
            <p:cNvPr id="123" name="Straight Arrow Connector 122"/>
            <p:cNvCxnSpPr/>
            <p:nvPr/>
          </p:nvCxnSpPr>
          <p:spPr bwMode="auto">
            <a:xfrm>
              <a:off x="783778" y="4457710"/>
              <a:ext cx="2628000" cy="0"/>
            </a:xfrm>
            <a:prstGeom prst="straightConnector1">
              <a:avLst/>
            </a:prstGeom>
            <a:solidFill>
              <a:srgbClr val="FFC0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  <p:sp>
          <p:nvSpPr>
            <p:cNvPr id="124" name="TextBox 123"/>
            <p:cNvSpPr txBox="1"/>
            <p:nvPr/>
          </p:nvSpPr>
          <p:spPr>
            <a:xfrm>
              <a:off x="1837871" y="4082151"/>
              <a:ext cx="1230195" cy="4095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829544">
                <a:defRPr/>
              </a:pPr>
              <a:r>
                <a:rPr lang="en-US" sz="1814" kern="0" dirty="0">
                  <a:solidFill>
                    <a:sysClr val="windowText" lastClr="000000"/>
                  </a:solidFill>
                  <a:latin typeface="Calibri" pitchFamily="34" charset="0"/>
                </a:rPr>
                <a:t>Call 1 of 3</a:t>
              </a:r>
              <a:endParaRPr lang="en-GB" sz="1814" kern="0" dirty="0">
                <a:solidFill>
                  <a:sysClr val="windowText" lastClr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7" name="Group 32"/>
          <p:cNvGrpSpPr/>
          <p:nvPr/>
        </p:nvGrpSpPr>
        <p:grpSpPr>
          <a:xfrm>
            <a:off x="8296652" y="1494595"/>
            <a:ext cx="1955697" cy="681775"/>
            <a:chOff x="6633044" y="5371706"/>
            <a:chExt cx="2155794" cy="751531"/>
          </a:xfrm>
        </p:grpSpPr>
        <p:pic>
          <p:nvPicPr>
            <p:cNvPr id="126" name="Picture 3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8033659" y="5371706"/>
              <a:ext cx="755179" cy="7515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27" name="TextBox 126"/>
            <p:cNvSpPr txBox="1"/>
            <p:nvPr/>
          </p:nvSpPr>
          <p:spPr>
            <a:xfrm>
              <a:off x="6633044" y="5479126"/>
              <a:ext cx="1420751" cy="5326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40" dirty="0">
                  <a:latin typeface="Calibri" pitchFamily="34" charset="0"/>
                </a:rPr>
                <a:t>Rollback</a:t>
              </a:r>
              <a:endParaRPr lang="en-GB" sz="2540" dirty="0">
                <a:latin typeface="Calibri" pitchFamily="34" charset="0"/>
              </a:endParaRPr>
            </a:p>
          </p:txBody>
        </p:sp>
      </p:grpSp>
      <p:grpSp>
        <p:nvGrpSpPr>
          <p:cNvPr id="8" name="Group 35"/>
          <p:cNvGrpSpPr/>
          <p:nvPr/>
        </p:nvGrpSpPr>
        <p:grpSpPr>
          <a:xfrm>
            <a:off x="6237265" y="3628250"/>
            <a:ext cx="2384074" cy="371512"/>
            <a:chOff x="783778" y="4082151"/>
            <a:chExt cx="2628000" cy="409524"/>
          </a:xfrm>
        </p:grpSpPr>
        <p:cxnSp>
          <p:nvCxnSpPr>
            <p:cNvPr id="129" name="Straight Arrow Connector 128"/>
            <p:cNvCxnSpPr/>
            <p:nvPr/>
          </p:nvCxnSpPr>
          <p:spPr bwMode="auto">
            <a:xfrm>
              <a:off x="783778" y="4457710"/>
              <a:ext cx="2628000" cy="0"/>
            </a:xfrm>
            <a:prstGeom prst="straightConnector1">
              <a:avLst/>
            </a:prstGeom>
            <a:solidFill>
              <a:srgbClr val="FFC0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  <p:sp>
          <p:nvSpPr>
            <p:cNvPr id="130" name="TextBox 129"/>
            <p:cNvSpPr txBox="1"/>
            <p:nvPr/>
          </p:nvSpPr>
          <p:spPr>
            <a:xfrm>
              <a:off x="1855882" y="4082151"/>
              <a:ext cx="1230195" cy="4095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829544">
                <a:defRPr/>
              </a:pPr>
              <a:r>
                <a:rPr lang="en-US" sz="1814" kern="0" dirty="0">
                  <a:solidFill>
                    <a:sysClr val="windowText" lastClr="000000"/>
                  </a:solidFill>
                  <a:latin typeface="Calibri" pitchFamily="34" charset="0"/>
                </a:rPr>
                <a:t>Call 2 of 3</a:t>
              </a:r>
              <a:endParaRPr lang="en-GB" sz="1814" kern="0" dirty="0">
                <a:solidFill>
                  <a:sysClr val="windowText" lastClr="000000"/>
                </a:solidFill>
                <a:latin typeface="Calibri" pitchFamily="34" charset="0"/>
              </a:endParaRPr>
            </a:p>
          </p:txBody>
        </p:sp>
      </p:grpSp>
      <p:sp>
        <p:nvSpPr>
          <p:cNvPr id="131" name="16-Point Star 130"/>
          <p:cNvSpPr/>
          <p:nvPr/>
        </p:nvSpPr>
        <p:spPr bwMode="auto">
          <a:xfrm>
            <a:off x="5030029" y="4877493"/>
            <a:ext cx="5075352" cy="636931"/>
          </a:xfrm>
          <a:prstGeom prst="star16">
            <a:avLst/>
          </a:prstGeom>
          <a:gradFill rotWithShape="1">
            <a:gsLst>
              <a:gs pos="0">
                <a:srgbClr val="FFC000">
                  <a:shade val="15000"/>
                  <a:satMod val="180000"/>
                </a:srgbClr>
              </a:gs>
              <a:gs pos="50000">
                <a:srgbClr val="FFC000">
                  <a:shade val="45000"/>
                  <a:satMod val="170000"/>
                </a:srgbClr>
              </a:gs>
              <a:gs pos="70000">
                <a:srgbClr val="FFC000">
                  <a:tint val="99000"/>
                  <a:shade val="65000"/>
                  <a:satMod val="155000"/>
                </a:srgbClr>
              </a:gs>
              <a:gs pos="100000">
                <a:srgbClr val="FFC000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FFC000">
                <a:satMod val="300000"/>
              </a:srgbClr>
            </a:contourClr>
          </a:sp3d>
        </p:spPr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2903" kern="0" dirty="0">
              <a:solidFill>
                <a:srgbClr val="FFFFFF"/>
              </a:solidFill>
              <a:latin typeface="Calibri" pitchFamily="34" charset="0"/>
            </a:endParaRPr>
          </a:p>
        </p:txBody>
      </p:sp>
      <p:grpSp>
        <p:nvGrpSpPr>
          <p:cNvPr id="9" name="Group 39"/>
          <p:cNvGrpSpPr/>
          <p:nvPr/>
        </p:nvGrpSpPr>
        <p:grpSpPr>
          <a:xfrm>
            <a:off x="2506897" y="2793438"/>
            <a:ext cx="1968864" cy="681775"/>
            <a:chOff x="6618530" y="5371706"/>
            <a:chExt cx="2170308" cy="751531"/>
          </a:xfrm>
        </p:grpSpPr>
        <p:pic>
          <p:nvPicPr>
            <p:cNvPr id="133" name="Picture 3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8033659" y="5371706"/>
              <a:ext cx="755179" cy="7515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34" name="TextBox 133"/>
            <p:cNvSpPr txBox="1"/>
            <p:nvPr/>
          </p:nvSpPr>
          <p:spPr>
            <a:xfrm>
              <a:off x="6618530" y="5508153"/>
              <a:ext cx="1420750" cy="5326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40" dirty="0">
                  <a:latin typeface="Calibri" pitchFamily="34" charset="0"/>
                </a:rPr>
                <a:t>Rollback</a:t>
              </a:r>
              <a:endParaRPr lang="en-GB" sz="2540" dirty="0">
                <a:latin typeface="Calibri" pitchFamily="34" charset="0"/>
              </a:endParaRPr>
            </a:p>
          </p:txBody>
        </p:sp>
      </p:grpSp>
      <p:sp>
        <p:nvSpPr>
          <p:cNvPr id="135" name="TextBox 134"/>
          <p:cNvSpPr txBox="1"/>
          <p:nvPr/>
        </p:nvSpPr>
        <p:spPr>
          <a:xfrm>
            <a:off x="2659961" y="5726727"/>
            <a:ext cx="4765792" cy="5390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903" dirty="0">
                <a:latin typeface="Calibri" pitchFamily="34" charset="0"/>
              </a:rPr>
              <a:t>The order is back in the queue</a:t>
            </a:r>
            <a:endParaRPr lang="en-GB" sz="2903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4273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 animBg="1"/>
      <p:bldP spid="131" grpId="0" animBg="1"/>
      <p:bldP spid="13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Sagas and concurrency</a:t>
            </a:r>
            <a:endParaRPr lang="sv-S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Storage matters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541629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Sagas started concurrently</a:t>
            </a:r>
            <a:endParaRPr lang="sv-S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sure to add the [Unique] attribute to the correlated property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ALTER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TABLE [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dbo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].[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ShippingPolicy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 ADD UNIQUE NONCLUSTERED </a:t>
            </a:r>
          </a:p>
          <a:p>
            <a:pPr marL="0" indent="0">
              <a:buNone/>
            </a:pPr>
            <a:r>
              <a:rPr lang="sv-SE" dirty="0" smtClean="0">
                <a:latin typeface="Consolas" panose="020B0609020204030204" pitchFamily="49" charset="0"/>
                <a:cs typeface="Consolas" panose="020B0609020204030204" pitchFamily="49" charset="0"/>
              </a:rPr>
              <a:t>([</a:t>
            </a:r>
            <a:r>
              <a:rPr lang="sv-SE" dirty="0">
                <a:latin typeface="Consolas" panose="020B0609020204030204" pitchFamily="49" charset="0"/>
                <a:cs typeface="Consolas" panose="020B0609020204030204" pitchFamily="49" charset="0"/>
              </a:rPr>
              <a:t>OrderId] </a:t>
            </a:r>
            <a:r>
              <a:rPr lang="sv-SE" dirty="0" smtClean="0">
                <a:latin typeface="Consolas" panose="020B0609020204030204" pitchFamily="49" charset="0"/>
                <a:cs typeface="Consolas" panose="020B0609020204030204" pitchFamily="49" charset="0"/>
              </a:rPr>
              <a:t>ASC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 ON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[PRIMARY]</a:t>
            </a:r>
          </a:p>
          <a:p>
            <a:pPr marL="0" indent="0">
              <a:buNone/>
            </a:pPr>
            <a:r>
              <a:rPr lang="sv-SE" dirty="0">
                <a:latin typeface="Consolas" panose="020B0609020204030204" pitchFamily="49" charset="0"/>
                <a:cs typeface="Consolas" panose="020B0609020204030204" pitchFamily="49" charset="0"/>
              </a:rPr>
              <a:t>GO</a:t>
            </a:r>
          </a:p>
          <a:p>
            <a:endParaRPr lang="sv-SE" dirty="0"/>
          </a:p>
          <a:p>
            <a:endParaRPr lang="sv-SE" dirty="0"/>
          </a:p>
          <a:p>
            <a:pPr marL="0" indent="0">
              <a:buNone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326106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Concurrently updating existing sagas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Strategy is specific to each storage</a:t>
            </a:r>
          </a:p>
          <a:p>
            <a:r>
              <a:rPr lang="en-GB" dirty="0" smtClean="0"/>
              <a:t>NHibernate used</a:t>
            </a:r>
          </a:p>
          <a:p>
            <a:pPr lvl="1"/>
            <a:r>
              <a:rPr lang="en-GB" dirty="0" smtClean="0"/>
              <a:t>Optimistic concurrency with a where clause</a:t>
            </a:r>
          </a:p>
          <a:p>
            <a:pPr lvl="2"/>
            <a:r>
              <a:rPr lang="en-GB" dirty="0" smtClean="0"/>
              <a:t>Checks all properties</a:t>
            </a:r>
          </a:p>
          <a:p>
            <a:pPr lvl="2"/>
            <a:r>
              <a:rPr lang="en-GB" dirty="0" smtClean="0"/>
              <a:t>Can cause large </a:t>
            </a:r>
            <a:r>
              <a:rPr lang="en-GB" dirty="0" err="1" smtClean="0"/>
              <a:t>sql</a:t>
            </a:r>
            <a:r>
              <a:rPr lang="en-GB" dirty="0" smtClean="0"/>
              <a:t> statements</a:t>
            </a:r>
          </a:p>
          <a:p>
            <a:pPr lvl="2"/>
            <a:r>
              <a:rPr lang="en-GB" dirty="0"/>
              <a:t>Decimal properties can cause failures due to truncation</a:t>
            </a:r>
          </a:p>
          <a:p>
            <a:pPr lvl="1"/>
            <a:r>
              <a:rPr lang="en-GB" dirty="0" smtClean="0"/>
              <a:t>Consider </a:t>
            </a:r>
            <a:r>
              <a:rPr lang="en-GB" dirty="0" smtClean="0"/>
              <a:t>using a row version property to avoid the above </a:t>
            </a:r>
            <a:r>
              <a:rPr lang="en-GB" dirty="0" smtClean="0"/>
              <a:t>issues</a:t>
            </a:r>
            <a:endParaRPr lang="en-GB" dirty="0" smtClean="0"/>
          </a:p>
          <a:p>
            <a:pPr marL="914400" lvl="2" indent="0">
              <a:buNone/>
            </a:pPr>
            <a:r>
              <a:rPr lang="sv-SE" dirty="0" smtClean="0"/>
              <a:t>[</a:t>
            </a:r>
            <a:r>
              <a:rPr lang="sv-SE" dirty="0"/>
              <a:t>RowVersion] </a:t>
            </a:r>
            <a:endParaRPr lang="en-GB" dirty="0" smtClean="0"/>
          </a:p>
          <a:p>
            <a:pPr marL="914400" lvl="2" indent="0">
              <a:buNone/>
            </a:pPr>
            <a:r>
              <a:rPr lang="en-GB" dirty="0" smtClean="0"/>
              <a:t>public virtual </a:t>
            </a:r>
            <a:r>
              <a:rPr lang="en-GB" dirty="0" err="1" smtClean="0"/>
              <a:t>int</a:t>
            </a:r>
            <a:r>
              <a:rPr lang="en-GB" dirty="0" smtClean="0"/>
              <a:t> Version{ get; set; </a:t>
            </a:r>
            <a:r>
              <a:rPr lang="en-GB" dirty="0" smtClean="0"/>
              <a:t>} </a:t>
            </a:r>
          </a:p>
          <a:p>
            <a:pPr marL="914400" lvl="2" indent="0">
              <a:buNone/>
            </a:pPr>
            <a:r>
              <a:rPr lang="en-GB" dirty="0"/>
              <a:t>	</a:t>
            </a:r>
            <a:endParaRPr lang="en-US" dirty="0"/>
          </a:p>
          <a:p>
            <a:pPr marL="914400" lvl="2" indent="0">
              <a:buNone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6031084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Concurrently updating existing sagas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public virtual byte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[]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Version { get; set; }</a:t>
            </a:r>
            <a:b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StateMapping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ClassMapping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ShippingPolicy.State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                   public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StateMapping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           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{               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Version(x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=&gt;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x.Version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m =&gt;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                    				  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m.UnsavedValue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(null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);                   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  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m.Type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(new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BinaryBlobType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  <a:b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  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m.Column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(c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=&gt;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                        </a:t>
            </a:r>
            <a:b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c.SqlType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("timestamp");                       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		      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c.NotNullable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(false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);                    </a:t>
            </a:r>
            <a:endParaRPr 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});                    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m.Generated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VersionGeneration.Always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);                </a:t>
            </a:r>
            <a:endParaRPr 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});            </a:t>
            </a:r>
          </a:p>
        </p:txBody>
      </p:sp>
    </p:spTree>
    <p:extLst>
      <p:ext uri="{BB962C8B-B14F-4D97-AF65-F5344CB8AC3E}">
        <p14:creationId xmlns:p14="http://schemas.microsoft.com/office/powerpoint/2010/main" val="35513007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Optimizing for concurrency - NHibernate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Upgrade </a:t>
            </a:r>
            <a:r>
              <a:rPr lang="en-GB" dirty="0"/>
              <a:t>locks (this essentially becomes pessimistic locking)</a:t>
            </a:r>
          </a:p>
          <a:p>
            <a:pPr lvl="1"/>
            <a:r>
              <a:rPr lang="en-GB" dirty="0"/>
              <a:t>Ok since its just locking a single saga instance</a:t>
            </a:r>
          </a:p>
          <a:p>
            <a:pPr lvl="1"/>
            <a:r>
              <a:rPr lang="en-GB" dirty="0"/>
              <a:t>All messages updates saga state (</a:t>
            </a:r>
            <a:r>
              <a:rPr lang="en-GB" dirty="0" smtClean="0"/>
              <a:t>usually)</a:t>
            </a:r>
          </a:p>
          <a:p>
            <a:r>
              <a:rPr lang="en-GB" dirty="0" smtClean="0"/>
              <a:t>Control locking with the </a:t>
            </a:r>
            <a:r>
              <a:rPr lang="en-GB" b="1" dirty="0" smtClean="0"/>
              <a:t>[</a:t>
            </a:r>
            <a:r>
              <a:rPr lang="en-GB" b="1" dirty="0" err="1" smtClean="0"/>
              <a:t>LockMode</a:t>
            </a:r>
            <a:r>
              <a:rPr lang="en-GB" b="1" dirty="0" smtClean="0"/>
              <a:t>.{Mode}] </a:t>
            </a:r>
            <a:r>
              <a:rPr lang="en-GB" dirty="0" smtClean="0"/>
              <a:t>attribute</a:t>
            </a:r>
            <a:endParaRPr lang="en-GB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684265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Exercise 3 – Concurrency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Make sure that the billing endpoint is stopped</a:t>
            </a:r>
          </a:p>
          <a:p>
            <a:r>
              <a:rPr lang="en-GB" dirty="0" smtClean="0"/>
              <a:t>Place a new order</a:t>
            </a:r>
          </a:p>
          <a:p>
            <a:r>
              <a:rPr lang="en-GB" dirty="0" smtClean="0"/>
              <a:t>Start the Shipping endpoint after the Billing event has arrived</a:t>
            </a:r>
          </a:p>
          <a:p>
            <a:pPr lvl="1"/>
            <a:r>
              <a:rPr lang="en-GB" dirty="0" smtClean="0"/>
              <a:t>Note that the shipping endpoint is configured to run multi threaded</a:t>
            </a:r>
          </a:p>
          <a:p>
            <a:r>
              <a:rPr lang="en-GB" dirty="0" smtClean="0"/>
              <a:t>Notice the concurrency exception </a:t>
            </a:r>
          </a:p>
          <a:p>
            <a:pPr lvl="1"/>
            <a:r>
              <a:rPr lang="en-GB" dirty="0" smtClean="0"/>
              <a:t>In the </a:t>
            </a:r>
            <a:r>
              <a:rPr lang="en-GB" dirty="0" err="1" smtClean="0"/>
              <a:t>logfile</a:t>
            </a:r>
            <a:r>
              <a:rPr lang="en-GB" dirty="0" smtClean="0"/>
              <a:t> in /bin/debug</a:t>
            </a:r>
          </a:p>
          <a:p>
            <a:pPr lvl="1"/>
            <a:r>
              <a:rPr lang="en-GB" dirty="0" smtClean="0"/>
              <a:t>Or in </a:t>
            </a:r>
            <a:r>
              <a:rPr lang="en-GB" dirty="0" err="1" smtClean="0"/>
              <a:t>sqlprofiler</a:t>
            </a:r>
            <a:r>
              <a:rPr lang="en-GB" dirty="0" smtClean="0"/>
              <a:t> </a:t>
            </a:r>
          </a:p>
          <a:p>
            <a:r>
              <a:rPr lang="en-GB" dirty="0" smtClean="0"/>
              <a:t>FLR Retries handles it</a:t>
            </a:r>
          </a:p>
        </p:txBody>
      </p:sp>
    </p:spTree>
    <p:extLst>
      <p:ext uri="{BB962C8B-B14F-4D97-AF65-F5344CB8AC3E}">
        <p14:creationId xmlns:p14="http://schemas.microsoft.com/office/powerpoint/2010/main" val="2807807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Prerequisites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Visual studio 2015</a:t>
            </a:r>
          </a:p>
          <a:p>
            <a:r>
              <a:rPr lang="en-GB" dirty="0" smtClean="0"/>
              <a:t>MSMQ</a:t>
            </a:r>
          </a:p>
          <a:p>
            <a:r>
              <a:rPr lang="en-GB" dirty="0" smtClean="0"/>
              <a:t>SQL Server</a:t>
            </a:r>
            <a:endParaRPr lang="sv-SE" dirty="0"/>
          </a:p>
          <a:p>
            <a:pPr lvl="1"/>
            <a:r>
              <a:rPr lang="sv-SE" dirty="0" smtClean="0"/>
              <a:t>Including Management tools</a:t>
            </a:r>
          </a:p>
          <a:p>
            <a:r>
              <a:rPr lang="en-GB" dirty="0" smtClean="0"/>
              <a:t>Optional</a:t>
            </a:r>
          </a:p>
          <a:p>
            <a:pPr lvl="1"/>
            <a:r>
              <a:rPr lang="en-GB" dirty="0" smtClean="0"/>
              <a:t>Particular Platform</a:t>
            </a:r>
          </a:p>
          <a:p>
            <a:pPr lvl="1"/>
            <a:r>
              <a:rPr lang="en-GB" dirty="0" err="1" smtClean="0"/>
              <a:t>Cogin</a:t>
            </a:r>
            <a:r>
              <a:rPr lang="en-GB" dirty="0" smtClean="0"/>
              <a:t> Queue </a:t>
            </a:r>
            <a:r>
              <a:rPr lang="en-GB" dirty="0"/>
              <a:t>Explorer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0865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Walkthrough</a:t>
            </a:r>
            <a:endParaRPr lang="sv-S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Exercise </a:t>
            </a:r>
            <a:r>
              <a:rPr lang="en-GB" dirty="0" smtClean="0"/>
              <a:t>3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271595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Storage mechanics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TBD draw the diagram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0469574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Sagas and integration</a:t>
            </a:r>
            <a:endParaRPr lang="sv-S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911483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Auto correlation</a:t>
            </a:r>
            <a:endParaRPr lang="sv-S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GB" dirty="0" smtClean="0"/>
              <a:t>Avoid the need for mapping </a:t>
            </a:r>
            <a:r>
              <a:rPr lang="en-GB" dirty="0" err="1" smtClean="0"/>
              <a:t>reponses</a:t>
            </a:r>
            <a:endParaRPr lang="en-GB" dirty="0" smtClean="0"/>
          </a:p>
          <a:p>
            <a:pPr lvl="1"/>
            <a:r>
              <a:rPr lang="en-GB" dirty="0" smtClean="0"/>
              <a:t>Caveat: Does not work btw sagas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774567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timeout state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049895" y="4336556"/>
            <a:ext cx="809221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public class </a:t>
            </a:r>
            <a:r>
              <a:rPr lang="en-US" sz="2800" dirty="0" err="1"/>
              <a:t>FedexTimedOut</a:t>
            </a:r>
            <a:endParaRPr lang="en-US" sz="2800" dirty="0"/>
          </a:p>
          <a:p>
            <a:r>
              <a:rPr lang="en-US" sz="2800" dirty="0"/>
              <a:t>{</a:t>
            </a:r>
          </a:p>
          <a:p>
            <a:r>
              <a:rPr lang="en-US" sz="2800" dirty="0"/>
              <a:t>	public string </a:t>
            </a:r>
            <a:r>
              <a:rPr lang="en-US" sz="2800" b="1" dirty="0" err="1"/>
              <a:t>SomeState</a:t>
            </a:r>
            <a:r>
              <a:rPr lang="en-US" sz="2800" dirty="0"/>
              <a:t>{</a:t>
            </a:r>
            <a:r>
              <a:rPr lang="en-US" sz="2800" dirty="0" err="1"/>
              <a:t>get;set</a:t>
            </a:r>
            <a:r>
              <a:rPr lang="en-US" sz="2800" dirty="0"/>
              <a:t>;} </a:t>
            </a:r>
          </a:p>
          <a:p>
            <a:r>
              <a:rPr lang="en-US" sz="2800" dirty="0" smtClean="0"/>
              <a:t>} </a:t>
            </a:r>
            <a:endParaRPr lang="en-US" sz="2800" dirty="0"/>
          </a:p>
        </p:txBody>
      </p:sp>
      <p:sp>
        <p:nvSpPr>
          <p:cNvPr id="8" name="Rectangle 7"/>
          <p:cNvSpPr/>
          <p:nvPr/>
        </p:nvSpPr>
        <p:spPr>
          <a:xfrm>
            <a:off x="2049895" y="1940772"/>
            <a:ext cx="823046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3333CC">
                    <a:lumMod val="50000"/>
                  </a:srgbClr>
                </a:solidFill>
                <a:latin typeface="Consolas" pitchFamily="49" charset="0"/>
              </a:rPr>
              <a:t>public void </a:t>
            </a:r>
            <a:r>
              <a:rPr lang="en-US" sz="2400" dirty="0">
                <a:latin typeface="Consolas" pitchFamily="49" charset="0"/>
              </a:rPr>
              <a:t>Timeout(</a:t>
            </a:r>
            <a:r>
              <a:rPr lang="en-US" sz="2400" dirty="0" err="1">
                <a:latin typeface="Consolas" pitchFamily="49" charset="0"/>
              </a:rPr>
              <a:t>FedexTimedOut</a:t>
            </a:r>
            <a:r>
              <a:rPr lang="en-US" sz="2400" dirty="0">
                <a:latin typeface="Consolas" pitchFamily="49" charset="0"/>
              </a:rPr>
              <a:t> state) </a:t>
            </a:r>
          </a:p>
          <a:p>
            <a:r>
              <a:rPr lang="en-US" sz="2400" dirty="0">
                <a:latin typeface="Consolas" pitchFamily="49" charset="0"/>
              </a:rPr>
              <a:t>{</a:t>
            </a:r>
          </a:p>
          <a:p>
            <a:r>
              <a:rPr lang="en-US" sz="2400" dirty="0">
                <a:latin typeface="Consolas" pitchFamily="49" charset="0"/>
              </a:rPr>
              <a:t>	if(</a:t>
            </a:r>
            <a:r>
              <a:rPr lang="en-US" sz="2400" b="1" dirty="0" err="1">
                <a:latin typeface="Consolas" pitchFamily="49" charset="0"/>
              </a:rPr>
              <a:t>state.SomeState</a:t>
            </a:r>
            <a:r>
              <a:rPr lang="en-US" sz="2400" dirty="0">
                <a:latin typeface="Consolas" pitchFamily="49" charset="0"/>
              </a:rPr>
              <a:t>)</a:t>
            </a:r>
          </a:p>
          <a:p>
            <a:r>
              <a:rPr lang="en-US" sz="2400" dirty="0">
                <a:latin typeface="Consolas" pitchFamily="49" charset="0"/>
              </a:rPr>
              <a:t>      …</a:t>
            </a:r>
          </a:p>
          <a:p>
            <a:r>
              <a:rPr lang="en-US" sz="2400" dirty="0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88301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NServiceBus</a:t>
            </a:r>
            <a:r>
              <a:rPr lang="en-GB" dirty="0" smtClean="0"/>
              <a:t> Basics</a:t>
            </a:r>
            <a:endParaRPr lang="sv-S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Dealing with non-transactional resources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140978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Invoking web services from handlers</a:t>
            </a:r>
            <a:endParaRPr lang="en-US" dirty="0"/>
          </a:p>
        </p:txBody>
      </p:sp>
      <p:sp>
        <p:nvSpPr>
          <p:cNvPr id="41" name="L-Shape 40"/>
          <p:cNvSpPr/>
          <p:nvPr/>
        </p:nvSpPr>
        <p:spPr bwMode="blackWhite">
          <a:xfrm rot="10800000">
            <a:off x="2290389" y="1399620"/>
            <a:ext cx="7603999" cy="4932724"/>
          </a:xfrm>
          <a:prstGeom prst="corner">
            <a:avLst>
              <a:gd name="adj1" fmla="val 55764"/>
              <a:gd name="adj2" fmla="val 53746"/>
            </a:avLst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808080">
                <a:satMod val="300000"/>
              </a:srgbClr>
            </a:contourClr>
          </a:sp3d>
        </p:spPr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defTabSz="829544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2903" b="1" kern="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sp>
        <p:nvSpPr>
          <p:cNvPr id="42" name="Flowchart: Direct Access Storage 41"/>
          <p:cNvSpPr/>
          <p:nvPr/>
        </p:nvSpPr>
        <p:spPr>
          <a:xfrm>
            <a:off x="2787219" y="2722013"/>
            <a:ext cx="907302" cy="648073"/>
          </a:xfrm>
          <a:prstGeom prst="flowChartMagneticDrum">
            <a:avLst/>
          </a:prstGeom>
          <a:gradFill rotWithShape="1">
            <a:gsLst>
              <a:gs pos="0">
                <a:srgbClr val="000000">
                  <a:tint val="50000"/>
                  <a:satMod val="300000"/>
                </a:srgbClr>
              </a:gs>
              <a:gs pos="35000">
                <a:srgbClr val="000000">
                  <a:tint val="37000"/>
                  <a:satMod val="300000"/>
                </a:srgbClr>
              </a:gs>
              <a:gs pos="100000">
                <a:srgbClr val="0000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452" dirty="0">
              <a:solidFill>
                <a:srgbClr val="000000"/>
              </a:solidFill>
              <a:latin typeface="Calibri" pitchFamily="34" charset="0"/>
              <a:cs typeface="Tahoma"/>
            </a:endParaRPr>
          </a:p>
        </p:txBody>
      </p:sp>
      <p:sp>
        <p:nvSpPr>
          <p:cNvPr id="43" name="Cube 42"/>
          <p:cNvSpPr/>
          <p:nvPr/>
        </p:nvSpPr>
        <p:spPr>
          <a:xfrm>
            <a:off x="3305677" y="2138748"/>
            <a:ext cx="1231338" cy="1620181"/>
          </a:xfrm>
          <a:prstGeom prst="cube">
            <a:avLst/>
          </a:prstGeom>
          <a:gradFill rotWithShape="1">
            <a:gsLst>
              <a:gs pos="0">
                <a:srgbClr val="808080">
                  <a:shade val="15000"/>
                  <a:satMod val="180000"/>
                </a:srgbClr>
              </a:gs>
              <a:gs pos="50000">
                <a:srgbClr val="808080">
                  <a:shade val="45000"/>
                  <a:satMod val="170000"/>
                </a:srgbClr>
              </a:gs>
              <a:gs pos="70000">
                <a:srgbClr val="808080">
                  <a:tint val="99000"/>
                  <a:shade val="65000"/>
                  <a:satMod val="155000"/>
                </a:srgbClr>
              </a:gs>
              <a:gs pos="100000">
                <a:srgbClr val="808080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808080">
                <a:satMod val="300000"/>
              </a:srgbClr>
            </a:contourClr>
          </a:sp3d>
        </p:spPr>
        <p:txBody>
          <a:bodyPr rtlCol="0" anchor="ctr"/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452" dirty="0">
              <a:solidFill>
                <a:srgbClr val="FFFFFF"/>
              </a:solidFill>
              <a:latin typeface="Calibri" pitchFamily="34" charset="0"/>
              <a:cs typeface="Tahoma"/>
            </a:endParaRPr>
          </a:p>
        </p:txBody>
      </p:sp>
      <p:sp>
        <p:nvSpPr>
          <p:cNvPr id="44" name="Flowchart: Direct Access Storage 43"/>
          <p:cNvSpPr/>
          <p:nvPr/>
        </p:nvSpPr>
        <p:spPr>
          <a:xfrm>
            <a:off x="4277786" y="2722013"/>
            <a:ext cx="907302" cy="648073"/>
          </a:xfrm>
          <a:prstGeom prst="flowChartMagneticDrum">
            <a:avLst/>
          </a:prstGeom>
          <a:gradFill rotWithShape="1">
            <a:gsLst>
              <a:gs pos="0">
                <a:srgbClr val="000000">
                  <a:tint val="50000"/>
                  <a:satMod val="300000"/>
                </a:srgbClr>
              </a:gs>
              <a:gs pos="35000">
                <a:srgbClr val="000000">
                  <a:tint val="37000"/>
                  <a:satMod val="300000"/>
                </a:srgbClr>
              </a:gs>
              <a:gs pos="100000">
                <a:srgbClr val="0000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452" dirty="0">
              <a:solidFill>
                <a:srgbClr val="000000"/>
              </a:solidFill>
              <a:latin typeface="Calibri" pitchFamily="34" charset="0"/>
              <a:cs typeface="Tahoma"/>
            </a:endParaRPr>
          </a:p>
        </p:txBody>
      </p:sp>
      <p:sp>
        <p:nvSpPr>
          <p:cNvPr id="45" name="Cube 44"/>
          <p:cNvSpPr/>
          <p:nvPr/>
        </p:nvSpPr>
        <p:spPr>
          <a:xfrm>
            <a:off x="4796244" y="2138748"/>
            <a:ext cx="1231338" cy="1620181"/>
          </a:xfrm>
          <a:prstGeom prst="cube">
            <a:avLst/>
          </a:prstGeom>
          <a:gradFill rotWithShape="1">
            <a:gsLst>
              <a:gs pos="0">
                <a:srgbClr val="808080">
                  <a:shade val="15000"/>
                  <a:satMod val="180000"/>
                </a:srgbClr>
              </a:gs>
              <a:gs pos="50000">
                <a:srgbClr val="808080">
                  <a:shade val="45000"/>
                  <a:satMod val="170000"/>
                </a:srgbClr>
              </a:gs>
              <a:gs pos="70000">
                <a:srgbClr val="808080">
                  <a:tint val="99000"/>
                  <a:shade val="65000"/>
                  <a:satMod val="155000"/>
                </a:srgbClr>
              </a:gs>
              <a:gs pos="100000">
                <a:srgbClr val="808080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808080">
                <a:satMod val="300000"/>
              </a:srgbClr>
            </a:contourClr>
          </a:sp3d>
        </p:spPr>
        <p:txBody>
          <a:bodyPr rtlCol="0" anchor="ctr"/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452" dirty="0">
              <a:solidFill>
                <a:srgbClr val="FFFFFF"/>
              </a:solidFill>
              <a:latin typeface="Calibri" pitchFamily="34" charset="0"/>
              <a:cs typeface="Tahoma"/>
            </a:endParaRPr>
          </a:p>
        </p:txBody>
      </p:sp>
      <p:sp>
        <p:nvSpPr>
          <p:cNvPr id="46" name="Flowchart: Direct Access Storage 45"/>
          <p:cNvSpPr/>
          <p:nvPr/>
        </p:nvSpPr>
        <p:spPr>
          <a:xfrm>
            <a:off x="5768353" y="2722013"/>
            <a:ext cx="907302" cy="648073"/>
          </a:xfrm>
          <a:prstGeom prst="flowChartMagneticDrum">
            <a:avLst/>
          </a:prstGeom>
          <a:gradFill rotWithShape="1">
            <a:gsLst>
              <a:gs pos="0">
                <a:srgbClr val="000000">
                  <a:tint val="50000"/>
                  <a:satMod val="300000"/>
                </a:srgbClr>
              </a:gs>
              <a:gs pos="35000">
                <a:srgbClr val="000000">
                  <a:tint val="37000"/>
                  <a:satMod val="300000"/>
                </a:srgbClr>
              </a:gs>
              <a:gs pos="100000">
                <a:srgbClr val="0000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452" dirty="0">
              <a:solidFill>
                <a:srgbClr val="000000"/>
              </a:solidFill>
              <a:latin typeface="Calibri" pitchFamily="34" charset="0"/>
              <a:cs typeface="Tahoma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166803" y="3758930"/>
            <a:ext cx="1231338" cy="371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sz="1814" dirty="0">
                <a:latin typeface="Calibri" pitchFamily="34" charset="0"/>
                <a:cs typeface="Tahoma" pitchFamily="34" charset="0"/>
              </a:rPr>
              <a:t>H1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568490" y="3758930"/>
            <a:ext cx="1360952" cy="371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sz="1814" dirty="0">
                <a:latin typeface="Calibri" pitchFamily="34" charset="0"/>
                <a:cs typeface="Tahoma" pitchFamily="34" charset="0"/>
              </a:rPr>
              <a:t>H2</a:t>
            </a:r>
          </a:p>
        </p:txBody>
      </p:sp>
      <p:sp>
        <p:nvSpPr>
          <p:cNvPr id="49" name="Cube 48"/>
          <p:cNvSpPr/>
          <p:nvPr/>
        </p:nvSpPr>
        <p:spPr>
          <a:xfrm>
            <a:off x="6351618" y="2138748"/>
            <a:ext cx="1231338" cy="1620181"/>
          </a:xfrm>
          <a:prstGeom prst="cube">
            <a:avLst/>
          </a:prstGeom>
          <a:gradFill rotWithShape="1">
            <a:gsLst>
              <a:gs pos="0">
                <a:srgbClr val="DF8045">
                  <a:shade val="15000"/>
                  <a:satMod val="180000"/>
                </a:srgbClr>
              </a:gs>
              <a:gs pos="50000">
                <a:srgbClr val="DF8045">
                  <a:shade val="45000"/>
                  <a:satMod val="170000"/>
                </a:srgbClr>
              </a:gs>
              <a:gs pos="70000">
                <a:srgbClr val="DF8045">
                  <a:tint val="99000"/>
                  <a:shade val="65000"/>
                  <a:satMod val="155000"/>
                </a:srgbClr>
              </a:gs>
              <a:gs pos="100000">
                <a:srgbClr val="DF8045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DF8045">
                <a:satMod val="300000"/>
              </a:srgbClr>
            </a:contourClr>
          </a:sp3d>
        </p:spPr>
        <p:txBody>
          <a:bodyPr rtlCol="0" anchor="ctr"/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452" dirty="0">
              <a:solidFill>
                <a:srgbClr val="FFFFFF"/>
              </a:solidFill>
              <a:latin typeface="Calibri" pitchFamily="34" charset="0"/>
              <a:cs typeface="Tahoma"/>
            </a:endParaRPr>
          </a:p>
        </p:txBody>
      </p:sp>
      <p:sp>
        <p:nvSpPr>
          <p:cNvPr id="50" name="Flowchart: Direct Access Storage 49"/>
          <p:cNvSpPr/>
          <p:nvPr/>
        </p:nvSpPr>
        <p:spPr>
          <a:xfrm>
            <a:off x="7323727" y="2722013"/>
            <a:ext cx="907302" cy="648073"/>
          </a:xfrm>
          <a:prstGeom prst="flowChartMagneticDrum">
            <a:avLst/>
          </a:prstGeom>
          <a:gradFill rotWithShape="1">
            <a:gsLst>
              <a:gs pos="0">
                <a:srgbClr val="000000">
                  <a:tint val="50000"/>
                  <a:satMod val="300000"/>
                </a:srgbClr>
              </a:gs>
              <a:gs pos="35000">
                <a:srgbClr val="000000">
                  <a:tint val="37000"/>
                  <a:satMod val="300000"/>
                </a:srgbClr>
              </a:gs>
              <a:gs pos="100000">
                <a:srgbClr val="0000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452" dirty="0">
              <a:solidFill>
                <a:srgbClr val="000000"/>
              </a:solidFill>
              <a:latin typeface="Calibri" pitchFamily="34" charset="0"/>
              <a:cs typeface="Tahoma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153491" y="3758930"/>
            <a:ext cx="1360952" cy="371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sz="1814" dirty="0">
                <a:latin typeface="Calibri" pitchFamily="34" charset="0"/>
                <a:cs typeface="Tahoma" pitchFamily="34" charset="0"/>
              </a:rPr>
              <a:t>H3</a:t>
            </a:r>
          </a:p>
        </p:txBody>
      </p:sp>
      <p:sp>
        <p:nvSpPr>
          <p:cNvPr id="52" name="Cube 51"/>
          <p:cNvSpPr/>
          <p:nvPr/>
        </p:nvSpPr>
        <p:spPr>
          <a:xfrm>
            <a:off x="7906993" y="2138748"/>
            <a:ext cx="1231338" cy="1620181"/>
          </a:xfrm>
          <a:prstGeom prst="cube">
            <a:avLst/>
          </a:prstGeom>
          <a:gradFill rotWithShape="1">
            <a:gsLst>
              <a:gs pos="0">
                <a:srgbClr val="808080">
                  <a:shade val="15000"/>
                  <a:satMod val="180000"/>
                </a:srgbClr>
              </a:gs>
              <a:gs pos="50000">
                <a:srgbClr val="808080">
                  <a:shade val="45000"/>
                  <a:satMod val="170000"/>
                </a:srgbClr>
              </a:gs>
              <a:gs pos="70000">
                <a:srgbClr val="808080">
                  <a:tint val="99000"/>
                  <a:shade val="65000"/>
                  <a:satMod val="155000"/>
                </a:srgbClr>
              </a:gs>
              <a:gs pos="100000">
                <a:srgbClr val="808080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808080">
                <a:satMod val="300000"/>
              </a:srgbClr>
            </a:contourClr>
          </a:sp3d>
        </p:spPr>
        <p:txBody>
          <a:bodyPr rtlCol="0" anchor="ctr"/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452" dirty="0">
              <a:solidFill>
                <a:srgbClr val="FFFFFF"/>
              </a:solidFill>
              <a:latin typeface="Calibri" pitchFamily="34" charset="0"/>
              <a:cs typeface="Tahoma"/>
            </a:endParaRPr>
          </a:p>
        </p:txBody>
      </p:sp>
      <p:sp>
        <p:nvSpPr>
          <p:cNvPr id="53" name="Flowchart: Direct Access Storage 52"/>
          <p:cNvSpPr/>
          <p:nvPr/>
        </p:nvSpPr>
        <p:spPr>
          <a:xfrm>
            <a:off x="8879101" y="2722013"/>
            <a:ext cx="907302" cy="648073"/>
          </a:xfrm>
          <a:prstGeom prst="flowChartMagneticDrum">
            <a:avLst/>
          </a:prstGeom>
          <a:gradFill rotWithShape="1">
            <a:gsLst>
              <a:gs pos="0">
                <a:srgbClr val="000000">
                  <a:tint val="50000"/>
                  <a:satMod val="300000"/>
                </a:srgbClr>
              </a:gs>
              <a:gs pos="35000">
                <a:srgbClr val="000000">
                  <a:tint val="37000"/>
                  <a:satMod val="300000"/>
                </a:srgbClr>
              </a:gs>
              <a:gs pos="100000">
                <a:srgbClr val="0000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452" dirty="0">
              <a:solidFill>
                <a:srgbClr val="000000"/>
              </a:solidFill>
              <a:latin typeface="Calibri" pitchFamily="34" charset="0"/>
              <a:cs typeface="Tahoma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744046" y="3758930"/>
            <a:ext cx="1360952" cy="371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sz="1814" dirty="0">
                <a:latin typeface="Calibri" pitchFamily="34" charset="0"/>
                <a:cs typeface="Tahoma" pitchFamily="34" charset="0"/>
              </a:rPr>
              <a:t>H4</a:t>
            </a:r>
          </a:p>
        </p:txBody>
      </p:sp>
      <p:sp>
        <p:nvSpPr>
          <p:cNvPr id="55" name="Cube 54"/>
          <p:cNvSpPr/>
          <p:nvPr/>
        </p:nvSpPr>
        <p:spPr>
          <a:xfrm>
            <a:off x="4074732" y="5197142"/>
            <a:ext cx="1684989" cy="907280"/>
          </a:xfrm>
          <a:prstGeom prst="cube">
            <a:avLst/>
          </a:prstGeom>
          <a:gradFill rotWithShape="1">
            <a:gsLst>
              <a:gs pos="0">
                <a:srgbClr val="DF8045">
                  <a:shade val="15000"/>
                  <a:satMod val="180000"/>
                </a:srgbClr>
              </a:gs>
              <a:gs pos="50000">
                <a:srgbClr val="DF8045">
                  <a:shade val="45000"/>
                  <a:satMod val="170000"/>
                </a:srgbClr>
              </a:gs>
              <a:gs pos="70000">
                <a:srgbClr val="DF8045">
                  <a:tint val="99000"/>
                  <a:shade val="65000"/>
                  <a:satMod val="155000"/>
                </a:srgbClr>
              </a:gs>
              <a:gs pos="100000">
                <a:srgbClr val="DF8045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DF8045">
                <a:satMod val="300000"/>
              </a:srgbClr>
            </a:contourClr>
          </a:sp3d>
        </p:spPr>
        <p:txBody>
          <a:bodyPr rtlCol="0" anchor="ctr"/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54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Tahoma"/>
              </a:rPr>
              <a:t>WS</a:t>
            </a:r>
            <a:endParaRPr lang="en-GB" sz="1452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Tahoma"/>
            </a:endParaRPr>
          </a:p>
        </p:txBody>
      </p:sp>
      <p:sp>
        <p:nvSpPr>
          <p:cNvPr id="56" name="Can 55"/>
          <p:cNvSpPr/>
          <p:nvPr/>
        </p:nvSpPr>
        <p:spPr bwMode="auto">
          <a:xfrm>
            <a:off x="8832790" y="4806590"/>
            <a:ext cx="977657" cy="1377607"/>
          </a:xfrm>
          <a:prstGeom prst="can">
            <a:avLst/>
          </a:prstGeom>
          <a:gradFill rotWithShape="1">
            <a:gsLst>
              <a:gs pos="0">
                <a:srgbClr val="2DB557">
                  <a:shade val="15000"/>
                  <a:satMod val="180000"/>
                </a:srgbClr>
              </a:gs>
              <a:gs pos="50000">
                <a:srgbClr val="2DB557">
                  <a:shade val="45000"/>
                  <a:satMod val="170000"/>
                </a:srgbClr>
              </a:gs>
              <a:gs pos="70000">
                <a:srgbClr val="2DB557">
                  <a:tint val="99000"/>
                  <a:shade val="65000"/>
                  <a:satMod val="155000"/>
                </a:srgbClr>
              </a:gs>
              <a:gs pos="100000">
                <a:srgbClr val="2DB557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2DB557">
                <a:satMod val="300000"/>
              </a:srgbClr>
            </a:contourClr>
          </a:sp3d>
        </p:spPr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903" b="1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DB</a:t>
            </a:r>
            <a:endParaRPr lang="en-GB" sz="2903" b="1" kern="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cxnSp>
        <p:nvCxnSpPr>
          <p:cNvPr id="57" name="Straight Arrow Connector 56"/>
          <p:cNvCxnSpPr>
            <a:endCxn id="55" idx="0"/>
          </p:cNvCxnSpPr>
          <p:nvPr/>
        </p:nvCxnSpPr>
        <p:spPr bwMode="auto">
          <a:xfrm rot="10800000" flipV="1">
            <a:off x="5030636" y="3814144"/>
            <a:ext cx="1654275" cy="1382998"/>
          </a:xfrm>
          <a:prstGeom prst="straightConnector1">
            <a:avLst/>
          </a:prstGeom>
          <a:solidFill>
            <a:srgbClr val="FFC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58" name="TextBox 57"/>
          <p:cNvSpPr txBox="1"/>
          <p:nvPr/>
        </p:nvSpPr>
        <p:spPr>
          <a:xfrm>
            <a:off x="5442276" y="4767095"/>
            <a:ext cx="1754519" cy="4273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77" dirty="0">
                <a:latin typeface="Calibri" pitchFamily="34" charset="0"/>
              </a:rPr>
              <a:t>[HTTP] Invoke</a:t>
            </a:r>
            <a:endParaRPr lang="en-GB" sz="2177" dirty="0">
              <a:latin typeface="Calibri" pitchFamily="34" charset="0"/>
            </a:endParaRPr>
          </a:p>
        </p:txBody>
      </p:sp>
      <p:grpSp>
        <p:nvGrpSpPr>
          <p:cNvPr id="59" name="Group 181"/>
          <p:cNvGrpSpPr/>
          <p:nvPr/>
        </p:nvGrpSpPr>
        <p:grpSpPr>
          <a:xfrm>
            <a:off x="5959073" y="2540223"/>
            <a:ext cx="1688681" cy="1032480"/>
            <a:chOff x="3380865" y="4143378"/>
            <a:chExt cx="3143273" cy="762003"/>
          </a:xfrm>
        </p:grpSpPr>
        <p:grpSp>
          <p:nvGrpSpPr>
            <p:cNvPr id="60" name="Group 25"/>
            <p:cNvGrpSpPr/>
            <p:nvPr/>
          </p:nvGrpSpPr>
          <p:grpSpPr>
            <a:xfrm>
              <a:off x="3380865" y="4143378"/>
              <a:ext cx="3143273" cy="762003"/>
              <a:chOff x="-2" y="4686300"/>
              <a:chExt cx="3729038" cy="2171711"/>
            </a:xfrm>
          </p:grpSpPr>
          <p:sp>
            <p:nvSpPr>
              <p:cNvPr id="62" name="Rectangle 15"/>
              <p:cNvSpPr>
                <a:spLocks noChangeArrowheads="1"/>
              </p:cNvSpPr>
              <p:nvPr/>
            </p:nvSpPr>
            <p:spPr bwMode="auto">
              <a:xfrm>
                <a:off x="-2" y="4686309"/>
                <a:ext cx="3729038" cy="217170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80808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defTabSz="829544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GB" sz="1452" dirty="0">
                  <a:solidFill>
                    <a:srgbClr val="000000"/>
                  </a:solidFill>
                  <a:latin typeface="Calibri" pitchFamily="34" charset="0"/>
                  <a:cs typeface="Tahoma" pitchFamily="34" charset="0"/>
                </a:endParaRPr>
              </a:p>
            </p:txBody>
          </p:sp>
          <p:sp>
            <p:nvSpPr>
              <p:cNvPr id="63" name="Line 16"/>
              <p:cNvSpPr>
                <a:spLocks noChangeShapeType="1"/>
              </p:cNvSpPr>
              <p:nvPr/>
            </p:nvSpPr>
            <p:spPr bwMode="auto">
              <a:xfrm>
                <a:off x="0" y="4686300"/>
                <a:ext cx="984250" cy="1565275"/>
              </a:xfrm>
              <a:prstGeom prst="line">
                <a:avLst/>
              </a:prstGeom>
              <a:noFill/>
              <a:ln w="254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829544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GB" sz="1452" dirty="0">
                  <a:solidFill>
                    <a:srgbClr val="000000"/>
                  </a:solidFill>
                  <a:latin typeface="Calibri" pitchFamily="34" charset="0"/>
                  <a:cs typeface="Tahoma" pitchFamily="34" charset="0"/>
                </a:endParaRPr>
              </a:p>
            </p:txBody>
          </p:sp>
          <p:sp>
            <p:nvSpPr>
              <p:cNvPr id="64" name="Line 17"/>
              <p:cNvSpPr>
                <a:spLocks noChangeShapeType="1"/>
              </p:cNvSpPr>
              <p:nvPr/>
            </p:nvSpPr>
            <p:spPr bwMode="auto">
              <a:xfrm flipV="1">
                <a:off x="2701925" y="4699000"/>
                <a:ext cx="1004888" cy="1541463"/>
              </a:xfrm>
              <a:prstGeom prst="line">
                <a:avLst/>
              </a:prstGeom>
              <a:noFill/>
              <a:ln w="254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829544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GB" sz="1452" dirty="0">
                  <a:solidFill>
                    <a:srgbClr val="000000"/>
                  </a:solidFill>
                  <a:latin typeface="Calibri" pitchFamily="34" charset="0"/>
                  <a:cs typeface="Tahoma" pitchFamily="34" charset="0"/>
                </a:endParaRPr>
              </a:p>
            </p:txBody>
          </p:sp>
          <p:sp>
            <p:nvSpPr>
              <p:cNvPr id="65" name="Line 18"/>
              <p:cNvSpPr>
                <a:spLocks noChangeShapeType="1"/>
              </p:cNvSpPr>
              <p:nvPr/>
            </p:nvSpPr>
            <p:spPr bwMode="auto">
              <a:xfrm flipV="1">
                <a:off x="980920" y="6229351"/>
                <a:ext cx="1727200" cy="7938"/>
              </a:xfrm>
              <a:prstGeom prst="line">
                <a:avLst/>
              </a:prstGeom>
              <a:noFill/>
              <a:ln w="254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829544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GB" sz="1452" dirty="0">
                  <a:solidFill>
                    <a:srgbClr val="000000"/>
                  </a:solidFill>
                  <a:latin typeface="Calibri" pitchFamily="34" charset="0"/>
                  <a:cs typeface="Tahoma" pitchFamily="34" charset="0"/>
                </a:endParaRPr>
              </a:p>
            </p:txBody>
          </p:sp>
          <p:sp>
            <p:nvSpPr>
              <p:cNvPr id="66" name="Line 19"/>
              <p:cNvSpPr>
                <a:spLocks noChangeShapeType="1"/>
              </p:cNvSpPr>
              <p:nvPr/>
            </p:nvSpPr>
            <p:spPr bwMode="auto">
              <a:xfrm flipV="1">
                <a:off x="0" y="5965825"/>
                <a:ext cx="792163" cy="854075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829544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GB" sz="1452" dirty="0">
                  <a:solidFill>
                    <a:srgbClr val="000000"/>
                  </a:solidFill>
                  <a:latin typeface="Calibri" pitchFamily="34" charset="0"/>
                  <a:cs typeface="Tahoma" pitchFamily="34" charset="0"/>
                </a:endParaRPr>
              </a:p>
            </p:txBody>
          </p:sp>
          <p:sp>
            <p:nvSpPr>
              <p:cNvPr id="67" name="Line 20"/>
              <p:cNvSpPr>
                <a:spLocks noChangeShapeType="1"/>
              </p:cNvSpPr>
              <p:nvPr/>
            </p:nvSpPr>
            <p:spPr bwMode="auto">
              <a:xfrm>
                <a:off x="2914650" y="6032500"/>
                <a:ext cx="792163" cy="795338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829544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GB" sz="1452" dirty="0">
                  <a:solidFill>
                    <a:srgbClr val="000000"/>
                  </a:solidFill>
                  <a:latin typeface="Calibri" pitchFamily="34" charset="0"/>
                  <a:cs typeface="Tahoma" pitchFamily="34" charset="0"/>
                </a:endParaRPr>
              </a:p>
            </p:txBody>
          </p:sp>
        </p:grpSp>
        <p:sp>
          <p:nvSpPr>
            <p:cNvPr id="61" name="TextBox 60"/>
            <p:cNvSpPr txBox="1"/>
            <p:nvPr/>
          </p:nvSpPr>
          <p:spPr>
            <a:xfrm>
              <a:off x="3840474" y="4143380"/>
              <a:ext cx="2160285" cy="2741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829544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814" dirty="0">
                  <a:solidFill>
                    <a:srgbClr val="000000"/>
                  </a:solidFill>
                  <a:latin typeface="Calibri" pitchFamily="34" charset="0"/>
                  <a:cs typeface="Tahoma" pitchFamily="34" charset="0"/>
                </a:rPr>
                <a:t>$$ Order</a:t>
              </a:r>
            </a:p>
          </p:txBody>
        </p:sp>
      </p:grpSp>
      <p:cxnSp>
        <p:nvCxnSpPr>
          <p:cNvPr id="68" name="Straight Arrow Connector 67"/>
          <p:cNvCxnSpPr/>
          <p:nvPr/>
        </p:nvCxnSpPr>
        <p:spPr bwMode="auto">
          <a:xfrm rot="16200000" flipH="1">
            <a:off x="8580972" y="4021518"/>
            <a:ext cx="918405" cy="444388"/>
          </a:xfrm>
          <a:prstGeom prst="straightConnector1">
            <a:avLst/>
          </a:prstGeom>
          <a:solidFill>
            <a:srgbClr val="FFC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69" name="Straight Arrow Connector 68"/>
          <p:cNvCxnSpPr/>
          <p:nvPr/>
        </p:nvCxnSpPr>
        <p:spPr bwMode="auto">
          <a:xfrm rot="16200000" flipH="1">
            <a:off x="8852547" y="4011639"/>
            <a:ext cx="918405" cy="444388"/>
          </a:xfrm>
          <a:prstGeom prst="straightConnector1">
            <a:avLst/>
          </a:prstGeom>
          <a:solidFill>
            <a:srgbClr val="FFC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70" name="16-Point Star 69"/>
          <p:cNvSpPr/>
          <p:nvPr/>
        </p:nvSpPr>
        <p:spPr bwMode="auto">
          <a:xfrm>
            <a:off x="7336681" y="5428751"/>
            <a:ext cx="2073818" cy="799901"/>
          </a:xfrm>
          <a:prstGeom prst="star16">
            <a:avLst/>
          </a:prstGeom>
          <a:gradFill rotWithShape="1">
            <a:gsLst>
              <a:gs pos="0">
                <a:srgbClr val="FFC000">
                  <a:shade val="15000"/>
                  <a:satMod val="180000"/>
                </a:srgbClr>
              </a:gs>
              <a:gs pos="50000">
                <a:srgbClr val="FFC000">
                  <a:shade val="45000"/>
                  <a:satMod val="170000"/>
                </a:srgbClr>
              </a:gs>
              <a:gs pos="70000">
                <a:srgbClr val="FFC000">
                  <a:tint val="99000"/>
                  <a:shade val="65000"/>
                  <a:satMod val="155000"/>
                </a:srgbClr>
              </a:gs>
              <a:gs pos="100000">
                <a:srgbClr val="FFC000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FFC000">
                <a:satMod val="300000"/>
              </a:srgbClr>
            </a:contourClr>
          </a:sp3d>
        </p:spPr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14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Deadlock</a:t>
            </a:r>
            <a:endParaRPr lang="en-GB" sz="2903" b="1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grpSp>
        <p:nvGrpSpPr>
          <p:cNvPr id="71" name="Group 220"/>
          <p:cNvGrpSpPr/>
          <p:nvPr/>
        </p:nvGrpSpPr>
        <p:grpSpPr>
          <a:xfrm>
            <a:off x="7863379" y="1443700"/>
            <a:ext cx="1995198" cy="681775"/>
            <a:chOff x="6589502" y="5371706"/>
            <a:chExt cx="2199336" cy="751531"/>
          </a:xfrm>
        </p:grpSpPr>
        <p:pic>
          <p:nvPicPr>
            <p:cNvPr id="72" name="Picture 3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8033659" y="5371706"/>
              <a:ext cx="755179" cy="7515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73" name="TextBox 72"/>
            <p:cNvSpPr txBox="1"/>
            <p:nvPr/>
          </p:nvSpPr>
          <p:spPr>
            <a:xfrm>
              <a:off x="6589502" y="5450097"/>
              <a:ext cx="1420750" cy="5326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40" dirty="0">
                  <a:latin typeface="Calibri" pitchFamily="34" charset="0"/>
                </a:rPr>
                <a:t>Rollback</a:t>
              </a:r>
              <a:endParaRPr lang="en-GB" sz="2540" dirty="0">
                <a:latin typeface="Calibri" pitchFamily="34" charset="0"/>
              </a:endParaRPr>
            </a:p>
          </p:txBody>
        </p:sp>
      </p:grpSp>
      <p:grpSp>
        <p:nvGrpSpPr>
          <p:cNvPr id="74" name="Group 39"/>
          <p:cNvGrpSpPr/>
          <p:nvPr/>
        </p:nvGrpSpPr>
        <p:grpSpPr>
          <a:xfrm>
            <a:off x="2224874" y="4337897"/>
            <a:ext cx="3008873" cy="740983"/>
            <a:chOff x="671630" y="4663112"/>
            <a:chExt cx="3316725" cy="816797"/>
          </a:xfrm>
        </p:grpSpPr>
        <p:sp>
          <p:nvSpPr>
            <p:cNvPr id="75" name="TextBox 74"/>
            <p:cNvSpPr txBox="1"/>
            <p:nvPr/>
          </p:nvSpPr>
          <p:spPr>
            <a:xfrm>
              <a:off x="1496794" y="4749788"/>
              <a:ext cx="2491561" cy="5326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40" dirty="0">
                  <a:latin typeface="Calibri" pitchFamily="34" charset="0"/>
                </a:rPr>
                <a:t>Not Rolled back</a:t>
              </a:r>
              <a:endParaRPr lang="en-GB" sz="2540" dirty="0">
                <a:latin typeface="Calibri" pitchFamily="34" charset="0"/>
              </a:endParaRPr>
            </a:p>
          </p:txBody>
        </p:sp>
        <p:pic>
          <p:nvPicPr>
            <p:cNvPr id="76" name="Picture 2" descr="L:\Paul Nelson\TechEd\Dev\Breakouts\ARC05-IS\WARNING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71630" y="4663112"/>
              <a:ext cx="938706" cy="816797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3163856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.25 0  E" pathEditMode="relative" ptsTypes="">
                                      <p:cBhvr>
                                        <p:cTn id="21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58" grpId="0"/>
      <p:bldP spid="70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L-Shape 83"/>
          <p:cNvSpPr/>
          <p:nvPr/>
        </p:nvSpPr>
        <p:spPr bwMode="blackWhite">
          <a:xfrm rot="10800000">
            <a:off x="2290387" y="2115582"/>
            <a:ext cx="8160629" cy="4216760"/>
          </a:xfrm>
          <a:prstGeom prst="corner">
            <a:avLst>
              <a:gd name="adj1" fmla="val 56978"/>
              <a:gd name="adj2" fmla="val 56976"/>
            </a:avLst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808080">
                <a:satMod val="300000"/>
              </a:srgbClr>
            </a:contourClr>
          </a:sp3d>
        </p:spPr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defTabSz="829544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2903" b="1" kern="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Integrating messaging &amp; WS</a:t>
            </a:r>
            <a:endParaRPr lang="en-US" dirty="0"/>
          </a:p>
        </p:txBody>
      </p:sp>
      <p:sp>
        <p:nvSpPr>
          <p:cNvPr id="44" name="Cube 43"/>
          <p:cNvSpPr/>
          <p:nvPr/>
        </p:nvSpPr>
        <p:spPr>
          <a:xfrm>
            <a:off x="4649963" y="4709203"/>
            <a:ext cx="1896062" cy="1620181"/>
          </a:xfrm>
          <a:prstGeom prst="cube">
            <a:avLst/>
          </a:prstGeom>
          <a:gradFill rotWithShape="1">
            <a:gsLst>
              <a:gs pos="0">
                <a:srgbClr val="2A86DA">
                  <a:shade val="15000"/>
                  <a:satMod val="180000"/>
                </a:srgbClr>
              </a:gs>
              <a:gs pos="50000">
                <a:srgbClr val="2A86DA">
                  <a:shade val="45000"/>
                  <a:satMod val="170000"/>
                </a:srgbClr>
              </a:gs>
              <a:gs pos="70000">
                <a:srgbClr val="2A86DA">
                  <a:tint val="99000"/>
                  <a:shade val="65000"/>
                  <a:satMod val="155000"/>
                </a:srgbClr>
              </a:gs>
              <a:gs pos="100000">
                <a:srgbClr val="2A86DA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2A86DA">
                <a:satMod val="300000"/>
              </a:srgbClr>
            </a:contourClr>
          </a:sp3d>
        </p:spPr>
        <p:txBody>
          <a:bodyPr rtlCol="0" anchor="ctr"/>
          <a:lstStyle/>
          <a:p>
            <a:pPr algn="ctr" defTabSz="829544">
              <a:defRPr/>
            </a:pPr>
            <a:endParaRPr lang="en-GB" sz="1452" kern="0" dirty="0">
              <a:solidFill>
                <a:srgbClr val="FFFFFF"/>
              </a:solidFill>
              <a:latin typeface="Calibri" pitchFamily="34" charset="0"/>
              <a:cs typeface="Tahoma"/>
            </a:endParaRPr>
          </a:p>
        </p:txBody>
      </p:sp>
      <p:sp>
        <p:nvSpPr>
          <p:cNvPr id="45" name="TextBox 44"/>
          <p:cNvSpPr txBox="1"/>
          <p:nvPr/>
        </p:nvSpPr>
        <p:spPr bwMode="white">
          <a:xfrm>
            <a:off x="4644327" y="5433691"/>
            <a:ext cx="1557853" cy="650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sz="1814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Tahoma" pitchFamily="34" charset="0"/>
              </a:rPr>
              <a:t>Messaging</a:t>
            </a:r>
          </a:p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sz="1814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Tahoma" pitchFamily="34" charset="0"/>
              </a:rPr>
              <a:t>Gateway</a:t>
            </a:r>
          </a:p>
        </p:txBody>
      </p:sp>
      <p:sp>
        <p:nvSpPr>
          <p:cNvPr id="46" name="Flowchart: Direct Access Storage 45"/>
          <p:cNvSpPr/>
          <p:nvPr/>
        </p:nvSpPr>
        <p:spPr>
          <a:xfrm>
            <a:off x="3196022" y="2861001"/>
            <a:ext cx="907302" cy="648073"/>
          </a:xfrm>
          <a:prstGeom prst="flowChartMagneticDrum">
            <a:avLst/>
          </a:prstGeom>
          <a:gradFill rotWithShape="1">
            <a:gsLst>
              <a:gs pos="0">
                <a:srgbClr val="000000">
                  <a:tint val="50000"/>
                  <a:satMod val="300000"/>
                </a:srgbClr>
              </a:gs>
              <a:gs pos="35000">
                <a:srgbClr val="000000">
                  <a:tint val="37000"/>
                  <a:satMod val="300000"/>
                </a:srgbClr>
              </a:gs>
              <a:gs pos="100000">
                <a:srgbClr val="0000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452" dirty="0">
              <a:solidFill>
                <a:srgbClr val="000000"/>
              </a:solidFill>
              <a:latin typeface="Calibri" pitchFamily="34" charset="0"/>
              <a:cs typeface="Tahoma"/>
            </a:endParaRPr>
          </a:p>
        </p:txBody>
      </p:sp>
      <p:sp>
        <p:nvSpPr>
          <p:cNvPr id="47" name="Cube 46"/>
          <p:cNvSpPr/>
          <p:nvPr/>
        </p:nvSpPr>
        <p:spPr>
          <a:xfrm>
            <a:off x="3714480" y="2277736"/>
            <a:ext cx="1231338" cy="1620181"/>
          </a:xfrm>
          <a:prstGeom prst="cube">
            <a:avLst/>
          </a:prstGeom>
          <a:gradFill rotWithShape="1">
            <a:gsLst>
              <a:gs pos="0">
                <a:srgbClr val="808080">
                  <a:shade val="15000"/>
                  <a:satMod val="180000"/>
                </a:srgbClr>
              </a:gs>
              <a:gs pos="50000">
                <a:srgbClr val="808080">
                  <a:shade val="45000"/>
                  <a:satMod val="170000"/>
                </a:srgbClr>
              </a:gs>
              <a:gs pos="70000">
                <a:srgbClr val="808080">
                  <a:tint val="99000"/>
                  <a:shade val="65000"/>
                  <a:satMod val="155000"/>
                </a:srgbClr>
              </a:gs>
              <a:gs pos="100000">
                <a:srgbClr val="808080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808080">
                <a:satMod val="300000"/>
              </a:srgbClr>
            </a:contourClr>
          </a:sp3d>
        </p:spPr>
        <p:txBody>
          <a:bodyPr rtlCol="0" anchor="ctr"/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452" dirty="0">
              <a:solidFill>
                <a:srgbClr val="FFFFFF"/>
              </a:solidFill>
              <a:latin typeface="Calibri" pitchFamily="34" charset="0"/>
              <a:cs typeface="Tahoma"/>
            </a:endParaRPr>
          </a:p>
        </p:txBody>
      </p:sp>
      <p:sp>
        <p:nvSpPr>
          <p:cNvPr id="48" name="Flowchart: Direct Access Storage 47"/>
          <p:cNvSpPr/>
          <p:nvPr/>
        </p:nvSpPr>
        <p:spPr>
          <a:xfrm>
            <a:off x="4686588" y="2861001"/>
            <a:ext cx="907302" cy="648073"/>
          </a:xfrm>
          <a:prstGeom prst="flowChartMagneticDrum">
            <a:avLst/>
          </a:prstGeom>
          <a:gradFill rotWithShape="1">
            <a:gsLst>
              <a:gs pos="0">
                <a:srgbClr val="000000">
                  <a:tint val="50000"/>
                  <a:satMod val="300000"/>
                </a:srgbClr>
              </a:gs>
              <a:gs pos="35000">
                <a:srgbClr val="000000">
                  <a:tint val="37000"/>
                  <a:satMod val="300000"/>
                </a:srgbClr>
              </a:gs>
              <a:gs pos="100000">
                <a:srgbClr val="0000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452" dirty="0">
              <a:solidFill>
                <a:srgbClr val="000000"/>
              </a:solidFill>
              <a:latin typeface="Calibri" pitchFamily="34" charset="0"/>
              <a:cs typeface="Tahoma"/>
            </a:endParaRPr>
          </a:p>
        </p:txBody>
      </p:sp>
      <p:sp>
        <p:nvSpPr>
          <p:cNvPr id="49" name="Cube 48"/>
          <p:cNvSpPr/>
          <p:nvPr/>
        </p:nvSpPr>
        <p:spPr>
          <a:xfrm>
            <a:off x="5205047" y="2277736"/>
            <a:ext cx="1231338" cy="1620181"/>
          </a:xfrm>
          <a:prstGeom prst="cube">
            <a:avLst/>
          </a:prstGeom>
          <a:gradFill rotWithShape="1">
            <a:gsLst>
              <a:gs pos="0">
                <a:srgbClr val="808080">
                  <a:shade val="15000"/>
                  <a:satMod val="180000"/>
                </a:srgbClr>
              </a:gs>
              <a:gs pos="50000">
                <a:srgbClr val="808080">
                  <a:shade val="45000"/>
                  <a:satMod val="170000"/>
                </a:srgbClr>
              </a:gs>
              <a:gs pos="70000">
                <a:srgbClr val="808080">
                  <a:tint val="99000"/>
                  <a:shade val="65000"/>
                  <a:satMod val="155000"/>
                </a:srgbClr>
              </a:gs>
              <a:gs pos="100000">
                <a:srgbClr val="808080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808080">
                <a:satMod val="300000"/>
              </a:srgbClr>
            </a:contourClr>
          </a:sp3d>
        </p:spPr>
        <p:txBody>
          <a:bodyPr rtlCol="0" anchor="ctr"/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452" dirty="0">
              <a:solidFill>
                <a:srgbClr val="FFFFFF"/>
              </a:solidFill>
              <a:latin typeface="Calibri" pitchFamily="34" charset="0"/>
              <a:cs typeface="Tahoma"/>
            </a:endParaRPr>
          </a:p>
        </p:txBody>
      </p:sp>
      <p:sp>
        <p:nvSpPr>
          <p:cNvPr id="50" name="Flowchart: Direct Access Storage 49"/>
          <p:cNvSpPr/>
          <p:nvPr/>
        </p:nvSpPr>
        <p:spPr>
          <a:xfrm>
            <a:off x="6177155" y="2861001"/>
            <a:ext cx="907302" cy="648073"/>
          </a:xfrm>
          <a:prstGeom prst="flowChartMagneticDrum">
            <a:avLst/>
          </a:prstGeom>
          <a:gradFill rotWithShape="1">
            <a:gsLst>
              <a:gs pos="0">
                <a:srgbClr val="000000">
                  <a:tint val="50000"/>
                  <a:satMod val="300000"/>
                </a:srgbClr>
              </a:gs>
              <a:gs pos="35000">
                <a:srgbClr val="000000">
                  <a:tint val="37000"/>
                  <a:satMod val="300000"/>
                </a:srgbClr>
              </a:gs>
              <a:gs pos="100000">
                <a:srgbClr val="0000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452" dirty="0">
              <a:solidFill>
                <a:srgbClr val="000000"/>
              </a:solidFill>
              <a:latin typeface="Calibri" pitchFamily="34" charset="0"/>
              <a:cs typeface="Tahoma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574580" y="3897917"/>
            <a:ext cx="1231338" cy="371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sz="1814" dirty="0">
                <a:latin typeface="Calibri" pitchFamily="34" charset="0"/>
                <a:cs typeface="Tahoma" pitchFamily="34" charset="0"/>
              </a:rPr>
              <a:t>H1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035164" y="3897917"/>
            <a:ext cx="1360952" cy="371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sz="1814" dirty="0">
                <a:latin typeface="Calibri" pitchFamily="34" charset="0"/>
                <a:cs typeface="Tahoma" pitchFamily="34" charset="0"/>
              </a:rPr>
              <a:t>H2</a:t>
            </a:r>
          </a:p>
        </p:txBody>
      </p:sp>
      <p:sp>
        <p:nvSpPr>
          <p:cNvPr id="53" name="Cube 52"/>
          <p:cNvSpPr/>
          <p:nvPr/>
        </p:nvSpPr>
        <p:spPr>
          <a:xfrm>
            <a:off x="6760421" y="2277736"/>
            <a:ext cx="1231338" cy="1620181"/>
          </a:xfrm>
          <a:prstGeom prst="cube">
            <a:avLst/>
          </a:prstGeom>
          <a:gradFill rotWithShape="1">
            <a:gsLst>
              <a:gs pos="0">
                <a:srgbClr val="808080">
                  <a:shade val="15000"/>
                  <a:satMod val="180000"/>
                </a:srgbClr>
              </a:gs>
              <a:gs pos="50000">
                <a:srgbClr val="808080">
                  <a:shade val="45000"/>
                  <a:satMod val="170000"/>
                </a:srgbClr>
              </a:gs>
              <a:gs pos="70000">
                <a:srgbClr val="808080">
                  <a:tint val="99000"/>
                  <a:shade val="65000"/>
                  <a:satMod val="155000"/>
                </a:srgbClr>
              </a:gs>
              <a:gs pos="100000">
                <a:srgbClr val="808080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808080">
                <a:satMod val="300000"/>
              </a:srgbClr>
            </a:contourClr>
          </a:sp3d>
        </p:spPr>
        <p:txBody>
          <a:bodyPr rtlCol="0" anchor="ctr"/>
          <a:lstStyle/>
          <a:p>
            <a:pPr algn="ctr" defTabSz="829544">
              <a:defRPr/>
            </a:pPr>
            <a:endParaRPr lang="en-GB" sz="1452" kern="0" dirty="0">
              <a:solidFill>
                <a:srgbClr val="FFFFFF"/>
              </a:solidFill>
              <a:latin typeface="Calibri" pitchFamily="34" charset="0"/>
              <a:cs typeface="Tahoma"/>
            </a:endParaRPr>
          </a:p>
        </p:txBody>
      </p:sp>
      <p:sp>
        <p:nvSpPr>
          <p:cNvPr id="54" name="Flowchart: Direct Access Storage 53"/>
          <p:cNvSpPr/>
          <p:nvPr/>
        </p:nvSpPr>
        <p:spPr>
          <a:xfrm>
            <a:off x="7732530" y="2861001"/>
            <a:ext cx="907302" cy="648073"/>
          </a:xfrm>
          <a:prstGeom prst="flowChartMagneticDrum">
            <a:avLst/>
          </a:prstGeom>
          <a:gradFill rotWithShape="1">
            <a:gsLst>
              <a:gs pos="0">
                <a:srgbClr val="000000">
                  <a:tint val="50000"/>
                  <a:satMod val="300000"/>
                </a:srgbClr>
              </a:gs>
              <a:gs pos="35000">
                <a:srgbClr val="000000">
                  <a:tint val="37000"/>
                  <a:satMod val="300000"/>
                </a:srgbClr>
              </a:gs>
              <a:gs pos="100000">
                <a:srgbClr val="0000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452" dirty="0">
              <a:solidFill>
                <a:srgbClr val="000000"/>
              </a:solidFill>
              <a:latin typeface="Calibri" pitchFamily="34" charset="0"/>
              <a:cs typeface="Tahoma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560554" y="3897917"/>
            <a:ext cx="1360952" cy="371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sz="1814" dirty="0">
                <a:latin typeface="Calibri" pitchFamily="34" charset="0"/>
                <a:cs typeface="Tahoma" pitchFamily="34" charset="0"/>
              </a:rPr>
              <a:t>H3</a:t>
            </a:r>
          </a:p>
        </p:txBody>
      </p:sp>
      <p:sp>
        <p:nvSpPr>
          <p:cNvPr id="56" name="Cube 55"/>
          <p:cNvSpPr/>
          <p:nvPr/>
        </p:nvSpPr>
        <p:spPr>
          <a:xfrm>
            <a:off x="8315795" y="2277736"/>
            <a:ext cx="1231338" cy="1620181"/>
          </a:xfrm>
          <a:prstGeom prst="cube">
            <a:avLst/>
          </a:prstGeom>
          <a:gradFill rotWithShape="1">
            <a:gsLst>
              <a:gs pos="0">
                <a:srgbClr val="808080">
                  <a:shade val="15000"/>
                  <a:satMod val="180000"/>
                </a:srgbClr>
              </a:gs>
              <a:gs pos="50000">
                <a:srgbClr val="808080">
                  <a:shade val="45000"/>
                  <a:satMod val="170000"/>
                </a:srgbClr>
              </a:gs>
              <a:gs pos="70000">
                <a:srgbClr val="808080">
                  <a:tint val="99000"/>
                  <a:shade val="65000"/>
                  <a:satMod val="155000"/>
                </a:srgbClr>
              </a:gs>
              <a:gs pos="100000">
                <a:srgbClr val="808080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808080">
                <a:satMod val="300000"/>
              </a:srgbClr>
            </a:contourClr>
          </a:sp3d>
        </p:spPr>
        <p:txBody>
          <a:bodyPr rtlCol="0" anchor="ctr"/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452" dirty="0">
              <a:solidFill>
                <a:srgbClr val="FFFFFF"/>
              </a:solidFill>
              <a:latin typeface="Calibri" pitchFamily="34" charset="0"/>
              <a:cs typeface="Tahoma"/>
            </a:endParaRPr>
          </a:p>
        </p:txBody>
      </p:sp>
      <p:sp>
        <p:nvSpPr>
          <p:cNvPr id="57" name="Flowchart: Direct Access Storage 56"/>
          <p:cNvSpPr/>
          <p:nvPr/>
        </p:nvSpPr>
        <p:spPr>
          <a:xfrm>
            <a:off x="9287904" y="2861001"/>
            <a:ext cx="907302" cy="648073"/>
          </a:xfrm>
          <a:prstGeom prst="flowChartMagneticDrum">
            <a:avLst/>
          </a:prstGeom>
          <a:gradFill rotWithShape="1">
            <a:gsLst>
              <a:gs pos="0">
                <a:srgbClr val="000000">
                  <a:tint val="50000"/>
                  <a:satMod val="300000"/>
                </a:srgbClr>
              </a:gs>
              <a:gs pos="35000">
                <a:srgbClr val="000000">
                  <a:tint val="37000"/>
                  <a:satMod val="300000"/>
                </a:srgbClr>
              </a:gs>
              <a:gs pos="100000">
                <a:srgbClr val="0000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452" dirty="0">
              <a:solidFill>
                <a:srgbClr val="000000"/>
              </a:solidFill>
              <a:latin typeface="Calibri" pitchFamily="34" charset="0"/>
              <a:cs typeface="Tahoma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8120769" y="3897917"/>
            <a:ext cx="1360952" cy="371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sz="1814" dirty="0">
                <a:latin typeface="Calibri" pitchFamily="34" charset="0"/>
                <a:cs typeface="Tahoma" pitchFamily="34" charset="0"/>
              </a:rPr>
              <a:t>H4</a:t>
            </a:r>
          </a:p>
        </p:txBody>
      </p:sp>
      <p:sp>
        <p:nvSpPr>
          <p:cNvPr id="59" name="Cube 58"/>
          <p:cNvSpPr/>
          <p:nvPr/>
        </p:nvSpPr>
        <p:spPr>
          <a:xfrm>
            <a:off x="2744033" y="5425065"/>
            <a:ext cx="1128878" cy="907280"/>
          </a:xfrm>
          <a:prstGeom prst="cube">
            <a:avLst/>
          </a:prstGeom>
          <a:gradFill rotWithShape="1">
            <a:gsLst>
              <a:gs pos="0">
                <a:srgbClr val="DF8045">
                  <a:shade val="15000"/>
                  <a:satMod val="180000"/>
                </a:srgbClr>
              </a:gs>
              <a:gs pos="50000">
                <a:srgbClr val="DF8045">
                  <a:shade val="45000"/>
                  <a:satMod val="170000"/>
                </a:srgbClr>
              </a:gs>
              <a:gs pos="70000">
                <a:srgbClr val="DF8045">
                  <a:tint val="99000"/>
                  <a:shade val="65000"/>
                  <a:satMod val="155000"/>
                </a:srgbClr>
              </a:gs>
              <a:gs pos="100000">
                <a:srgbClr val="DF8045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DF8045">
                <a:satMod val="300000"/>
              </a:srgbClr>
            </a:contourClr>
          </a:sp3d>
        </p:spPr>
        <p:txBody>
          <a:bodyPr rtlCol="0" anchor="ctr"/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54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Tahoma"/>
              </a:rPr>
              <a:t>WS</a:t>
            </a:r>
            <a:endParaRPr lang="en-GB" sz="1452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Tahoma"/>
            </a:endParaRPr>
          </a:p>
        </p:txBody>
      </p:sp>
      <p:grpSp>
        <p:nvGrpSpPr>
          <p:cNvPr id="60" name="Group 191"/>
          <p:cNvGrpSpPr/>
          <p:nvPr/>
        </p:nvGrpSpPr>
        <p:grpSpPr>
          <a:xfrm>
            <a:off x="6649018" y="3705509"/>
            <a:ext cx="1175163" cy="691273"/>
            <a:chOff x="7072330" y="4572008"/>
            <a:chExt cx="1295400" cy="762000"/>
          </a:xfrm>
        </p:grpSpPr>
        <p:grpSp>
          <p:nvGrpSpPr>
            <p:cNvPr id="61" name="Group 25"/>
            <p:cNvGrpSpPr/>
            <p:nvPr/>
          </p:nvGrpSpPr>
          <p:grpSpPr>
            <a:xfrm>
              <a:off x="7072330" y="4572008"/>
              <a:ext cx="1295400" cy="762000"/>
              <a:chOff x="0" y="4686300"/>
              <a:chExt cx="3729038" cy="2171700"/>
            </a:xfrm>
          </p:grpSpPr>
          <p:sp>
            <p:nvSpPr>
              <p:cNvPr id="63" name="Rectangle 15"/>
              <p:cNvSpPr>
                <a:spLocks noChangeArrowheads="1"/>
              </p:cNvSpPr>
              <p:nvPr/>
            </p:nvSpPr>
            <p:spPr bwMode="auto">
              <a:xfrm>
                <a:off x="0" y="4686300"/>
                <a:ext cx="3729038" cy="2171700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80808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defTabSz="829544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GB" sz="1452" dirty="0">
                  <a:solidFill>
                    <a:srgbClr val="000000"/>
                  </a:solidFill>
                  <a:latin typeface="Calibri" pitchFamily="34" charset="0"/>
                  <a:cs typeface="Tahoma" pitchFamily="34" charset="0"/>
                </a:endParaRPr>
              </a:p>
            </p:txBody>
          </p:sp>
          <p:sp>
            <p:nvSpPr>
              <p:cNvPr id="64" name="Line 16"/>
              <p:cNvSpPr>
                <a:spLocks noChangeShapeType="1"/>
              </p:cNvSpPr>
              <p:nvPr/>
            </p:nvSpPr>
            <p:spPr bwMode="auto">
              <a:xfrm>
                <a:off x="0" y="4686300"/>
                <a:ext cx="984250" cy="1565275"/>
              </a:xfrm>
              <a:prstGeom prst="line">
                <a:avLst/>
              </a:prstGeom>
              <a:noFill/>
              <a:ln w="254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829544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GB" sz="1452" dirty="0">
                  <a:solidFill>
                    <a:srgbClr val="000000"/>
                  </a:solidFill>
                  <a:latin typeface="Calibri" pitchFamily="34" charset="0"/>
                  <a:cs typeface="Tahoma" pitchFamily="34" charset="0"/>
                </a:endParaRPr>
              </a:p>
            </p:txBody>
          </p:sp>
          <p:sp>
            <p:nvSpPr>
              <p:cNvPr id="65" name="Line 17"/>
              <p:cNvSpPr>
                <a:spLocks noChangeShapeType="1"/>
              </p:cNvSpPr>
              <p:nvPr/>
            </p:nvSpPr>
            <p:spPr bwMode="auto">
              <a:xfrm flipV="1">
                <a:off x="2701925" y="4699000"/>
                <a:ext cx="1004888" cy="1541463"/>
              </a:xfrm>
              <a:prstGeom prst="line">
                <a:avLst/>
              </a:prstGeom>
              <a:noFill/>
              <a:ln w="254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829544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GB" sz="1452" dirty="0">
                  <a:solidFill>
                    <a:srgbClr val="000000"/>
                  </a:solidFill>
                  <a:latin typeface="Calibri" pitchFamily="34" charset="0"/>
                  <a:cs typeface="Tahoma" pitchFamily="34" charset="0"/>
                </a:endParaRPr>
              </a:p>
            </p:txBody>
          </p:sp>
          <p:sp>
            <p:nvSpPr>
              <p:cNvPr id="66" name="Line 18"/>
              <p:cNvSpPr>
                <a:spLocks noChangeShapeType="1"/>
              </p:cNvSpPr>
              <p:nvPr/>
            </p:nvSpPr>
            <p:spPr bwMode="auto">
              <a:xfrm flipV="1">
                <a:off x="958850" y="6229350"/>
                <a:ext cx="1727200" cy="0"/>
              </a:xfrm>
              <a:prstGeom prst="line">
                <a:avLst/>
              </a:prstGeom>
              <a:noFill/>
              <a:ln w="254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829544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GB" sz="1452" dirty="0">
                  <a:solidFill>
                    <a:srgbClr val="000000"/>
                  </a:solidFill>
                  <a:latin typeface="Calibri" pitchFamily="34" charset="0"/>
                  <a:cs typeface="Tahoma" pitchFamily="34" charset="0"/>
                </a:endParaRPr>
              </a:p>
            </p:txBody>
          </p:sp>
          <p:sp>
            <p:nvSpPr>
              <p:cNvPr id="67" name="Line 19"/>
              <p:cNvSpPr>
                <a:spLocks noChangeShapeType="1"/>
              </p:cNvSpPr>
              <p:nvPr/>
            </p:nvSpPr>
            <p:spPr bwMode="auto">
              <a:xfrm flipV="1">
                <a:off x="0" y="5965825"/>
                <a:ext cx="792163" cy="854075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829544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GB" sz="1452" dirty="0">
                  <a:solidFill>
                    <a:srgbClr val="000000"/>
                  </a:solidFill>
                  <a:latin typeface="Calibri" pitchFamily="34" charset="0"/>
                  <a:cs typeface="Tahoma" pitchFamily="34" charset="0"/>
                </a:endParaRPr>
              </a:p>
            </p:txBody>
          </p:sp>
          <p:sp>
            <p:nvSpPr>
              <p:cNvPr id="68" name="Line 20"/>
              <p:cNvSpPr>
                <a:spLocks noChangeShapeType="1"/>
              </p:cNvSpPr>
              <p:nvPr/>
            </p:nvSpPr>
            <p:spPr bwMode="auto">
              <a:xfrm>
                <a:off x="2914650" y="6032500"/>
                <a:ext cx="792163" cy="795338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829544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GB" sz="1452" dirty="0">
                  <a:solidFill>
                    <a:srgbClr val="000000"/>
                  </a:solidFill>
                  <a:latin typeface="Calibri" pitchFamily="34" charset="0"/>
                  <a:cs typeface="Tahoma" pitchFamily="34" charset="0"/>
                </a:endParaRPr>
              </a:p>
            </p:txBody>
          </p:sp>
        </p:grpSp>
        <p:sp>
          <p:nvSpPr>
            <p:cNvPr id="62" name="TextBox 61"/>
            <p:cNvSpPr txBox="1"/>
            <p:nvPr/>
          </p:nvSpPr>
          <p:spPr>
            <a:xfrm>
              <a:off x="7437947" y="4572008"/>
              <a:ext cx="643547" cy="4095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829544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814" dirty="0" err="1">
                  <a:solidFill>
                    <a:srgbClr val="000000"/>
                  </a:solidFill>
                  <a:latin typeface="Calibri" pitchFamily="34" charset="0"/>
                  <a:cs typeface="Tahoma" pitchFamily="34" charset="0"/>
                </a:rPr>
                <a:t>Msg</a:t>
              </a:r>
              <a:endParaRPr lang="en-GB" sz="1814" dirty="0">
                <a:solidFill>
                  <a:srgbClr val="000000"/>
                </a:solidFill>
                <a:latin typeface="Calibri" pitchFamily="34" charset="0"/>
                <a:cs typeface="Tahoma" pitchFamily="34" charset="0"/>
              </a:endParaRPr>
            </a:p>
          </p:txBody>
        </p:sp>
      </p:grpSp>
      <p:sp>
        <p:nvSpPr>
          <p:cNvPr id="69" name="Can 68"/>
          <p:cNvSpPr/>
          <p:nvPr/>
        </p:nvSpPr>
        <p:spPr bwMode="auto">
          <a:xfrm>
            <a:off x="9370374" y="4885611"/>
            <a:ext cx="977657" cy="1377607"/>
          </a:xfrm>
          <a:prstGeom prst="can">
            <a:avLst/>
          </a:prstGeom>
          <a:gradFill rotWithShape="1">
            <a:gsLst>
              <a:gs pos="0">
                <a:srgbClr val="2DB557">
                  <a:shade val="15000"/>
                  <a:satMod val="180000"/>
                </a:srgbClr>
              </a:gs>
              <a:gs pos="50000">
                <a:srgbClr val="2DB557">
                  <a:shade val="45000"/>
                  <a:satMod val="170000"/>
                </a:srgbClr>
              </a:gs>
              <a:gs pos="70000">
                <a:srgbClr val="2DB557">
                  <a:tint val="99000"/>
                  <a:shade val="65000"/>
                  <a:satMod val="155000"/>
                </a:srgbClr>
              </a:gs>
              <a:gs pos="100000">
                <a:srgbClr val="2DB557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2DB557">
                <a:satMod val="300000"/>
              </a:srgbClr>
            </a:contourClr>
          </a:sp3d>
        </p:spPr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903" b="1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DB</a:t>
            </a:r>
            <a:endParaRPr lang="en-GB" sz="2903" b="1" kern="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cxnSp>
        <p:nvCxnSpPr>
          <p:cNvPr id="70" name="Straight Arrow Connector 69"/>
          <p:cNvCxnSpPr/>
          <p:nvPr/>
        </p:nvCxnSpPr>
        <p:spPr bwMode="auto">
          <a:xfrm rot="16200000" flipH="1">
            <a:off x="8894693" y="4160505"/>
            <a:ext cx="918405" cy="444388"/>
          </a:xfrm>
          <a:prstGeom prst="straightConnector1">
            <a:avLst/>
          </a:prstGeom>
          <a:solidFill>
            <a:srgbClr val="FFC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71" name="Straight Arrow Connector 70"/>
          <p:cNvCxnSpPr/>
          <p:nvPr/>
        </p:nvCxnSpPr>
        <p:spPr bwMode="auto">
          <a:xfrm rot="16200000" flipH="1">
            <a:off x="9166267" y="4150626"/>
            <a:ext cx="918405" cy="444388"/>
          </a:xfrm>
          <a:prstGeom prst="straightConnector1">
            <a:avLst/>
          </a:prstGeom>
          <a:solidFill>
            <a:srgbClr val="FFC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grpSp>
        <p:nvGrpSpPr>
          <p:cNvPr id="72" name="Group 181"/>
          <p:cNvGrpSpPr/>
          <p:nvPr/>
        </p:nvGrpSpPr>
        <p:grpSpPr>
          <a:xfrm>
            <a:off x="6367875" y="2679211"/>
            <a:ext cx="1688681" cy="1032480"/>
            <a:chOff x="3380865" y="4143378"/>
            <a:chExt cx="3143273" cy="762003"/>
          </a:xfrm>
        </p:grpSpPr>
        <p:grpSp>
          <p:nvGrpSpPr>
            <p:cNvPr id="73" name="Group 25"/>
            <p:cNvGrpSpPr/>
            <p:nvPr/>
          </p:nvGrpSpPr>
          <p:grpSpPr>
            <a:xfrm>
              <a:off x="3380865" y="4143378"/>
              <a:ext cx="3143273" cy="762003"/>
              <a:chOff x="-2" y="4686300"/>
              <a:chExt cx="3729038" cy="2171711"/>
            </a:xfrm>
          </p:grpSpPr>
          <p:sp>
            <p:nvSpPr>
              <p:cNvPr id="75" name="Rectangle 15"/>
              <p:cNvSpPr>
                <a:spLocks noChangeArrowheads="1"/>
              </p:cNvSpPr>
              <p:nvPr/>
            </p:nvSpPr>
            <p:spPr bwMode="auto">
              <a:xfrm>
                <a:off x="-2" y="4686309"/>
                <a:ext cx="3729038" cy="217170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80808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defTabSz="829544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GB" sz="1452" dirty="0">
                  <a:solidFill>
                    <a:srgbClr val="000000"/>
                  </a:solidFill>
                  <a:latin typeface="Calibri" pitchFamily="34" charset="0"/>
                  <a:cs typeface="Tahoma" pitchFamily="34" charset="0"/>
                </a:endParaRPr>
              </a:p>
            </p:txBody>
          </p:sp>
          <p:sp>
            <p:nvSpPr>
              <p:cNvPr id="76" name="Line 16"/>
              <p:cNvSpPr>
                <a:spLocks noChangeShapeType="1"/>
              </p:cNvSpPr>
              <p:nvPr/>
            </p:nvSpPr>
            <p:spPr bwMode="auto">
              <a:xfrm>
                <a:off x="0" y="4686300"/>
                <a:ext cx="984250" cy="1565275"/>
              </a:xfrm>
              <a:prstGeom prst="line">
                <a:avLst/>
              </a:prstGeom>
              <a:noFill/>
              <a:ln w="254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829544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GB" sz="1452" dirty="0">
                  <a:solidFill>
                    <a:srgbClr val="000000"/>
                  </a:solidFill>
                  <a:latin typeface="Calibri" pitchFamily="34" charset="0"/>
                  <a:cs typeface="Tahoma" pitchFamily="34" charset="0"/>
                </a:endParaRPr>
              </a:p>
            </p:txBody>
          </p:sp>
          <p:sp>
            <p:nvSpPr>
              <p:cNvPr id="77" name="Line 17"/>
              <p:cNvSpPr>
                <a:spLocks noChangeShapeType="1"/>
              </p:cNvSpPr>
              <p:nvPr/>
            </p:nvSpPr>
            <p:spPr bwMode="auto">
              <a:xfrm flipV="1">
                <a:off x="2701925" y="4699000"/>
                <a:ext cx="1004888" cy="1541463"/>
              </a:xfrm>
              <a:prstGeom prst="line">
                <a:avLst/>
              </a:prstGeom>
              <a:noFill/>
              <a:ln w="254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829544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GB" sz="1452" dirty="0">
                  <a:solidFill>
                    <a:srgbClr val="000000"/>
                  </a:solidFill>
                  <a:latin typeface="Calibri" pitchFamily="34" charset="0"/>
                  <a:cs typeface="Tahoma" pitchFamily="34" charset="0"/>
                </a:endParaRPr>
              </a:p>
            </p:txBody>
          </p:sp>
          <p:sp>
            <p:nvSpPr>
              <p:cNvPr id="78" name="Line 18"/>
              <p:cNvSpPr>
                <a:spLocks noChangeShapeType="1"/>
              </p:cNvSpPr>
              <p:nvPr/>
            </p:nvSpPr>
            <p:spPr bwMode="auto">
              <a:xfrm flipV="1">
                <a:off x="958850" y="6229350"/>
                <a:ext cx="1727200" cy="7938"/>
              </a:xfrm>
              <a:prstGeom prst="line">
                <a:avLst/>
              </a:prstGeom>
              <a:noFill/>
              <a:ln w="254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829544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GB" sz="1452" dirty="0">
                  <a:solidFill>
                    <a:srgbClr val="000000"/>
                  </a:solidFill>
                  <a:latin typeface="Calibri" pitchFamily="34" charset="0"/>
                  <a:cs typeface="Tahoma" pitchFamily="34" charset="0"/>
                </a:endParaRPr>
              </a:p>
            </p:txBody>
          </p:sp>
          <p:sp>
            <p:nvSpPr>
              <p:cNvPr id="79" name="Line 19"/>
              <p:cNvSpPr>
                <a:spLocks noChangeShapeType="1"/>
              </p:cNvSpPr>
              <p:nvPr/>
            </p:nvSpPr>
            <p:spPr bwMode="auto">
              <a:xfrm flipV="1">
                <a:off x="0" y="5965825"/>
                <a:ext cx="792163" cy="854075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829544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GB" sz="1452" dirty="0">
                  <a:solidFill>
                    <a:srgbClr val="000000"/>
                  </a:solidFill>
                  <a:latin typeface="Calibri" pitchFamily="34" charset="0"/>
                  <a:cs typeface="Tahoma" pitchFamily="34" charset="0"/>
                </a:endParaRPr>
              </a:p>
            </p:txBody>
          </p:sp>
          <p:sp>
            <p:nvSpPr>
              <p:cNvPr id="80" name="Line 20"/>
              <p:cNvSpPr>
                <a:spLocks noChangeShapeType="1"/>
              </p:cNvSpPr>
              <p:nvPr/>
            </p:nvSpPr>
            <p:spPr bwMode="auto">
              <a:xfrm>
                <a:off x="2914650" y="6032500"/>
                <a:ext cx="792163" cy="795338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829544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GB" sz="1452" dirty="0">
                  <a:solidFill>
                    <a:srgbClr val="000000"/>
                  </a:solidFill>
                  <a:latin typeface="Calibri" pitchFamily="34" charset="0"/>
                  <a:cs typeface="Tahoma" pitchFamily="34" charset="0"/>
                </a:endParaRPr>
              </a:p>
            </p:txBody>
          </p:sp>
        </p:grpSp>
        <p:sp>
          <p:nvSpPr>
            <p:cNvPr id="74" name="TextBox 73"/>
            <p:cNvSpPr txBox="1"/>
            <p:nvPr/>
          </p:nvSpPr>
          <p:spPr>
            <a:xfrm>
              <a:off x="3840474" y="4143380"/>
              <a:ext cx="2160285" cy="2741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829544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814" dirty="0">
                  <a:solidFill>
                    <a:srgbClr val="000000"/>
                  </a:solidFill>
                  <a:latin typeface="Calibri" pitchFamily="34" charset="0"/>
                  <a:cs typeface="Tahoma" pitchFamily="34" charset="0"/>
                </a:rPr>
                <a:t>$$ Order</a:t>
              </a:r>
            </a:p>
          </p:txBody>
        </p:sp>
      </p:grpSp>
      <p:cxnSp>
        <p:nvCxnSpPr>
          <p:cNvPr id="81" name="Straight Arrow Connector 80"/>
          <p:cNvCxnSpPr/>
          <p:nvPr/>
        </p:nvCxnSpPr>
        <p:spPr bwMode="auto">
          <a:xfrm rot="10800000" flipV="1">
            <a:off x="3859947" y="5811817"/>
            <a:ext cx="745584" cy="0"/>
          </a:xfrm>
          <a:prstGeom prst="straightConnector1">
            <a:avLst/>
          </a:prstGeom>
          <a:solidFill>
            <a:srgbClr val="FFC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82" name="TextBox 81"/>
          <p:cNvSpPr txBox="1"/>
          <p:nvPr/>
        </p:nvSpPr>
        <p:spPr>
          <a:xfrm>
            <a:off x="3810575" y="5051411"/>
            <a:ext cx="824582" cy="650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14" dirty="0">
                <a:latin typeface="Calibri" pitchFamily="34" charset="0"/>
              </a:rPr>
              <a:t>[HTTP] Invoke</a:t>
            </a:r>
            <a:endParaRPr lang="en-GB" sz="1814" dirty="0">
              <a:latin typeface="Calibri" pitchFamily="34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2708764" y="1640927"/>
            <a:ext cx="6147580" cy="483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40" dirty="0">
                <a:latin typeface="Calibri" pitchFamily="34" charset="0"/>
              </a:rPr>
              <a:t>The message won’t be sent if there’s a failure</a:t>
            </a:r>
            <a:endParaRPr lang="en-GB" sz="2540" dirty="0">
              <a:latin typeface="Calibri" pitchFamily="34" charset="0"/>
            </a:endParaRPr>
          </a:p>
        </p:txBody>
      </p:sp>
      <p:grpSp>
        <p:nvGrpSpPr>
          <p:cNvPr id="87" name="Group 86"/>
          <p:cNvGrpSpPr/>
          <p:nvPr/>
        </p:nvGrpSpPr>
        <p:grpSpPr>
          <a:xfrm>
            <a:off x="8031563" y="4949802"/>
            <a:ext cx="1231338" cy="1270167"/>
            <a:chOff x="7173912" y="5456237"/>
            <a:chExt cx="1357322" cy="1400123"/>
          </a:xfrm>
        </p:grpSpPr>
        <p:pic>
          <p:nvPicPr>
            <p:cNvPr id="94210" name="Picture 2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7402512" y="5456237"/>
              <a:ext cx="838200" cy="838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6" name="TextBox 85"/>
            <p:cNvSpPr txBox="1"/>
            <p:nvPr/>
          </p:nvSpPr>
          <p:spPr>
            <a:xfrm>
              <a:off x="7173912" y="6446837"/>
              <a:ext cx="1357322" cy="4095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814" dirty="0">
                  <a:latin typeface="Calibri" pitchFamily="34" charset="0"/>
                  <a:cs typeface="Tahoma" pitchFamily="34" charset="0"/>
                </a:rPr>
                <a:t>Commit</a:t>
              </a:r>
            </a:p>
          </p:txBody>
        </p:sp>
      </p:grpSp>
      <p:sp>
        <p:nvSpPr>
          <p:cNvPr id="89" name="TextBox 88"/>
          <p:cNvSpPr txBox="1"/>
          <p:nvPr/>
        </p:nvSpPr>
        <p:spPr bwMode="white">
          <a:xfrm>
            <a:off x="997266" y="1170881"/>
            <a:ext cx="4631526" cy="539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 fontAlgn="base">
              <a:spcBef>
                <a:spcPct val="0"/>
              </a:spcBef>
              <a:spcAft>
                <a:spcPct val="0"/>
              </a:spcAft>
            </a:pPr>
            <a:r>
              <a:rPr lang="en-US" sz="2903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ahoma" pitchFamily="34" charset="0"/>
              </a:rPr>
              <a:t>The right way</a:t>
            </a:r>
          </a:p>
        </p:txBody>
      </p:sp>
    </p:spTree>
    <p:extLst>
      <p:ext uri="{BB962C8B-B14F-4D97-AF65-F5344CB8AC3E}">
        <p14:creationId xmlns:p14="http://schemas.microsoft.com/office/powerpoint/2010/main" val="2444256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.25 0  E" pathEditMode="relative" ptsTypes="">
                                      <p:cBhvr>
                                        <p:cTn id="17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96569E-7 -4.16334E-6 L -0.17755 0.16125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900" y="8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  <p:bldP spid="82" grpId="0"/>
      <p:bldP spid="83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Messaging to WS Integration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calling external web services from a messaging endpoint, if they’re down, regular retry logic kicks in.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 bwMode="auto">
          <a:xfrm>
            <a:off x="2501383" y="4051145"/>
            <a:ext cx="2386055" cy="96001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82953" tIns="41476" rIns="82953" bIns="41476" numCol="1" rtlCol="0" anchor="ctr" anchorCtr="0" compatLnSpc="1">
            <a:prstTxWarp prst="textNoShape">
              <a:avLst/>
            </a:prstTxWarp>
          </a:bodyPr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540" b="1" kern="0" dirty="0">
                <a:solidFill>
                  <a:schemeClr val="bg1"/>
                </a:solidFill>
                <a:latin typeface="Franklin Gothic Medium" pitchFamily="34" charset="0"/>
              </a:rPr>
              <a:t>Messaging</a:t>
            </a:r>
          </a:p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540" b="1" kern="0" dirty="0">
                <a:solidFill>
                  <a:schemeClr val="bg1"/>
                </a:solidFill>
                <a:latin typeface="Franklin Gothic Medium" pitchFamily="34" charset="0"/>
              </a:rPr>
              <a:t>Gateway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5059091" y="4263522"/>
            <a:ext cx="2239723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cxnSp>
        <p:nvCxnSpPr>
          <p:cNvPr id="7" name="Straight Arrow Connector 6"/>
          <p:cNvCxnSpPr/>
          <p:nvPr/>
        </p:nvCxnSpPr>
        <p:spPr>
          <a:xfrm flipH="1" flipV="1">
            <a:off x="6303382" y="4734651"/>
            <a:ext cx="995433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ysDash"/>
            <a:tailEnd type="stealth" w="lg" len="lg"/>
          </a:ln>
          <a:effectLst/>
        </p:spPr>
      </p:cxnSp>
      <p:sp>
        <p:nvSpPr>
          <p:cNvPr id="8" name="TextBox 7"/>
          <p:cNvSpPr txBox="1"/>
          <p:nvPr/>
        </p:nvSpPr>
        <p:spPr>
          <a:xfrm>
            <a:off x="5888618" y="4389014"/>
            <a:ext cx="378630" cy="5949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66" b="1" dirty="0">
                <a:solidFill>
                  <a:srgbClr val="C00000"/>
                </a:solidFill>
              </a:rPr>
              <a:t>?</a:t>
            </a:r>
          </a:p>
        </p:txBody>
      </p:sp>
      <p:sp>
        <p:nvSpPr>
          <p:cNvPr id="10" name="Rounded Rectangle 9"/>
          <p:cNvSpPr/>
          <p:nvPr/>
        </p:nvSpPr>
        <p:spPr bwMode="auto">
          <a:xfrm>
            <a:off x="7442817" y="4051145"/>
            <a:ext cx="2386055" cy="96001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2953" tIns="41476" rIns="82953" bIns="41476" numCol="1" rtlCol="0" anchor="ctr" anchorCtr="0" compatLnSpc="1">
            <a:prstTxWarp prst="textNoShape">
              <a:avLst/>
            </a:prstTxWarp>
          </a:bodyPr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540" b="1" kern="0" dirty="0">
                <a:solidFill>
                  <a:srgbClr val="000000"/>
                </a:solidFill>
                <a:latin typeface="Franklin Gothic Medium" pitchFamily="34" charset="0"/>
              </a:rPr>
              <a:t>Web Service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545548" y="3932282"/>
            <a:ext cx="780022" cy="4273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77" dirty="0"/>
              <a:t>HTTP</a:t>
            </a: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2570510" y="5088054"/>
            <a:ext cx="3604699" cy="414764"/>
          </a:xfrm>
          <a:prstGeom prst="rect">
            <a:avLst/>
          </a:prstGeom>
        </p:spPr>
        <p:txBody>
          <a:bodyPr/>
          <a:lstStyle/>
          <a:p>
            <a:pPr defTabSz="829544" fontAlgn="base">
              <a:spcBef>
                <a:spcPts val="635"/>
              </a:spcBef>
              <a:spcAft>
                <a:spcPct val="0"/>
              </a:spcAft>
              <a:buClr>
                <a:srgbClr val="FFD34F"/>
              </a:buClr>
              <a:buSzPct val="95000"/>
              <a:defRPr/>
            </a:pPr>
            <a:r>
              <a:rPr lang="en-US" sz="1814" dirty="0">
                <a:latin typeface="Franklin Gothic Book"/>
              </a:rPr>
              <a:t>HTTP Timeout Exception &amp; Retry</a:t>
            </a:r>
          </a:p>
        </p:txBody>
      </p:sp>
    </p:spTree>
    <p:extLst>
      <p:ext uri="{BB962C8B-B14F-4D97-AF65-F5344CB8AC3E}">
        <p14:creationId xmlns:p14="http://schemas.microsoft.com/office/powerpoint/2010/main" val="1151317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 bwMode="auto">
          <a:xfrm>
            <a:off x="6303382" y="6055836"/>
            <a:ext cx="3663745" cy="276509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defTabSz="407571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endParaRPr lang="en-US" sz="1633">
              <a:latin typeface="Arial" charset="0"/>
              <a:ea typeface="MS Gothic" charset="-128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2432255" y="5779327"/>
            <a:ext cx="7673126" cy="62214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defTabSz="407571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r>
              <a:rPr lang="en-US" sz="1814" b="1" dirty="0">
                <a:latin typeface="Arial" charset="0"/>
                <a:ea typeface="MS Gothic" charset="-128"/>
              </a:rPr>
              <a:t>Remember: </a:t>
            </a:r>
            <a:r>
              <a:rPr lang="en-US" sz="1814" dirty="0">
                <a:latin typeface="Arial" charset="0"/>
                <a:ea typeface="MS Gothic" charset="-128"/>
              </a:rPr>
              <a:t>when handling a response from a partner, </a:t>
            </a:r>
          </a:p>
          <a:p>
            <a:pPr defTabSz="407571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r>
              <a:rPr lang="en-US" sz="1814" dirty="0">
                <a:latin typeface="Arial" charset="0"/>
                <a:ea typeface="MS Gothic" charset="-128"/>
              </a:rPr>
              <a:t>if you want to reply to your client, use </a:t>
            </a:r>
            <a:r>
              <a:rPr lang="en-US" sz="1814" dirty="0" err="1">
                <a:latin typeface="Consolas" pitchFamily="49" charset="0"/>
              </a:rPr>
              <a:t>Saga.ReplyToOriginator</a:t>
            </a:r>
            <a:r>
              <a:rPr lang="en-US" sz="1814" dirty="0">
                <a:latin typeface="Consolas" pitchFamily="49" charset="0"/>
              </a:rPr>
              <a:t>(</a:t>
            </a:r>
            <a:r>
              <a:rPr lang="en-US" sz="1814" dirty="0" err="1">
                <a:latin typeface="Consolas" pitchFamily="49" charset="0"/>
              </a:rPr>
              <a:t>msg</a:t>
            </a:r>
            <a:r>
              <a:rPr lang="en-US" sz="1814" dirty="0">
                <a:latin typeface="Consolas" pitchFamily="49" charset="0"/>
              </a:rPr>
              <a:t>);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Shipping orders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 bwMode="auto">
          <a:xfrm>
            <a:off x="6994654" y="4404549"/>
            <a:ext cx="1556528" cy="96001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540" b="1" kern="0" dirty="0">
                <a:solidFill>
                  <a:srgbClr val="000000"/>
                </a:solidFill>
                <a:latin typeface="Franklin Gothic Medium" pitchFamily="34" charset="0"/>
              </a:rPr>
              <a:t>UPS </a:t>
            </a:r>
            <a:r>
              <a:rPr lang="en-US" sz="2540" b="1" kern="0" dirty="0" smtClean="0">
                <a:solidFill>
                  <a:srgbClr val="000000"/>
                </a:solidFill>
                <a:latin typeface="Franklin Gothic Medium" pitchFamily="34" charset="0"/>
              </a:rPr>
              <a:t>gateway</a:t>
            </a:r>
            <a:endParaRPr lang="en-US" sz="2540" b="1" kern="0" dirty="0">
              <a:solidFill>
                <a:srgbClr val="000000"/>
              </a:solidFill>
              <a:latin typeface="Franklin Gothic Medium" pitchFamily="34" charset="0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6994654" y="1915968"/>
            <a:ext cx="1556528" cy="960014"/>
          </a:xfrm>
          <a:prstGeom prst="roundRect">
            <a:avLst/>
          </a:prstGeom>
          <a:solidFill>
            <a:srgbClr val="FFD34F">
              <a:lumMod val="75000"/>
            </a:srgbClr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953" tIns="41476" rIns="82953" bIns="41476" numCol="1" rtlCol="0" anchor="ctr" anchorCtr="0" compatLnSpc="1">
            <a:prstTxWarp prst="textNoShape">
              <a:avLst/>
            </a:prstTxWarp>
          </a:bodyPr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540" b="1" kern="0" dirty="0">
                <a:solidFill>
                  <a:srgbClr val="000000"/>
                </a:solidFill>
                <a:latin typeface="Franklin Gothic Medium" pitchFamily="34" charset="0"/>
              </a:rPr>
              <a:t>FedEx </a:t>
            </a:r>
            <a:r>
              <a:rPr lang="en-US" sz="2540" b="1" kern="0" dirty="0" smtClean="0">
                <a:solidFill>
                  <a:srgbClr val="000000"/>
                </a:solidFill>
                <a:latin typeface="Franklin Gothic Medium" pitchFamily="34" charset="0"/>
              </a:rPr>
              <a:t>gateway</a:t>
            </a:r>
            <a:endParaRPr lang="en-US" sz="2540" b="1" kern="0" dirty="0">
              <a:solidFill>
                <a:srgbClr val="000000"/>
              </a:solidFill>
              <a:latin typeface="Franklin Gothic Medium" pitchFamily="34" charset="0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2294001" y="1700819"/>
            <a:ext cx="1925468" cy="3871126"/>
          </a:xfrm>
          <a:prstGeom prst="roundRect">
            <a:avLst/>
          </a:prstGeom>
          <a:solidFill>
            <a:srgbClr val="07CF2D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903" b="1" kern="0" dirty="0">
                <a:solidFill>
                  <a:srgbClr val="000000"/>
                </a:solidFill>
                <a:latin typeface="Franklin Gothic Medium" pitchFamily="34" charset="0"/>
              </a:rPr>
              <a:t>Shipping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4229564" y="2046455"/>
            <a:ext cx="2654487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cxnSp>
        <p:nvCxnSpPr>
          <p:cNvPr id="11" name="Straight Arrow Connector 10"/>
          <p:cNvCxnSpPr/>
          <p:nvPr/>
        </p:nvCxnSpPr>
        <p:spPr>
          <a:xfrm flipH="1" flipV="1">
            <a:off x="5612109" y="2737727"/>
            <a:ext cx="1244291" cy="0"/>
          </a:xfrm>
          <a:prstGeom prst="straightConnector1">
            <a:avLst/>
          </a:prstGeom>
          <a:noFill/>
          <a:ln w="38100" cap="flat" cmpd="dbl" algn="ctr">
            <a:solidFill>
              <a:schemeClr val="tx1"/>
            </a:solidFill>
            <a:prstDash val="sysDot"/>
            <a:tailEnd type="stealth" w="lg" len="lg"/>
          </a:ln>
          <a:effectLst/>
        </p:spPr>
      </p:cxnSp>
      <p:cxnSp>
        <p:nvCxnSpPr>
          <p:cNvPr id="12" name="Straight Arrow Connector 11"/>
          <p:cNvCxnSpPr/>
          <p:nvPr/>
        </p:nvCxnSpPr>
        <p:spPr>
          <a:xfrm flipV="1">
            <a:off x="4229564" y="4611931"/>
            <a:ext cx="2654487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cxnSp>
        <p:nvCxnSpPr>
          <p:cNvPr id="13" name="Straight Arrow Connector 12"/>
          <p:cNvCxnSpPr/>
          <p:nvPr/>
        </p:nvCxnSpPr>
        <p:spPr>
          <a:xfrm flipH="1" flipV="1">
            <a:off x="4229564" y="5164949"/>
            <a:ext cx="2654487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pic>
        <p:nvPicPr>
          <p:cNvPr id="90114" name="Picture 2"/>
          <p:cNvPicPr>
            <a:picLocks noChangeAspect="1" noChangeArrowheads="1"/>
          </p:cNvPicPr>
          <p:nvPr/>
        </p:nvPicPr>
        <p:blipFill>
          <a:blip r:embed="rId3" cstate="print"/>
          <a:srcRect r="29756" b="34884"/>
          <a:stretch>
            <a:fillRect/>
          </a:stretch>
        </p:blipFill>
        <p:spPr bwMode="auto">
          <a:xfrm>
            <a:off x="9275854" y="1908200"/>
            <a:ext cx="1244291" cy="4838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5" name="Straight Arrow Connector 14"/>
          <p:cNvCxnSpPr/>
          <p:nvPr/>
        </p:nvCxnSpPr>
        <p:spPr>
          <a:xfrm flipV="1">
            <a:off x="8623931" y="2128344"/>
            <a:ext cx="746574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cxnSp>
        <p:nvCxnSpPr>
          <p:cNvPr id="16" name="Straight Arrow Connector 15"/>
          <p:cNvCxnSpPr/>
          <p:nvPr/>
        </p:nvCxnSpPr>
        <p:spPr>
          <a:xfrm flipH="1" flipV="1">
            <a:off x="8930217" y="2599473"/>
            <a:ext cx="414764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ysDash"/>
            <a:tailEnd type="stealth" w="lg" len="lg"/>
          </a:ln>
          <a:effectLst/>
        </p:spPr>
      </p:cxnSp>
      <p:pic>
        <p:nvPicPr>
          <p:cNvPr id="9011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690617" y="4681058"/>
            <a:ext cx="362918" cy="47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8" name="Straight Arrow Connector 17"/>
          <p:cNvCxnSpPr/>
          <p:nvPr/>
        </p:nvCxnSpPr>
        <p:spPr>
          <a:xfrm flipV="1">
            <a:off x="8667534" y="4832075"/>
            <a:ext cx="746574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cxnSp>
        <p:nvCxnSpPr>
          <p:cNvPr id="19" name="Straight Arrow Connector 18"/>
          <p:cNvCxnSpPr/>
          <p:nvPr/>
        </p:nvCxnSpPr>
        <p:spPr>
          <a:xfrm flipH="1" flipV="1">
            <a:off x="8620738" y="5026694"/>
            <a:ext cx="746574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ysDash"/>
            <a:tailEnd type="stealth" w="lg" len="lg"/>
          </a:ln>
          <a:effectLst/>
        </p:spPr>
      </p:cxnSp>
      <p:sp>
        <p:nvSpPr>
          <p:cNvPr id="20" name="Rectangle 3"/>
          <p:cNvSpPr txBox="1">
            <a:spLocks noChangeArrowheads="1"/>
          </p:cNvSpPr>
          <p:nvPr/>
        </p:nvSpPr>
        <p:spPr>
          <a:xfrm>
            <a:off x="4506073" y="1216928"/>
            <a:ext cx="1797309" cy="414764"/>
          </a:xfrm>
          <a:prstGeom prst="rect">
            <a:avLst/>
          </a:prstGeom>
        </p:spPr>
        <p:txBody>
          <a:bodyPr/>
          <a:lstStyle/>
          <a:p>
            <a:pPr defTabSz="829544" fontAlgn="base">
              <a:spcBef>
                <a:spcPts val="635"/>
              </a:spcBef>
              <a:spcAft>
                <a:spcPct val="0"/>
              </a:spcAft>
              <a:buClr>
                <a:srgbClr val="FFD34F"/>
              </a:buClr>
              <a:buSzPct val="95000"/>
              <a:defRPr/>
            </a:pPr>
            <a:r>
              <a:rPr lang="en-US" sz="2540" dirty="0">
                <a:latin typeface="Franklin Gothic Book"/>
              </a:rPr>
              <a:t>Messaging</a:t>
            </a:r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>
          <a:xfrm>
            <a:off x="8722836" y="1216928"/>
            <a:ext cx="829527" cy="414764"/>
          </a:xfrm>
          <a:prstGeom prst="rect">
            <a:avLst/>
          </a:prstGeom>
        </p:spPr>
        <p:txBody>
          <a:bodyPr/>
          <a:lstStyle/>
          <a:p>
            <a:pPr defTabSz="829544" fontAlgn="base">
              <a:spcBef>
                <a:spcPts val="635"/>
              </a:spcBef>
              <a:spcAft>
                <a:spcPct val="0"/>
              </a:spcAft>
              <a:buClr>
                <a:srgbClr val="FFD34F"/>
              </a:buClr>
              <a:buSzPct val="95000"/>
              <a:defRPr/>
            </a:pPr>
            <a:r>
              <a:rPr lang="en-US" sz="2540" dirty="0">
                <a:latin typeface="Franklin Gothic Book"/>
              </a:rPr>
              <a:t>WS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515454" y="2253837"/>
            <a:ext cx="378630" cy="5949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66" b="1" dirty="0">
                <a:solidFill>
                  <a:srgbClr val="C00000"/>
                </a:solidFill>
              </a:rPr>
              <a:t>?</a:t>
            </a:r>
          </a:p>
        </p:txBody>
      </p:sp>
      <p:sp>
        <p:nvSpPr>
          <p:cNvPr id="23" name="Rectangle 3"/>
          <p:cNvSpPr txBox="1">
            <a:spLocks noChangeArrowheads="1"/>
          </p:cNvSpPr>
          <p:nvPr/>
        </p:nvSpPr>
        <p:spPr>
          <a:xfrm>
            <a:off x="7063781" y="2945109"/>
            <a:ext cx="3604699" cy="414764"/>
          </a:xfrm>
          <a:prstGeom prst="rect">
            <a:avLst/>
          </a:prstGeom>
        </p:spPr>
        <p:txBody>
          <a:bodyPr/>
          <a:lstStyle/>
          <a:p>
            <a:pPr defTabSz="829544" fontAlgn="base">
              <a:spcBef>
                <a:spcPts val="635"/>
              </a:spcBef>
              <a:spcAft>
                <a:spcPct val="0"/>
              </a:spcAft>
              <a:buClr>
                <a:srgbClr val="FFD34F"/>
              </a:buClr>
              <a:buSzPct val="95000"/>
              <a:defRPr/>
            </a:pPr>
            <a:r>
              <a:rPr lang="en-US" sz="1814" dirty="0">
                <a:latin typeface="Franklin Gothic Book"/>
              </a:rPr>
              <a:t>HTTP Timeout Exception &amp; Retry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635624" y="2461218"/>
            <a:ext cx="378630" cy="5949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66" b="1" dirty="0">
                <a:solidFill>
                  <a:srgbClr val="C00000"/>
                </a:solidFill>
              </a:rPr>
              <a:t>?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4298692" y="3083364"/>
            <a:ext cx="4848990" cy="1209728"/>
            <a:chOff x="3059112" y="3398837"/>
            <a:chExt cx="5345113" cy="1333501"/>
          </a:xfrm>
        </p:grpSpPr>
        <p:pic>
          <p:nvPicPr>
            <p:cNvPr id="90116" name="Picture 4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059112" y="3398837"/>
              <a:ext cx="1333501" cy="13335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6" name="Rectangle 3"/>
            <p:cNvSpPr txBox="1">
              <a:spLocks noChangeArrowheads="1"/>
            </p:cNvSpPr>
            <p:nvPr/>
          </p:nvSpPr>
          <p:spPr>
            <a:xfrm>
              <a:off x="4430712" y="3856037"/>
              <a:ext cx="3973513" cy="457200"/>
            </a:xfrm>
            <a:prstGeom prst="rect">
              <a:avLst/>
            </a:prstGeom>
          </p:spPr>
          <p:txBody>
            <a:bodyPr/>
            <a:lstStyle/>
            <a:p>
              <a:pPr defTabSz="829544" fontAlgn="base">
                <a:spcBef>
                  <a:spcPts val="635"/>
                </a:spcBef>
                <a:spcAft>
                  <a:spcPct val="0"/>
                </a:spcAft>
                <a:buClr>
                  <a:srgbClr val="FFD34F"/>
                </a:buClr>
                <a:buSzPct val="95000"/>
                <a:defRPr/>
              </a:pPr>
              <a:r>
                <a:rPr lang="en-US" sz="1814" dirty="0">
                  <a:latin typeface="Franklin Gothic Book"/>
                </a:rPr>
                <a:t>Logical Timeout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21115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29" grpId="0" animBg="1"/>
      <p:bldP spid="4" grpId="0" animBg="1"/>
      <p:bldP spid="22" grpId="0"/>
      <p:bldP spid="23" grpId="0"/>
      <p:bldP spid="2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Saga definition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 saga is pattern for implementing long-lived transaction by using a series of shorter transactions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GB" dirty="0" smtClean="0"/>
              <a:t>Sagas == </a:t>
            </a:r>
            <a:r>
              <a:rPr lang="en-GB" dirty="0"/>
              <a:t>message driven state machines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488061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Exercise </a:t>
            </a:r>
            <a:r>
              <a:rPr lang="en-GB" dirty="0"/>
              <a:t>4</a:t>
            </a:r>
            <a:r>
              <a:rPr lang="en-GB" dirty="0" smtClean="0"/>
              <a:t> – Shipping integration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Create a </a:t>
            </a:r>
            <a:r>
              <a:rPr lang="en-GB" dirty="0" err="1" smtClean="0"/>
              <a:t>ShipOrder</a:t>
            </a:r>
            <a:r>
              <a:rPr lang="en-GB" dirty="0" smtClean="0"/>
              <a:t> Policy</a:t>
            </a:r>
          </a:p>
          <a:p>
            <a:r>
              <a:rPr lang="en-GB" dirty="0" smtClean="0"/>
              <a:t>Create a </a:t>
            </a:r>
            <a:r>
              <a:rPr lang="en-GB" dirty="0" err="1" smtClean="0"/>
              <a:t>Fedex.Gateway</a:t>
            </a:r>
            <a:endParaRPr lang="en-GB" dirty="0" smtClean="0"/>
          </a:p>
          <a:p>
            <a:r>
              <a:rPr lang="en-GB" dirty="0" smtClean="0"/>
              <a:t>Create a </a:t>
            </a:r>
            <a:r>
              <a:rPr lang="en-GB" dirty="0" err="1" smtClean="0"/>
              <a:t>Ups.Gateway</a:t>
            </a:r>
            <a:endParaRPr lang="en-GB" dirty="0" smtClean="0"/>
          </a:p>
          <a:p>
            <a:r>
              <a:rPr lang="en-GB" dirty="0" smtClean="0"/>
              <a:t>Use the provided </a:t>
            </a:r>
            <a:r>
              <a:rPr lang="en-GB" dirty="0" err="1" smtClean="0"/>
              <a:t>Fedex.Simulator</a:t>
            </a:r>
            <a:r>
              <a:rPr lang="en-GB" dirty="0" smtClean="0"/>
              <a:t> </a:t>
            </a:r>
            <a:br>
              <a:rPr lang="en-GB" dirty="0" smtClean="0"/>
            </a:br>
            <a:r>
              <a:rPr lang="en-GB" dirty="0" smtClean="0"/>
              <a:t>GET http://localhost:8888/fedex/shipit</a:t>
            </a:r>
          </a:p>
        </p:txBody>
      </p:sp>
    </p:spTree>
    <p:extLst>
      <p:ext uri="{BB962C8B-B14F-4D97-AF65-F5344CB8AC3E}">
        <p14:creationId xmlns:p14="http://schemas.microsoft.com/office/powerpoint/2010/main" val="508713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Sagas not found</a:t>
            </a:r>
            <a:endParaRPr lang="sv-S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4346589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738809" y="116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What happens if </a:t>
            </a:r>
            <a:r>
              <a:rPr lang="en-US" dirty="0" err="1"/>
              <a:t>F</a:t>
            </a:r>
            <a:r>
              <a:rPr lang="en-US" dirty="0" err="1" smtClean="0"/>
              <a:t>edex</a:t>
            </a:r>
            <a:r>
              <a:rPr lang="en-US" dirty="0" smtClean="0"/>
              <a:t> returns later?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1445742" y="1441689"/>
            <a:ext cx="1002704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3333CC">
                    <a:lumMod val="50000"/>
                  </a:srgbClr>
                </a:solidFill>
                <a:latin typeface="Consolas" pitchFamily="49" charset="0"/>
              </a:rPr>
              <a:t>public </a:t>
            </a:r>
            <a:r>
              <a:rPr lang="en-US" sz="2400" dirty="0" smtClean="0">
                <a:solidFill>
                  <a:srgbClr val="3333CC">
                    <a:lumMod val="50000"/>
                  </a:srgbClr>
                </a:solidFill>
                <a:latin typeface="Consolas" pitchFamily="49" charset="0"/>
              </a:rPr>
              <a:t>class </a:t>
            </a:r>
            <a:r>
              <a:rPr lang="en-US" sz="2400" dirty="0" err="1" smtClean="0">
                <a:latin typeface="Consolas" pitchFamily="49" charset="0"/>
              </a:rPr>
              <a:t>MySaga</a:t>
            </a:r>
            <a:r>
              <a:rPr lang="en-US" sz="2400" dirty="0" smtClean="0">
                <a:latin typeface="Consolas" pitchFamily="49" charset="0"/>
              </a:rPr>
              <a:t>: </a:t>
            </a:r>
            <a:r>
              <a:rPr lang="en-US" sz="2400" b="1" dirty="0" err="1" smtClean="0">
                <a:latin typeface="Consolas" pitchFamily="49" charset="0"/>
              </a:rPr>
              <a:t>IHandleSagaNotFound</a:t>
            </a:r>
            <a:endParaRPr lang="en-US" sz="2400" b="1" dirty="0">
              <a:latin typeface="Consolas" pitchFamily="49" charset="0"/>
            </a:endParaRPr>
          </a:p>
          <a:p>
            <a:r>
              <a:rPr lang="en-US" sz="2400" dirty="0" smtClean="0">
                <a:latin typeface="Consolas" pitchFamily="49" charset="0"/>
              </a:rPr>
              <a:t>{</a:t>
            </a:r>
          </a:p>
          <a:p>
            <a:r>
              <a:rPr lang="en-US" sz="2400" dirty="0" smtClean="0">
                <a:latin typeface="Consolas" pitchFamily="49" charset="0"/>
              </a:rPr>
              <a:t>	public void Handle(object message)</a:t>
            </a:r>
          </a:p>
          <a:p>
            <a:r>
              <a:rPr lang="en-US" sz="2400" dirty="0" smtClean="0">
                <a:latin typeface="Consolas" pitchFamily="49" charset="0"/>
              </a:rPr>
              <a:t>	{</a:t>
            </a:r>
          </a:p>
          <a:p>
            <a:pPr lvl="2"/>
            <a:r>
              <a:rPr lang="en-US" sz="2400" dirty="0">
                <a:latin typeface="Consolas" pitchFamily="49" charset="0"/>
              </a:rPr>
              <a:t> </a:t>
            </a:r>
            <a:r>
              <a:rPr lang="en-US" sz="2400" dirty="0" smtClean="0">
                <a:latin typeface="Consolas" pitchFamily="49" charset="0"/>
              </a:rPr>
              <a:t>	</a:t>
            </a:r>
            <a:r>
              <a:rPr lang="en-US" sz="2400" dirty="0" err="1" smtClean="0">
                <a:latin typeface="Consolas" pitchFamily="49" charset="0"/>
              </a:rPr>
              <a:t>var</a:t>
            </a:r>
            <a:r>
              <a:rPr lang="en-US" sz="2400" dirty="0" smtClean="0">
                <a:latin typeface="Consolas" pitchFamily="49" charset="0"/>
              </a:rPr>
              <a:t> </a:t>
            </a:r>
            <a:r>
              <a:rPr lang="en-US" sz="2400" dirty="0" err="1">
                <a:latin typeface="Consolas" pitchFamily="49" charset="0"/>
              </a:rPr>
              <a:t>fedExResponse</a:t>
            </a:r>
            <a:r>
              <a:rPr lang="en-US" sz="2400" dirty="0">
                <a:latin typeface="Consolas" pitchFamily="49" charset="0"/>
              </a:rPr>
              <a:t> = </a:t>
            </a:r>
            <a:r>
              <a:rPr lang="en-US" sz="2400" b="1" dirty="0">
                <a:latin typeface="Consolas" pitchFamily="49" charset="0"/>
              </a:rPr>
              <a:t>message as </a:t>
            </a:r>
            <a:r>
              <a:rPr lang="en-US" sz="2400" b="1" dirty="0" err="1">
                <a:latin typeface="Consolas" pitchFamily="49" charset="0"/>
              </a:rPr>
              <a:t>FedExResponse</a:t>
            </a:r>
            <a:r>
              <a:rPr lang="en-US" sz="2400" dirty="0">
                <a:latin typeface="Consolas" pitchFamily="49" charset="0"/>
              </a:rPr>
              <a:t>;</a:t>
            </a:r>
          </a:p>
          <a:p>
            <a:pPr lvl="2"/>
            <a:endParaRPr lang="en-US" sz="2400" dirty="0">
              <a:latin typeface="Consolas" pitchFamily="49" charset="0"/>
            </a:endParaRPr>
          </a:p>
          <a:p>
            <a:pPr lvl="2"/>
            <a:r>
              <a:rPr lang="en-US" sz="2400" dirty="0" smtClean="0">
                <a:latin typeface="Consolas" pitchFamily="49" charset="0"/>
              </a:rPr>
              <a:t>	if </a:t>
            </a:r>
            <a:r>
              <a:rPr lang="en-US" sz="2400" dirty="0">
                <a:latin typeface="Consolas" pitchFamily="49" charset="0"/>
              </a:rPr>
              <a:t>(</a:t>
            </a:r>
            <a:r>
              <a:rPr lang="en-US" sz="2400" dirty="0" err="1">
                <a:latin typeface="Consolas" pitchFamily="49" charset="0"/>
              </a:rPr>
              <a:t>fedExResponse</a:t>
            </a:r>
            <a:r>
              <a:rPr lang="en-US" sz="2400" dirty="0">
                <a:latin typeface="Consolas" pitchFamily="49" charset="0"/>
              </a:rPr>
              <a:t> != null)</a:t>
            </a:r>
          </a:p>
          <a:p>
            <a:pPr lvl="2"/>
            <a:r>
              <a:rPr lang="en-US" sz="2400" dirty="0" smtClean="0">
                <a:latin typeface="Consolas" pitchFamily="49" charset="0"/>
              </a:rPr>
              <a:t>	{</a:t>
            </a:r>
          </a:p>
          <a:p>
            <a:pPr lvl="2"/>
            <a:r>
              <a:rPr lang="en-US" sz="2400" dirty="0">
                <a:latin typeface="Consolas" pitchFamily="49" charset="0"/>
              </a:rPr>
              <a:t>	</a:t>
            </a:r>
            <a:r>
              <a:rPr lang="en-US" sz="2400" dirty="0" smtClean="0">
                <a:latin typeface="Consolas" pitchFamily="49" charset="0"/>
              </a:rPr>
              <a:t>	//take some action</a:t>
            </a:r>
            <a:endParaRPr lang="en-US" sz="2400" dirty="0">
              <a:latin typeface="Consolas" pitchFamily="49" charset="0"/>
            </a:endParaRPr>
          </a:p>
          <a:p>
            <a:pPr lvl="2"/>
            <a:r>
              <a:rPr lang="en-US" sz="2400" dirty="0" smtClean="0">
                <a:latin typeface="Consolas" pitchFamily="49" charset="0"/>
              </a:rPr>
              <a:t>	}</a:t>
            </a:r>
            <a:endParaRPr lang="en-US" sz="2400" dirty="0">
              <a:latin typeface="Consolas" pitchFamily="49" charset="0"/>
            </a:endParaRPr>
          </a:p>
          <a:p>
            <a:r>
              <a:rPr lang="en-US" sz="2400" dirty="0" smtClean="0">
                <a:latin typeface="Consolas" pitchFamily="49" charset="0"/>
              </a:rPr>
              <a:t>	}</a:t>
            </a:r>
          </a:p>
          <a:p>
            <a:r>
              <a:rPr lang="en-US" sz="2400" dirty="0" smtClean="0">
                <a:latin typeface="Consolas" pitchFamily="49" charset="0"/>
              </a:rPr>
              <a:t>}</a:t>
            </a:r>
            <a:endParaRPr lang="en-US" sz="2400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6625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Walkthrough</a:t>
            </a:r>
            <a:endParaRPr lang="sv-S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Exercise </a:t>
            </a:r>
            <a:r>
              <a:rPr lang="en-GB" dirty="0" smtClean="0"/>
              <a:t>4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548545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Services &amp; Integration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Request/response synchronous web service most broadly known</a:t>
            </a:r>
          </a:p>
          <a:p>
            <a:pPr lvl="1"/>
            <a:r>
              <a:rPr lang="en-US" dirty="0" smtClean="0"/>
              <a:t>Makes sense to expose this kind of endpoint</a:t>
            </a:r>
          </a:p>
          <a:p>
            <a:pPr lvl="1"/>
            <a:r>
              <a:rPr lang="en-US" dirty="0" smtClean="0"/>
              <a:t>Throttle it – not a scalable solution</a:t>
            </a:r>
          </a:p>
          <a:p>
            <a:pPr lvl="1"/>
            <a:r>
              <a:rPr lang="en-US" dirty="0" smtClean="0"/>
              <a:t>Direct users to a different integration *protocol*</a:t>
            </a:r>
            <a:endParaRPr lang="en-US" dirty="0"/>
          </a:p>
        </p:txBody>
      </p:sp>
      <p:pic>
        <p:nvPicPr>
          <p:cNvPr id="4" name="Rectangle 24598" descr="Serve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87273" y="4465909"/>
            <a:ext cx="1166702" cy="1594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Rectangle 24598" descr="Serve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86353" y="4465909"/>
            <a:ext cx="1166702" cy="1594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6" name="Group 20"/>
          <p:cNvGrpSpPr/>
          <p:nvPr/>
        </p:nvGrpSpPr>
        <p:grpSpPr>
          <a:xfrm>
            <a:off x="4436946" y="4604164"/>
            <a:ext cx="1327243" cy="345636"/>
            <a:chOff x="2053272" y="4541837"/>
            <a:chExt cx="1463040" cy="381000"/>
          </a:xfrm>
        </p:grpSpPr>
        <p:cxnSp>
          <p:nvCxnSpPr>
            <p:cNvPr id="7" name="Straight Arrow Connector 6"/>
            <p:cNvCxnSpPr/>
            <p:nvPr/>
          </p:nvCxnSpPr>
          <p:spPr>
            <a:xfrm rot="10800000" flipH="1" flipV="1">
              <a:off x="2053272" y="4922837"/>
              <a:ext cx="1463040" cy="0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tailEnd type="stealth" w="lg" len="lg"/>
            </a:ln>
            <a:effectLst/>
          </p:spPr>
        </p:cxnSp>
        <p:sp>
          <p:nvSpPr>
            <p:cNvPr id="8" name="TextBox 7"/>
            <p:cNvSpPr txBox="1"/>
            <p:nvPr/>
          </p:nvSpPr>
          <p:spPr>
            <a:xfrm>
              <a:off x="2220912" y="4541837"/>
              <a:ext cx="963800" cy="3787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33" dirty="0"/>
                <a:t>Request</a:t>
              </a:r>
            </a:p>
          </p:txBody>
        </p:sp>
      </p:grpSp>
      <p:grpSp>
        <p:nvGrpSpPr>
          <p:cNvPr id="9" name="Group 24"/>
          <p:cNvGrpSpPr/>
          <p:nvPr/>
        </p:nvGrpSpPr>
        <p:grpSpPr>
          <a:xfrm>
            <a:off x="4353993" y="5088054"/>
            <a:ext cx="1327243" cy="345636"/>
            <a:chOff x="1961832" y="5075237"/>
            <a:chExt cx="1463040" cy="381000"/>
          </a:xfrm>
        </p:grpSpPr>
        <p:cxnSp>
          <p:nvCxnSpPr>
            <p:cNvPr id="10" name="Straight Arrow Connector 9"/>
            <p:cNvCxnSpPr/>
            <p:nvPr/>
          </p:nvCxnSpPr>
          <p:spPr>
            <a:xfrm rot="10800000" flipV="1">
              <a:off x="1961832" y="5456237"/>
              <a:ext cx="1463040" cy="0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ysDot"/>
              <a:tailEnd type="stealth" w="lg" len="lg"/>
            </a:ln>
            <a:effectLst/>
          </p:spPr>
        </p:cxnSp>
        <p:sp>
          <p:nvSpPr>
            <p:cNvPr id="11" name="TextBox 10"/>
            <p:cNvSpPr txBox="1"/>
            <p:nvPr/>
          </p:nvSpPr>
          <p:spPr>
            <a:xfrm>
              <a:off x="2144712" y="5075237"/>
              <a:ext cx="1100709" cy="3787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33" dirty="0"/>
                <a:t>Response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74194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Integration Protocols</a:t>
            </a:r>
            <a:endParaRPr lang="en-US" dirty="0"/>
          </a:p>
        </p:txBody>
      </p:sp>
      <p:pic>
        <p:nvPicPr>
          <p:cNvPr id="4" name="Rectangle 24598" descr="Serve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18145" y="2115582"/>
            <a:ext cx="1866435" cy="342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Rectangle 24598" descr="Serve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1856" y="2115582"/>
            <a:ext cx="1866435" cy="342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3" name="Group 20"/>
          <p:cNvGrpSpPr/>
          <p:nvPr/>
        </p:nvGrpSpPr>
        <p:grpSpPr>
          <a:xfrm>
            <a:off x="3433154" y="2115582"/>
            <a:ext cx="3152203" cy="345636"/>
            <a:chOff x="2312352" y="4541837"/>
            <a:chExt cx="3474720" cy="381000"/>
          </a:xfrm>
        </p:grpSpPr>
        <p:cxnSp>
          <p:nvCxnSpPr>
            <p:cNvPr id="13" name="Straight Arrow Connector 12"/>
            <p:cNvCxnSpPr/>
            <p:nvPr/>
          </p:nvCxnSpPr>
          <p:spPr>
            <a:xfrm rot="10800000" flipH="1" flipV="1">
              <a:off x="2312352" y="4922837"/>
              <a:ext cx="3474720" cy="0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tailEnd type="stealth" w="lg" len="lg"/>
            </a:ln>
            <a:effectLst/>
          </p:spPr>
        </p:cxnSp>
        <p:sp>
          <p:nvSpPr>
            <p:cNvPr id="14" name="TextBox 13"/>
            <p:cNvSpPr txBox="1"/>
            <p:nvPr/>
          </p:nvSpPr>
          <p:spPr>
            <a:xfrm>
              <a:off x="3516312" y="4541837"/>
              <a:ext cx="963800" cy="3787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33" dirty="0"/>
                <a:t>Request</a:t>
              </a:r>
            </a:p>
          </p:txBody>
        </p:sp>
      </p:grpSp>
      <p:grpSp>
        <p:nvGrpSpPr>
          <p:cNvPr id="6" name="Group 24"/>
          <p:cNvGrpSpPr/>
          <p:nvPr/>
        </p:nvGrpSpPr>
        <p:grpSpPr>
          <a:xfrm>
            <a:off x="3377852" y="2530344"/>
            <a:ext cx="3152203" cy="790345"/>
            <a:chOff x="1916112" y="5075237"/>
            <a:chExt cx="3474720" cy="871209"/>
          </a:xfrm>
        </p:grpSpPr>
        <p:cxnSp>
          <p:nvCxnSpPr>
            <p:cNvPr id="16" name="Straight Arrow Connector 15"/>
            <p:cNvCxnSpPr/>
            <p:nvPr/>
          </p:nvCxnSpPr>
          <p:spPr>
            <a:xfrm rot="10800000" flipV="1">
              <a:off x="1916112" y="5456237"/>
              <a:ext cx="3474720" cy="0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ysDot"/>
              <a:tailEnd type="stealth" w="lg" len="lg"/>
            </a:ln>
            <a:effectLst/>
          </p:spPr>
        </p:cxnSp>
        <p:sp>
          <p:nvSpPr>
            <p:cNvPr id="17" name="TextBox 16"/>
            <p:cNvSpPr txBox="1"/>
            <p:nvPr/>
          </p:nvSpPr>
          <p:spPr>
            <a:xfrm>
              <a:off x="2144712" y="5075237"/>
              <a:ext cx="2625924" cy="8712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33" dirty="0"/>
                <a:t>Ticket - come back in T</a:t>
              </a:r>
            </a:p>
            <a:p>
              <a:endParaRPr lang="en-US" sz="1633" dirty="0"/>
            </a:p>
            <a:p>
              <a:r>
                <a:rPr lang="en-US" sz="1270" u="sng" dirty="0">
                  <a:solidFill>
                    <a:schemeClr val="accent2">
                      <a:lumMod val="75000"/>
                    </a:schemeClr>
                  </a:solidFill>
                </a:rPr>
                <a:t>http://acme.com/responses/guid</a:t>
              </a:r>
            </a:p>
          </p:txBody>
        </p:sp>
      </p:grpSp>
      <p:grpSp>
        <p:nvGrpSpPr>
          <p:cNvPr id="7" name="Group 20"/>
          <p:cNvGrpSpPr/>
          <p:nvPr/>
        </p:nvGrpSpPr>
        <p:grpSpPr>
          <a:xfrm>
            <a:off x="3261781" y="4377490"/>
            <a:ext cx="3309750" cy="364928"/>
            <a:chOff x="2138686" y="4520571"/>
            <a:chExt cx="3648386" cy="402266"/>
          </a:xfrm>
        </p:grpSpPr>
        <p:cxnSp>
          <p:nvCxnSpPr>
            <p:cNvPr id="21" name="Straight Arrow Connector 20"/>
            <p:cNvCxnSpPr/>
            <p:nvPr/>
          </p:nvCxnSpPr>
          <p:spPr>
            <a:xfrm rot="10800000" flipH="1" flipV="1">
              <a:off x="2312352" y="4922837"/>
              <a:ext cx="3474720" cy="0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tailEnd type="stealth" w="lg" len="lg"/>
            </a:ln>
            <a:effectLst/>
          </p:spPr>
        </p:cxnSp>
        <p:sp>
          <p:nvSpPr>
            <p:cNvPr id="22" name="TextBox 21"/>
            <p:cNvSpPr txBox="1"/>
            <p:nvPr/>
          </p:nvSpPr>
          <p:spPr>
            <a:xfrm>
              <a:off x="2138686" y="4520571"/>
              <a:ext cx="3617642" cy="3787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sz="1633" dirty="0"/>
                <a:t>Request (</a:t>
              </a:r>
              <a:r>
                <a:rPr lang="en-US" sz="1270" u="sng" dirty="0">
                  <a:solidFill>
                    <a:srgbClr val="3333CC">
                      <a:lumMod val="75000"/>
                    </a:srgbClr>
                  </a:solidFill>
                </a:rPr>
                <a:t>http://acme.com/responses/guid</a:t>
              </a:r>
              <a:r>
                <a:rPr lang="en-US" sz="1452" dirty="0"/>
                <a:t> )</a:t>
              </a:r>
              <a:endParaRPr lang="en-US" sz="1452" u="sng" dirty="0">
                <a:solidFill>
                  <a:srgbClr val="3333CC">
                    <a:lumMod val="75000"/>
                  </a:srgbClr>
                </a:solidFill>
              </a:endParaRPr>
            </a:p>
          </p:txBody>
        </p:sp>
      </p:grpSp>
      <p:grpSp>
        <p:nvGrpSpPr>
          <p:cNvPr id="8" name="Group 24"/>
          <p:cNvGrpSpPr/>
          <p:nvPr/>
        </p:nvGrpSpPr>
        <p:grpSpPr>
          <a:xfrm>
            <a:off x="3379139" y="4742418"/>
            <a:ext cx="3152203" cy="345636"/>
            <a:chOff x="1916112" y="5075237"/>
            <a:chExt cx="3474720" cy="381000"/>
          </a:xfrm>
        </p:grpSpPr>
        <p:cxnSp>
          <p:nvCxnSpPr>
            <p:cNvPr id="24" name="Straight Arrow Connector 23"/>
            <p:cNvCxnSpPr/>
            <p:nvPr/>
          </p:nvCxnSpPr>
          <p:spPr>
            <a:xfrm rot="10800000" flipV="1">
              <a:off x="1916112" y="5456237"/>
              <a:ext cx="3474720" cy="0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ysDot"/>
              <a:tailEnd type="stealth" w="lg" len="lg"/>
            </a:ln>
            <a:effectLst/>
          </p:spPr>
        </p:cxnSp>
        <p:sp>
          <p:nvSpPr>
            <p:cNvPr id="25" name="TextBox 24"/>
            <p:cNvSpPr txBox="1"/>
            <p:nvPr/>
          </p:nvSpPr>
          <p:spPr>
            <a:xfrm>
              <a:off x="2112813" y="5075237"/>
              <a:ext cx="2809269" cy="3787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33" dirty="0"/>
                <a:t>Response / come back in T2</a:t>
              </a:r>
            </a:p>
          </p:txBody>
        </p:sp>
      </p:grpSp>
      <p:grpSp>
        <p:nvGrpSpPr>
          <p:cNvPr id="9" name="Group 27"/>
          <p:cNvGrpSpPr/>
          <p:nvPr/>
        </p:nvGrpSpPr>
        <p:grpSpPr>
          <a:xfrm>
            <a:off x="3626710" y="3359873"/>
            <a:ext cx="702022" cy="898654"/>
            <a:chOff x="3135312" y="3703637"/>
            <a:chExt cx="773849" cy="990600"/>
          </a:xfrm>
        </p:grpSpPr>
        <p:sp>
          <p:nvSpPr>
            <p:cNvPr id="26" name="Right Brace 25"/>
            <p:cNvSpPr/>
            <p:nvPr/>
          </p:nvSpPr>
          <p:spPr bwMode="auto">
            <a:xfrm>
              <a:off x="3135312" y="3703637"/>
              <a:ext cx="381000" cy="990600"/>
            </a:xfrm>
            <a:prstGeom prst="rightBrace">
              <a:avLst>
                <a:gd name="adj1" fmla="val 25077"/>
                <a:gd name="adj2" fmla="val 50000"/>
              </a:avLst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953" tIns="41476" rIns="82953" bIns="41476" numCol="1" rtlCol="0" anchor="t" anchorCtr="0" compatLnSpc="1">
              <a:prstTxWarp prst="textNoShape">
                <a:avLst/>
              </a:prstTxWarp>
            </a:bodyPr>
            <a:lstStyle/>
            <a:p>
              <a:pPr defTabSz="407571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</a:pPr>
              <a:endParaRPr lang="en-US" sz="1633">
                <a:latin typeface="Arial" charset="0"/>
                <a:ea typeface="MS Gothic" charset="-128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592512" y="4008437"/>
              <a:ext cx="316649" cy="3787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33" dirty="0"/>
                <a:t>T</a:t>
              </a:r>
            </a:p>
          </p:txBody>
        </p:sp>
      </p:grpSp>
      <p:sp>
        <p:nvSpPr>
          <p:cNvPr id="29" name="Rounded Rectangle 28"/>
          <p:cNvSpPr/>
          <p:nvPr/>
        </p:nvSpPr>
        <p:spPr bwMode="auto">
          <a:xfrm>
            <a:off x="4229563" y="5779327"/>
            <a:ext cx="5599308" cy="553018"/>
          </a:xfrm>
          <a:prstGeom prst="round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algn="ctr" defTabSz="407571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r>
              <a:rPr lang="en-US" sz="1633" b="1" dirty="0">
                <a:latin typeface="Arial" charset="0"/>
                <a:ea typeface="MS Gothic" charset="-128"/>
              </a:rPr>
              <a:t>Responses can be served by different machines</a:t>
            </a:r>
          </a:p>
        </p:txBody>
      </p:sp>
      <p:cxnSp>
        <p:nvCxnSpPr>
          <p:cNvPr id="30" name="Straight Arrow Connector 29"/>
          <p:cNvCxnSpPr>
            <a:stCxn id="29" idx="0"/>
          </p:cNvCxnSpPr>
          <p:nvPr/>
        </p:nvCxnSpPr>
        <p:spPr>
          <a:xfrm rot="16200000" flipV="1">
            <a:off x="5249190" y="3999300"/>
            <a:ext cx="2488581" cy="1071472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sp>
        <p:nvSpPr>
          <p:cNvPr id="34" name="Rounded Rectangle 33"/>
          <p:cNvSpPr/>
          <p:nvPr/>
        </p:nvSpPr>
        <p:spPr bwMode="auto">
          <a:xfrm>
            <a:off x="4298690" y="1216928"/>
            <a:ext cx="5599308" cy="553018"/>
          </a:xfrm>
          <a:prstGeom prst="round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algn="ctr" defTabSz="407571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r>
              <a:rPr lang="en-US" sz="1633" b="1" dirty="0">
                <a:latin typeface="Arial" charset="0"/>
                <a:ea typeface="MS Gothic" charset="-128"/>
              </a:rPr>
              <a:t>Increasing T dynamically pushes back on load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 rot="5400000">
            <a:off x="5890628" y="1718100"/>
            <a:ext cx="898654" cy="1002345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grpSp>
        <p:nvGrpSpPr>
          <p:cNvPr id="10" name="Group 20"/>
          <p:cNvGrpSpPr/>
          <p:nvPr/>
        </p:nvGrpSpPr>
        <p:grpSpPr>
          <a:xfrm>
            <a:off x="8279791" y="2530346"/>
            <a:ext cx="2350327" cy="345636"/>
            <a:chOff x="1916112" y="4541837"/>
            <a:chExt cx="2590800" cy="381000"/>
          </a:xfrm>
        </p:grpSpPr>
        <p:cxnSp>
          <p:nvCxnSpPr>
            <p:cNvPr id="39" name="Straight Arrow Connector 38"/>
            <p:cNvCxnSpPr/>
            <p:nvPr/>
          </p:nvCxnSpPr>
          <p:spPr>
            <a:xfrm rot="10800000" flipH="1" flipV="1">
              <a:off x="1946592" y="4922837"/>
              <a:ext cx="2560320" cy="0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tailEnd type="stealth" w="lg" len="lg"/>
            </a:ln>
            <a:effectLst/>
          </p:spPr>
        </p:cxnSp>
        <p:sp>
          <p:nvSpPr>
            <p:cNvPr id="40" name="TextBox 39"/>
            <p:cNvSpPr txBox="1"/>
            <p:nvPr/>
          </p:nvSpPr>
          <p:spPr>
            <a:xfrm>
              <a:off x="1916112" y="4541837"/>
              <a:ext cx="2459896" cy="3787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33" dirty="0"/>
                <a:t>Send message with </a:t>
              </a:r>
              <a:r>
                <a:rPr lang="en-US" sz="1633" dirty="0" err="1"/>
                <a:t>guid</a:t>
              </a:r>
              <a:endParaRPr lang="en-US" sz="1633" dirty="0"/>
            </a:p>
          </p:txBody>
        </p:sp>
      </p:grpSp>
      <p:grpSp>
        <p:nvGrpSpPr>
          <p:cNvPr id="11" name="Group 40"/>
          <p:cNvGrpSpPr/>
          <p:nvPr/>
        </p:nvGrpSpPr>
        <p:grpSpPr>
          <a:xfrm>
            <a:off x="8308073" y="4604160"/>
            <a:ext cx="2109657" cy="594906"/>
            <a:chOff x="4964112" y="5198603"/>
            <a:chExt cx="2325506" cy="655774"/>
          </a:xfrm>
        </p:grpSpPr>
        <p:sp>
          <p:nvSpPr>
            <p:cNvPr id="42" name="Freeform 13"/>
            <p:cNvSpPr>
              <a:spLocks/>
            </p:cNvSpPr>
            <p:nvPr/>
          </p:nvSpPr>
          <p:spPr bwMode="auto">
            <a:xfrm>
              <a:off x="4964112" y="5303837"/>
              <a:ext cx="508000" cy="426168"/>
            </a:xfrm>
            <a:custGeom>
              <a:avLst/>
              <a:gdLst>
                <a:gd name="T0" fmla="*/ 15875 w 320"/>
                <a:gd name="T1" fmla="*/ 0 h 333"/>
                <a:gd name="T2" fmla="*/ 508000 w 320"/>
                <a:gd name="T3" fmla="*/ 6350 h 333"/>
                <a:gd name="T4" fmla="*/ 508000 w 320"/>
                <a:gd name="T5" fmla="*/ 528637 h 333"/>
                <a:gd name="T6" fmla="*/ 0 w 320"/>
                <a:gd name="T7" fmla="*/ 528637 h 33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0"/>
                <a:gd name="T13" fmla="*/ 0 h 333"/>
                <a:gd name="T14" fmla="*/ 320 w 320"/>
                <a:gd name="T15" fmla="*/ 333 h 33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0" h="333">
                  <a:moveTo>
                    <a:pt x="10" y="0"/>
                  </a:moveTo>
                  <a:lnTo>
                    <a:pt x="320" y="4"/>
                  </a:lnTo>
                  <a:lnTo>
                    <a:pt x="320" y="333"/>
                  </a:lnTo>
                  <a:lnTo>
                    <a:pt x="0" y="333"/>
                  </a:lnTo>
                </a:path>
              </a:pathLst>
            </a:custGeom>
            <a:noFill/>
            <a:ln w="57150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 wrap="none" anchor="ctr"/>
            <a:lstStyle/>
            <a:p>
              <a:pPr defTabSz="829544">
                <a:defRPr/>
              </a:pPr>
              <a:endParaRPr lang="en-GB" sz="1633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497512" y="5198603"/>
              <a:ext cx="1792106" cy="655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33" dirty="0"/>
                <a:t>Check cache</a:t>
              </a:r>
            </a:p>
            <a:p>
              <a:r>
                <a:rPr lang="en-US" sz="1633" dirty="0"/>
                <a:t>Response ready?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19906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4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Observer vs Command saga</a:t>
            </a:r>
            <a:endParaRPr lang="sv-S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4682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1656977" y="1542363"/>
            <a:ext cx="1524000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400" dirty="0">
                <a:latin typeface="Steelfish Rg" panose="020B0608020202040504" pitchFamily="34" charset="0"/>
              </a:rPr>
              <a:t>Request</a:t>
            </a:r>
            <a:endParaRPr lang="en-US" sz="3200" dirty="0">
              <a:latin typeface="Steelfish Rg" panose="020B0608020202040504" pitchFamily="34" charset="0"/>
            </a:endParaRPr>
          </a:p>
        </p:txBody>
      </p:sp>
      <p:sp>
        <p:nvSpPr>
          <p:cNvPr id="3" name="Line 6"/>
          <p:cNvSpPr>
            <a:spLocks noChangeShapeType="1"/>
          </p:cNvSpPr>
          <p:nvPr/>
        </p:nvSpPr>
        <p:spPr bwMode="auto">
          <a:xfrm flipH="1">
            <a:off x="3752477" y="1637553"/>
            <a:ext cx="0" cy="426720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3130177" y="1193053"/>
            <a:ext cx="1282700" cy="400110"/>
          </a:xfrm>
          <a:prstGeom prst="rect">
            <a:avLst/>
          </a:prstGeom>
          <a:solidFill>
            <a:srgbClr val="566F97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effectLst/>
                <a:latin typeface="Steelfish Rg" panose="020B0608020202040504" pitchFamily="34" charset="0"/>
              </a:rPr>
              <a:t>System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Steelfish Rg" panose="020B0608020202040504" pitchFamily="34" charset="0"/>
            </a:endParaRPr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 flipV="1">
            <a:off x="1656977" y="1967753"/>
            <a:ext cx="2019300" cy="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3688977" y="1891553"/>
            <a:ext cx="127000" cy="3383280"/>
          </a:xfrm>
          <a:prstGeom prst="rect">
            <a:avLst/>
          </a:prstGeom>
          <a:solidFill>
            <a:srgbClr val="242F40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7" name="Line 10"/>
          <p:cNvSpPr>
            <a:spLocks noChangeShapeType="1"/>
          </p:cNvSpPr>
          <p:nvPr/>
        </p:nvSpPr>
        <p:spPr bwMode="auto">
          <a:xfrm flipV="1">
            <a:off x="3866777" y="2082053"/>
            <a:ext cx="1554480" cy="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8" name="Line 11"/>
          <p:cNvSpPr>
            <a:spLocks noChangeShapeType="1"/>
          </p:cNvSpPr>
          <p:nvPr/>
        </p:nvSpPr>
        <p:spPr bwMode="auto">
          <a:xfrm flipV="1">
            <a:off x="3930277" y="4164853"/>
            <a:ext cx="5212080" cy="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9" name="Line 12"/>
          <p:cNvSpPr>
            <a:spLocks noChangeShapeType="1"/>
          </p:cNvSpPr>
          <p:nvPr/>
        </p:nvSpPr>
        <p:spPr bwMode="auto">
          <a:xfrm flipV="1">
            <a:off x="3904877" y="2958353"/>
            <a:ext cx="3352800" cy="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11" name="Line 6"/>
          <p:cNvSpPr>
            <a:spLocks noChangeShapeType="1"/>
          </p:cNvSpPr>
          <p:nvPr/>
        </p:nvSpPr>
        <p:spPr bwMode="auto">
          <a:xfrm flipH="1">
            <a:off x="5517777" y="1624853"/>
            <a:ext cx="0" cy="426720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4895477" y="1180353"/>
            <a:ext cx="1282700" cy="400110"/>
          </a:xfrm>
          <a:prstGeom prst="rect">
            <a:avLst/>
          </a:prstGeom>
          <a:solidFill>
            <a:srgbClr val="566F97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effectLst/>
                <a:latin typeface="Steelfish Rg" panose="020B0608020202040504" pitchFamily="34" charset="0"/>
              </a:rPr>
              <a:t>A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Steelfish Rg" panose="020B0608020202040504" pitchFamily="34" charset="0"/>
            </a:endParaRP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5454277" y="2069353"/>
            <a:ext cx="127000" cy="548640"/>
          </a:xfrm>
          <a:prstGeom prst="rect">
            <a:avLst/>
          </a:prstGeom>
          <a:solidFill>
            <a:srgbClr val="242F40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14" name="Line 6"/>
          <p:cNvSpPr>
            <a:spLocks noChangeShapeType="1"/>
          </p:cNvSpPr>
          <p:nvPr/>
        </p:nvSpPr>
        <p:spPr bwMode="auto">
          <a:xfrm flipH="1">
            <a:off x="7410077" y="1599453"/>
            <a:ext cx="0" cy="426720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6787777" y="1154953"/>
            <a:ext cx="1282700" cy="400110"/>
          </a:xfrm>
          <a:prstGeom prst="rect">
            <a:avLst/>
          </a:prstGeom>
          <a:solidFill>
            <a:srgbClr val="566F97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effectLst/>
                <a:latin typeface="Steelfish Rg" panose="020B0608020202040504" pitchFamily="34" charset="0"/>
              </a:rPr>
              <a:t>B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Steelfish Rg" panose="020B0608020202040504" pitchFamily="34" charset="0"/>
            </a:endParaRPr>
          </a:p>
        </p:txBody>
      </p:sp>
      <p:sp>
        <p:nvSpPr>
          <p:cNvPr id="16" name="Rectangle 9"/>
          <p:cNvSpPr>
            <a:spLocks noChangeArrowheads="1"/>
          </p:cNvSpPr>
          <p:nvPr/>
        </p:nvSpPr>
        <p:spPr bwMode="auto">
          <a:xfrm>
            <a:off x="7346577" y="2932953"/>
            <a:ext cx="127000" cy="863600"/>
          </a:xfrm>
          <a:prstGeom prst="rect">
            <a:avLst/>
          </a:prstGeom>
          <a:solidFill>
            <a:srgbClr val="242F40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17" name="Line 6"/>
          <p:cNvSpPr>
            <a:spLocks noChangeShapeType="1"/>
          </p:cNvSpPr>
          <p:nvPr/>
        </p:nvSpPr>
        <p:spPr bwMode="auto">
          <a:xfrm flipH="1">
            <a:off x="9289677" y="1586753"/>
            <a:ext cx="0" cy="426720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18" name="Text Box 7"/>
          <p:cNvSpPr txBox="1">
            <a:spLocks noChangeArrowheads="1"/>
          </p:cNvSpPr>
          <p:nvPr/>
        </p:nvSpPr>
        <p:spPr bwMode="auto">
          <a:xfrm>
            <a:off x="8667377" y="1142253"/>
            <a:ext cx="1282700" cy="400110"/>
          </a:xfrm>
          <a:prstGeom prst="rect">
            <a:avLst/>
          </a:prstGeom>
          <a:solidFill>
            <a:srgbClr val="566F97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effectLst/>
                <a:latin typeface="Steelfish Rg" panose="020B0608020202040504" pitchFamily="34" charset="0"/>
              </a:rPr>
              <a:t>C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Steelfish Rg" panose="020B0608020202040504" pitchFamily="34" charset="0"/>
            </a:endParaRPr>
          </a:p>
        </p:txBody>
      </p:sp>
      <p:sp>
        <p:nvSpPr>
          <p:cNvPr id="19" name="Rectangle 9"/>
          <p:cNvSpPr>
            <a:spLocks noChangeArrowheads="1"/>
          </p:cNvSpPr>
          <p:nvPr/>
        </p:nvSpPr>
        <p:spPr bwMode="auto">
          <a:xfrm>
            <a:off x="9226177" y="4101353"/>
            <a:ext cx="127000" cy="863600"/>
          </a:xfrm>
          <a:prstGeom prst="rect">
            <a:avLst/>
          </a:prstGeom>
          <a:solidFill>
            <a:srgbClr val="242F40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20" name="Line 10"/>
          <p:cNvSpPr>
            <a:spLocks noChangeShapeType="1"/>
          </p:cNvSpPr>
          <p:nvPr/>
        </p:nvSpPr>
        <p:spPr bwMode="auto">
          <a:xfrm flipH="1" flipV="1">
            <a:off x="3866777" y="2564653"/>
            <a:ext cx="1554480" cy="0"/>
          </a:xfrm>
          <a:prstGeom prst="line">
            <a:avLst/>
          </a:prstGeom>
          <a:noFill/>
          <a:ln w="38100">
            <a:solidFill>
              <a:srgbClr val="83A9E5"/>
            </a:solidFill>
            <a:prstDash val="sysDash"/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21" name="Line 10"/>
          <p:cNvSpPr>
            <a:spLocks noChangeShapeType="1"/>
          </p:cNvSpPr>
          <p:nvPr/>
        </p:nvSpPr>
        <p:spPr bwMode="auto">
          <a:xfrm flipH="1" flipV="1">
            <a:off x="3968377" y="3733053"/>
            <a:ext cx="3281680" cy="0"/>
          </a:xfrm>
          <a:prstGeom prst="line">
            <a:avLst/>
          </a:prstGeom>
          <a:noFill/>
          <a:ln w="38100">
            <a:solidFill>
              <a:srgbClr val="83A9E5"/>
            </a:solidFill>
            <a:prstDash val="sysDash"/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22" name="Line 10"/>
          <p:cNvSpPr>
            <a:spLocks noChangeShapeType="1"/>
          </p:cNvSpPr>
          <p:nvPr/>
        </p:nvSpPr>
        <p:spPr bwMode="auto">
          <a:xfrm flipH="1" flipV="1">
            <a:off x="3904877" y="4926853"/>
            <a:ext cx="5212080" cy="0"/>
          </a:xfrm>
          <a:prstGeom prst="line">
            <a:avLst/>
          </a:prstGeom>
          <a:noFill/>
          <a:ln w="38100">
            <a:solidFill>
              <a:srgbClr val="83A9E5"/>
            </a:solidFill>
            <a:prstDash val="sysDash"/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23" name="Line 10"/>
          <p:cNvSpPr>
            <a:spLocks noChangeShapeType="1"/>
          </p:cNvSpPr>
          <p:nvPr/>
        </p:nvSpPr>
        <p:spPr bwMode="auto">
          <a:xfrm flipH="1" flipV="1">
            <a:off x="1961777" y="5257053"/>
            <a:ext cx="1554480" cy="0"/>
          </a:xfrm>
          <a:prstGeom prst="line">
            <a:avLst/>
          </a:prstGeom>
          <a:noFill/>
          <a:ln w="38100">
            <a:solidFill>
              <a:srgbClr val="83A9E5"/>
            </a:solidFill>
            <a:prstDash val="sysDash"/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24" name="Text Box 3"/>
          <p:cNvSpPr txBox="1">
            <a:spLocks noChangeArrowheads="1"/>
          </p:cNvSpPr>
          <p:nvPr/>
        </p:nvSpPr>
        <p:spPr bwMode="auto">
          <a:xfrm>
            <a:off x="2037979" y="4789892"/>
            <a:ext cx="1524000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200" dirty="0" smtClean="0">
                <a:latin typeface="Steelfish Rg" panose="020B0608020202040504" pitchFamily="34" charset="0"/>
              </a:rPr>
              <a:t>Response</a:t>
            </a:r>
            <a:endParaRPr lang="en-US" sz="2200" dirty="0">
              <a:latin typeface="Steelfish Rg" panose="020B06080202020405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2647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7" grpId="0" animBg="1"/>
      <p:bldP spid="8" grpId="0" animBg="1"/>
      <p:bldP spid="9" grpId="0" animBg="1"/>
      <p:bldP spid="20" grpId="0" animBg="1"/>
      <p:bldP spid="21" grpId="0" animBg="1"/>
      <p:bldP spid="22" grpId="0" animBg="1"/>
      <p:bldP spid="23" grpId="0" animBg="1"/>
      <p:bldP spid="24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Line 18"/>
          <p:cNvSpPr>
            <a:spLocks noChangeShapeType="1"/>
          </p:cNvSpPr>
          <p:nvPr/>
        </p:nvSpPr>
        <p:spPr bwMode="auto">
          <a:xfrm flipH="1">
            <a:off x="4229099" y="1559846"/>
            <a:ext cx="0" cy="426720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1894166" y="1459159"/>
            <a:ext cx="1524000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dirty="0">
                <a:latin typeface="Steelfish Rg" panose="020B0608020202040504" pitchFamily="34" charset="0"/>
                <a:cs typeface="Arial" charset="0"/>
              </a:rPr>
              <a:t>Request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6076576" y="1381311"/>
            <a:ext cx="2146300" cy="76944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dirty="0">
                <a:latin typeface="Steelfish Rg" panose="020B0608020202040504" pitchFamily="34" charset="0"/>
                <a:cs typeface="Arial" charset="0"/>
              </a:rPr>
              <a:t>Send requests to 3 other </a:t>
            </a:r>
            <a:r>
              <a:rPr lang="en-US" sz="2200" dirty="0" smtClean="0">
                <a:latin typeface="Steelfish Rg" panose="020B0608020202040504" pitchFamily="34" charset="0"/>
                <a:cs typeface="Arial" charset="0"/>
              </a:rPr>
              <a:t>partners</a:t>
            </a:r>
            <a:endParaRPr lang="en-US" sz="2200" dirty="0">
              <a:latin typeface="Steelfish Rg" panose="020B0608020202040504" pitchFamily="34" charset="0"/>
              <a:cs typeface="Arial" charset="0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5232026" y="2339104"/>
            <a:ext cx="2146300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dirty="0">
                <a:latin typeface="Steelfish Rg" panose="020B0608020202040504" pitchFamily="34" charset="0"/>
                <a:cs typeface="Arial" charset="0"/>
              </a:rPr>
              <a:t>Save requests state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2009027" y="2769991"/>
            <a:ext cx="1524000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dirty="0">
                <a:latin typeface="Steelfish Rg" panose="020B0608020202040504" pitchFamily="34" charset="0"/>
                <a:cs typeface="Arial" charset="0"/>
              </a:rPr>
              <a:t>Response 2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4334437" y="2757012"/>
            <a:ext cx="1333500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dirty="0">
                <a:latin typeface="Steelfish Rg" panose="020B0608020202040504" pitchFamily="34" charset="0"/>
                <a:cs typeface="Arial" charset="0"/>
              </a:rPr>
              <a:t>Update state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4374776" y="3273611"/>
            <a:ext cx="1524000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dirty="0">
                <a:latin typeface="Steelfish Rg" panose="020B0608020202040504" pitchFamily="34" charset="0"/>
                <a:cs typeface="Arial" charset="0"/>
              </a:rPr>
              <a:t>Check if done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2088028" y="3697669"/>
            <a:ext cx="1524000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dirty="0">
                <a:latin typeface="Steelfish Rg" panose="020B0608020202040504" pitchFamily="34" charset="0"/>
                <a:cs typeface="Arial" charset="0"/>
              </a:rPr>
              <a:t>Response 3</a:t>
            </a: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5174876" y="3857811"/>
            <a:ext cx="1333500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dirty="0">
                <a:latin typeface="Steelfish Rg" panose="020B0608020202040504" pitchFamily="34" charset="0"/>
                <a:cs typeface="Arial" charset="0"/>
              </a:rPr>
              <a:t>Update state</a:t>
            </a: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4235076" y="4162611"/>
            <a:ext cx="1397000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dirty="0">
                <a:latin typeface="Steelfish Rg" panose="020B0608020202040504" pitchFamily="34" charset="0"/>
                <a:cs typeface="Arial" charset="0"/>
              </a:rPr>
              <a:t>Check if done</a:t>
            </a: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2079811" y="4646580"/>
            <a:ext cx="1524000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dirty="0">
                <a:latin typeface="Steelfish Rg" panose="020B0608020202040504" pitchFamily="34" charset="0"/>
                <a:cs typeface="Arial" charset="0"/>
              </a:rPr>
              <a:t>Response 1</a:t>
            </a:r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4654176" y="4835711"/>
            <a:ext cx="2298700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dirty="0">
                <a:latin typeface="Steelfish Rg" panose="020B0608020202040504" pitchFamily="34" charset="0"/>
                <a:cs typeface="Arial" charset="0"/>
              </a:rPr>
              <a:t>Update state + resolve</a:t>
            </a:r>
          </a:p>
        </p:txBody>
      </p: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4171576" y="5267511"/>
            <a:ext cx="1079500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dirty="0">
                <a:latin typeface="Steelfish Rg" panose="020B0608020202040504" pitchFamily="34" charset="0"/>
                <a:cs typeface="Arial" charset="0"/>
              </a:rPr>
              <a:t>Done! </a:t>
            </a:r>
          </a:p>
        </p:txBody>
      </p: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6311153" y="5218359"/>
            <a:ext cx="3695700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dirty="0" err="1">
                <a:latin typeface="Steelfish Rg" panose="020B0608020202040504" pitchFamily="34" charset="0"/>
                <a:cs typeface="Arial" charset="0"/>
              </a:rPr>
              <a:t>Enqueue</a:t>
            </a:r>
            <a:r>
              <a:rPr lang="en-US" sz="2200" dirty="0">
                <a:latin typeface="Steelfish Rg" panose="020B0608020202040504" pitchFamily="34" charset="0"/>
                <a:cs typeface="Arial" charset="0"/>
              </a:rPr>
              <a:t> </a:t>
            </a:r>
            <a:r>
              <a:rPr lang="en-US" sz="2200" dirty="0" smtClean="0">
                <a:latin typeface="Steelfish Rg" panose="020B0608020202040504" pitchFamily="34" charset="0"/>
                <a:cs typeface="Arial" charset="0"/>
              </a:rPr>
              <a:t>Response or publish event</a:t>
            </a:r>
            <a:endParaRPr lang="en-US" sz="2200" dirty="0">
              <a:latin typeface="Steelfish Rg" panose="020B0608020202040504" pitchFamily="34" charset="0"/>
              <a:cs typeface="Arial" charset="0"/>
            </a:endParaRPr>
          </a:p>
        </p:txBody>
      </p:sp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2060760" y="3303313"/>
            <a:ext cx="1524000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dirty="0">
                <a:latin typeface="Steelfish Rg" panose="020B0608020202040504" pitchFamily="34" charset="0"/>
                <a:cs typeface="Arial" charset="0"/>
              </a:rPr>
              <a:t>Other Request</a:t>
            </a:r>
          </a:p>
        </p:txBody>
      </p:sp>
      <p:sp>
        <p:nvSpPr>
          <p:cNvPr id="16" name="Text Box 16"/>
          <p:cNvSpPr txBox="1">
            <a:spLocks noChangeArrowheads="1"/>
          </p:cNvSpPr>
          <p:nvPr/>
        </p:nvSpPr>
        <p:spPr bwMode="auto">
          <a:xfrm>
            <a:off x="2111187" y="4240181"/>
            <a:ext cx="1524000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dirty="0">
                <a:latin typeface="Steelfish Rg" panose="020B0608020202040504" pitchFamily="34" charset="0"/>
                <a:cs typeface="Arial" charset="0"/>
              </a:rPr>
              <a:t>Other Request</a:t>
            </a:r>
          </a:p>
        </p:txBody>
      </p:sp>
      <p:sp>
        <p:nvSpPr>
          <p:cNvPr id="18" name="Text Box 19"/>
          <p:cNvSpPr txBox="1">
            <a:spLocks noChangeArrowheads="1"/>
          </p:cNvSpPr>
          <p:nvPr/>
        </p:nvSpPr>
        <p:spPr bwMode="auto">
          <a:xfrm>
            <a:off x="2977776" y="1152711"/>
            <a:ext cx="2489200" cy="400110"/>
          </a:xfrm>
          <a:prstGeom prst="rect">
            <a:avLst/>
          </a:prstGeom>
          <a:solidFill>
            <a:srgbClr val="566F97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 smtClean="0">
                <a:solidFill>
                  <a:schemeClr val="bg1"/>
                </a:solidFill>
                <a:latin typeface="Steelfish Rg" panose="020B0608020202040504" pitchFamily="34" charset="0"/>
                <a:cs typeface="Arial" charset="0"/>
              </a:rPr>
              <a:t>Process</a:t>
            </a:r>
            <a:endParaRPr lang="en-US" sz="2000" dirty="0">
              <a:solidFill>
                <a:schemeClr val="bg1"/>
              </a:solidFill>
              <a:latin typeface="Steelfish Rg" panose="020B0608020202040504" pitchFamily="34" charset="0"/>
              <a:cs typeface="Arial" charset="0"/>
            </a:endParaRPr>
          </a:p>
        </p:txBody>
      </p:sp>
      <p:sp>
        <p:nvSpPr>
          <p:cNvPr id="20" name="Rectangle 21"/>
          <p:cNvSpPr>
            <a:spLocks noChangeArrowheads="1"/>
          </p:cNvSpPr>
          <p:nvPr/>
        </p:nvSpPr>
        <p:spPr bwMode="auto">
          <a:xfrm>
            <a:off x="4146176" y="1851211"/>
            <a:ext cx="127000" cy="863600"/>
          </a:xfrm>
          <a:prstGeom prst="rect">
            <a:avLst/>
          </a:prstGeom>
          <a:solidFill>
            <a:srgbClr val="495E7F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24" name="AutoShape 25"/>
          <p:cNvSpPr>
            <a:spLocks noChangeArrowheads="1"/>
          </p:cNvSpPr>
          <p:nvPr/>
        </p:nvSpPr>
        <p:spPr bwMode="auto">
          <a:xfrm>
            <a:off x="7270376" y="2829111"/>
            <a:ext cx="1193800" cy="558800"/>
          </a:xfrm>
          <a:prstGeom prst="flowChartMagneticDisk">
            <a:avLst/>
          </a:prstGeom>
          <a:solidFill>
            <a:srgbClr val="566F97"/>
          </a:solidFill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25" name="Text Box 26"/>
          <p:cNvSpPr txBox="1">
            <a:spLocks noChangeArrowheads="1"/>
          </p:cNvSpPr>
          <p:nvPr/>
        </p:nvSpPr>
        <p:spPr bwMode="auto">
          <a:xfrm>
            <a:off x="7270376" y="2968811"/>
            <a:ext cx="1181100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>
                <a:solidFill>
                  <a:schemeClr val="bg1"/>
                </a:solidFill>
                <a:latin typeface="Steelfish Rg" panose="020B0608020202040504" pitchFamily="34" charset="0"/>
                <a:cs typeface="Arial" charset="0"/>
              </a:rPr>
              <a:t>Store</a:t>
            </a:r>
          </a:p>
        </p:txBody>
      </p:sp>
      <p:sp>
        <p:nvSpPr>
          <p:cNvPr id="28" name="Rectangle 29"/>
          <p:cNvSpPr>
            <a:spLocks noChangeArrowheads="1"/>
          </p:cNvSpPr>
          <p:nvPr/>
        </p:nvSpPr>
        <p:spPr bwMode="auto">
          <a:xfrm>
            <a:off x="4133476" y="3159311"/>
            <a:ext cx="127000" cy="406400"/>
          </a:xfrm>
          <a:prstGeom prst="rect">
            <a:avLst/>
          </a:prstGeom>
          <a:solidFill>
            <a:srgbClr val="495E7F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31" name="Rectangle 32"/>
          <p:cNvSpPr>
            <a:spLocks noChangeArrowheads="1"/>
          </p:cNvSpPr>
          <p:nvPr/>
        </p:nvSpPr>
        <p:spPr bwMode="auto">
          <a:xfrm>
            <a:off x="4146176" y="4073711"/>
            <a:ext cx="127000" cy="406400"/>
          </a:xfrm>
          <a:prstGeom prst="rect">
            <a:avLst/>
          </a:prstGeom>
          <a:solidFill>
            <a:srgbClr val="495E7F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34" name="Rectangle 35"/>
          <p:cNvSpPr>
            <a:spLocks noChangeArrowheads="1"/>
          </p:cNvSpPr>
          <p:nvPr/>
        </p:nvSpPr>
        <p:spPr bwMode="auto">
          <a:xfrm>
            <a:off x="4133476" y="5038911"/>
            <a:ext cx="127000" cy="736600"/>
          </a:xfrm>
          <a:prstGeom prst="rect">
            <a:avLst/>
          </a:prstGeom>
          <a:solidFill>
            <a:srgbClr val="495E7F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37" name="Text Box 38"/>
          <p:cNvSpPr txBox="1">
            <a:spLocks noChangeArrowheads="1"/>
          </p:cNvSpPr>
          <p:nvPr/>
        </p:nvSpPr>
        <p:spPr bwMode="auto">
          <a:xfrm>
            <a:off x="9543676" y="1101911"/>
            <a:ext cx="1333500" cy="400110"/>
          </a:xfrm>
          <a:prstGeom prst="rect">
            <a:avLst/>
          </a:prstGeom>
          <a:solidFill>
            <a:srgbClr val="566F97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solidFill>
                  <a:schemeClr val="bg1"/>
                </a:solidFill>
                <a:latin typeface="Steelfish Rg" panose="020B0608020202040504" pitchFamily="34" charset="0"/>
                <a:cs typeface="Arial" charset="0"/>
              </a:rPr>
              <a:t>Queue</a:t>
            </a:r>
          </a:p>
        </p:txBody>
      </p:sp>
      <p:sp>
        <p:nvSpPr>
          <p:cNvPr id="61" name="Line 28"/>
          <p:cNvSpPr>
            <a:spLocks noChangeShapeType="1"/>
          </p:cNvSpPr>
          <p:nvPr/>
        </p:nvSpPr>
        <p:spPr bwMode="auto">
          <a:xfrm flipV="1">
            <a:off x="2088776" y="3210111"/>
            <a:ext cx="2019300" cy="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62" name="Line 31"/>
          <p:cNvSpPr>
            <a:spLocks noChangeShapeType="1"/>
          </p:cNvSpPr>
          <p:nvPr/>
        </p:nvSpPr>
        <p:spPr bwMode="auto">
          <a:xfrm flipV="1">
            <a:off x="2101476" y="4124511"/>
            <a:ext cx="2019300" cy="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63" name="Line 34"/>
          <p:cNvSpPr>
            <a:spLocks noChangeShapeType="1"/>
          </p:cNvSpPr>
          <p:nvPr/>
        </p:nvSpPr>
        <p:spPr bwMode="auto">
          <a:xfrm flipV="1">
            <a:off x="2088776" y="5089711"/>
            <a:ext cx="2019300" cy="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64" name="Line 40"/>
          <p:cNvSpPr>
            <a:spLocks noChangeShapeType="1"/>
          </p:cNvSpPr>
          <p:nvPr/>
        </p:nvSpPr>
        <p:spPr bwMode="auto">
          <a:xfrm flipV="1">
            <a:off x="2088776" y="3730811"/>
            <a:ext cx="2019300" cy="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65" name="Line 41"/>
          <p:cNvSpPr>
            <a:spLocks noChangeShapeType="1"/>
          </p:cNvSpPr>
          <p:nvPr/>
        </p:nvSpPr>
        <p:spPr bwMode="auto">
          <a:xfrm flipV="1">
            <a:off x="2114176" y="4683311"/>
            <a:ext cx="2019300" cy="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66" name="Line 20"/>
          <p:cNvSpPr>
            <a:spLocks noChangeShapeType="1"/>
          </p:cNvSpPr>
          <p:nvPr/>
        </p:nvSpPr>
        <p:spPr bwMode="auto">
          <a:xfrm flipV="1">
            <a:off x="2133599" y="1890046"/>
            <a:ext cx="2019300" cy="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67" name="Line 22"/>
          <p:cNvSpPr>
            <a:spLocks noChangeShapeType="1"/>
          </p:cNvSpPr>
          <p:nvPr/>
        </p:nvSpPr>
        <p:spPr bwMode="auto">
          <a:xfrm flipV="1">
            <a:off x="4343399" y="1966246"/>
            <a:ext cx="2019300" cy="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68" name="Line 23"/>
          <p:cNvSpPr>
            <a:spLocks noChangeShapeType="1"/>
          </p:cNvSpPr>
          <p:nvPr/>
        </p:nvSpPr>
        <p:spPr bwMode="auto">
          <a:xfrm flipV="1">
            <a:off x="4356099" y="2067846"/>
            <a:ext cx="2019300" cy="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69" name="Line 24"/>
          <p:cNvSpPr>
            <a:spLocks noChangeShapeType="1"/>
          </p:cNvSpPr>
          <p:nvPr/>
        </p:nvSpPr>
        <p:spPr bwMode="auto">
          <a:xfrm flipV="1">
            <a:off x="4356099" y="2169446"/>
            <a:ext cx="2019300" cy="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70" name="Line 27"/>
          <p:cNvSpPr>
            <a:spLocks noChangeShapeType="1"/>
          </p:cNvSpPr>
          <p:nvPr/>
        </p:nvSpPr>
        <p:spPr bwMode="auto">
          <a:xfrm>
            <a:off x="4368799" y="2550446"/>
            <a:ext cx="2806700" cy="48260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71" name="Line 30"/>
          <p:cNvSpPr>
            <a:spLocks noChangeShapeType="1"/>
          </p:cNvSpPr>
          <p:nvPr/>
        </p:nvSpPr>
        <p:spPr bwMode="auto">
          <a:xfrm>
            <a:off x="4356099" y="3185446"/>
            <a:ext cx="2781300" cy="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72" name="Line 33"/>
          <p:cNvSpPr>
            <a:spLocks noChangeShapeType="1"/>
          </p:cNvSpPr>
          <p:nvPr/>
        </p:nvSpPr>
        <p:spPr bwMode="auto">
          <a:xfrm flipV="1">
            <a:off x="4368799" y="3363246"/>
            <a:ext cx="2755900" cy="73660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73" name="Line 36"/>
          <p:cNvSpPr>
            <a:spLocks noChangeShapeType="1"/>
          </p:cNvSpPr>
          <p:nvPr/>
        </p:nvSpPr>
        <p:spPr bwMode="auto">
          <a:xfrm flipV="1">
            <a:off x="4356099" y="3502946"/>
            <a:ext cx="3517900" cy="156210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74" name="Line 39"/>
          <p:cNvSpPr>
            <a:spLocks noChangeShapeType="1"/>
          </p:cNvSpPr>
          <p:nvPr/>
        </p:nvSpPr>
        <p:spPr bwMode="auto">
          <a:xfrm flipV="1">
            <a:off x="4343399" y="5700046"/>
            <a:ext cx="5740400" cy="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75" name="Line 37"/>
          <p:cNvSpPr>
            <a:spLocks noChangeShapeType="1"/>
          </p:cNvSpPr>
          <p:nvPr/>
        </p:nvSpPr>
        <p:spPr bwMode="auto">
          <a:xfrm flipH="1">
            <a:off x="10178676" y="1546411"/>
            <a:ext cx="12700" cy="425450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4633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 bwMode="auto">
          <a:xfrm>
            <a:off x="1931147" y="1165412"/>
            <a:ext cx="8046720" cy="4480560"/>
          </a:xfrm>
          <a:prstGeom prst="ellipse">
            <a:avLst/>
          </a:prstGeom>
          <a:solidFill>
            <a:srgbClr val="242F4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solidFill>
                <a:schemeClr val="bg2"/>
              </a:solidFill>
              <a:effectLst/>
              <a:latin typeface="Steelfish Rg" panose="020B0608020202040504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solidFill>
                <a:schemeClr val="bg2"/>
              </a:solidFill>
              <a:effectLst/>
              <a:latin typeface="Steelfish Rg" panose="020B0608020202040504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solidFill>
                <a:schemeClr val="bg2"/>
              </a:solidFill>
              <a:effectLst/>
              <a:latin typeface="Steelfish Rg" panose="020B0608020202040504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solidFill>
                <a:schemeClr val="bg2"/>
              </a:solidFill>
              <a:effectLst/>
              <a:latin typeface="Steelfish Rg" panose="020B0608020202040504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solidFill>
                <a:schemeClr val="bg2"/>
              </a:solidFill>
              <a:effectLst/>
              <a:latin typeface="Steelfish Rg" panose="020B0608020202040504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solidFill>
                <a:schemeClr val="bg2"/>
              </a:solidFill>
              <a:effectLst/>
              <a:latin typeface="Steelfish Rg" panose="020B0608020202040504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solidFill>
                <a:schemeClr val="bg2"/>
              </a:solidFill>
              <a:effectLst/>
              <a:latin typeface="Steelfish Rg" panose="020B0608020202040504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Steelfish Rg" panose="020B0608020202040504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Steelfish Rg" panose="020B0608020202040504" pitchFamily="34" charset="0"/>
            </a:endParaRPr>
          </a:p>
        </p:txBody>
      </p:sp>
      <p:sp>
        <p:nvSpPr>
          <p:cNvPr id="3" name="Oval 2"/>
          <p:cNvSpPr/>
          <p:nvPr/>
        </p:nvSpPr>
        <p:spPr bwMode="auto">
          <a:xfrm>
            <a:off x="3344657" y="2065842"/>
            <a:ext cx="5219700" cy="2679700"/>
          </a:xfrm>
          <a:prstGeom prst="ellipse">
            <a:avLst/>
          </a:prstGeom>
          <a:solidFill>
            <a:srgbClr val="566F9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dirty="0" smtClean="0">
                <a:solidFill>
                  <a:schemeClr val="bg2"/>
                </a:solidFill>
                <a:effectLst/>
                <a:latin typeface="Steelfish Rg" panose="020B0608020202040504" pitchFamily="34" charset="0"/>
              </a:rPr>
              <a:t>Sagas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solidFill>
                <a:schemeClr val="bg2"/>
              </a:solidFill>
              <a:effectLst/>
              <a:latin typeface="Steelfish Rg" panose="020B0608020202040504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solidFill>
                <a:schemeClr val="bg2"/>
              </a:solidFill>
              <a:effectLst/>
              <a:latin typeface="Steelfish Rg" panose="020B0608020202040504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Steelfish Rg" panose="020B0608020202040504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Steelfish Rg" panose="020B0608020202040504" pitchFamily="34" charset="0"/>
            </a:endParaRPr>
          </a:p>
        </p:txBody>
      </p:sp>
      <p:sp>
        <p:nvSpPr>
          <p:cNvPr id="4" name="Oval 3"/>
          <p:cNvSpPr/>
          <p:nvPr/>
        </p:nvSpPr>
        <p:spPr bwMode="auto">
          <a:xfrm>
            <a:off x="4621007" y="2923092"/>
            <a:ext cx="2667000" cy="965200"/>
          </a:xfrm>
          <a:prstGeom prst="ellipse">
            <a:avLst/>
          </a:prstGeom>
          <a:solidFill>
            <a:srgbClr val="83A9E5"/>
          </a:solidFill>
          <a:ln w="190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dirty="0" smtClean="0">
                <a:solidFill>
                  <a:schemeClr val="bg2"/>
                </a:solidFill>
                <a:effectLst/>
                <a:latin typeface="Steelfish Rg" panose="020B0608020202040504" pitchFamily="34" charset="0"/>
              </a:rPr>
              <a:t>Logic</a:t>
            </a: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Steelfish Rg" panose="020B0608020202040504" pitchFamily="34" charset="0"/>
            </a:endParaRPr>
          </a:p>
        </p:txBody>
      </p:sp>
      <p:sp>
        <p:nvSpPr>
          <p:cNvPr id="5" name="Line 27"/>
          <p:cNvSpPr>
            <a:spLocks noChangeShapeType="1"/>
          </p:cNvSpPr>
          <p:nvPr/>
        </p:nvSpPr>
        <p:spPr bwMode="auto">
          <a:xfrm flipV="1">
            <a:off x="6744447" y="2816412"/>
            <a:ext cx="698500" cy="38100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en-GB">
              <a:effectLst/>
              <a:latin typeface="Steelfish Rg" panose="020B06080202020405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66647" y="2600512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err="1" smtClean="0">
                <a:solidFill>
                  <a:schemeClr val="bg2"/>
                </a:solidFill>
                <a:effectLst/>
                <a:latin typeface="Steelfish Rg" panose="020B0608020202040504" pitchFamily="34" charset="0"/>
              </a:rPr>
              <a:t>msg</a:t>
            </a:r>
            <a:endParaRPr lang="en-US" sz="2000" b="0" dirty="0">
              <a:solidFill>
                <a:schemeClr val="bg2"/>
              </a:solidFill>
              <a:effectLst/>
              <a:latin typeface="Steelfish Rg" panose="020B0608020202040504" pitchFamily="34" charset="0"/>
            </a:endParaRPr>
          </a:p>
        </p:txBody>
      </p:sp>
      <p:sp>
        <p:nvSpPr>
          <p:cNvPr id="7" name="Line 27"/>
          <p:cNvSpPr>
            <a:spLocks noChangeShapeType="1"/>
          </p:cNvSpPr>
          <p:nvPr/>
        </p:nvSpPr>
        <p:spPr bwMode="auto">
          <a:xfrm flipV="1">
            <a:off x="8141447" y="2498912"/>
            <a:ext cx="698500" cy="38100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en-GB">
              <a:effectLst/>
              <a:latin typeface="Steelfish Rg" panose="020B06080202020405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963647" y="2283012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err="1" smtClean="0">
                <a:solidFill>
                  <a:schemeClr val="bg2"/>
                </a:solidFill>
                <a:effectLst/>
                <a:latin typeface="Steelfish Rg" panose="020B0608020202040504" pitchFamily="34" charset="0"/>
              </a:rPr>
              <a:t>msg</a:t>
            </a:r>
            <a:endParaRPr lang="en-US" sz="2000" b="0" dirty="0">
              <a:solidFill>
                <a:schemeClr val="bg2"/>
              </a:solidFill>
              <a:effectLst/>
              <a:latin typeface="Steelfish Rg" panose="020B0608020202040504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8890747" y="505012"/>
            <a:ext cx="1320800" cy="850900"/>
          </a:xfrm>
          <a:prstGeom prst="rect">
            <a:avLst/>
          </a:prstGeom>
          <a:solidFill>
            <a:srgbClr val="231F2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Steelfish Rg" panose="020B0608020202040504" pitchFamily="34" charset="0"/>
              </a:rPr>
              <a:t>Legacy App</a:t>
            </a:r>
          </a:p>
        </p:txBody>
      </p:sp>
      <p:sp>
        <p:nvSpPr>
          <p:cNvPr id="10" name="Line 27"/>
          <p:cNvSpPr>
            <a:spLocks noChangeShapeType="1"/>
          </p:cNvSpPr>
          <p:nvPr/>
        </p:nvSpPr>
        <p:spPr bwMode="auto">
          <a:xfrm flipV="1">
            <a:off x="8839947" y="1381312"/>
            <a:ext cx="635000" cy="6985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en-GB">
              <a:effectLst/>
              <a:latin typeface="Steelfish Rg" panose="020B06080202020405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246347" y="1622612"/>
            <a:ext cx="4315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effectLst/>
                <a:latin typeface="Steelfish Rg" panose="020B0608020202040504" pitchFamily="34" charset="0"/>
              </a:rPr>
              <a:t>RPC</a:t>
            </a:r>
            <a:endParaRPr lang="en-US" sz="2000" b="0" dirty="0">
              <a:effectLst/>
              <a:latin typeface="Steelfish Rg" panose="020B0608020202040504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8954247" y="5229412"/>
            <a:ext cx="1320800" cy="850900"/>
          </a:xfrm>
          <a:prstGeom prst="rect">
            <a:avLst/>
          </a:prstGeom>
          <a:solidFill>
            <a:srgbClr val="231F2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Steelfish Rg" panose="020B0608020202040504" pitchFamily="34" charset="0"/>
              </a:rPr>
              <a:t>3</a:t>
            </a:r>
            <a:r>
              <a:rPr kumimoji="0" lang="en-US" sz="2400" b="0" i="0" u="none" strike="noStrike" cap="none" normalizeH="0" baseline="30000" dirty="0" smtClean="0">
                <a:ln>
                  <a:noFill/>
                </a:ln>
                <a:solidFill>
                  <a:schemeClr val="bg2"/>
                </a:solidFill>
                <a:effectLst/>
                <a:latin typeface="Steelfish Rg" panose="020B0608020202040504" pitchFamily="34" charset="0"/>
              </a:rPr>
              <a:t>rd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Steelfish Rg" panose="020B0608020202040504" pitchFamily="34" charset="0"/>
              </a:rPr>
              <a:t> party WS</a:t>
            </a:r>
          </a:p>
        </p:txBody>
      </p:sp>
      <p:sp>
        <p:nvSpPr>
          <p:cNvPr id="13" name="Line 27"/>
          <p:cNvSpPr>
            <a:spLocks noChangeShapeType="1"/>
          </p:cNvSpPr>
          <p:nvPr/>
        </p:nvSpPr>
        <p:spPr bwMode="auto">
          <a:xfrm>
            <a:off x="8992347" y="4581712"/>
            <a:ext cx="4826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en-GB">
              <a:effectLst/>
              <a:latin typeface="Steelfish Rg" panose="020B06080202020405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525747" y="4581712"/>
            <a:ext cx="6527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 smtClean="0">
                <a:effectLst/>
                <a:latin typeface="Steelfish Rg" panose="020B0608020202040504" pitchFamily="34" charset="0"/>
              </a:rPr>
              <a:t>WS</a:t>
            </a:r>
            <a:endParaRPr lang="en-US" sz="2000" b="0" dirty="0">
              <a:effectLst/>
              <a:latin typeface="Steelfish Rg" panose="020B0608020202040504" pitchFamily="34" charset="0"/>
            </a:endParaRPr>
          </a:p>
        </p:txBody>
      </p:sp>
      <p:sp>
        <p:nvSpPr>
          <p:cNvPr id="15" name="Line 27"/>
          <p:cNvSpPr>
            <a:spLocks noChangeShapeType="1"/>
          </p:cNvSpPr>
          <p:nvPr/>
        </p:nvSpPr>
        <p:spPr bwMode="auto">
          <a:xfrm flipH="1">
            <a:off x="8293847" y="2651312"/>
            <a:ext cx="698500" cy="38100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en-GB">
              <a:effectLst/>
              <a:latin typeface="Steelfish Rg" panose="020B0608020202040504" pitchFamily="34" charset="0"/>
            </a:endParaRPr>
          </a:p>
        </p:txBody>
      </p:sp>
      <p:sp>
        <p:nvSpPr>
          <p:cNvPr id="16" name="Line 27"/>
          <p:cNvSpPr>
            <a:spLocks noChangeShapeType="1"/>
          </p:cNvSpPr>
          <p:nvPr/>
        </p:nvSpPr>
        <p:spPr bwMode="auto">
          <a:xfrm flipH="1">
            <a:off x="6858747" y="3006912"/>
            <a:ext cx="698500" cy="38100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en-GB">
              <a:effectLst/>
              <a:latin typeface="Steelfish Rg" panose="020B06080202020405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470239" y="1468952"/>
            <a:ext cx="9685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2"/>
                </a:solidFill>
                <a:latin typeface="Steelfish Rg" panose="020B0608020202040504" pitchFamily="34" charset="0"/>
              </a:rPr>
              <a:t>Adapters</a:t>
            </a:r>
            <a:endParaRPr lang="de-CH" sz="2800" dirty="0"/>
          </a:p>
        </p:txBody>
      </p:sp>
    </p:spTree>
    <p:extLst>
      <p:ext uri="{BB962C8B-B14F-4D97-AF65-F5344CB8AC3E}">
        <p14:creationId xmlns:p14="http://schemas.microsoft.com/office/powerpoint/2010/main" val="2527709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Handling messages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Just like normal message handlers</a:t>
            </a:r>
          </a:p>
          <a:p>
            <a:endParaRPr lang="en-GB" dirty="0"/>
          </a:p>
          <a:p>
            <a:endParaRPr lang="en-GB" dirty="0" smtClean="0"/>
          </a:p>
          <a:p>
            <a:pPr marL="0" indent="0">
              <a:buNone/>
            </a:pP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GB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lass </a:t>
            </a:r>
            <a:r>
              <a:rPr lang="en-GB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MySaga</a:t>
            </a:r>
            <a:r>
              <a:rPr lang="en-GB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GB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IHandleMessages</a:t>
            </a:r>
            <a:r>
              <a:rPr lang="en-GB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GB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MyMessage</a:t>
            </a:r>
            <a:r>
              <a:rPr lang="en-GB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sv-SE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674831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Sagas and batch jobs</a:t>
            </a:r>
            <a:endParaRPr lang="sv-S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814679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rpgamer.com/games/other/pc/dragemp/art/ogr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7768" y="-57472"/>
            <a:ext cx="5715000" cy="754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344" y="116632"/>
            <a:ext cx="8229600" cy="1143000"/>
          </a:xfrm>
        </p:spPr>
        <p:txBody>
          <a:bodyPr/>
          <a:lstStyle/>
          <a:p>
            <a:r>
              <a:rPr lang="sv-SE" dirty="0" smtClean="0"/>
              <a:t>The Batch Job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440507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The scheduled task</a:t>
            </a:r>
            <a:endParaRPr lang="sv-SE" dirty="0"/>
          </a:p>
        </p:txBody>
      </p:sp>
      <p:pic>
        <p:nvPicPr>
          <p:cNvPr id="6146" name="Picture 2" descr="http://www.moesion.com/wp-content/uploads/2012/03/pig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9002" y="1690688"/>
            <a:ext cx="3873996" cy="4658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/>
          <p:cNvSpPr txBox="1">
            <a:spLocks/>
          </p:cNvSpPr>
          <p:nvPr/>
        </p:nvSpPr>
        <p:spPr bwMode="auto">
          <a:xfrm>
            <a:off x="1981200" y="5520451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sv-SE" sz="3200" strike="sngStrike" dirty="0"/>
              <a:t>Batch</a:t>
            </a:r>
            <a:endParaRPr lang="sv-SE" strike="sngStrike" dirty="0"/>
          </a:p>
        </p:txBody>
      </p:sp>
    </p:spTree>
    <p:extLst>
      <p:ext uri="{BB962C8B-B14F-4D97-AF65-F5344CB8AC3E}">
        <p14:creationId xmlns:p14="http://schemas.microsoft.com/office/powerpoint/2010/main" val="1228273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59496" y="1340768"/>
            <a:ext cx="9577064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28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foreach</a:t>
            </a:r>
            <a:r>
              <a:rPr lang="sv-SE" sz="28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sv-SE" sz="28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sv-SE" sz="2800" dirty="0">
                <a:latin typeface="Courier New" pitchFamily="49" charset="0"/>
                <a:cs typeface="Courier New" pitchFamily="49" charset="0"/>
              </a:rPr>
              <a:t> customer </a:t>
            </a:r>
            <a:r>
              <a:rPr lang="sv-SE" sz="28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</a:t>
            </a:r>
            <a:r>
              <a:rPr lang="sv-SE" sz="2800" dirty="0">
                <a:latin typeface="Courier New" pitchFamily="49" charset="0"/>
                <a:cs typeface="Courier New" pitchFamily="49" charset="0"/>
              </a:rPr>
              <a:t> customers)</a:t>
            </a:r>
          </a:p>
          <a:p>
            <a:r>
              <a:rPr lang="sv-SE" sz="28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sv-SE" sz="28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sv-SE" sz="28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sv-SE" sz="2800" dirty="0">
                <a:latin typeface="Courier New" pitchFamily="49" charset="0"/>
                <a:cs typeface="Courier New" pitchFamily="49" charset="0"/>
              </a:rPr>
              <a:t> orderTotal = customer.Orders</a:t>
            </a:r>
          </a:p>
          <a:p>
            <a:r>
              <a:rPr lang="sv-SE" sz="2800" dirty="0">
                <a:latin typeface="Courier New" pitchFamily="49" charset="0"/>
                <a:cs typeface="Courier New" pitchFamily="49" charset="0"/>
              </a:rPr>
              <a:t>   .Where(o=&gt; o.OrderDate &lt; 365.DaysAgo)</a:t>
            </a:r>
          </a:p>
          <a:p>
            <a:r>
              <a:rPr lang="sv-SE" sz="2800" dirty="0">
                <a:latin typeface="Courier New" pitchFamily="49" charset="0"/>
                <a:cs typeface="Courier New" pitchFamily="49" charset="0"/>
              </a:rPr>
              <a:t>   .Sum(order =&gt; order.OrderValue);</a:t>
            </a:r>
          </a:p>
          <a:p>
            <a:endParaRPr lang="sv-SE" sz="2800" dirty="0">
              <a:latin typeface="Courier New" pitchFamily="49" charset="0"/>
              <a:cs typeface="Courier New" pitchFamily="49" charset="0"/>
            </a:endParaRPr>
          </a:p>
          <a:p>
            <a:r>
              <a:rPr lang="sv-SE" sz="2800" dirty="0">
                <a:latin typeface="Courier New" pitchFamily="49" charset="0"/>
                <a:cs typeface="Courier New" pitchFamily="49" charset="0"/>
              </a:rPr>
              <a:t>  customer.Prefered = orderTotal &gt; 5000;</a:t>
            </a:r>
          </a:p>
          <a:p>
            <a:r>
              <a:rPr lang="sv-SE" sz="28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70374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  <p:pic>
        <p:nvPicPr>
          <p:cNvPr id="2050" name="Picture 2" descr="http://1.bp.blogspot.com/-2etiWjbYs40/TgQtz1JuNtI/AAAAAAAAB-g/5RABo6CpeiA/s1600/midnattsso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456" y="-9872"/>
            <a:ext cx="10477500" cy="7086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631504" y="5591607"/>
            <a:ext cx="112981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5400" b="1" dirty="0">
                <a:solidFill>
                  <a:schemeClr val="bg1"/>
                </a:solidFill>
              </a:rPr>
              <a:t>What if there is no night?</a:t>
            </a:r>
            <a:endParaRPr lang="sv-SE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0172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  <p:pic>
        <p:nvPicPr>
          <p:cNvPr id="5124" name="Picture 4" descr="http://www.gennepnu.nl/Gennep/webspace/specials/Karel/Lutine/Lutine%20bell%20Lloyds_2_minutes_silence_larg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-387424"/>
            <a:ext cx="9144000" cy="8054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46924" y="5131058"/>
            <a:ext cx="11298152" cy="1754326"/>
          </a:xfrm>
          <a:prstGeom prst="rect">
            <a:avLst/>
          </a:prstGeom>
          <a:solidFill>
            <a:schemeClr val="tx1">
              <a:alpha val="53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sv-SE" sz="5400" b="1" dirty="0">
                <a:solidFill>
                  <a:schemeClr val="bg1"/>
                </a:solidFill>
              </a:rPr>
              <a:t>Businesses are getting </a:t>
            </a:r>
          </a:p>
          <a:p>
            <a:pPr algn="ctr"/>
            <a:r>
              <a:rPr lang="sv-SE" sz="5400" b="1" dirty="0">
                <a:solidFill>
                  <a:schemeClr val="bg1"/>
                </a:solidFill>
              </a:rPr>
              <a:t>more ”real time”</a:t>
            </a:r>
            <a:endParaRPr lang="sv-SE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1830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91544" y="1340768"/>
            <a:ext cx="9577064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28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foreach</a:t>
            </a:r>
            <a:r>
              <a:rPr lang="sv-SE" sz="28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sv-SE" sz="28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sv-SE" sz="2800" dirty="0">
                <a:latin typeface="Courier New" pitchFamily="49" charset="0"/>
                <a:cs typeface="Courier New" pitchFamily="49" charset="0"/>
              </a:rPr>
              <a:t> customer </a:t>
            </a:r>
            <a:r>
              <a:rPr lang="sv-SE" sz="28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</a:t>
            </a:r>
            <a:r>
              <a:rPr lang="sv-SE" sz="2800" dirty="0">
                <a:latin typeface="Courier New" pitchFamily="49" charset="0"/>
                <a:cs typeface="Courier New" pitchFamily="49" charset="0"/>
              </a:rPr>
              <a:t> customers)</a:t>
            </a:r>
          </a:p>
          <a:p>
            <a:r>
              <a:rPr lang="sv-SE" sz="28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sv-SE" sz="28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sv-SE" sz="28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sv-SE" sz="2800" dirty="0">
                <a:latin typeface="Courier New" pitchFamily="49" charset="0"/>
                <a:cs typeface="Courier New" pitchFamily="49" charset="0"/>
              </a:rPr>
              <a:t> orderTotal = customer.Orders</a:t>
            </a:r>
          </a:p>
          <a:p>
            <a:r>
              <a:rPr lang="sv-SE" sz="2800" dirty="0">
                <a:latin typeface="Courier New" pitchFamily="49" charset="0"/>
                <a:cs typeface="Courier New" pitchFamily="49" charset="0"/>
              </a:rPr>
              <a:t>   .Where(o=&gt; o.OrderDate &lt; 365.DaysAgo)</a:t>
            </a:r>
          </a:p>
          <a:p>
            <a:r>
              <a:rPr lang="sv-SE" sz="2800" dirty="0">
                <a:latin typeface="Courier New" pitchFamily="49" charset="0"/>
                <a:cs typeface="Courier New" pitchFamily="49" charset="0"/>
              </a:rPr>
              <a:t>   .Sum(order =&gt; order.OrderValue);</a:t>
            </a:r>
          </a:p>
          <a:p>
            <a:endParaRPr lang="sv-SE" sz="2800" dirty="0">
              <a:latin typeface="Courier New" pitchFamily="49" charset="0"/>
              <a:cs typeface="Courier New" pitchFamily="49" charset="0"/>
            </a:endParaRPr>
          </a:p>
          <a:p>
            <a:r>
              <a:rPr lang="sv-SE" sz="2800" dirty="0">
                <a:latin typeface="Courier New" pitchFamily="49" charset="0"/>
                <a:cs typeface="Courier New" pitchFamily="49" charset="0"/>
              </a:rPr>
              <a:t>  customer.Prefered = orderTotal &gt; 5000;</a:t>
            </a:r>
          </a:p>
          <a:p>
            <a:r>
              <a:rPr lang="sv-SE" sz="28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99403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  <p:pic>
        <p:nvPicPr>
          <p:cNvPr id="2050" name="Picture 2" descr="http://www.sjoraddning.se/media/cache/6a/3e/6a3edd4bbcc440844bec44316140a63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7487" y="-99392"/>
            <a:ext cx="12584594" cy="7056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14472" y="4987042"/>
            <a:ext cx="11298152" cy="1754326"/>
          </a:xfrm>
          <a:prstGeom prst="rect">
            <a:avLst/>
          </a:prstGeom>
          <a:solidFill>
            <a:schemeClr val="tx1">
              <a:alpha val="53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sv-SE" sz="5400" b="1" dirty="0">
                <a:solidFill>
                  <a:schemeClr val="bg1"/>
                </a:solidFill>
              </a:rPr>
              <a:t>But they told me</a:t>
            </a:r>
          </a:p>
          <a:p>
            <a:pPr algn="ctr"/>
            <a:r>
              <a:rPr lang="sv-SE" sz="5400" b="1" dirty="0">
                <a:solidFill>
                  <a:schemeClr val="bg1"/>
                </a:solidFill>
              </a:rPr>
              <a:t>that it was ok?</a:t>
            </a:r>
            <a:endParaRPr lang="sv-SE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6928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  <p:pic>
        <p:nvPicPr>
          <p:cNvPr id="4098" name="Picture 2" descr="http://creativewhat.files.wordpress.com/2010/09/09-13-2010-rearview-mirror-bob-ewing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10300892" cy="6957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495600" y="4941168"/>
            <a:ext cx="112981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5400" b="1" dirty="0">
                <a:solidFill>
                  <a:schemeClr val="bg1"/>
                </a:solidFill>
              </a:rPr>
              <a:t>We traditionally focus </a:t>
            </a:r>
          </a:p>
          <a:p>
            <a:r>
              <a:rPr lang="sv-SE" sz="5400" b="1" dirty="0">
                <a:solidFill>
                  <a:schemeClr val="bg1"/>
                </a:solidFill>
              </a:rPr>
              <a:t>on the past</a:t>
            </a:r>
            <a:endParaRPr lang="sv-SE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7937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://creativewhat.files.wordpress.com/2010/09/09-13-2010-rearview-mirror-bob-ewing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10300892" cy="6957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983432" y="-459432"/>
            <a:ext cx="12529392" cy="7992888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063552" y="3424324"/>
            <a:ext cx="9001000" cy="0"/>
          </a:xfrm>
          <a:prstGeom prst="straightConnector1">
            <a:avLst/>
          </a:prstGeom>
          <a:ln w="63500">
            <a:solidFill>
              <a:schemeClr val="bg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2207568" y="3284984"/>
            <a:ext cx="936104" cy="936104"/>
            <a:chOff x="-2052736" y="1412776"/>
            <a:chExt cx="936104" cy="936104"/>
          </a:xfrm>
          <a:solidFill>
            <a:schemeClr val="bg1">
              <a:lumMod val="75000"/>
            </a:schemeClr>
          </a:solidFill>
        </p:grpSpPr>
        <p:cxnSp>
          <p:nvCxnSpPr>
            <p:cNvPr id="10" name="Straight Connector 9"/>
            <p:cNvCxnSpPr/>
            <p:nvPr/>
          </p:nvCxnSpPr>
          <p:spPr>
            <a:xfrm flipH="1">
              <a:off x="-2052736" y="1556792"/>
              <a:ext cx="792088" cy="792088"/>
            </a:xfrm>
            <a:prstGeom prst="line">
              <a:avLst/>
            </a:prstGeom>
            <a:grpFill/>
            <a:ln w="635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/>
            <p:cNvSpPr/>
            <p:nvPr/>
          </p:nvSpPr>
          <p:spPr>
            <a:xfrm>
              <a:off x="-1332656" y="1412776"/>
              <a:ext cx="216024" cy="288032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schemeClr val="bg1"/>
                </a:solidFill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536180" y="4255810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>
                <a:solidFill>
                  <a:schemeClr val="bg1"/>
                </a:solidFill>
              </a:rPr>
              <a:t>100 $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2896196" y="3272284"/>
            <a:ext cx="2160240" cy="1340158"/>
            <a:chOff x="1372196" y="3272284"/>
            <a:chExt cx="2160240" cy="1340158"/>
          </a:xfrm>
        </p:grpSpPr>
        <p:grpSp>
          <p:nvGrpSpPr>
            <p:cNvPr id="14" name="Group 13"/>
            <p:cNvGrpSpPr/>
            <p:nvPr/>
          </p:nvGrpSpPr>
          <p:grpSpPr>
            <a:xfrm>
              <a:off x="2043584" y="3272284"/>
              <a:ext cx="936104" cy="936104"/>
              <a:chOff x="-2052736" y="1412776"/>
              <a:chExt cx="936104" cy="936104"/>
            </a:xfrm>
            <a:solidFill>
              <a:schemeClr val="bg1">
                <a:lumMod val="75000"/>
              </a:schemeClr>
            </a:solidFill>
          </p:grpSpPr>
          <p:cxnSp>
            <p:nvCxnSpPr>
              <p:cNvPr id="15" name="Straight Connector 14"/>
              <p:cNvCxnSpPr/>
              <p:nvPr/>
            </p:nvCxnSpPr>
            <p:spPr>
              <a:xfrm flipH="1">
                <a:off x="-2052736" y="1556792"/>
                <a:ext cx="792088" cy="792088"/>
              </a:xfrm>
              <a:prstGeom prst="line">
                <a:avLst/>
              </a:prstGeom>
              <a:grpFill/>
              <a:ln w="635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Oval 15"/>
              <p:cNvSpPr/>
              <p:nvPr/>
            </p:nvSpPr>
            <p:spPr>
              <a:xfrm>
                <a:off x="-1332656" y="1412776"/>
                <a:ext cx="216024" cy="288032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7" name="TextBox 16"/>
            <p:cNvSpPr txBox="1"/>
            <p:nvPr/>
          </p:nvSpPr>
          <p:spPr>
            <a:xfrm>
              <a:off x="1372196" y="4243110"/>
              <a:ext cx="21602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dirty="0">
                  <a:solidFill>
                    <a:schemeClr val="bg1"/>
                  </a:solidFill>
                </a:rPr>
                <a:t>300 $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7104112" y="3272284"/>
            <a:ext cx="2160240" cy="1340158"/>
            <a:chOff x="4368664" y="3272284"/>
            <a:chExt cx="2160240" cy="1340158"/>
          </a:xfrm>
        </p:grpSpPr>
        <p:grpSp>
          <p:nvGrpSpPr>
            <p:cNvPr id="18" name="Group 17"/>
            <p:cNvGrpSpPr/>
            <p:nvPr/>
          </p:nvGrpSpPr>
          <p:grpSpPr>
            <a:xfrm>
              <a:off x="5040052" y="3272284"/>
              <a:ext cx="936104" cy="936104"/>
              <a:chOff x="-2052736" y="1412776"/>
              <a:chExt cx="936104" cy="936104"/>
            </a:xfrm>
            <a:solidFill>
              <a:schemeClr val="bg1">
                <a:lumMod val="75000"/>
              </a:schemeClr>
            </a:solidFill>
          </p:grpSpPr>
          <p:cxnSp>
            <p:nvCxnSpPr>
              <p:cNvPr id="19" name="Straight Connector 18"/>
              <p:cNvCxnSpPr/>
              <p:nvPr/>
            </p:nvCxnSpPr>
            <p:spPr>
              <a:xfrm flipH="1">
                <a:off x="-2052736" y="1556792"/>
                <a:ext cx="792088" cy="792088"/>
              </a:xfrm>
              <a:prstGeom prst="line">
                <a:avLst/>
              </a:prstGeom>
              <a:grpFill/>
              <a:ln w="635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Oval 19"/>
              <p:cNvSpPr/>
              <p:nvPr/>
            </p:nvSpPr>
            <p:spPr>
              <a:xfrm>
                <a:off x="-1332656" y="1412776"/>
                <a:ext cx="216024" cy="288032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1" name="TextBox 20"/>
            <p:cNvSpPr txBox="1"/>
            <p:nvPr/>
          </p:nvSpPr>
          <p:spPr>
            <a:xfrm>
              <a:off x="4368664" y="4243110"/>
              <a:ext cx="21602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dirty="0">
                  <a:solidFill>
                    <a:schemeClr val="bg1"/>
                  </a:solidFill>
                </a:rPr>
                <a:t>250 $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1271465" y="1700809"/>
            <a:ext cx="1664585" cy="1631645"/>
            <a:chOff x="900083" y="2197839"/>
            <a:chExt cx="321106" cy="1631645"/>
          </a:xfrm>
        </p:grpSpPr>
        <p:cxnSp>
          <p:nvCxnSpPr>
            <p:cNvPr id="22" name="Straight Connector 21"/>
            <p:cNvCxnSpPr/>
            <p:nvPr/>
          </p:nvCxnSpPr>
          <p:spPr>
            <a:xfrm>
              <a:off x="1060636" y="2821372"/>
              <a:ext cx="0" cy="1008112"/>
            </a:xfrm>
            <a:prstGeom prst="line">
              <a:avLst/>
            </a:prstGeom>
            <a:ln w="38100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900083" y="2197839"/>
              <a:ext cx="32110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1600" dirty="0">
                  <a:solidFill>
                    <a:schemeClr val="bg1"/>
                  </a:solidFill>
                </a:rPr>
                <a:t>2011</a:t>
              </a:r>
              <a:endParaRPr lang="sv-SE" sz="105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101130" y="2409539"/>
            <a:ext cx="1664585" cy="1631645"/>
            <a:chOff x="900083" y="2197839"/>
            <a:chExt cx="321106" cy="1631645"/>
          </a:xfrm>
        </p:grpSpPr>
        <p:cxnSp>
          <p:nvCxnSpPr>
            <p:cNvPr id="28" name="Straight Connector 27"/>
            <p:cNvCxnSpPr/>
            <p:nvPr/>
          </p:nvCxnSpPr>
          <p:spPr>
            <a:xfrm>
              <a:off x="1060636" y="2821372"/>
              <a:ext cx="0" cy="1008112"/>
            </a:xfrm>
            <a:prstGeom prst="line">
              <a:avLst/>
            </a:prstGeom>
            <a:ln w="38100">
              <a:solidFill>
                <a:schemeClr val="accent3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900083" y="2197839"/>
              <a:ext cx="32110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1600" dirty="0">
                  <a:solidFill>
                    <a:schemeClr val="bg1"/>
                  </a:solidFill>
                </a:rPr>
                <a:t>Now</a:t>
              </a:r>
              <a:endParaRPr lang="sv-SE" sz="105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8256241" y="1762993"/>
            <a:ext cx="1664585" cy="1631645"/>
            <a:chOff x="900083" y="2197839"/>
            <a:chExt cx="321106" cy="1631645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1060636" y="2821372"/>
              <a:ext cx="0" cy="1008112"/>
            </a:xfrm>
            <a:prstGeom prst="line">
              <a:avLst/>
            </a:prstGeom>
            <a:ln w="38100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900083" y="2197839"/>
              <a:ext cx="32110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1600" dirty="0">
                  <a:solidFill>
                    <a:schemeClr val="bg1"/>
                  </a:solidFill>
                </a:rPr>
                <a:t>2012</a:t>
              </a:r>
              <a:endParaRPr lang="sv-SE" sz="1050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Isosceles Triangle 1"/>
          <p:cNvSpPr/>
          <p:nvPr/>
        </p:nvSpPr>
        <p:spPr>
          <a:xfrm rot="5400000">
            <a:off x="5098729" y="487513"/>
            <a:ext cx="1437300" cy="5885834"/>
          </a:xfrm>
          <a:prstGeom prst="triangle">
            <a:avLst/>
          </a:prstGeom>
          <a:solidFill>
            <a:schemeClr val="bg1">
              <a:alpha val="6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85000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3.7037E-7 L 0.52795 -0.0018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389" y="-9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Starting sagas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lass </a:t>
            </a:r>
            <a:r>
              <a:rPr lang="en-GB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MySaga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GB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IAmStartedByMessages</a:t>
            </a:r>
            <a:r>
              <a:rPr lang="en-GB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GB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MyStartMessage</a:t>
            </a:r>
            <a:r>
              <a:rPr lang="en-GB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endParaRPr lang="en-GB" b="1" dirty="0"/>
          </a:p>
          <a:p>
            <a:r>
              <a:rPr lang="en-GB" dirty="0" smtClean="0"/>
              <a:t>Tells </a:t>
            </a:r>
            <a:r>
              <a:rPr lang="en-GB" dirty="0" err="1" smtClean="0"/>
              <a:t>NServiceBus</a:t>
            </a:r>
            <a:r>
              <a:rPr lang="en-GB" dirty="0" smtClean="0"/>
              <a:t> that it’s ok to start a new saga</a:t>
            </a:r>
          </a:p>
          <a:p>
            <a:r>
              <a:rPr lang="en-GB" dirty="0" err="1" smtClean="0"/>
              <a:t>IAmStartedByMessages</a:t>
            </a:r>
            <a:r>
              <a:rPr lang="en-GB" dirty="0" smtClean="0"/>
              <a:t> extends </a:t>
            </a:r>
            <a:r>
              <a:rPr lang="en-GB" dirty="0" err="1" smtClean="0"/>
              <a:t>IHandleMessages</a:t>
            </a:r>
            <a:endParaRPr lang="en-GB" dirty="0" smtClean="0"/>
          </a:p>
          <a:p>
            <a:pPr lvl="1"/>
            <a:r>
              <a:rPr lang="en-GB" dirty="0" smtClean="0"/>
              <a:t>So no need to implement </a:t>
            </a:r>
            <a:r>
              <a:rPr lang="en-GB" dirty="0" err="1" smtClean="0"/>
              <a:t>IHandleMessages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56902688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  <p:pic>
        <p:nvPicPr>
          <p:cNvPr id="3076" name="Picture 4" descr="http://enterdownstage.files.wordpress.com/2011/08/crystal-balling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472" y="-603448"/>
            <a:ext cx="9525000" cy="7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-528736" y="5157192"/>
            <a:ext cx="12745416" cy="2123658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sv-SE" sz="5400" b="1" dirty="0">
                <a:solidFill>
                  <a:schemeClr val="bg1"/>
                </a:solidFill>
              </a:rPr>
              <a:t>Can we predict the </a:t>
            </a:r>
          </a:p>
          <a:p>
            <a:pPr algn="ctr"/>
            <a:r>
              <a:rPr lang="sv-SE" sz="5400" b="1" dirty="0">
                <a:solidFill>
                  <a:schemeClr val="bg1"/>
                </a:solidFill>
              </a:rPr>
              <a:t>future?</a:t>
            </a:r>
          </a:p>
          <a:p>
            <a:pPr algn="ctr"/>
            <a:endParaRPr lang="sv-SE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2006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xanetwork.files.wordpress.com/2010/03/business-people-world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448" y="-27384"/>
            <a:ext cx="10015104" cy="6885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TextBox 5"/>
          <p:cNvSpPr txBox="1"/>
          <p:nvPr/>
        </p:nvSpPr>
        <p:spPr>
          <a:xfrm>
            <a:off x="-168696" y="5036984"/>
            <a:ext cx="12745416" cy="1200329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sv-SE" sz="4800" b="1" dirty="0">
                <a:solidFill>
                  <a:schemeClr val="bg1"/>
                </a:solidFill>
              </a:rPr>
              <a:t>They will know if you ask them</a:t>
            </a:r>
          </a:p>
          <a:p>
            <a:pPr algn="ctr"/>
            <a:endParaRPr lang="sv-SE" sz="24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44156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  <p:pic>
        <p:nvPicPr>
          <p:cNvPr id="3076" name="Picture 4" descr="http://enterdownstage.files.wordpress.com/2011/08/crystal-balling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472" y="-603448"/>
            <a:ext cx="9525000" cy="7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Rectangle 25"/>
          <p:cNvSpPr/>
          <p:nvPr/>
        </p:nvSpPr>
        <p:spPr>
          <a:xfrm>
            <a:off x="551384" y="-747464"/>
            <a:ext cx="12529392" cy="7992888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1631504" y="3136292"/>
            <a:ext cx="9001000" cy="0"/>
          </a:xfrm>
          <a:prstGeom prst="straightConnector1">
            <a:avLst/>
          </a:prstGeom>
          <a:ln w="63500">
            <a:solidFill>
              <a:schemeClr val="bg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903024" y="1412777"/>
            <a:ext cx="1664585" cy="1631645"/>
            <a:chOff x="900083" y="2197839"/>
            <a:chExt cx="321106" cy="1631645"/>
          </a:xfrm>
        </p:grpSpPr>
        <p:cxnSp>
          <p:nvCxnSpPr>
            <p:cNvPr id="37" name="Straight Connector 36"/>
            <p:cNvCxnSpPr/>
            <p:nvPr/>
          </p:nvCxnSpPr>
          <p:spPr>
            <a:xfrm>
              <a:off x="1060636" y="2821372"/>
              <a:ext cx="0" cy="1008112"/>
            </a:xfrm>
            <a:prstGeom prst="line">
              <a:avLst/>
            </a:prstGeom>
            <a:ln w="38100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900083" y="2197839"/>
              <a:ext cx="32110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1600" dirty="0">
                  <a:solidFill>
                    <a:schemeClr val="bg1"/>
                  </a:solidFill>
                </a:rPr>
                <a:t>2011</a:t>
              </a:r>
              <a:endParaRPr lang="sv-SE" sz="105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40" name="Straight Connector 39"/>
          <p:cNvCxnSpPr/>
          <p:nvPr/>
        </p:nvCxnSpPr>
        <p:spPr>
          <a:xfrm>
            <a:off x="-2460233" y="2745039"/>
            <a:ext cx="0" cy="1008112"/>
          </a:xfrm>
          <a:prstGeom prst="line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/>
          <p:cNvGrpSpPr/>
          <p:nvPr/>
        </p:nvGrpSpPr>
        <p:grpSpPr>
          <a:xfrm>
            <a:off x="7536163" y="1474961"/>
            <a:ext cx="1664585" cy="1631645"/>
            <a:chOff x="844521" y="2197839"/>
            <a:chExt cx="321106" cy="1631645"/>
          </a:xfrm>
        </p:grpSpPr>
        <p:cxnSp>
          <p:nvCxnSpPr>
            <p:cNvPr id="43" name="Straight Connector 42"/>
            <p:cNvCxnSpPr/>
            <p:nvPr/>
          </p:nvCxnSpPr>
          <p:spPr>
            <a:xfrm>
              <a:off x="997318" y="2821372"/>
              <a:ext cx="0" cy="1008112"/>
            </a:xfrm>
            <a:prstGeom prst="line">
              <a:avLst/>
            </a:prstGeom>
            <a:ln w="38100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844521" y="2197839"/>
              <a:ext cx="32110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1600" dirty="0">
                  <a:solidFill>
                    <a:schemeClr val="bg1"/>
                  </a:solidFill>
                </a:rPr>
                <a:t>2012</a:t>
              </a:r>
              <a:endParaRPr lang="sv-SE" sz="105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1415480" y="2996952"/>
            <a:ext cx="2160240" cy="1328768"/>
            <a:chOff x="-108520" y="2996952"/>
            <a:chExt cx="2160240" cy="1328768"/>
          </a:xfrm>
        </p:grpSpPr>
        <p:grpSp>
          <p:nvGrpSpPr>
            <p:cNvPr id="28" name="Group 27"/>
            <p:cNvGrpSpPr/>
            <p:nvPr/>
          </p:nvGrpSpPr>
          <p:grpSpPr>
            <a:xfrm>
              <a:off x="251520" y="2996952"/>
              <a:ext cx="936104" cy="936104"/>
              <a:chOff x="-2052736" y="1412776"/>
              <a:chExt cx="936104" cy="936104"/>
            </a:xfrm>
            <a:solidFill>
              <a:schemeClr val="bg1">
                <a:lumMod val="75000"/>
              </a:schemeClr>
            </a:solidFill>
          </p:grpSpPr>
          <p:cxnSp>
            <p:nvCxnSpPr>
              <p:cNvPr id="29" name="Straight Connector 28"/>
              <p:cNvCxnSpPr/>
              <p:nvPr/>
            </p:nvCxnSpPr>
            <p:spPr>
              <a:xfrm flipH="1">
                <a:off x="-2052736" y="1556792"/>
                <a:ext cx="792088" cy="792088"/>
              </a:xfrm>
              <a:prstGeom prst="line">
                <a:avLst/>
              </a:prstGeom>
              <a:grpFill/>
              <a:ln w="635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Oval 29"/>
              <p:cNvSpPr/>
              <p:nvPr/>
            </p:nvSpPr>
            <p:spPr>
              <a:xfrm>
                <a:off x="-1332656" y="1412776"/>
                <a:ext cx="216024" cy="288032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>
                  <a:solidFill>
                    <a:srgbClr val="92D050"/>
                  </a:solidFill>
                </a:endParaRPr>
              </a:p>
            </p:txBody>
          </p:sp>
        </p:grpSp>
        <p:sp>
          <p:nvSpPr>
            <p:cNvPr id="64" name="TextBox 63"/>
            <p:cNvSpPr txBox="1"/>
            <p:nvPr/>
          </p:nvSpPr>
          <p:spPr>
            <a:xfrm>
              <a:off x="-108520" y="3956388"/>
              <a:ext cx="21602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dirty="0">
                  <a:solidFill>
                    <a:schemeClr val="bg1"/>
                  </a:solidFill>
                </a:rPr>
                <a:t>100 $</a:t>
              </a: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2351584" y="2996952"/>
            <a:ext cx="2160240" cy="1340158"/>
            <a:chOff x="1372196" y="3272284"/>
            <a:chExt cx="2160240" cy="1340158"/>
          </a:xfrm>
        </p:grpSpPr>
        <p:grpSp>
          <p:nvGrpSpPr>
            <p:cNvPr id="66" name="Group 65"/>
            <p:cNvGrpSpPr/>
            <p:nvPr/>
          </p:nvGrpSpPr>
          <p:grpSpPr>
            <a:xfrm>
              <a:off x="2043584" y="3272284"/>
              <a:ext cx="936104" cy="936104"/>
              <a:chOff x="-2052736" y="1412776"/>
              <a:chExt cx="936104" cy="936104"/>
            </a:xfrm>
            <a:solidFill>
              <a:schemeClr val="bg1">
                <a:lumMod val="75000"/>
              </a:schemeClr>
            </a:solidFill>
          </p:grpSpPr>
          <p:cxnSp>
            <p:nvCxnSpPr>
              <p:cNvPr id="68" name="Straight Connector 67"/>
              <p:cNvCxnSpPr/>
              <p:nvPr/>
            </p:nvCxnSpPr>
            <p:spPr>
              <a:xfrm flipH="1">
                <a:off x="-2052736" y="1556792"/>
                <a:ext cx="792088" cy="792088"/>
              </a:xfrm>
              <a:prstGeom prst="line">
                <a:avLst/>
              </a:prstGeom>
              <a:grpFill/>
              <a:ln w="635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Oval 68"/>
              <p:cNvSpPr/>
              <p:nvPr/>
            </p:nvSpPr>
            <p:spPr>
              <a:xfrm>
                <a:off x="-1332656" y="1412776"/>
                <a:ext cx="216024" cy="288032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67" name="TextBox 66"/>
            <p:cNvSpPr txBox="1"/>
            <p:nvPr/>
          </p:nvSpPr>
          <p:spPr>
            <a:xfrm>
              <a:off x="1372196" y="4243110"/>
              <a:ext cx="21602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dirty="0">
                  <a:solidFill>
                    <a:schemeClr val="bg1"/>
                  </a:solidFill>
                </a:rPr>
                <a:t>300 $</a:t>
              </a: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2679990" y="2984252"/>
            <a:ext cx="7088419" cy="670064"/>
            <a:chOff x="1155989" y="2984252"/>
            <a:chExt cx="7088419" cy="670064"/>
          </a:xfrm>
        </p:grpSpPr>
        <p:grpSp>
          <p:nvGrpSpPr>
            <p:cNvPr id="46" name="Group 45"/>
            <p:cNvGrpSpPr/>
            <p:nvPr/>
          </p:nvGrpSpPr>
          <p:grpSpPr>
            <a:xfrm>
              <a:off x="1155989" y="2984252"/>
              <a:ext cx="6656371" cy="288032"/>
              <a:chOff x="1155989" y="2984252"/>
              <a:chExt cx="6656371" cy="288032"/>
            </a:xfrm>
          </p:grpSpPr>
          <p:sp>
            <p:nvSpPr>
              <p:cNvPr id="45" name="Oval 44"/>
              <p:cNvSpPr/>
              <p:nvPr/>
            </p:nvSpPr>
            <p:spPr>
              <a:xfrm>
                <a:off x="7596336" y="2984252"/>
                <a:ext cx="216024" cy="288032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9" name="Curved Connector 18"/>
              <p:cNvCxnSpPr>
                <a:stCxn id="30" idx="7"/>
                <a:endCxn id="45" idx="0"/>
              </p:cNvCxnSpPr>
              <p:nvPr/>
            </p:nvCxnSpPr>
            <p:spPr>
              <a:xfrm rot="5400000" flipH="1" flipV="1">
                <a:off x="4402728" y="-262487"/>
                <a:ext cx="54881" cy="6548360"/>
              </a:xfrm>
              <a:prstGeom prst="curvedConnector3">
                <a:avLst>
                  <a:gd name="adj1" fmla="val 1511600"/>
                </a:avLst>
              </a:prstGeom>
              <a:ln w="38100">
                <a:solidFill>
                  <a:schemeClr val="bg1"/>
                </a:solidFill>
                <a:prstDash val="dashDot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4" name="TextBox 53"/>
            <p:cNvSpPr txBox="1"/>
            <p:nvPr/>
          </p:nvSpPr>
          <p:spPr>
            <a:xfrm>
              <a:off x="7226300" y="3284984"/>
              <a:ext cx="10181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dirty="0">
                  <a:solidFill>
                    <a:schemeClr val="bg1"/>
                  </a:solidFill>
                </a:rPr>
                <a:t>- 100 $</a:t>
              </a: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3781038" y="2564904"/>
            <a:ext cx="6923474" cy="720080"/>
            <a:chOff x="2257038" y="2564904"/>
            <a:chExt cx="6923474" cy="720080"/>
          </a:xfrm>
        </p:grpSpPr>
        <p:sp>
          <p:nvSpPr>
            <p:cNvPr id="49" name="Oval 48"/>
            <p:cNvSpPr/>
            <p:nvPr/>
          </p:nvSpPr>
          <p:spPr>
            <a:xfrm>
              <a:off x="8532440" y="2996952"/>
              <a:ext cx="216024" cy="288032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schemeClr val="bg1"/>
                </a:solidFill>
              </a:endParaRPr>
            </a:p>
          </p:txBody>
        </p:sp>
        <p:cxnSp>
          <p:nvCxnSpPr>
            <p:cNvPr id="50" name="Curved Connector 49"/>
            <p:cNvCxnSpPr>
              <a:stCxn id="69" idx="3"/>
              <a:endCxn id="49" idx="3"/>
            </p:cNvCxnSpPr>
            <p:nvPr/>
          </p:nvCxnSpPr>
          <p:spPr>
            <a:xfrm rot="16200000" flipH="1">
              <a:off x="5407382" y="86109"/>
              <a:ext cx="12700" cy="6313388"/>
            </a:xfrm>
            <a:prstGeom prst="curvedConnector3">
              <a:avLst>
                <a:gd name="adj1" fmla="val 8232134"/>
              </a:avLst>
            </a:prstGeom>
            <a:ln w="38100">
              <a:solidFill>
                <a:schemeClr val="bg1"/>
              </a:solidFill>
              <a:prstDash val="dash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8162404" y="2564904"/>
              <a:ext cx="10181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dirty="0">
                  <a:solidFill>
                    <a:schemeClr val="bg1"/>
                  </a:solidFill>
                </a:rPr>
                <a:t>- 300 $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51914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Exercise 5 – Preferred customers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Create a </a:t>
            </a:r>
            <a:r>
              <a:rPr lang="en-GB" dirty="0" err="1" smtClean="0"/>
              <a:t>CustomerCare</a:t>
            </a:r>
            <a:r>
              <a:rPr lang="en-GB" dirty="0" smtClean="0"/>
              <a:t> service</a:t>
            </a:r>
          </a:p>
          <a:p>
            <a:pPr lvl="1"/>
            <a:r>
              <a:rPr lang="en-GB" dirty="0" smtClean="0"/>
              <a:t>Build the preferred customer policy</a:t>
            </a:r>
          </a:p>
          <a:p>
            <a:pPr lvl="1"/>
            <a:r>
              <a:rPr lang="en-GB" dirty="0" smtClean="0"/>
              <a:t>Emit </a:t>
            </a:r>
            <a:r>
              <a:rPr lang="en-GB" dirty="0" err="1" smtClean="0"/>
              <a:t>CustomerMadePrefered</a:t>
            </a:r>
            <a:r>
              <a:rPr lang="en-GB" dirty="0" smtClean="0"/>
              <a:t> and </a:t>
            </a:r>
            <a:r>
              <a:rPr lang="en-GB" dirty="0" err="1" smtClean="0"/>
              <a:t>CustomerDemoted</a:t>
            </a:r>
            <a:r>
              <a:rPr lang="en-GB" dirty="0" smtClean="0"/>
              <a:t> events</a:t>
            </a:r>
          </a:p>
          <a:p>
            <a:r>
              <a:rPr lang="en-GB" dirty="0" smtClean="0"/>
              <a:t>Calculate customer discounts based on the above events</a:t>
            </a:r>
          </a:p>
          <a:p>
            <a:pPr lvl="1"/>
            <a:r>
              <a:rPr lang="en-GB" dirty="0" err="1" smtClean="0"/>
              <a:t>Console.WriteLine</a:t>
            </a:r>
            <a:r>
              <a:rPr lang="en-GB" dirty="0" smtClean="0"/>
              <a:t> is good enough</a:t>
            </a:r>
          </a:p>
          <a:p>
            <a:r>
              <a:rPr lang="en-GB" dirty="0" smtClean="0"/>
              <a:t>Business rules</a:t>
            </a:r>
          </a:p>
          <a:p>
            <a:pPr lvl="1"/>
            <a:r>
              <a:rPr lang="en-GB" dirty="0" smtClean="0"/>
              <a:t>Orders in the last 20 seconds counts towards the running total</a:t>
            </a:r>
          </a:p>
          <a:p>
            <a:pPr lvl="1"/>
            <a:r>
              <a:rPr lang="en-GB" dirty="0" smtClean="0"/>
              <a:t>Customers with a running total above $5000 is considered preferred</a:t>
            </a:r>
          </a:p>
          <a:p>
            <a:r>
              <a:rPr lang="en-GB" dirty="0" smtClean="0"/>
              <a:t>Use `</a:t>
            </a:r>
            <a:r>
              <a:rPr lang="en-GB" dirty="0" err="1" smtClean="0"/>
              <a:t>placeorder</a:t>
            </a:r>
            <a:r>
              <a:rPr lang="en-GB" dirty="0" smtClean="0"/>
              <a:t> {amount}` in the shop application to test</a:t>
            </a:r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882837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Walkthrough</a:t>
            </a:r>
            <a:endParaRPr lang="sv-S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Exercise 5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904774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Rescheduling of timeouts</a:t>
            </a:r>
            <a:endParaRPr lang="sv-S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18830492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Change timeouts in storage	</a:t>
            </a:r>
            <a:endParaRPr lang="sv-S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53314" y="1825625"/>
            <a:ext cx="12257902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sv-SE" dirty="0">
                <a:latin typeface="Consolas" panose="020B0609020204030204" pitchFamily="49" charset="0"/>
                <a:cs typeface="Consolas" panose="020B0609020204030204" pitchFamily="49" charset="0"/>
              </a:rPr>
              <a:t>UPDATE </a:t>
            </a:r>
            <a:r>
              <a:rPr lang="sv-SE" b="1" dirty="0">
                <a:latin typeface="Consolas" panose="020B0609020204030204" pitchFamily="49" charset="0"/>
                <a:cs typeface="Consolas" panose="020B0609020204030204" pitchFamily="49" charset="0"/>
              </a:rPr>
              <a:t>TimeoutEntity</a:t>
            </a:r>
          </a:p>
          <a:p>
            <a:pPr marL="0" indent="0">
              <a:buNone/>
            </a:pPr>
            <a:r>
              <a:rPr lang="sv-SE" dirty="0" smtClean="0">
                <a:latin typeface="Consolas" panose="020B0609020204030204" pitchFamily="49" charset="0"/>
                <a:cs typeface="Consolas" panose="020B0609020204030204" pitchFamily="49" charset="0"/>
              </a:rPr>
              <a:t>SET </a:t>
            </a:r>
            <a:r>
              <a:rPr lang="sv-SE" b="1" dirty="0">
                <a:latin typeface="Consolas" panose="020B0609020204030204" pitchFamily="49" charset="0"/>
                <a:cs typeface="Consolas" panose="020B0609020204030204" pitchFamily="49" charset="0"/>
              </a:rPr>
              <a:t>Time</a:t>
            </a:r>
            <a:r>
              <a:rPr lang="sv-SE" dirty="0">
                <a:latin typeface="Consolas" panose="020B0609020204030204" pitchFamily="49" charset="0"/>
                <a:cs typeface="Consolas" panose="020B0609020204030204" pitchFamily="49" charset="0"/>
              </a:rPr>
              <a:t> = DATEADD(day,10,Time)</a:t>
            </a:r>
          </a:p>
          <a:p>
            <a:pPr marL="0" indent="0">
              <a:buNone/>
            </a:pPr>
            <a:r>
              <a:rPr lang="sv-SE" dirty="0">
                <a:latin typeface="Consolas" panose="020B0609020204030204" pitchFamily="49" charset="0"/>
                <a:cs typeface="Consolas" panose="020B0609020204030204" pitchFamily="49" charset="0"/>
              </a:rPr>
              <a:t>WHERE id IN </a:t>
            </a:r>
          </a:p>
          <a:p>
            <a:pPr marL="0" indent="0">
              <a:buNone/>
            </a:pPr>
            <a:r>
              <a:rPr lang="sv-SE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endParaRPr lang="sv-SE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sv-SE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sv-SE" dirty="0" smtClean="0">
                <a:latin typeface="Consolas" panose="020B0609020204030204" pitchFamily="49" charset="0"/>
                <a:cs typeface="Consolas" panose="020B0609020204030204" pitchFamily="49" charset="0"/>
              </a:rPr>
              <a:t>	SELECT t.Id</a:t>
            </a:r>
            <a:endParaRPr lang="sv-SE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sv-SE" dirty="0" smtClean="0">
                <a:latin typeface="Consolas" panose="020B0609020204030204" pitchFamily="49" charset="0"/>
                <a:cs typeface="Consolas" panose="020B0609020204030204" pitchFamily="49" charset="0"/>
              </a:rPr>
              <a:t>	FROM </a:t>
            </a:r>
            <a:r>
              <a:rPr lang="sv-SE" dirty="0">
                <a:latin typeface="Consolas" panose="020B0609020204030204" pitchFamily="49" charset="0"/>
                <a:cs typeface="Consolas" panose="020B0609020204030204" pitchFamily="49" charset="0"/>
              </a:rPr>
              <a:t>TimeoutEntity </a:t>
            </a:r>
            <a:r>
              <a:rPr lang="sv-SE" dirty="0" smtClean="0"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endParaRPr lang="sv-SE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sv-SE" dirty="0" smtClean="0">
                <a:latin typeface="Consolas" panose="020B0609020204030204" pitchFamily="49" charset="0"/>
                <a:cs typeface="Consolas" panose="020B0609020204030204" pitchFamily="49" charset="0"/>
              </a:rPr>
              <a:t>	OUTER APPLY </a:t>
            </a:r>
            <a:r>
              <a:rPr lang="sv-SE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dbo.parseJSON</a:t>
            </a:r>
            <a:r>
              <a:rPr lang="sv-SE" dirty="0" smtClean="0">
                <a:latin typeface="Consolas" panose="020B0609020204030204" pitchFamily="49" charset="0"/>
                <a:cs typeface="Consolas" panose="020B0609020204030204" pitchFamily="49" charset="0"/>
              </a:rPr>
              <a:t>(t.Headers</a:t>
            </a:r>
            <a:r>
              <a:rPr lang="sv-SE" dirty="0">
                <a:latin typeface="Consolas" panose="020B0609020204030204" pitchFamily="49" charset="0"/>
                <a:cs typeface="Consolas" panose="020B0609020204030204" pitchFamily="49" charset="0"/>
              </a:rPr>
              <a:t>) as parsed</a:t>
            </a:r>
          </a:p>
          <a:p>
            <a:pPr marL="0" indent="0">
              <a:buNone/>
            </a:pPr>
            <a:r>
              <a:rPr lang="sv-SE" dirty="0" smtClean="0">
                <a:latin typeface="Consolas" panose="020B0609020204030204" pitchFamily="49" charset="0"/>
                <a:cs typeface="Consolas" panose="020B0609020204030204" pitchFamily="49" charset="0"/>
              </a:rPr>
              <a:t>	WHERE </a:t>
            </a:r>
            <a:r>
              <a:rPr lang="sv-SE" dirty="0">
                <a:latin typeface="Consolas" panose="020B0609020204030204" pitchFamily="49" charset="0"/>
                <a:cs typeface="Consolas" panose="020B0609020204030204" pitchFamily="49" charset="0"/>
              </a:rPr>
              <a:t>parsed.StringValue </a:t>
            </a:r>
            <a:r>
              <a:rPr lang="sv-SE" dirty="0" smtClean="0">
                <a:latin typeface="Consolas" panose="020B0609020204030204" pitchFamily="49" charset="0"/>
                <a:cs typeface="Consolas" panose="020B0609020204030204" pitchFamily="49" charset="0"/>
              </a:rPr>
              <a:t>LIKE’%</a:t>
            </a:r>
            <a:r>
              <a:rPr lang="sv-SE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Contracts.OrderPlaced</a:t>
            </a:r>
            <a:r>
              <a:rPr lang="sv-SE" dirty="0" smtClean="0">
                <a:latin typeface="Consolas" panose="020B0609020204030204" pitchFamily="49" charset="0"/>
                <a:cs typeface="Consolas" panose="020B0609020204030204" pitchFamily="49" charset="0"/>
              </a:rPr>
              <a:t>%'</a:t>
            </a:r>
            <a:endParaRPr lang="sv-SE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sv-SE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1101997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Sagas are your domain model</a:t>
            </a:r>
            <a:endParaRPr lang="sv-S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66127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Race Conditions – the secret sauce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0049" y="1604329"/>
            <a:ext cx="8470968" cy="4524955"/>
          </a:xfrm>
        </p:spPr>
        <p:txBody>
          <a:bodyPr/>
          <a:lstStyle/>
          <a:p>
            <a:r>
              <a:rPr lang="en-US" dirty="0" smtClean="0"/>
              <a:t>Race conditions may indicate a collaborative domain – fertile ground for CQRS</a:t>
            </a:r>
          </a:p>
          <a:p>
            <a:endParaRPr lang="en-US" dirty="0" smtClean="0"/>
          </a:p>
          <a:p>
            <a:r>
              <a:rPr lang="en-US" dirty="0" smtClean="0"/>
              <a:t>May even make you think your service boundaries are wrong</a:t>
            </a:r>
          </a:p>
        </p:txBody>
      </p:sp>
    </p:spTree>
    <p:extLst>
      <p:ext uri="{BB962C8B-B14F-4D97-AF65-F5344CB8AC3E}">
        <p14:creationId xmlns:p14="http://schemas.microsoft.com/office/powerpoint/2010/main" val="1807594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World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not allow users to cancel shipped orders</a:t>
            </a:r>
          </a:p>
          <a:p>
            <a:r>
              <a:rPr lang="en-US" dirty="0" smtClean="0"/>
              <a:t>Don’t ship cancelled orders</a:t>
            </a:r>
          </a:p>
          <a:p>
            <a:endParaRPr lang="en-US" dirty="0" smtClean="0"/>
          </a:p>
          <a:p>
            <a:r>
              <a:rPr lang="en-US" dirty="0" smtClean="0"/>
              <a:t>As we shrink the time between actions, a race condition presents itself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778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Storing state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lass </a:t>
            </a:r>
            <a:r>
              <a:rPr lang="en-GB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MySaga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Saga&lt; </a:t>
            </a:r>
            <a:r>
              <a:rPr lang="en-GB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MySaga.State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GB" dirty="0" smtClean="0"/>
              <a:t>The state class should inherit from </a:t>
            </a:r>
            <a:r>
              <a:rPr lang="en-GB" dirty="0" err="1" smtClean="0"/>
              <a:t>ContainSagaData</a:t>
            </a:r>
            <a:endParaRPr lang="en-GB" dirty="0" smtClean="0"/>
          </a:p>
          <a:p>
            <a:pPr lvl="1"/>
            <a:r>
              <a:rPr lang="en-GB" dirty="0" smtClean="0"/>
              <a:t>To allow </a:t>
            </a:r>
            <a:r>
              <a:rPr lang="en-GB" dirty="0" err="1" smtClean="0"/>
              <a:t>NServiceBus</a:t>
            </a:r>
            <a:r>
              <a:rPr lang="en-GB" dirty="0" smtClean="0"/>
              <a:t> to add metadata</a:t>
            </a:r>
          </a:p>
          <a:p>
            <a:pPr lvl="1"/>
            <a:r>
              <a:rPr lang="en-GB" dirty="0" smtClean="0"/>
              <a:t>Prefer a nested class</a:t>
            </a:r>
          </a:p>
          <a:p>
            <a:pPr lvl="1"/>
            <a:r>
              <a:rPr lang="en-GB" dirty="0" smtClean="0"/>
              <a:t>Custom state must be a property</a:t>
            </a:r>
            <a:endParaRPr lang="en-GB" dirty="0"/>
          </a:p>
          <a:p>
            <a:pPr marL="0" indent="0">
              <a:buNone/>
            </a:pP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class State: </a:t>
            </a:r>
            <a:r>
              <a:rPr lang="en-GB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ContainSagaData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public string </a:t>
            </a:r>
            <a:r>
              <a:rPr lang="en-GB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MyState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{ get; set;}</a:t>
            </a:r>
          </a:p>
          <a:p>
            <a:pPr marL="0" indent="0">
              <a:buNone/>
            </a:pP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GB" dirty="0" smtClean="0"/>
              <a:t>Access state via </a:t>
            </a:r>
            <a:r>
              <a:rPr lang="en-GB" dirty="0" err="1" smtClean="0"/>
              <a:t>this.Data</a:t>
            </a:r>
            <a:r>
              <a:rPr lang="en-GB" dirty="0" err="1"/>
              <a:t>.</a:t>
            </a:r>
            <a:r>
              <a:rPr lang="en-GB" dirty="0" err="1" smtClean="0"/>
              <a:t>MyStateProperty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2383994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Boundary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Cancelling an order is in the Sales service</a:t>
            </a:r>
          </a:p>
          <a:p>
            <a:r>
              <a:rPr lang="en-US" dirty="0" smtClean="0"/>
              <a:t>Shipping an order is in the Shipping service</a:t>
            </a:r>
          </a:p>
          <a:p>
            <a:endParaRPr lang="en-US" dirty="0" smtClean="0"/>
          </a:p>
          <a:p>
            <a:r>
              <a:rPr lang="en-US" dirty="0" smtClean="0"/>
              <a:t>Requirements seem to imply need for consistency/transactions between 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092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is simple with 3-Tier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575906" y="1250483"/>
            <a:ext cx="7242886" cy="50061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829544">
              <a:defRPr/>
            </a:pPr>
            <a:r>
              <a:rPr lang="en-US" sz="2177" spc="-91" dirty="0">
                <a:solidFill>
                  <a:srgbClr val="0000FF"/>
                </a:solidFill>
                <a:latin typeface="Consolas" pitchFamily="49" charset="0"/>
                <a:cs typeface="Arial" pitchFamily="34" charset="0"/>
              </a:rPr>
              <a:t>public class </a:t>
            </a: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Order</a:t>
            </a:r>
            <a:endParaRPr lang="en-US" sz="2177" spc="-91" dirty="0">
              <a:solidFill>
                <a:srgbClr val="C00000"/>
              </a:solidFill>
              <a:latin typeface="Consolas" pitchFamily="49" charset="0"/>
              <a:cs typeface="Arial" pitchFamily="34" charset="0"/>
            </a:endParaRPr>
          </a:p>
          <a:p>
            <a:pPr defTabSz="829544">
              <a:defRPr/>
            </a:pP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{</a:t>
            </a:r>
          </a:p>
          <a:p>
            <a:pPr defTabSz="829544">
              <a:defRPr/>
            </a:pPr>
            <a:r>
              <a:rPr lang="en-US" sz="2177" spc="-91" dirty="0">
                <a:solidFill>
                  <a:srgbClr val="0000FF"/>
                </a:solidFill>
                <a:latin typeface="Consolas" pitchFamily="49" charset="0"/>
                <a:cs typeface="Arial" pitchFamily="34" charset="0"/>
              </a:rPr>
              <a:t>    public</a:t>
            </a:r>
            <a:r>
              <a:rPr lang="en-US" sz="2903" kern="0" dirty="0">
                <a:solidFill>
                  <a:srgbClr val="FFFFFF"/>
                </a:solidFill>
                <a:latin typeface="Consolas" pitchFamily="49" charset="0"/>
                <a:cs typeface="Courier New" pitchFamily="49" charset="0"/>
              </a:rPr>
              <a:t> </a:t>
            </a:r>
            <a:r>
              <a:rPr lang="en-US" sz="2177" spc="-91" dirty="0">
                <a:solidFill>
                  <a:srgbClr val="0000FF"/>
                </a:solidFill>
                <a:latin typeface="Consolas" pitchFamily="49" charset="0"/>
                <a:cs typeface="Arial" pitchFamily="34" charset="0"/>
              </a:rPr>
              <a:t>void</a:t>
            </a: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 Cancel()</a:t>
            </a:r>
          </a:p>
          <a:p>
            <a:pPr defTabSz="829544">
              <a:defRPr/>
            </a:pP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    {</a:t>
            </a:r>
          </a:p>
          <a:p>
            <a:pPr defTabSz="829544">
              <a:defRPr/>
            </a:pP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        </a:t>
            </a:r>
            <a:r>
              <a:rPr lang="en-US" sz="2177" spc="-91" dirty="0">
                <a:solidFill>
                  <a:srgbClr val="0000FF"/>
                </a:solidFill>
                <a:latin typeface="Consolas" pitchFamily="49" charset="0"/>
                <a:cs typeface="Arial" pitchFamily="34" charset="0"/>
              </a:rPr>
              <a:t>if </a:t>
            </a: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(status != </a:t>
            </a:r>
            <a:r>
              <a:rPr lang="en-US" sz="2177" spc="-91" dirty="0" err="1">
                <a:solidFill>
                  <a:srgbClr val="C00000"/>
                </a:solidFill>
                <a:latin typeface="Consolas" pitchFamily="49" charset="0"/>
                <a:cs typeface="Arial" pitchFamily="34" charset="0"/>
              </a:rPr>
              <a:t>OrderStatusEnum.Shipped</a:t>
            </a: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)</a:t>
            </a:r>
          </a:p>
          <a:p>
            <a:pPr defTabSz="829544">
              <a:defRPr/>
            </a:pP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	</a:t>
            </a:r>
            <a:r>
              <a:rPr lang="en-US" sz="2177" kern="0" dirty="0">
                <a:solidFill>
                  <a:srgbClr val="008000"/>
                </a:solidFill>
                <a:latin typeface="Consolas" pitchFamily="49" charset="0"/>
                <a:cs typeface="Courier New" pitchFamily="49" charset="0"/>
              </a:rPr>
              <a:t>       //cancel</a:t>
            </a:r>
          </a:p>
          <a:p>
            <a:pPr defTabSz="829544">
              <a:defRPr/>
            </a:pP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    }</a:t>
            </a:r>
          </a:p>
          <a:p>
            <a:pPr defTabSz="829544">
              <a:defRPr/>
            </a:pPr>
            <a:endParaRPr lang="en-US" sz="2177" kern="0" dirty="0">
              <a:solidFill>
                <a:srgbClr val="008000"/>
              </a:solidFill>
              <a:latin typeface="Consolas" pitchFamily="49" charset="0"/>
              <a:cs typeface="Courier New" pitchFamily="49" charset="0"/>
            </a:endParaRPr>
          </a:p>
          <a:p>
            <a:pPr defTabSz="829544">
              <a:defRPr/>
            </a:pPr>
            <a:r>
              <a:rPr lang="en-US" sz="2177" spc="-91" dirty="0">
                <a:solidFill>
                  <a:srgbClr val="0000FF"/>
                </a:solidFill>
                <a:latin typeface="Consolas" pitchFamily="49" charset="0"/>
                <a:cs typeface="Arial" pitchFamily="34" charset="0"/>
              </a:rPr>
              <a:t>    public</a:t>
            </a:r>
            <a:r>
              <a:rPr lang="en-US" sz="2903" kern="0" dirty="0">
                <a:solidFill>
                  <a:srgbClr val="FFFFFF"/>
                </a:solidFill>
                <a:latin typeface="Consolas" pitchFamily="49" charset="0"/>
                <a:cs typeface="Courier New" pitchFamily="49" charset="0"/>
              </a:rPr>
              <a:t> </a:t>
            </a:r>
            <a:r>
              <a:rPr lang="en-US" sz="2177" spc="-91" dirty="0">
                <a:solidFill>
                  <a:srgbClr val="0000FF"/>
                </a:solidFill>
                <a:latin typeface="Consolas" pitchFamily="49" charset="0"/>
                <a:cs typeface="Arial" pitchFamily="34" charset="0"/>
              </a:rPr>
              <a:t>void</a:t>
            </a: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 Ship()</a:t>
            </a:r>
          </a:p>
          <a:p>
            <a:pPr defTabSz="829544">
              <a:defRPr/>
            </a:pP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    {</a:t>
            </a:r>
          </a:p>
          <a:p>
            <a:pPr defTabSz="829544">
              <a:defRPr/>
            </a:pP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        </a:t>
            </a:r>
            <a:r>
              <a:rPr lang="en-US" sz="2177" spc="-91" dirty="0">
                <a:solidFill>
                  <a:srgbClr val="0000FF"/>
                </a:solidFill>
                <a:latin typeface="Consolas" pitchFamily="49" charset="0"/>
                <a:cs typeface="Arial" pitchFamily="34" charset="0"/>
              </a:rPr>
              <a:t>if </a:t>
            </a: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(status != </a:t>
            </a:r>
            <a:r>
              <a:rPr lang="en-US" sz="2177" spc="-91" dirty="0" err="1">
                <a:solidFill>
                  <a:srgbClr val="C00000"/>
                </a:solidFill>
                <a:latin typeface="Consolas" pitchFamily="49" charset="0"/>
                <a:cs typeface="Arial" pitchFamily="34" charset="0"/>
              </a:rPr>
              <a:t>OrderStatusEnum.Cancelled</a:t>
            </a: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)</a:t>
            </a:r>
          </a:p>
          <a:p>
            <a:pPr defTabSz="829544">
              <a:defRPr/>
            </a:pP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	</a:t>
            </a:r>
            <a:r>
              <a:rPr lang="en-US" sz="2177" kern="0" dirty="0">
                <a:solidFill>
                  <a:srgbClr val="008000"/>
                </a:solidFill>
                <a:latin typeface="Consolas" pitchFamily="49" charset="0"/>
                <a:cs typeface="Courier New" pitchFamily="49" charset="0"/>
              </a:rPr>
              <a:t>       //ship</a:t>
            </a:r>
          </a:p>
          <a:p>
            <a:pPr defTabSz="829544">
              <a:defRPr/>
            </a:pP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    }</a:t>
            </a:r>
          </a:p>
          <a:p>
            <a:pPr defTabSz="829544">
              <a:defRPr/>
            </a:pP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}</a:t>
            </a:r>
            <a:endParaRPr lang="en-US" sz="2177" kern="0" dirty="0">
              <a:solidFill>
                <a:srgbClr val="008000"/>
              </a:solidFill>
              <a:latin typeface="Consolas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3277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Remember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1483" y="1584327"/>
            <a:ext cx="8916336" cy="3342453"/>
          </a:xfrm>
        </p:spPr>
        <p:txBody>
          <a:bodyPr/>
          <a:lstStyle/>
          <a:p>
            <a:r>
              <a:rPr lang="en-US" dirty="0" smtClean="0"/>
              <a:t>In CQRS, commands don’t fail</a:t>
            </a:r>
          </a:p>
          <a:p>
            <a:endParaRPr lang="en-US" dirty="0" smtClean="0"/>
          </a:p>
          <a:p>
            <a:r>
              <a:rPr lang="en-US" dirty="0" smtClean="0"/>
              <a:t>Race conditions don’t exist in business</a:t>
            </a:r>
          </a:p>
          <a:p>
            <a:endParaRPr lang="en-US" dirty="0" smtClean="0"/>
          </a:p>
          <a:p>
            <a:r>
              <a:rPr lang="en-US" dirty="0" smtClean="0"/>
              <a:t>A microsecond either way shouldn’t change business objectives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4467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3"/>
          <p:cNvSpPr txBox="1">
            <a:spLocks noChangeArrowheads="1"/>
          </p:cNvSpPr>
          <p:nvPr/>
        </p:nvSpPr>
        <p:spPr bwMode="auto">
          <a:xfrm>
            <a:off x="1874632" y="1166045"/>
            <a:ext cx="8243185" cy="4203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1438" tIns="45719" rIns="91438" bIns="45719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12" dirty="0"/>
              <a:t>Rules:</a:t>
            </a:r>
          </a:p>
          <a:p>
            <a:pPr marL="514353" indent="-514353">
              <a:spcBef>
                <a:spcPct val="50000"/>
              </a:spcBef>
              <a:buAutoNum type="arabicPeriod"/>
            </a:pPr>
            <a:r>
              <a:rPr lang="en-US" sz="2812" dirty="0"/>
              <a:t>Cannot cancel shipped orders</a:t>
            </a:r>
          </a:p>
          <a:p>
            <a:pPr marL="971539" lvl="1" indent="-514353">
              <a:spcBef>
                <a:spcPct val="50000"/>
              </a:spcBef>
            </a:pPr>
            <a:r>
              <a:rPr lang="en-US" sz="2812" dirty="0"/>
              <a:t>	Because shipping costs money</a:t>
            </a:r>
          </a:p>
          <a:p>
            <a:pPr marL="971539" lvl="1" indent="-514353">
              <a:spcBef>
                <a:spcPct val="50000"/>
              </a:spcBef>
            </a:pPr>
            <a:r>
              <a:rPr lang="en-US" sz="2812" dirty="0"/>
              <a:t>	That money would be lost			 		          if the customer cancelled</a:t>
            </a:r>
          </a:p>
          <a:p>
            <a:pPr marL="971539" lvl="1" indent="-514353">
              <a:spcBef>
                <a:spcPct val="50000"/>
              </a:spcBef>
            </a:pPr>
            <a:r>
              <a:rPr lang="en-US" sz="2812" dirty="0"/>
              <a:t>	Because we refund the customers money</a:t>
            </a:r>
          </a:p>
          <a:p>
            <a:pPr marL="514353" indent="-514353">
              <a:spcBef>
                <a:spcPct val="50000"/>
              </a:spcBef>
              <a:buAutoNum type="arabicPeriod"/>
            </a:pPr>
            <a:r>
              <a:rPr lang="en-US" sz="2812" dirty="0"/>
              <a:t>Don’t ship cancelled orders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underlying business objectives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 bwMode="auto">
          <a:xfrm>
            <a:off x="9327135" y="1772169"/>
            <a:ext cx="1638330" cy="54864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2"/>
            </a:solidFill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35" tIns="45717" rIns="91435" bIns="45717" numCol="1" rtlCol="0" anchor="ctr" anchorCtr="0" compatLnSpc="1">
            <a:prstTxWarp prst="textNoShape">
              <a:avLst/>
            </a:prstTxWarp>
          </a:bodyPr>
          <a:lstStyle/>
          <a:p>
            <a:pPr algn="ctr" defTabSz="914105"/>
            <a:r>
              <a:rPr lang="en-US" sz="2812" dirty="0">
                <a:solidFill>
                  <a:schemeClr val="tx1"/>
                </a:solidFill>
              </a:rPr>
              <a:t>Why?</a:t>
            </a:r>
            <a:endParaRPr lang="en-US" sz="1633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9283031" y="2536678"/>
            <a:ext cx="1638330" cy="54864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2"/>
            </a:solidFill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35" tIns="45717" rIns="91435" bIns="45717" numCol="1" rtlCol="0" anchor="ctr" anchorCtr="0" compatLnSpc="1">
            <a:prstTxWarp prst="textNoShape">
              <a:avLst/>
            </a:prstTxWarp>
          </a:bodyPr>
          <a:lstStyle/>
          <a:p>
            <a:pPr algn="ctr" defTabSz="914105"/>
            <a:r>
              <a:rPr lang="en-US" sz="2812" dirty="0">
                <a:solidFill>
                  <a:schemeClr val="tx1"/>
                </a:solidFill>
              </a:rPr>
              <a:t>So?</a:t>
            </a:r>
            <a:endParaRPr lang="en-US" sz="1633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9288472" y="3361027"/>
            <a:ext cx="1638330" cy="54864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2"/>
            </a:solidFill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35" tIns="45717" rIns="91435" bIns="45717" numCol="1" rtlCol="0" anchor="ctr" anchorCtr="0" compatLnSpc="1">
            <a:prstTxWarp prst="textNoShape">
              <a:avLst/>
            </a:prstTxWarp>
          </a:bodyPr>
          <a:lstStyle/>
          <a:p>
            <a:pPr algn="ctr" defTabSz="914105"/>
            <a:r>
              <a:rPr lang="en-US" sz="2812" dirty="0">
                <a:solidFill>
                  <a:schemeClr val="tx1"/>
                </a:solidFill>
              </a:rPr>
              <a:t>Why?</a:t>
            </a:r>
            <a:endParaRPr lang="en-US" sz="1633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4482781" y="5377219"/>
            <a:ext cx="3224438" cy="914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35" tIns="45717" rIns="91435" bIns="45717" numCol="1" rtlCol="0" anchor="ctr" anchorCtr="0" compatLnSpc="1">
            <a:prstTxWarp prst="textNoShape">
              <a:avLst/>
            </a:prstTxWarp>
          </a:bodyPr>
          <a:lstStyle/>
          <a:p>
            <a:pPr algn="ctr" defTabSz="914105"/>
            <a:r>
              <a:rPr lang="en-US" sz="2812" dirty="0">
                <a:solidFill>
                  <a:schemeClr val="tx1"/>
                </a:solidFill>
              </a:rPr>
              <a:t>Refund Policies</a:t>
            </a:r>
            <a:endParaRPr lang="en-US" sz="1633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929923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Analyze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an order is cancelled,</a:t>
            </a:r>
          </a:p>
          <a:p>
            <a:pPr>
              <a:buNone/>
            </a:pPr>
            <a:r>
              <a:rPr lang="en-US" dirty="0" smtClean="0"/>
              <a:t>	does the refund need to be given</a:t>
            </a:r>
          </a:p>
          <a:p>
            <a:pPr>
              <a:buNone/>
            </a:pPr>
            <a:r>
              <a:rPr lang="en-US" dirty="0" smtClean="0"/>
              <a:t>	immediately?</a:t>
            </a:r>
          </a:p>
          <a:p>
            <a:pPr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lvl="0"/>
            <a:r>
              <a:rPr lang="en-US" dirty="0" smtClean="0">
                <a:solidFill>
                  <a:schemeClr val="tx1"/>
                </a:solidFill>
              </a:rPr>
              <a:t>Can we give a partial refund?</a:t>
            </a:r>
          </a:p>
          <a:p>
            <a:pPr lvl="0"/>
            <a:endParaRPr lang="en-US" dirty="0" smtClean="0">
              <a:solidFill>
                <a:schemeClr val="tx1"/>
              </a:solidFill>
            </a:endParaRPr>
          </a:p>
          <a:p>
            <a:pPr lvl="0"/>
            <a:endParaRPr lang="en-US" dirty="0" smtClean="0">
              <a:gradFill>
                <a:gsLst>
                  <a:gs pos="0">
                    <a:srgbClr val="FFFFFF"/>
                  </a:gs>
                  <a:gs pos="86000">
                    <a:srgbClr val="FFFFFF"/>
                  </a:gs>
                </a:gsLst>
                <a:lin ang="0" scaled="0"/>
              </a:gradFill>
            </a:endParaRPr>
          </a:p>
          <a:p>
            <a:pPr>
              <a:buNone/>
            </a:pPr>
            <a:endParaRPr lang="en-US" dirty="0"/>
          </a:p>
        </p:txBody>
      </p:sp>
      <p:sp>
        <p:nvSpPr>
          <p:cNvPr id="4" name="Oval 3"/>
          <p:cNvSpPr/>
          <p:nvPr/>
        </p:nvSpPr>
        <p:spPr bwMode="auto">
          <a:xfrm>
            <a:off x="8570055" y="1554343"/>
            <a:ext cx="1638330" cy="641445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2"/>
            </a:solidFill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35" tIns="45717" rIns="91435" bIns="45717" numCol="1" rtlCol="0" anchor="ctr" anchorCtr="0" compatLnSpc="1">
            <a:prstTxWarp prst="textNoShape">
              <a:avLst/>
            </a:prstTxWarp>
          </a:bodyPr>
          <a:lstStyle/>
          <a:p>
            <a:pPr algn="ctr" defTabSz="914105"/>
            <a:r>
              <a:rPr lang="en-US" sz="2812" dirty="0">
                <a:solidFill>
                  <a:schemeClr val="tx1"/>
                </a:solidFill>
              </a:rPr>
              <a:t>No</a:t>
            </a:r>
          </a:p>
        </p:txBody>
      </p:sp>
      <p:sp>
        <p:nvSpPr>
          <p:cNvPr id="5" name="Oval 4"/>
          <p:cNvSpPr/>
          <p:nvPr/>
        </p:nvSpPr>
        <p:spPr bwMode="auto">
          <a:xfrm>
            <a:off x="8571759" y="3864027"/>
            <a:ext cx="1638330" cy="641445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2"/>
            </a:solidFill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35" tIns="45717" rIns="91435" bIns="45717" numCol="1" rtlCol="0" anchor="ctr" anchorCtr="0" compatLnSpc="1">
            <a:prstTxWarp prst="textNoShape">
              <a:avLst/>
            </a:prstTxWarp>
          </a:bodyPr>
          <a:lstStyle/>
          <a:p>
            <a:pPr algn="ctr" defTabSz="914105"/>
            <a:r>
              <a:rPr lang="en-US" sz="2812" dirty="0">
                <a:solidFill>
                  <a:schemeClr val="tx1"/>
                </a:solidFill>
              </a:rPr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334467631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 Deeper</a:t>
            </a:r>
            <a:endParaRPr lang="en-US" dirty="0"/>
          </a:p>
        </p:txBody>
      </p:sp>
      <p:sp>
        <p:nvSpPr>
          <p:cNvPr id="3" name="Text Placeholder 2"/>
          <p:cNvSpPr txBox="1">
            <a:spLocks/>
          </p:cNvSpPr>
          <p:nvPr/>
        </p:nvSpPr>
        <p:spPr bwMode="auto">
          <a:xfrm>
            <a:off x="1523521" y="1530494"/>
            <a:ext cx="9144960" cy="698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8" tIns="45719" rIns="91438" bIns="45719" numCol="1" anchor="t" anchorCtr="0" compatLnSpc="1">
            <a:prstTxWarp prst="textNoShape">
              <a:avLst/>
            </a:prstTxWarp>
            <a:spAutoFit/>
          </a:bodyPr>
          <a:lstStyle/>
          <a:p>
            <a:pPr marL="460378" indent="-460378" defTabSz="914406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55000"/>
              <a:buBlip>
                <a:blip r:embed="rId2"/>
              </a:buBlip>
              <a:defRPr/>
            </a:pPr>
            <a:r>
              <a:rPr lang="en-US" sz="3175" kern="0" dirty="0"/>
              <a:t>What does a customer have to do</a:t>
            </a:r>
          </a:p>
          <a:p>
            <a:pPr marL="460378" indent="-460378" defTabSz="914406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55000"/>
              <a:defRPr/>
            </a:pPr>
            <a:r>
              <a:rPr lang="en-US" sz="1633" kern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	</a:t>
            </a:r>
            <a:r>
              <a:rPr lang="en-US" sz="3175" kern="0" dirty="0"/>
              <a:t>in order to get a refund?</a:t>
            </a:r>
          </a:p>
          <a:p>
            <a:pPr marL="460378" indent="-460378" defTabSz="914406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55000"/>
              <a:defRPr/>
            </a:pPr>
            <a:endParaRPr lang="en-US" sz="3175" kern="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460378" indent="-460378" defTabSz="914406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55000"/>
              <a:defRPr/>
            </a:pPr>
            <a:r>
              <a:rPr lang="en-US" sz="3175" kern="0" dirty="0"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0" scaled="0"/>
                </a:gradFill>
                <a:effectLst>
                  <a:outerShdw blurRad="38100" dist="38100" dir="2700000" algn="tl">
                    <a:srgbClr val="000000"/>
                  </a:outerShdw>
                </a:effectLst>
              </a:rPr>
              <a:t>	</a:t>
            </a:r>
            <a:r>
              <a:rPr lang="en-US" sz="3175" kern="0" dirty="0"/>
              <a:t>Return the products</a:t>
            </a:r>
          </a:p>
          <a:p>
            <a:pPr marL="460378" indent="-460378" defTabSz="914406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55000"/>
              <a:defRPr/>
            </a:pPr>
            <a:endParaRPr lang="en-US" sz="1633" kern="0" dirty="0"/>
          </a:p>
          <a:p>
            <a:pPr marL="460378" indent="-460378" defTabSz="914406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55000"/>
              <a:defRPr/>
            </a:pPr>
            <a:r>
              <a:rPr lang="en-US" sz="3175" kern="0" dirty="0"/>
              <a:t>	Most orders cancelled soon after they were made – buyer’s remorse</a:t>
            </a:r>
          </a:p>
          <a:p>
            <a:pPr marL="460378" indent="-460378" defTabSz="914406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55000"/>
              <a:defRPr/>
            </a:pPr>
            <a:endParaRPr lang="en-US" sz="3175" kern="0" dirty="0"/>
          </a:p>
          <a:p>
            <a:pPr marL="460378" indent="-460378" defTabSz="914406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55000"/>
              <a:defRPr/>
            </a:pPr>
            <a:r>
              <a:rPr lang="en-US" sz="3175" kern="0" dirty="0"/>
              <a:t>	Implement a saga for buyer’s remorse in the Sales service</a:t>
            </a:r>
          </a:p>
          <a:p>
            <a:pPr marL="460378" indent="-460378" defTabSz="914406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55000"/>
              <a:buBlip>
                <a:blip r:embed="rId2"/>
              </a:buBlip>
              <a:defRPr/>
            </a:pPr>
            <a:endParaRPr lang="en-US" sz="3175" kern="0" dirty="0">
              <a:gradFill>
                <a:gsLst>
                  <a:gs pos="0">
                    <a:srgbClr val="FFFFFF"/>
                  </a:gs>
                  <a:gs pos="86000">
                    <a:srgbClr val="FFFFFF"/>
                  </a:gs>
                </a:gsLst>
                <a:lin ang="0" scaled="0"/>
              </a:gra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460378" indent="-460378" defTabSz="914406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55000"/>
              <a:buBlip>
                <a:blip r:embed="rId2"/>
              </a:buBlip>
              <a:defRPr/>
            </a:pPr>
            <a:endParaRPr lang="en-US" sz="3175" kern="0" dirty="0">
              <a:gradFill>
                <a:gsLst>
                  <a:gs pos="0">
                    <a:srgbClr val="FFFFFF"/>
                  </a:gs>
                  <a:gs pos="86000">
                    <a:srgbClr val="FFFFFF"/>
                  </a:gs>
                </a:gsLst>
                <a:lin ang="0" scaled="0"/>
              </a:gra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460378" indent="-460378" defTabSz="914406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55000"/>
              <a:defRPr/>
            </a:pPr>
            <a:endParaRPr lang="en-US" sz="3175" kern="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941847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Consider Service Boundaries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 bwMode="auto">
          <a:xfrm>
            <a:off x="2237243" y="2716867"/>
            <a:ext cx="1407707" cy="698643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8" tIns="45719" rIns="91438" bIns="45719" numCol="1" rtlCol="0" anchor="t" anchorCtr="0" compatLnSpc="1">
            <a:prstTxWarp prst="textNoShape">
              <a:avLst/>
            </a:prstTxWarp>
          </a:bodyPr>
          <a:lstStyle/>
          <a:p>
            <a:pPr algn="ctr" defTabSz="914406"/>
            <a:r>
              <a:rPr lang="en-US" sz="3175" b="1" dirty="0">
                <a:latin typeface="Franklin Gothic Medium" pitchFamily="34" charset="0"/>
              </a:rPr>
              <a:t>Sales</a:t>
            </a:r>
          </a:p>
        </p:txBody>
      </p:sp>
      <p:sp>
        <p:nvSpPr>
          <p:cNvPr id="4" name="Rounded Rectangle 3"/>
          <p:cNvSpPr/>
          <p:nvPr/>
        </p:nvSpPr>
        <p:spPr bwMode="auto">
          <a:xfrm>
            <a:off x="8038903" y="2715390"/>
            <a:ext cx="1407707" cy="698643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8" tIns="45719" rIns="91438" bIns="45719" numCol="1" rtlCol="0" anchor="t" anchorCtr="0" compatLnSpc="1">
            <a:prstTxWarp prst="textNoShape">
              <a:avLst/>
            </a:prstTxWarp>
          </a:bodyPr>
          <a:lstStyle/>
          <a:p>
            <a:pPr algn="ctr" defTabSz="914406"/>
            <a:r>
              <a:rPr lang="en-US" sz="3175" b="1" dirty="0">
                <a:latin typeface="Franklin Gothic Medium" pitchFamily="34" charset="0"/>
              </a:rPr>
              <a:t>Billing</a:t>
            </a:r>
          </a:p>
        </p:txBody>
      </p:sp>
      <p:sp>
        <p:nvSpPr>
          <p:cNvPr id="5" name="Rounded Rectangle 4"/>
          <p:cNvSpPr/>
          <p:nvPr/>
        </p:nvSpPr>
        <p:spPr bwMode="auto">
          <a:xfrm>
            <a:off x="4967209" y="2731097"/>
            <a:ext cx="1820428" cy="698643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8" tIns="45719" rIns="91438" bIns="45719" numCol="1" rtlCol="0" anchor="t" anchorCtr="0" compatLnSpc="1">
            <a:prstTxWarp prst="textNoShape">
              <a:avLst/>
            </a:prstTxWarp>
          </a:bodyPr>
          <a:lstStyle/>
          <a:p>
            <a:pPr algn="ctr" defTabSz="914406"/>
            <a:r>
              <a:rPr lang="en-US" sz="3175" b="1" dirty="0">
                <a:latin typeface="Franklin Gothic Medium" pitchFamily="34" charset="0"/>
              </a:rPr>
              <a:t>Shipping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40045" y="1859035"/>
            <a:ext cx="2161806" cy="818427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en-US" sz="2359" dirty="0"/>
              <a:t>Order Accepted</a:t>
            </a:r>
          </a:p>
          <a:p>
            <a:r>
              <a:rPr lang="en-US" sz="2359" dirty="0"/>
              <a:t>Order Cancelled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78192" y="1853785"/>
            <a:ext cx="2476380" cy="455379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en-US" sz="2359" dirty="0"/>
              <a:t>Products Returned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926587" y="1864291"/>
            <a:ext cx="2462337" cy="818427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en-US" sz="2359" dirty="0"/>
              <a:t>Customer Charged</a:t>
            </a:r>
          </a:p>
          <a:p>
            <a:r>
              <a:rPr lang="en-US" sz="2359" dirty="0"/>
              <a:t>Refund Policy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23521" y="4337762"/>
            <a:ext cx="9144959" cy="525078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algn="ctr"/>
            <a:r>
              <a:rPr lang="en-US" sz="2812" dirty="0"/>
              <a:t>Implement a saga for the refund policy in Billing</a:t>
            </a:r>
            <a:endParaRPr lang="en-GB" sz="2812" dirty="0"/>
          </a:p>
        </p:txBody>
      </p:sp>
    </p:spTree>
    <p:extLst>
      <p:ext uri="{BB962C8B-B14F-4D97-AF65-F5344CB8AC3E}">
        <p14:creationId xmlns:p14="http://schemas.microsoft.com/office/powerpoint/2010/main" val="191285559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Exercise 6 – Buyers remorse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Implement the buyers remorse saga in sales</a:t>
            </a:r>
          </a:p>
          <a:p>
            <a:r>
              <a:rPr lang="en-GB" dirty="0" smtClean="0"/>
              <a:t>Emit a `</a:t>
            </a:r>
            <a:r>
              <a:rPr lang="en-GB" dirty="0" err="1" smtClean="0"/>
              <a:t>OrderAccepted</a:t>
            </a:r>
            <a:r>
              <a:rPr lang="en-GB" dirty="0" smtClean="0"/>
              <a:t>` event in addition to `</a:t>
            </a:r>
            <a:r>
              <a:rPr lang="en-GB" dirty="0" err="1" smtClean="0"/>
              <a:t>OrderPlaced</a:t>
            </a:r>
            <a:r>
              <a:rPr lang="en-GB" dirty="0" smtClean="0"/>
              <a:t>`</a:t>
            </a:r>
          </a:p>
          <a:p>
            <a:r>
              <a:rPr lang="en-GB" dirty="0" smtClean="0"/>
              <a:t>Adjust other sagas to use this new event where appropriate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 smtClean="0"/>
              <a:t>Business rules</a:t>
            </a:r>
          </a:p>
          <a:p>
            <a:r>
              <a:rPr lang="en-GB" dirty="0" smtClean="0"/>
              <a:t>Buyers remorse timeout is 10 seconds</a:t>
            </a:r>
          </a:p>
        </p:txBody>
      </p:sp>
    </p:spTree>
    <p:extLst>
      <p:ext uri="{BB962C8B-B14F-4D97-AF65-F5344CB8AC3E}">
        <p14:creationId xmlns:p14="http://schemas.microsoft.com/office/powerpoint/2010/main" val="206784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Walkthrough</a:t>
            </a:r>
            <a:endParaRPr lang="sv-S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Exercise </a:t>
            </a:r>
            <a:r>
              <a:rPr lang="en-GB" dirty="0"/>
              <a:t>6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756094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Upcoming saga changes in v6</a:t>
            </a:r>
            <a:endParaRPr lang="sv-S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057996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Correlating messages to saga instances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Decide on a property to correlate on</a:t>
            </a:r>
          </a:p>
          <a:p>
            <a:pPr lvl="1"/>
            <a:r>
              <a:rPr lang="en-GB" dirty="0" smtClean="0"/>
              <a:t>Usually some kind of entity id like </a:t>
            </a:r>
            <a:r>
              <a:rPr lang="en-GB" dirty="0" err="1" smtClean="0"/>
              <a:t>OrderId</a:t>
            </a:r>
            <a:r>
              <a:rPr lang="en-GB" dirty="0" smtClean="0"/>
              <a:t>, </a:t>
            </a:r>
            <a:r>
              <a:rPr lang="en-GB" dirty="0" err="1" smtClean="0"/>
              <a:t>CustomerId</a:t>
            </a:r>
            <a:r>
              <a:rPr lang="en-GB" dirty="0" smtClean="0"/>
              <a:t> </a:t>
            </a:r>
            <a:r>
              <a:rPr lang="en-GB" dirty="0" err="1" smtClean="0"/>
              <a:t>etc</a:t>
            </a:r>
            <a:endParaRPr lang="en-GB" dirty="0" smtClean="0"/>
          </a:p>
          <a:p>
            <a:r>
              <a:rPr lang="en-GB" dirty="0" smtClean="0"/>
              <a:t>Setup a mapping for each message</a:t>
            </a:r>
          </a:p>
          <a:p>
            <a:pPr lvl="1"/>
            <a:r>
              <a:rPr lang="en-GB" dirty="0" smtClean="0"/>
              <a:t>Connects message property to saga property</a:t>
            </a:r>
          </a:p>
          <a:p>
            <a:pPr marL="0" indent="0">
              <a:buNone/>
            </a:pPr>
            <a:r>
              <a:rPr lang="sv-SE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override </a:t>
            </a:r>
            <a:r>
              <a:rPr lang="sv-SE" sz="1900" dirty="0">
                <a:latin typeface="Consolas" panose="020B0609020204030204" pitchFamily="49" charset="0"/>
                <a:cs typeface="Consolas" panose="020B0609020204030204" pitchFamily="49" charset="0"/>
              </a:rPr>
              <a:t>void ConfigureHowToFindSaga(SagaPropertyMapper&lt;State&gt; mapper)</a:t>
            </a:r>
          </a:p>
          <a:p>
            <a:pPr marL="0" indent="0">
              <a:buNone/>
            </a:pPr>
            <a:r>
              <a:rPr lang="sv-SE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sv-SE" sz="19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sv-SE" sz="1900" dirty="0">
                <a:latin typeface="Consolas" panose="020B0609020204030204" pitchFamily="49" charset="0"/>
                <a:cs typeface="Consolas" panose="020B0609020204030204" pitchFamily="49" charset="0"/>
              </a:rPr>
              <a:t>            mapper.ConfigureMapping&lt;OrderPlaced&gt;(</a:t>
            </a:r>
            <a:r>
              <a:rPr lang="sv-SE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msg </a:t>
            </a:r>
            <a:r>
              <a:rPr lang="sv-SE" sz="1900" dirty="0">
                <a:latin typeface="Consolas" panose="020B0609020204030204" pitchFamily="49" charset="0"/>
                <a:cs typeface="Consolas" panose="020B0609020204030204" pitchFamily="49" charset="0"/>
              </a:rPr>
              <a:t>=&gt; </a:t>
            </a:r>
            <a:r>
              <a:rPr lang="sv-SE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msg.OrderId</a:t>
            </a:r>
            <a:r>
              <a:rPr lang="sv-SE" sz="19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sv-SE" sz="19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.</a:t>
            </a:r>
            <a:r>
              <a:rPr lang="sv-SE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ToSaga(state </a:t>
            </a:r>
            <a:r>
              <a:rPr lang="sv-SE" sz="1900" dirty="0">
                <a:latin typeface="Consolas" panose="020B0609020204030204" pitchFamily="49" charset="0"/>
                <a:cs typeface="Consolas" panose="020B0609020204030204" pitchFamily="49" charset="0"/>
              </a:rPr>
              <a:t>=&gt; </a:t>
            </a:r>
            <a:r>
              <a:rPr lang="sv-SE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state.OrderId</a:t>
            </a:r>
            <a:r>
              <a:rPr lang="sv-SE" sz="19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sv-SE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GB" dirty="0" smtClean="0"/>
              <a:t>Make sure to set the saga property when starting the saga</a:t>
            </a:r>
            <a:endParaRPr lang="en-GB" dirty="0"/>
          </a:p>
          <a:p>
            <a:pPr marL="0" indent="0">
              <a:buNone/>
            </a:pPr>
            <a:r>
              <a:rPr lang="en-GB" dirty="0" err="1" smtClean="0"/>
              <a:t>this.Data.Orderid</a:t>
            </a:r>
            <a:r>
              <a:rPr lang="en-GB" dirty="0" smtClean="0"/>
              <a:t> = </a:t>
            </a:r>
            <a:r>
              <a:rPr lang="en-GB" dirty="0" err="1" smtClean="0"/>
              <a:t>message.OrderId</a:t>
            </a:r>
            <a:r>
              <a:rPr lang="en-GB" dirty="0" smtClean="0"/>
              <a:t> 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13450564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Less sharp edges</a:t>
            </a:r>
            <a:endParaRPr lang="sv-S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TBD </a:t>
            </a:r>
            <a:r>
              <a:rPr lang="en-GB" dirty="0" err="1" smtClean="0"/>
              <a:t>andreas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3550849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Requesting timeouts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 smtClean="0"/>
              <a:t>Timeouts are reminders for the saga it self</a:t>
            </a:r>
          </a:p>
          <a:p>
            <a:pPr lvl="1"/>
            <a:r>
              <a:rPr lang="en-GB" dirty="0" smtClean="0"/>
              <a:t>Just a plain message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this.RequestTimeout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GB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MyTimeout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&gt;(</a:t>
            </a:r>
            <a:r>
              <a:rPr lang="en-GB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TimeSpan.FromSeconds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(60))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 smtClean="0"/>
              <a:t>Handle them by implementing </a:t>
            </a:r>
            <a:r>
              <a:rPr lang="en-GB" dirty="0" err="1" smtClean="0"/>
              <a:t>IHandleTimeouts</a:t>
            </a:r>
            <a:r>
              <a:rPr lang="en-GB" dirty="0" smtClean="0"/>
              <a:t>&lt;</a:t>
            </a:r>
            <a:r>
              <a:rPr lang="en-GB" dirty="0" err="1"/>
              <a:t>MyTimeout</a:t>
            </a:r>
            <a:r>
              <a:rPr lang="en-GB" dirty="0" smtClean="0"/>
              <a:t>&gt;</a:t>
            </a:r>
          </a:p>
          <a:p>
            <a:pPr marL="0" indent="0">
              <a:buNone/>
            </a:pPr>
            <a:r>
              <a:rPr lang="sv-SE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sv-SE" dirty="0">
                <a:latin typeface="Consolas" panose="020B0609020204030204" pitchFamily="49" charset="0"/>
                <a:cs typeface="Consolas" panose="020B0609020204030204" pitchFamily="49" charset="0"/>
              </a:rPr>
              <a:t>public void </a:t>
            </a:r>
            <a:r>
              <a:rPr lang="sv-SE" dirty="0" smtClean="0">
                <a:latin typeface="Consolas" panose="020B0609020204030204" pitchFamily="49" charset="0"/>
                <a:cs typeface="Consolas" panose="020B0609020204030204" pitchFamily="49" charset="0"/>
              </a:rPr>
              <a:t>Timeout(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MyTimeout</a:t>
            </a:r>
            <a:r>
              <a:rPr lang="sv-SE" dirty="0" smtClean="0">
                <a:latin typeface="Consolas" panose="020B0609020204030204" pitchFamily="49" charset="0"/>
                <a:cs typeface="Consolas" panose="020B0609020204030204" pitchFamily="49" charset="0"/>
              </a:rPr>
              <a:t> timeoutState</a:t>
            </a:r>
            <a:r>
              <a:rPr lang="sv-SE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sv-SE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sv-SE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GB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04304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2397</Words>
  <Application>Microsoft Office PowerPoint</Application>
  <PresentationFormat>Widescreen</PresentationFormat>
  <Paragraphs>592</Paragraphs>
  <Slides>80</Slides>
  <Notes>29</Notes>
  <HiddenSlides>4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80</vt:i4>
      </vt:variant>
    </vt:vector>
  </HeadingPairs>
  <TitlesOfParts>
    <vt:vector size="91" baseType="lpstr">
      <vt:lpstr>Arial</vt:lpstr>
      <vt:lpstr>Calibri</vt:lpstr>
      <vt:lpstr>Calibri Light</vt:lpstr>
      <vt:lpstr>Consolas</vt:lpstr>
      <vt:lpstr>Courier New</vt:lpstr>
      <vt:lpstr>Franklin Gothic Book</vt:lpstr>
      <vt:lpstr>Franklin Gothic Medium</vt:lpstr>
      <vt:lpstr>MS Gothic</vt:lpstr>
      <vt:lpstr>Steelfish Rg</vt:lpstr>
      <vt:lpstr>Tahoma</vt:lpstr>
      <vt:lpstr>Office Theme</vt:lpstr>
      <vt:lpstr>Saga Master Class</vt:lpstr>
      <vt:lpstr>Agenda</vt:lpstr>
      <vt:lpstr>Prerequisites</vt:lpstr>
      <vt:lpstr>Saga definition</vt:lpstr>
      <vt:lpstr>Handling messages</vt:lpstr>
      <vt:lpstr>Starting sagas</vt:lpstr>
      <vt:lpstr>Storing state</vt:lpstr>
      <vt:lpstr>Correlating messages to saga instances</vt:lpstr>
      <vt:lpstr>Requesting timeouts</vt:lpstr>
      <vt:lpstr>Sending messages</vt:lpstr>
      <vt:lpstr>Sample domain</vt:lpstr>
      <vt:lpstr>Exercise 1 – Order Policy saga</vt:lpstr>
      <vt:lpstr>Walkthrough</vt:lpstr>
      <vt:lpstr>Event driven architectures</vt:lpstr>
      <vt:lpstr>Loosely Coupled Synchronization</vt:lpstr>
      <vt:lpstr>Sagas and Services</vt:lpstr>
      <vt:lpstr>Starting Sagas – The truth </vt:lpstr>
      <vt:lpstr>Exercise 2 – Shipping policy saga</vt:lpstr>
      <vt:lpstr>Walkthrough</vt:lpstr>
      <vt:lpstr>NServiceBus Basics</vt:lpstr>
      <vt:lpstr>Fault Tolerance</vt:lpstr>
      <vt:lpstr>Exceptions</vt:lpstr>
      <vt:lpstr>Messaging and Consistency</vt:lpstr>
      <vt:lpstr>Sagas and concurrency</vt:lpstr>
      <vt:lpstr>Sagas started concurrently</vt:lpstr>
      <vt:lpstr>Concurrently updating existing sagas</vt:lpstr>
      <vt:lpstr>Concurrently updating existing sagas</vt:lpstr>
      <vt:lpstr>Optimizing for concurrency - NHibernate</vt:lpstr>
      <vt:lpstr>Exercise 3 – Concurrency</vt:lpstr>
      <vt:lpstr>Walkthrough</vt:lpstr>
      <vt:lpstr>Storage mechanics</vt:lpstr>
      <vt:lpstr>Sagas and integration</vt:lpstr>
      <vt:lpstr>Auto correlation</vt:lpstr>
      <vt:lpstr>Custom timeout state</vt:lpstr>
      <vt:lpstr>NServiceBus Basics</vt:lpstr>
      <vt:lpstr>Invoking web services from handlers</vt:lpstr>
      <vt:lpstr>Integrating messaging &amp; WS</vt:lpstr>
      <vt:lpstr>Messaging to WS Integration</vt:lpstr>
      <vt:lpstr>Shipping orders</vt:lpstr>
      <vt:lpstr>Exercise 4 – Shipping integration</vt:lpstr>
      <vt:lpstr>Sagas not found</vt:lpstr>
      <vt:lpstr>PowerPoint Presentation</vt:lpstr>
      <vt:lpstr>Walkthrough</vt:lpstr>
      <vt:lpstr>Web Services &amp; Integration</vt:lpstr>
      <vt:lpstr>Web Integration Protocols</vt:lpstr>
      <vt:lpstr>Observer vs Command saga</vt:lpstr>
      <vt:lpstr>PowerPoint Presentation</vt:lpstr>
      <vt:lpstr>PowerPoint Presentation</vt:lpstr>
      <vt:lpstr>PowerPoint Presentation</vt:lpstr>
      <vt:lpstr>Sagas and batch jobs</vt:lpstr>
      <vt:lpstr>The Batch Job</vt:lpstr>
      <vt:lpstr>The scheduled task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Exercise 5 – Preferred customers</vt:lpstr>
      <vt:lpstr>Walkthrough</vt:lpstr>
      <vt:lpstr>Rescheduling of timeouts</vt:lpstr>
      <vt:lpstr>Change timeouts in storage </vt:lpstr>
      <vt:lpstr>Sagas are your domain model</vt:lpstr>
      <vt:lpstr>Race Conditions – the secret sauce</vt:lpstr>
      <vt:lpstr>Real World Requirements</vt:lpstr>
      <vt:lpstr>Service Boundary Issues</vt:lpstr>
      <vt:lpstr>Implementation is simple with 3-Tier</vt:lpstr>
      <vt:lpstr>Remember</vt:lpstr>
      <vt:lpstr>Find underlying business objectives</vt:lpstr>
      <vt:lpstr>Analyze</vt:lpstr>
      <vt:lpstr>Dig Deeper</vt:lpstr>
      <vt:lpstr>Consider Service Boundaries</vt:lpstr>
      <vt:lpstr>Exercise 6 – Buyers remorse</vt:lpstr>
      <vt:lpstr>Walkthrough</vt:lpstr>
      <vt:lpstr>Upcoming saga changes in v6</vt:lpstr>
      <vt:lpstr>Less sharp edges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Saga Master Class</dc:title>
  <dc:creator>andreas.ohlund</dc:creator>
  <cp:lastModifiedBy>danielmarbach</cp:lastModifiedBy>
  <cp:revision>111</cp:revision>
  <dcterms:created xsi:type="dcterms:W3CDTF">2015-11-21T09:35:10Z</dcterms:created>
  <dcterms:modified xsi:type="dcterms:W3CDTF">2015-11-30T20:47:37Z</dcterms:modified>
</cp:coreProperties>
</file>