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300" r:id="rId19"/>
    <p:sldId id="301" r:id="rId20"/>
    <p:sldId id="335" r:id="rId21"/>
    <p:sldId id="332" r:id="rId22"/>
    <p:sldId id="333" r:id="rId23"/>
    <p:sldId id="334" r:id="rId24"/>
    <p:sldId id="275" r:id="rId25"/>
    <p:sldId id="302" r:id="rId26"/>
    <p:sldId id="303" r:id="rId27"/>
    <p:sldId id="342" r:id="rId28"/>
    <p:sldId id="304" r:id="rId29"/>
    <p:sldId id="305" r:id="rId30"/>
    <p:sldId id="319" r:id="rId31"/>
    <p:sldId id="274" r:id="rId32"/>
    <p:sldId id="290" r:id="rId33"/>
    <p:sldId id="299" r:id="rId34"/>
    <p:sldId id="297" r:id="rId35"/>
    <p:sldId id="336" r:id="rId36"/>
    <p:sldId id="327" r:id="rId37"/>
    <p:sldId id="328" r:id="rId38"/>
    <p:sldId id="329" r:id="rId39"/>
    <p:sldId id="295" r:id="rId40"/>
    <p:sldId id="321" r:id="rId41"/>
    <p:sldId id="341" r:id="rId42"/>
    <p:sldId id="340" r:id="rId43"/>
    <p:sldId id="322" r:id="rId44"/>
    <p:sldId id="330" r:id="rId45"/>
    <p:sldId id="331" r:id="rId46"/>
    <p:sldId id="291" r:id="rId47"/>
    <p:sldId id="292" r:id="rId48"/>
    <p:sldId id="293" r:id="rId49"/>
    <p:sldId id="294" r:id="rId50"/>
    <p:sldId id="288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24" r:id="rId65"/>
    <p:sldId id="337" r:id="rId66"/>
    <p:sldId id="338" r:id="rId67"/>
    <p:sldId id="287" r:id="rId68"/>
    <p:sldId id="278" r:id="rId69"/>
    <p:sldId id="279" r:id="rId70"/>
    <p:sldId id="280" r:id="rId71"/>
    <p:sldId id="281" r:id="rId72"/>
    <p:sldId id="282" r:id="rId73"/>
    <p:sldId id="283" r:id="rId74"/>
    <p:sldId id="284" r:id="rId75"/>
    <p:sldId id="285" r:id="rId76"/>
    <p:sldId id="286" r:id="rId77"/>
    <p:sldId id="325" r:id="rId78"/>
    <p:sldId id="326" r:id="rId79"/>
    <p:sldId id="264" r:id="rId80"/>
    <p:sldId id="339" r:id="rId8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300"/>
            <p14:sldId id="301"/>
            <p14:sldId id="335"/>
            <p14:sldId id="332"/>
            <p14:sldId id="333"/>
            <p14:sldId id="334"/>
            <p14:sldId id="275"/>
            <p14:sldId id="302"/>
            <p14:sldId id="303"/>
            <p14:sldId id="342"/>
            <p14:sldId id="304"/>
            <p14:sldId id="305"/>
            <p14:sldId id="319"/>
            <p14:sldId id="274"/>
            <p14:sldId id="290"/>
            <p14:sldId id="299"/>
            <p14:sldId id="297"/>
            <p14:sldId id="336"/>
            <p14:sldId id="327"/>
            <p14:sldId id="328"/>
            <p14:sldId id="329"/>
            <p14:sldId id="295"/>
            <p14:sldId id="321"/>
            <p14:sldId id="341"/>
            <p14:sldId id="340"/>
            <p14:sldId id="322"/>
            <p14:sldId id="330"/>
            <p14:sldId id="331"/>
            <p14:sldId id="291"/>
            <p14:sldId id="292"/>
            <p14:sldId id="293"/>
            <p14:sldId id="294"/>
            <p14:sldId id="288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  <p14:sldId id="324"/>
            <p14:sldId id="337"/>
            <p14:sldId id="33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25"/>
            <p14:sldId id="326"/>
          </p14:sldIdLst>
        </p14:section>
        <p14:section name="Untitled Section" id="{705D2A12-8830-4DE1-BAF5-974EB888AEA0}">
          <p14:sldIdLst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ike" initials="djb" lastIdx="1" clrIdx="0">
    <p:extLst/>
  </p:cmAuthor>
  <p:cmAuthor id="2" name="David Boike" initials="djb [2]" lastIdx="1" clrIdx="1">
    <p:extLst/>
  </p:cmAuthor>
  <p:cmAuthor id="3" name="David Boike" initials="djb [3]" lastIdx="1" clrIdx="2">
    <p:extLst/>
  </p:cmAuthor>
  <p:cmAuthor id="4" name="David Boike" initials="djb [4]" lastIdx="1" clrIdx="3">
    <p:extLst/>
  </p:cmAuthor>
  <p:cmAuthor id="5" name="David Boike" initials="djb [5]" lastIdx="1" clrIdx="4">
    <p:extLst/>
  </p:cmAuthor>
  <p:cmAuthor id="6" name="David Boike" initials="djb [6]" lastIdx="1" clrIdx="5">
    <p:extLst/>
  </p:cmAuthor>
  <p:cmAuthor id="7" name="David Boike" initials="djb [7]" lastIdx="1" clrIdx="6">
    <p:extLst/>
  </p:cmAuthor>
  <p:cmAuthor id="8" name="David Boike" initials="djb [8]" lastIdx="1" clrIdx="7">
    <p:extLst/>
  </p:cmAuthor>
  <p:cmAuthor id="9" name="David Boike" initials="djb [9]" lastIdx="1" clrIdx="8">
    <p:extLst/>
  </p:cmAuthor>
  <p:cmAuthor id="10" name="David Boike" initials="djb [10]" lastIdx="1" clrIdx="9">
    <p:extLst/>
  </p:cmAuthor>
  <p:cmAuthor id="11" name="David Boike" initials="djb [11]" lastIdx="1" clrIdx="10">
    <p:extLst/>
  </p:cmAuthor>
  <p:cmAuthor id="12" name="David Boike" initials="djb [12]" lastIdx="1" clrIdx="11">
    <p:extLst/>
  </p:cmAuthor>
  <p:cmAuthor id="13" name="andreas.ohlund" initials="a" lastIdx="5" clrIdx="12">
    <p:extLst>
      <p:ext uri="{19B8F6BF-5375-455C-9EA6-DF929625EA0E}">
        <p15:presenceInfo xmlns:p15="http://schemas.microsoft.com/office/powerpoint/2012/main" userId="andreas.ohlu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0" autoAdjust="0"/>
    <p:restoredTop sz="81250"/>
  </p:normalViewPr>
  <p:slideViewPr>
    <p:cSldViewPr snapToGrid="0" showGuides="1">
      <p:cViewPr varScale="1">
        <p:scale>
          <a:sx n="53" d="100"/>
          <a:sy n="53" d="100"/>
        </p:scale>
        <p:origin x="3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5-11-28T22:02:37.166" idx="1">
    <p:pos x="2786" y="1173"/>
    <p:text>Storage mechanics diagram needed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5-11-28T22:06:52.015" idx="1">
    <p:pos x="3142" y="1382"/>
    <p:text>between?</p:text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5-11-28T22:12:58.581" idx="1">
    <p:pos x="10" y="10"/>
    <p:text>The text here looks like an absolute mess for me.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06:31.812" idx="1">
    <p:pos x="10" y="146"/>
    <p:text>Daniel will fix :)</p:text>
    <p:extLst>
      <p:ext uri="{C676402C-5697-4E1C-873F-D02D1690AC5C}">
        <p15:threadingInfo xmlns:p15="http://schemas.microsoft.com/office/powerpoint/2012/main" timeZoneBias="-60">
          <p15:parentCm authorId="8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15-11-28T22:14:10.089" idx="1">
    <p:pos x="10" y="10"/>
    <p:text>A bit lost on this slide. And notes in German?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06:54.149" idx="2">
    <p:pos x="10" y="146"/>
    <p:text>Daniel will fix</p:text>
    <p:extLst>
      <p:ext uri="{C676402C-5697-4E1C-873F-D02D1690AC5C}">
        <p15:threadingInfo xmlns:p15="http://schemas.microsoft.com/office/powerpoint/2012/main" timeZoneBias="-60">
          <p15:parentCm authorId="9" idx="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5-11-28T22:20:12.652" idx="1">
    <p:pos x="3456" y="2803"/>
    <p:text>You mean the running total is only valid for 20 seconds? That could be quick to test.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08:36.430" idx="3">
    <p:pos x="3456" y="2939"/>
    <p:text>reworded</p:text>
    <p:extLst>
      <p:ext uri="{C676402C-5697-4E1C-873F-D02D1690AC5C}">
        <p15:threadingInfo xmlns:p15="http://schemas.microsoft.com/office/powerpoint/2012/main" timeZoneBias="-60">
          <p15:parentCm authorId="10" idx="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15-11-28T22:20:58.104" idx="1">
    <p:pos x="10" y="10"/>
    <p:text>Code missing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13:54.682" idx="4">
    <p:pos x="10" y="146"/>
    <p:text>Code added</p:text>
    <p:extLst>
      <p:ext uri="{C676402C-5697-4E1C-873F-D02D1690AC5C}">
        <p15:threadingInfo xmlns:p15="http://schemas.microsoft.com/office/powerpoint/2012/main" timeZoneBias="-60">
          <p15:parentCm authorId="11" idx="1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5-11-28T22:24:07.803" idx="1">
    <p:pos x="10" y="10"/>
    <p:text>Buyers Remorse Exercise still TBD</p:text>
    <p:extLst>
      <p:ext uri="{C676402C-5697-4E1C-873F-D02D1690AC5C}">
        <p15:threadingInfo xmlns:p15="http://schemas.microsoft.com/office/powerpoint/2012/main" timeZoneBias="360"/>
      </p:ext>
    </p:extLst>
  </p:cm>
  <p:cm authorId="13" dt="2015-11-30T10:16:00.231" idx="5">
    <p:pos x="10" y="146"/>
    <p:text>Added instructions, no code yet. Not sure we need it</p:text>
    <p:extLst>
      <p:ext uri="{C676402C-5697-4E1C-873F-D02D1690AC5C}">
        <p15:threadingInfo xmlns:p15="http://schemas.microsoft.com/office/powerpoint/2012/main" timeZoneBias="-60">
          <p15:parentCm authorId="12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database guys from the 80’ies needed to break up long business process into shorter parts to avoid massive locking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651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0360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</a:p>
          <a:p>
            <a:r>
              <a:rPr lang="de-CH" dirty="0" smtClean="0"/>
              <a:t>Why is there no virtual since the TM persister will serialize it to a string format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</a:t>
            </a:r>
            <a:r>
              <a:rPr lang="en-US" dirty="0" err="1" smtClean="0"/>
              <a:t>idempotency</a:t>
            </a:r>
            <a:r>
              <a:rPr lang="en-US" dirty="0" smtClean="0"/>
              <a:t> so that duplicate calls due to retries will</a:t>
            </a:r>
            <a:r>
              <a:rPr lang="en-US" baseline="0" dirty="0" smtClean="0"/>
              <a:t> be OK – use of the message ID as a correlation ID in the web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4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Demonstrate</a:t>
            </a:r>
            <a:r>
              <a:rPr lang="en-US" baseline="0" dirty="0" smtClean="0"/>
              <a:t> sample: </a:t>
            </a:r>
            <a:r>
              <a:rPr lang="en-US" baseline="0" dirty="0" err="1" smtClean="0"/>
              <a:t>WcfIntegration</a:t>
            </a:r>
            <a:r>
              <a:rPr lang="en-US" baseline="0" dirty="0" smtClean="0"/>
              <a:t> (NServiceBus Main Repo Integration Tests)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7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Observer</a:t>
            </a:r>
            <a:r>
              <a:rPr lang="en-GB" baseline="0" dirty="0" smtClean="0"/>
              <a:t> sagas live fro ever</a:t>
            </a:r>
          </a:p>
          <a:p>
            <a:r>
              <a:rPr lang="en-GB" baseline="0" dirty="0" smtClean="0"/>
              <a:t>Command sagas complete when done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96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49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Now we call them Scheduled tasks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75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[Unique] attribute is left out on purpose, we’ll handle this later in the course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6195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Domain</a:t>
            </a:r>
            <a:r>
              <a:rPr lang="sv-SE" baseline="0" dirty="0" smtClean="0"/>
              <a:t>model</a:t>
            </a:r>
          </a:p>
          <a:p>
            <a:r>
              <a:rPr lang="sv-SE" baseline="0" dirty="0" smtClean="0"/>
              <a:t>Select n+1</a:t>
            </a:r>
          </a:p>
          <a:p>
            <a:r>
              <a:rPr lang="sv-SE" baseline="0" dirty="0" smtClean="0"/>
              <a:t>Fetching strategies</a:t>
            </a:r>
          </a:p>
          <a:p>
            <a:r>
              <a:rPr lang="sv-SE" baseline="0" dirty="0" smtClean="0"/>
              <a:t>Lets run them during the night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219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The opposite of real time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017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What happens if the user buys twice the same day?</a:t>
            </a:r>
          </a:p>
          <a:p>
            <a:r>
              <a:rPr lang="sv-SE" dirty="0" smtClean="0"/>
              <a:t>Asking</a:t>
            </a:r>
            <a:r>
              <a:rPr lang="sv-SE" baseline="0" dirty="0" smtClean="0"/>
              <a:t> the business can be tricky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867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We have</a:t>
            </a:r>
            <a:r>
              <a:rPr lang="sv-SE" baseline="0" dirty="0" smtClean="0"/>
              <a:t> trained the business to think in batches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A5AB-8DC5-4B60-A895-8FAC0E3D9A22}" type="slidenum">
              <a:rPr lang="sv-SE" smtClean="0"/>
              <a:t>57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8034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59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655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parseJson</a:t>
            </a:r>
            <a:r>
              <a:rPr lang="en-GB" baseline="0" dirty="0" smtClean="0"/>
              <a:t> is a custom </a:t>
            </a:r>
            <a:r>
              <a:rPr lang="en-GB" baseline="0" dirty="0" err="1" smtClean="0"/>
              <a:t>func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66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92561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Upgrade the sales endpoint to v6 and remove: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Unique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Set of the </a:t>
            </a:r>
            <a:r>
              <a:rPr lang="en-GB" baseline="0" dirty="0" err="1" smtClean="0"/>
              <a:t>corr</a:t>
            </a:r>
            <a:r>
              <a:rPr lang="en-GB" baseline="0" dirty="0" smtClean="0"/>
              <a:t> prop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it blows if no </a:t>
            </a:r>
            <a:r>
              <a:rPr lang="en-GB" baseline="0" dirty="0" err="1" smtClean="0"/>
              <a:t>IAmStartedByExists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Show that a mapping is required for each I am started </a:t>
            </a:r>
            <a:r>
              <a:rPr lang="en-GB" baseline="0" dirty="0" err="1" smtClean="0"/>
              <a:t>bys</a:t>
            </a:r>
            <a:r>
              <a:rPr lang="en-GB" baseline="0" dirty="0" smtClean="0"/>
              <a:t> (double check this)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79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29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63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Bring one of the pairs up to demo (volunteer)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30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Database down</a:t>
            </a:r>
            <a:r>
              <a:rPr lang="sv-SE" baseline="0" dirty="0" smtClean="0"/>
              <a:t> not necessarily == PANIC .... Could be failing over to a failover partner and will be back up in ~90 seconds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ActiveMq: Uses it’s own SLR mechanism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156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You are exposed to concurrency when</a:t>
            </a:r>
            <a:r>
              <a:rPr lang="en-GB" baseline="0" dirty="0" smtClean="0"/>
              <a:t> </a:t>
            </a:r>
            <a:r>
              <a:rPr lang="en-GB" dirty="0" smtClean="0"/>
              <a:t>concurrency SETTINGS &gt;1 </a:t>
            </a:r>
          </a:p>
          <a:p>
            <a:endParaRPr lang="en-GB" dirty="0" smtClean="0"/>
          </a:p>
          <a:p>
            <a:r>
              <a:rPr lang="en-GB" dirty="0" smtClean="0"/>
              <a:t>will the default in v6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65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exercise</a:t>
            </a:r>
            <a:r>
              <a:rPr lang="en-GB" baseline="0" dirty="0" smtClean="0"/>
              <a:t> they just coded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050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Billed = @p0 </a:t>
            </a:r>
            <a:r>
              <a:rPr lang="en-US" sz="1600" dirty="0" smtClean="0"/>
              <a:t>WHERE</a:t>
            </a:r>
            <a:r>
              <a:rPr lang="en-US" dirty="0" smtClean="0"/>
              <a:t> Id = @p1 AND Originator = @p2 AND </a:t>
            </a:r>
            <a:r>
              <a:rPr lang="en-US" dirty="0" err="1" smtClean="0"/>
              <a:t>OriginalMessageId</a:t>
            </a:r>
            <a:r>
              <a:rPr lang="en-US" dirty="0" smtClean="0"/>
              <a:t> = @p3 AND </a:t>
            </a:r>
            <a:r>
              <a:rPr lang="en-US" dirty="0" err="1" smtClean="0"/>
              <a:t>OrderId</a:t>
            </a:r>
            <a:r>
              <a:rPr lang="en-US" dirty="0" smtClean="0"/>
              <a:t> = @p4 AND Placed = @p5 AND Billed = @p6',N'@p0 bit,@p1 uniqueidentifier,@p2 </a:t>
            </a:r>
            <a:r>
              <a:rPr lang="en-US" dirty="0" err="1" smtClean="0"/>
              <a:t>nvarchar</a:t>
            </a:r>
            <a:r>
              <a:rPr lang="en-US" dirty="0" smtClean="0"/>
              <a:t>(4000),@p3 </a:t>
            </a:r>
            <a:r>
              <a:rPr lang="en-US" dirty="0" err="1" smtClean="0"/>
              <a:t>nvarchar</a:t>
            </a:r>
            <a:r>
              <a:rPr lang="en-US" dirty="0" smtClean="0"/>
              <a:t>(4000),@p4 </a:t>
            </a:r>
            <a:r>
              <a:rPr lang="en-US" dirty="0" err="1" smtClean="0"/>
              <a:t>nvarchar</a:t>
            </a:r>
            <a:r>
              <a:rPr lang="en-US" dirty="0" smtClean="0"/>
              <a:t>(4000),@p5 bit,@p6 bit',@p0=1,@p1='870D112B-44D1-4206-A4DB-A55B015DA80A',@p2=N'Sales@ANDREAS2015',@p3=N'baf9b6bb-a0da-41b9-8a81-a55b015d7a05',@p4=N'a23a2438-3af6-4c0a-a108-7f8e72d12083',@p5=1,@p6=0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</a:t>
            </a:r>
            <a:r>
              <a:rPr lang="en-US" dirty="0" err="1" smtClean="0"/>
              <a:t>rowversion</a:t>
            </a:r>
            <a:r>
              <a:rPr lang="en-US" dirty="0" smtClean="0"/>
              <a:t> trick: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N'UPDATE </a:t>
            </a:r>
            <a:r>
              <a:rPr lang="en-US" dirty="0" err="1" smtClean="0"/>
              <a:t>ShippingPolicy</a:t>
            </a:r>
            <a:r>
              <a:rPr lang="en-US" dirty="0" smtClean="0"/>
              <a:t> SET Version = @p0, </a:t>
            </a:r>
            <a:r>
              <a:rPr lang="en-US" dirty="0" err="1" smtClean="0"/>
              <a:t>OrderId</a:t>
            </a:r>
            <a:r>
              <a:rPr lang="en-US" dirty="0" smtClean="0"/>
              <a:t> = @p1, Placed = @p2, Billed = @p3, Originator = @p4, </a:t>
            </a:r>
            <a:r>
              <a:rPr lang="en-US" dirty="0" err="1" smtClean="0"/>
              <a:t>OriginalMessageId</a:t>
            </a:r>
            <a:r>
              <a:rPr lang="en-US" dirty="0" smtClean="0"/>
              <a:t> = @p5 WHERE Id = @p6 AND Version = @p7',N'@p0 int,@p1 </a:t>
            </a:r>
            <a:r>
              <a:rPr lang="en-US" dirty="0" err="1" smtClean="0"/>
              <a:t>nvarchar</a:t>
            </a:r>
            <a:r>
              <a:rPr lang="en-US" dirty="0" smtClean="0"/>
              <a:t>(4000),@p2 bit,@p3 bit,@p4 </a:t>
            </a:r>
            <a:r>
              <a:rPr lang="en-US" dirty="0" err="1" smtClean="0"/>
              <a:t>nvarchar</a:t>
            </a:r>
            <a:r>
              <a:rPr lang="en-US" dirty="0" smtClean="0"/>
              <a:t>(4000),@p5 </a:t>
            </a:r>
            <a:r>
              <a:rPr lang="en-US" dirty="0" err="1" smtClean="0"/>
              <a:t>nvarchar</a:t>
            </a:r>
            <a:r>
              <a:rPr lang="en-US" dirty="0" smtClean="0"/>
              <a:t>(4000),@p6 uniqueidentifier,@p7 int',@p0=2,@p1=N'86427be3-59a5-453d-9c75-aab2a4b466be',@p2=1,@p3=1,@p4=N'Sales@ANDREAS2015',@p5=N'b5e51adb-9d18-40b9-bcea-a55c01356c38',@p6='3FAD8522-46EE-4C0E-B18D-A55C01356DA4',@p7=1</a:t>
            </a:r>
            <a:endParaRPr lang="en-GB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762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 </a:t>
            </a:r>
            <a:r>
              <a:rPr lang="en-US" dirty="0" err="1" smtClean="0"/>
              <a:t>sp_executesql</a:t>
            </a:r>
            <a:r>
              <a:rPr lang="en-US" dirty="0" smtClean="0"/>
              <a:t> N'SELECT </a:t>
            </a:r>
            <a:r>
              <a:rPr lang="en-US" dirty="0" err="1" smtClean="0"/>
              <a:t>this_.Id</a:t>
            </a:r>
            <a:r>
              <a:rPr lang="en-US" dirty="0" smtClean="0"/>
              <a:t> as Id0_0_, </a:t>
            </a:r>
            <a:r>
              <a:rPr lang="en-US" dirty="0" err="1" smtClean="0"/>
              <a:t>this_.Originator</a:t>
            </a:r>
            <a:r>
              <a:rPr lang="en-US" dirty="0" smtClean="0"/>
              <a:t> as Originator0_0_, this_.</a:t>
            </a:r>
            <a:r>
              <a:rPr lang="en-US" dirty="0" err="1" smtClean="0"/>
              <a:t>OriginalMessageId</a:t>
            </a:r>
            <a:r>
              <a:rPr lang="en-US" dirty="0" smtClean="0"/>
              <a:t> as Original3_0_0_, this_.</a:t>
            </a:r>
            <a:r>
              <a:rPr lang="en-US" dirty="0" err="1" smtClean="0"/>
              <a:t>OrderId</a:t>
            </a:r>
            <a:r>
              <a:rPr lang="en-US" dirty="0" smtClean="0"/>
              <a:t> as OrderId1_0_, this_.</a:t>
            </a:r>
            <a:r>
              <a:rPr lang="en-US" dirty="0" err="1" smtClean="0"/>
              <a:t>SentToFedex</a:t>
            </a:r>
            <a:r>
              <a:rPr lang="en-US" dirty="0" smtClean="0"/>
              <a:t> as SentToFe2_1_0_ FROM </a:t>
            </a:r>
            <a:r>
              <a:rPr lang="en-US" dirty="0" err="1" smtClean="0"/>
              <a:t>ShipOrderPolicy</a:t>
            </a:r>
            <a:r>
              <a:rPr lang="en-US" dirty="0" smtClean="0"/>
              <a:t> this_ </a:t>
            </a:r>
            <a:r>
              <a:rPr lang="en-US" sz="3600" dirty="0" smtClean="0"/>
              <a:t>with (</a:t>
            </a:r>
            <a:r>
              <a:rPr lang="en-US" sz="3600" dirty="0" err="1" smtClean="0"/>
              <a:t>updlock</a:t>
            </a:r>
            <a:r>
              <a:rPr lang="en-US" sz="3600" dirty="0" smtClean="0"/>
              <a:t>, rowlock) </a:t>
            </a:r>
            <a:r>
              <a:rPr lang="en-US" dirty="0" smtClean="0"/>
              <a:t>WHERE this_.</a:t>
            </a:r>
            <a:r>
              <a:rPr lang="en-US" dirty="0" err="1" smtClean="0"/>
              <a:t>OrderId</a:t>
            </a:r>
            <a:r>
              <a:rPr lang="en-US" dirty="0" smtClean="0"/>
              <a:t> = @p0',N'@p0 </a:t>
            </a:r>
            <a:r>
              <a:rPr lang="en-US" dirty="0" err="1" smtClean="0"/>
              <a:t>nvarchar</a:t>
            </a:r>
            <a:r>
              <a:rPr lang="en-US" dirty="0" smtClean="0"/>
              <a:t>(4000)',@p0=N'ac9598f9-79cc-4d1c-bea2-32d8b73675b4'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B19A3-B3B6-4398-9889-160C3A008821}" type="slidenum">
              <a:rPr lang="sv-SE" smtClean="0"/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42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get access to the bus via the saga base class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this.Bus.Send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this.Bus.Publish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MyEvent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auto">
          <a:xfrm>
            <a:off x="3361039" y="1690688"/>
            <a:ext cx="3149728" cy="4314243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</a:t>
            </a:r>
            <a:endParaRPr lang="sv-SE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995647" y="2057815"/>
            <a:ext cx="2903276" cy="8514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995648" y="4008181"/>
            <a:ext cx="2903277" cy="853816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995646" y="4946693"/>
            <a:ext cx="2903277" cy="868363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995648" y="3016252"/>
            <a:ext cx="2903277" cy="920578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CustomerCare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5275" y="6059392"/>
            <a:ext cx="2545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kern="0" dirty="0" smtClean="0">
                <a:solidFill>
                  <a:srgbClr val="000000"/>
                </a:solidFill>
                <a:latin typeface="Franklin Gothic Medium" pitchFamily="34" charset="0"/>
              </a:rPr>
              <a:t>Composite UI</a:t>
            </a:r>
            <a:endParaRPr lang="en-US" sz="2400" b="1" kern="0" dirty="0">
              <a:solidFill>
                <a:srgbClr val="000000"/>
              </a:solidFill>
              <a:latin typeface="Franklin Gothic Medium" pitchFamily="34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&lt;T&gt;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2 – </a:t>
            </a:r>
            <a:r>
              <a:rPr lang="en-GB" smtClean="0"/>
              <a:t>Shipping policy </a:t>
            </a:r>
            <a:r>
              <a:rPr lang="en-GB" dirty="0" smtClean="0"/>
              <a:t>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Include the Billing and Shipping projects</a:t>
            </a:r>
          </a:p>
          <a:p>
            <a:r>
              <a:rPr lang="en-GB" dirty="0" smtClean="0"/>
              <a:t>Create a event handler in Billing that emits the `</a:t>
            </a:r>
            <a:r>
              <a:rPr lang="en-GB" dirty="0" err="1" smtClean="0"/>
              <a:t>OrderBilled</a:t>
            </a:r>
            <a:r>
              <a:rPr lang="en-GB" dirty="0" smtClean="0"/>
              <a:t>` Event</a:t>
            </a:r>
          </a:p>
          <a:p>
            <a:r>
              <a:rPr lang="en-GB" dirty="0" smtClean="0"/>
              <a:t>Create a Shipping saga that</a:t>
            </a:r>
          </a:p>
          <a:p>
            <a:pPr lvl="1"/>
            <a:r>
              <a:rPr lang="en-GB" dirty="0" smtClean="0"/>
              <a:t>Starts a ship order sub process when the order has been accepted and billed</a:t>
            </a:r>
          </a:p>
          <a:p>
            <a:pPr lvl="1"/>
            <a:r>
              <a:rPr lang="en-GB" dirty="0" smtClean="0"/>
              <a:t>For now just make the sub process a message handler</a:t>
            </a:r>
          </a:p>
        </p:txBody>
      </p:sp>
    </p:spTree>
    <p:extLst>
      <p:ext uri="{BB962C8B-B14F-4D97-AF65-F5344CB8AC3E}">
        <p14:creationId xmlns:p14="http://schemas.microsoft.com/office/powerpoint/2010/main" val="3272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01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r>
              <a:rPr lang="en-GB" dirty="0" smtClean="0"/>
              <a:t>TBD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Retries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19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7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4220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297" y="1194944"/>
            <a:ext cx="2507562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Can 9"/>
          <p:cNvSpPr/>
          <p:nvPr/>
        </p:nvSpPr>
        <p:spPr bwMode="auto">
          <a:xfrm>
            <a:off x="7271764" y="220710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54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163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673356" y="2266355"/>
            <a:ext cx="1022096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40983" y="2118222"/>
            <a:ext cx="1748442" cy="371512"/>
            <a:chOff x="631608" y="4049493"/>
            <a:chExt cx="1927334" cy="409524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V="1">
              <a:off x="631608" y="4427582"/>
              <a:ext cx="1927263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7883" y="4049493"/>
              <a:ext cx="1891059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[HTTP] $$ Order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4725078" y="2286103"/>
            <a:ext cx="627097" cy="125910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</a:pPr>
            <a:endParaRPr lang="en-US" sz="127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</a:pPr>
            <a:r>
              <a:rPr lang="en-US" sz="254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54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16" name="Group 13"/>
          <p:cNvGrpSpPr/>
          <p:nvPr/>
        </p:nvGrpSpPr>
        <p:grpSpPr>
          <a:xfrm>
            <a:off x="5362054" y="2286098"/>
            <a:ext cx="1999753" cy="371512"/>
            <a:chOff x="783779" y="4082151"/>
            <a:chExt cx="2204357" cy="40952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168770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1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5352175" y="2676180"/>
            <a:ext cx="1999753" cy="371512"/>
            <a:chOff x="783779" y="4082151"/>
            <a:chExt cx="2204357" cy="409524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83779" y="4457710"/>
              <a:ext cx="2204357" cy="0"/>
            </a:xfrm>
            <a:prstGeom prst="straightConnector1">
              <a:avLst/>
            </a:prstGeom>
            <a:ln>
              <a:headEnd type="none" w="med" len="med"/>
              <a:tailEnd type="stealth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9787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14" dirty="0">
                  <a:latin typeface="Calibri" pitchFamily="34" charset="0"/>
                </a:rPr>
                <a:t>Call 2 of 3</a:t>
              </a:r>
              <a:endParaRPr lang="en-GB" sz="1814" dirty="0">
                <a:latin typeface="Calibri" pitchFamily="34" charset="0"/>
              </a:endParaRPr>
            </a:p>
          </p:txBody>
        </p:sp>
      </p:grpSp>
      <p:sp>
        <p:nvSpPr>
          <p:cNvPr id="22" name="16-Point Star 21"/>
          <p:cNvSpPr/>
          <p:nvPr/>
        </p:nvSpPr>
        <p:spPr bwMode="auto">
          <a:xfrm>
            <a:off x="3436355" y="3762473"/>
            <a:ext cx="5355608" cy="841691"/>
          </a:xfrm>
          <a:prstGeom prst="star16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GB" sz="3266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23" name="Group 25"/>
          <p:cNvGrpSpPr/>
          <p:nvPr/>
        </p:nvGrpSpPr>
        <p:grpSpPr>
          <a:xfrm>
            <a:off x="8445940" y="4532277"/>
            <a:ext cx="2074205" cy="681775"/>
            <a:chOff x="6502411" y="5371706"/>
            <a:chExt cx="2286427" cy="751531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6502411" y="5508151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69156" y="5117082"/>
            <a:ext cx="3564992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Where’s the order!?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4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0049" y="1604329"/>
            <a:ext cx="8688432" cy="4524955"/>
          </a:xfrm>
        </p:spPr>
        <p:txBody>
          <a:bodyPr/>
          <a:lstStyle/>
          <a:p>
            <a:r>
              <a:rPr lang="en-US" dirty="0" smtClean="0"/>
              <a:t>Reasons exceptions happen:</a:t>
            </a:r>
          </a:p>
          <a:p>
            <a:pPr lvl="1"/>
            <a:r>
              <a:rPr lang="en-US" dirty="0" smtClean="0">
                <a:cs typeface="+mn-cs"/>
              </a:rPr>
              <a:t>Deadlock in the database</a:t>
            </a:r>
          </a:p>
          <a:p>
            <a:pPr lvl="1"/>
            <a:r>
              <a:rPr lang="en-US" dirty="0" smtClean="0">
                <a:cs typeface="+mn-cs"/>
              </a:rPr>
              <a:t>Database is down</a:t>
            </a:r>
          </a:p>
          <a:p>
            <a:pPr lvl="1"/>
            <a:r>
              <a:rPr lang="en-US" dirty="0" smtClean="0">
                <a:cs typeface="+mn-cs"/>
              </a:rPr>
              <a:t>Message deserialization fails</a:t>
            </a:r>
          </a:p>
          <a:p>
            <a:r>
              <a:rPr lang="en-US" sz="2540" dirty="0"/>
              <a:t>Retrying can resolve transient exceptions</a:t>
            </a:r>
            <a:endParaRPr lang="en-US" dirty="0" smtClean="0"/>
          </a:p>
          <a:p>
            <a:pPr marL="97932" indent="0"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TransportConfig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MaxRetries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=“5” /&gt;</a:t>
            </a:r>
          </a:p>
          <a:p>
            <a:r>
              <a:rPr lang="en-US" sz="2540" dirty="0"/>
              <a:t>Second Level Retries (SLR) </a:t>
            </a:r>
          </a:p>
          <a:p>
            <a:r>
              <a:rPr lang="en-US" sz="2540" dirty="0"/>
              <a:t>Messages that always fail are moved to an error queue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MessageForwardingInCaseOfFaultConfig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  <a:cs typeface="Consolas" pitchFamily="49" charset="0"/>
              </a:rPr>
              <a:t>ErrorQueue</a:t>
            </a:r>
            <a:r>
              <a:rPr lang="en-US" sz="1814" dirty="0">
                <a:latin typeface="Consolas" pitchFamily="49" charset="0"/>
                <a:cs typeface="Consolas" pitchFamily="49" charset="0"/>
              </a:rPr>
              <a:t>="error"/&gt;</a:t>
            </a:r>
          </a:p>
        </p:txBody>
      </p:sp>
      <p:sp>
        <p:nvSpPr>
          <p:cNvPr id="6" name="Up-Down Arrow 5"/>
          <p:cNvSpPr/>
          <p:nvPr/>
        </p:nvSpPr>
        <p:spPr bwMode="auto">
          <a:xfrm>
            <a:off x="7755054" y="2184710"/>
            <a:ext cx="691273" cy="1451672"/>
          </a:xfrm>
          <a:prstGeom prst="up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3709" y="2253837"/>
            <a:ext cx="968535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Transient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3709" y="3249770"/>
            <a:ext cx="1127553" cy="343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3" dirty="0"/>
              <a:t>Permanent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363128" y="6055836"/>
            <a:ext cx="6705344" cy="34563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dirty="0" err="1">
                <a:latin typeface="Arial" charset="0"/>
                <a:ea typeface="MS Gothic" charset="-128"/>
              </a:rPr>
              <a:t>Deserialization</a:t>
            </a:r>
            <a:r>
              <a:rPr lang="en-US" sz="1633" dirty="0">
                <a:latin typeface="Arial" charset="0"/>
                <a:ea typeface="MS Gothic" charset="-128"/>
              </a:rPr>
              <a:t> exception:</a:t>
            </a:r>
            <a:r>
              <a:rPr lang="en-US" sz="1633" dirty="0"/>
              <a:t> message moved to error queue right away</a:t>
            </a:r>
            <a:endParaRPr lang="en-US" sz="1633" dirty="0">
              <a:latin typeface="Arial" charset="0"/>
              <a:ea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45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and Consistency</a:t>
            </a:r>
            <a:endParaRPr lang="en-US" dirty="0"/>
          </a:p>
        </p:txBody>
      </p:sp>
      <p:pic>
        <p:nvPicPr>
          <p:cNvPr id="103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2172" y="2534186"/>
            <a:ext cx="2167973" cy="2962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4938" y="1286056"/>
            <a:ext cx="3297921" cy="450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ounded Rectangle 104"/>
          <p:cNvSpPr/>
          <p:nvPr/>
        </p:nvSpPr>
        <p:spPr bwMode="auto">
          <a:xfrm>
            <a:off x="4807834" y="1751953"/>
            <a:ext cx="1910875" cy="3140352"/>
          </a:xfrm>
          <a:prstGeom prst="roundRect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Tx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6" name="Flowchart: Direct Access Storage 105"/>
          <p:cNvSpPr/>
          <p:nvPr/>
        </p:nvSpPr>
        <p:spPr bwMode="auto">
          <a:xfrm>
            <a:off x="3859819" y="1900083"/>
            <a:ext cx="1110974" cy="829527"/>
          </a:xfrm>
          <a:prstGeom prst="flowChartMagneticDrum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2615510" y="1900039"/>
            <a:ext cx="1110391" cy="371512"/>
            <a:chOff x="783779" y="4049493"/>
            <a:chExt cx="1224000" cy="409523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83779" y="4457710"/>
              <a:ext cx="1224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9" name="TextBox 108"/>
            <p:cNvSpPr txBox="1"/>
            <p:nvPr/>
          </p:nvSpPr>
          <p:spPr>
            <a:xfrm>
              <a:off x="800087" y="4049493"/>
              <a:ext cx="1134776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$$ Order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4022983" y="1998718"/>
            <a:ext cx="765579" cy="587581"/>
            <a:chOff x="194726" y="4649361"/>
            <a:chExt cx="3729038" cy="2171700"/>
          </a:xfrm>
        </p:grpSpPr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194726" y="4649361"/>
              <a:ext cx="3729038" cy="21717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194727" y="4686300"/>
              <a:ext cx="984249" cy="1565277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3" name="Line 17"/>
            <p:cNvSpPr>
              <a:spLocks noChangeShapeType="1"/>
            </p:cNvSpPr>
            <p:nvPr/>
          </p:nvSpPr>
          <p:spPr bwMode="auto">
            <a:xfrm flipV="1">
              <a:off x="2847971" y="4699001"/>
              <a:ext cx="1004889" cy="1541464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4" name="Line 18"/>
            <p:cNvSpPr>
              <a:spLocks noChangeShapeType="1"/>
            </p:cNvSpPr>
            <p:nvPr/>
          </p:nvSpPr>
          <p:spPr bwMode="auto">
            <a:xfrm flipV="1">
              <a:off x="1153578" y="6229350"/>
              <a:ext cx="1727198" cy="7936"/>
            </a:xfrm>
            <a:prstGeom prst="line">
              <a:avLst/>
            </a:prstGeom>
            <a:noFill/>
            <a:ln w="254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 flipV="1">
              <a:off x="194726" y="5928886"/>
              <a:ext cx="792161" cy="85407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  <p:sp>
          <p:nvSpPr>
            <p:cNvPr id="116" name="Line 20"/>
            <p:cNvSpPr>
              <a:spLocks noChangeShapeType="1"/>
            </p:cNvSpPr>
            <p:nvPr/>
          </p:nvSpPr>
          <p:spPr bwMode="auto">
            <a:xfrm>
              <a:off x="3012013" y="5958623"/>
              <a:ext cx="792161" cy="79533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829544">
                <a:defRPr/>
              </a:pPr>
              <a:endParaRPr lang="en-GB" sz="1633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 bwMode="auto">
          <a:xfrm>
            <a:off x="5237400" y="3144341"/>
            <a:ext cx="1022096" cy="1259104"/>
          </a:xfrm>
          <a:prstGeom prst="roundRect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2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App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5" name="Group 23"/>
          <p:cNvGrpSpPr/>
          <p:nvPr/>
        </p:nvGrpSpPr>
        <p:grpSpPr>
          <a:xfrm>
            <a:off x="4793023" y="2329661"/>
            <a:ext cx="1274460" cy="814713"/>
            <a:chOff x="2792187" y="2302330"/>
            <a:chExt cx="1404856" cy="898070"/>
          </a:xfrm>
        </p:grpSpPr>
        <p:cxnSp>
          <p:nvCxnSpPr>
            <p:cNvPr id="119" name="Straight Arrow Connector 118"/>
            <p:cNvCxnSpPr/>
            <p:nvPr/>
          </p:nvCxnSpPr>
          <p:spPr bwMode="auto">
            <a:xfrm rot="16200000" flipV="1">
              <a:off x="2726873" y="2367644"/>
              <a:ext cx="898070" cy="767442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0" name="TextBox 119"/>
            <p:cNvSpPr txBox="1"/>
            <p:nvPr/>
          </p:nvSpPr>
          <p:spPr>
            <a:xfrm>
              <a:off x="3189491" y="2519992"/>
              <a:ext cx="1007552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Receive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21" name="Can 120"/>
          <p:cNvSpPr/>
          <p:nvPr/>
        </p:nvSpPr>
        <p:spPr bwMode="auto">
          <a:xfrm>
            <a:off x="8603929" y="314434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6" name="Group 26"/>
          <p:cNvGrpSpPr/>
          <p:nvPr/>
        </p:nvGrpSpPr>
        <p:grpSpPr>
          <a:xfrm>
            <a:off x="6232331" y="3267795"/>
            <a:ext cx="2384074" cy="371512"/>
            <a:chOff x="783778" y="4082151"/>
            <a:chExt cx="2628000" cy="409524"/>
          </a:xfrm>
        </p:grpSpPr>
        <p:cxnSp>
          <p:nvCxnSpPr>
            <p:cNvPr id="123" name="Straight Arrow Connector 122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1837871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1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8296652" y="1494595"/>
            <a:ext cx="1955697" cy="681775"/>
            <a:chOff x="6633044" y="5371706"/>
            <a:chExt cx="2155794" cy="751531"/>
          </a:xfrm>
        </p:grpSpPr>
        <p:pic>
          <p:nvPicPr>
            <p:cNvPr id="126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7" name="TextBox 126"/>
            <p:cNvSpPr txBox="1"/>
            <p:nvPr/>
          </p:nvSpPr>
          <p:spPr>
            <a:xfrm>
              <a:off x="6633044" y="5479126"/>
              <a:ext cx="142075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6237265" y="3628250"/>
            <a:ext cx="2384074" cy="371512"/>
            <a:chOff x="783778" y="4082151"/>
            <a:chExt cx="2628000" cy="409524"/>
          </a:xfrm>
        </p:grpSpPr>
        <p:cxnSp>
          <p:nvCxnSpPr>
            <p:cNvPr id="129" name="Straight Arrow Connector 128"/>
            <p:cNvCxnSpPr/>
            <p:nvPr/>
          </p:nvCxnSpPr>
          <p:spPr bwMode="auto">
            <a:xfrm>
              <a:off x="783778" y="4457710"/>
              <a:ext cx="2628000" cy="0"/>
            </a:xfrm>
            <a:prstGeom prst="straightConnector1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30" name="TextBox 129"/>
            <p:cNvSpPr txBox="1"/>
            <p:nvPr/>
          </p:nvSpPr>
          <p:spPr>
            <a:xfrm>
              <a:off x="1855882" y="4082151"/>
              <a:ext cx="1230195" cy="409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>
                <a:defRPr/>
              </a:pPr>
              <a:r>
                <a:rPr lang="en-US" sz="1814" kern="0" dirty="0">
                  <a:solidFill>
                    <a:sysClr val="windowText" lastClr="000000"/>
                  </a:solidFill>
                  <a:latin typeface="Calibri" pitchFamily="34" charset="0"/>
                </a:rPr>
                <a:t>Call 2 of 3</a:t>
              </a:r>
              <a:endParaRPr lang="en-GB" sz="1814" kern="0" dirty="0">
                <a:solidFill>
                  <a:sysClr val="windowText" lastClr="000000"/>
                </a:solidFill>
                <a:latin typeface="Calibri" pitchFamily="34" charset="0"/>
              </a:endParaRPr>
            </a:p>
          </p:txBody>
        </p:sp>
      </p:grpSp>
      <p:sp>
        <p:nvSpPr>
          <p:cNvPr id="131" name="16-Point Star 130"/>
          <p:cNvSpPr/>
          <p:nvPr/>
        </p:nvSpPr>
        <p:spPr bwMode="auto">
          <a:xfrm>
            <a:off x="5030029" y="4877493"/>
            <a:ext cx="5075352" cy="63693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kern="0" dirty="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9" name="Group 39"/>
          <p:cNvGrpSpPr/>
          <p:nvPr/>
        </p:nvGrpSpPr>
        <p:grpSpPr>
          <a:xfrm>
            <a:off x="2506897" y="2793438"/>
            <a:ext cx="1968864" cy="681775"/>
            <a:chOff x="6618530" y="5371706"/>
            <a:chExt cx="2170308" cy="751531"/>
          </a:xfrm>
        </p:grpSpPr>
        <p:pic>
          <p:nvPicPr>
            <p:cNvPr id="133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4" name="TextBox 133"/>
            <p:cNvSpPr txBox="1"/>
            <p:nvPr/>
          </p:nvSpPr>
          <p:spPr>
            <a:xfrm>
              <a:off x="6618530" y="5508153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2659961" y="5726727"/>
            <a:ext cx="4765792" cy="53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3" dirty="0">
                <a:latin typeface="Calibri" pitchFamily="34" charset="0"/>
              </a:rPr>
              <a:t>The order is back in the queue</a:t>
            </a:r>
            <a:endParaRPr lang="en-GB" sz="2903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31" grpId="0" animBg="1"/>
      <p:bldP spid="1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started concurrently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add the [Unique] attribute to the correlated property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ALTER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TABLE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ADD UNIQUE NONCLUSTERED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OrderId]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[PRIMARY]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GO</a:t>
            </a:r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61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Concurrently updating existing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Strategy is specific to each storage</a:t>
            </a:r>
          </a:p>
          <a:p>
            <a:r>
              <a:rPr lang="en-GB" dirty="0" smtClean="0"/>
              <a:t>NHibernate used</a:t>
            </a:r>
          </a:p>
          <a:p>
            <a:pPr lvl="1"/>
            <a:r>
              <a:rPr lang="en-GB" dirty="0" smtClean="0"/>
              <a:t>Optimistic concurrency with a where clause</a:t>
            </a:r>
          </a:p>
          <a:p>
            <a:pPr lvl="2"/>
            <a:r>
              <a:rPr lang="en-GB" dirty="0" smtClean="0"/>
              <a:t>Checks all properties</a:t>
            </a:r>
          </a:p>
          <a:p>
            <a:pPr lvl="2"/>
            <a:r>
              <a:rPr lang="en-GB" dirty="0" smtClean="0"/>
              <a:t>Can cause large </a:t>
            </a:r>
            <a:r>
              <a:rPr lang="en-GB" dirty="0" err="1" smtClean="0"/>
              <a:t>sql</a:t>
            </a:r>
            <a:r>
              <a:rPr lang="en-GB" dirty="0" smtClean="0"/>
              <a:t> statements</a:t>
            </a:r>
          </a:p>
          <a:p>
            <a:pPr lvl="2"/>
            <a:r>
              <a:rPr lang="en-GB" dirty="0"/>
              <a:t>Decimal properties can cause failures due to truncation</a:t>
            </a:r>
          </a:p>
          <a:p>
            <a:pPr lvl="1"/>
            <a:r>
              <a:rPr lang="en-GB" dirty="0" smtClean="0"/>
              <a:t>Consider </a:t>
            </a:r>
            <a:r>
              <a:rPr lang="en-GB" dirty="0" smtClean="0"/>
              <a:t>using a row version property to avoid the above </a:t>
            </a:r>
            <a:r>
              <a:rPr lang="en-GB" dirty="0" smtClean="0"/>
              <a:t>issues</a:t>
            </a:r>
            <a:endParaRPr lang="en-GB" dirty="0" smtClean="0"/>
          </a:p>
          <a:p>
            <a:pPr marL="914400" lvl="2" indent="0">
              <a:buNone/>
            </a:pPr>
            <a:r>
              <a:rPr lang="sv-SE" dirty="0" smtClean="0"/>
              <a:t>[</a:t>
            </a:r>
            <a:r>
              <a:rPr lang="sv-SE" dirty="0"/>
              <a:t>RowVersion] </a:t>
            </a:r>
            <a:endParaRPr lang="en-GB" dirty="0" smtClean="0"/>
          </a:p>
          <a:p>
            <a:pPr marL="914400" lvl="2" indent="0">
              <a:buNone/>
            </a:pPr>
            <a:r>
              <a:rPr lang="en-GB" dirty="0" smtClean="0"/>
              <a:t>public virtual </a:t>
            </a:r>
            <a:r>
              <a:rPr lang="en-GB" dirty="0" err="1" smtClean="0"/>
              <a:t>int</a:t>
            </a:r>
            <a:r>
              <a:rPr lang="en-GB" dirty="0" smtClean="0"/>
              <a:t> Version{ get; set; </a:t>
            </a:r>
            <a:r>
              <a:rPr lang="en-GB" dirty="0" smtClean="0"/>
              <a:t>}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endParaRPr lang="en-US" dirty="0"/>
          </a:p>
          <a:p>
            <a:pPr marL="914400" lvl="2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108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Concurrently updating existing sagas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virtual byte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{ get; set; }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ClassMapping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ShippingPolicy.State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StateMapping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      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Version(x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x.Version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 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			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m.UnsavedValue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BinaryBlobType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m.Column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                     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c.SqlType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("timestamp");           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c.NotNullable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(false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});            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m.Generated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VersionGeneration.Always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});            </a:t>
            </a:r>
          </a:p>
        </p:txBody>
      </p:sp>
    </p:spTree>
    <p:extLst>
      <p:ext uri="{BB962C8B-B14F-4D97-AF65-F5344CB8AC3E}">
        <p14:creationId xmlns:p14="http://schemas.microsoft.com/office/powerpoint/2010/main" val="3551300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Optimizing for concurrency - NHibernate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Upgrade </a:t>
            </a:r>
            <a:r>
              <a:rPr lang="en-GB" dirty="0"/>
              <a:t>locks (this essentially becomes pessimistic locking)</a:t>
            </a:r>
          </a:p>
          <a:p>
            <a:pPr lvl="1"/>
            <a:r>
              <a:rPr lang="en-GB" dirty="0"/>
              <a:t>Ok since its just locking a single saga instance</a:t>
            </a:r>
          </a:p>
          <a:p>
            <a:pPr lvl="1"/>
            <a:r>
              <a:rPr lang="en-GB" dirty="0"/>
              <a:t>All messages updates saga state (</a:t>
            </a:r>
            <a:r>
              <a:rPr lang="en-GB" dirty="0" smtClean="0"/>
              <a:t>usually)</a:t>
            </a:r>
          </a:p>
          <a:p>
            <a:r>
              <a:rPr lang="en-GB" dirty="0" smtClean="0"/>
              <a:t>Control locking with the </a:t>
            </a:r>
            <a:r>
              <a:rPr lang="en-GB" b="1" dirty="0" smtClean="0"/>
              <a:t>[</a:t>
            </a:r>
            <a:r>
              <a:rPr lang="en-GB" b="1" dirty="0" err="1" smtClean="0"/>
              <a:t>LockMode</a:t>
            </a:r>
            <a:r>
              <a:rPr lang="en-GB" b="1" dirty="0" smtClean="0"/>
              <a:t>.{Mode}] </a:t>
            </a:r>
            <a:r>
              <a:rPr lang="en-GB" dirty="0" smtClean="0"/>
              <a:t>attribute</a:t>
            </a:r>
            <a:endParaRPr lang="en-GB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8426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3 – Concurrency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Make sure that the billing endpoint is stopped</a:t>
            </a:r>
          </a:p>
          <a:p>
            <a:r>
              <a:rPr lang="en-GB" dirty="0" smtClean="0"/>
              <a:t>Place a new order</a:t>
            </a:r>
          </a:p>
          <a:p>
            <a:r>
              <a:rPr lang="en-GB" dirty="0" smtClean="0"/>
              <a:t>Start the Shipping endpoint after the Billing event has arrived</a:t>
            </a:r>
          </a:p>
          <a:p>
            <a:pPr lvl="1"/>
            <a:r>
              <a:rPr lang="en-GB" dirty="0" smtClean="0"/>
              <a:t>Note that the shipping endpoint is configured to run multi threaded</a:t>
            </a:r>
          </a:p>
          <a:p>
            <a:r>
              <a:rPr lang="en-GB" dirty="0" smtClean="0"/>
              <a:t>Notice the concurrency exception </a:t>
            </a:r>
          </a:p>
          <a:p>
            <a:pPr lvl="1"/>
            <a:r>
              <a:rPr lang="en-GB" dirty="0" smtClean="0"/>
              <a:t>In the </a:t>
            </a:r>
            <a:r>
              <a:rPr lang="en-GB" dirty="0" err="1" smtClean="0"/>
              <a:t>logfile</a:t>
            </a:r>
            <a:r>
              <a:rPr lang="en-GB" dirty="0" smtClean="0"/>
              <a:t> in /bin/debug</a:t>
            </a:r>
          </a:p>
          <a:p>
            <a:pPr lvl="1"/>
            <a:r>
              <a:rPr lang="en-GB" dirty="0" smtClean="0"/>
              <a:t>Or in </a:t>
            </a:r>
            <a:r>
              <a:rPr lang="en-GB" dirty="0" err="1" smtClean="0"/>
              <a:t>sqlprofiler</a:t>
            </a:r>
            <a:r>
              <a:rPr lang="en-GB" dirty="0" smtClean="0"/>
              <a:t> </a:t>
            </a:r>
          </a:p>
          <a:p>
            <a:r>
              <a:rPr lang="en-GB" dirty="0" smtClean="0"/>
              <a:t>FLR Retries handles it</a:t>
            </a:r>
          </a:p>
        </p:txBody>
      </p:sp>
    </p:spTree>
    <p:extLst>
      <p:ext uri="{BB962C8B-B14F-4D97-AF65-F5344CB8AC3E}">
        <p14:creationId xmlns:p14="http://schemas.microsoft.com/office/powerpoint/2010/main" val="28078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Visual studio 2015</a:t>
            </a:r>
          </a:p>
          <a:p>
            <a:r>
              <a:rPr lang="en-GB" dirty="0" smtClean="0"/>
              <a:t>MSMQ</a:t>
            </a:r>
          </a:p>
          <a:p>
            <a:r>
              <a:rPr lang="en-GB" dirty="0" smtClean="0"/>
              <a:t>SQL Server</a:t>
            </a:r>
            <a:endParaRPr lang="sv-SE" dirty="0"/>
          </a:p>
          <a:p>
            <a:pPr lvl="1"/>
            <a:r>
              <a:rPr lang="sv-SE" dirty="0" smtClean="0"/>
              <a:t>Including Management tools</a:t>
            </a:r>
          </a:p>
          <a:p>
            <a:r>
              <a:rPr lang="en-GB" dirty="0" smtClean="0"/>
              <a:t>Optional</a:t>
            </a:r>
          </a:p>
          <a:p>
            <a:pPr lvl="1"/>
            <a:r>
              <a:rPr lang="en-GB" dirty="0" smtClean="0"/>
              <a:t>Particular Platform</a:t>
            </a:r>
          </a:p>
          <a:p>
            <a:pPr lvl="1"/>
            <a:r>
              <a:rPr lang="en-GB" dirty="0" err="1" smtClean="0"/>
              <a:t>Cogin</a:t>
            </a:r>
            <a:r>
              <a:rPr lang="en-GB" dirty="0" smtClean="0"/>
              <a:t> Queue </a:t>
            </a:r>
            <a:r>
              <a:rPr lang="en-GB" dirty="0"/>
              <a:t>Explorer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1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draw the diagram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 correlation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Avoid the need for mapping </a:t>
            </a:r>
            <a:r>
              <a:rPr lang="en-GB" dirty="0" err="1" smtClean="0"/>
              <a:t>reponses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895" y="4336556"/>
            <a:ext cx="80922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 class </a:t>
            </a:r>
            <a:r>
              <a:rPr lang="en-US" sz="2800" dirty="0" err="1"/>
              <a:t>FedexTimedOut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	public string </a:t>
            </a:r>
            <a:r>
              <a:rPr lang="en-US" sz="2800" b="1" dirty="0" err="1"/>
              <a:t>SomeState</a:t>
            </a:r>
            <a:r>
              <a:rPr lang="en-US" sz="2800" dirty="0"/>
              <a:t>{</a:t>
            </a:r>
            <a:r>
              <a:rPr lang="en-US" sz="2800" dirty="0" err="1"/>
              <a:t>get;set</a:t>
            </a:r>
            <a:r>
              <a:rPr lang="en-US" sz="2800" dirty="0"/>
              <a:t>;} </a:t>
            </a:r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049895" y="1940772"/>
            <a:ext cx="8230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2400" dirty="0">
                <a:latin typeface="Consolas" pitchFamily="49" charset="0"/>
              </a:rPr>
              <a:t>Timeout(</a:t>
            </a:r>
            <a:r>
              <a:rPr lang="en-US" sz="2400" dirty="0" err="1">
                <a:latin typeface="Consolas" pitchFamily="49" charset="0"/>
              </a:rPr>
              <a:t>FedexTimedOut</a:t>
            </a:r>
            <a:r>
              <a:rPr lang="en-US" sz="2400" dirty="0">
                <a:latin typeface="Consolas" pitchFamily="49" charset="0"/>
              </a:rPr>
              <a:t> state) </a:t>
            </a:r>
          </a:p>
          <a:p>
            <a:r>
              <a:rPr lang="en-US" sz="2400" dirty="0">
                <a:latin typeface="Consolas" pitchFamily="49" charset="0"/>
              </a:rPr>
              <a:t>{</a:t>
            </a:r>
          </a:p>
          <a:p>
            <a:r>
              <a:rPr lang="en-US" sz="2400" dirty="0">
                <a:latin typeface="Consolas" pitchFamily="49" charset="0"/>
              </a:rPr>
              <a:t>	if(</a:t>
            </a:r>
            <a:r>
              <a:rPr lang="en-US" sz="2400" b="1" dirty="0" err="1">
                <a:latin typeface="Consolas" pitchFamily="49" charset="0"/>
              </a:rPr>
              <a:t>state.SomeState</a:t>
            </a:r>
            <a:r>
              <a:rPr lang="en-US" sz="2400" dirty="0">
                <a:latin typeface="Consolas" pitchFamily="49" charset="0"/>
              </a:rPr>
              <a:t>)</a:t>
            </a:r>
          </a:p>
          <a:p>
            <a:r>
              <a:rPr lang="en-US" sz="2400" dirty="0">
                <a:latin typeface="Consolas" pitchFamily="49" charset="0"/>
              </a:rPr>
              <a:t>      …</a:t>
            </a:r>
          </a:p>
          <a:p>
            <a:r>
              <a:rPr lang="en-US" sz="24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NServiceBus</a:t>
            </a:r>
            <a:r>
              <a:rPr lang="en-GB" dirty="0" smtClean="0"/>
              <a:t> Basics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Dealing with non-transactional resources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0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Invoking web services from handlers</a:t>
            </a:r>
            <a:endParaRPr lang="en-US" dirty="0"/>
          </a:p>
        </p:txBody>
      </p:sp>
      <p:sp>
        <p:nvSpPr>
          <p:cNvPr id="41" name="L-Shape 40"/>
          <p:cNvSpPr/>
          <p:nvPr/>
        </p:nvSpPr>
        <p:spPr bwMode="blackWhite">
          <a:xfrm rot="10800000">
            <a:off x="2290389" y="1399620"/>
            <a:ext cx="7603999" cy="4932724"/>
          </a:xfrm>
          <a:prstGeom prst="corner">
            <a:avLst>
              <a:gd name="adj1" fmla="val 55764"/>
              <a:gd name="adj2" fmla="val 5374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Flowchart: Direct Access Storage 41"/>
          <p:cNvSpPr/>
          <p:nvPr/>
        </p:nvSpPr>
        <p:spPr>
          <a:xfrm>
            <a:off x="2787219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3" name="Cube 42"/>
          <p:cNvSpPr/>
          <p:nvPr/>
        </p:nvSpPr>
        <p:spPr>
          <a:xfrm>
            <a:off x="3305677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4" name="Flowchart: Direct Access Storage 43"/>
          <p:cNvSpPr/>
          <p:nvPr/>
        </p:nvSpPr>
        <p:spPr>
          <a:xfrm>
            <a:off x="4277786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Cube 44"/>
          <p:cNvSpPr/>
          <p:nvPr/>
        </p:nvSpPr>
        <p:spPr>
          <a:xfrm>
            <a:off x="4796244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6" name="Flowchart: Direct Access Storage 45"/>
          <p:cNvSpPr/>
          <p:nvPr/>
        </p:nvSpPr>
        <p:spPr>
          <a:xfrm>
            <a:off x="5768353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66803" y="3758930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68490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49" name="Cube 48"/>
          <p:cNvSpPr/>
          <p:nvPr/>
        </p:nvSpPr>
        <p:spPr>
          <a:xfrm>
            <a:off x="6351618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7323727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53491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2" name="Cube 51"/>
          <p:cNvSpPr/>
          <p:nvPr/>
        </p:nvSpPr>
        <p:spPr>
          <a:xfrm>
            <a:off x="7906993" y="2138748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3" name="Flowchart: Direct Access Storage 52"/>
          <p:cNvSpPr/>
          <p:nvPr/>
        </p:nvSpPr>
        <p:spPr>
          <a:xfrm>
            <a:off x="8879101" y="2722013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046" y="3758930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5" name="Cube 54"/>
          <p:cNvSpPr/>
          <p:nvPr/>
        </p:nvSpPr>
        <p:spPr>
          <a:xfrm>
            <a:off x="4074732" y="5197142"/>
            <a:ext cx="1684989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sp>
        <p:nvSpPr>
          <p:cNvPr id="56" name="Can 55"/>
          <p:cNvSpPr/>
          <p:nvPr/>
        </p:nvSpPr>
        <p:spPr bwMode="auto">
          <a:xfrm>
            <a:off x="8832790" y="4806590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57" name="Straight Arrow Connector 56"/>
          <p:cNvCxnSpPr>
            <a:endCxn id="55" idx="0"/>
          </p:cNvCxnSpPr>
          <p:nvPr/>
        </p:nvCxnSpPr>
        <p:spPr bwMode="auto">
          <a:xfrm rot="10800000" flipV="1">
            <a:off x="5030636" y="3814144"/>
            <a:ext cx="1654275" cy="138299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442276" y="4767095"/>
            <a:ext cx="175451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>
                <a:latin typeface="Calibri" pitchFamily="34" charset="0"/>
              </a:rPr>
              <a:t>[HTTP] Invoke</a:t>
            </a:r>
            <a:endParaRPr lang="en-GB" sz="2177" dirty="0">
              <a:latin typeface="Calibri" pitchFamily="34" charset="0"/>
            </a:endParaRPr>
          </a:p>
        </p:txBody>
      </p:sp>
      <p:grpSp>
        <p:nvGrpSpPr>
          <p:cNvPr id="59" name="Group 181"/>
          <p:cNvGrpSpPr/>
          <p:nvPr/>
        </p:nvGrpSpPr>
        <p:grpSpPr>
          <a:xfrm>
            <a:off x="5959073" y="2540223"/>
            <a:ext cx="1688681" cy="1032480"/>
            <a:chOff x="3380865" y="4143378"/>
            <a:chExt cx="3143273" cy="762003"/>
          </a:xfrm>
        </p:grpSpPr>
        <p:grpSp>
          <p:nvGrpSpPr>
            <p:cNvPr id="60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8"/>
              <p:cNvSpPr>
                <a:spLocks noChangeShapeType="1"/>
              </p:cNvSpPr>
              <p:nvPr/>
            </p:nvSpPr>
            <p:spPr bwMode="auto">
              <a:xfrm flipV="1">
                <a:off x="980920" y="6229351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 bwMode="auto">
          <a:xfrm rot="16200000" flipH="1">
            <a:off x="8580972" y="4021518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6200000" flipH="1">
            <a:off x="8852547" y="4011639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0" name="16-Point Star 69"/>
          <p:cNvSpPr/>
          <p:nvPr/>
        </p:nvSpPr>
        <p:spPr bwMode="auto">
          <a:xfrm>
            <a:off x="7336681" y="5428751"/>
            <a:ext cx="2073818" cy="799901"/>
          </a:xfrm>
          <a:prstGeom prst="star16">
            <a:avLst/>
          </a:prstGeom>
          <a:gradFill rotWithShape="1">
            <a:gsLst>
              <a:gs pos="0">
                <a:srgbClr val="FFC000">
                  <a:shade val="15000"/>
                  <a:satMod val="180000"/>
                </a:srgbClr>
              </a:gs>
              <a:gs pos="50000">
                <a:srgbClr val="FFC000">
                  <a:shade val="45000"/>
                  <a:satMod val="170000"/>
                </a:srgbClr>
              </a:gs>
              <a:gs pos="70000">
                <a:srgbClr val="FFC000">
                  <a:tint val="99000"/>
                  <a:shade val="65000"/>
                  <a:satMod val="155000"/>
                </a:srgbClr>
              </a:gs>
              <a:gs pos="100000">
                <a:srgbClr val="FFC00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FFC00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14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Deadlock</a:t>
            </a:r>
            <a:endParaRPr lang="en-GB" sz="2903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grpSp>
        <p:nvGrpSpPr>
          <p:cNvPr id="71" name="Group 220"/>
          <p:cNvGrpSpPr/>
          <p:nvPr/>
        </p:nvGrpSpPr>
        <p:grpSpPr>
          <a:xfrm>
            <a:off x="7863379" y="1443700"/>
            <a:ext cx="1995198" cy="681775"/>
            <a:chOff x="6589502" y="5371706"/>
            <a:chExt cx="2199336" cy="751531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033659" y="5371706"/>
              <a:ext cx="755179" cy="751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TextBox 72"/>
            <p:cNvSpPr txBox="1"/>
            <p:nvPr/>
          </p:nvSpPr>
          <p:spPr>
            <a:xfrm>
              <a:off x="6589502" y="5450097"/>
              <a:ext cx="1420750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Rollback</a:t>
              </a:r>
              <a:endParaRPr lang="en-GB" sz="2540" dirty="0">
                <a:latin typeface="Calibri" pitchFamily="34" charset="0"/>
              </a:endParaRPr>
            </a:p>
          </p:txBody>
        </p:sp>
      </p:grpSp>
      <p:grpSp>
        <p:nvGrpSpPr>
          <p:cNvPr id="74" name="Group 39"/>
          <p:cNvGrpSpPr/>
          <p:nvPr/>
        </p:nvGrpSpPr>
        <p:grpSpPr>
          <a:xfrm>
            <a:off x="2224874" y="4337897"/>
            <a:ext cx="3008873" cy="740983"/>
            <a:chOff x="671630" y="4663112"/>
            <a:chExt cx="3316725" cy="816797"/>
          </a:xfrm>
        </p:grpSpPr>
        <p:sp>
          <p:nvSpPr>
            <p:cNvPr id="75" name="TextBox 74"/>
            <p:cNvSpPr txBox="1"/>
            <p:nvPr/>
          </p:nvSpPr>
          <p:spPr>
            <a:xfrm>
              <a:off x="1496794" y="4749788"/>
              <a:ext cx="2491561" cy="5326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40" dirty="0">
                  <a:latin typeface="Calibri" pitchFamily="34" charset="0"/>
                </a:rPr>
                <a:t>Not Rolled back</a:t>
              </a:r>
              <a:endParaRPr lang="en-GB" sz="2540" dirty="0">
                <a:latin typeface="Calibri" pitchFamily="34" charset="0"/>
              </a:endParaRPr>
            </a:p>
          </p:txBody>
        </p:sp>
        <p:pic>
          <p:nvPicPr>
            <p:cNvPr id="76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1630" y="4663112"/>
              <a:ext cx="938706" cy="81679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638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/>
      <p:bldP spid="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-Shape 83"/>
          <p:cNvSpPr/>
          <p:nvPr/>
        </p:nvSpPr>
        <p:spPr bwMode="blackWhite">
          <a:xfrm rot="10800000">
            <a:off x="2290387" y="2115582"/>
            <a:ext cx="8160629" cy="4216760"/>
          </a:xfrm>
          <a:prstGeom prst="corner">
            <a:avLst>
              <a:gd name="adj1" fmla="val 56978"/>
              <a:gd name="adj2" fmla="val 56976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messaging &amp; WS</a:t>
            </a:r>
            <a:endParaRPr lang="en-US" dirty="0"/>
          </a:p>
        </p:txBody>
      </p:sp>
      <p:sp>
        <p:nvSpPr>
          <p:cNvPr id="44" name="Cube 43"/>
          <p:cNvSpPr/>
          <p:nvPr/>
        </p:nvSpPr>
        <p:spPr>
          <a:xfrm>
            <a:off x="4649963" y="4709203"/>
            <a:ext cx="1896062" cy="1620181"/>
          </a:xfrm>
          <a:prstGeom prst="cube">
            <a:avLst/>
          </a:prstGeom>
          <a:gradFill rotWithShape="1">
            <a:gsLst>
              <a:gs pos="0">
                <a:srgbClr val="2A86DA">
                  <a:shade val="15000"/>
                  <a:satMod val="180000"/>
                </a:srgbClr>
              </a:gs>
              <a:gs pos="50000">
                <a:srgbClr val="2A86DA">
                  <a:shade val="45000"/>
                  <a:satMod val="170000"/>
                </a:srgbClr>
              </a:gs>
              <a:gs pos="70000">
                <a:srgbClr val="2A86DA">
                  <a:tint val="99000"/>
                  <a:shade val="65000"/>
                  <a:satMod val="155000"/>
                </a:srgbClr>
              </a:gs>
              <a:gs pos="100000">
                <a:srgbClr val="2A86DA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A86DA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5" name="TextBox 44"/>
          <p:cNvSpPr txBox="1"/>
          <p:nvPr/>
        </p:nvSpPr>
        <p:spPr bwMode="white">
          <a:xfrm>
            <a:off x="4644327" y="5433691"/>
            <a:ext cx="1557853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Messaging</a:t>
            </a:r>
          </a:p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 pitchFamily="34" charset="0"/>
              </a:rPr>
              <a:t>Gateway</a:t>
            </a:r>
          </a:p>
        </p:txBody>
      </p:sp>
      <p:sp>
        <p:nvSpPr>
          <p:cNvPr id="46" name="Flowchart: Direct Access Storage 45"/>
          <p:cNvSpPr/>
          <p:nvPr/>
        </p:nvSpPr>
        <p:spPr>
          <a:xfrm>
            <a:off x="3196022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7" name="Cube 46"/>
          <p:cNvSpPr/>
          <p:nvPr/>
        </p:nvSpPr>
        <p:spPr>
          <a:xfrm>
            <a:off x="3714480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8" name="Flowchart: Direct Access Storage 47"/>
          <p:cNvSpPr/>
          <p:nvPr/>
        </p:nvSpPr>
        <p:spPr>
          <a:xfrm>
            <a:off x="4686588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5205047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0" name="Flowchart: Direct Access Storage 49"/>
          <p:cNvSpPr/>
          <p:nvPr/>
        </p:nvSpPr>
        <p:spPr>
          <a:xfrm>
            <a:off x="6177155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4580" y="3897917"/>
            <a:ext cx="1231338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3516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H2</a:t>
            </a:r>
          </a:p>
        </p:txBody>
      </p:sp>
      <p:sp>
        <p:nvSpPr>
          <p:cNvPr id="53" name="Cube 52"/>
          <p:cNvSpPr/>
          <p:nvPr/>
        </p:nvSpPr>
        <p:spPr>
          <a:xfrm>
            <a:off x="6760421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>
              <a:defRPr/>
            </a:pPr>
            <a:endParaRPr lang="en-GB" sz="1452" kern="0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4" name="Flowchart: Direct Access Storage 53"/>
          <p:cNvSpPr/>
          <p:nvPr/>
        </p:nvSpPr>
        <p:spPr>
          <a:xfrm>
            <a:off x="7732530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60554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H3</a:t>
            </a:r>
          </a:p>
        </p:txBody>
      </p:sp>
      <p:sp>
        <p:nvSpPr>
          <p:cNvPr id="56" name="Cube 55"/>
          <p:cNvSpPr/>
          <p:nvPr/>
        </p:nvSpPr>
        <p:spPr>
          <a:xfrm>
            <a:off x="8315795" y="2277736"/>
            <a:ext cx="1231338" cy="1620181"/>
          </a:xfrm>
          <a:prstGeom prst="cube">
            <a:avLst/>
          </a:prstGeom>
          <a:gradFill rotWithShape="1">
            <a:gsLst>
              <a:gs pos="0">
                <a:srgbClr val="808080">
                  <a:shade val="15000"/>
                  <a:satMod val="180000"/>
                </a:srgbClr>
              </a:gs>
              <a:gs pos="50000">
                <a:srgbClr val="808080">
                  <a:shade val="45000"/>
                  <a:satMod val="170000"/>
                </a:srgbClr>
              </a:gs>
              <a:gs pos="70000">
                <a:srgbClr val="808080">
                  <a:tint val="99000"/>
                  <a:shade val="65000"/>
                  <a:satMod val="155000"/>
                </a:srgbClr>
              </a:gs>
              <a:gs pos="100000">
                <a:srgbClr val="808080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808080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FFFFFF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7" name="Flowchart: Direct Access Storage 56"/>
          <p:cNvSpPr/>
          <p:nvPr/>
        </p:nvSpPr>
        <p:spPr>
          <a:xfrm>
            <a:off x="9287904" y="2861001"/>
            <a:ext cx="907302" cy="648073"/>
          </a:xfrm>
          <a:prstGeom prst="flowChartMagneticDrum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1452" dirty="0">
              <a:solidFill>
                <a:srgbClr val="000000"/>
              </a:solidFill>
              <a:latin typeface="Calibri" pitchFamily="34" charset="0"/>
              <a:cs typeface="Tahom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120769" y="3897917"/>
            <a:ext cx="1360952" cy="3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sz="1814" dirty="0">
                <a:latin typeface="Calibri" pitchFamily="34" charset="0"/>
                <a:cs typeface="Tahoma" pitchFamily="34" charset="0"/>
              </a:rPr>
              <a:t>H4</a:t>
            </a:r>
          </a:p>
        </p:txBody>
      </p:sp>
      <p:sp>
        <p:nvSpPr>
          <p:cNvPr id="59" name="Cube 58"/>
          <p:cNvSpPr/>
          <p:nvPr/>
        </p:nvSpPr>
        <p:spPr>
          <a:xfrm>
            <a:off x="2744033" y="5425065"/>
            <a:ext cx="1128878" cy="907280"/>
          </a:xfrm>
          <a:prstGeom prst="cube">
            <a:avLst/>
          </a:prstGeom>
          <a:gradFill rotWithShape="1">
            <a:gsLst>
              <a:gs pos="0">
                <a:srgbClr val="DF8045">
                  <a:shade val="15000"/>
                  <a:satMod val="180000"/>
                </a:srgbClr>
              </a:gs>
              <a:gs pos="50000">
                <a:srgbClr val="DF8045">
                  <a:shade val="45000"/>
                  <a:satMod val="170000"/>
                </a:srgbClr>
              </a:gs>
              <a:gs pos="70000">
                <a:srgbClr val="DF8045">
                  <a:tint val="99000"/>
                  <a:shade val="65000"/>
                  <a:satMod val="155000"/>
                </a:srgbClr>
              </a:gs>
              <a:gs pos="100000">
                <a:srgbClr val="DF8045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DF8045">
                <a:satMod val="300000"/>
              </a:srgbClr>
            </a:contourClr>
          </a:sp3d>
        </p:spPr>
        <p:txBody>
          <a:bodyPr rtlCol="0" anchor="ctr"/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Tahoma"/>
              </a:rPr>
              <a:t>WS</a:t>
            </a:r>
            <a:endParaRPr lang="en-GB" sz="1452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Tahoma"/>
            </a:endParaRPr>
          </a:p>
        </p:txBody>
      </p:sp>
      <p:grpSp>
        <p:nvGrpSpPr>
          <p:cNvPr id="60" name="Group 191"/>
          <p:cNvGrpSpPr/>
          <p:nvPr/>
        </p:nvGrpSpPr>
        <p:grpSpPr>
          <a:xfrm>
            <a:off x="6649018" y="3705509"/>
            <a:ext cx="1175163" cy="691273"/>
            <a:chOff x="7072330" y="4572008"/>
            <a:chExt cx="1295400" cy="762000"/>
          </a:xfrm>
        </p:grpSpPr>
        <p:grpSp>
          <p:nvGrpSpPr>
            <p:cNvPr id="61" name="Group 25"/>
            <p:cNvGrpSpPr/>
            <p:nvPr/>
          </p:nvGrpSpPr>
          <p:grpSpPr>
            <a:xfrm>
              <a:off x="7072330" y="4572008"/>
              <a:ext cx="1295400" cy="762000"/>
              <a:chOff x="0" y="4686300"/>
              <a:chExt cx="3729038" cy="2171700"/>
            </a:xfrm>
          </p:grpSpPr>
          <p:sp>
            <p:nvSpPr>
              <p:cNvPr id="63" name="Rectangle 15"/>
              <p:cNvSpPr>
                <a:spLocks noChangeArrowheads="1"/>
              </p:cNvSpPr>
              <p:nvPr/>
            </p:nvSpPr>
            <p:spPr bwMode="auto">
              <a:xfrm>
                <a:off x="0" y="4686300"/>
                <a:ext cx="3729038" cy="21717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0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437947" y="4572008"/>
              <a:ext cx="643547" cy="40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 err="1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Msg</a:t>
              </a:r>
              <a:endParaRPr lang="en-GB" sz="1814" dirty="0">
                <a:solidFill>
                  <a:srgbClr val="000000"/>
                </a:solidFill>
                <a:latin typeface="Calibri" pitchFamily="34" charset="0"/>
                <a:cs typeface="Tahoma" pitchFamily="34" charset="0"/>
              </a:endParaRPr>
            </a:p>
          </p:txBody>
        </p:sp>
      </p:grpSp>
      <p:sp>
        <p:nvSpPr>
          <p:cNvPr id="69" name="Can 68"/>
          <p:cNvSpPr/>
          <p:nvPr/>
        </p:nvSpPr>
        <p:spPr bwMode="auto">
          <a:xfrm>
            <a:off x="9370374" y="4885611"/>
            <a:ext cx="977657" cy="1377607"/>
          </a:xfrm>
          <a:prstGeom prst="can">
            <a:avLst/>
          </a:prstGeom>
          <a:gradFill rotWithShape="1">
            <a:gsLst>
              <a:gs pos="0">
                <a:srgbClr val="2DB557">
                  <a:shade val="15000"/>
                  <a:satMod val="180000"/>
                </a:srgbClr>
              </a:gs>
              <a:gs pos="50000">
                <a:srgbClr val="2DB557">
                  <a:shade val="45000"/>
                  <a:satMod val="170000"/>
                </a:srgbClr>
              </a:gs>
              <a:gs pos="70000">
                <a:srgbClr val="2DB557">
                  <a:tint val="99000"/>
                  <a:shade val="65000"/>
                  <a:satMod val="155000"/>
                </a:srgbClr>
              </a:gs>
              <a:gs pos="100000">
                <a:srgbClr val="2DB557">
                  <a:tint val="95500"/>
                  <a:shade val="100000"/>
                  <a:satMod val="15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rgbClr val="2DB557">
                <a:satMod val="300000"/>
              </a:srgbClr>
            </a:contourClr>
          </a:sp3d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DB</a:t>
            </a:r>
            <a:endParaRPr lang="en-GB" sz="2903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16200000" flipH="1">
            <a:off x="8894693" y="4160505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6200000" flipH="1">
            <a:off x="9166267" y="4150626"/>
            <a:ext cx="918405" cy="444388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72" name="Group 181"/>
          <p:cNvGrpSpPr/>
          <p:nvPr/>
        </p:nvGrpSpPr>
        <p:grpSpPr>
          <a:xfrm>
            <a:off x="6367875" y="2679211"/>
            <a:ext cx="1688681" cy="1032480"/>
            <a:chOff x="3380865" y="4143378"/>
            <a:chExt cx="3143273" cy="762003"/>
          </a:xfrm>
        </p:grpSpPr>
        <p:grpSp>
          <p:nvGrpSpPr>
            <p:cNvPr id="73" name="Group 25"/>
            <p:cNvGrpSpPr/>
            <p:nvPr/>
          </p:nvGrpSpPr>
          <p:grpSpPr>
            <a:xfrm>
              <a:off x="3380865" y="4143378"/>
              <a:ext cx="3143273" cy="762003"/>
              <a:chOff x="-2" y="4686300"/>
              <a:chExt cx="3729038" cy="2171711"/>
            </a:xfrm>
          </p:grpSpPr>
          <p:sp>
            <p:nvSpPr>
              <p:cNvPr id="75" name="Rectangle 15"/>
              <p:cNvSpPr>
                <a:spLocks noChangeArrowheads="1"/>
              </p:cNvSpPr>
              <p:nvPr/>
            </p:nvSpPr>
            <p:spPr bwMode="auto">
              <a:xfrm>
                <a:off x="-2" y="4686309"/>
                <a:ext cx="3729038" cy="217170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0" y="4686300"/>
                <a:ext cx="984250" cy="1565275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7" name="Line 17"/>
              <p:cNvSpPr>
                <a:spLocks noChangeShapeType="1"/>
              </p:cNvSpPr>
              <p:nvPr/>
            </p:nvSpPr>
            <p:spPr bwMode="auto">
              <a:xfrm flipV="1">
                <a:off x="2701925" y="4699000"/>
                <a:ext cx="1004888" cy="1541463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8" name="Line 18"/>
              <p:cNvSpPr>
                <a:spLocks noChangeShapeType="1"/>
              </p:cNvSpPr>
              <p:nvPr/>
            </p:nvSpPr>
            <p:spPr bwMode="auto">
              <a:xfrm flipV="1">
                <a:off x="958850" y="6229350"/>
                <a:ext cx="1727200" cy="7938"/>
              </a:xfrm>
              <a:prstGeom prst="line">
                <a:avLst/>
              </a:prstGeom>
              <a:noFill/>
              <a:ln w="254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79" name="Line 19"/>
              <p:cNvSpPr>
                <a:spLocks noChangeShapeType="1"/>
              </p:cNvSpPr>
              <p:nvPr/>
            </p:nvSpPr>
            <p:spPr bwMode="auto">
              <a:xfrm flipV="1">
                <a:off x="0" y="5965825"/>
                <a:ext cx="792163" cy="85407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  <p:sp>
            <p:nvSpPr>
              <p:cNvPr id="80" name="Line 20"/>
              <p:cNvSpPr>
                <a:spLocks noChangeShapeType="1"/>
              </p:cNvSpPr>
              <p:nvPr/>
            </p:nvSpPr>
            <p:spPr bwMode="auto">
              <a:xfrm>
                <a:off x="2914650" y="6032500"/>
                <a:ext cx="792163" cy="79533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829544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GB" sz="1452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840474" y="4143380"/>
              <a:ext cx="2160285" cy="27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29544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814" dirty="0">
                  <a:solidFill>
                    <a:srgbClr val="000000"/>
                  </a:solidFill>
                  <a:latin typeface="Calibri" pitchFamily="34" charset="0"/>
                  <a:cs typeface="Tahoma" pitchFamily="34" charset="0"/>
                </a:rPr>
                <a:t>$$ Order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 bwMode="auto">
          <a:xfrm rot="10800000" flipV="1">
            <a:off x="3859947" y="5811817"/>
            <a:ext cx="745584" cy="0"/>
          </a:xfrm>
          <a:prstGeom prst="straightConnector1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3810575" y="5051411"/>
            <a:ext cx="824582" cy="65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14" dirty="0">
                <a:latin typeface="Calibri" pitchFamily="34" charset="0"/>
              </a:rPr>
              <a:t>[HTTP] Invoke</a:t>
            </a:r>
            <a:endParaRPr lang="en-GB" sz="1814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708764" y="1640927"/>
            <a:ext cx="6147580" cy="48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40" dirty="0">
                <a:latin typeface="Calibri" pitchFamily="34" charset="0"/>
              </a:rPr>
              <a:t>The message won’t be sent if there’s a failure</a:t>
            </a:r>
            <a:endParaRPr lang="en-GB" sz="2540" dirty="0">
              <a:latin typeface="Calibri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031563" y="4949802"/>
            <a:ext cx="1231338" cy="1270167"/>
            <a:chOff x="7173912" y="5456237"/>
            <a:chExt cx="1357322" cy="1400123"/>
          </a:xfrm>
        </p:grpSpPr>
        <p:pic>
          <p:nvPicPr>
            <p:cNvPr id="942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2512" y="5456237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6" name="TextBox 85"/>
            <p:cNvSpPr txBox="1"/>
            <p:nvPr/>
          </p:nvSpPr>
          <p:spPr>
            <a:xfrm>
              <a:off x="7173912" y="6446837"/>
              <a:ext cx="1357322" cy="409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4" dirty="0">
                  <a:latin typeface="Calibri" pitchFamily="34" charset="0"/>
                  <a:cs typeface="Tahoma" pitchFamily="34" charset="0"/>
                </a:rPr>
                <a:t>Commit</a:t>
              </a:r>
            </a:p>
          </p:txBody>
        </p:sp>
      </p:grpSp>
      <p:sp>
        <p:nvSpPr>
          <p:cNvPr id="89" name="TextBox 88"/>
          <p:cNvSpPr txBox="1"/>
          <p:nvPr/>
        </p:nvSpPr>
        <p:spPr bwMode="white">
          <a:xfrm>
            <a:off x="997266" y="1170881"/>
            <a:ext cx="4631526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90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itchFamily="34" charset="0"/>
              </a:rPr>
              <a:t>The right way</a:t>
            </a:r>
          </a:p>
        </p:txBody>
      </p:sp>
    </p:spTree>
    <p:extLst>
      <p:ext uri="{BB962C8B-B14F-4D97-AF65-F5344CB8AC3E}">
        <p14:creationId xmlns:p14="http://schemas.microsoft.com/office/powerpoint/2010/main" val="244425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6569E-7 -4.16334E-6 L -0.17755 0.161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/>
      <p:bldP spid="8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to WS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calling external web services from a messaging endpoint, if they’re down, regular retry logic kicks in.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2501383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Messaging</a:t>
            </a:r>
          </a:p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chemeClr val="bg1"/>
                </a:solidFill>
                <a:latin typeface="Franklin Gothic Medium" pitchFamily="34" charset="0"/>
              </a:rPr>
              <a:t>Gateway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59091" y="4263522"/>
            <a:ext cx="22397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 flipH="1" flipV="1">
            <a:off x="6303382" y="4734651"/>
            <a:ext cx="99543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888618" y="4389014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442817" y="4051145"/>
            <a:ext cx="2386055" cy="96001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Web Service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5548" y="3932282"/>
            <a:ext cx="780022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77" dirty="0"/>
              <a:t>HTTP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70510" y="5088054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</p:spTree>
    <p:extLst>
      <p:ext uri="{BB962C8B-B14F-4D97-AF65-F5344CB8AC3E}">
        <p14:creationId xmlns:p14="http://schemas.microsoft.com/office/powerpoint/2010/main" val="11513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</a:t>
            </a:r>
            <a:r>
              <a:rPr lang="en-US" sz="2540" b="1" kern="0" dirty="0" smtClean="0">
                <a:solidFill>
                  <a:srgbClr val="000000"/>
                </a:solidFill>
                <a:latin typeface="Franklin Gothic Medium" pitchFamily="34" charset="0"/>
              </a:rPr>
              <a:t>gateway</a:t>
            </a:r>
            <a:endParaRPr lang="en-US" sz="2540" b="1" kern="0" dirty="0">
              <a:solidFill>
                <a:srgbClr val="000000"/>
              </a:solidFill>
              <a:latin typeface="Franklin Gothic Medium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Sagas == </a:t>
            </a:r>
            <a:r>
              <a:rPr lang="en-GB" dirty="0"/>
              <a:t>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</a:t>
            </a:r>
            <a:r>
              <a:rPr lang="en-GB" dirty="0"/>
              <a:t>4</a:t>
            </a:r>
            <a:r>
              <a:rPr lang="en-GB" dirty="0" smtClean="0"/>
              <a:t> – Shipping integration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ShipOrder</a:t>
            </a:r>
            <a:r>
              <a:rPr lang="en-GB" dirty="0" smtClean="0"/>
              <a:t> Policy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Fedex.Gateway</a:t>
            </a:r>
            <a:endParaRPr lang="en-GB" dirty="0" smtClean="0"/>
          </a:p>
          <a:p>
            <a:r>
              <a:rPr lang="en-GB" dirty="0" smtClean="0"/>
              <a:t>Create a </a:t>
            </a:r>
            <a:r>
              <a:rPr lang="en-GB" dirty="0" err="1" smtClean="0"/>
              <a:t>Ups.Gateway</a:t>
            </a:r>
            <a:endParaRPr lang="en-GB" dirty="0" smtClean="0"/>
          </a:p>
          <a:p>
            <a:r>
              <a:rPr lang="en-GB" dirty="0" smtClean="0"/>
              <a:t>Use the provided </a:t>
            </a:r>
            <a:r>
              <a:rPr lang="en-GB" dirty="0" err="1" smtClean="0"/>
              <a:t>Fedex.Simulator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GET http://localhost:8888/fedex/shipit</a:t>
            </a:r>
          </a:p>
        </p:txBody>
      </p:sp>
    </p:spTree>
    <p:extLst>
      <p:ext uri="{BB962C8B-B14F-4D97-AF65-F5344CB8AC3E}">
        <p14:creationId xmlns:p14="http://schemas.microsoft.com/office/powerpoint/2010/main" val="5087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not found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65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38809" y="116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happens if </a:t>
            </a:r>
            <a:r>
              <a:rPr lang="en-US" dirty="0" err="1"/>
              <a:t>F</a:t>
            </a:r>
            <a:r>
              <a:rPr lang="en-US" dirty="0" err="1" smtClean="0"/>
              <a:t>edex</a:t>
            </a:r>
            <a:r>
              <a:rPr lang="en-US" dirty="0" smtClean="0"/>
              <a:t> returns later?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45742" y="1441689"/>
            <a:ext cx="100270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2400" dirty="0" smtClean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2400" dirty="0" err="1" smtClean="0">
                <a:latin typeface="Consolas" pitchFamily="49" charset="0"/>
              </a:rPr>
              <a:t>MySaga</a:t>
            </a:r>
            <a:r>
              <a:rPr lang="en-US" sz="2400" dirty="0" smtClean="0">
                <a:latin typeface="Consolas" pitchFamily="49" charset="0"/>
              </a:rPr>
              <a:t>: </a:t>
            </a:r>
            <a:r>
              <a:rPr lang="en-US" sz="2400" b="1" dirty="0" err="1" smtClean="0">
                <a:latin typeface="Consolas" pitchFamily="49" charset="0"/>
              </a:rPr>
              <a:t>IHandleSagaNotFound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</a:rPr>
              <a:t>	public void Handle(object message)</a:t>
            </a:r>
          </a:p>
          <a:p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= </a:t>
            </a:r>
            <a:r>
              <a:rPr lang="en-US" sz="2400" b="1" dirty="0">
                <a:latin typeface="Consolas" pitchFamily="49" charset="0"/>
              </a:rPr>
              <a:t>message as </a:t>
            </a:r>
            <a:r>
              <a:rPr lang="en-US" sz="2400" b="1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;</a:t>
            </a:r>
          </a:p>
          <a:p>
            <a:pPr lvl="2"/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if </a:t>
            </a:r>
            <a:r>
              <a:rPr lang="en-US" sz="2400" dirty="0">
                <a:latin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</a:rPr>
              <a:t>fedExResponse</a:t>
            </a:r>
            <a:r>
              <a:rPr lang="en-US" sz="2400" dirty="0">
                <a:latin typeface="Consolas" pitchFamily="49" charset="0"/>
              </a:rPr>
              <a:t> != null)</a:t>
            </a:r>
          </a:p>
          <a:p>
            <a:pPr lvl="2"/>
            <a:r>
              <a:rPr lang="en-US" sz="2400" dirty="0" smtClean="0">
                <a:latin typeface="Consolas" pitchFamily="49" charset="0"/>
              </a:rPr>
              <a:t>	{</a:t>
            </a:r>
          </a:p>
          <a:p>
            <a:pPr lvl="2"/>
            <a:r>
              <a:rPr lang="en-US" sz="2400" dirty="0">
                <a:latin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</a:rPr>
              <a:t>	//take some action</a:t>
            </a:r>
            <a:endParaRPr lang="en-US" sz="2400" dirty="0">
              <a:latin typeface="Consolas" pitchFamily="49" charset="0"/>
            </a:endParaRPr>
          </a:p>
          <a:p>
            <a:pPr lvl="2"/>
            <a:r>
              <a:rPr lang="en-US" sz="2400" dirty="0" smtClean="0">
                <a:latin typeface="Consolas" pitchFamily="49" charset="0"/>
              </a:rPr>
              <a:t>	}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</a:rPr>
              <a:t>	}</a:t>
            </a:r>
          </a:p>
          <a:p>
            <a:r>
              <a:rPr lang="en-US" sz="2400" dirty="0" smtClean="0">
                <a:latin typeface="Consolas" pitchFamily="49" charset="0"/>
              </a:rPr>
              <a:t>}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 smtClean="0"/>
              <a:t>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85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&amp;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Request/response synchronous web service most broadly known</a:t>
            </a:r>
          </a:p>
          <a:p>
            <a:pPr lvl="1"/>
            <a:r>
              <a:rPr lang="en-US" dirty="0" smtClean="0"/>
              <a:t>Makes sense to expose this kind of endpoint</a:t>
            </a:r>
          </a:p>
          <a:p>
            <a:pPr lvl="1"/>
            <a:r>
              <a:rPr lang="en-US" dirty="0" smtClean="0"/>
              <a:t>Throttle it – not a scalable solution</a:t>
            </a:r>
          </a:p>
          <a:p>
            <a:pPr lvl="1"/>
            <a:r>
              <a:rPr lang="en-US" dirty="0" smtClean="0"/>
              <a:t>Direct users to a different integration *protocol*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727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353" y="4465909"/>
            <a:ext cx="1166702" cy="159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20"/>
          <p:cNvGrpSpPr/>
          <p:nvPr/>
        </p:nvGrpSpPr>
        <p:grpSpPr>
          <a:xfrm>
            <a:off x="4436946" y="4604164"/>
            <a:ext cx="1327243" cy="345636"/>
            <a:chOff x="2053272" y="4541837"/>
            <a:chExt cx="1463040" cy="381000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H="1" flipV="1">
              <a:off x="2053272" y="49228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22209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353993" y="5088054"/>
            <a:ext cx="1327243" cy="345636"/>
            <a:chOff x="1961832" y="5075237"/>
            <a:chExt cx="1463040" cy="381000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 flipV="1">
              <a:off x="1961832" y="5456237"/>
              <a:ext cx="146304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144712" y="5075237"/>
              <a:ext cx="110070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Integration Protocols</a:t>
            </a:r>
            <a:endParaRPr lang="en-US" dirty="0"/>
          </a:p>
        </p:txBody>
      </p:sp>
      <p:pic>
        <p:nvPicPr>
          <p:cNvPr id="4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8145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Rectangle 24598" descr="Serv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56" y="2115582"/>
            <a:ext cx="1866435" cy="34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0"/>
          <p:cNvGrpSpPr/>
          <p:nvPr/>
        </p:nvGrpSpPr>
        <p:grpSpPr>
          <a:xfrm>
            <a:off x="3433154" y="2115582"/>
            <a:ext cx="3152203" cy="345636"/>
            <a:chOff x="2312352" y="4541837"/>
            <a:chExt cx="3474720" cy="381000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516312" y="4541837"/>
              <a:ext cx="963800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Request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3377852" y="2530344"/>
            <a:ext cx="3152203" cy="790345"/>
            <a:chOff x="1916112" y="5075237"/>
            <a:chExt cx="3474720" cy="871209"/>
          </a:xfrm>
        </p:grpSpPr>
        <p:cxnSp>
          <p:nvCxnSpPr>
            <p:cNvPr id="16" name="Straight Arrow Connector 15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144712" y="5075237"/>
              <a:ext cx="2625924" cy="87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Ticket - come back in T</a:t>
              </a:r>
            </a:p>
            <a:p>
              <a:endParaRPr lang="en-US" sz="1633" dirty="0"/>
            </a:p>
            <a:p>
              <a:r>
                <a:rPr lang="en-US" sz="1270" u="sng" dirty="0">
                  <a:solidFill>
                    <a:schemeClr val="accent2">
                      <a:lumMod val="75000"/>
                    </a:schemeClr>
                  </a:solidFill>
                </a:rPr>
                <a:t>http://acme.com/responses/guid</a:t>
              </a: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3261781" y="4377490"/>
            <a:ext cx="3309750" cy="364928"/>
            <a:chOff x="2138686" y="4520571"/>
            <a:chExt cx="3648386" cy="402266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H="1" flipV="1">
              <a:off x="2312352" y="49228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138686" y="4520571"/>
              <a:ext cx="3617642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633" dirty="0"/>
                <a:t>Request (</a:t>
              </a:r>
              <a:r>
                <a:rPr lang="en-US" sz="1270" u="sng" dirty="0">
                  <a:solidFill>
                    <a:srgbClr val="3333CC">
                      <a:lumMod val="75000"/>
                    </a:srgbClr>
                  </a:solidFill>
                </a:rPr>
                <a:t>http://acme.com/responses/guid</a:t>
              </a:r>
              <a:r>
                <a:rPr lang="en-US" sz="1452" dirty="0"/>
                <a:t> )</a:t>
              </a:r>
              <a:endParaRPr lang="en-US" sz="1452" u="sng" dirty="0">
                <a:solidFill>
                  <a:srgbClr val="3333CC">
                    <a:lumMod val="75000"/>
                  </a:srgbClr>
                </a:solidFill>
              </a:endParaRPr>
            </a:p>
          </p:txBody>
        </p:sp>
      </p:grpSp>
      <p:grpSp>
        <p:nvGrpSpPr>
          <p:cNvPr id="8" name="Group 24"/>
          <p:cNvGrpSpPr/>
          <p:nvPr/>
        </p:nvGrpSpPr>
        <p:grpSpPr>
          <a:xfrm>
            <a:off x="3379139" y="4742418"/>
            <a:ext cx="3152203" cy="345636"/>
            <a:chOff x="1916112" y="5075237"/>
            <a:chExt cx="3474720" cy="381000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1916112" y="5456237"/>
              <a:ext cx="34747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ysDot"/>
              <a:tailEnd type="stealth" w="lg" len="lg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112813" y="5075237"/>
              <a:ext cx="280926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Response / come back in T2</a:t>
              </a:r>
            </a:p>
          </p:txBody>
        </p:sp>
      </p:grpSp>
      <p:grpSp>
        <p:nvGrpSpPr>
          <p:cNvPr id="9" name="Group 27"/>
          <p:cNvGrpSpPr/>
          <p:nvPr/>
        </p:nvGrpSpPr>
        <p:grpSpPr>
          <a:xfrm>
            <a:off x="3626710" y="3359873"/>
            <a:ext cx="702022" cy="898654"/>
            <a:chOff x="3135312" y="3703637"/>
            <a:chExt cx="773849" cy="990600"/>
          </a:xfrm>
        </p:grpSpPr>
        <p:sp>
          <p:nvSpPr>
            <p:cNvPr id="26" name="Right Brace 25"/>
            <p:cNvSpPr/>
            <p:nvPr/>
          </p:nvSpPr>
          <p:spPr bwMode="auto">
            <a:xfrm>
              <a:off x="3135312" y="3703637"/>
              <a:ext cx="381000" cy="990600"/>
            </a:xfrm>
            <a:prstGeom prst="rightBrace">
              <a:avLst>
                <a:gd name="adj1" fmla="val 2507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82953" tIns="41476" rIns="82953" bIns="41476" numCol="1" rtlCol="0" anchor="t" anchorCtr="0" compatLnSpc="1">
              <a:prstTxWarp prst="textNoShape">
                <a:avLst/>
              </a:prstTxWarp>
            </a:bodyPr>
            <a:lstStyle/>
            <a:p>
              <a:pPr defTabSz="407571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</a:pPr>
              <a:endParaRPr lang="en-US" sz="1633">
                <a:latin typeface="Arial" charset="0"/>
                <a:ea typeface="MS Gothic" charset="-12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92512" y="4008437"/>
              <a:ext cx="316649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T</a:t>
              </a:r>
            </a:p>
          </p:txBody>
        </p:sp>
      </p:grpSp>
      <p:sp>
        <p:nvSpPr>
          <p:cNvPr id="29" name="Rounded Rectangle 28"/>
          <p:cNvSpPr/>
          <p:nvPr/>
        </p:nvSpPr>
        <p:spPr bwMode="auto">
          <a:xfrm>
            <a:off x="4229563" y="5779327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Responses can be served by different machines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rot="16200000" flipV="1">
            <a:off x="5249190" y="3999300"/>
            <a:ext cx="2488581" cy="107147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4" name="Rounded Rectangle 33"/>
          <p:cNvSpPr/>
          <p:nvPr/>
        </p:nvSpPr>
        <p:spPr bwMode="auto">
          <a:xfrm>
            <a:off x="4298690" y="1216928"/>
            <a:ext cx="5599308" cy="553018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407571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633" b="1" dirty="0">
                <a:latin typeface="Arial" charset="0"/>
                <a:ea typeface="MS Gothic" charset="-128"/>
              </a:rPr>
              <a:t>Increasing T dynamically pushes back on load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5890628" y="1718100"/>
            <a:ext cx="898654" cy="10023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0" name="Group 20"/>
          <p:cNvGrpSpPr/>
          <p:nvPr/>
        </p:nvGrpSpPr>
        <p:grpSpPr>
          <a:xfrm>
            <a:off x="8279791" y="2530346"/>
            <a:ext cx="2350327" cy="345636"/>
            <a:chOff x="1916112" y="4541837"/>
            <a:chExt cx="2590800" cy="381000"/>
          </a:xfrm>
        </p:grpSpPr>
        <p:cxnSp>
          <p:nvCxnSpPr>
            <p:cNvPr id="39" name="Straight Arrow Connector 38"/>
            <p:cNvCxnSpPr/>
            <p:nvPr/>
          </p:nvCxnSpPr>
          <p:spPr>
            <a:xfrm rot="10800000" flipH="1" flipV="1">
              <a:off x="1946592" y="4922837"/>
              <a:ext cx="256032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tailEnd type="stealth" w="lg" len="lg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1916112" y="4541837"/>
              <a:ext cx="2459896" cy="37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Send message with </a:t>
              </a:r>
              <a:r>
                <a:rPr lang="en-US" sz="1633" dirty="0" err="1"/>
                <a:t>guid</a:t>
              </a:r>
              <a:endParaRPr lang="en-US" sz="1633" dirty="0"/>
            </a:p>
          </p:txBody>
        </p:sp>
      </p:grpSp>
      <p:grpSp>
        <p:nvGrpSpPr>
          <p:cNvPr id="11" name="Group 40"/>
          <p:cNvGrpSpPr/>
          <p:nvPr/>
        </p:nvGrpSpPr>
        <p:grpSpPr>
          <a:xfrm>
            <a:off x="8308073" y="4604160"/>
            <a:ext cx="2109657" cy="594906"/>
            <a:chOff x="4964112" y="5198603"/>
            <a:chExt cx="2325506" cy="655774"/>
          </a:xfrm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4964112" y="5303837"/>
              <a:ext cx="508000" cy="426168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defTabSz="829544">
                <a:defRPr/>
              </a:pPr>
              <a:endParaRPr lang="en-GB" sz="1633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7512" y="5198603"/>
              <a:ext cx="1792106" cy="65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33" dirty="0"/>
                <a:t>Check cache</a:t>
              </a:r>
            </a:p>
            <a:p>
              <a:r>
                <a:rPr lang="en-US" sz="1633" dirty="0"/>
                <a:t>Response ready?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990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Just like normal message handlers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IHandleMessages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v-SE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pgamer.com/games/other/pc/dragemp/art/og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-57472"/>
            <a:ext cx="5715000" cy="754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8229600" cy="1143000"/>
          </a:xfrm>
        </p:spPr>
        <p:txBody>
          <a:bodyPr/>
          <a:lstStyle/>
          <a:p>
            <a:r>
              <a:rPr lang="sv-SE" dirty="0" smtClean="0"/>
              <a:t>The Batch Job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5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scheduled task</a:t>
            </a:r>
            <a:endParaRPr lang="sv-SE" dirty="0"/>
          </a:p>
        </p:txBody>
      </p:sp>
      <p:pic>
        <p:nvPicPr>
          <p:cNvPr id="6146" name="Picture 2" descr="http://www.moesion.com/wp-content/uploads/2012/03/pi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02" y="1690688"/>
            <a:ext cx="3873996" cy="46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5520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sv-SE" sz="3200" strike="sngStrike" dirty="0"/>
              <a:t>Batch</a:t>
            </a:r>
            <a:endParaRPr lang="sv-SE" strike="sngStrike" dirty="0"/>
          </a:p>
        </p:txBody>
      </p:sp>
    </p:spTree>
    <p:extLst>
      <p:ext uri="{BB962C8B-B14F-4D97-AF65-F5344CB8AC3E}">
        <p14:creationId xmlns:p14="http://schemas.microsoft.com/office/powerpoint/2010/main" val="12282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9496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03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1.bp.blogspot.com/-2etiWjbYs40/TgQtz1JuNtI/AAAAAAAAB-g/5RABo6CpeiA/s1600/midnattss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-9872"/>
            <a:ext cx="10477500" cy="708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5591607"/>
            <a:ext cx="112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What if there is no night?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124" name="Picture 4" descr="http://www.gennepnu.nl/Gennep/webspace/specials/Karel/Lutine/Lutine%20bell%20Lloyds_2_minutes_silence_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387424"/>
            <a:ext cx="9144000" cy="805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924" y="5131058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Businesses are getting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more ”real time”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8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1544" y="1340768"/>
            <a:ext cx="9577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customers)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v-SE" sz="2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sv-SE" sz="2800" dirty="0">
                <a:latin typeface="Courier New" pitchFamily="49" charset="0"/>
                <a:cs typeface="Courier New" pitchFamily="49" charset="0"/>
              </a:rPr>
              <a:t> orderTotal = customer.Orders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.Where(o=&gt; o.OrderDate &lt; 365.DaysAgo)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 .Sum(order =&gt; order.OrderValue);</a:t>
            </a:r>
          </a:p>
          <a:p>
            <a:endParaRPr lang="sv-SE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  customer.Prefered = orderTotal &gt; 5000;</a:t>
            </a:r>
          </a:p>
          <a:p>
            <a:r>
              <a:rPr lang="sv-SE" sz="2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40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0" name="Picture 2" descr="http://www.sjoraddning.se/media/cache/6a/3e/6a3edd4bbcc440844bec44316140a6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487" y="-99392"/>
            <a:ext cx="12584594" cy="705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472" y="4987042"/>
            <a:ext cx="11298152" cy="1754326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But they told me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that it was ok?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95600" y="4941168"/>
            <a:ext cx="11298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400" b="1" dirty="0">
                <a:solidFill>
                  <a:schemeClr val="bg1"/>
                </a:solidFill>
              </a:rPr>
              <a:t>We traditionally focus </a:t>
            </a:r>
          </a:p>
          <a:p>
            <a:r>
              <a:rPr lang="sv-SE" sz="5400" b="1" dirty="0">
                <a:solidFill>
                  <a:schemeClr val="bg1"/>
                </a:solidFill>
              </a:rPr>
              <a:t>on the past</a:t>
            </a:r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reativewhat.files.wordpress.com/2010/09/09-13-2010-rearview-mirror-bob-ew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300892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3432" y="-459432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63552" y="3424324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207568" y="3284984"/>
            <a:ext cx="936104" cy="936104"/>
            <a:chOff x="-2052736" y="1412776"/>
            <a:chExt cx="936104" cy="936104"/>
          </a:xfrm>
          <a:solidFill>
            <a:schemeClr val="bg1">
              <a:lumMod val="75000"/>
            </a:schemeClr>
          </a:solidFill>
        </p:grpSpPr>
        <p:cxnSp>
          <p:nvCxnSpPr>
            <p:cNvPr id="10" name="Straight Connector 9"/>
            <p:cNvCxnSpPr/>
            <p:nvPr/>
          </p:nvCxnSpPr>
          <p:spPr>
            <a:xfrm flipH="1">
              <a:off x="-2052736" y="1556792"/>
              <a:ext cx="792088" cy="792088"/>
            </a:xfrm>
            <a:prstGeom prst="line">
              <a:avLst/>
            </a:prstGeom>
            <a:grpFill/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-1332656" y="1412776"/>
              <a:ext cx="216024" cy="288032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36180" y="425581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100 $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6196" y="3272284"/>
            <a:ext cx="2160240" cy="1340158"/>
            <a:chOff x="1372196" y="3272284"/>
            <a:chExt cx="2160240" cy="1340158"/>
          </a:xfrm>
        </p:grpSpPr>
        <p:grpSp>
          <p:nvGrpSpPr>
            <p:cNvPr id="14" name="Group 13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04112" y="3272284"/>
            <a:ext cx="2160240" cy="1340158"/>
            <a:chOff x="4368664" y="3272284"/>
            <a:chExt cx="2160240" cy="1340158"/>
          </a:xfrm>
        </p:grpSpPr>
        <p:grpSp>
          <p:nvGrpSpPr>
            <p:cNvPr id="18" name="Group 17"/>
            <p:cNvGrpSpPr/>
            <p:nvPr/>
          </p:nvGrpSpPr>
          <p:grpSpPr>
            <a:xfrm>
              <a:off x="5040052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19" name="Straight Connector 1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368664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250 $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71465" y="1700809"/>
            <a:ext cx="1664585" cy="1631645"/>
            <a:chOff x="900083" y="2197839"/>
            <a:chExt cx="321106" cy="163164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101130" y="2409539"/>
            <a:ext cx="1664585" cy="1631645"/>
            <a:chOff x="900083" y="2197839"/>
            <a:chExt cx="321106" cy="163164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Now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256241" y="1762993"/>
            <a:ext cx="1664585" cy="1631645"/>
            <a:chOff x="900083" y="2197839"/>
            <a:chExt cx="321106" cy="1631645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Isosceles Triangle 1"/>
          <p:cNvSpPr/>
          <p:nvPr/>
        </p:nvSpPr>
        <p:spPr>
          <a:xfrm rot="5400000">
            <a:off x="5098729" y="487513"/>
            <a:ext cx="1437300" cy="5885834"/>
          </a:xfrm>
          <a:prstGeom prst="triangle">
            <a:avLst/>
          </a:prstGeom>
          <a:solidFill>
            <a:schemeClr val="bg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0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52795 -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89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IAmStartedByMessages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MyStartMessage</a:t>
            </a:r>
            <a:r>
              <a:rPr lang="en-GB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 smtClean="0"/>
              <a:t>Tells </a:t>
            </a:r>
            <a:r>
              <a:rPr lang="en-GB" dirty="0" err="1" smtClean="0"/>
              <a:t>NServiceBus</a:t>
            </a:r>
            <a:r>
              <a:rPr lang="en-GB" dirty="0" smtClean="0"/>
              <a:t> that it’s ok to start a new saga</a:t>
            </a:r>
          </a:p>
          <a:p>
            <a:r>
              <a:rPr lang="en-GB" dirty="0" err="1" smtClean="0"/>
              <a:t>IAmStartedByMessages</a:t>
            </a:r>
            <a:r>
              <a:rPr lang="en-GB" dirty="0" smtClean="0"/>
              <a:t> extends </a:t>
            </a:r>
            <a:r>
              <a:rPr lang="en-GB" dirty="0" err="1" smtClean="0"/>
              <a:t>IHandleMessages</a:t>
            </a:r>
            <a:endParaRPr lang="en-GB" dirty="0" smtClean="0"/>
          </a:p>
          <a:p>
            <a:pPr lvl="1"/>
            <a:r>
              <a:rPr lang="en-GB" dirty="0" smtClean="0"/>
              <a:t>So no need to implement </a:t>
            </a:r>
            <a:r>
              <a:rPr lang="en-GB" dirty="0" err="1" smtClean="0"/>
              <a:t>IHandleMessages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528736" y="5157192"/>
            <a:ext cx="12745416" cy="212365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5400" b="1" dirty="0">
                <a:solidFill>
                  <a:schemeClr val="bg1"/>
                </a:solidFill>
              </a:rPr>
              <a:t>Can we predict the </a:t>
            </a:r>
          </a:p>
          <a:p>
            <a:pPr algn="ctr"/>
            <a:r>
              <a:rPr lang="sv-SE" sz="5400" b="1" dirty="0">
                <a:solidFill>
                  <a:schemeClr val="bg1"/>
                </a:solidFill>
              </a:rPr>
              <a:t>future?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xanetwork.files.wordpress.com/2010/03/business-people-wor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-27384"/>
            <a:ext cx="10015104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-168696" y="5036984"/>
            <a:ext cx="12745416" cy="120032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4800" b="1" dirty="0">
                <a:solidFill>
                  <a:schemeClr val="bg1"/>
                </a:solidFill>
              </a:rPr>
              <a:t>They will know if you ask them</a:t>
            </a:r>
          </a:p>
          <a:p>
            <a:pPr algn="ctr"/>
            <a:endParaRPr lang="sv-SE" sz="2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415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3076" name="Picture 4" descr="http://enterdownstage.files.wordpress.com/2011/08/crystal-ballin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-603448"/>
            <a:ext cx="9525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51384" y="-747464"/>
            <a:ext cx="12529392" cy="7992888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631504" y="3136292"/>
            <a:ext cx="9001000" cy="0"/>
          </a:xfrm>
          <a:prstGeom prst="straightConnector1">
            <a:avLst/>
          </a:prstGeom>
          <a:ln w="63500">
            <a:solidFill>
              <a:schemeClr val="bg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03024" y="1412777"/>
            <a:ext cx="1664585" cy="1631645"/>
            <a:chOff x="900083" y="2197839"/>
            <a:chExt cx="321106" cy="16316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060636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00083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2011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-2460233" y="2745039"/>
            <a:ext cx="0" cy="100811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536163" y="1474961"/>
            <a:ext cx="1664585" cy="1631645"/>
            <a:chOff x="844521" y="2197839"/>
            <a:chExt cx="321106" cy="163164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997318" y="2821372"/>
              <a:ext cx="0" cy="1008112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44521" y="2197839"/>
              <a:ext cx="321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600" dirty="0">
                  <a:solidFill>
                    <a:schemeClr val="bg1"/>
                  </a:solidFill>
                </a:rPr>
                <a:t>2012</a:t>
              </a:r>
              <a:endParaRPr lang="sv-SE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15480" y="2996952"/>
            <a:ext cx="2160240" cy="1328768"/>
            <a:chOff x="-108520" y="2996952"/>
            <a:chExt cx="2160240" cy="1328768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2996952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9" name="Straight Connector 28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rgbClr val="92D050"/>
                  </a:solidFill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-108520" y="395638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100 $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351584" y="2996952"/>
            <a:ext cx="2160240" cy="1340158"/>
            <a:chOff x="1372196" y="3272284"/>
            <a:chExt cx="2160240" cy="1340158"/>
          </a:xfrm>
        </p:grpSpPr>
        <p:grpSp>
          <p:nvGrpSpPr>
            <p:cNvPr id="66" name="Group 65"/>
            <p:cNvGrpSpPr/>
            <p:nvPr/>
          </p:nvGrpSpPr>
          <p:grpSpPr>
            <a:xfrm>
              <a:off x="2043584" y="3272284"/>
              <a:ext cx="936104" cy="936104"/>
              <a:chOff x="-2052736" y="1412776"/>
              <a:chExt cx="936104" cy="936104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-2052736" y="1556792"/>
                <a:ext cx="792088" cy="792088"/>
              </a:xfrm>
              <a:prstGeom prst="line">
                <a:avLst/>
              </a:prstGeom>
              <a:grpFill/>
              <a:ln w="635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-1332656" y="1412776"/>
                <a:ext cx="216024" cy="28803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1372196" y="424311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300 $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679990" y="2984252"/>
            <a:ext cx="7088419" cy="670064"/>
            <a:chOff x="1155989" y="2984252"/>
            <a:chExt cx="7088419" cy="670064"/>
          </a:xfrm>
        </p:grpSpPr>
        <p:grpSp>
          <p:nvGrpSpPr>
            <p:cNvPr id="46" name="Group 45"/>
            <p:cNvGrpSpPr/>
            <p:nvPr/>
          </p:nvGrpSpPr>
          <p:grpSpPr>
            <a:xfrm>
              <a:off x="1155989" y="2984252"/>
              <a:ext cx="6656371" cy="288032"/>
              <a:chOff x="1155989" y="2984252"/>
              <a:chExt cx="6656371" cy="288032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596336" y="2984252"/>
                <a:ext cx="216024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Curved Connector 18"/>
              <p:cNvCxnSpPr>
                <a:stCxn id="30" idx="7"/>
                <a:endCxn id="45" idx="0"/>
              </p:cNvCxnSpPr>
              <p:nvPr/>
            </p:nvCxnSpPr>
            <p:spPr>
              <a:xfrm rot="5400000" flipH="1" flipV="1">
                <a:off x="4402728" y="-262487"/>
                <a:ext cx="54881" cy="6548360"/>
              </a:xfrm>
              <a:prstGeom prst="curvedConnector3">
                <a:avLst>
                  <a:gd name="adj1" fmla="val 1511600"/>
                </a:avLst>
              </a:prstGeom>
              <a:ln w="38100">
                <a:solidFill>
                  <a:schemeClr val="bg1"/>
                </a:solidFill>
                <a:prstDash val="dash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7226300" y="328498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- 100 $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781038" y="2564904"/>
            <a:ext cx="6923474" cy="720080"/>
            <a:chOff x="2257038" y="2564904"/>
            <a:chExt cx="6923474" cy="720080"/>
          </a:xfrm>
        </p:grpSpPr>
        <p:sp>
          <p:nvSpPr>
            <p:cNvPr id="49" name="Oval 48"/>
            <p:cNvSpPr/>
            <p:nvPr/>
          </p:nvSpPr>
          <p:spPr>
            <a:xfrm>
              <a:off x="8532440" y="2996952"/>
              <a:ext cx="216024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bg1"/>
                </a:solidFill>
              </a:endParaRPr>
            </a:p>
          </p:txBody>
        </p:sp>
        <p:cxnSp>
          <p:nvCxnSpPr>
            <p:cNvPr id="50" name="Curved Connector 49"/>
            <p:cNvCxnSpPr>
              <a:stCxn id="69" idx="3"/>
              <a:endCxn id="49" idx="3"/>
            </p:cNvCxnSpPr>
            <p:nvPr/>
          </p:nvCxnSpPr>
          <p:spPr>
            <a:xfrm rot="16200000" flipH="1">
              <a:off x="5407382" y="86109"/>
              <a:ext cx="12700" cy="6313388"/>
            </a:xfrm>
            <a:prstGeom prst="curvedConnector3">
              <a:avLst>
                <a:gd name="adj1" fmla="val 8232134"/>
              </a:avLst>
            </a:prstGeom>
            <a:ln w="38100">
              <a:solidFill>
                <a:schemeClr val="bg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162404" y="2564904"/>
              <a:ext cx="1018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dirty="0">
                  <a:solidFill>
                    <a:schemeClr val="bg1"/>
                  </a:solidFill>
                </a:rPr>
                <a:t>- 300 $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9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5 – Preferred customers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Create a </a:t>
            </a:r>
            <a:r>
              <a:rPr lang="en-GB" dirty="0" err="1" smtClean="0"/>
              <a:t>CustomerCare</a:t>
            </a:r>
            <a:r>
              <a:rPr lang="en-GB" dirty="0" smtClean="0"/>
              <a:t> service</a:t>
            </a:r>
          </a:p>
          <a:p>
            <a:pPr lvl="1"/>
            <a:r>
              <a:rPr lang="en-GB" dirty="0" smtClean="0"/>
              <a:t>Build the preferred customer policy</a:t>
            </a:r>
          </a:p>
          <a:p>
            <a:pPr lvl="1"/>
            <a:r>
              <a:rPr lang="en-GB" dirty="0" smtClean="0"/>
              <a:t>Emit </a:t>
            </a:r>
            <a:r>
              <a:rPr lang="en-GB" dirty="0" err="1" smtClean="0"/>
              <a:t>CustomerMadePrefered</a:t>
            </a:r>
            <a:r>
              <a:rPr lang="en-GB" dirty="0" smtClean="0"/>
              <a:t> and </a:t>
            </a:r>
            <a:r>
              <a:rPr lang="en-GB" dirty="0" err="1" smtClean="0"/>
              <a:t>CustomerDemoted</a:t>
            </a:r>
            <a:r>
              <a:rPr lang="en-GB" dirty="0" smtClean="0"/>
              <a:t> events</a:t>
            </a:r>
          </a:p>
          <a:p>
            <a:r>
              <a:rPr lang="en-GB" dirty="0" smtClean="0"/>
              <a:t>Calculate customer discounts based on the above events</a:t>
            </a:r>
          </a:p>
          <a:p>
            <a:pPr lvl="1"/>
            <a:r>
              <a:rPr lang="en-GB" dirty="0" err="1" smtClean="0"/>
              <a:t>Console.WriteLine</a:t>
            </a:r>
            <a:r>
              <a:rPr lang="en-GB" dirty="0" smtClean="0"/>
              <a:t> is good enough</a:t>
            </a:r>
          </a:p>
          <a:p>
            <a:r>
              <a:rPr lang="en-GB" dirty="0" smtClean="0"/>
              <a:t>Business rules</a:t>
            </a:r>
          </a:p>
          <a:p>
            <a:pPr lvl="1"/>
            <a:r>
              <a:rPr lang="en-GB" dirty="0" smtClean="0"/>
              <a:t>Orders in the last 20 seconds counts towards the running total</a:t>
            </a:r>
          </a:p>
          <a:p>
            <a:pPr lvl="1"/>
            <a:r>
              <a:rPr lang="en-GB" dirty="0" smtClean="0"/>
              <a:t>Customers with a running total above $5000 is considered preferred</a:t>
            </a:r>
          </a:p>
          <a:p>
            <a:r>
              <a:rPr lang="en-GB" dirty="0" smtClean="0"/>
              <a:t>Use `</a:t>
            </a:r>
            <a:r>
              <a:rPr lang="en-GB" dirty="0" err="1" smtClean="0"/>
              <a:t>placeorder</a:t>
            </a:r>
            <a:r>
              <a:rPr lang="en-GB" dirty="0" smtClean="0"/>
              <a:t> {amount}` in the shop application to test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828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47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Rescheduling of timeouts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8304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timeouts in storage	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3314" y="1825625"/>
            <a:ext cx="1225790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UPDATE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TimeoutEntity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sv-SE" b="1" dirty="0"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= DATEADD(day,10,Time)</a:t>
            </a: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WHERE id IN 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SELECT t.Id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FROM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TimeoutEntity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OUTER APPLY 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dbo.parseJSON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(t.Headers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 as parsed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parsed.StringValue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LIKE’%</a:t>
            </a:r>
            <a:r>
              <a:rPr lang="sv-S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Contracts.OrderPlaced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%'</a:t>
            </a:r>
            <a:endParaRPr lang="sv-S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0199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lass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Saga&lt; </a:t>
            </a:r>
            <a:r>
              <a:rPr lang="en-GB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MySaga.State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dirty="0" smtClean="0"/>
              <a:t>The state class should inherit from </a:t>
            </a:r>
            <a:r>
              <a:rPr lang="en-GB" dirty="0" err="1" smtClean="0"/>
              <a:t>ContainSagaData</a:t>
            </a:r>
            <a:endParaRPr lang="en-GB" dirty="0" smtClean="0"/>
          </a:p>
          <a:p>
            <a:pPr lvl="1"/>
            <a:r>
              <a:rPr lang="en-GB" dirty="0" smtClean="0"/>
              <a:t>To allow </a:t>
            </a:r>
            <a:r>
              <a:rPr lang="en-GB" dirty="0" err="1" smtClean="0"/>
              <a:t>NServiceBus</a:t>
            </a:r>
            <a:r>
              <a:rPr lang="en-GB" dirty="0" smtClean="0"/>
              <a:t> to add metadata</a:t>
            </a:r>
          </a:p>
          <a:p>
            <a:pPr lvl="1"/>
            <a:r>
              <a:rPr lang="en-GB" dirty="0" smtClean="0"/>
              <a:t>Prefer a nested class</a:t>
            </a:r>
          </a:p>
          <a:p>
            <a:pPr lvl="1"/>
            <a:r>
              <a:rPr lang="en-GB" dirty="0" smtClean="0"/>
              <a:t>Custom state must be a property</a:t>
            </a:r>
            <a:endParaRPr lang="en-GB" dirty="0"/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State: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ContainSagaData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MyState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{ get; set;}</a:t>
            </a:r>
          </a:p>
          <a:p>
            <a:pPr marL="0" indent="0">
              <a:buNone/>
            </a:pP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Access state via </a:t>
            </a:r>
            <a:r>
              <a:rPr lang="en-GB" dirty="0" err="1" smtClean="0"/>
              <a:t>this.Data</a:t>
            </a:r>
            <a:r>
              <a:rPr lang="en-GB" dirty="0" err="1"/>
              <a:t>.</a:t>
            </a:r>
            <a:r>
              <a:rPr lang="en-GB" dirty="0" err="1" smtClean="0"/>
              <a:t>MyStateProperty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9327135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283031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9288472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6 – Buyers remorse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Implement the buyers remorse saga in sales</a:t>
            </a:r>
          </a:p>
          <a:p>
            <a:r>
              <a:rPr lang="en-GB" dirty="0" smtClean="0"/>
              <a:t>Emit a `</a:t>
            </a:r>
            <a:r>
              <a:rPr lang="en-GB" dirty="0" err="1" smtClean="0"/>
              <a:t>OrderAccepted</a:t>
            </a:r>
            <a:r>
              <a:rPr lang="en-GB" dirty="0" smtClean="0"/>
              <a:t>` event in addition to `</a:t>
            </a:r>
            <a:r>
              <a:rPr lang="en-GB" dirty="0" err="1" smtClean="0"/>
              <a:t>OrderPlaced</a:t>
            </a:r>
            <a:r>
              <a:rPr lang="en-GB" dirty="0" smtClean="0"/>
              <a:t>`</a:t>
            </a:r>
          </a:p>
          <a:p>
            <a:r>
              <a:rPr lang="en-GB" dirty="0" smtClean="0"/>
              <a:t>Adjust other sagas to use this new event where appropriate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Business rules</a:t>
            </a:r>
          </a:p>
          <a:p>
            <a:r>
              <a:rPr lang="en-GB" dirty="0" smtClean="0"/>
              <a:t>Buyers remorse timeout is 10 seconds</a:t>
            </a:r>
          </a:p>
        </p:txBody>
      </p:sp>
    </p:spTree>
    <p:extLst>
      <p:ext uri="{BB962C8B-B14F-4D97-AF65-F5344CB8AC3E}">
        <p14:creationId xmlns:p14="http://schemas.microsoft.com/office/powerpoint/2010/main" val="206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Exercise </a:t>
            </a:r>
            <a:r>
              <a:rPr lang="en-GB" dirty="0"/>
              <a:t>6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6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Correlating messages to saga instances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Decide on a property to correlate on</a:t>
            </a:r>
          </a:p>
          <a:p>
            <a:pPr lvl="1"/>
            <a:r>
              <a:rPr lang="en-GB" dirty="0" smtClean="0"/>
              <a:t>Usually some kind of entity id like </a:t>
            </a:r>
            <a:r>
              <a:rPr lang="en-GB" dirty="0" err="1" smtClean="0"/>
              <a:t>OrderId</a:t>
            </a:r>
            <a:r>
              <a:rPr lang="en-GB" dirty="0" smtClean="0"/>
              <a:t>, </a:t>
            </a:r>
            <a:r>
              <a:rPr lang="en-GB" dirty="0" err="1" smtClean="0"/>
              <a:t>CustomerId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Setup a mapping for each message</a:t>
            </a:r>
          </a:p>
          <a:p>
            <a:pPr lvl="1"/>
            <a:r>
              <a:rPr lang="en-GB" dirty="0" smtClean="0"/>
              <a:t>Connects message property to saga property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void ConfigureHowToFindSaga(SagaPropertyMapper&lt;State&gt; mapper)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sv-SE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mapper.ConfigureMapping&lt;OrderPlaced&gt;(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msg.OrderId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ToSaga(state 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state.OrderId</a:t>
            </a:r>
            <a:r>
              <a:rPr lang="sv-SE" sz="1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sv-SE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dirty="0" smtClean="0"/>
              <a:t>Make sure to set the saga property when starting the saga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this.Data.Orderid</a:t>
            </a:r>
            <a:r>
              <a:rPr lang="en-GB" dirty="0" smtClean="0"/>
              <a:t> = </a:t>
            </a:r>
            <a:r>
              <a:rPr lang="en-GB" dirty="0" err="1" smtClean="0"/>
              <a:t>message.OrderId</a:t>
            </a:r>
            <a:r>
              <a:rPr lang="en-GB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sharp edges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TBD </a:t>
            </a:r>
            <a:r>
              <a:rPr lang="en-GB" dirty="0" err="1" smtClean="0"/>
              <a:t>andreas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50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Timeouts are reminders for the saga it self</a:t>
            </a:r>
          </a:p>
          <a:p>
            <a:pPr lvl="1"/>
            <a:r>
              <a:rPr lang="en-GB" dirty="0" smtClean="0"/>
              <a:t>Just a plain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this.RequestTimeout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GB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TimeSpan.FromSeconds</a:t>
            </a:r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(60))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Handle them by implementing </a:t>
            </a:r>
            <a:r>
              <a:rPr lang="en-GB" dirty="0" err="1" smtClean="0"/>
              <a:t>IHandleTimeouts</a:t>
            </a:r>
            <a:r>
              <a:rPr lang="en-GB" dirty="0" smtClean="0"/>
              <a:t>&lt;</a:t>
            </a:r>
            <a:r>
              <a:rPr lang="en-GB" dirty="0" err="1"/>
              <a:t>MyTimeout</a:t>
            </a:r>
            <a:r>
              <a:rPr lang="en-GB" dirty="0" smtClean="0"/>
              <a:t>&gt;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Timeout(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MyTimeout</a:t>
            </a: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timeoutState</a:t>
            </a:r>
            <a:r>
              <a:rPr lang="sv-SE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v-SE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Microsoft Office PowerPoint</Application>
  <PresentationFormat>Widescreen</PresentationFormat>
  <Paragraphs>592</Paragraphs>
  <Slides>80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MS Gothic</vt:lpstr>
      <vt:lpstr>Steelfish Rg</vt:lpstr>
      <vt:lpstr>Tahoma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Correlating messages to saga instances</vt:lpstr>
      <vt:lpstr>Requesting timeouts</vt:lpstr>
      <vt:lpstr>Sending messages</vt:lpstr>
      <vt:lpstr>Sample domain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Exercise 2 – Shipping policy saga</vt:lpstr>
      <vt:lpstr>Walkthrough</vt:lpstr>
      <vt:lpstr>NServiceBus Basics</vt:lpstr>
      <vt:lpstr>Fault Tolerance</vt:lpstr>
      <vt:lpstr>Exceptions</vt:lpstr>
      <vt:lpstr>Messaging and Consistency</vt:lpstr>
      <vt:lpstr>Sagas and concurrency</vt:lpstr>
      <vt:lpstr>Sagas started concurrently</vt:lpstr>
      <vt:lpstr>Concurrently updating existing sagas</vt:lpstr>
      <vt:lpstr>Concurrently updating existing sagas</vt:lpstr>
      <vt:lpstr>Optimizing for concurrency - NHibernate</vt:lpstr>
      <vt:lpstr>Exercise 3 – Concurrency</vt:lpstr>
      <vt:lpstr>Walkthrough</vt:lpstr>
      <vt:lpstr>Storage mechanics</vt:lpstr>
      <vt:lpstr>Sagas and integration</vt:lpstr>
      <vt:lpstr>Auto correlation</vt:lpstr>
      <vt:lpstr>Custom timeout state</vt:lpstr>
      <vt:lpstr>NServiceBus Basics</vt:lpstr>
      <vt:lpstr>Invoking web services from handlers</vt:lpstr>
      <vt:lpstr>Integrating messaging &amp; WS</vt:lpstr>
      <vt:lpstr>Messaging to WS Integration</vt:lpstr>
      <vt:lpstr>Shipping orders</vt:lpstr>
      <vt:lpstr>Exercise 4 – Shipping integration</vt:lpstr>
      <vt:lpstr>Sagas not found</vt:lpstr>
      <vt:lpstr>PowerPoint Presentation</vt:lpstr>
      <vt:lpstr>Walkthrough</vt:lpstr>
      <vt:lpstr>Web Services &amp; Integration</vt:lpstr>
      <vt:lpstr>Web Integration Protocols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The Batch Job</vt:lpstr>
      <vt:lpstr>The scheduled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5 – Preferred customers</vt:lpstr>
      <vt:lpstr>Walkthrough</vt:lpstr>
      <vt:lpstr>Rescheduling of timeouts</vt:lpstr>
      <vt:lpstr>Change timeouts in storage 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Exercise 6 – Buyers remorse</vt:lpstr>
      <vt:lpstr>Walkthrough</vt:lpstr>
      <vt:lpstr>Upcoming saga changes in v6</vt:lpstr>
      <vt:lpstr>Less sharp edges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danielmarbach</cp:lastModifiedBy>
  <cp:revision>110</cp:revision>
  <dcterms:created xsi:type="dcterms:W3CDTF">2015-11-21T09:35:10Z</dcterms:created>
  <dcterms:modified xsi:type="dcterms:W3CDTF">2015-11-30T20:39:50Z</dcterms:modified>
</cp:coreProperties>
</file>