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335" r:id="rId21"/>
    <p:sldId id="332" r:id="rId22"/>
    <p:sldId id="333" r:id="rId23"/>
    <p:sldId id="334" r:id="rId24"/>
    <p:sldId id="275" r:id="rId25"/>
    <p:sldId id="302" r:id="rId26"/>
    <p:sldId id="303" r:id="rId27"/>
    <p:sldId id="342" r:id="rId28"/>
    <p:sldId id="304" r:id="rId29"/>
    <p:sldId id="305" r:id="rId30"/>
    <p:sldId id="319" r:id="rId31"/>
    <p:sldId id="274" r:id="rId32"/>
    <p:sldId id="290" r:id="rId33"/>
    <p:sldId id="299" r:id="rId34"/>
    <p:sldId id="297" r:id="rId35"/>
    <p:sldId id="336" r:id="rId36"/>
    <p:sldId id="327" r:id="rId37"/>
    <p:sldId id="328" r:id="rId38"/>
    <p:sldId id="329" r:id="rId39"/>
    <p:sldId id="295" r:id="rId40"/>
    <p:sldId id="321" r:id="rId41"/>
    <p:sldId id="341" r:id="rId42"/>
    <p:sldId id="340" r:id="rId43"/>
    <p:sldId id="322" r:id="rId44"/>
    <p:sldId id="330" r:id="rId45"/>
    <p:sldId id="331" r:id="rId46"/>
    <p:sldId id="291" r:id="rId47"/>
    <p:sldId id="292" r:id="rId48"/>
    <p:sldId id="293" r:id="rId49"/>
    <p:sldId id="294" r:id="rId50"/>
    <p:sldId id="288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23" r:id="rId64"/>
    <p:sldId id="324" r:id="rId65"/>
    <p:sldId id="337" r:id="rId66"/>
    <p:sldId id="338" r:id="rId67"/>
    <p:sldId id="287" r:id="rId68"/>
    <p:sldId id="278" r:id="rId69"/>
    <p:sldId id="279" r:id="rId70"/>
    <p:sldId id="280" r:id="rId71"/>
    <p:sldId id="281" r:id="rId72"/>
    <p:sldId id="282" r:id="rId73"/>
    <p:sldId id="283" r:id="rId74"/>
    <p:sldId id="284" r:id="rId75"/>
    <p:sldId id="285" r:id="rId76"/>
    <p:sldId id="286" r:id="rId77"/>
    <p:sldId id="325" r:id="rId78"/>
    <p:sldId id="326" r:id="rId79"/>
    <p:sldId id="264" r:id="rId80"/>
    <p:sldId id="339" r:id="rId8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335"/>
            <p14:sldId id="332"/>
            <p14:sldId id="333"/>
            <p14:sldId id="334"/>
            <p14:sldId id="275"/>
            <p14:sldId id="302"/>
            <p14:sldId id="303"/>
            <p14:sldId id="342"/>
            <p14:sldId id="304"/>
            <p14:sldId id="305"/>
            <p14:sldId id="319"/>
            <p14:sldId id="274"/>
            <p14:sldId id="290"/>
            <p14:sldId id="299"/>
            <p14:sldId id="297"/>
            <p14:sldId id="336"/>
            <p14:sldId id="327"/>
            <p14:sldId id="328"/>
            <p14:sldId id="329"/>
            <p14:sldId id="295"/>
            <p14:sldId id="321"/>
            <p14:sldId id="341"/>
            <p14:sldId id="340"/>
            <p14:sldId id="322"/>
            <p14:sldId id="330"/>
            <p14:sldId id="331"/>
            <p14:sldId id="291"/>
            <p14:sldId id="292"/>
            <p14:sldId id="293"/>
            <p14:sldId id="294"/>
            <p14:sldId id="28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3"/>
            <p14:sldId id="324"/>
            <p14:sldId id="337"/>
            <p14:sldId id="33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25"/>
            <p14:sldId id="326"/>
          </p14:sldIdLst>
        </p14:section>
        <p14:section name="Untitled Section" id="{705D2A12-8830-4DE1-BAF5-974EB888AEA0}">
          <p14:sldIdLst>
            <p14:sldId id="264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oike" initials="djb" lastIdx="1" clrIdx="0">
    <p:extLst/>
  </p:cmAuthor>
  <p:cmAuthor id="2" name="David Boike" initials="djb [2]" lastIdx="1" clrIdx="1">
    <p:extLst/>
  </p:cmAuthor>
  <p:cmAuthor id="3" name="David Boike" initials="djb [3]" lastIdx="1" clrIdx="2">
    <p:extLst/>
  </p:cmAuthor>
  <p:cmAuthor id="4" name="David Boike" initials="djb [4]" lastIdx="1" clrIdx="3">
    <p:extLst/>
  </p:cmAuthor>
  <p:cmAuthor id="5" name="David Boike" initials="djb [5]" lastIdx="1" clrIdx="4">
    <p:extLst/>
  </p:cmAuthor>
  <p:cmAuthor id="6" name="David Boike" initials="djb [6]" lastIdx="1" clrIdx="5">
    <p:extLst/>
  </p:cmAuthor>
  <p:cmAuthor id="7" name="David Boike" initials="djb [7]" lastIdx="1" clrIdx="6">
    <p:extLst/>
  </p:cmAuthor>
  <p:cmAuthor id="8" name="David Boike" initials="djb [8]" lastIdx="1" clrIdx="7">
    <p:extLst/>
  </p:cmAuthor>
  <p:cmAuthor id="9" name="David Boike" initials="djb [9]" lastIdx="1" clrIdx="8">
    <p:extLst/>
  </p:cmAuthor>
  <p:cmAuthor id="10" name="David Boike" initials="djb [10]" lastIdx="1" clrIdx="9">
    <p:extLst/>
  </p:cmAuthor>
  <p:cmAuthor id="11" name="David Boike" initials="djb [11]" lastIdx="1" clrIdx="10">
    <p:extLst/>
  </p:cmAuthor>
  <p:cmAuthor id="12" name="David Boike" initials="djb [12]" lastIdx="1" clrIdx="11">
    <p:extLst/>
  </p:cmAuthor>
  <p:cmAuthor id="13" name="andreas.ohlund" initials="a" lastIdx="5" clrIdx="1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81250"/>
  </p:normalViewPr>
  <p:slideViewPr>
    <p:cSldViewPr snapToGrid="0" showGuides="1">
      <p:cViewPr varScale="1">
        <p:scale>
          <a:sx n="94" d="100"/>
          <a:sy n="94" d="100"/>
        </p:scale>
        <p:origin x="224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commentAuthors" Target="commentAuthors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5-11-28T22:02:37.166" idx="1">
    <p:pos x="2786" y="1173"/>
    <p:text>Storage mechanics diagram needed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5-11-28T22:06:52.015" idx="1">
    <p:pos x="3142" y="1382"/>
    <p:text>between?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database guys from the 80’ies needed to break up long business process into shorter parts to avoid massive locking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6517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360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</a:p>
          <a:p>
            <a:r>
              <a:rPr lang="de-CH" dirty="0" smtClean="0"/>
              <a:t>Why is there no virtual since the TM persister will serialize it to a string format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idempotency</a:t>
            </a:r>
            <a:r>
              <a:rPr lang="en-US" dirty="0" smtClean="0"/>
              <a:t> so that duplicate calls due to retries will</a:t>
            </a:r>
            <a:r>
              <a:rPr lang="en-US" baseline="0" dirty="0" smtClean="0"/>
              <a:t> be OK – use of the message ID as a correlation ID in the web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4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sample: </a:t>
            </a:r>
            <a:r>
              <a:rPr lang="en-US" baseline="0" dirty="0" err="1" smtClean="0"/>
              <a:t>WcfIntegration</a:t>
            </a:r>
            <a:r>
              <a:rPr lang="en-US" baseline="0" dirty="0" smtClean="0"/>
              <a:t> (NServiceBus Main Repo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7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Observer</a:t>
            </a:r>
            <a:r>
              <a:rPr lang="en-GB" baseline="0" dirty="0" smtClean="0"/>
              <a:t> sagas live fro ever</a:t>
            </a:r>
          </a:p>
          <a:p>
            <a:r>
              <a:rPr lang="en-GB" baseline="0" dirty="0" smtClean="0"/>
              <a:t>Command sagas complete when done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46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966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Similar to Onion or Hexagonal architecture.</a:t>
            </a:r>
            <a:r>
              <a:rPr lang="en-US" baseline="0" dirty="0" smtClean="0"/>
              <a:t> We have rings of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managers/sagas</a:t>
            </a:r>
          </a:p>
          <a:p>
            <a:pPr marL="342900" indent="-342900"/>
            <a:r>
              <a:rPr lang="en-US" baseline="0" dirty="0" smtClean="0"/>
              <a:t>When you integrate with Legacy Systems you usually have one process manager for the overall flow and one adapter for each integration point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Now we call them Scheduled tasks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5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[Unique] attribute is left out on purpose, we’ll handle this later in the course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6195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opposite of real time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017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 happens if the user buys twice the same day?</a:t>
            </a:r>
          </a:p>
          <a:p>
            <a:r>
              <a:rPr lang="sv-SE" dirty="0" smtClean="0"/>
              <a:t>Asking</a:t>
            </a:r>
            <a:r>
              <a:rPr lang="sv-SE" baseline="0" dirty="0" smtClean="0"/>
              <a:t> the business can be tricky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77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We have</a:t>
            </a:r>
            <a:r>
              <a:rPr lang="sv-SE" baseline="0" dirty="0" smtClean="0"/>
              <a:t> trained the business to think in batches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34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59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655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parseJson</a:t>
            </a:r>
            <a:r>
              <a:rPr lang="en-GB" baseline="0" dirty="0" smtClean="0"/>
              <a:t> is a custom </a:t>
            </a:r>
            <a:r>
              <a:rPr lang="en-GB" baseline="0" dirty="0" err="1" smtClean="0"/>
              <a:t>func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66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92561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 the sales endpoint to v6 and remove: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Set of the </a:t>
            </a:r>
            <a:r>
              <a:rPr lang="en-GB" baseline="0" dirty="0" err="1" smtClean="0"/>
              <a:t>corr</a:t>
            </a:r>
            <a:r>
              <a:rPr lang="en-GB" baseline="0" dirty="0" smtClean="0"/>
              <a:t> prop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it blows if no </a:t>
            </a:r>
            <a:r>
              <a:rPr lang="en-GB" baseline="0" dirty="0" err="1" smtClean="0"/>
              <a:t>IAmStartedByExists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a mapping is required for each I am started </a:t>
            </a:r>
            <a:r>
              <a:rPr lang="en-GB" baseline="0" dirty="0" err="1" smtClean="0"/>
              <a:t>bys</a:t>
            </a:r>
            <a:r>
              <a:rPr lang="en-GB" baseline="0" dirty="0" smtClean="0"/>
              <a:t> (double check this)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29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38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Bring one of the pairs up to demo (volunteer)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03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Database down</a:t>
            </a:r>
            <a:r>
              <a:rPr lang="sv-SE" baseline="0" dirty="0" smtClean="0"/>
              <a:t> not necessarily == PANIC .... Could be failing over to a failover partner and will be back up in ~90 seconds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ActiveMq: Uses it’s own SLR mechanism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56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are exposed to concurrency when</a:t>
            </a:r>
            <a:r>
              <a:rPr lang="en-GB" baseline="0" dirty="0" smtClean="0"/>
              <a:t> </a:t>
            </a:r>
            <a:r>
              <a:rPr lang="en-GB" dirty="0" smtClean="0"/>
              <a:t>concurrency SETTINGS &gt;1 </a:t>
            </a:r>
          </a:p>
          <a:p>
            <a:endParaRPr lang="en-GB" dirty="0" smtClean="0"/>
          </a:p>
          <a:p>
            <a:r>
              <a:rPr lang="en-GB" dirty="0" smtClean="0"/>
              <a:t>will the default in v6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0659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the exercise</a:t>
            </a:r>
            <a:r>
              <a:rPr lang="en-GB" baseline="0" dirty="0" smtClean="0"/>
              <a:t> they just coded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405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Billed = @p0 </a:t>
            </a:r>
            <a:r>
              <a:rPr lang="en-US" sz="1600" dirty="0" smtClean="0"/>
              <a:t>WHERE</a:t>
            </a:r>
            <a:r>
              <a:rPr lang="en-US" dirty="0" smtClean="0"/>
              <a:t> Id = @p1 AND Originator = @p2 AND </a:t>
            </a:r>
            <a:r>
              <a:rPr lang="en-US" dirty="0" err="1" smtClean="0"/>
              <a:t>OriginalMessageId</a:t>
            </a:r>
            <a:r>
              <a:rPr lang="en-US" dirty="0" smtClean="0"/>
              <a:t> = @p3 AND </a:t>
            </a:r>
            <a:r>
              <a:rPr lang="en-US" dirty="0" err="1" smtClean="0"/>
              <a:t>OrderId</a:t>
            </a:r>
            <a:r>
              <a:rPr lang="en-US" dirty="0" smtClean="0"/>
              <a:t> = @p4 AND Placed = @p5 AND Billed = @p6',N'@p0 bit,@p1 uniqueidentifier,@p2 </a:t>
            </a:r>
            <a:r>
              <a:rPr lang="en-US" dirty="0" err="1" smtClean="0"/>
              <a:t>nvarchar</a:t>
            </a:r>
            <a:r>
              <a:rPr lang="en-US" dirty="0" smtClean="0"/>
              <a:t>(4000),@p3 </a:t>
            </a:r>
            <a:r>
              <a:rPr lang="en-US" dirty="0" err="1" smtClean="0"/>
              <a:t>nvarchar</a:t>
            </a:r>
            <a:r>
              <a:rPr lang="en-US" dirty="0" smtClean="0"/>
              <a:t>(4000),@p4 </a:t>
            </a:r>
            <a:r>
              <a:rPr lang="en-US" dirty="0" err="1" smtClean="0"/>
              <a:t>nvarchar</a:t>
            </a:r>
            <a:r>
              <a:rPr lang="en-US" dirty="0" smtClean="0"/>
              <a:t>(4000),@p5 bit,@p6 bit',@p0=1,@p1='870D112B-44D1-4206-A4DB-A55B015DA80A',@p2=N'Sales@ANDREAS2015',@p3=N'baf9b6bb-a0da-41b9-8a81-a55b015d7a05',@p4=N'a23a2438-3af6-4c0a-a108-7f8e72d12083',@p5=1,@p6=0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</a:t>
            </a:r>
            <a:r>
              <a:rPr lang="en-US" dirty="0" err="1" smtClean="0"/>
              <a:t>rowversion</a:t>
            </a:r>
            <a:r>
              <a:rPr lang="en-US" dirty="0" smtClean="0"/>
              <a:t> trick: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Version = @p0, </a:t>
            </a:r>
            <a:r>
              <a:rPr lang="en-US" dirty="0" err="1" smtClean="0"/>
              <a:t>OrderId</a:t>
            </a:r>
            <a:r>
              <a:rPr lang="en-US" dirty="0" smtClean="0"/>
              <a:t> = @p1, Placed = @p2, Billed = @p3, Originator = @p4, </a:t>
            </a:r>
            <a:r>
              <a:rPr lang="en-US" dirty="0" err="1" smtClean="0"/>
              <a:t>OriginalMessageId</a:t>
            </a:r>
            <a:r>
              <a:rPr lang="en-US" dirty="0" smtClean="0"/>
              <a:t> = @p5 WHERE Id = @p6 AND Version = @p7',N'@p0 int,@p1 </a:t>
            </a:r>
            <a:r>
              <a:rPr lang="en-US" dirty="0" err="1" smtClean="0"/>
              <a:t>nvarchar</a:t>
            </a:r>
            <a:r>
              <a:rPr lang="en-US" dirty="0" smtClean="0"/>
              <a:t>(4000),@p2 bit,@p3 bit,@p4 </a:t>
            </a:r>
            <a:r>
              <a:rPr lang="en-US" dirty="0" err="1" smtClean="0"/>
              <a:t>nvarchar</a:t>
            </a:r>
            <a:r>
              <a:rPr lang="en-US" dirty="0" smtClean="0"/>
              <a:t>(4000),@p5 </a:t>
            </a:r>
            <a:r>
              <a:rPr lang="en-US" dirty="0" err="1" smtClean="0"/>
              <a:t>nvarchar</a:t>
            </a:r>
            <a:r>
              <a:rPr lang="en-US" dirty="0" smtClean="0"/>
              <a:t>(4000),@p6 uniqueidentifier,@p7 int',@p0=2,@p1=N'86427be3-59a5-453d-9c75-aab2a4b466be',@p2=1,@p3=1,@p4=N'Sales@ANDREAS2015',@p5=N'b5e51adb-9d18-40b9-bcea-a55c01356c38',@p6='3FAD8522-46EE-4C0E-B18D-A55C01356DA4',@p7=1</a:t>
            </a:r>
            <a:endParaRPr lang="en-GB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629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N'SELECT </a:t>
            </a:r>
            <a:r>
              <a:rPr lang="en-US" dirty="0" err="1" smtClean="0"/>
              <a:t>this_.Id</a:t>
            </a:r>
            <a:r>
              <a:rPr lang="en-US" dirty="0" smtClean="0"/>
              <a:t> as Id0_0_, </a:t>
            </a:r>
            <a:r>
              <a:rPr lang="en-US" dirty="0" err="1" smtClean="0"/>
              <a:t>this_.Originator</a:t>
            </a:r>
            <a:r>
              <a:rPr lang="en-US" dirty="0" smtClean="0"/>
              <a:t> as Originator0_0_, this_.</a:t>
            </a:r>
            <a:r>
              <a:rPr lang="en-US" dirty="0" err="1" smtClean="0"/>
              <a:t>OriginalMessageId</a:t>
            </a:r>
            <a:r>
              <a:rPr lang="en-US" dirty="0" smtClean="0"/>
              <a:t> as Original3_0_0_, this_.</a:t>
            </a:r>
            <a:r>
              <a:rPr lang="en-US" dirty="0" err="1" smtClean="0"/>
              <a:t>OrderId</a:t>
            </a:r>
            <a:r>
              <a:rPr lang="en-US" dirty="0" smtClean="0"/>
              <a:t> as OrderId1_0_, this_.</a:t>
            </a:r>
            <a:r>
              <a:rPr lang="en-US" dirty="0" err="1" smtClean="0"/>
              <a:t>SentToFedex</a:t>
            </a:r>
            <a:r>
              <a:rPr lang="en-US" dirty="0" smtClean="0"/>
              <a:t> as SentToFe2_1_0_ FROM </a:t>
            </a:r>
            <a:r>
              <a:rPr lang="en-US" dirty="0" err="1" smtClean="0"/>
              <a:t>ShipOrderPolicy</a:t>
            </a:r>
            <a:r>
              <a:rPr lang="en-US" dirty="0" smtClean="0"/>
              <a:t> this_ </a:t>
            </a:r>
            <a:r>
              <a:rPr lang="en-US" sz="3600" dirty="0" smtClean="0"/>
              <a:t>with (</a:t>
            </a:r>
            <a:r>
              <a:rPr lang="en-US" sz="3600" dirty="0" err="1" smtClean="0"/>
              <a:t>updlock</a:t>
            </a:r>
            <a:r>
              <a:rPr lang="en-US" sz="3600" dirty="0" smtClean="0"/>
              <a:t>, rowlock) </a:t>
            </a:r>
            <a:r>
              <a:rPr lang="en-US" dirty="0" smtClean="0"/>
              <a:t>WHERE this_.</a:t>
            </a:r>
            <a:r>
              <a:rPr lang="en-US" dirty="0" err="1" smtClean="0"/>
              <a:t>OrderId</a:t>
            </a:r>
            <a:r>
              <a:rPr lang="en-US" dirty="0" smtClean="0"/>
              <a:t> = @p0',N'@p0 </a:t>
            </a:r>
            <a:r>
              <a:rPr lang="en-US" dirty="0" err="1" smtClean="0"/>
              <a:t>nvarchar</a:t>
            </a:r>
            <a:r>
              <a:rPr lang="en-US" dirty="0" smtClean="0"/>
              <a:t>(4000)',@p0=N'ac9598f9-79cc-4d1c-bea2-32d8b73675b4'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42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this.Bus.Send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this.Bus.Publish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MyEvent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3361039" y="1690688"/>
            <a:ext cx="3149728" cy="4314243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5647" y="2057815"/>
            <a:ext cx="2903276" cy="8514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95648" y="4008181"/>
            <a:ext cx="2903277" cy="853816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995646" y="4946693"/>
            <a:ext cx="2903277" cy="868363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995648" y="3016252"/>
            <a:ext cx="2903277" cy="92057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CustomerCare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5275" y="6059392"/>
            <a:ext cx="2545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kern="0" dirty="0" smtClean="0">
                <a:solidFill>
                  <a:srgbClr val="000000"/>
                </a:solidFill>
                <a:latin typeface="Franklin Gothic Medium" pitchFamily="34" charset="0"/>
              </a:rPr>
              <a:t>Composite UI</a:t>
            </a:r>
            <a:endParaRPr lang="en-US" sz="2400" b="1" kern="0" dirty="0">
              <a:solidFill>
                <a:srgbClr val="000000"/>
              </a:solidFill>
              <a:latin typeface="Franklin Gothic Medium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&lt;T&gt;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r>
              <a:rPr lang="en-GB" dirty="0" smtClean="0"/>
              <a:t>TBD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Retries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96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4220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297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n 9"/>
          <p:cNvSpPr/>
          <p:nvPr/>
        </p:nvSpPr>
        <p:spPr bwMode="auto">
          <a:xfrm>
            <a:off x="7271764" y="220710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4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163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673356" y="2266355"/>
            <a:ext cx="1022096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740983" y="2118222"/>
            <a:ext cx="1748442" cy="371512"/>
            <a:chOff x="631608" y="4049493"/>
            <a:chExt cx="1927334" cy="409524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631608" y="4427582"/>
              <a:ext cx="1927263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7883" y="4049493"/>
              <a:ext cx="1891059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[HTTP] $$ Order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4725078" y="2286103"/>
            <a:ext cx="627097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5362054" y="2286098"/>
            <a:ext cx="1999753" cy="371512"/>
            <a:chOff x="783779" y="4082151"/>
            <a:chExt cx="2204357" cy="40952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8770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1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5352175" y="2676180"/>
            <a:ext cx="1999753" cy="371512"/>
            <a:chOff x="783779" y="4082151"/>
            <a:chExt cx="2204357" cy="409524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9787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2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22" name="16-Point Star 21"/>
          <p:cNvSpPr/>
          <p:nvPr/>
        </p:nvSpPr>
        <p:spPr bwMode="auto">
          <a:xfrm>
            <a:off x="3436355" y="3762473"/>
            <a:ext cx="5355608" cy="841691"/>
          </a:xfrm>
          <a:prstGeom prst="star16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266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8445940" y="4532277"/>
            <a:ext cx="2074205" cy="681775"/>
            <a:chOff x="6502411" y="5371706"/>
            <a:chExt cx="2286427" cy="75153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6502411" y="5508151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69156" y="5117082"/>
            <a:ext cx="356499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Where’s the order!?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0049" y="1604329"/>
            <a:ext cx="8688432" cy="4524955"/>
          </a:xfrm>
        </p:spPr>
        <p:txBody>
          <a:bodyPr/>
          <a:lstStyle/>
          <a:p>
            <a:r>
              <a:rPr lang="en-US" dirty="0" smtClean="0"/>
              <a:t>Reasons exceptions happen:</a:t>
            </a:r>
          </a:p>
          <a:p>
            <a:pPr lvl="1"/>
            <a:r>
              <a:rPr lang="en-US" dirty="0" smtClean="0">
                <a:cs typeface="+mn-cs"/>
              </a:rPr>
              <a:t>Deadlock in the database</a:t>
            </a:r>
          </a:p>
          <a:p>
            <a:pPr lvl="1"/>
            <a:r>
              <a:rPr lang="en-US" dirty="0" smtClean="0">
                <a:cs typeface="+mn-cs"/>
              </a:rPr>
              <a:t>Database is down</a:t>
            </a:r>
          </a:p>
          <a:p>
            <a:pPr lvl="1"/>
            <a:r>
              <a:rPr lang="en-US" dirty="0" smtClean="0">
                <a:cs typeface="+mn-cs"/>
              </a:rPr>
              <a:t>Message deserialization fails</a:t>
            </a:r>
          </a:p>
          <a:p>
            <a:r>
              <a:rPr lang="en-US" sz="2540" dirty="0"/>
              <a:t>Retrying can resolve transient exceptions</a:t>
            </a:r>
            <a:endParaRPr lang="en-US" dirty="0" smtClean="0"/>
          </a:p>
          <a:p>
            <a:pPr marL="97932" indent="0"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TransportConfig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MaxRetries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=“5” /&gt;</a:t>
            </a:r>
          </a:p>
          <a:p>
            <a:r>
              <a:rPr lang="en-US" sz="2540" dirty="0"/>
              <a:t>Second Level Retries (SLR) </a:t>
            </a:r>
          </a:p>
          <a:p>
            <a:r>
              <a:rPr lang="en-US" sz="2540" dirty="0"/>
              <a:t>Messages that always fail are moved to an error queue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MessageForwardingInCaseOfFaultConfig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ErrorQueue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="error"/&gt;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7755054" y="2184710"/>
            <a:ext cx="691273" cy="1451672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709" y="2253837"/>
            <a:ext cx="96853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Transient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3709" y="3249770"/>
            <a:ext cx="1127553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Permanent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363128" y="6055836"/>
            <a:ext cx="6705344" cy="34563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dirty="0" err="1">
                <a:latin typeface="Arial" charset="0"/>
                <a:ea typeface="MS Gothic" charset="-128"/>
              </a:rPr>
              <a:t>Deserialization</a:t>
            </a:r>
            <a:r>
              <a:rPr lang="en-US" sz="1633" dirty="0">
                <a:latin typeface="Arial" charset="0"/>
                <a:ea typeface="MS Gothic" charset="-128"/>
              </a:rPr>
              <a:t> exception:</a:t>
            </a:r>
            <a:r>
              <a:rPr lang="en-US" sz="1633" dirty="0"/>
              <a:t> message moved to error queue right away</a:t>
            </a:r>
            <a:endParaRPr lang="en-US" sz="1633" dirty="0"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and Consistency</a:t>
            </a:r>
            <a:endParaRPr lang="en-US" dirty="0"/>
          </a:p>
        </p:txBody>
      </p:sp>
      <p:pic>
        <p:nvPicPr>
          <p:cNvPr id="103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2172" y="2534186"/>
            <a:ext cx="2167973" cy="296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4938" y="1286056"/>
            <a:ext cx="3297921" cy="450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ounded Rectangle 104"/>
          <p:cNvSpPr/>
          <p:nvPr/>
        </p:nvSpPr>
        <p:spPr bwMode="auto">
          <a:xfrm>
            <a:off x="4807834" y="1751953"/>
            <a:ext cx="1910875" cy="3140352"/>
          </a:xfrm>
          <a:prstGeom prst="roundRect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6" name="Flowchart: Direct Access Storage 105"/>
          <p:cNvSpPr/>
          <p:nvPr/>
        </p:nvSpPr>
        <p:spPr bwMode="auto">
          <a:xfrm>
            <a:off x="3859819" y="1900083"/>
            <a:ext cx="1110974" cy="829527"/>
          </a:xfrm>
          <a:prstGeom prst="flowChartMagneticDrum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615510" y="1900039"/>
            <a:ext cx="1110391" cy="371512"/>
            <a:chOff x="783779" y="4049493"/>
            <a:chExt cx="1224000" cy="409523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83779" y="4457710"/>
              <a:ext cx="1224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00087" y="4049493"/>
              <a:ext cx="1134776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$$ Order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4022983" y="1998718"/>
            <a:ext cx="765579" cy="587581"/>
            <a:chOff x="194726" y="4649361"/>
            <a:chExt cx="3729038" cy="2171700"/>
          </a:xfrm>
        </p:grpSpPr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94726" y="4649361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94727" y="4686300"/>
              <a:ext cx="984249" cy="1565277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2847971" y="4699001"/>
              <a:ext cx="1004889" cy="1541464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153578" y="6229350"/>
              <a:ext cx="1727198" cy="7936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194726" y="5928886"/>
              <a:ext cx="792161" cy="8540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3012013" y="5958623"/>
              <a:ext cx="792161" cy="7953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5237400" y="3144341"/>
            <a:ext cx="1022096" cy="1259104"/>
          </a:xfrm>
          <a:prstGeom prst="roundRect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52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4793023" y="2329661"/>
            <a:ext cx="1274460" cy="814713"/>
            <a:chOff x="2792187" y="2302330"/>
            <a:chExt cx="1404856" cy="89807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16200000" flipV="1">
              <a:off x="2726873" y="2367644"/>
              <a:ext cx="898070" cy="767442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189491" y="2519992"/>
              <a:ext cx="1007552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Receive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" name="Can 120"/>
          <p:cNvSpPr/>
          <p:nvPr/>
        </p:nvSpPr>
        <p:spPr bwMode="auto">
          <a:xfrm>
            <a:off x="8603929" y="314434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232331" y="3267795"/>
            <a:ext cx="2384074" cy="371512"/>
            <a:chOff x="783778" y="4082151"/>
            <a:chExt cx="2628000" cy="409524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1837871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1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8296652" y="1494595"/>
            <a:ext cx="1955697" cy="681775"/>
            <a:chOff x="6633044" y="5371706"/>
            <a:chExt cx="2155794" cy="751531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" name="TextBox 126"/>
            <p:cNvSpPr txBox="1"/>
            <p:nvPr/>
          </p:nvSpPr>
          <p:spPr>
            <a:xfrm>
              <a:off x="6633044" y="5479126"/>
              <a:ext cx="142075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6237265" y="3628250"/>
            <a:ext cx="2384074" cy="371512"/>
            <a:chOff x="783778" y="4082151"/>
            <a:chExt cx="2628000" cy="409524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1855882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2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31" name="16-Point Star 130"/>
          <p:cNvSpPr/>
          <p:nvPr/>
        </p:nvSpPr>
        <p:spPr bwMode="auto">
          <a:xfrm>
            <a:off x="5030029" y="4877493"/>
            <a:ext cx="5075352" cy="63693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2506897" y="2793438"/>
            <a:ext cx="1968864" cy="681775"/>
            <a:chOff x="6618530" y="5371706"/>
            <a:chExt cx="2170308" cy="751531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6618530" y="5508153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2659961" y="5726727"/>
            <a:ext cx="4765792" cy="53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The order is back in the queue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started concurrently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[Unique] 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].[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ADD UNIQUE NONCLUSTERED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OrderId]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[PRIMARY]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Strategy is specific to each storage</a:t>
            </a:r>
          </a:p>
          <a:p>
            <a:r>
              <a:rPr lang="en-GB" dirty="0" smtClean="0"/>
              <a:t>NHibernate used</a:t>
            </a:r>
          </a:p>
          <a:p>
            <a:pPr lvl="1"/>
            <a:r>
              <a:rPr lang="en-GB" dirty="0" smtClean="0"/>
              <a:t>Optimistic concurrency with a where clause</a:t>
            </a:r>
          </a:p>
          <a:p>
            <a:pPr lvl="2"/>
            <a:r>
              <a:rPr lang="en-GB" dirty="0" smtClean="0"/>
              <a:t>Checks all properties</a:t>
            </a:r>
          </a:p>
          <a:p>
            <a:pPr lvl="2"/>
            <a:r>
              <a:rPr lang="en-GB" dirty="0" smtClean="0"/>
              <a:t>Can cause large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/>
              <a:t>Decimal properties can cause failures due to truncation</a:t>
            </a:r>
          </a:p>
          <a:p>
            <a:pPr lvl="1"/>
            <a:r>
              <a:rPr lang="en-GB" dirty="0" smtClean="0"/>
              <a:t>Consider using a row version property to avoid the above issues</a:t>
            </a:r>
          </a:p>
          <a:p>
            <a:pPr marL="914400" lvl="2" indent="0">
              <a:buNone/>
            </a:pPr>
            <a:r>
              <a:rPr lang="sv-SE" dirty="0" smtClean="0"/>
              <a:t>[</a:t>
            </a:r>
            <a:r>
              <a:rPr lang="sv-SE" dirty="0"/>
              <a:t>RowVersion] </a:t>
            </a:r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public 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} 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endParaRPr lang="en-US" dirty="0"/>
          </a:p>
          <a:p>
            <a:pPr marL="9144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Concurrently updating existing sagas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virtual byte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Version { get; set; }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StateMapping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ClassMapping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ShippingPolicy.State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StateMapping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       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 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Version(x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x.Version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m 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 			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m.UnsavedValue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(null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m.Type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BinaryBlobType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m.Column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    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c.SqlType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("timestamp");          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c.NotNullable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});                  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m.Generated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VersionGeneration.Always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});            </a:t>
            </a:r>
          </a:p>
        </p:txBody>
      </p:sp>
    </p:spTree>
    <p:extLst>
      <p:ext uri="{BB962C8B-B14F-4D97-AF65-F5344CB8AC3E}">
        <p14:creationId xmlns:p14="http://schemas.microsoft.com/office/powerpoint/2010/main" val="3551300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</a:t>
            </a:r>
            <a:r>
              <a:rPr lang="en-GB" dirty="0" smtClean="0"/>
              <a:t>usually)</a:t>
            </a:r>
          </a:p>
          <a:p>
            <a:r>
              <a:rPr lang="en-GB" dirty="0" smtClean="0"/>
              <a:t>Control locking with the </a:t>
            </a:r>
            <a:r>
              <a:rPr lang="en-GB" b="1" dirty="0" smtClean="0"/>
              <a:t>[</a:t>
            </a:r>
            <a:r>
              <a:rPr lang="en-GB" b="1" dirty="0" err="1" smtClean="0"/>
              <a:t>LockMode</a:t>
            </a:r>
            <a:r>
              <a:rPr lang="en-GB" b="1" dirty="0" smtClean="0"/>
              <a:t>.{Mode}] </a:t>
            </a:r>
            <a:r>
              <a:rPr lang="en-GB" dirty="0" smtClean="0"/>
              <a:t>attribute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 – 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Start the Shipping endpoint after the Billing event has arrived</a:t>
            </a:r>
          </a:p>
          <a:p>
            <a:pPr lvl="1"/>
            <a:r>
              <a:rPr lang="en-GB" dirty="0" smtClean="0"/>
              <a:t>Note that the shipping endpoint is configured to run multi threaded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in </a:t>
            </a:r>
            <a:r>
              <a:rPr lang="en-GB" dirty="0" err="1" smtClean="0"/>
              <a:t>sqlprofiler</a:t>
            </a:r>
            <a:r>
              <a:rPr lang="en-GB" dirty="0" smtClean="0"/>
              <a:t> </a:t>
            </a:r>
          </a:p>
          <a:p>
            <a:r>
              <a:rPr lang="en-GB" dirty="0" smtClean="0"/>
              <a:t>FLR Retries handles it</a:t>
            </a:r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2015</a:t>
            </a:r>
          </a:p>
          <a:p>
            <a:r>
              <a:rPr lang="en-GB" dirty="0" smtClean="0"/>
              <a:t>MSMQ</a:t>
            </a:r>
          </a:p>
          <a:p>
            <a:r>
              <a:rPr lang="en-GB" dirty="0" smtClean="0"/>
              <a:t>SQL Server</a:t>
            </a:r>
            <a:endParaRPr lang="sv-SE" dirty="0"/>
          </a:p>
          <a:p>
            <a:pPr lvl="1"/>
            <a:r>
              <a:rPr lang="sv-SE" dirty="0" smtClean="0"/>
              <a:t>Including Management tools</a:t>
            </a:r>
          </a:p>
          <a:p>
            <a:r>
              <a:rPr lang="en-GB" dirty="0" smtClean="0"/>
              <a:t>Optional</a:t>
            </a:r>
          </a:p>
          <a:p>
            <a:pPr lvl="1"/>
            <a:r>
              <a:rPr lang="en-GB" dirty="0" smtClean="0"/>
              <a:t>Particular Platform</a:t>
            </a:r>
          </a:p>
          <a:p>
            <a:pPr lvl="1"/>
            <a:r>
              <a:rPr lang="en-GB" dirty="0" err="1" smtClean="0"/>
              <a:t>Cogin</a:t>
            </a:r>
            <a:r>
              <a:rPr lang="en-GB" dirty="0" smtClean="0"/>
              <a:t> Queue </a:t>
            </a:r>
            <a:r>
              <a:rPr lang="en-GB" dirty="0"/>
              <a:t>Explorer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1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draw the diagram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correlation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Avoid the need for mapping </a:t>
            </a:r>
            <a:r>
              <a:rPr lang="en-GB" dirty="0" err="1" smtClean="0"/>
              <a:t>reponses</a:t>
            </a:r>
            <a:endParaRPr lang="en-GB" dirty="0" smtClean="0"/>
          </a:p>
          <a:p>
            <a:pPr lvl="1"/>
            <a:r>
              <a:rPr lang="en-GB" dirty="0" smtClean="0"/>
              <a:t>Caveat: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9895" y="4336556"/>
            <a:ext cx="80922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 class </a:t>
            </a:r>
            <a:r>
              <a:rPr lang="en-US" sz="2800" dirty="0" err="1"/>
              <a:t>FedexTimedOut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public string </a:t>
            </a:r>
            <a:r>
              <a:rPr lang="en-US" sz="2800" b="1" dirty="0" err="1"/>
              <a:t>SomeState</a:t>
            </a:r>
            <a:r>
              <a:rPr lang="en-US" sz="2800" dirty="0"/>
              <a:t>{</a:t>
            </a:r>
            <a:r>
              <a:rPr lang="en-US" sz="2800" dirty="0" err="1"/>
              <a:t>get;set</a:t>
            </a:r>
            <a:r>
              <a:rPr lang="en-US" sz="2800" dirty="0"/>
              <a:t>;} </a:t>
            </a:r>
          </a:p>
          <a:p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049895" y="1940772"/>
            <a:ext cx="82304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400" dirty="0">
                <a:latin typeface="Consolas" pitchFamily="49" charset="0"/>
              </a:rPr>
              <a:t>Timeout(</a:t>
            </a:r>
            <a:r>
              <a:rPr lang="en-US" sz="2400" dirty="0" err="1">
                <a:latin typeface="Consolas" pitchFamily="49" charset="0"/>
              </a:rPr>
              <a:t>FedexTimedOut</a:t>
            </a:r>
            <a:r>
              <a:rPr lang="en-US" sz="2400" dirty="0">
                <a:latin typeface="Consolas" pitchFamily="49" charset="0"/>
              </a:rPr>
              <a:t> state) </a:t>
            </a:r>
          </a:p>
          <a:p>
            <a:r>
              <a:rPr lang="en-US" sz="2400" dirty="0">
                <a:latin typeface="Consolas" pitchFamily="49" charset="0"/>
              </a:rPr>
              <a:t>{</a:t>
            </a:r>
          </a:p>
          <a:p>
            <a:r>
              <a:rPr lang="en-US" sz="2400" dirty="0">
                <a:latin typeface="Consolas" pitchFamily="49" charset="0"/>
              </a:rPr>
              <a:t>	if(</a:t>
            </a:r>
            <a:r>
              <a:rPr lang="en-US" sz="2400" b="1" dirty="0" err="1">
                <a:latin typeface="Consolas" pitchFamily="49" charset="0"/>
              </a:rPr>
              <a:t>state.SomeState</a:t>
            </a:r>
            <a:r>
              <a:rPr lang="en-US" sz="2400" dirty="0">
                <a:latin typeface="Consolas" pitchFamily="49" charset="0"/>
              </a:rPr>
              <a:t>)</a:t>
            </a:r>
          </a:p>
          <a:p>
            <a:r>
              <a:rPr lang="en-US" sz="2400" dirty="0">
                <a:latin typeface="Consolas" pitchFamily="49" charset="0"/>
              </a:rPr>
              <a:t>      …</a:t>
            </a:r>
          </a:p>
          <a:p>
            <a:r>
              <a:rPr lang="en-US" sz="24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Dealing with non-transactional resources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09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41" name="L-Shape 40"/>
          <p:cNvSpPr/>
          <p:nvPr/>
        </p:nvSpPr>
        <p:spPr bwMode="blackWhite">
          <a:xfrm rot="10800000">
            <a:off x="2290389" y="1399620"/>
            <a:ext cx="7603999" cy="4932724"/>
          </a:xfrm>
          <a:prstGeom prst="corner">
            <a:avLst>
              <a:gd name="adj1" fmla="val 55764"/>
              <a:gd name="adj2" fmla="val 5374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2" name="Flowchart: Direct Access Storage 41"/>
          <p:cNvSpPr/>
          <p:nvPr/>
        </p:nvSpPr>
        <p:spPr>
          <a:xfrm>
            <a:off x="2787219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3305677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4" name="Flowchart: Direct Access Storage 43"/>
          <p:cNvSpPr/>
          <p:nvPr/>
        </p:nvSpPr>
        <p:spPr>
          <a:xfrm>
            <a:off x="4277786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Cube 44"/>
          <p:cNvSpPr/>
          <p:nvPr/>
        </p:nvSpPr>
        <p:spPr>
          <a:xfrm>
            <a:off x="4796244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5768353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66803" y="3758930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68490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49" name="Cube 48"/>
          <p:cNvSpPr/>
          <p:nvPr/>
        </p:nvSpPr>
        <p:spPr>
          <a:xfrm>
            <a:off x="6351618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7323727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3491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2" name="Cube 51"/>
          <p:cNvSpPr/>
          <p:nvPr/>
        </p:nvSpPr>
        <p:spPr>
          <a:xfrm>
            <a:off x="7906993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8879101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44046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5" name="Cube 54"/>
          <p:cNvSpPr/>
          <p:nvPr/>
        </p:nvSpPr>
        <p:spPr>
          <a:xfrm>
            <a:off x="4074732" y="5197142"/>
            <a:ext cx="1684989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sp>
        <p:nvSpPr>
          <p:cNvPr id="56" name="Can 55"/>
          <p:cNvSpPr/>
          <p:nvPr/>
        </p:nvSpPr>
        <p:spPr bwMode="auto">
          <a:xfrm>
            <a:off x="8832790" y="480659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 bwMode="auto">
          <a:xfrm rot="10800000" flipV="1">
            <a:off x="5030636" y="3814144"/>
            <a:ext cx="1654275" cy="138299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442276" y="4767095"/>
            <a:ext cx="1754519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latin typeface="Calibri" pitchFamily="34" charset="0"/>
              </a:rPr>
              <a:t>[HTTP] Invoke</a:t>
            </a:r>
            <a:endParaRPr lang="en-GB" sz="2177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/>
        </p:nvGrpSpPr>
        <p:grpSpPr>
          <a:xfrm>
            <a:off x="5959073" y="2540223"/>
            <a:ext cx="1688681" cy="1032480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 rot="16200000" flipH="1">
            <a:off x="8580972" y="4021518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H="1">
            <a:off x="8852547" y="4011639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0" name="16-Point Star 69"/>
          <p:cNvSpPr/>
          <p:nvPr/>
        </p:nvSpPr>
        <p:spPr bwMode="auto">
          <a:xfrm>
            <a:off x="7336681" y="5428751"/>
            <a:ext cx="2073818" cy="79990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14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Deadlock</a:t>
            </a:r>
            <a:endParaRPr lang="en-GB" sz="2903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71" name="Group 220"/>
          <p:cNvGrpSpPr/>
          <p:nvPr/>
        </p:nvGrpSpPr>
        <p:grpSpPr>
          <a:xfrm>
            <a:off x="7863379" y="1443700"/>
            <a:ext cx="1995198" cy="681775"/>
            <a:chOff x="6589502" y="5371706"/>
            <a:chExt cx="2199336" cy="751531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/>
        </p:nvGrpSpPr>
        <p:grpSpPr>
          <a:xfrm>
            <a:off x="2224874" y="4337897"/>
            <a:ext cx="3008873" cy="740983"/>
            <a:chOff x="671630" y="4663112"/>
            <a:chExt cx="3316725" cy="816797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49156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Not Rolled back</a:t>
              </a:r>
              <a:endParaRPr lang="en-GB" sz="254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638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/>
        </p:nvSpPr>
        <p:spPr bwMode="blackWhite">
          <a:xfrm rot="10800000">
            <a:off x="2290387" y="2115582"/>
            <a:ext cx="8160629" cy="4216760"/>
          </a:xfrm>
          <a:prstGeom prst="corner">
            <a:avLst>
              <a:gd name="adj1" fmla="val 56978"/>
              <a:gd name="adj2" fmla="val 5697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4649963" y="4709203"/>
            <a:ext cx="1896062" cy="1620181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 bwMode="white">
          <a:xfrm>
            <a:off x="4644327" y="5433691"/>
            <a:ext cx="1557853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</a:p>
        </p:txBody>
      </p:sp>
      <p:sp>
        <p:nvSpPr>
          <p:cNvPr id="46" name="Flowchart: Direct Access Storage 45"/>
          <p:cNvSpPr/>
          <p:nvPr/>
        </p:nvSpPr>
        <p:spPr>
          <a:xfrm>
            <a:off x="3196022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Cube 46"/>
          <p:cNvSpPr/>
          <p:nvPr/>
        </p:nvSpPr>
        <p:spPr>
          <a:xfrm>
            <a:off x="3714480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>
            <a:off x="4686588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5205047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6177155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4580" y="3897917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3516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53" name="Cube 52"/>
          <p:cNvSpPr/>
          <p:nvPr/>
        </p:nvSpPr>
        <p:spPr>
          <a:xfrm>
            <a:off x="6760421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Flowchart: Direct Access Storage 53"/>
          <p:cNvSpPr/>
          <p:nvPr/>
        </p:nvSpPr>
        <p:spPr>
          <a:xfrm>
            <a:off x="7732530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6055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6" name="Cube 55"/>
          <p:cNvSpPr/>
          <p:nvPr/>
        </p:nvSpPr>
        <p:spPr>
          <a:xfrm>
            <a:off x="8315795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7" name="Flowchart: Direct Access Storage 56"/>
          <p:cNvSpPr/>
          <p:nvPr/>
        </p:nvSpPr>
        <p:spPr>
          <a:xfrm>
            <a:off x="9287904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20769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9" name="Cube 58"/>
          <p:cNvSpPr/>
          <p:nvPr/>
        </p:nvSpPr>
        <p:spPr>
          <a:xfrm>
            <a:off x="2744033" y="5425065"/>
            <a:ext cx="1128878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grpSp>
        <p:nvGrpSpPr>
          <p:cNvPr id="60" name="Group 191"/>
          <p:cNvGrpSpPr/>
          <p:nvPr/>
        </p:nvGrpSpPr>
        <p:grpSpPr>
          <a:xfrm>
            <a:off x="6649018" y="3705509"/>
            <a:ext cx="1175163" cy="691273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643547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 err="1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Msg</a:t>
              </a:r>
              <a:endParaRPr lang="en-GB" sz="1814" dirty="0">
                <a:solidFill>
                  <a:srgbClr val="000000"/>
                </a:solidFill>
                <a:latin typeface="Calibri" pitchFamily="34" charset="0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/>
        </p:nvSpPr>
        <p:spPr bwMode="auto">
          <a:xfrm>
            <a:off x="9370374" y="488561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6200000" flipH="1">
            <a:off x="8894693" y="4160505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9166267" y="4150626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181"/>
          <p:cNvGrpSpPr/>
          <p:nvPr/>
        </p:nvGrpSpPr>
        <p:grpSpPr>
          <a:xfrm>
            <a:off x="6367875" y="2679211"/>
            <a:ext cx="1688681" cy="1032480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 flipV="1">
            <a:off x="3859947" y="5811817"/>
            <a:ext cx="745584" cy="0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810575" y="5051411"/>
            <a:ext cx="82458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>
                <a:latin typeface="Calibri" pitchFamily="34" charset="0"/>
              </a:rPr>
              <a:t>[HTTP] Invoke</a:t>
            </a:r>
            <a:endParaRPr lang="en-GB" sz="1814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08764" y="1640927"/>
            <a:ext cx="6147580" cy="48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dirty="0">
                <a:latin typeface="Calibri" pitchFamily="34" charset="0"/>
              </a:rPr>
              <a:t>The message won’t be sent if there’s a failure</a:t>
            </a:r>
            <a:endParaRPr lang="en-GB" sz="2540" dirty="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031563" y="4949802"/>
            <a:ext cx="1231338" cy="1270167"/>
            <a:chOff x="7173912" y="5456237"/>
            <a:chExt cx="1357322" cy="1400123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7"/>
              <a:ext cx="1357322" cy="40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dirty="0">
                  <a:latin typeface="Calibri" pitchFamily="34" charset="0"/>
                  <a:cs typeface="Tahoma" pitchFamily="34" charset="0"/>
                </a:rPr>
                <a:t>Commit</a:t>
              </a:r>
            </a:p>
          </p:txBody>
        </p:sp>
      </p:grpSp>
      <p:sp>
        <p:nvSpPr>
          <p:cNvPr id="89" name="TextBox 88"/>
          <p:cNvSpPr txBox="1"/>
          <p:nvPr/>
        </p:nvSpPr>
        <p:spPr bwMode="white">
          <a:xfrm>
            <a:off x="997266" y="1170881"/>
            <a:ext cx="4631526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290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The right way</a:t>
            </a:r>
          </a:p>
        </p:txBody>
      </p:sp>
    </p:spTree>
    <p:extLst>
      <p:ext uri="{BB962C8B-B14F-4D97-AF65-F5344CB8AC3E}">
        <p14:creationId xmlns:p14="http://schemas.microsoft.com/office/powerpoint/2010/main" val="24442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to WS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external web services from a messaging endpoint, if they’re down, regular retry logic kicks in.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501383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Messaging</a:t>
            </a: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Gateway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59091" y="4263522"/>
            <a:ext cx="22397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 flipV="1">
            <a:off x="6303382" y="4734651"/>
            <a:ext cx="99543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88618" y="4389014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442817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Web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5548" y="3932282"/>
            <a:ext cx="780022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/>
              <a:t>HTTP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70510" y="5088054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</p:spTree>
    <p:extLst>
      <p:ext uri="{BB962C8B-B14F-4D97-AF65-F5344CB8AC3E}">
        <p14:creationId xmlns:p14="http://schemas.microsoft.com/office/powerpoint/2010/main" val="1151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Sagas 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r>
              <a:rPr lang="en-GB" dirty="0" smtClean="0"/>
              <a:t> – Shipping integration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ShipOrder</a:t>
            </a:r>
            <a:r>
              <a:rPr lang="en-GB" dirty="0" smtClean="0"/>
              <a:t> Policy</a:t>
            </a:r>
          </a:p>
          <a:p>
            <a:r>
              <a:rPr lang="en-GB" dirty="0" smtClean="0"/>
              <a:t>Create a </a:t>
            </a:r>
            <a:r>
              <a:rPr lang="en-GB" dirty="0" err="1" smtClean="0"/>
              <a:t>Fedex.Gateway</a:t>
            </a:r>
            <a:endParaRPr lang="en-GB" dirty="0" smtClean="0"/>
          </a:p>
          <a:p>
            <a:r>
              <a:rPr lang="en-GB" dirty="0" smtClean="0"/>
              <a:t>Create a </a:t>
            </a:r>
            <a:r>
              <a:rPr lang="en-GB" dirty="0" err="1" smtClean="0"/>
              <a:t>Ups.Gateway</a:t>
            </a:r>
            <a:endParaRPr lang="en-GB" dirty="0" smtClean="0"/>
          </a:p>
          <a:p>
            <a:r>
              <a:rPr lang="en-GB" dirty="0" smtClean="0"/>
              <a:t>Use the provided </a:t>
            </a:r>
            <a:r>
              <a:rPr lang="en-GB" dirty="0" err="1" smtClean="0"/>
              <a:t>Fedex.Simulator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GET http://localhost:8888/fedex/shipit</a:t>
            </a:r>
          </a:p>
        </p:txBody>
      </p:sp>
    </p:spTree>
    <p:extLst>
      <p:ext uri="{BB962C8B-B14F-4D97-AF65-F5344CB8AC3E}">
        <p14:creationId xmlns:p14="http://schemas.microsoft.com/office/powerpoint/2010/main" val="50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not found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34658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8809" y="116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happens if </a:t>
            </a:r>
            <a:r>
              <a:rPr lang="en-US" dirty="0" err="1"/>
              <a:t>F</a:t>
            </a:r>
            <a:r>
              <a:rPr lang="en-US" dirty="0" err="1" smtClean="0"/>
              <a:t>edex</a:t>
            </a:r>
            <a:r>
              <a:rPr lang="en-US" dirty="0" smtClean="0"/>
              <a:t> returns later?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445742" y="1441689"/>
            <a:ext cx="100270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</a:t>
            </a:r>
            <a:r>
              <a:rPr lang="en-US" sz="24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 </a:t>
            </a:r>
            <a:r>
              <a:rPr lang="en-US" sz="2400" dirty="0" err="1" smtClean="0">
                <a:latin typeface="Consolas" pitchFamily="49" charset="0"/>
              </a:rPr>
              <a:t>MySaga</a:t>
            </a:r>
            <a:r>
              <a:rPr lang="en-US" sz="2400" dirty="0" smtClean="0">
                <a:latin typeface="Consolas" pitchFamily="49" charset="0"/>
              </a:rPr>
              <a:t>: </a:t>
            </a:r>
            <a:r>
              <a:rPr lang="en-US" sz="2400" b="1" dirty="0" err="1" smtClean="0">
                <a:latin typeface="Consolas" pitchFamily="49" charset="0"/>
              </a:rPr>
              <a:t>IHandleSagaNotFound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</a:rPr>
              <a:t>	public void Handle(object message)</a:t>
            </a:r>
          </a:p>
          <a:p>
            <a:r>
              <a:rPr lang="en-US" sz="2400" dirty="0" smtClean="0">
                <a:latin typeface="Consolas" pitchFamily="49" charset="0"/>
              </a:rPr>
              <a:t>	{</a:t>
            </a:r>
          </a:p>
          <a:p>
            <a:pPr lvl="2"/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var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 = </a:t>
            </a:r>
            <a:r>
              <a:rPr lang="en-US" sz="2400" b="1" dirty="0">
                <a:latin typeface="Consolas" pitchFamily="49" charset="0"/>
              </a:rPr>
              <a:t>message as </a:t>
            </a:r>
            <a:r>
              <a:rPr lang="en-US" sz="2400" b="1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;</a:t>
            </a:r>
          </a:p>
          <a:p>
            <a:pPr lvl="2"/>
            <a:endParaRPr lang="en-US" sz="2400" dirty="0">
              <a:latin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</a:rPr>
              <a:t>	if </a:t>
            </a:r>
            <a:r>
              <a:rPr lang="en-US" sz="2400" dirty="0">
                <a:latin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 != null)</a:t>
            </a:r>
          </a:p>
          <a:p>
            <a:pPr lvl="2"/>
            <a:r>
              <a:rPr lang="en-US" sz="2400" dirty="0" smtClean="0">
                <a:latin typeface="Consolas" pitchFamily="49" charset="0"/>
              </a:rPr>
              <a:t>	{</a:t>
            </a:r>
          </a:p>
          <a:p>
            <a:pPr lvl="2"/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	//take some action</a:t>
            </a:r>
            <a:endParaRPr lang="en-US" sz="2400" dirty="0">
              <a:latin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</a:rPr>
              <a:t>	}</a:t>
            </a:r>
            <a:endParaRPr lang="en-US" sz="2400" dirty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	}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Request/response synchronous web service most broadly known</a:t>
            </a:r>
          </a:p>
          <a:p>
            <a:pPr lvl="1"/>
            <a:r>
              <a:rPr lang="en-US" dirty="0" smtClean="0"/>
              <a:t>Makes sense to expose this kind of endpoint</a:t>
            </a:r>
          </a:p>
          <a:p>
            <a:pPr lvl="1"/>
            <a:r>
              <a:rPr lang="en-US" dirty="0" smtClean="0"/>
              <a:t>Throttle it – not a scalable solution</a:t>
            </a:r>
          </a:p>
          <a:p>
            <a:pPr lvl="1"/>
            <a:r>
              <a:rPr lang="en-US" dirty="0" smtClean="0"/>
              <a:t>Direct users to a different integration *protocol*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727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35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20"/>
          <p:cNvGrpSpPr/>
          <p:nvPr/>
        </p:nvGrpSpPr>
        <p:grpSpPr>
          <a:xfrm>
            <a:off x="4436946" y="4604164"/>
            <a:ext cx="1327243" cy="345636"/>
            <a:chOff x="2053272" y="4541837"/>
            <a:chExt cx="1463040" cy="3810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2209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4353993" y="5088054"/>
            <a:ext cx="1327243" cy="345636"/>
            <a:chOff x="1961832" y="5075237"/>
            <a:chExt cx="1463040" cy="3810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144712" y="5075237"/>
              <a:ext cx="110070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1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Integration Protocols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145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856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0"/>
          <p:cNvGrpSpPr/>
          <p:nvPr/>
        </p:nvGrpSpPr>
        <p:grpSpPr>
          <a:xfrm>
            <a:off x="3433154" y="2115582"/>
            <a:ext cx="3152203" cy="345636"/>
            <a:chOff x="2312352" y="4541837"/>
            <a:chExt cx="3474720" cy="381000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163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377852" y="2530344"/>
            <a:ext cx="3152203" cy="790345"/>
            <a:chOff x="1916112" y="5075237"/>
            <a:chExt cx="3474720" cy="871209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44712" y="5075237"/>
              <a:ext cx="2625924" cy="87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Ticket - come back in T</a:t>
              </a:r>
            </a:p>
            <a:p>
              <a:endParaRPr lang="en-US" sz="1633" dirty="0"/>
            </a:p>
            <a:p>
              <a:r>
                <a:rPr lang="en-US" sz="1270" u="sng" dirty="0">
                  <a:solidFill>
                    <a:schemeClr val="accent2">
                      <a:lumMod val="75000"/>
                    </a:schemeClr>
                  </a:solidFill>
                </a:rPr>
                <a:t>http://acme.com/responses/guid</a:t>
              </a: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3261781" y="4377490"/>
            <a:ext cx="3309750" cy="364928"/>
            <a:chOff x="2138686" y="4520571"/>
            <a:chExt cx="3648386" cy="40226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8686" y="4520571"/>
              <a:ext cx="3617642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633" dirty="0"/>
                <a:t>Request (</a:t>
              </a:r>
              <a:r>
                <a:rPr lang="en-US" sz="1270" u="sng" dirty="0">
                  <a:solidFill>
                    <a:srgbClr val="3333CC">
                      <a:lumMod val="75000"/>
                    </a:srgbClr>
                  </a:solidFill>
                </a:rPr>
                <a:t>http://acme.com/responses/guid</a:t>
              </a:r>
              <a:r>
                <a:rPr lang="en-US" sz="1452" dirty="0"/>
                <a:t> )</a:t>
              </a:r>
              <a:endParaRPr lang="en-US" sz="1452" u="sng" dirty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3379139" y="4742418"/>
            <a:ext cx="3152203" cy="345636"/>
            <a:chOff x="1916112" y="5075237"/>
            <a:chExt cx="347472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112813" y="5075237"/>
              <a:ext cx="280926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 / come back in T2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3626710" y="3359873"/>
            <a:ext cx="702022" cy="898654"/>
            <a:chOff x="3135312" y="3703637"/>
            <a:chExt cx="773849" cy="990600"/>
          </a:xfrm>
        </p:grpSpPr>
        <p:sp>
          <p:nvSpPr>
            <p:cNvPr id="26" name="Right Brace 25"/>
            <p:cNvSpPr/>
            <p:nvPr/>
          </p:nvSpPr>
          <p:spPr bwMode="auto">
            <a:xfrm>
              <a:off x="3135312" y="3703637"/>
              <a:ext cx="381000" cy="990600"/>
            </a:xfrm>
            <a:prstGeom prst="rightBrace">
              <a:avLst>
                <a:gd name="adj1" fmla="val 2507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07571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633">
                <a:latin typeface="Arial" charset="0"/>
                <a:ea typeface="MS Gothic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2512" y="4008437"/>
              <a:ext cx="31664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4229563" y="5779327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Responses can be served by different machines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rot="16200000" flipV="1">
            <a:off x="5249190" y="3999300"/>
            <a:ext cx="2488581" cy="10714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4298690" y="1216928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Increasing T dynamically pushes back on load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890628" y="1718100"/>
            <a:ext cx="898654" cy="100234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0" name="Group 20"/>
          <p:cNvGrpSpPr/>
          <p:nvPr/>
        </p:nvGrpSpPr>
        <p:grpSpPr>
          <a:xfrm>
            <a:off x="8279791" y="2530346"/>
            <a:ext cx="2350327" cy="345636"/>
            <a:chOff x="1916112" y="4541837"/>
            <a:chExt cx="2590800" cy="381000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916112" y="4541837"/>
              <a:ext cx="2459896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Send message with </a:t>
              </a:r>
              <a:r>
                <a:rPr lang="en-US" sz="1633" dirty="0" err="1"/>
                <a:t>guid</a:t>
              </a:r>
              <a:endParaRPr lang="en-US" sz="1633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8308073" y="4604160"/>
            <a:ext cx="2109657" cy="594906"/>
            <a:chOff x="4964112" y="5198603"/>
            <a:chExt cx="2325506" cy="655774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7512" y="5198603"/>
              <a:ext cx="1792106" cy="65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Check cache</a:t>
              </a:r>
            </a:p>
            <a:p>
              <a:r>
                <a:rPr lang="en-US" sz="1633" dirty="0"/>
                <a:t>Response ready?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9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8" grpId="0" animBg="1"/>
      <p:bldP spid="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IHandleMessages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v-S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scheduled task</a:t>
            </a:r>
            <a:endParaRPr lang="sv-SE" dirty="0"/>
          </a:p>
        </p:txBody>
      </p:sp>
      <p:pic>
        <p:nvPicPr>
          <p:cNvPr id="6146" name="Picture 2" descr="http://www.moesion.com/wp-content/uploads/2012/03/p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1690688"/>
            <a:ext cx="3873996" cy="46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5520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v-SE" sz="3200" strike="sngStrike" dirty="0"/>
              <a:t>Batch</a:t>
            </a:r>
            <a:endParaRPr lang="sv-SE" strike="sngStrike" dirty="0"/>
          </a:p>
        </p:txBody>
      </p:sp>
    </p:spTree>
    <p:extLst>
      <p:ext uri="{BB962C8B-B14F-4D97-AF65-F5344CB8AC3E}">
        <p14:creationId xmlns:p14="http://schemas.microsoft.com/office/powerpoint/2010/main" val="1228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1.bp.blogspot.com/-2etiWjbYs40/TgQtz1JuNtI/AAAAAAAAB-g/5RABo6CpeiA/s1600/midnattss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-9872"/>
            <a:ext cx="10477500" cy="70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5591607"/>
            <a:ext cx="112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What if there is no night?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4" name="Picture 4" descr="http://www.gennepnu.nl/Gennep/webspace/specials/Karel/Lutine/Lutine%20bell%20Lloyds_2_minutes_silenc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87424"/>
            <a:ext cx="9144000" cy="80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924" y="5131058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Businesses are getting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more ”real time”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3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544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4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www.sjoraddning.se/media/cache/6a/3e/6a3edd4bbcc440844bec44316140a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87" y="-99392"/>
            <a:ext cx="12584594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472" y="4987042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But they told me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that it was ok?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2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4941168"/>
            <a:ext cx="1129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We traditionally focus </a:t>
            </a:r>
          </a:p>
          <a:p>
            <a:r>
              <a:rPr lang="sv-SE" sz="5400" b="1" dirty="0">
                <a:solidFill>
                  <a:schemeClr val="bg1"/>
                </a:solidFill>
              </a:rPr>
              <a:t>on the past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3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3432" y="-459432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IAmStartedByMessages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MyStartMessage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smtClean="0"/>
              <a:t>Tells </a:t>
            </a:r>
            <a:r>
              <a:rPr lang="en-GB" dirty="0" err="1" smtClean="0"/>
              <a:t>NServiceBus</a:t>
            </a:r>
            <a:r>
              <a:rPr lang="en-GB" dirty="0" smtClean="0"/>
              <a:t> that it’s ok to start a new saga</a:t>
            </a:r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extends </a:t>
            </a:r>
            <a:r>
              <a:rPr lang="en-GB" dirty="0" err="1" smtClean="0"/>
              <a:t>IHandleMessages</a:t>
            </a:r>
            <a:endParaRPr lang="en-GB" dirty="0" smtClean="0"/>
          </a:p>
          <a:p>
            <a:pPr lvl="1"/>
            <a:r>
              <a:rPr lang="en-GB" dirty="0" smtClean="0"/>
              <a:t>So no need to implement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528736" y="5157192"/>
            <a:ext cx="12745416" cy="212365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Can we predict the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future?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xanetwork.files.wordpress.com/2010/03/business-people-wor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-27384"/>
            <a:ext cx="1001510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-168696" y="5036984"/>
            <a:ext cx="12745416" cy="12003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chemeClr val="bg1"/>
                </a:solidFill>
              </a:rPr>
              <a:t>They will know if you ask them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1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51384" y="-747464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 – Preferred customers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CustomerCare</a:t>
            </a:r>
            <a:r>
              <a:rPr lang="en-GB" dirty="0" smtClean="0"/>
              <a:t> service</a:t>
            </a:r>
          </a:p>
          <a:p>
            <a:pPr lvl="1"/>
            <a:r>
              <a:rPr lang="en-GB" dirty="0" smtClean="0"/>
              <a:t>Build the preferred customer policy</a:t>
            </a:r>
          </a:p>
          <a:p>
            <a:pPr lvl="1"/>
            <a:r>
              <a:rPr lang="en-GB" dirty="0" smtClean="0"/>
              <a:t>Emit </a:t>
            </a:r>
            <a:r>
              <a:rPr lang="en-GB" dirty="0" err="1" smtClean="0"/>
              <a:t>CustomerMadePrefered</a:t>
            </a:r>
            <a:r>
              <a:rPr lang="en-GB" dirty="0" smtClean="0"/>
              <a:t> and </a:t>
            </a:r>
            <a:r>
              <a:rPr lang="en-GB" dirty="0" err="1" smtClean="0"/>
              <a:t>CustomerDemoted</a:t>
            </a:r>
            <a:r>
              <a:rPr lang="en-GB" dirty="0" smtClean="0"/>
              <a:t> events</a:t>
            </a:r>
          </a:p>
          <a:p>
            <a:r>
              <a:rPr lang="en-GB" dirty="0" smtClean="0"/>
              <a:t>Calculate customer discounts based on the above events</a:t>
            </a:r>
          </a:p>
          <a:p>
            <a:pPr lvl="1"/>
            <a:r>
              <a:rPr lang="en-GB" dirty="0" err="1" smtClean="0"/>
              <a:t>Console.WriteLine</a:t>
            </a:r>
            <a:r>
              <a:rPr lang="en-GB" dirty="0" smtClean="0"/>
              <a:t> is good enough</a:t>
            </a:r>
          </a:p>
          <a:p>
            <a:r>
              <a:rPr lang="en-GB" dirty="0" smtClean="0"/>
              <a:t>Business rules</a:t>
            </a:r>
          </a:p>
          <a:p>
            <a:pPr lvl="1"/>
            <a:r>
              <a:rPr lang="en-GB" dirty="0" smtClean="0"/>
              <a:t>Orders in the last 20 seconds counts towards the running total</a:t>
            </a:r>
          </a:p>
          <a:p>
            <a:pPr lvl="1"/>
            <a:r>
              <a:rPr lang="en-GB" dirty="0" smtClean="0"/>
              <a:t>Customers with a running total above $5000 is considered preferred</a:t>
            </a:r>
          </a:p>
          <a:p>
            <a:r>
              <a:rPr lang="en-GB" dirty="0" smtClean="0"/>
              <a:t>Use `</a:t>
            </a:r>
            <a:r>
              <a:rPr lang="en-GB" dirty="0" err="1" smtClean="0"/>
              <a:t>placeorder</a:t>
            </a:r>
            <a:r>
              <a:rPr lang="en-GB" dirty="0" smtClean="0"/>
              <a:t> {amount}` in the shop application to test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2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47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Rescheduling of timeouts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83049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 timeouts in storage	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3314" y="1825625"/>
            <a:ext cx="1225790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sv-SE" b="1" dirty="0">
                <a:latin typeface="Consolas" panose="020B0609020204030204" pitchFamily="49" charset="0"/>
                <a:cs typeface="Consolas" panose="020B0609020204030204" pitchFamily="49" charset="0"/>
              </a:rPr>
              <a:t>TimeoutEntity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sv-SE" b="1" dirty="0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= DATEADD(day,10,Time)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WHERE id IN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SELECT t.Id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TimeoutEntity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OUTER APPLY </a:t>
            </a:r>
            <a:r>
              <a:rPr lang="sv-S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dbo.parseJSON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(t.Headers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 as parsed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sv-SE" dirty="0" err="1">
                <a:latin typeface="Consolas" panose="020B0609020204030204" pitchFamily="49" charset="0"/>
                <a:cs typeface="Consolas" panose="020B0609020204030204" pitchFamily="49" charset="0"/>
              </a:rPr>
              <a:t>parsed.StringValue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LIKE '%</a:t>
            </a:r>
            <a:r>
              <a:rPr lang="sv-S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Contracts.OrderPlaced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%'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10199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Saga&lt;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MySaga.State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dirty="0" smtClean="0"/>
              <a:t>The state class should inherit from </a:t>
            </a:r>
            <a:r>
              <a:rPr lang="en-GB" dirty="0" err="1" smtClean="0"/>
              <a:t>ContainSagaData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class</a:t>
            </a:r>
          </a:p>
          <a:p>
            <a:pPr lvl="1"/>
            <a:r>
              <a:rPr lang="en-GB" dirty="0" smtClean="0"/>
              <a:t>Custom state must be a property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State: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ContainSagaData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set;}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this.Data</a:t>
            </a:r>
            <a:r>
              <a:rPr lang="en-GB" dirty="0" err="1"/>
              <a:t>.</a:t>
            </a:r>
            <a:r>
              <a:rPr lang="en-GB" dirty="0" err="1" smtClean="0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9327135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283031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288472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 – Buyers remorse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Implement the buyers remorse saga in sales</a:t>
            </a:r>
          </a:p>
          <a:p>
            <a:r>
              <a:rPr lang="en-GB" dirty="0" smtClean="0"/>
              <a:t>Emit a </a:t>
            </a:r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OrderAccepted</a:t>
            </a:r>
            <a:r>
              <a:rPr lang="en-GB" dirty="0" smtClean="0"/>
              <a:t> </a:t>
            </a:r>
            <a:r>
              <a:rPr lang="en-GB" dirty="0" smtClean="0"/>
              <a:t>event in addition to </a:t>
            </a:r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OrderPlaced</a:t>
            </a:r>
            <a:endParaRPr lang="en-GB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GB" dirty="0" smtClean="0"/>
              <a:t>Adjust other sagas to use this new event where appropriate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Business rules</a:t>
            </a:r>
          </a:p>
          <a:p>
            <a:r>
              <a:rPr lang="en-GB" dirty="0" smtClean="0"/>
              <a:t>Buyers remorse timeout is 10 seconds</a:t>
            </a:r>
          </a:p>
        </p:txBody>
      </p:sp>
    </p:spTree>
    <p:extLst>
      <p:ext uri="{BB962C8B-B14F-4D97-AF65-F5344CB8AC3E}">
        <p14:creationId xmlns:p14="http://schemas.microsoft.com/office/powerpoint/2010/main" val="206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 </a:t>
            </a:r>
            <a:r>
              <a:rPr lang="en-GB" dirty="0"/>
              <a:t>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6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messages to 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v-SE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mapper.ConfigureMapping&lt;OrderPlaced&gt;(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ToSaga(state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Make sure to set the saga property when starting the saga</a:t>
            </a: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this.Data.Orderid</a:t>
            </a:r>
            <a:r>
              <a:rPr lang="en-GB" dirty="0" smtClean="0"/>
              <a:t> 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 sharp edges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</a:t>
            </a:r>
            <a:r>
              <a:rPr lang="en-GB" dirty="0" err="1" smtClean="0"/>
              <a:t>andreas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508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Timeouts are 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this.RequestTimeout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TimeSpan.FromSeconds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Timeout(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timeoutState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2388</Words>
  <Application>Microsoft Macintosh PowerPoint</Application>
  <PresentationFormat>Widescreen</PresentationFormat>
  <Paragraphs>591</Paragraphs>
  <Slides>80</Slides>
  <Notes>29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1" baseType="lpstr">
      <vt:lpstr>Calibri</vt:lpstr>
      <vt:lpstr>Calibri Light</vt:lpstr>
      <vt:lpstr>Consolas</vt:lpstr>
      <vt:lpstr>Courier New</vt:lpstr>
      <vt:lpstr>Franklin Gothic Book</vt:lpstr>
      <vt:lpstr>Franklin Gothic Medium</vt:lpstr>
      <vt:lpstr>MS Gothic</vt:lpstr>
      <vt:lpstr>Steelfish Rg</vt:lpstr>
      <vt:lpstr>Tahoma</vt:lpstr>
      <vt:lpstr>Arial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NServiceBus Basics</vt:lpstr>
      <vt:lpstr>Fault Tolerance</vt:lpstr>
      <vt:lpstr>Exceptions</vt:lpstr>
      <vt:lpstr>Messaging and Consistency</vt:lpstr>
      <vt:lpstr>Sagas and concurrency</vt:lpstr>
      <vt:lpstr>Sagas started concurrently</vt:lpstr>
      <vt:lpstr>Concurrently updating existing sagas</vt:lpstr>
      <vt:lpstr>Concurrently updating existing sagas</vt:lpstr>
      <vt:lpstr>Optimizing for concurrency - NHibernate</vt:lpstr>
      <vt:lpstr>Exercise 3 – Concurrency</vt:lpstr>
      <vt:lpstr>Walkthrough</vt:lpstr>
      <vt:lpstr>Storage mechanics</vt:lpstr>
      <vt:lpstr>Sagas and integration</vt:lpstr>
      <vt:lpstr>Auto correlation</vt:lpstr>
      <vt:lpstr>Custom timeout state</vt:lpstr>
      <vt:lpstr>NServiceBus Basics</vt:lpstr>
      <vt:lpstr>Invoking web services from handlers</vt:lpstr>
      <vt:lpstr>Integrating messaging &amp; WS</vt:lpstr>
      <vt:lpstr>Messaging to WS Integration</vt:lpstr>
      <vt:lpstr>Shipping orders</vt:lpstr>
      <vt:lpstr>Exercise 4 – Shipping integration</vt:lpstr>
      <vt:lpstr>Sagas not found</vt:lpstr>
      <vt:lpstr>PowerPoint Presentation</vt:lpstr>
      <vt:lpstr>Walkthrough</vt:lpstr>
      <vt:lpstr>Web Services &amp; Integration</vt:lpstr>
      <vt:lpstr>Web Integration Protocols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The Batch Job</vt:lpstr>
      <vt:lpstr>The scheduled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5 – Preferred customers</vt:lpstr>
      <vt:lpstr>Walkthrough</vt:lpstr>
      <vt:lpstr>Rescheduling of timeouts</vt:lpstr>
      <vt:lpstr>Change timeouts in storage 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Exercise 6 – Buyers remorse</vt:lpstr>
      <vt:lpstr>Walkthrough</vt:lpstr>
      <vt:lpstr>Upcoming saga changes in v6</vt:lpstr>
      <vt:lpstr>Less sharp edges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David Boike</cp:lastModifiedBy>
  <cp:revision>116</cp:revision>
  <dcterms:created xsi:type="dcterms:W3CDTF">2015-11-21T09:35:10Z</dcterms:created>
  <dcterms:modified xsi:type="dcterms:W3CDTF">2015-11-30T20:58:56Z</dcterms:modified>
</cp:coreProperties>
</file>