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335" r:id="rId21"/>
    <p:sldId id="332" r:id="rId22"/>
    <p:sldId id="333" r:id="rId23"/>
    <p:sldId id="334" r:id="rId24"/>
    <p:sldId id="275" r:id="rId25"/>
    <p:sldId id="302" r:id="rId26"/>
    <p:sldId id="303" r:id="rId27"/>
    <p:sldId id="304" r:id="rId28"/>
    <p:sldId id="305" r:id="rId29"/>
    <p:sldId id="319" r:id="rId30"/>
    <p:sldId id="274" r:id="rId31"/>
    <p:sldId id="290" r:id="rId32"/>
    <p:sldId id="299" r:id="rId33"/>
    <p:sldId id="297" r:id="rId34"/>
    <p:sldId id="336" r:id="rId35"/>
    <p:sldId id="327" r:id="rId36"/>
    <p:sldId id="328" r:id="rId37"/>
    <p:sldId id="329" r:id="rId38"/>
    <p:sldId id="295" r:id="rId39"/>
    <p:sldId id="321" r:id="rId40"/>
    <p:sldId id="341" r:id="rId41"/>
    <p:sldId id="340" r:id="rId42"/>
    <p:sldId id="322" r:id="rId43"/>
    <p:sldId id="330" r:id="rId44"/>
    <p:sldId id="331" r:id="rId45"/>
    <p:sldId id="291" r:id="rId46"/>
    <p:sldId id="292" r:id="rId47"/>
    <p:sldId id="293" r:id="rId48"/>
    <p:sldId id="294" r:id="rId49"/>
    <p:sldId id="288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3" r:id="rId63"/>
    <p:sldId id="324" r:id="rId64"/>
    <p:sldId id="337" r:id="rId65"/>
    <p:sldId id="338" r:id="rId66"/>
    <p:sldId id="287" r:id="rId67"/>
    <p:sldId id="278" r:id="rId68"/>
    <p:sldId id="279" r:id="rId69"/>
    <p:sldId id="280" r:id="rId70"/>
    <p:sldId id="281" r:id="rId71"/>
    <p:sldId id="282" r:id="rId72"/>
    <p:sldId id="283" r:id="rId73"/>
    <p:sldId id="284" r:id="rId74"/>
    <p:sldId id="285" r:id="rId75"/>
    <p:sldId id="286" r:id="rId76"/>
    <p:sldId id="325" r:id="rId77"/>
    <p:sldId id="326" r:id="rId78"/>
    <p:sldId id="264" r:id="rId79"/>
    <p:sldId id="339" r:id="rId8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335"/>
            <p14:sldId id="332"/>
            <p14:sldId id="333"/>
            <p14:sldId id="334"/>
            <p14:sldId id="275"/>
            <p14:sldId id="302"/>
            <p14:sldId id="303"/>
            <p14:sldId id="304"/>
            <p14:sldId id="305"/>
            <p14:sldId id="319"/>
            <p14:sldId id="274"/>
            <p14:sldId id="290"/>
            <p14:sldId id="299"/>
            <p14:sldId id="297"/>
            <p14:sldId id="336"/>
            <p14:sldId id="327"/>
            <p14:sldId id="328"/>
            <p14:sldId id="329"/>
            <p14:sldId id="295"/>
            <p14:sldId id="321"/>
            <p14:sldId id="341"/>
            <p14:sldId id="340"/>
            <p14:sldId id="322"/>
            <p14:sldId id="330"/>
            <p14:sldId id="331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3"/>
            <p14:sldId id="324"/>
            <p14:sldId id="337"/>
            <p14:sldId id="33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8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[Unique] attribute is left out on purpose, we’ll handle this later in the course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6195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</a:p>
          <a:p>
            <a:r>
              <a:rPr lang="de-CH" dirty="0" smtClean="0"/>
              <a:t>Why is there no virtual since the TM persister will serialize it to a string format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2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sample: </a:t>
            </a:r>
            <a:r>
              <a:rPr lang="en-US" baseline="0" dirty="0" err="1" smtClean="0"/>
              <a:t>WcfIntegration</a:t>
            </a:r>
            <a:r>
              <a:rPr lang="en-US" baseline="0" dirty="0" smtClean="0"/>
              <a:t> (NServiceBus Main Repo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7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Observer</a:t>
            </a:r>
            <a:r>
              <a:rPr lang="en-GB" baseline="0" dirty="0" smtClean="0"/>
              <a:t> sagas live fro ever</a:t>
            </a:r>
          </a:p>
          <a:p>
            <a:r>
              <a:rPr lang="en-GB" baseline="0" dirty="0" smtClean="0"/>
              <a:t>Command sagas complete when done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966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389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655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Bring one of the pairs up to demo (volunteer)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03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Database down</a:t>
            </a:r>
            <a:r>
              <a:rPr lang="sv-SE" baseline="0" dirty="0" smtClean="0"/>
              <a:t> not necessarily == PANIC .... Could be failing over to a failover partner and will be back up in ~90 seconds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ActiveMq: Uses it’s own SLR mechanism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5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are exposed to concurrency when</a:t>
            </a:r>
            <a:r>
              <a:rPr lang="en-GB" baseline="0" dirty="0" smtClean="0"/>
              <a:t> </a:t>
            </a:r>
            <a:r>
              <a:rPr lang="en-GB" dirty="0" smtClean="0"/>
              <a:t>concurrency SETTINGS &gt;1 </a:t>
            </a:r>
          </a:p>
          <a:p>
            <a:endParaRPr lang="en-GB" dirty="0" smtClean="0"/>
          </a:p>
          <a:p>
            <a:r>
              <a:rPr lang="en-GB" dirty="0" smtClean="0"/>
              <a:t>will the default in v6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065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exercise</a:t>
            </a:r>
            <a:r>
              <a:rPr lang="en-GB" baseline="0" dirty="0" smtClean="0"/>
              <a:t> they just coded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05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err="1" smtClean="0"/>
              <a:t>rowversion</a:t>
            </a:r>
            <a:r>
              <a:rPr lang="en-US" dirty="0" smtClean="0"/>
              <a:t> trick: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Version = @p0, </a:t>
            </a:r>
            <a:r>
              <a:rPr lang="en-US" dirty="0" err="1" smtClean="0"/>
              <a:t>OrderId</a:t>
            </a:r>
            <a:r>
              <a:rPr lang="en-US" dirty="0" smtClean="0"/>
              <a:t> = @p1, Placed = @p2, Billed = @p3, Originator = @p4, </a:t>
            </a:r>
            <a:r>
              <a:rPr lang="en-US" dirty="0" err="1" smtClean="0"/>
              <a:t>OriginalMessageId</a:t>
            </a:r>
            <a:r>
              <a:rPr lang="en-US" dirty="0" smtClean="0"/>
              <a:t> = @p5 WHERE Id = @p6 AND Version = @p7',N'@p0 int,@p1 </a:t>
            </a:r>
            <a:r>
              <a:rPr lang="en-US" dirty="0" err="1" smtClean="0"/>
              <a:t>nvarchar</a:t>
            </a:r>
            <a:r>
              <a:rPr lang="en-US" dirty="0" smtClean="0"/>
              <a:t>(4000),@p2 bit,@p3 bit,@p4 </a:t>
            </a:r>
            <a:r>
              <a:rPr lang="en-US" dirty="0" err="1" smtClean="0"/>
              <a:t>nvarchar</a:t>
            </a:r>
            <a:r>
              <a:rPr lang="en-US" dirty="0" smtClean="0"/>
              <a:t>(4000),@p5 </a:t>
            </a:r>
            <a:r>
              <a:rPr lang="en-US" dirty="0" err="1" smtClean="0"/>
              <a:t>nvarchar</a:t>
            </a:r>
            <a:r>
              <a:rPr lang="en-US" dirty="0" smtClean="0"/>
              <a:t>(4000),@p6 uniqueidentifier,@p7 int',@p0=2,@p1=N'86427be3-59a5-453d-9c75-aab2a4b466be',@p2=1,@p3=1,@p4=N'Sales@ANDREAS2015',@p5=N'b5e51adb-9d18-40b9-bcea-a55c01356c38',@p6='3FAD8522-46EE-4C0E-B18D-A55C01356DA4',@p7=1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36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this.Bus.Send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this.Bus.Publish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MyEvent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TODO: Create a picture</a:t>
            </a:r>
          </a:p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r>
              <a:rPr lang="en-GB" dirty="0" smtClean="0"/>
              <a:t>TBD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220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297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7271764" y="220710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4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163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73356" y="2266355"/>
            <a:ext cx="1022096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740983" y="2118222"/>
            <a:ext cx="1748442" cy="371512"/>
            <a:chOff x="631608" y="4049493"/>
            <a:chExt cx="1927334" cy="409524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891059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[HTTP] $$ Order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4725078" y="2286103"/>
            <a:ext cx="627097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5362054" y="2286098"/>
            <a:ext cx="1999753" cy="371512"/>
            <a:chOff x="783779" y="4082151"/>
            <a:chExt cx="2204357" cy="40952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1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5352175" y="2676180"/>
            <a:ext cx="1999753" cy="371512"/>
            <a:chOff x="783779" y="4082151"/>
            <a:chExt cx="2204357" cy="40952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2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3436355" y="3762473"/>
            <a:ext cx="5355608" cy="841691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266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8445940" y="4532277"/>
            <a:ext cx="2074205" cy="681775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69156" y="5117082"/>
            <a:ext cx="356499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Where’s the order!?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0049" y="1604329"/>
            <a:ext cx="8688432" cy="452495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540" dirty="0"/>
              <a:t>Retrying can resolve transient exceptions</a:t>
            </a:r>
            <a:endParaRPr lang="en-US" dirty="0" smtClean="0"/>
          </a:p>
          <a:p>
            <a:pPr marL="97932" indent="0"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540" dirty="0"/>
              <a:t>Second Level Retries (SLR) </a:t>
            </a:r>
          </a:p>
          <a:p>
            <a:r>
              <a:rPr lang="en-US" sz="2540" dirty="0"/>
              <a:t>Messages that always fail are moved to an error queue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="error"/&gt;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7755054" y="2184710"/>
            <a:ext cx="691273" cy="1451672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709" y="2253837"/>
            <a:ext cx="96853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Transient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3709" y="3249770"/>
            <a:ext cx="112755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Permanent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63128" y="6055836"/>
            <a:ext cx="6705344" cy="34563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dirty="0" err="1">
                <a:latin typeface="Arial" charset="0"/>
                <a:ea typeface="MS Gothic" charset="-128"/>
              </a:rPr>
              <a:t>Deserialization</a:t>
            </a:r>
            <a:r>
              <a:rPr lang="en-US" sz="1633" dirty="0">
                <a:latin typeface="Arial" charset="0"/>
                <a:ea typeface="MS Gothic" charset="-128"/>
              </a:rPr>
              <a:t> exception:</a:t>
            </a:r>
            <a:r>
              <a:rPr lang="en-US" sz="1633" dirty="0"/>
              <a:t> message moved to error queue right away</a:t>
            </a:r>
            <a:endParaRPr lang="en-US" sz="1633" dirty="0"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2172" y="2534186"/>
            <a:ext cx="2167973" cy="296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938" y="1286056"/>
            <a:ext cx="3297921" cy="45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4807834" y="1751953"/>
            <a:ext cx="1910875" cy="3140352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3859819" y="1900083"/>
            <a:ext cx="1110974" cy="829527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615510" y="1900039"/>
            <a:ext cx="1110391" cy="371512"/>
            <a:chOff x="783779" y="4049493"/>
            <a:chExt cx="1224000" cy="409523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34776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$$ Order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022983" y="1998718"/>
            <a:ext cx="765579" cy="587581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5237400" y="3144341"/>
            <a:ext cx="1022096" cy="1259104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52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4793023" y="2329661"/>
            <a:ext cx="1274460" cy="814713"/>
            <a:chOff x="2792187" y="2302330"/>
            <a:chExt cx="1404856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1007552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Receive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8603929" y="314434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232331" y="3267795"/>
            <a:ext cx="2384074" cy="371512"/>
            <a:chOff x="783778" y="4082151"/>
            <a:chExt cx="2628000" cy="409524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1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8296652" y="1494595"/>
            <a:ext cx="1955697" cy="681775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6"/>
              <a:ext cx="142075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6237265" y="3628250"/>
            <a:ext cx="2384074" cy="371512"/>
            <a:chOff x="783778" y="4082151"/>
            <a:chExt cx="2628000" cy="409524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2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5030029" y="4877493"/>
            <a:ext cx="5075352" cy="63693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2506897" y="2793438"/>
            <a:ext cx="1968864" cy="681775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659961" y="5726727"/>
            <a:ext cx="4765792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The order is back in the queue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ADD UNIQUE NONCLUSTERED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OrderId]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[PRIMARY]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storage</a:t>
            </a:r>
          </a:p>
          <a:p>
            <a:r>
              <a:rPr lang="en-GB" dirty="0" smtClean="0"/>
              <a:t>NHibernate used</a:t>
            </a:r>
          </a:p>
          <a:p>
            <a:pPr lvl="1"/>
            <a:r>
              <a:rPr lang="en-GB" dirty="0" smtClean="0"/>
              <a:t>Optimistic concurrency with a where clause</a:t>
            </a:r>
          </a:p>
          <a:p>
            <a:pPr lvl="2"/>
            <a:r>
              <a:rPr lang="en-GB" dirty="0" smtClean="0"/>
              <a:t>Checks all properties</a:t>
            </a:r>
          </a:p>
          <a:p>
            <a:pPr lvl="2"/>
            <a:r>
              <a:rPr lang="en-GB" dirty="0" smtClean="0"/>
              <a:t>Can cause large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/>
              <a:t>Decimal properties can cause failures due to truncation</a:t>
            </a:r>
          </a:p>
          <a:p>
            <a:pPr lvl="1"/>
            <a:r>
              <a:rPr lang="en-GB" dirty="0" smtClean="0"/>
              <a:t>TDB – Daniel: </a:t>
            </a:r>
            <a:r>
              <a:rPr lang="en-GB" dirty="0" err="1" smtClean="0"/>
              <a:t>Bytearray</a:t>
            </a:r>
            <a:r>
              <a:rPr lang="en-GB" dirty="0" smtClean="0"/>
              <a:t> timestamp trick?</a:t>
            </a:r>
          </a:p>
          <a:p>
            <a:pPr lvl="1"/>
            <a:r>
              <a:rPr lang="en-GB" dirty="0" smtClean="0"/>
              <a:t>Consider using a row version property to avoid the above issues</a:t>
            </a:r>
          </a:p>
          <a:p>
            <a:pPr marL="914400" lvl="2" indent="0">
              <a:buNone/>
            </a:pPr>
            <a:r>
              <a:rPr lang="sv-SE" dirty="0" smtClean="0"/>
              <a:t>[</a:t>
            </a:r>
            <a:r>
              <a:rPr lang="sv-SE" dirty="0"/>
              <a:t>RowVersion]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}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endParaRPr lang="en-GB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</a:t>
            </a:r>
          </a:p>
          <a:p>
            <a:r>
              <a:rPr lang="en-GB" dirty="0" err="1"/>
              <a:t>RavenDB</a:t>
            </a:r>
            <a:r>
              <a:rPr lang="en-GB" dirty="0"/>
              <a:t> </a:t>
            </a:r>
            <a:r>
              <a:rPr lang="en-GB" dirty="0" smtClean="0"/>
              <a:t>has no concept of locking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Start the Shipping endpoint after the Billing event has arrived</a:t>
            </a:r>
          </a:p>
          <a:p>
            <a:pPr lvl="1"/>
            <a:r>
              <a:rPr lang="en-GB" dirty="0" smtClean="0"/>
              <a:t>Note that the shipping endpoint is configured to run multi threaded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in </a:t>
            </a:r>
            <a:r>
              <a:rPr lang="en-GB" dirty="0" err="1" smtClean="0"/>
              <a:t>sqlprofiler</a:t>
            </a:r>
            <a:r>
              <a:rPr lang="en-GB" dirty="0" smtClean="0"/>
              <a:t> </a:t>
            </a:r>
          </a:p>
          <a:p>
            <a:r>
              <a:rPr lang="en-GB" dirty="0" smtClean="0"/>
              <a:t>FLR Retries handles it</a:t>
            </a:r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/>
              <a:t>Latest Particular </a:t>
            </a:r>
            <a:r>
              <a:rPr lang="en-GB" dirty="0" smtClean="0"/>
              <a:t>Platform</a:t>
            </a:r>
          </a:p>
          <a:p>
            <a:pPr lvl="1"/>
            <a:r>
              <a:rPr lang="en-GB" dirty="0" err="1" smtClean="0"/>
              <a:t>Coquin</a:t>
            </a:r>
            <a:r>
              <a:rPr lang="en-GB" dirty="0" smtClean="0"/>
              <a:t> Queue </a:t>
            </a:r>
            <a:r>
              <a:rPr lang="en-GB" dirty="0"/>
              <a:t>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draw the diagram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</a:t>
            </a:r>
            <a:r>
              <a:rPr lang="en-GB" dirty="0" err="1" smtClean="0"/>
              <a:t>reponses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38291" y="4604163"/>
            <a:ext cx="1209727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20688" y="2599473"/>
            <a:ext cx="1254660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043" y="2046588"/>
            <a:ext cx="8092210" cy="120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class </a:t>
            </a:r>
            <a:r>
              <a:rPr lang="en-US" sz="1814" dirty="0" err="1">
                <a:latin typeface="Consolas" pitchFamily="49" charset="0"/>
              </a:rPr>
              <a:t>FedexTimedOut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4044" y="4051145"/>
            <a:ext cx="8230465" cy="1488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latin typeface="Consolas" pitchFamily="49" charset="0"/>
              </a:rPr>
              <a:t>	if(</a:t>
            </a:r>
            <a:r>
              <a:rPr lang="en-US" sz="1814" dirty="0" err="1">
                <a:latin typeface="Consolas" pitchFamily="49" charset="0"/>
              </a:rPr>
              <a:t>state.SomeState</a:t>
            </a:r>
            <a:r>
              <a:rPr lang="en-US" sz="1814" dirty="0">
                <a:latin typeface="Consolas" pitchFamily="49" charset="0"/>
              </a:rPr>
              <a:t>)</a:t>
            </a:r>
          </a:p>
          <a:p>
            <a:r>
              <a:rPr lang="en-US" sz="1814" dirty="0">
                <a:latin typeface="Consolas" pitchFamily="49" charset="0"/>
              </a:rPr>
              <a:t>      …</a:t>
            </a: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Dealing with non transactional resources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09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2290389" y="1399620"/>
            <a:ext cx="7603999" cy="4932724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2787219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3305677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4277786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4796244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5768353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6803" y="3758930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68490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49" name="Cube 48"/>
          <p:cNvSpPr/>
          <p:nvPr/>
        </p:nvSpPr>
        <p:spPr>
          <a:xfrm>
            <a:off x="6351618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7323727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3491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2" name="Cube 51"/>
          <p:cNvSpPr/>
          <p:nvPr/>
        </p:nvSpPr>
        <p:spPr>
          <a:xfrm>
            <a:off x="7906993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879101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44046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5" name="Cube 54"/>
          <p:cNvSpPr/>
          <p:nvPr/>
        </p:nvSpPr>
        <p:spPr>
          <a:xfrm>
            <a:off x="4074732" y="5197142"/>
            <a:ext cx="1684989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832790" y="480659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5030636" y="3814144"/>
            <a:ext cx="1654275" cy="138299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442276" y="4767095"/>
            <a:ext cx="1754519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latin typeface="Calibri" pitchFamily="34" charset="0"/>
              </a:rPr>
              <a:t>[HTTP] Invoke</a:t>
            </a:r>
            <a:endParaRPr lang="en-GB" sz="2177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5959073" y="2540223"/>
            <a:ext cx="1688681" cy="1032480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8580972" y="4021518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852547" y="4011639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7336681" y="5428751"/>
            <a:ext cx="2073818" cy="79990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4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Deadlock</a:t>
            </a:r>
            <a:endParaRPr lang="en-GB" sz="2903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7863379" y="1443700"/>
            <a:ext cx="1995198" cy="681775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2224874" y="4337897"/>
            <a:ext cx="3008873" cy="740983"/>
            <a:chOff x="671630" y="4663112"/>
            <a:chExt cx="3316725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9156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Not Rolled back</a:t>
              </a:r>
              <a:endParaRPr lang="en-GB" sz="254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638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2290387" y="2115582"/>
            <a:ext cx="8160629" cy="4216760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4649963" y="4709203"/>
            <a:ext cx="1896062" cy="1620181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4644327" y="5433691"/>
            <a:ext cx="1557853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</a:p>
        </p:txBody>
      </p:sp>
      <p:sp>
        <p:nvSpPr>
          <p:cNvPr id="46" name="Flowchart: Direct Access Storage 45"/>
          <p:cNvSpPr/>
          <p:nvPr/>
        </p:nvSpPr>
        <p:spPr>
          <a:xfrm>
            <a:off x="3196022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3714480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4686588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205047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177155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4580" y="3897917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3516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53" name="Cube 52"/>
          <p:cNvSpPr/>
          <p:nvPr/>
        </p:nvSpPr>
        <p:spPr>
          <a:xfrm>
            <a:off x="6760421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7732530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055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6" name="Cube 55"/>
          <p:cNvSpPr/>
          <p:nvPr/>
        </p:nvSpPr>
        <p:spPr>
          <a:xfrm>
            <a:off x="8315795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9287904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0769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9" name="Cube 58"/>
          <p:cNvSpPr/>
          <p:nvPr/>
        </p:nvSpPr>
        <p:spPr>
          <a:xfrm>
            <a:off x="2744033" y="5425065"/>
            <a:ext cx="1128878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6649018" y="3705509"/>
            <a:ext cx="1175163" cy="691273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43547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 err="1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Msg</a:t>
              </a:r>
              <a:endParaRPr lang="en-GB" sz="1814" dirty="0">
                <a:solidFill>
                  <a:srgbClr val="000000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9370374" y="488561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894693" y="4160505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9166267" y="4150626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6367875" y="2679211"/>
            <a:ext cx="1688681" cy="1032480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3859947" y="5811817"/>
            <a:ext cx="745584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575" y="5051411"/>
            <a:ext cx="82458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>
                <a:latin typeface="Calibri" pitchFamily="34" charset="0"/>
              </a:rPr>
              <a:t>[HTTP] Invoke</a:t>
            </a:r>
            <a:endParaRPr lang="en-GB" sz="1814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8764" y="1640927"/>
            <a:ext cx="6147580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>
                <a:latin typeface="Calibri" pitchFamily="34" charset="0"/>
              </a:rPr>
              <a:t>The message won’t be sent if there’s a failure</a:t>
            </a:r>
            <a:endParaRPr lang="en-GB" sz="254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031563" y="4949802"/>
            <a:ext cx="1231338" cy="1270167"/>
            <a:chOff x="7173912" y="5456237"/>
            <a:chExt cx="1357322" cy="1400123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40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dirty="0"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997266" y="1170881"/>
            <a:ext cx="463152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The right way</a:t>
            </a:r>
          </a:p>
        </p:txBody>
      </p:sp>
    </p:spTree>
    <p:extLst>
      <p:ext uri="{BB962C8B-B14F-4D97-AF65-F5344CB8AC3E}">
        <p14:creationId xmlns:p14="http://schemas.microsoft.com/office/powerpoint/2010/main" val="24442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501383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Messaging</a:t>
            </a: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59091" y="4263522"/>
            <a:ext cx="22397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6303382" y="4734651"/>
            <a:ext cx="9954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88618" y="4389014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442817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5548" y="3932282"/>
            <a:ext cx="780022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/>
              <a:t>HTTP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70510" y="5088054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</p:spTree>
    <p:extLst>
      <p:ext uri="{BB962C8B-B14F-4D97-AF65-F5344CB8AC3E}">
        <p14:creationId xmlns:p14="http://schemas.microsoft.com/office/powerpoint/2010/main" val="1151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– 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 - Daniel</a:t>
            </a:r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In short: 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not found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465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8809" y="11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happens if </a:t>
            </a:r>
            <a:r>
              <a:rPr lang="en-US" dirty="0" err="1" smtClean="0"/>
              <a:t>fedex</a:t>
            </a:r>
            <a:r>
              <a:rPr lang="en-US" dirty="0" smtClean="0"/>
              <a:t> do returns?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907190" y="249243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206537" y="227728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42100" y="262292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524645" y="331419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142100" y="518840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142100" y="574141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r="29756" b="34884"/>
          <a:stretch>
            <a:fillRect/>
          </a:stretch>
        </p:blipFill>
        <p:spPr bwMode="auto">
          <a:xfrm>
            <a:off x="9188390" y="248467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536467" y="270481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842753" y="317594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 flipV="1">
            <a:off x="8580070" y="540854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533274" y="560316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418609" y="179339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635372" y="179339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27990" y="283030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976317" y="352157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8160" y="303768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11228" y="3659834"/>
            <a:ext cx="4848990" cy="1209728"/>
            <a:chOff x="3059112" y="3398837"/>
            <a:chExt cx="5345113" cy="1333501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6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27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35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4436946" y="4604164"/>
            <a:ext cx="1327243" cy="345636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4353993" y="5088054"/>
            <a:ext cx="1327243" cy="345636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10070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145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856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3433154" y="2115582"/>
            <a:ext cx="3152203" cy="345636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377852" y="2530344"/>
            <a:ext cx="3152203" cy="790345"/>
            <a:chOff x="1916112" y="5075237"/>
            <a:chExt cx="3474720" cy="871209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625924" cy="87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Ticket - come back in T</a:t>
              </a:r>
            </a:p>
            <a:p>
              <a:endParaRPr lang="en-US" sz="1633" dirty="0"/>
            </a:p>
            <a:p>
              <a:r>
                <a:rPr lang="en-US" sz="1270" u="sng" dirty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3261781" y="4377490"/>
            <a:ext cx="3309750" cy="364928"/>
            <a:chOff x="2138686" y="4520571"/>
            <a:chExt cx="3648386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617642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33" dirty="0"/>
                <a:t>Request (</a:t>
              </a:r>
              <a:r>
                <a:rPr lang="en-US" sz="1270" u="sng" dirty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452" dirty="0"/>
                <a:t> )</a:t>
              </a:r>
              <a:endParaRPr lang="en-US" sz="1452" u="sng" dirty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379139" y="4742418"/>
            <a:ext cx="3152203" cy="345636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280926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3626710" y="3359873"/>
            <a:ext cx="702022" cy="898654"/>
            <a:chOff x="3135312" y="3703637"/>
            <a:chExt cx="773849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07571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633"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1664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4229563" y="5779327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5249190" y="3999300"/>
            <a:ext cx="2488581" cy="10714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4298690" y="1216928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890628" y="1718100"/>
            <a:ext cx="898654" cy="100234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8279791" y="2530346"/>
            <a:ext cx="2350327" cy="345636"/>
            <a:chOff x="1916112" y="4541837"/>
            <a:chExt cx="2590800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459896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Send message with </a:t>
              </a:r>
              <a:r>
                <a:rPr lang="en-US" sz="1633" dirty="0" err="1"/>
                <a:t>guid</a:t>
              </a:r>
              <a:endParaRPr lang="en-US" sz="1633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8308073" y="4604160"/>
            <a:ext cx="2109657" cy="594906"/>
            <a:chOff x="4964112" y="5198603"/>
            <a:chExt cx="2325506" cy="655774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792106" cy="65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Check cache</a:t>
              </a:r>
            </a:p>
            <a:p>
              <a:r>
                <a:rPr lang="en-US" sz="1633" dirty="0"/>
                <a:t>Response ready?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9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IHandleMessages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v-S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IAmStartedByMessages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MyStartMessage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Tells </a:t>
            </a:r>
            <a:r>
              <a:rPr lang="en-GB" dirty="0" err="1" smtClean="0"/>
              <a:t>NServiceBus</a:t>
            </a:r>
            <a:r>
              <a:rPr lang="en-GB" dirty="0" smtClean="0"/>
              <a:t> that it’s ok to start a new saga</a:t>
            </a:r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extends </a:t>
            </a:r>
            <a:r>
              <a:rPr lang="en-GB" dirty="0" err="1" smtClean="0"/>
              <a:t>IHandleMessages</a:t>
            </a:r>
            <a:endParaRPr lang="en-GB" dirty="0" smtClean="0"/>
          </a:p>
          <a:p>
            <a:pPr lvl="1"/>
            <a:r>
              <a:rPr lang="en-GB" dirty="0" smtClean="0"/>
              <a:t>So no need to implement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 – 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CustomerCare</a:t>
            </a:r>
            <a:r>
              <a:rPr lang="en-GB" dirty="0" smtClean="0"/>
              <a:t> service</a:t>
            </a:r>
          </a:p>
          <a:p>
            <a:pPr lvl="1"/>
            <a:r>
              <a:rPr lang="en-GB" dirty="0" smtClean="0"/>
              <a:t>Build the preferred customer policy</a:t>
            </a:r>
          </a:p>
          <a:p>
            <a:pPr lvl="1"/>
            <a:r>
              <a:rPr lang="en-GB" dirty="0" smtClean="0"/>
              <a:t>Emit </a:t>
            </a:r>
            <a:r>
              <a:rPr lang="en-GB" dirty="0" err="1" smtClean="0"/>
              <a:t>CustomerMadePrefered</a:t>
            </a:r>
            <a:r>
              <a:rPr lang="en-GB" dirty="0" smtClean="0"/>
              <a:t> and </a:t>
            </a:r>
            <a:r>
              <a:rPr lang="en-GB" dirty="0" err="1" smtClean="0"/>
              <a:t>CustomerDemoted</a:t>
            </a:r>
            <a:r>
              <a:rPr lang="en-GB" dirty="0" smtClean="0"/>
              <a:t> events</a:t>
            </a:r>
          </a:p>
          <a:p>
            <a:r>
              <a:rPr lang="en-GB" dirty="0" smtClean="0"/>
              <a:t>Calculate customer discounts based on the above events</a:t>
            </a:r>
          </a:p>
          <a:p>
            <a:pPr lvl="1"/>
            <a:r>
              <a:rPr lang="en-GB" dirty="0" err="1" smtClean="0"/>
              <a:t>Console.WriteLine</a:t>
            </a:r>
            <a:r>
              <a:rPr lang="en-GB" dirty="0" smtClean="0"/>
              <a:t> is good enough</a:t>
            </a:r>
          </a:p>
          <a:p>
            <a:r>
              <a:rPr lang="en-GB" dirty="0" smtClean="0"/>
              <a:t>Business rules</a:t>
            </a:r>
          </a:p>
          <a:p>
            <a:pPr lvl="1"/>
            <a:r>
              <a:rPr lang="en-GB" dirty="0" smtClean="0"/>
              <a:t>Orders are valid for 20 seconds</a:t>
            </a:r>
          </a:p>
          <a:p>
            <a:pPr lvl="1"/>
            <a:r>
              <a:rPr lang="en-GB" dirty="0" smtClean="0"/>
              <a:t>Customers with a running total above 5000$ is considered preferred</a:t>
            </a:r>
          </a:p>
          <a:p>
            <a:r>
              <a:rPr lang="en-GB" dirty="0" smtClean="0"/>
              <a:t>Use `</a:t>
            </a:r>
            <a:r>
              <a:rPr lang="en-GB" dirty="0" err="1" smtClean="0"/>
              <a:t>placeorder</a:t>
            </a:r>
            <a:r>
              <a:rPr lang="en-GB" dirty="0" smtClean="0"/>
              <a:t> {amount}` in the shop application </a:t>
            </a:r>
            <a:r>
              <a:rPr lang="en-GB" smtClean="0"/>
              <a:t>to test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Rescheduling of timeouts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3049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 some code here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10199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Saga&lt;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MySaga.State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 smtClean="0"/>
              <a:t>The state class should inherit from </a:t>
            </a:r>
            <a:r>
              <a:rPr lang="en-GB" dirty="0" err="1" smtClean="0"/>
              <a:t>ContainSagaData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</a:p>
          <a:p>
            <a:pPr lvl="1"/>
            <a:r>
              <a:rPr lang="en-GB" dirty="0" smtClean="0"/>
              <a:t>Custom state must be a property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State: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ContainSagaData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set;}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 err="1"/>
              <a:t>.</a:t>
            </a:r>
            <a:r>
              <a:rPr lang="en-GB" dirty="0" err="1" smtClean="0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9327135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283031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288472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 – 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 sharp edges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</a:t>
            </a:r>
            <a:r>
              <a:rPr lang="en-GB" dirty="0" err="1" smtClean="0"/>
              <a:t>andreas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50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messages to 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v-S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mapper.ConfigureMapping&lt;OrderPlaced&gt;(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ToSaga(state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Make sure to set the saga property when starting the saga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Timeouts are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this.RequestTimeout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TimeSpan.FromSeconds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Timeout(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timeoutState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2311</Words>
  <Application>Microsoft Office PowerPoint</Application>
  <PresentationFormat>Widescreen</PresentationFormat>
  <Paragraphs>563</Paragraphs>
  <Slides>79</Slides>
  <Notes>27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MS Gothic</vt:lpstr>
      <vt:lpstr>Steelfish Rg</vt:lpstr>
      <vt:lpstr>Tahoma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NServiceBus Basics</vt:lpstr>
      <vt:lpstr>Fault Tolerance</vt:lpstr>
      <vt:lpstr>Exceptions</vt:lpstr>
      <vt:lpstr>Messaging and Consistency</vt:lpstr>
      <vt:lpstr>Sagas and concurrency</vt:lpstr>
      <vt:lpstr>Sagas started concurrently</vt:lpstr>
      <vt:lpstr>Concurrently updating existing sagas</vt:lpstr>
      <vt:lpstr>Optimizing for concurrency - NHibernate</vt:lpstr>
      <vt:lpstr>Exercise 3 – Concurrency</vt:lpstr>
      <vt:lpstr>Walkthrough</vt:lpstr>
      <vt:lpstr>Storage mechanics</vt:lpstr>
      <vt:lpstr>Sagas and integration</vt:lpstr>
      <vt:lpstr>Auto correlation</vt:lpstr>
      <vt:lpstr>Custom timeout state</vt:lpstr>
      <vt:lpstr>NServiceBus Basics</vt:lpstr>
      <vt:lpstr>Invoking web services from handlers</vt:lpstr>
      <vt:lpstr>Integrating messaging &amp; WS</vt:lpstr>
      <vt:lpstr>Messaging to WS Integration</vt:lpstr>
      <vt:lpstr>Shipping orders</vt:lpstr>
      <vt:lpstr>Exercise 4 – Shipping integration</vt:lpstr>
      <vt:lpstr>Sagas not found</vt:lpstr>
      <vt:lpstr>PowerPoint Presentation</vt:lpstr>
      <vt:lpstr>Walkthrough</vt:lpstr>
      <vt:lpstr>Web Services &amp; Integration</vt:lpstr>
      <vt:lpstr>Web Integration Protocols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Rescheduling of timeouts</vt:lpstr>
      <vt:lpstr>Put some code here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  <vt:lpstr>Less sharp edges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danielmarbach</cp:lastModifiedBy>
  <cp:revision>81</cp:revision>
  <dcterms:created xsi:type="dcterms:W3CDTF">2015-11-21T09:35:10Z</dcterms:created>
  <dcterms:modified xsi:type="dcterms:W3CDTF">2015-11-27T21:42:08Z</dcterms:modified>
</cp:coreProperties>
</file>