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275" r:id="rId21"/>
    <p:sldId id="302" r:id="rId22"/>
    <p:sldId id="303" r:id="rId23"/>
    <p:sldId id="274" r:id="rId24"/>
    <p:sldId id="304" r:id="rId25"/>
    <p:sldId id="305" r:id="rId26"/>
    <p:sldId id="289" r:id="rId27"/>
    <p:sldId id="290" r:id="rId28"/>
    <p:sldId id="299" r:id="rId29"/>
    <p:sldId id="295" r:id="rId30"/>
    <p:sldId id="296" r:id="rId31"/>
    <p:sldId id="297" r:id="rId32"/>
    <p:sldId id="298" r:id="rId33"/>
    <p:sldId id="291" r:id="rId34"/>
    <p:sldId id="292" r:id="rId35"/>
    <p:sldId id="293" r:id="rId36"/>
    <p:sldId id="294" r:id="rId37"/>
    <p:sldId id="288" r:id="rId38"/>
    <p:sldId id="28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64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275"/>
            <p14:sldId id="302"/>
            <p14:sldId id="303"/>
            <p14:sldId id="274"/>
            <p14:sldId id="304"/>
            <p14:sldId id="305"/>
            <p14:sldId id="289"/>
            <p14:sldId id="290"/>
            <p14:sldId id="299"/>
            <p14:sldId id="295"/>
            <p14:sldId id="296"/>
            <p14:sldId id="297"/>
            <p14:sldId id="298"/>
            <p14:sldId id="291"/>
            <p14:sldId id="292"/>
            <p14:sldId id="293"/>
            <p14:sldId id="294"/>
            <p14:sldId id="28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4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sagas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r>
              <a:rPr lang="sv-SE" dirty="0"/>
              <a:t>(</a:t>
            </a:r>
          </a:p>
          <a:p>
            <a:r>
              <a:rPr lang="sv-SE" dirty="0"/>
              <a:t>[OrderId] ASC</a:t>
            </a:r>
          </a:p>
          <a:p>
            <a:r>
              <a:rPr lang="en-US" dirty="0"/>
              <a:t>)WITH (PAD_INDEX = OFF, STATISTICS_NORECOMPUTE = OFF, SORT_IN_TEMPDB = OFF, IGNORE_DUP_KEY = OFF, ONLINE = OFF, ALLOW_ROW_LOCKS = ON, ALLOW_PAGE_LOCKS = ON) ON [PRIMARY]</a:t>
            </a:r>
          </a:p>
          <a:p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Pessimistic locking</a:t>
            </a:r>
          </a:p>
          <a:p>
            <a:pPr lvl="1"/>
            <a:r>
              <a:rPr lang="en-GB" dirty="0" smtClean="0"/>
              <a:t>Upgrade locks</a:t>
            </a:r>
          </a:p>
          <a:p>
            <a:pPr lvl="1"/>
            <a:r>
              <a:rPr lang="en-GB" dirty="0" smtClean="0"/>
              <a:t>Ok since its just locking a single saga instance</a:t>
            </a:r>
          </a:p>
          <a:p>
            <a:pPr lvl="1"/>
            <a:r>
              <a:rPr lang="en-GB" dirty="0" smtClean="0"/>
              <a:t>All messages updates saga state (usually)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N'UPDATE </a:t>
            </a:r>
            <a:r>
              <a:rPr lang="en-US" dirty="0" err="1"/>
              <a:t>ShippingPolicy</a:t>
            </a:r>
            <a:r>
              <a:rPr lang="en-US" dirty="0"/>
              <a:t> SET Billed = @p0 WHERE Id = @p1 AND Originator = @p2 AND </a:t>
            </a:r>
            <a:r>
              <a:rPr lang="en-US" dirty="0" err="1"/>
              <a:t>OriginalMessageId</a:t>
            </a:r>
            <a:r>
              <a:rPr lang="en-US" dirty="0"/>
              <a:t> = @p3 AND </a:t>
            </a:r>
            <a:r>
              <a:rPr lang="en-US" dirty="0" err="1"/>
              <a:t>OrderId</a:t>
            </a:r>
            <a:r>
              <a:rPr lang="en-US" dirty="0"/>
              <a:t> = @p4 AND Placed = @p5 AND Billed = @p6',N'@p0 bit,@p1 uniqueidentifier,@p2 </a:t>
            </a:r>
            <a:r>
              <a:rPr lang="en-US" dirty="0" err="1"/>
              <a:t>nvarchar</a:t>
            </a:r>
            <a:r>
              <a:rPr lang="en-US" dirty="0"/>
              <a:t>(4000),@p3 </a:t>
            </a:r>
            <a:r>
              <a:rPr lang="en-US" dirty="0" err="1"/>
              <a:t>nvarchar</a:t>
            </a:r>
            <a:r>
              <a:rPr lang="en-US" dirty="0"/>
              <a:t>(4000),@p4 </a:t>
            </a:r>
            <a:r>
              <a:rPr lang="en-US" dirty="0" err="1"/>
              <a:t>nvarchar</a:t>
            </a:r>
            <a:r>
              <a:rPr lang="en-US"/>
              <a:t>(4000),@p5 bit,@p6 bit',@p0=1,@p1='870D112B-44D1-4206-A4DB-A55B015DA80A',@p2=N'Sales@ANDREAS2015',@p3=N'baf9b6bb-a0da-41b9-8a81-a55b015d7a05',@p4=N'a23a2438-3af6-4c0a-a108-7f8e72d12083',@p5=1,@p6=0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N'SELECT </a:t>
            </a:r>
            <a:r>
              <a:rPr lang="en-US" dirty="0" err="1"/>
              <a:t>this_.Id</a:t>
            </a:r>
            <a:r>
              <a:rPr lang="en-US" dirty="0"/>
              <a:t> as Id0_0_, </a:t>
            </a:r>
            <a:r>
              <a:rPr lang="en-US" dirty="0" err="1"/>
              <a:t>this_.Originator</a:t>
            </a:r>
            <a:r>
              <a:rPr lang="en-US" dirty="0"/>
              <a:t> as Originator0_0_, this_.</a:t>
            </a:r>
            <a:r>
              <a:rPr lang="en-US" dirty="0" err="1"/>
              <a:t>OriginalMessageId</a:t>
            </a:r>
            <a:r>
              <a:rPr lang="en-US" dirty="0"/>
              <a:t> as Original3_0_0_, this_.</a:t>
            </a:r>
            <a:r>
              <a:rPr lang="en-US" dirty="0" err="1"/>
              <a:t>OrderId</a:t>
            </a:r>
            <a:r>
              <a:rPr lang="en-US" dirty="0"/>
              <a:t> as OrderId1_0_, this_.</a:t>
            </a:r>
            <a:r>
              <a:rPr lang="en-US" dirty="0" err="1"/>
              <a:t>SentToFedex</a:t>
            </a:r>
            <a:r>
              <a:rPr lang="en-US" dirty="0"/>
              <a:t> as SentToFe2_1_0_ FROM </a:t>
            </a:r>
            <a:r>
              <a:rPr lang="en-US" dirty="0" err="1"/>
              <a:t>ShipOrderPolicy</a:t>
            </a:r>
            <a:r>
              <a:rPr lang="en-US" dirty="0"/>
              <a:t> this_ </a:t>
            </a:r>
            <a:r>
              <a:rPr lang="en-US" sz="6600" dirty="0"/>
              <a:t>with (</a:t>
            </a:r>
            <a:r>
              <a:rPr lang="en-US" sz="6600" dirty="0" err="1"/>
              <a:t>updlock</a:t>
            </a:r>
            <a:r>
              <a:rPr lang="en-US" sz="6600" dirty="0"/>
              <a:t>, rowlock) </a:t>
            </a:r>
            <a:r>
              <a:rPr lang="en-US" dirty="0"/>
              <a:t>WHERE this_.</a:t>
            </a:r>
            <a:r>
              <a:rPr lang="en-US" dirty="0" err="1"/>
              <a:t>OrderId</a:t>
            </a:r>
            <a:r>
              <a:rPr lang="en-US" dirty="0"/>
              <a:t> = @p0',N'@p0 </a:t>
            </a:r>
            <a:r>
              <a:rPr lang="en-US" dirty="0" err="1"/>
              <a:t>nvarchar</a:t>
            </a:r>
            <a:r>
              <a:rPr lang="en-US" dirty="0"/>
              <a:t>(4000)',@p0=N'ac9598f9-79cc-4d1c-bea2-32d8b73675b4'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3 </a:t>
            </a:r>
            <a:r>
              <a:rPr lang="en-GB" dirty="0" smtClean="0"/>
              <a:t>– </a:t>
            </a:r>
            <a:r>
              <a:rPr lang="en-GB" dirty="0" smtClean="0"/>
              <a:t>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</a:t>
            </a:r>
            <a:r>
              <a:rPr lang="en-GB" dirty="0" smtClean="0"/>
              <a:t>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615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ReplyToOriginator</a:t>
            </a:r>
            <a:endParaRPr lang="en-GB" dirty="0" smtClean="0"/>
          </a:p>
          <a:p>
            <a:r>
              <a:rPr lang="en-GB" dirty="0" smtClean="0"/>
              <a:t>Auto </a:t>
            </a:r>
            <a:r>
              <a:rPr lang="en-GB" dirty="0" err="1" smtClean="0"/>
              <a:t>correlatation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Latest Particular Platform</a:t>
            </a:r>
          </a:p>
          <a:p>
            <a:r>
              <a:rPr lang="en-GB" dirty="0" smtClean="0"/>
              <a:t>MSMQ + Queue Explorer</a:t>
            </a:r>
          </a:p>
          <a:p>
            <a:r>
              <a:rPr lang="en-GB" dirty="0" smtClean="0"/>
              <a:t>SQL Server</a:t>
            </a:r>
            <a:r>
              <a:rPr lang="sv-SE" dirty="0"/>
              <a:t> </a:t>
            </a:r>
            <a:r>
              <a:rPr lang="sv-SE" dirty="0" smtClean="0"/>
              <a:t>+ Management tools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570510" y="1631691"/>
            <a:ext cx="3801999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330910" y="3205605"/>
            <a:ext cx="21429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82330" y="3233956"/>
            <a:ext cx="1713596" cy="24815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73855" y="5364563"/>
            <a:ext cx="1695922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36946" y="5364563"/>
            <a:ext cx="898654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747" y="1078673"/>
            <a:ext cx="8512734" cy="577932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</a:rPr>
              <a:t>ShippingSaga</a:t>
            </a:r>
            <a:r>
              <a:rPr lang="en-US" sz="1814" dirty="0">
                <a:latin typeface="Consolas" pitchFamily="49" charset="0"/>
              </a:rPr>
              <a:t> : Saga&lt;</a:t>
            </a:r>
            <a:r>
              <a:rPr lang="en-US" sz="1814" dirty="0" err="1">
                <a:latin typeface="Consolas" pitchFamily="49" charset="0"/>
              </a:rPr>
              <a:t>ShippingSagaData</a:t>
            </a:r>
            <a:r>
              <a:rPr lang="en-US" sz="1814" dirty="0">
                <a:latin typeface="Consolas" pitchFamily="49" charset="0"/>
              </a:rPr>
              <a:t>&gt;, </a:t>
            </a:r>
            <a:r>
              <a:rPr lang="en-US" sz="1814" dirty="0" err="1">
                <a:latin typeface="Consolas" pitchFamily="49" charset="0"/>
              </a:rPr>
              <a:t>IAmStartedByMessages</a:t>
            </a:r>
            <a:r>
              <a:rPr lang="en-US" sz="1814" dirty="0">
                <a:latin typeface="Consolas" pitchFamily="49" charset="0"/>
              </a:rPr>
              <a:t>&lt;M1&gt;, </a:t>
            </a:r>
            <a:r>
              <a:rPr lang="en-US" sz="1814" dirty="0" err="1">
                <a:latin typeface="Consolas" pitchFamily="49" charset="0"/>
              </a:rPr>
              <a:t>IHandleMessages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FedExResponse</a:t>
            </a:r>
            <a:r>
              <a:rPr lang="en-US" sz="1814" dirty="0">
                <a:latin typeface="Consolas" pitchFamily="49" charset="0"/>
              </a:rPr>
              <a:t>&gt;,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</a:t>
            </a:r>
            <a:r>
              <a:rPr lang="en-US" sz="1814" dirty="0" err="1">
                <a:latin typeface="Consolas" pitchFamily="49" charset="0"/>
              </a:rPr>
              <a:t>IHandleTimeouts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Handle(M1 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Data.Order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msg.Order</a:t>
            </a:r>
            <a:r>
              <a:rPr lang="en-US" sz="1814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Bus.Send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ShipToFedEx</a:t>
            </a:r>
            <a:r>
              <a:rPr lang="en-US" sz="1814" dirty="0">
                <a:latin typeface="Consolas" pitchFamily="49" charset="0"/>
              </a:rPr>
              <a:t>&gt;(m =&gt; </a:t>
            </a:r>
            <a:r>
              <a:rPr lang="en-US" sz="1814" dirty="0" err="1">
                <a:latin typeface="Consolas" pitchFamily="49" charset="0"/>
              </a:rPr>
              <a:t>m.Order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msg.Order</a:t>
            </a:r>
            <a:r>
              <a:rPr lang="en-US" sz="1814" dirty="0">
                <a:latin typeface="Consolas" pitchFamily="49" charset="0"/>
              </a:rPr>
              <a:t>);	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RequestTimeout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						</a:t>
            </a:r>
            <a:r>
              <a:rPr lang="en-US" sz="1814" dirty="0" err="1">
                <a:latin typeface="Consolas" pitchFamily="49" charset="0"/>
              </a:rPr>
              <a:t>TimeSpan.FromMinutes</a:t>
            </a:r>
            <a:r>
              <a:rPr lang="en-US" sz="1814" dirty="0">
                <a:latin typeface="Consolas" pitchFamily="49" charset="0"/>
              </a:rPr>
              <a:t>(5));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Handle(</a:t>
            </a:r>
            <a:r>
              <a:rPr lang="en-US" sz="1814" dirty="0" err="1">
                <a:latin typeface="Consolas" pitchFamily="49" charset="0"/>
              </a:rPr>
              <a:t>FedExResponse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1814" dirty="0" err="1">
                <a:latin typeface="Consolas" pitchFamily="49" charset="0"/>
              </a:rPr>
              <a:t>.MarkAsComplete</a:t>
            </a:r>
            <a:r>
              <a:rPr lang="en-US" sz="1814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}</a:t>
            </a:r>
          </a:p>
          <a:p>
            <a:pPr>
              <a:buNone/>
            </a:pPr>
            <a:endParaRPr lang="en-US" sz="1814" dirty="0">
              <a:latin typeface="Consolas" pitchFamily="49" charset="0"/>
            </a:endParaRP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Bus.Send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ShipToUps</a:t>
            </a:r>
            <a:r>
              <a:rPr lang="en-US" sz="1814" dirty="0">
                <a:latin typeface="Consolas" pitchFamily="49" charset="0"/>
              </a:rPr>
              <a:t>&gt;(m =&gt; </a:t>
            </a:r>
            <a:r>
              <a:rPr lang="en-US" sz="1814" dirty="0" err="1">
                <a:latin typeface="Consolas" pitchFamily="49" charset="0"/>
              </a:rPr>
              <a:t>m.Data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Data.Order</a:t>
            </a:r>
            <a:r>
              <a:rPr lang="en-US" sz="1814" dirty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996" dirty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1996" dirty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996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854" y="1616256"/>
            <a:ext cx="8688432" cy="4524955"/>
          </a:xfrm>
        </p:spPr>
        <p:txBody>
          <a:bodyPr/>
          <a:lstStyle/>
          <a:p>
            <a:r>
              <a:rPr lang="en-US" dirty="0" smtClean="0"/>
              <a:t>Runs in process with your endpoint by default</a:t>
            </a:r>
          </a:p>
          <a:p>
            <a:pPr lvl="1"/>
            <a:r>
              <a:rPr lang="en-US" dirty="0" smtClean="0"/>
              <a:t>Enabled by default</a:t>
            </a:r>
          </a:p>
          <a:p>
            <a:r>
              <a:rPr lang="en-US" dirty="0" smtClean="0"/>
              <a:t>Easily replaced with your own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864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Sagas = 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messages to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1141</Words>
  <Application>Microsoft Office PowerPoint</Application>
  <PresentationFormat>Widescreen</PresentationFormat>
  <Paragraphs>301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Mapping messages to sagas</vt:lpstr>
      <vt:lpstr>Requesting timeouts</vt:lpstr>
      <vt:lpstr>Emitting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Sagas and concurrency</vt:lpstr>
      <vt:lpstr>Creating new sagas</vt:lpstr>
      <vt:lpstr>Updating existing sagas</vt:lpstr>
      <vt:lpstr>Storage mechanics</vt:lpstr>
      <vt:lpstr>Optimizing for concurrency</vt:lpstr>
      <vt:lpstr>Exercise 3 – Concurrency</vt:lpstr>
      <vt:lpstr>PowerPoint Presentation</vt:lpstr>
      <vt:lpstr>Sagas and integration</vt:lpstr>
      <vt:lpstr>PowerPoint Presentation</vt:lpstr>
      <vt:lpstr>Shipping orders</vt:lpstr>
      <vt:lpstr>Sagas and Integration</vt:lpstr>
      <vt:lpstr>Custom timeout state</vt:lpstr>
      <vt:lpstr>Timeout Management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32</cp:revision>
  <dcterms:created xsi:type="dcterms:W3CDTF">2015-11-21T09:35:10Z</dcterms:created>
  <dcterms:modified xsi:type="dcterms:W3CDTF">2015-11-25T21:16:58Z</dcterms:modified>
</cp:coreProperties>
</file>