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34"/>
  </p:notesMasterIdLst>
  <p:sldIdLst>
    <p:sldId id="256" r:id="rId2"/>
    <p:sldId id="356" r:id="rId3"/>
    <p:sldId id="357" r:id="rId4"/>
    <p:sldId id="358" r:id="rId5"/>
    <p:sldId id="361" r:id="rId6"/>
    <p:sldId id="359" r:id="rId7"/>
    <p:sldId id="362" r:id="rId8"/>
    <p:sldId id="363" r:id="rId9"/>
    <p:sldId id="573" r:id="rId10"/>
    <p:sldId id="438" r:id="rId11"/>
    <p:sldId id="364" r:id="rId12"/>
    <p:sldId id="366" r:id="rId13"/>
    <p:sldId id="367" r:id="rId14"/>
    <p:sldId id="532" r:id="rId15"/>
    <p:sldId id="571" r:id="rId16"/>
    <p:sldId id="440" r:id="rId17"/>
    <p:sldId id="370" r:id="rId18"/>
    <p:sldId id="371" r:id="rId19"/>
    <p:sldId id="372" r:id="rId20"/>
    <p:sldId id="584" r:id="rId21"/>
    <p:sldId id="529" r:id="rId22"/>
    <p:sldId id="450" r:id="rId23"/>
    <p:sldId id="451" r:id="rId24"/>
    <p:sldId id="452" r:id="rId25"/>
    <p:sldId id="457" r:id="rId26"/>
    <p:sldId id="448" r:id="rId27"/>
    <p:sldId id="519" r:id="rId28"/>
    <p:sldId id="520" r:id="rId29"/>
    <p:sldId id="586" r:id="rId30"/>
    <p:sldId id="587" r:id="rId31"/>
    <p:sldId id="588" r:id="rId32"/>
    <p:sldId id="589" r:id="rId33"/>
    <p:sldId id="590" r:id="rId34"/>
    <p:sldId id="591" r:id="rId35"/>
    <p:sldId id="592" r:id="rId36"/>
    <p:sldId id="458" r:id="rId37"/>
    <p:sldId id="260" r:id="rId38"/>
    <p:sldId id="475" r:id="rId39"/>
    <p:sldId id="480" r:id="rId40"/>
    <p:sldId id="476" r:id="rId41"/>
    <p:sldId id="478" r:id="rId42"/>
    <p:sldId id="490" r:id="rId43"/>
    <p:sldId id="283" r:id="rId44"/>
    <p:sldId id="285" r:id="rId45"/>
    <p:sldId id="286" r:id="rId46"/>
    <p:sldId id="289" r:id="rId47"/>
    <p:sldId id="290" r:id="rId48"/>
    <p:sldId id="297" r:id="rId49"/>
    <p:sldId id="288" r:id="rId50"/>
    <p:sldId id="304" r:id="rId51"/>
    <p:sldId id="413" r:id="rId52"/>
    <p:sldId id="309" r:id="rId53"/>
    <p:sldId id="408" r:id="rId54"/>
    <p:sldId id="365" r:id="rId55"/>
    <p:sldId id="515" r:id="rId56"/>
    <p:sldId id="516" r:id="rId57"/>
    <p:sldId id="310" r:id="rId58"/>
    <p:sldId id="287" r:id="rId59"/>
    <p:sldId id="513" r:id="rId60"/>
    <p:sldId id="580" r:id="rId61"/>
    <p:sldId id="576" r:id="rId62"/>
    <p:sldId id="577" r:id="rId63"/>
    <p:sldId id="347" r:id="rId64"/>
    <p:sldId id="418" r:id="rId65"/>
    <p:sldId id="419" r:id="rId66"/>
    <p:sldId id="420" r:id="rId67"/>
    <p:sldId id="421" r:id="rId68"/>
    <p:sldId id="422" r:id="rId69"/>
    <p:sldId id="423" r:id="rId70"/>
    <p:sldId id="424" r:id="rId71"/>
    <p:sldId id="536" r:id="rId72"/>
    <p:sldId id="570" r:id="rId73"/>
    <p:sldId id="551" r:id="rId74"/>
    <p:sldId id="574" r:id="rId75"/>
    <p:sldId id="549" r:id="rId76"/>
    <p:sldId id="552" r:id="rId77"/>
    <p:sldId id="565" r:id="rId78"/>
    <p:sldId id="554" r:id="rId79"/>
    <p:sldId id="555" r:id="rId80"/>
    <p:sldId id="556" r:id="rId81"/>
    <p:sldId id="557" r:id="rId82"/>
    <p:sldId id="560" r:id="rId83"/>
    <p:sldId id="561" r:id="rId84"/>
    <p:sldId id="562" r:id="rId85"/>
    <p:sldId id="563" r:id="rId86"/>
    <p:sldId id="569" r:id="rId87"/>
    <p:sldId id="567" r:id="rId88"/>
    <p:sldId id="585" r:id="rId89"/>
    <p:sldId id="575" r:id="rId90"/>
    <p:sldId id="426" r:id="rId91"/>
    <p:sldId id="382" r:id="rId92"/>
    <p:sldId id="383" r:id="rId93"/>
    <p:sldId id="384" r:id="rId94"/>
    <p:sldId id="385" r:id="rId95"/>
    <p:sldId id="386" r:id="rId96"/>
    <p:sldId id="387" r:id="rId97"/>
    <p:sldId id="572" r:id="rId98"/>
    <p:sldId id="390" r:id="rId99"/>
    <p:sldId id="391" r:id="rId100"/>
    <p:sldId id="392" r:id="rId101"/>
    <p:sldId id="396" r:id="rId102"/>
    <p:sldId id="397" r:id="rId103"/>
    <p:sldId id="398" r:id="rId104"/>
    <p:sldId id="399" r:id="rId105"/>
    <p:sldId id="400" r:id="rId106"/>
    <p:sldId id="401" r:id="rId107"/>
    <p:sldId id="402" r:id="rId108"/>
    <p:sldId id="403" r:id="rId109"/>
    <p:sldId id="404" r:id="rId110"/>
    <p:sldId id="405" r:id="rId111"/>
    <p:sldId id="406" r:id="rId112"/>
    <p:sldId id="437" r:id="rId113"/>
    <p:sldId id="409" r:id="rId114"/>
    <p:sldId id="410" r:id="rId115"/>
    <p:sldId id="411" r:id="rId116"/>
    <p:sldId id="444" r:id="rId117"/>
    <p:sldId id="546" r:id="rId118"/>
    <p:sldId id="445" r:id="rId119"/>
    <p:sldId id="446" r:id="rId120"/>
    <p:sldId id="547" r:id="rId121"/>
    <p:sldId id="447" r:id="rId122"/>
    <p:sldId id="543" r:id="rId123"/>
    <p:sldId id="545" r:id="rId124"/>
    <p:sldId id="544" r:id="rId125"/>
    <p:sldId id="427" r:id="rId126"/>
    <p:sldId id="428" r:id="rId127"/>
    <p:sldId id="269" r:id="rId128"/>
    <p:sldId id="270" r:id="rId129"/>
    <p:sldId id="271" r:id="rId130"/>
    <p:sldId id="268" r:id="rId131"/>
    <p:sldId id="464" r:id="rId132"/>
    <p:sldId id="465" r:id="rId133"/>
  </p:sldIdLst>
  <p:sldSz cx="10080625" cy="7559675"/>
  <p:notesSz cx="6881813" cy="10002838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6B0638-D785-4C65-92ED-499929E1B319}">
          <p14:sldIdLst>
            <p14:sldId id="256"/>
            <p14:sldId id="356"/>
            <p14:sldId id="357"/>
            <p14:sldId id="358"/>
            <p14:sldId id="361"/>
            <p14:sldId id="359"/>
            <p14:sldId id="362"/>
            <p14:sldId id="363"/>
            <p14:sldId id="573"/>
            <p14:sldId id="438"/>
            <p14:sldId id="364"/>
            <p14:sldId id="366"/>
            <p14:sldId id="367"/>
            <p14:sldId id="532"/>
            <p14:sldId id="571"/>
            <p14:sldId id="440"/>
            <p14:sldId id="370"/>
            <p14:sldId id="371"/>
            <p14:sldId id="372"/>
            <p14:sldId id="584"/>
            <p14:sldId id="529"/>
            <p14:sldId id="450"/>
            <p14:sldId id="451"/>
            <p14:sldId id="452"/>
            <p14:sldId id="457"/>
            <p14:sldId id="448"/>
            <p14:sldId id="519"/>
            <p14:sldId id="520"/>
            <p14:sldId id="586"/>
            <p14:sldId id="587"/>
            <p14:sldId id="588"/>
            <p14:sldId id="589"/>
            <p14:sldId id="590"/>
            <p14:sldId id="591"/>
            <p14:sldId id="592"/>
            <p14:sldId id="458"/>
            <p14:sldId id="260"/>
            <p14:sldId id="475"/>
            <p14:sldId id="480"/>
            <p14:sldId id="476"/>
            <p14:sldId id="478"/>
            <p14:sldId id="490"/>
            <p14:sldId id="283"/>
            <p14:sldId id="285"/>
            <p14:sldId id="286"/>
            <p14:sldId id="289"/>
            <p14:sldId id="290"/>
            <p14:sldId id="297"/>
            <p14:sldId id="288"/>
            <p14:sldId id="304"/>
            <p14:sldId id="413"/>
            <p14:sldId id="309"/>
            <p14:sldId id="408"/>
            <p14:sldId id="365"/>
            <p14:sldId id="515"/>
            <p14:sldId id="516"/>
            <p14:sldId id="310"/>
            <p14:sldId id="287"/>
            <p14:sldId id="513"/>
            <p14:sldId id="580"/>
            <p14:sldId id="576"/>
            <p14:sldId id="577"/>
            <p14:sldId id="347"/>
            <p14:sldId id="418"/>
            <p14:sldId id="419"/>
            <p14:sldId id="420"/>
            <p14:sldId id="421"/>
            <p14:sldId id="422"/>
            <p14:sldId id="423"/>
            <p14:sldId id="424"/>
            <p14:sldId id="536"/>
            <p14:sldId id="570"/>
            <p14:sldId id="551"/>
            <p14:sldId id="574"/>
            <p14:sldId id="549"/>
            <p14:sldId id="552"/>
            <p14:sldId id="565"/>
            <p14:sldId id="554"/>
            <p14:sldId id="555"/>
            <p14:sldId id="556"/>
            <p14:sldId id="557"/>
            <p14:sldId id="560"/>
            <p14:sldId id="561"/>
            <p14:sldId id="562"/>
            <p14:sldId id="563"/>
            <p14:sldId id="569"/>
            <p14:sldId id="567"/>
            <p14:sldId id="585"/>
            <p14:sldId id="575"/>
            <p14:sldId id="426"/>
            <p14:sldId id="382"/>
            <p14:sldId id="383"/>
            <p14:sldId id="384"/>
            <p14:sldId id="385"/>
            <p14:sldId id="386"/>
            <p14:sldId id="387"/>
            <p14:sldId id="572"/>
            <p14:sldId id="390"/>
            <p14:sldId id="391"/>
            <p14:sldId id="392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37"/>
            <p14:sldId id="409"/>
            <p14:sldId id="410"/>
            <p14:sldId id="411"/>
            <p14:sldId id="444"/>
            <p14:sldId id="546"/>
            <p14:sldId id="445"/>
            <p14:sldId id="446"/>
            <p14:sldId id="547"/>
            <p14:sldId id="447"/>
            <p14:sldId id="543"/>
            <p14:sldId id="545"/>
            <p14:sldId id="544"/>
          </p14:sldIdLst>
        </p14:section>
        <p14:section name="Day 3" id="{8759353D-1E53-4635-81B3-E799C12F442D}">
          <p14:sldIdLst/>
        </p14:section>
        <p14:section name="Day 4" id="{D14A537C-49B8-4D2E-84B0-FD4FF23C1E04}">
          <p14:sldIdLst>
            <p14:sldId id="427"/>
            <p14:sldId id="428"/>
            <p14:sldId id="269"/>
            <p14:sldId id="270"/>
            <p14:sldId id="271"/>
            <p14:sldId id="268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694">
          <p15:clr>
            <a:srgbClr val="A4A3A4"/>
          </p15:clr>
        </p15:guide>
        <p15:guide id="4" pos="196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Marbac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50223" autoAdjust="0"/>
  </p:normalViewPr>
  <p:slideViewPr>
    <p:cSldViewPr>
      <p:cViewPr varScale="1">
        <p:scale>
          <a:sx n="76" d="100"/>
          <a:sy n="76" d="100"/>
        </p:scale>
        <p:origin x="394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821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  <p:guide orient="horz" pos="2694"/>
        <p:guide pos="19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UI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BL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DAL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FAB1E046-A737-4835-9E3F-73A5672A5728}" type="pres">
      <dgm:prSet presAssocID="{4ABBA3DB-094B-4663-AA6A-9F59EA1CC5E4}" presName="vertTwo" presStyleCnt="0"/>
      <dgm:spPr/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</dgm:pt>
    <dgm:pt modelId="{73396F4E-C953-4EF7-B421-2C0C4F0A79DC}" type="pres">
      <dgm:prSet presAssocID="{4ABBA3DB-094B-4663-AA6A-9F59EA1CC5E4}" presName="horzTwo" presStyleCnt="0"/>
      <dgm:spPr/>
    </dgm:pt>
    <dgm:pt modelId="{E32D76D9-E27E-4ADD-AEC7-10E7D15DA9C1}" type="pres">
      <dgm:prSet presAssocID="{1DD059FC-E1CD-4375-ACCC-219A99E9AD7B}" presName="vertThree" presStyleCnt="0"/>
      <dgm:spPr/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</dgm:pt>
  </dgm:ptLst>
  <dgm:cxnLst>
    <dgm:cxn modelId="{4EE6AD94-AA85-484F-BDC8-7BFF8E9097F7}" type="presOf" srcId="{A23251C6-52BE-49CD-B8FD-99BA3290FF78}" destId="{C8FBB27E-FF29-46DC-B761-74ADEE257588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0E8C0C7A-1502-4753-BD87-EFD5814700DA}" type="presOf" srcId="{1DD059FC-E1CD-4375-ACCC-219A99E9AD7B}" destId="{7244C055-CD2A-4883-A3E4-1BAE2049CBEF}" srcOrd="0" destOrd="0" presId="urn:microsoft.com/office/officeart/2005/8/layout/hierarchy4"/>
    <dgm:cxn modelId="{207714C4-4B83-4F79-9EE4-5DB5DE810A98}" type="presOf" srcId="{7FBD722B-B873-4BC2-93B9-4B067E733D9B}" destId="{33435730-5ADE-4D46-A25B-36AE1F19BC0C}" srcOrd="0" destOrd="0" presId="urn:microsoft.com/office/officeart/2005/8/layout/hierarchy4"/>
    <dgm:cxn modelId="{183A4205-B99D-4E70-B26F-96205F75C258}" type="presOf" srcId="{4ABBA3DB-094B-4663-AA6A-9F59EA1CC5E4}" destId="{6083C50E-D35F-4EB3-A9DD-587B30BCB43B}" srcOrd="0" destOrd="0" presId="urn:microsoft.com/office/officeart/2005/8/layout/hierarchy4"/>
    <dgm:cxn modelId="{4A68BD7E-49FE-4E24-813A-4631FDF27833}" type="presParOf" srcId="{33435730-5ADE-4D46-A25B-36AE1F19BC0C}" destId="{D487AE45-7C60-4B0C-B5AB-FC241E405DA7}" srcOrd="0" destOrd="0" presId="urn:microsoft.com/office/officeart/2005/8/layout/hierarchy4"/>
    <dgm:cxn modelId="{E92F6A4B-D38B-4C1D-8714-915B5F371970}" type="presParOf" srcId="{D487AE45-7C60-4B0C-B5AB-FC241E405DA7}" destId="{C8FBB27E-FF29-46DC-B761-74ADEE257588}" srcOrd="0" destOrd="0" presId="urn:microsoft.com/office/officeart/2005/8/layout/hierarchy4"/>
    <dgm:cxn modelId="{FF3DD56C-BC48-47F3-965D-CCFB215E7C11}" type="presParOf" srcId="{D487AE45-7C60-4B0C-B5AB-FC241E405DA7}" destId="{E016997E-80B8-4BE4-AD5A-3F2504372883}" srcOrd="1" destOrd="0" presId="urn:microsoft.com/office/officeart/2005/8/layout/hierarchy4"/>
    <dgm:cxn modelId="{FE1A97FC-555D-4B76-937C-4DBD5AB98CC4}" type="presParOf" srcId="{D487AE45-7C60-4B0C-B5AB-FC241E405DA7}" destId="{5932F3BA-C8A4-4760-9F77-7046BCA39C2B}" srcOrd="2" destOrd="0" presId="urn:microsoft.com/office/officeart/2005/8/layout/hierarchy4"/>
    <dgm:cxn modelId="{21307F47-46F9-4EC3-9695-823FF02E2BF2}" type="presParOf" srcId="{5932F3BA-C8A4-4760-9F77-7046BCA39C2B}" destId="{FAB1E046-A737-4835-9E3F-73A5672A5728}" srcOrd="0" destOrd="0" presId="urn:microsoft.com/office/officeart/2005/8/layout/hierarchy4"/>
    <dgm:cxn modelId="{030E1DE9-5144-4035-8108-A5516C2BF997}" type="presParOf" srcId="{FAB1E046-A737-4835-9E3F-73A5672A5728}" destId="{6083C50E-D35F-4EB3-A9DD-587B30BCB43B}" srcOrd="0" destOrd="0" presId="urn:microsoft.com/office/officeart/2005/8/layout/hierarchy4"/>
    <dgm:cxn modelId="{4FBD2D59-D1BB-411F-817B-F7D3F274F450}" type="presParOf" srcId="{FAB1E046-A737-4835-9E3F-73A5672A5728}" destId="{5BB35F66-604B-48FC-93CD-248BBF0C8398}" srcOrd="1" destOrd="0" presId="urn:microsoft.com/office/officeart/2005/8/layout/hierarchy4"/>
    <dgm:cxn modelId="{092C15A1-D6A9-43E6-A063-CB4A2DB6B487}" type="presParOf" srcId="{FAB1E046-A737-4835-9E3F-73A5672A5728}" destId="{73396F4E-C953-4EF7-B421-2C0C4F0A79DC}" srcOrd="2" destOrd="0" presId="urn:microsoft.com/office/officeart/2005/8/layout/hierarchy4"/>
    <dgm:cxn modelId="{0C2CDA40-047D-47B4-B629-8D0BAC8254E9}" type="presParOf" srcId="{73396F4E-C953-4EF7-B421-2C0C4F0A79DC}" destId="{E32D76D9-E27E-4ADD-AEC7-10E7D15DA9C1}" srcOrd="0" destOrd="0" presId="urn:microsoft.com/office/officeart/2005/8/layout/hierarchy4"/>
    <dgm:cxn modelId="{BAE3D71C-3354-43D1-8BAC-37FC47B65084}" type="presParOf" srcId="{E32D76D9-E27E-4ADD-AEC7-10E7D15DA9C1}" destId="{7244C055-CD2A-4883-A3E4-1BAE2049CBEF}" srcOrd="0" destOrd="0" presId="urn:microsoft.com/office/officeart/2005/8/layout/hierarchy4"/>
    <dgm:cxn modelId="{48F3C331-DC7B-4985-B042-D8F163807A16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UI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BL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DAL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589D5A55-2785-4EA9-97C5-73B7810EF30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en-US" dirty="0" smtClean="0"/>
            <a:t>Services</a:t>
          </a:r>
          <a:endParaRPr lang="en-US" dirty="0"/>
        </a:p>
      </dgm:t>
    </dgm:pt>
    <dgm:pt modelId="{23DDF66E-73F6-438D-A141-BC28E45885CC}" type="parTrans" cxnId="{21D515A1-4B9F-4BC1-83DC-FE891FA3BEDB}">
      <dgm:prSet/>
      <dgm:spPr/>
    </dgm:pt>
    <dgm:pt modelId="{A9BF14EF-CBBA-4B34-8F5C-AB3F66AC45E3}" type="sibTrans" cxnId="{21D515A1-4B9F-4BC1-83DC-FE891FA3BEDB}">
      <dgm:prSet/>
      <dgm:spPr/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845788CA-FF62-4263-9A8E-EFCA74265036}" type="pres">
      <dgm:prSet presAssocID="{589D5A55-2785-4EA9-97C5-73B7810EF30C}" presName="vertTwo" presStyleCnt="0"/>
      <dgm:spPr/>
    </dgm:pt>
    <dgm:pt modelId="{9533F330-315E-47B0-BE31-3DB9000A9B81}" type="pres">
      <dgm:prSet presAssocID="{589D5A55-2785-4EA9-97C5-73B7810EF30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356AC-84CA-4612-9262-71B727D96EFE}" type="pres">
      <dgm:prSet presAssocID="{589D5A55-2785-4EA9-97C5-73B7810EF30C}" presName="parTransTwo" presStyleCnt="0"/>
      <dgm:spPr/>
    </dgm:pt>
    <dgm:pt modelId="{345E4FAF-08A6-49FB-93F6-9830230B4157}" type="pres">
      <dgm:prSet presAssocID="{589D5A55-2785-4EA9-97C5-73B7810EF30C}" presName="horzTwo" presStyleCnt="0"/>
      <dgm:spPr/>
    </dgm:pt>
    <dgm:pt modelId="{CD36262D-BAE2-401F-8C1C-7B9610649955}" type="pres">
      <dgm:prSet presAssocID="{4ABBA3DB-094B-4663-AA6A-9F59EA1CC5E4}" presName="vertThree" presStyleCnt="0"/>
      <dgm:spPr/>
    </dgm:pt>
    <dgm:pt modelId="{96213F6F-44D8-4874-90C6-007E6EF8B48D}" type="pres">
      <dgm:prSet presAssocID="{4ABBA3DB-094B-4663-AA6A-9F59EA1CC5E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91F56-E240-473E-8219-FE966732EB02}" type="pres">
      <dgm:prSet presAssocID="{4ABBA3DB-094B-4663-AA6A-9F59EA1CC5E4}" presName="parTransThree" presStyleCnt="0"/>
      <dgm:spPr/>
    </dgm:pt>
    <dgm:pt modelId="{38EA84F3-2452-425D-A9EC-2F7DB7D5C323}" type="pres">
      <dgm:prSet presAssocID="{4ABBA3DB-094B-4663-AA6A-9F59EA1CC5E4}" presName="horzThree" presStyleCnt="0"/>
      <dgm:spPr/>
    </dgm:pt>
    <dgm:pt modelId="{26CC9AD3-4FB1-43E5-B674-811A52374B6F}" type="pres">
      <dgm:prSet presAssocID="{1DD059FC-E1CD-4375-ACCC-219A99E9AD7B}" presName="vertFour" presStyleCnt="0">
        <dgm:presLayoutVars>
          <dgm:chPref val="3"/>
        </dgm:presLayoutVars>
      </dgm:prSet>
      <dgm:spPr/>
    </dgm:pt>
    <dgm:pt modelId="{BC48A58F-E8AB-4EFB-8471-C27AB8E8CBAF}" type="pres">
      <dgm:prSet presAssocID="{1DD059FC-E1CD-4375-ACCC-219A99E9AD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8D8CB-3F19-4327-80AF-39684F654CE0}" type="pres">
      <dgm:prSet presAssocID="{1DD059FC-E1CD-4375-ACCC-219A99E9AD7B}" presName="horzFour" presStyleCnt="0"/>
      <dgm:spPr/>
    </dgm:pt>
  </dgm:ptLst>
  <dgm:cxnLst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1D515A1-4B9F-4BC1-83DC-FE891FA3BEDB}" srcId="{A23251C6-52BE-49CD-B8FD-99BA3290FF78}" destId="{589D5A55-2785-4EA9-97C5-73B7810EF30C}" srcOrd="0" destOrd="0" parTransId="{23DDF66E-73F6-438D-A141-BC28E45885CC}" sibTransId="{A9BF14EF-CBBA-4B34-8F5C-AB3F66AC45E3}"/>
    <dgm:cxn modelId="{80EE7BCE-C8EA-45E4-A14E-362C647D72C9}" type="presOf" srcId="{589D5A55-2785-4EA9-97C5-73B7810EF30C}" destId="{9533F330-315E-47B0-BE31-3DB9000A9B81}" srcOrd="0" destOrd="0" presId="urn:microsoft.com/office/officeart/2005/8/layout/hierarchy4"/>
    <dgm:cxn modelId="{64EAE06E-53F5-4CAC-804E-D62E0BD7CE16}" type="presOf" srcId="{1DD059FC-E1CD-4375-ACCC-219A99E9AD7B}" destId="{BC48A58F-E8AB-4EFB-8471-C27AB8E8CBAF}" srcOrd="0" destOrd="0" presId="urn:microsoft.com/office/officeart/2005/8/layout/hierarchy4"/>
    <dgm:cxn modelId="{FAF7C8B5-21E8-4E3D-90A5-83CAE4CB5343}" type="presOf" srcId="{4ABBA3DB-094B-4663-AA6A-9F59EA1CC5E4}" destId="{96213F6F-44D8-4874-90C6-007E6EF8B48D}" srcOrd="0" destOrd="0" presId="urn:microsoft.com/office/officeart/2005/8/layout/hierarchy4"/>
    <dgm:cxn modelId="{20FC89C6-94C0-4640-898F-96AF98DB4DEE}" type="presOf" srcId="{7FBD722B-B873-4BC2-93B9-4B067E733D9B}" destId="{33435730-5ADE-4D46-A25B-36AE1F19BC0C}" srcOrd="0" destOrd="0" presId="urn:microsoft.com/office/officeart/2005/8/layout/hierarchy4"/>
    <dgm:cxn modelId="{9843DD4B-13C4-4ACF-9A4F-78CDBEF6C20E}" srcId="{589D5A55-2785-4EA9-97C5-73B7810EF30C}" destId="{4ABBA3DB-094B-4663-AA6A-9F59EA1CC5E4}" srcOrd="0" destOrd="0" parTransId="{986DB99E-1B88-4A53-BD00-89FF1FB0C7D2}" sibTransId="{745D6700-9ECF-42CC-9AFC-160D94A7D61D}"/>
    <dgm:cxn modelId="{5FFFE05A-D354-45BF-8C29-30619773D0E6}" type="presOf" srcId="{A23251C6-52BE-49CD-B8FD-99BA3290FF78}" destId="{C8FBB27E-FF29-46DC-B761-74ADEE257588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D1AA9267-3C24-4092-8094-977CC649266A}" type="presParOf" srcId="{33435730-5ADE-4D46-A25B-36AE1F19BC0C}" destId="{D487AE45-7C60-4B0C-B5AB-FC241E405DA7}" srcOrd="0" destOrd="0" presId="urn:microsoft.com/office/officeart/2005/8/layout/hierarchy4"/>
    <dgm:cxn modelId="{4B1D9C5F-C150-4E81-AFFD-4262F391F088}" type="presParOf" srcId="{D487AE45-7C60-4B0C-B5AB-FC241E405DA7}" destId="{C8FBB27E-FF29-46DC-B761-74ADEE257588}" srcOrd="0" destOrd="0" presId="urn:microsoft.com/office/officeart/2005/8/layout/hierarchy4"/>
    <dgm:cxn modelId="{F0E1B055-C4E7-4900-A54D-C7EF29620898}" type="presParOf" srcId="{D487AE45-7C60-4B0C-B5AB-FC241E405DA7}" destId="{E016997E-80B8-4BE4-AD5A-3F2504372883}" srcOrd="1" destOrd="0" presId="urn:microsoft.com/office/officeart/2005/8/layout/hierarchy4"/>
    <dgm:cxn modelId="{7C261F3E-C184-409A-BDCF-3C6966FC4B6C}" type="presParOf" srcId="{D487AE45-7C60-4B0C-B5AB-FC241E405DA7}" destId="{5932F3BA-C8A4-4760-9F77-7046BCA39C2B}" srcOrd="2" destOrd="0" presId="urn:microsoft.com/office/officeart/2005/8/layout/hierarchy4"/>
    <dgm:cxn modelId="{8128B955-ECFF-4380-B266-78ADF68F6E3E}" type="presParOf" srcId="{5932F3BA-C8A4-4760-9F77-7046BCA39C2B}" destId="{845788CA-FF62-4263-9A8E-EFCA74265036}" srcOrd="0" destOrd="0" presId="urn:microsoft.com/office/officeart/2005/8/layout/hierarchy4"/>
    <dgm:cxn modelId="{5445C279-A5B0-495A-81CA-39F148124E72}" type="presParOf" srcId="{845788CA-FF62-4263-9A8E-EFCA74265036}" destId="{9533F330-315E-47B0-BE31-3DB9000A9B81}" srcOrd="0" destOrd="0" presId="urn:microsoft.com/office/officeart/2005/8/layout/hierarchy4"/>
    <dgm:cxn modelId="{7B65BEFC-1BFB-46EF-BEFF-6AC1FA47A332}" type="presParOf" srcId="{845788CA-FF62-4263-9A8E-EFCA74265036}" destId="{25D356AC-84CA-4612-9262-71B727D96EFE}" srcOrd="1" destOrd="0" presId="urn:microsoft.com/office/officeart/2005/8/layout/hierarchy4"/>
    <dgm:cxn modelId="{6016AEB3-98F0-4CA6-9A22-04B62A78066C}" type="presParOf" srcId="{845788CA-FF62-4263-9A8E-EFCA74265036}" destId="{345E4FAF-08A6-49FB-93F6-9830230B4157}" srcOrd="2" destOrd="0" presId="urn:microsoft.com/office/officeart/2005/8/layout/hierarchy4"/>
    <dgm:cxn modelId="{604EB5F0-9540-4D3F-ACF1-1C38FBC0C679}" type="presParOf" srcId="{345E4FAF-08A6-49FB-93F6-9830230B4157}" destId="{CD36262D-BAE2-401F-8C1C-7B9610649955}" srcOrd="0" destOrd="0" presId="urn:microsoft.com/office/officeart/2005/8/layout/hierarchy4"/>
    <dgm:cxn modelId="{7CD0219A-C072-44BF-AEAF-EF404E1D2203}" type="presParOf" srcId="{CD36262D-BAE2-401F-8C1C-7B9610649955}" destId="{96213F6F-44D8-4874-90C6-007E6EF8B48D}" srcOrd="0" destOrd="0" presId="urn:microsoft.com/office/officeart/2005/8/layout/hierarchy4"/>
    <dgm:cxn modelId="{3D29B2FA-8343-4FBA-A388-269B39A1C6AE}" type="presParOf" srcId="{CD36262D-BAE2-401F-8C1C-7B9610649955}" destId="{2DE91F56-E240-473E-8219-FE966732EB02}" srcOrd="1" destOrd="0" presId="urn:microsoft.com/office/officeart/2005/8/layout/hierarchy4"/>
    <dgm:cxn modelId="{37CC783A-F563-4835-8AA4-3C8940FF05AF}" type="presParOf" srcId="{CD36262D-BAE2-401F-8C1C-7B9610649955}" destId="{38EA84F3-2452-425D-A9EC-2F7DB7D5C323}" srcOrd="2" destOrd="0" presId="urn:microsoft.com/office/officeart/2005/8/layout/hierarchy4"/>
    <dgm:cxn modelId="{67652B40-F9A0-4452-83AB-E1CD55EC0B3E}" type="presParOf" srcId="{38EA84F3-2452-425D-A9EC-2F7DB7D5C323}" destId="{26CC9AD3-4FB1-43E5-B674-811A52374B6F}" srcOrd="0" destOrd="0" presId="urn:microsoft.com/office/officeart/2005/8/layout/hierarchy4"/>
    <dgm:cxn modelId="{3C2F96F9-C61D-4CD6-A295-42A0F2A043C8}" type="presParOf" srcId="{26CC9AD3-4FB1-43E5-B674-811A52374B6F}" destId="{BC48A58F-E8AB-4EFB-8471-C27AB8E8CBAF}" srcOrd="0" destOrd="0" presId="urn:microsoft.com/office/officeart/2005/8/layout/hierarchy4"/>
    <dgm:cxn modelId="{C54BDD38-E4D4-42F6-B618-AC2F6AF2A90C}" type="presParOf" srcId="{26CC9AD3-4FB1-43E5-B674-811A52374B6F}" destId="{D388D8CB-3F19-4327-80AF-39684F654C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>
        <a:xfrm>
          <a:off x="1678" y="449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UI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>
        <a:xfrm>
          <a:off x="1678" y="969357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BL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>
        <a:xfrm>
          <a:off x="1678" y="1938264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DAL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FAB1E046-A737-4835-9E3F-73A5672A5728}" type="pres">
      <dgm:prSet presAssocID="{4ABBA3DB-094B-4663-AA6A-9F59EA1CC5E4}" presName="vertTwo" presStyleCnt="0"/>
      <dgm:spPr/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</dgm:pt>
    <dgm:pt modelId="{73396F4E-C953-4EF7-B421-2C0C4F0A79DC}" type="pres">
      <dgm:prSet presAssocID="{4ABBA3DB-094B-4663-AA6A-9F59EA1CC5E4}" presName="horzTwo" presStyleCnt="0"/>
      <dgm:spPr/>
    </dgm:pt>
    <dgm:pt modelId="{E32D76D9-E27E-4ADD-AEC7-10E7D15DA9C1}" type="pres">
      <dgm:prSet presAssocID="{1DD059FC-E1CD-4375-ACCC-219A99E9AD7B}" presName="vertThree" presStyleCnt="0"/>
      <dgm:spPr/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</dgm:pt>
  </dgm:ptLst>
  <dgm:cxnLst>
    <dgm:cxn modelId="{6086424B-832C-40A7-B017-746C2F241906}" type="presOf" srcId="{1DD059FC-E1CD-4375-ACCC-219A99E9AD7B}" destId="{7244C055-CD2A-4883-A3E4-1BAE2049CBEF}" srcOrd="0" destOrd="0" presId="urn:microsoft.com/office/officeart/2005/8/layout/hierarchy4"/>
    <dgm:cxn modelId="{EE996860-DD81-4C9D-BA1A-E423F4207E38}" type="presOf" srcId="{4ABBA3DB-094B-4663-AA6A-9F59EA1CC5E4}" destId="{6083C50E-D35F-4EB3-A9DD-587B30BCB43B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63BFF51F-A0F1-47CC-B5CB-F7EF8814D5E2}" type="presOf" srcId="{7FBD722B-B873-4BC2-93B9-4B067E733D9B}" destId="{33435730-5ADE-4D46-A25B-36AE1F19BC0C}" srcOrd="0" destOrd="0" presId="urn:microsoft.com/office/officeart/2005/8/layout/hierarchy4"/>
    <dgm:cxn modelId="{7FB0AD5E-2B3C-42C0-9CFF-770CE3808215}" type="presOf" srcId="{A23251C6-52BE-49CD-B8FD-99BA3290FF78}" destId="{C8FBB27E-FF29-46DC-B761-74ADEE257588}" srcOrd="0" destOrd="0" presId="urn:microsoft.com/office/officeart/2005/8/layout/hierarchy4"/>
    <dgm:cxn modelId="{3A772983-DB5E-4B88-8B3F-A13677F7DC3E}" type="presParOf" srcId="{33435730-5ADE-4D46-A25B-36AE1F19BC0C}" destId="{D487AE45-7C60-4B0C-B5AB-FC241E405DA7}" srcOrd="0" destOrd="0" presId="urn:microsoft.com/office/officeart/2005/8/layout/hierarchy4"/>
    <dgm:cxn modelId="{D01235E5-7B19-4057-98DA-C3D2E5DF0F1D}" type="presParOf" srcId="{D487AE45-7C60-4B0C-B5AB-FC241E405DA7}" destId="{C8FBB27E-FF29-46DC-B761-74ADEE257588}" srcOrd="0" destOrd="0" presId="urn:microsoft.com/office/officeart/2005/8/layout/hierarchy4"/>
    <dgm:cxn modelId="{327D33FA-5456-4897-8A74-B224FC35AA9A}" type="presParOf" srcId="{D487AE45-7C60-4B0C-B5AB-FC241E405DA7}" destId="{E016997E-80B8-4BE4-AD5A-3F2504372883}" srcOrd="1" destOrd="0" presId="urn:microsoft.com/office/officeart/2005/8/layout/hierarchy4"/>
    <dgm:cxn modelId="{5980F2A0-E001-46AD-ADF0-2920E9F4338E}" type="presParOf" srcId="{D487AE45-7C60-4B0C-B5AB-FC241E405DA7}" destId="{5932F3BA-C8A4-4760-9F77-7046BCA39C2B}" srcOrd="2" destOrd="0" presId="urn:microsoft.com/office/officeart/2005/8/layout/hierarchy4"/>
    <dgm:cxn modelId="{53A68EDB-2B79-4ACF-B53E-793D1918522C}" type="presParOf" srcId="{5932F3BA-C8A4-4760-9F77-7046BCA39C2B}" destId="{FAB1E046-A737-4835-9E3F-73A5672A5728}" srcOrd="0" destOrd="0" presId="urn:microsoft.com/office/officeart/2005/8/layout/hierarchy4"/>
    <dgm:cxn modelId="{39035299-F80E-48CA-B694-3CEF60F9C2E1}" type="presParOf" srcId="{FAB1E046-A737-4835-9E3F-73A5672A5728}" destId="{6083C50E-D35F-4EB3-A9DD-587B30BCB43B}" srcOrd="0" destOrd="0" presId="urn:microsoft.com/office/officeart/2005/8/layout/hierarchy4"/>
    <dgm:cxn modelId="{AB18F975-9637-447E-B716-FA9778157698}" type="presParOf" srcId="{FAB1E046-A737-4835-9E3F-73A5672A5728}" destId="{5BB35F66-604B-48FC-93CD-248BBF0C8398}" srcOrd="1" destOrd="0" presId="urn:microsoft.com/office/officeart/2005/8/layout/hierarchy4"/>
    <dgm:cxn modelId="{237E665F-9408-41E2-BE55-38CB2BD1662D}" type="presParOf" srcId="{FAB1E046-A737-4835-9E3F-73A5672A5728}" destId="{73396F4E-C953-4EF7-B421-2C0C4F0A79DC}" srcOrd="2" destOrd="0" presId="urn:microsoft.com/office/officeart/2005/8/layout/hierarchy4"/>
    <dgm:cxn modelId="{F199F614-8070-4BE9-81C0-F86308EB2FFC}" type="presParOf" srcId="{73396F4E-C953-4EF7-B421-2C0C4F0A79DC}" destId="{E32D76D9-E27E-4ADD-AEC7-10E7D15DA9C1}" srcOrd="0" destOrd="0" presId="urn:microsoft.com/office/officeart/2005/8/layout/hierarchy4"/>
    <dgm:cxn modelId="{A9617DC5-34B4-4CEC-A873-5076DC96F64D}" type="presParOf" srcId="{E32D76D9-E27E-4ADD-AEC7-10E7D15DA9C1}" destId="{7244C055-CD2A-4883-A3E4-1BAE2049CBEF}" srcOrd="0" destOrd="0" presId="urn:microsoft.com/office/officeart/2005/8/layout/hierarchy4"/>
    <dgm:cxn modelId="{555763DF-7232-4868-BA8F-689B6173CB71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Input from User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Rules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Persistence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589D5A55-2785-4EA9-97C5-73B7810EF30C}">
      <dgm:prSet phldrT="[Text]"/>
      <dgm:spPr/>
      <dgm:t>
        <a:bodyPr/>
        <a:lstStyle/>
        <a:p>
          <a:pPr algn="ctr"/>
          <a:r>
            <a:rPr lang="en-US" dirty="0" smtClean="0"/>
            <a:t>Validation</a:t>
          </a:r>
          <a:endParaRPr lang="en-US" dirty="0"/>
        </a:p>
      </dgm:t>
    </dgm:pt>
    <dgm:pt modelId="{23DDF66E-73F6-438D-A141-BC28E45885CC}" type="parTrans" cxnId="{21D515A1-4B9F-4BC1-83DC-FE891FA3BEDB}">
      <dgm:prSet/>
      <dgm:spPr/>
      <dgm:t>
        <a:bodyPr/>
        <a:lstStyle/>
        <a:p>
          <a:endParaRPr lang="en-AU"/>
        </a:p>
      </dgm:t>
    </dgm:pt>
    <dgm:pt modelId="{A9BF14EF-CBBA-4B34-8F5C-AB3F66AC45E3}" type="sibTrans" cxnId="{21D515A1-4B9F-4BC1-83DC-FE891FA3BEDB}">
      <dgm:prSet/>
      <dgm:spPr/>
      <dgm:t>
        <a:bodyPr/>
        <a:lstStyle/>
        <a:p>
          <a:endParaRPr lang="en-AU"/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  <dgm:t>
        <a:bodyPr/>
        <a:lstStyle/>
        <a:p>
          <a:endParaRPr lang="en-AU"/>
        </a:p>
      </dgm:t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  <dgm:t>
        <a:bodyPr/>
        <a:lstStyle/>
        <a:p>
          <a:endParaRPr lang="en-AU"/>
        </a:p>
      </dgm:t>
    </dgm:pt>
    <dgm:pt modelId="{5932F3BA-C8A4-4760-9F77-7046BCA39C2B}" type="pres">
      <dgm:prSet presAssocID="{A23251C6-52BE-49CD-B8FD-99BA3290FF78}" presName="horzOne" presStyleCnt="0"/>
      <dgm:spPr/>
      <dgm:t>
        <a:bodyPr/>
        <a:lstStyle/>
        <a:p>
          <a:endParaRPr lang="en-AU"/>
        </a:p>
      </dgm:t>
    </dgm:pt>
    <dgm:pt modelId="{845788CA-FF62-4263-9A8E-EFCA74265036}" type="pres">
      <dgm:prSet presAssocID="{589D5A55-2785-4EA9-97C5-73B7810EF30C}" presName="vertTwo" presStyleCnt="0"/>
      <dgm:spPr/>
      <dgm:t>
        <a:bodyPr/>
        <a:lstStyle/>
        <a:p>
          <a:endParaRPr lang="en-AU"/>
        </a:p>
      </dgm:t>
    </dgm:pt>
    <dgm:pt modelId="{9533F330-315E-47B0-BE31-3DB9000A9B81}" type="pres">
      <dgm:prSet presAssocID="{589D5A55-2785-4EA9-97C5-73B7810EF30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356AC-84CA-4612-9262-71B727D96EFE}" type="pres">
      <dgm:prSet presAssocID="{589D5A55-2785-4EA9-97C5-73B7810EF30C}" presName="parTransTwo" presStyleCnt="0"/>
      <dgm:spPr/>
      <dgm:t>
        <a:bodyPr/>
        <a:lstStyle/>
        <a:p>
          <a:endParaRPr lang="en-AU"/>
        </a:p>
      </dgm:t>
    </dgm:pt>
    <dgm:pt modelId="{345E4FAF-08A6-49FB-93F6-9830230B4157}" type="pres">
      <dgm:prSet presAssocID="{589D5A55-2785-4EA9-97C5-73B7810EF30C}" presName="horzTwo" presStyleCnt="0"/>
      <dgm:spPr/>
      <dgm:t>
        <a:bodyPr/>
        <a:lstStyle/>
        <a:p>
          <a:endParaRPr lang="en-AU"/>
        </a:p>
      </dgm:t>
    </dgm:pt>
    <dgm:pt modelId="{CD36262D-BAE2-401F-8C1C-7B9610649955}" type="pres">
      <dgm:prSet presAssocID="{4ABBA3DB-094B-4663-AA6A-9F59EA1CC5E4}" presName="vertThree" presStyleCnt="0"/>
      <dgm:spPr/>
      <dgm:t>
        <a:bodyPr/>
        <a:lstStyle/>
        <a:p>
          <a:endParaRPr lang="en-AU"/>
        </a:p>
      </dgm:t>
    </dgm:pt>
    <dgm:pt modelId="{96213F6F-44D8-4874-90C6-007E6EF8B48D}" type="pres">
      <dgm:prSet presAssocID="{4ABBA3DB-094B-4663-AA6A-9F59EA1CC5E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91F56-E240-473E-8219-FE966732EB02}" type="pres">
      <dgm:prSet presAssocID="{4ABBA3DB-094B-4663-AA6A-9F59EA1CC5E4}" presName="parTransThree" presStyleCnt="0"/>
      <dgm:spPr/>
      <dgm:t>
        <a:bodyPr/>
        <a:lstStyle/>
        <a:p>
          <a:endParaRPr lang="en-AU"/>
        </a:p>
      </dgm:t>
    </dgm:pt>
    <dgm:pt modelId="{38EA84F3-2452-425D-A9EC-2F7DB7D5C323}" type="pres">
      <dgm:prSet presAssocID="{4ABBA3DB-094B-4663-AA6A-9F59EA1CC5E4}" presName="horzThree" presStyleCnt="0"/>
      <dgm:spPr/>
      <dgm:t>
        <a:bodyPr/>
        <a:lstStyle/>
        <a:p>
          <a:endParaRPr lang="en-AU"/>
        </a:p>
      </dgm:t>
    </dgm:pt>
    <dgm:pt modelId="{26CC9AD3-4FB1-43E5-B674-811A52374B6F}" type="pres">
      <dgm:prSet presAssocID="{1DD059FC-E1CD-4375-ACCC-219A99E9AD7B}" presName="vertFour" presStyleCnt="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C48A58F-E8AB-4EFB-8471-C27AB8E8CBAF}" type="pres">
      <dgm:prSet presAssocID="{1DD059FC-E1CD-4375-ACCC-219A99E9AD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8D8CB-3F19-4327-80AF-39684F654CE0}" type="pres">
      <dgm:prSet presAssocID="{1DD059FC-E1CD-4375-ACCC-219A99E9AD7B}" presName="horzFour" presStyleCnt="0"/>
      <dgm:spPr/>
      <dgm:t>
        <a:bodyPr/>
        <a:lstStyle/>
        <a:p>
          <a:endParaRPr lang="en-AU"/>
        </a:p>
      </dgm:t>
    </dgm:pt>
  </dgm:ptLst>
  <dgm:cxnLst>
    <dgm:cxn modelId="{730F0289-2659-4DC5-B701-76892D92E7C2}" type="presOf" srcId="{4ABBA3DB-094B-4663-AA6A-9F59EA1CC5E4}" destId="{96213F6F-44D8-4874-90C6-007E6EF8B48D}" srcOrd="0" destOrd="0" presId="urn:microsoft.com/office/officeart/2005/8/layout/hierarchy4"/>
    <dgm:cxn modelId="{99C22336-B597-4221-988B-13602F8EA53D}" type="presOf" srcId="{589D5A55-2785-4EA9-97C5-73B7810EF30C}" destId="{9533F330-315E-47B0-BE31-3DB9000A9B81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589D5A55-2785-4EA9-97C5-73B7810EF30C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1D515A1-4B9F-4BC1-83DC-FE891FA3BEDB}" srcId="{A23251C6-52BE-49CD-B8FD-99BA3290FF78}" destId="{589D5A55-2785-4EA9-97C5-73B7810EF30C}" srcOrd="0" destOrd="0" parTransId="{23DDF66E-73F6-438D-A141-BC28E45885CC}" sibTransId="{A9BF14EF-CBBA-4B34-8F5C-AB3F66AC45E3}"/>
    <dgm:cxn modelId="{6DC699C0-55AE-4FA7-A3CA-073C37B484E5}" type="presOf" srcId="{1DD059FC-E1CD-4375-ACCC-219A99E9AD7B}" destId="{BC48A58F-E8AB-4EFB-8471-C27AB8E8CBAF}" srcOrd="0" destOrd="0" presId="urn:microsoft.com/office/officeart/2005/8/layout/hierarchy4"/>
    <dgm:cxn modelId="{F8B3FC53-2668-4BED-9327-12D3EC9FA5DF}" type="presOf" srcId="{7FBD722B-B873-4BC2-93B9-4B067E733D9B}" destId="{33435730-5ADE-4D46-A25B-36AE1F19BC0C}" srcOrd="0" destOrd="0" presId="urn:microsoft.com/office/officeart/2005/8/layout/hierarchy4"/>
    <dgm:cxn modelId="{0CB711A3-3B19-4A4D-9FBF-413F7D7895D4}" type="presOf" srcId="{A23251C6-52BE-49CD-B8FD-99BA3290FF78}" destId="{C8FBB27E-FF29-46DC-B761-74ADEE257588}" srcOrd="0" destOrd="0" presId="urn:microsoft.com/office/officeart/2005/8/layout/hierarchy4"/>
    <dgm:cxn modelId="{94CA4469-A0E5-4792-9C8A-F7C384DA1DD6}" type="presParOf" srcId="{33435730-5ADE-4D46-A25B-36AE1F19BC0C}" destId="{D487AE45-7C60-4B0C-B5AB-FC241E405DA7}" srcOrd="0" destOrd="0" presId="urn:microsoft.com/office/officeart/2005/8/layout/hierarchy4"/>
    <dgm:cxn modelId="{B0E1A02E-D11D-430B-82A7-3D966CB735DE}" type="presParOf" srcId="{D487AE45-7C60-4B0C-B5AB-FC241E405DA7}" destId="{C8FBB27E-FF29-46DC-B761-74ADEE257588}" srcOrd="0" destOrd="0" presId="urn:microsoft.com/office/officeart/2005/8/layout/hierarchy4"/>
    <dgm:cxn modelId="{0DC181AD-D846-44C9-A1EA-E85FC422D4B8}" type="presParOf" srcId="{D487AE45-7C60-4B0C-B5AB-FC241E405DA7}" destId="{E016997E-80B8-4BE4-AD5A-3F2504372883}" srcOrd="1" destOrd="0" presId="urn:microsoft.com/office/officeart/2005/8/layout/hierarchy4"/>
    <dgm:cxn modelId="{2FBBA54F-931F-456E-8FAE-B32995F5D3A6}" type="presParOf" srcId="{D487AE45-7C60-4B0C-B5AB-FC241E405DA7}" destId="{5932F3BA-C8A4-4760-9F77-7046BCA39C2B}" srcOrd="2" destOrd="0" presId="urn:microsoft.com/office/officeart/2005/8/layout/hierarchy4"/>
    <dgm:cxn modelId="{09B80151-6A87-4160-94A7-320B421263CB}" type="presParOf" srcId="{5932F3BA-C8A4-4760-9F77-7046BCA39C2B}" destId="{845788CA-FF62-4263-9A8E-EFCA74265036}" srcOrd="0" destOrd="0" presId="urn:microsoft.com/office/officeart/2005/8/layout/hierarchy4"/>
    <dgm:cxn modelId="{A6594408-9038-4E29-ABC6-4E4F01149620}" type="presParOf" srcId="{845788CA-FF62-4263-9A8E-EFCA74265036}" destId="{9533F330-315E-47B0-BE31-3DB9000A9B81}" srcOrd="0" destOrd="0" presId="urn:microsoft.com/office/officeart/2005/8/layout/hierarchy4"/>
    <dgm:cxn modelId="{BE8E874A-BBAE-40C0-AFA3-A049AFF41594}" type="presParOf" srcId="{845788CA-FF62-4263-9A8E-EFCA74265036}" destId="{25D356AC-84CA-4612-9262-71B727D96EFE}" srcOrd="1" destOrd="0" presId="urn:microsoft.com/office/officeart/2005/8/layout/hierarchy4"/>
    <dgm:cxn modelId="{7F40C590-6DD6-46E1-9F04-128E4D06F292}" type="presParOf" srcId="{845788CA-FF62-4263-9A8E-EFCA74265036}" destId="{345E4FAF-08A6-49FB-93F6-9830230B4157}" srcOrd="2" destOrd="0" presId="urn:microsoft.com/office/officeart/2005/8/layout/hierarchy4"/>
    <dgm:cxn modelId="{02E3E41E-7C96-4AE7-9DA6-424FBCDAFB58}" type="presParOf" srcId="{345E4FAF-08A6-49FB-93F6-9830230B4157}" destId="{CD36262D-BAE2-401F-8C1C-7B9610649955}" srcOrd="0" destOrd="0" presId="urn:microsoft.com/office/officeart/2005/8/layout/hierarchy4"/>
    <dgm:cxn modelId="{07D89AFC-E82A-4CFE-8CFE-86DDBBD808CF}" type="presParOf" srcId="{CD36262D-BAE2-401F-8C1C-7B9610649955}" destId="{96213F6F-44D8-4874-90C6-007E6EF8B48D}" srcOrd="0" destOrd="0" presId="urn:microsoft.com/office/officeart/2005/8/layout/hierarchy4"/>
    <dgm:cxn modelId="{6167E4E3-79AC-4B82-B473-2DE8EA39FE3A}" type="presParOf" srcId="{CD36262D-BAE2-401F-8C1C-7B9610649955}" destId="{2DE91F56-E240-473E-8219-FE966732EB02}" srcOrd="1" destOrd="0" presId="urn:microsoft.com/office/officeart/2005/8/layout/hierarchy4"/>
    <dgm:cxn modelId="{1C8646FA-9DF9-4FF3-AF9B-C4EDB0F584F8}" type="presParOf" srcId="{CD36262D-BAE2-401F-8C1C-7B9610649955}" destId="{38EA84F3-2452-425D-A9EC-2F7DB7D5C323}" srcOrd="2" destOrd="0" presId="urn:microsoft.com/office/officeart/2005/8/layout/hierarchy4"/>
    <dgm:cxn modelId="{71C3EB85-9AF5-4D77-BFD1-E65484A99A8A}" type="presParOf" srcId="{38EA84F3-2452-425D-A9EC-2F7DB7D5C323}" destId="{26CC9AD3-4FB1-43E5-B674-811A52374B6F}" srcOrd="0" destOrd="0" presId="urn:microsoft.com/office/officeart/2005/8/layout/hierarchy4"/>
    <dgm:cxn modelId="{778A81B3-7C86-4B80-9F15-F06FDA737452}" type="presParOf" srcId="{26CC9AD3-4FB1-43E5-B674-811A52374B6F}" destId="{BC48A58F-E8AB-4EFB-8471-C27AB8E8CBAF}" srcOrd="0" destOrd="0" presId="urn:microsoft.com/office/officeart/2005/8/layout/hierarchy4"/>
    <dgm:cxn modelId="{2311472A-511B-44FE-B091-108DFF9A4F0C}" type="presParOf" srcId="{26CC9AD3-4FB1-43E5-B674-811A52374B6F}" destId="{D388D8CB-3F19-4327-80AF-39684F654C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449"/>
          <a:ext cx="3435061" cy="9075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UI</a:t>
          </a:r>
          <a:endParaRPr lang="en-US" sz="4100" kern="1200" dirty="0"/>
        </a:p>
      </dsp:txBody>
      <dsp:txXfrm>
        <a:off x="28258" y="27029"/>
        <a:ext cx="3381901" cy="854352"/>
      </dsp:txXfrm>
    </dsp:sp>
    <dsp:sp modelId="{6083C50E-D35F-4EB3-A9DD-587B30BCB43B}">
      <dsp:nvSpPr>
        <dsp:cNvPr id="0" name=""/>
        <dsp:cNvSpPr/>
      </dsp:nvSpPr>
      <dsp:spPr>
        <a:xfrm>
          <a:off x="1678" y="969357"/>
          <a:ext cx="3435061" cy="9075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BL</a:t>
          </a:r>
          <a:endParaRPr lang="en-US" sz="4100" kern="1200" dirty="0"/>
        </a:p>
      </dsp:txBody>
      <dsp:txXfrm>
        <a:off x="28258" y="995937"/>
        <a:ext cx="3381901" cy="854352"/>
      </dsp:txXfrm>
    </dsp:sp>
    <dsp:sp modelId="{7244C055-CD2A-4883-A3E4-1BAE2049CBEF}">
      <dsp:nvSpPr>
        <dsp:cNvPr id="0" name=""/>
        <dsp:cNvSpPr/>
      </dsp:nvSpPr>
      <dsp:spPr>
        <a:xfrm>
          <a:off x="1678" y="1938264"/>
          <a:ext cx="3435061" cy="9075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DAL</a:t>
          </a:r>
          <a:endParaRPr lang="en-US" sz="4100" kern="1200" dirty="0"/>
        </a:p>
      </dsp:txBody>
      <dsp:txXfrm>
        <a:off x="28258" y="1964844"/>
        <a:ext cx="3381901" cy="854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806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UI</a:t>
          </a:r>
          <a:endParaRPr lang="en-US" sz="3000" kern="1200" dirty="0"/>
        </a:p>
      </dsp:txBody>
      <dsp:txXfrm>
        <a:off x="21501" y="20629"/>
        <a:ext cx="3395415" cy="637166"/>
      </dsp:txXfrm>
    </dsp:sp>
    <dsp:sp modelId="{9533F330-315E-47B0-BE31-3DB9000A9B81}">
      <dsp:nvSpPr>
        <dsp:cNvPr id="0" name=""/>
        <dsp:cNvSpPr/>
      </dsp:nvSpPr>
      <dsp:spPr>
        <a:xfrm>
          <a:off x="1678" y="723407"/>
          <a:ext cx="3435061" cy="676812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Services</a:t>
          </a:r>
          <a:endParaRPr lang="en-US" sz="3000" kern="1200" dirty="0"/>
        </a:p>
      </dsp:txBody>
      <dsp:txXfrm>
        <a:off x="21501" y="743230"/>
        <a:ext cx="3395415" cy="637166"/>
      </dsp:txXfrm>
    </dsp:sp>
    <dsp:sp modelId="{96213F6F-44D8-4874-90C6-007E6EF8B48D}">
      <dsp:nvSpPr>
        <dsp:cNvPr id="0" name=""/>
        <dsp:cNvSpPr/>
      </dsp:nvSpPr>
      <dsp:spPr>
        <a:xfrm>
          <a:off x="1678" y="14460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BL</a:t>
          </a:r>
          <a:endParaRPr lang="en-US" sz="3000" kern="1200" dirty="0"/>
        </a:p>
      </dsp:txBody>
      <dsp:txXfrm>
        <a:off x="21501" y="1465830"/>
        <a:ext cx="3395415" cy="637166"/>
      </dsp:txXfrm>
    </dsp:sp>
    <dsp:sp modelId="{BC48A58F-E8AB-4EFB-8471-C27AB8E8CBAF}">
      <dsp:nvSpPr>
        <dsp:cNvPr id="0" name=""/>
        <dsp:cNvSpPr/>
      </dsp:nvSpPr>
      <dsp:spPr>
        <a:xfrm>
          <a:off x="1678" y="21686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DAL</a:t>
          </a:r>
          <a:endParaRPr lang="en-US" sz="3000" kern="1200" dirty="0"/>
        </a:p>
      </dsp:txBody>
      <dsp:txXfrm>
        <a:off x="21501" y="2188430"/>
        <a:ext cx="3395415" cy="637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449"/>
          <a:ext cx="3435061" cy="907512"/>
        </a:xfrm>
        <a:prstGeom prst="roundRect">
          <a:avLst>
            <a:gd name="adj" fmla="val 10000"/>
          </a:avLst>
        </a:prstGeo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UI</a:t>
          </a:r>
          <a:endParaRPr lang="en-US" sz="4100" kern="1200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sp:txBody>
      <dsp:txXfrm>
        <a:off x="28258" y="27029"/>
        <a:ext cx="3381901" cy="854352"/>
      </dsp:txXfrm>
    </dsp:sp>
    <dsp:sp modelId="{6083C50E-D35F-4EB3-A9DD-587B30BCB43B}">
      <dsp:nvSpPr>
        <dsp:cNvPr id="0" name=""/>
        <dsp:cNvSpPr/>
      </dsp:nvSpPr>
      <dsp:spPr>
        <a:xfrm>
          <a:off x="1678" y="969357"/>
          <a:ext cx="3435061" cy="907512"/>
        </a:xfrm>
        <a:prstGeom prst="roundRect">
          <a:avLst>
            <a:gd name="adj" fmla="val 10000"/>
          </a:avLst>
        </a:prstGeo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BL</a:t>
          </a:r>
          <a:endParaRPr lang="en-US" sz="4100" kern="1200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sp:txBody>
      <dsp:txXfrm>
        <a:off x="28258" y="995937"/>
        <a:ext cx="3381901" cy="854352"/>
      </dsp:txXfrm>
    </dsp:sp>
    <dsp:sp modelId="{7244C055-CD2A-4883-A3E4-1BAE2049CBEF}">
      <dsp:nvSpPr>
        <dsp:cNvPr id="0" name=""/>
        <dsp:cNvSpPr/>
      </dsp:nvSpPr>
      <dsp:spPr>
        <a:xfrm>
          <a:off x="1678" y="1938264"/>
          <a:ext cx="3435061" cy="907512"/>
        </a:xfrm>
        <a:prstGeom prst="roundRect">
          <a:avLst>
            <a:gd name="adj" fmla="val 10000"/>
          </a:avLst>
        </a:prstGeo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DAL</a:t>
          </a:r>
          <a:endParaRPr lang="en-US" sz="4100" kern="1200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sp:txBody>
      <dsp:txXfrm>
        <a:off x="28258" y="1964844"/>
        <a:ext cx="3381901" cy="854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806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Input from User</a:t>
          </a:r>
          <a:endParaRPr lang="en-US" sz="3000" kern="1200" dirty="0"/>
        </a:p>
      </dsp:txBody>
      <dsp:txXfrm>
        <a:off x="21501" y="20629"/>
        <a:ext cx="3395415" cy="637166"/>
      </dsp:txXfrm>
    </dsp:sp>
    <dsp:sp modelId="{9533F330-315E-47B0-BE31-3DB9000A9B81}">
      <dsp:nvSpPr>
        <dsp:cNvPr id="0" name=""/>
        <dsp:cNvSpPr/>
      </dsp:nvSpPr>
      <dsp:spPr>
        <a:xfrm>
          <a:off x="1678" y="7234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Validation</a:t>
          </a:r>
          <a:endParaRPr lang="en-US" sz="3000" kern="1200" dirty="0"/>
        </a:p>
      </dsp:txBody>
      <dsp:txXfrm>
        <a:off x="21501" y="743230"/>
        <a:ext cx="3395415" cy="637166"/>
      </dsp:txXfrm>
    </dsp:sp>
    <dsp:sp modelId="{96213F6F-44D8-4874-90C6-007E6EF8B48D}">
      <dsp:nvSpPr>
        <dsp:cNvPr id="0" name=""/>
        <dsp:cNvSpPr/>
      </dsp:nvSpPr>
      <dsp:spPr>
        <a:xfrm>
          <a:off x="1678" y="14460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Rules</a:t>
          </a:r>
          <a:endParaRPr lang="en-US" sz="3000" kern="1200" dirty="0"/>
        </a:p>
      </dsp:txBody>
      <dsp:txXfrm>
        <a:off x="21501" y="1465830"/>
        <a:ext cx="3395415" cy="637166"/>
      </dsp:txXfrm>
    </dsp:sp>
    <dsp:sp modelId="{BC48A58F-E8AB-4EFB-8471-C27AB8E8CBAF}">
      <dsp:nvSpPr>
        <dsp:cNvPr id="0" name=""/>
        <dsp:cNvSpPr/>
      </dsp:nvSpPr>
      <dsp:spPr>
        <a:xfrm>
          <a:off x="1678" y="21686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Persistence</a:t>
          </a:r>
          <a:endParaRPr lang="en-US" sz="3000" kern="1200" dirty="0"/>
        </a:p>
      </dsp:txBody>
      <dsp:txXfrm>
        <a:off x="21501" y="2188430"/>
        <a:ext cx="3395415" cy="637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41388" y="760413"/>
            <a:ext cx="4997450" cy="3748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7892" y="4751163"/>
            <a:ext cx="5504584" cy="4500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85684" cy="499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669680" algn="l"/>
                <a:tab pos="1339360" algn="l"/>
                <a:tab pos="2009040" algn="l"/>
                <a:tab pos="267872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94685" y="0"/>
            <a:ext cx="2985684" cy="499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669680" algn="l"/>
                <a:tab pos="1339360" algn="l"/>
                <a:tab pos="2009040" algn="l"/>
                <a:tab pos="267872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02324"/>
            <a:ext cx="2985684" cy="499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669680" algn="l"/>
                <a:tab pos="1339360" algn="l"/>
                <a:tab pos="2009040" algn="l"/>
                <a:tab pos="267872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94685" y="9502324"/>
            <a:ext cx="2985684" cy="499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669680" algn="l"/>
                <a:tab pos="1339360" algn="l"/>
                <a:tab pos="2009040" algn="l"/>
                <a:tab pos="267872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7ACA2796-6D5E-4AAD-9D66-AE6CE657D5C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2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nservicebus.com/customer/portal/articles/859446-monitoring-nservicebus-endpoints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asohlund.net/2011/12/01/introduction-to-the-nservicebus-gateway/" TargetMode="External"/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65AB9B-4357-4E68-A310-E58498F8E442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41388" y="760413"/>
            <a:ext cx="4999037" cy="3749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7893" y="4751163"/>
            <a:ext cx="5506028" cy="45016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63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8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9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DE93F3-4866-44A5-92E6-CFABAFBEA702}" type="slidenum">
              <a:rPr lang="en-GB"/>
              <a:pPr/>
              <a:t>37</a:t>
            </a:fld>
            <a:endParaRPr lang="en-GB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41388" y="760413"/>
            <a:ext cx="4999037" cy="3749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7893" y="4751163"/>
            <a:ext cx="5506028" cy="44169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Batman Begins clip mentioned in Learning </a:t>
            </a:r>
            <a:r>
              <a:rPr lang="en-US" dirty="0" err="1" smtClean="0"/>
              <a:t>NServiceBus</a:t>
            </a:r>
            <a:r>
              <a:rPr lang="en-US" smtClean="0"/>
              <a:t> Chapter 3: http://www.youtube.com/watch?v=LstIgtkEe50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60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9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47D33-A100-4522-8341-9E3B74234B77}" type="slidenum">
              <a:rPr lang="en-US"/>
              <a:pPr/>
              <a:t>46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5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FA6F4-00B8-4D72-8127-181EF2E4A73B}" type="slidenum">
              <a:rPr lang="en-US"/>
              <a:pPr/>
              <a:t>47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1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asyncCallback.AsyncState</a:t>
            </a:r>
            <a:r>
              <a:rPr lang="en-US" baseline="0" dirty="0" smtClean="0"/>
              <a:t> is of the type </a:t>
            </a:r>
            <a:r>
              <a:rPr lang="en-US" baseline="0" dirty="0" err="1" smtClean="0"/>
              <a:t>CompletionResult</a:t>
            </a:r>
            <a:r>
              <a:rPr lang="en-US" baseline="0" dirty="0" smtClean="0"/>
              <a:t>, which contains an </a:t>
            </a:r>
            <a:r>
              <a:rPr lang="en-US" baseline="0" dirty="0" err="1" smtClean="0"/>
              <a:t>ErrorCode</a:t>
            </a:r>
            <a:r>
              <a:rPr lang="en-US" baseline="0" dirty="0" smtClean="0"/>
              <a:t> property (exposing what the server passed in to </a:t>
            </a:r>
            <a:r>
              <a:rPr lang="en-US" baseline="0" dirty="0" err="1" smtClean="0"/>
              <a:t>Bus.Return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CompletionResult</a:t>
            </a:r>
            <a:r>
              <a:rPr lang="en-US" baseline="0" dirty="0" smtClean="0"/>
              <a:t> also has a Messages property (which gives you the messages the server passed in to </a:t>
            </a:r>
            <a:r>
              <a:rPr lang="en-US" baseline="0" dirty="0" err="1" smtClean="0"/>
              <a:t>Bus.Reply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NServiceBus intentionally makes this a little ugly to discourage request/response style interactions.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to use </a:t>
            </a:r>
            <a:r>
              <a:rPr lang="en-US" baseline="0" dirty="0" err="1" smtClean="0"/>
              <a:t>AsyncController</a:t>
            </a:r>
            <a:r>
              <a:rPr lang="en-US" baseline="0" dirty="0" smtClean="0"/>
              <a:t> as your base class for sending messages from MVC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overloads provide a TPL task which can be awaited.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51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5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608" indent="-158608">
              <a:buFont typeface="Arial" panose="020B0604020202020204" pitchFamily="34" charset="0"/>
              <a:buChar char="•"/>
            </a:pPr>
            <a:r>
              <a:rPr lang="en-US" baseline="0" dirty="0" smtClean="0"/>
              <a:t>Good time to talk about differences in Saga storage and locking implications</a:t>
            </a:r>
          </a:p>
          <a:p>
            <a:pPr marL="158608" indent="-158608">
              <a:buFont typeface="Arial" panose="020B0604020202020204" pitchFamily="34" charset="0"/>
              <a:buChar char="•"/>
            </a:pPr>
            <a:r>
              <a:rPr lang="en-US" dirty="0" smtClean="0"/>
              <a:t>New </a:t>
            </a:r>
            <a:r>
              <a:rPr lang="en-US" dirty="0" err="1" smtClean="0"/>
              <a:t>NHibernate</a:t>
            </a:r>
            <a:r>
              <a:rPr lang="en-US" baseline="0" dirty="0" smtClean="0"/>
              <a:t> implementation flattens </a:t>
            </a:r>
            <a:r>
              <a:rPr lang="en-US" baseline="0" dirty="0" err="1" smtClean="0"/>
              <a:t>ContainSagaData</a:t>
            </a:r>
            <a:r>
              <a:rPr lang="en-US" baseline="0" dirty="0" smtClean="0"/>
              <a:t> and doesn’t create multiple tables. NSB Issue #1085</a:t>
            </a:r>
          </a:p>
          <a:p>
            <a:pPr marL="158608" indent="-158608">
              <a:buFont typeface="Arial" panose="020B0604020202020204" pitchFamily="34" charset="0"/>
              <a:buChar char="•"/>
            </a:pPr>
            <a:r>
              <a:rPr lang="en-US" baseline="0" dirty="0" smtClean="0"/>
              <a:t>Of course </a:t>
            </a:r>
            <a:r>
              <a:rPr lang="en-US" baseline="0" dirty="0" err="1" smtClean="0"/>
              <a:t>RavenDB</a:t>
            </a:r>
            <a:r>
              <a:rPr lang="en-US" baseline="0" dirty="0" smtClean="0"/>
              <a:t> works flawlessly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553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72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removing the requirement of</a:t>
            </a:r>
            <a:r>
              <a:rPr lang="en-US" baseline="0" dirty="0" smtClean="0"/>
              <a:t> a single response, we remove the need to have a single top-level object collect all data to return – this reduces the coupling in our business logic and service layer. Example from retail: </a:t>
            </a:r>
          </a:p>
          <a:p>
            <a:r>
              <a:rPr lang="en-US" baseline="0" dirty="0" smtClean="0"/>
              <a:t>Request: </a:t>
            </a:r>
            <a:r>
              <a:rPr lang="en-US" baseline="0" dirty="0" err="1" smtClean="0"/>
              <a:t>ScanItem</a:t>
            </a:r>
            <a:endParaRPr lang="en-US" baseline="0" dirty="0" smtClean="0"/>
          </a:p>
          <a:p>
            <a:r>
              <a:rPr lang="en-US" baseline="0" dirty="0" smtClean="0"/>
              <a:t>Responses: Price, Promotions, Additional Info Required (shipping address for large items),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572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070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component B has a lower % SLA value, administrators</a:t>
            </a:r>
            <a:r>
              <a:rPr lang="en-US" baseline="0" dirty="0" smtClean="0"/>
              <a:t> should be more concerned about it as it will likely violate the SLA sooner than A.</a:t>
            </a:r>
          </a:p>
          <a:p>
            <a:r>
              <a:rPr lang="en-US" baseline="0" dirty="0" smtClean="0"/>
              <a:t>Demonstrate. How to demo can be seen here: </a:t>
            </a:r>
            <a:r>
              <a:rPr lang="de-CH" dirty="0" smtClean="0">
                <a:hlinkClick r:id="rId3"/>
              </a:rPr>
              <a:t>http://support.nservicebus.com/customer/portal/articles/859446-monitoring-nservicebus-endpoints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78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do you really need referential integrity? What if you didn’t delete data,</a:t>
            </a:r>
            <a:r>
              <a:rPr lang="en-US" baseline="0" dirty="0" smtClean="0"/>
              <a:t> and modeled the business lifecycle of data instead?</a:t>
            </a:r>
          </a:p>
          <a:p>
            <a:r>
              <a:rPr lang="en-US" baseline="0" dirty="0" smtClean="0"/>
              <a:t>Products no longer for sale, though previous orders can continue processing, inventory liquidated,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7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290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97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storage doesn’t necessarily need to be relational – consider document or graph databases as well.</a:t>
            </a:r>
          </a:p>
          <a:p>
            <a:r>
              <a:rPr lang="en-US" dirty="0" smtClean="0"/>
              <a:t>Remember, a service doesn’t necessarily handle all the data on a given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967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First-one-wins optimistic concurrency not suitable in highly collaborative domains – causes too many things to fail. Last-one-wins concurrency causes users to overwrite</a:t>
            </a:r>
            <a:r>
              <a:rPr lang="en-AU" baseline="0" dirty="0" smtClean="0"/>
              <a:t> each others’ changes.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83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ShippingSaga</a:t>
            </a:r>
            <a:r>
              <a:rPr lang="en-US" dirty="0" smtClean="0"/>
              <a:t> should be </a:t>
            </a:r>
            <a:r>
              <a:rPr lang="en-US" dirty="0" err="1" smtClean="0"/>
              <a:t>IAmStartedByMessages</a:t>
            </a:r>
            <a:r>
              <a:rPr lang="en-US" dirty="0" smtClean="0"/>
              <a:t>&lt;</a:t>
            </a:r>
            <a:r>
              <a:rPr lang="en-US" dirty="0" err="1" smtClean="0"/>
              <a:t>OrderAccepted</a:t>
            </a:r>
            <a:r>
              <a:rPr lang="en-US" dirty="0" smtClean="0"/>
              <a:t>&gt; AND </a:t>
            </a:r>
            <a:r>
              <a:rPr lang="en-US" dirty="0" err="1" smtClean="0"/>
              <a:t>IAmStartedByMessages</a:t>
            </a:r>
            <a:r>
              <a:rPr lang="en-US" dirty="0" smtClean="0"/>
              <a:t>&lt;</a:t>
            </a:r>
            <a:r>
              <a:rPr lang="en-US" dirty="0" err="1" smtClean="0"/>
              <a:t>OrderBilled</a:t>
            </a:r>
            <a:r>
              <a:rPr lang="en-US" dirty="0" smtClean="0"/>
              <a:t>&gt;</a:t>
            </a:r>
          </a:p>
          <a:p>
            <a:pPr fontAlgn="base"/>
            <a:endParaRPr lang="en-US" sz="1100" dirty="0"/>
          </a:p>
          <a:p>
            <a:pPr fontAlgn="base"/>
            <a:r>
              <a:rPr lang="en-US" sz="1100" dirty="0"/>
              <a:t>As we have seen messages that are expected to hit a existing saga isn’t quite so common that you might think. I would go as far as to say that the </a:t>
            </a:r>
            <a:r>
              <a:rPr lang="en-US" sz="1100" b="1" u="sng" dirty="0"/>
              <a:t>only </a:t>
            </a:r>
            <a:r>
              <a:rPr lang="en-US" sz="1100" dirty="0"/>
              <a:t>message can’t start a saga is a message </a:t>
            </a:r>
            <a:r>
              <a:rPr lang="en-US" sz="1100" u="sng" dirty="0"/>
              <a:t>sent or initiated by the saga instance it self</a:t>
            </a:r>
            <a:r>
              <a:rPr lang="en-US" sz="1100" dirty="0"/>
              <a:t>, this is either timeouts set by the saga or messages being received as a reaction of a message sent by the saga it self. (request/response interactions)</a:t>
            </a:r>
          </a:p>
          <a:p>
            <a:pPr fontAlgn="base"/>
            <a:endParaRPr lang="en-US" sz="1100" dirty="0"/>
          </a:p>
          <a:p>
            <a:pPr fontAlgn="base"/>
            <a:r>
              <a:rPr lang="en-US" sz="1100" dirty="0"/>
              <a:t>So go back and review your sagas, there are probably a few places where you need to start using </a:t>
            </a:r>
            <a:r>
              <a:rPr lang="en-US" sz="1100" i="1" dirty="0" err="1"/>
              <a:t>IAmStartedByMessages</a:t>
            </a:r>
            <a:r>
              <a:rPr lang="en-US" sz="1100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80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7303" lvl="1" indent="0"/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43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50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8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7303" lvl="1" indent="0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38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57389" lvl="2" indent="0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52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608" indent="-158608"/>
            <a:r>
              <a:rPr lang="en-AU" dirty="0" smtClean="0"/>
              <a:t>What should happen if the question was deleted a second before (or after) the user left their comment? Do we even need to let the user know?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409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New elevator UI for maximizing throughput. Instead of just an Up/Down UI, asks users for which floor they want to go to, and then tells them which elevator to get into (</a:t>
            </a:r>
            <a:r>
              <a:rPr lang="en-AU" dirty="0" err="1" smtClean="0"/>
              <a:t>A,B,C,D,etc</a:t>
            </a:r>
            <a:r>
              <a:rPr lang="en-AU" dirty="0" smtClean="0"/>
              <a:t>). This allows the system to bunch people who want to go to floors</a:t>
            </a:r>
            <a:r>
              <a:rPr lang="en-AU" baseline="0" dirty="0" smtClean="0"/>
              <a:t> close to each other into the same elevator, leading to higher overall utilization.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09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System behaves the same way if a user selects 4 seats together or at each corner.</a:t>
            </a:r>
          </a:p>
          <a:p>
            <a:r>
              <a:rPr lang="en-AU" dirty="0" smtClean="0"/>
              <a:t>System</a:t>
            </a:r>
            <a:r>
              <a:rPr lang="en-AU" baseline="0" dirty="0" smtClean="0"/>
              <a:t> should be “biased” towards common user </a:t>
            </a:r>
            <a:r>
              <a:rPr lang="en-AU" baseline="0" dirty="0" err="1" smtClean="0"/>
              <a:t>behavior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23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8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23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7303" lvl="1" indent="0"/>
            <a:r>
              <a:rPr lang="en-AU" dirty="0" smtClean="0"/>
              <a:t>When adding an item to a shopping cart, client doesn’t need to wait for response from server – can show updated order total based on previous total and price of item from view model.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285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“Customer has a first name” isn’t complicated/</a:t>
            </a:r>
            <a:r>
              <a:rPr lang="en-US" dirty="0" err="1" smtClean="0"/>
              <a:t>everchanging</a:t>
            </a:r>
            <a:r>
              <a:rPr lang="en-US" dirty="0" smtClean="0"/>
              <a:t>, so it shouldn’t be handled</a:t>
            </a:r>
            <a:r>
              <a:rPr lang="en-US" baseline="0" dirty="0" smtClean="0"/>
              <a:t> by a domain model.</a:t>
            </a:r>
          </a:p>
          <a:p>
            <a:r>
              <a:rPr lang="en-US" baseline="0" dirty="0" smtClean="0"/>
              <a:t>“A customer can have many orders” isn’t complicated or </a:t>
            </a:r>
            <a:r>
              <a:rPr lang="en-US" baseline="0" dirty="0" err="1" smtClean="0"/>
              <a:t>everchanging</a:t>
            </a:r>
            <a:r>
              <a:rPr lang="en-US" baseline="0" dirty="0" smtClean="0"/>
              <a:t> either – nor are many cross entity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3179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Detail</a:t>
            </a:r>
            <a:r>
              <a:rPr lang="it-IT" dirty="0" smtClean="0"/>
              <a:t> to the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baseline="0" dirty="0" smtClean="0"/>
              <a:t> the «</a:t>
            </a:r>
            <a:r>
              <a:rPr lang="it-IT" baseline="0" dirty="0" err="1" smtClean="0"/>
              <a:t>Customer</a:t>
            </a:r>
            <a:r>
              <a:rPr lang="it-IT" baseline="0" dirty="0" smtClean="0"/>
              <a:t> Status </a:t>
            </a:r>
            <a:r>
              <a:rPr lang="it-IT" baseline="0" dirty="0" err="1" smtClean="0"/>
              <a:t>Updated</a:t>
            </a:r>
            <a:r>
              <a:rPr lang="it-IT" baseline="0" dirty="0" smtClean="0"/>
              <a:t>»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just a sample and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generic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can be </a:t>
            </a:r>
            <a:r>
              <a:rPr lang="it-IT" baseline="0" dirty="0" err="1" smtClean="0"/>
              <a:t>used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tell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something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really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known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changed</a:t>
            </a:r>
            <a:r>
              <a:rPr lang="it-IT" baseline="0" dirty="0" smtClean="0"/>
              <a:t> in the </a:t>
            </a:r>
            <a:r>
              <a:rPr lang="it-IT" baseline="0" dirty="0" err="1" smtClean="0"/>
              <a:t>Customer</a:t>
            </a:r>
            <a:r>
              <a:rPr lang="it-IT" baseline="0" dirty="0" smtClean="0"/>
              <a:t>. Events should be really specific, such as «Customer Shipping Address Changed»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95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 service doesn’t care that</a:t>
            </a:r>
            <a:r>
              <a:rPr lang="en-US" baseline="0" dirty="0" smtClean="0"/>
              <a:t> Shipping uses different kinds of trucks based on product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477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Subscribe/Publish can be thought of as Request/Response between client and server where the Request is a request to subscribe to a given event, and the Response is</a:t>
            </a:r>
            <a:r>
              <a:rPr lang="en-US" baseline="0" dirty="0" smtClean="0"/>
              <a:t> really a stream of responses/events that is sent back (to all subscribers).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749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This model only applies when store &amp; forward messaging is used. Broker based transport manage subscriptions</a:t>
            </a:r>
            <a:r>
              <a:rPr lang="de-CH" baseline="0" dirty="0" smtClean="0"/>
              <a:t> on the broker (or clustered broker)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338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important not to confuse</a:t>
            </a:r>
            <a:r>
              <a:rPr lang="en-US" baseline="0" dirty="0" smtClean="0"/>
              <a:t> network-level broadcast behavior with pub/sub. The focus with pub/sub is on modeling logical publishers and subscribers. Each one of these can be scaled out, in which case only a single node should process an event for a given logical subscriber.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12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On broker based transports the subscriptions</a:t>
            </a:r>
            <a:r>
              <a:rPr lang="de-CH" baseline="0" dirty="0" smtClean="0"/>
              <a:t> are usually managed on the broker on not in a seperate subscription store.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91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672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6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</a:t>
            </a:r>
            <a:r>
              <a:rPr lang="en-US" dirty="0" err="1" smtClean="0"/>
              <a:t>IHandleSagaNotFound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681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another kind of Command/Query Separation,</a:t>
            </a:r>
            <a:r>
              <a:rPr lang="en-US" baseline="0" dirty="0" smtClean="0"/>
              <a:t> just that the queries are served off of the cache rather than the DB.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121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636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Msmq.Samples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274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http://andreasohlund.net/2011/12/01/introduction-to-the-nservicebus-gateway/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95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864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87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201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1A35-3908-4E7A-BD52-8E249D1A03B7}" type="slidenum">
              <a:rPr lang="en-US"/>
              <a:pPr/>
              <a:t>129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08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MSMQ also limits the size of messages to about 4MB.</a:t>
            </a:r>
          </a:p>
          <a:p>
            <a:r>
              <a:rPr lang="en-US" dirty="0" smtClean="0"/>
              <a:t>Mention </a:t>
            </a:r>
            <a:r>
              <a:rPr lang="en-US" dirty="0" err="1" smtClean="0"/>
              <a:t>DataBus</a:t>
            </a:r>
            <a:r>
              <a:rPr lang="en-US" dirty="0" smtClean="0"/>
              <a:t> which</a:t>
            </a:r>
            <a:r>
              <a:rPr lang="en-US" baseline="0" dirty="0" smtClean="0"/>
              <a:t> simplifies the transmission of larger messages – specifically those containing “attachments” like files or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7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Sagas should not modify master data directly</a:t>
            </a:r>
            <a:r>
              <a:rPr lang="en-US" baseline="0" dirty="0" smtClean="0"/>
              <a:t> – instead, have them send a message to another endpoint which does those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25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2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7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6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60363"/>
            <a:ext cx="9610726" cy="7191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xt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360363"/>
            <a:ext cx="8639175" cy="7191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lvl1pPr>
            <a:lvl2pPr marL="8636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2pPr>
            <a:lvl3pPr marL="1295400" marR="0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3pPr>
            <a:lvl4pPr marL="17272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4pPr>
            <a:lvl5pPr marL="21590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5pPr>
          </a:lstStyle>
          <a:p>
            <a:pPr marL="431800" marR="0" lvl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outline text format</a:t>
            </a:r>
          </a:p>
          <a:p>
            <a:pPr marL="863600" marR="0" lvl="1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Outline Level</a:t>
            </a:r>
          </a:p>
          <a:p>
            <a:pPr marL="1295400" marR="0" lvl="2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Outline Level</a:t>
            </a:r>
          </a:p>
          <a:p>
            <a:pPr marL="1727200" marR="0" lvl="3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Fifth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Sixth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Seventh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Eighth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Ninth Outline Level</a:t>
            </a:r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8111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360363"/>
            <a:ext cx="8639175" cy="7191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lvl1pPr>
            <a:lvl2pPr marL="8636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2pPr>
            <a:lvl3pPr marL="1295400" marR="0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3pPr>
            <a:lvl4pPr marL="17272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4pPr>
            <a:lvl5pPr marL="21590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5pPr>
          </a:lstStyle>
          <a:p>
            <a:pPr marL="431800" marR="0" lvl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outline text format</a:t>
            </a:r>
          </a:p>
          <a:p>
            <a:pPr marL="863600" marR="0" lvl="1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Outline Level</a:t>
            </a:r>
          </a:p>
          <a:p>
            <a:pPr marL="1295400" marR="0" lvl="2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Outline Level</a:t>
            </a:r>
          </a:p>
          <a:p>
            <a:pPr marL="1727200" marR="0" lvl="3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Fifth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Sixth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Seventh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Eighth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Ninth Outline Level</a:t>
            </a:r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098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1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069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172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276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5378" indent="-228552" algn="ctr" defTabSz="457104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27" indent="-342827" algn="l" defTabSz="457104" rtl="0" eaLnBrk="1" fontAlgn="base" hangingPunct="1">
        <a:lnSpc>
          <a:spcPct val="96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793" indent="-285690" algn="l" defTabSz="457104" rtl="0" eaLnBrk="1" fontAlgn="base" hangingPunct="1">
        <a:lnSpc>
          <a:spcPct val="96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Arial" charset="0"/>
          <a:cs typeface="+mn-cs"/>
        </a:defRPr>
      </a:lvl2pPr>
      <a:lvl3pPr marL="1142758" indent="-228552" algn="l" defTabSz="457104" rtl="0" eaLnBrk="1" fontAlgn="base" hangingPunct="1">
        <a:lnSpc>
          <a:spcPct val="96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Arial" charset="0"/>
          <a:cs typeface="+mn-cs"/>
        </a:defRPr>
      </a:lvl3pPr>
      <a:lvl4pPr marL="1599861" indent="-228552" algn="l" defTabSz="457104" rtl="0" eaLnBrk="1" fontAlgn="base" hangingPunct="1">
        <a:lnSpc>
          <a:spcPct val="96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Arial" charset="0"/>
          <a:cs typeface="+mn-cs"/>
        </a:defRPr>
      </a:lvl4pPr>
      <a:lvl5pPr marL="2056965" indent="-228552" algn="l" defTabSz="457104" rtl="0" eaLnBrk="1" fontAlgn="base" hangingPunct="1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Arial" charset="0"/>
          <a:cs typeface="+mn-cs"/>
        </a:defRPr>
      </a:lvl5pPr>
      <a:lvl6pPr marL="2514069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72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76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78" indent="-228552" algn="l" defTabSz="9142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6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1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3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8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24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27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814514"/>
            <a:ext cx="10080625" cy="1965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lvl="1" algn="ctr">
              <a:lnSpc>
                <a:spcPct val="84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5500" b="1" dirty="0" smtClean="0">
                <a:solidFill>
                  <a:srgbClr val="666600"/>
                </a:solidFill>
              </a:rPr>
              <a:t>Saga Master Class</a:t>
            </a:r>
            <a:endParaRPr lang="en-GB" sz="5500" b="1" dirty="0" smtClean="0">
              <a:solidFill>
                <a:srgbClr val="6666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55848" y="3722568"/>
            <a:ext cx="5884863" cy="37465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tabLst/>
              <a:defRPr/>
            </a:pPr>
            <a:endParaRPr lang="en-US" sz="2100" dirty="0" smtClean="0">
              <a:latin typeface="Corbel" pitchFamily="34" charset="0"/>
            </a:endParaRPr>
          </a:p>
        </p:txBody>
      </p:sp>
    </p:spTree>
  </p:cSld>
  <p:clrMapOvr>
    <a:masterClrMapping/>
  </p:clrMapOvr>
  <p:transition spd="med" advTm="5527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080625" cy="68278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6200000" flipH="1">
            <a:off x="132394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 rot="16200000" flipH="1">
            <a:off x="608647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Straight Connector 46"/>
          <p:cNvCxnSpPr/>
          <p:nvPr/>
        </p:nvCxnSpPr>
        <p:spPr>
          <a:xfrm rot="16200000" flipH="1">
            <a:off x="486080" y="4389048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 rot="16200000" flipH="1">
            <a:off x="3956162" y="3002765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rot="16200000" flipH="1">
            <a:off x="4574714" y="3759408"/>
            <a:ext cx="828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16200000" flipH="1">
            <a:off x="6915500" y="4394909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 rot="16200000" flipH="1">
            <a:off x="312824" y="2973268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>
            <a:off x="428596" y="3357562"/>
            <a:ext cx="7929618" cy="1588"/>
          </a:xfrm>
          <a:prstGeom prst="line">
            <a:avLst/>
          </a:prstGeom>
          <a:noFill/>
          <a:ln w="635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53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57298"/>
            <a:ext cx="4095750" cy="1314450"/>
          </a:xfrm>
          <a:prstGeom prst="rect">
            <a:avLst/>
          </a:prstGeom>
          <a:noFill/>
        </p:spPr>
      </p:pic>
      <p:pic>
        <p:nvPicPr>
          <p:cNvPr id="5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543574"/>
            <a:ext cx="4095750" cy="1314450"/>
          </a:xfrm>
          <a:prstGeom prst="rect">
            <a:avLst/>
          </a:prstGeom>
          <a:noFill/>
        </p:spPr>
      </p:pic>
      <p:pic>
        <p:nvPicPr>
          <p:cNvPr id="5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-24"/>
            <a:ext cx="4095750" cy="1314450"/>
          </a:xfrm>
          <a:prstGeom prst="rect">
            <a:avLst/>
          </a:prstGeom>
          <a:noFill/>
        </p:spPr>
      </p:pic>
      <p:pic>
        <p:nvPicPr>
          <p:cNvPr id="56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-24"/>
            <a:ext cx="4095750" cy="1314450"/>
          </a:xfrm>
          <a:prstGeom prst="rect">
            <a:avLst/>
          </a:prstGeom>
          <a:noFill/>
        </p:spPr>
      </p:pic>
      <p:pic>
        <p:nvPicPr>
          <p:cNvPr id="57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5543574"/>
            <a:ext cx="4095750" cy="1314450"/>
          </a:xfrm>
          <a:prstGeom prst="rect">
            <a:avLst/>
          </a:prstGeom>
          <a:noFill/>
        </p:spPr>
      </p:pic>
      <p:pic>
        <p:nvPicPr>
          <p:cNvPr id="58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4214842"/>
            <a:ext cx="4095750" cy="131445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/>
        </p:nvSpPr>
        <p:spPr>
          <a:xfrm>
            <a:off x="1357290" y="500042"/>
            <a:ext cx="1214446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Publisher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71472" y="6143644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8992" y="4786322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000496" y="164305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786578" y="21429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5206" y="5643578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-964445" y="3250405"/>
            <a:ext cx="5000660" cy="642942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6" name="Straight Arrow Connector 65"/>
          <p:cNvCxnSpPr/>
          <p:nvPr/>
        </p:nvCxnSpPr>
        <p:spPr>
          <a:xfrm rot="16200000" flipH="1">
            <a:off x="892943" y="2178835"/>
            <a:ext cx="3714776" cy="1500198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>
          <a:xfrm>
            <a:off x="2285984" y="1071546"/>
            <a:ext cx="5000660" cy="4500594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8" name="Straight Arrow Connector 67"/>
          <p:cNvCxnSpPr/>
          <p:nvPr/>
        </p:nvCxnSpPr>
        <p:spPr>
          <a:xfrm>
            <a:off x="2500298" y="928670"/>
            <a:ext cx="1428760" cy="714380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>
          <a:xfrm flipV="1">
            <a:off x="2643174" y="357166"/>
            <a:ext cx="4071966" cy="357190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grpSp>
        <p:nvGrpSpPr>
          <p:cNvPr id="3" name="Group 55"/>
          <p:cNvGrpSpPr/>
          <p:nvPr/>
        </p:nvGrpSpPr>
        <p:grpSpPr>
          <a:xfrm>
            <a:off x="2000232" y="5786454"/>
            <a:ext cx="1223948" cy="732592"/>
            <a:chOff x="214282" y="1142984"/>
            <a:chExt cx="1223948" cy="732592"/>
          </a:xfrm>
        </p:grpSpPr>
        <p:pic>
          <p:nvPicPr>
            <p:cNvPr id="7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58"/>
          <p:cNvGrpSpPr/>
          <p:nvPr/>
        </p:nvGrpSpPr>
        <p:grpSpPr>
          <a:xfrm>
            <a:off x="4857752" y="4643446"/>
            <a:ext cx="1223948" cy="732592"/>
            <a:chOff x="214282" y="1142984"/>
            <a:chExt cx="1223948" cy="732592"/>
          </a:xfrm>
        </p:grpSpPr>
        <p:pic>
          <p:nvPicPr>
            <p:cNvPr id="74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5" name="TextBox 74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5929322" y="5786454"/>
            <a:ext cx="1223948" cy="732592"/>
            <a:chOff x="214282" y="1142984"/>
            <a:chExt cx="1223948" cy="732592"/>
          </a:xfrm>
        </p:grpSpPr>
        <p:pic>
          <p:nvPicPr>
            <p:cNvPr id="77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5429256" y="1785926"/>
            <a:ext cx="1223948" cy="732592"/>
            <a:chOff x="214282" y="1142984"/>
            <a:chExt cx="1223948" cy="732592"/>
          </a:xfrm>
        </p:grpSpPr>
        <p:pic>
          <p:nvPicPr>
            <p:cNvPr id="80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7286644" y="714356"/>
            <a:ext cx="1223948" cy="732592"/>
            <a:chOff x="214282" y="1142984"/>
            <a:chExt cx="1223948" cy="732592"/>
          </a:xfrm>
        </p:grpSpPr>
        <p:pic>
          <p:nvPicPr>
            <p:cNvPr id="8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Adding subscribers without bringing anything down</a:t>
            </a:r>
          </a:p>
          <a:p>
            <a:endParaRPr lang="en-US" dirty="0" smtClean="0"/>
          </a:p>
          <a:p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publishers &amp; subscribers can operate independently of each 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Easy to patch, upgrade, and administer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NServiceBus is not involved in this step</a:t>
            </a:r>
          </a:p>
          <a:p>
            <a:endParaRPr lang="en-US" dirty="0" smtClean="0"/>
          </a:p>
          <a:p>
            <a:r>
              <a:rPr lang="en-US" dirty="0" smtClean="0"/>
              <a:t>May be as simple as a wiki</a:t>
            </a:r>
          </a:p>
          <a:p>
            <a:pPr lvl="1"/>
            <a:r>
              <a:rPr lang="en-US" dirty="0" smtClean="0"/>
              <a:t>Hosts the schema as well as where to go to subscribe</a:t>
            </a:r>
          </a:p>
          <a:p>
            <a:r>
              <a:rPr lang="en-US" dirty="0" smtClean="0"/>
              <a:t>Configure like regular messaging:</a:t>
            </a:r>
          </a:p>
          <a:p>
            <a:pPr lvl="1"/>
            <a:r>
              <a:rPr lang="en-US" dirty="0" smtClean="0"/>
              <a:t>In </a:t>
            </a:r>
            <a:r>
              <a:rPr lang="en-US" sz="2400" dirty="0" smtClean="0"/>
              <a:t>&lt;</a:t>
            </a:r>
            <a:r>
              <a:rPr lang="en-US" sz="2400" dirty="0" err="1" smtClean="0"/>
              <a:t>UnicastBusConfig</a:t>
            </a:r>
            <a:r>
              <a:rPr lang="en-US" sz="2400" dirty="0" smtClean="0"/>
              <a:t>&gt;</a:t>
            </a:r>
            <a:r>
              <a:rPr lang="en-US" dirty="0" smtClean="0"/>
              <a:t>, under </a:t>
            </a:r>
            <a:r>
              <a:rPr lang="en-US" sz="2400" dirty="0" smtClean="0"/>
              <a:t>&lt;</a:t>
            </a:r>
            <a:r>
              <a:rPr lang="en-US" sz="2400" dirty="0" err="1" smtClean="0"/>
              <a:t>MessageEndpointMappings</a:t>
            </a:r>
            <a:r>
              <a:rPr lang="en-US" sz="2400" dirty="0" smtClean="0"/>
              <a:t>&gt;</a:t>
            </a:r>
            <a:endParaRPr lang="en-US" dirty="0" smtClean="0"/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</a:rPr>
              <a:t>			&lt;add 	Assembly=“schema assembly” </a:t>
            </a:r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</a:rPr>
              <a:t>					endpoint=“subscribe-</a:t>
            </a:r>
            <a:r>
              <a:rPr lang="en-US" dirty="0" err="1" smtClean="0">
                <a:latin typeface="Consolas" pitchFamily="49" charset="0"/>
              </a:rPr>
              <a:t>here@Publisher</a:t>
            </a:r>
            <a:r>
              <a:rPr lang="en-US" dirty="0" smtClean="0">
                <a:latin typeface="Consolas" pitchFamily="49" charset="0"/>
              </a:rPr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Write a handler for the event</a:t>
            </a:r>
          </a:p>
          <a:p>
            <a:pPr lvl="1"/>
            <a:r>
              <a:rPr lang="en-US" dirty="0" smtClean="0"/>
              <a:t>NServiceBus will contact the configured publisher at startup to subscribe to that message</a:t>
            </a:r>
          </a:p>
          <a:p>
            <a:pPr lvl="2"/>
            <a:r>
              <a:rPr lang="en-US" dirty="0" smtClean="0"/>
              <a:t>Unless: </a:t>
            </a:r>
          </a:p>
          <a:p>
            <a:pPr lvl="2">
              <a:buNone/>
            </a:pPr>
            <a:r>
              <a:rPr lang="en-US" sz="2000" dirty="0" err="1">
                <a:latin typeface="Consolas" pitchFamily="49" charset="0"/>
              </a:rPr>
              <a:t>configuration.DisableFeature</a:t>
            </a:r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</a:rPr>
              <a:t>AutoSubscribe</a:t>
            </a:r>
            <a:r>
              <a:rPr lang="en-US" sz="2000" dirty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Subscription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Bus.Subscribe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r>
              <a:rPr lang="en-US" dirty="0" err="1" smtClean="0">
                <a:latin typeface="Consolas" pitchFamily="49" charset="0"/>
              </a:rPr>
              <a:t>Bus.Unsubscribe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Still requires a handler for the given message</a:t>
            </a:r>
          </a:p>
          <a:p>
            <a:endParaRPr lang="en-US" sz="2800" dirty="0" smtClean="0"/>
          </a:p>
          <a:p>
            <a:r>
              <a:rPr lang="en-US" sz="2800" dirty="0" smtClean="0"/>
              <a:t>Consider unsubscribing clients when they shut down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Publisher-side storage of who is interested in what</a:t>
            </a:r>
          </a:p>
          <a:p>
            <a:pPr lvl="1"/>
            <a:r>
              <a:rPr lang="en-US" dirty="0" smtClean="0"/>
              <a:t>Can be stored in MSMQ (not scale-out friendly)</a:t>
            </a:r>
          </a:p>
          <a:p>
            <a:pPr lvl="2">
              <a:buNone/>
            </a:pPr>
            <a:r>
              <a:rPr lang="en-US" sz="2000" dirty="0" err="1">
                <a:latin typeface="Consolas" pitchFamily="49" charset="0"/>
              </a:rPr>
              <a:t>configuration.UsePersistence</a:t>
            </a:r>
            <a:r>
              <a:rPr lang="en-US" sz="2000" dirty="0">
                <a:latin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</a:rPr>
              <a:t>MsmqPersistence</a:t>
            </a:r>
            <a:r>
              <a:rPr lang="en-US" sz="2000" dirty="0">
                <a:latin typeface="Consolas" pitchFamily="49" charset="0"/>
              </a:rPr>
              <a:t>&gt;();</a:t>
            </a:r>
            <a:endParaRPr lang="en-US" sz="2000" dirty="0" smtClean="0">
              <a:latin typeface="Consolas" pitchFamily="49" charset="0"/>
            </a:endParaRPr>
          </a:p>
          <a:p>
            <a:pPr lvl="2"/>
            <a:r>
              <a:rPr lang="en-US" dirty="0" smtClean="0"/>
              <a:t>Configured:</a:t>
            </a:r>
          </a:p>
          <a:p>
            <a:pPr lvl="2">
              <a:buNone/>
            </a:pPr>
            <a:r>
              <a:rPr lang="en-US" sz="2000" dirty="0" smtClean="0">
                <a:latin typeface="Consolas" pitchFamily="49" charset="0"/>
              </a:rPr>
              <a:t>			&lt;</a:t>
            </a:r>
            <a:r>
              <a:rPr lang="en-US" sz="2000" dirty="0" err="1" smtClean="0">
                <a:latin typeface="Consolas" pitchFamily="49" charset="0"/>
              </a:rPr>
              <a:t>MsmqSubscriptionStorageConfig</a:t>
            </a:r>
            <a:r>
              <a:rPr lang="en-US" sz="2000" dirty="0" smtClean="0">
                <a:latin typeface="Consolas" pitchFamily="49" charset="0"/>
              </a:rPr>
              <a:t> Queue=“” /&gt;</a:t>
            </a:r>
          </a:p>
          <a:p>
            <a:pPr lvl="1"/>
            <a:r>
              <a:rPr lang="en-US" dirty="0" smtClean="0"/>
              <a:t>Can be stored in a database</a:t>
            </a:r>
          </a:p>
          <a:p>
            <a:pPr lvl="2"/>
            <a:r>
              <a:rPr lang="en-US" dirty="0" smtClean="0"/>
              <a:t>RavenDB is the default</a:t>
            </a:r>
          </a:p>
          <a:p>
            <a:pPr marL="1008062" lvl="2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configuration.UsePersistence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RavenDBPersistence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&gt;();</a:t>
            </a:r>
            <a:endParaRPr lang="en-US" dirty="0" smtClean="0"/>
          </a:p>
          <a:p>
            <a:pPr lvl="2"/>
            <a:r>
              <a:rPr lang="en-US" dirty="0" err="1" smtClean="0"/>
              <a:t>NHibernate</a:t>
            </a:r>
            <a:r>
              <a:rPr lang="en-US" dirty="0" smtClean="0"/>
              <a:t> is still supported but in a separate assembly</a:t>
            </a:r>
          </a:p>
          <a:p>
            <a:pPr lvl="2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NServicebus.Configure.With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().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DbSubscriptionStorage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marL="1008062" lvl="2" indent="0">
              <a:buNone/>
            </a:pPr>
            <a:endParaRPr lang="en-US" sz="20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413874" cy="49879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Similar to sending a message: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err="1" smtClean="0">
                <a:latin typeface="Consolas" pitchFamily="49" charset="0"/>
              </a:rPr>
              <a:t>Bus.Publish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msg</a:t>
            </a:r>
            <a:r>
              <a:rPr lang="en-US" sz="28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Or: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Bus.Publish</a:t>
            </a:r>
            <a:r>
              <a:rPr lang="en-US" sz="2800" dirty="0" smtClean="0">
                <a:latin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</a:rPr>
              <a:t>IMyEvent</a:t>
            </a:r>
            <a:r>
              <a:rPr lang="en-US" sz="2800" dirty="0" smtClean="0">
                <a:latin typeface="Consolas" pitchFamily="49" charset="0"/>
              </a:rPr>
              <a:t>&gt;( (m) =&gt;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	{ m.Prop1 = val1; m.Prop2 = val2; } );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Consider having your events inherit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IEvent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/>
              <a:t>or define convention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configuration.Conventions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	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DefiningEventsAs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(t =&gt;…)</a:t>
            </a:r>
            <a:endParaRPr lang="en-US" sz="28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/ Subscribe / Publish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5954712" y="3551236"/>
            <a:ext cx="2590800" cy="1524000"/>
            <a:chOff x="-141288" y="1493837"/>
            <a:chExt cx="2590800" cy="1524000"/>
          </a:xfrm>
        </p:grpSpPr>
        <p:sp>
          <p:nvSpPr>
            <p:cNvPr id="5" name="Cube 4"/>
            <p:cNvSpPr/>
            <p:nvPr/>
          </p:nvSpPr>
          <p:spPr bwMode="auto">
            <a:xfrm>
              <a:off x="-141288" y="14938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Subscriber</a:t>
              </a:r>
            </a:p>
          </p:txBody>
        </p:sp>
        <p:sp>
          <p:nvSpPr>
            <p:cNvPr id="4" name="Flowchart: Direct Access Storage 3"/>
            <p:cNvSpPr/>
            <p:nvPr/>
          </p:nvSpPr>
          <p:spPr bwMode="auto">
            <a:xfrm>
              <a:off x="1306512" y="2027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1382712" y="3551236"/>
            <a:ext cx="2590800" cy="1524000"/>
            <a:chOff x="5726112" y="2103437"/>
            <a:chExt cx="2590800" cy="1524000"/>
          </a:xfrm>
        </p:grpSpPr>
        <p:sp>
          <p:nvSpPr>
            <p:cNvPr id="8" name="Cube 7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9" name="Flowchart: Direct Access Storage 8"/>
            <p:cNvSpPr/>
            <p:nvPr/>
          </p:nvSpPr>
          <p:spPr bwMode="auto">
            <a:xfrm>
              <a:off x="7173912" y="2408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  <p:sp>
          <p:nvSpPr>
            <p:cNvPr id="10" name="Flowchart: Direct Access Storage 9"/>
            <p:cNvSpPr/>
            <p:nvPr/>
          </p:nvSpPr>
          <p:spPr bwMode="auto">
            <a:xfrm>
              <a:off x="7173912" y="30178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Store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0800000">
            <a:off x="3882072" y="4160836"/>
            <a:ext cx="19202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6"/>
          <p:cNvGrpSpPr/>
          <p:nvPr/>
        </p:nvGrpSpPr>
        <p:grpSpPr>
          <a:xfrm>
            <a:off x="3287711" y="3094036"/>
            <a:ext cx="1498317" cy="685800"/>
            <a:chOff x="3287711" y="1798637"/>
            <a:chExt cx="1498317" cy="685800"/>
          </a:xfrm>
        </p:grpSpPr>
        <p:pic>
          <p:nvPicPr>
            <p:cNvPr id="12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3516312" y="1820077"/>
              <a:ext cx="1143000" cy="43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Subscription Message</a:t>
              </a:r>
              <a:endParaRPr lang="en-US" sz="1200" dirty="0"/>
            </a:p>
          </p:txBody>
        </p:sp>
      </p:grpSp>
      <p:sp>
        <p:nvSpPr>
          <p:cNvPr id="18" name="Curved Left Arrow 17"/>
          <p:cNvSpPr/>
          <p:nvPr/>
        </p:nvSpPr>
        <p:spPr>
          <a:xfrm>
            <a:off x="2144712" y="4389436"/>
            <a:ext cx="357190" cy="48762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V="1">
            <a:off x="1605006" y="4317998"/>
            <a:ext cx="428628" cy="53186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 rot="5400000" flipH="1" flipV="1">
            <a:off x="4792662" y="1893886"/>
            <a:ext cx="457200" cy="5905500"/>
          </a:xfrm>
          <a:prstGeom prst="curvedConnector3">
            <a:avLst>
              <a:gd name="adj1" fmla="val -30974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Folded Corner 24"/>
          <p:cNvSpPr/>
          <p:nvPr/>
        </p:nvSpPr>
        <p:spPr bwMode="auto">
          <a:xfrm>
            <a:off x="3885437" y="1341437"/>
            <a:ext cx="2286000" cy="1295400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WIKI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lang="en-US" dirty="0" smtClean="0"/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dirty="0" smtClean="0"/>
              <a:t>M1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Q@Publisher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78312" y="2255837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78312" y="2391412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278312" y="2508187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29"/>
          <p:cNvGrpSpPr/>
          <p:nvPr/>
        </p:nvGrpSpPr>
        <p:grpSpPr>
          <a:xfrm>
            <a:off x="8164512" y="4694237"/>
            <a:ext cx="1498317" cy="685800"/>
            <a:chOff x="3287711" y="1798637"/>
            <a:chExt cx="1498317" cy="685800"/>
          </a:xfrm>
        </p:grpSpPr>
        <p:pic>
          <p:nvPicPr>
            <p:cNvPr id="3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3512" y="5684837"/>
            <a:ext cx="24641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Bus.Publish</a:t>
            </a:r>
            <a:r>
              <a:rPr lang="en-US" dirty="0" smtClean="0">
                <a:latin typeface="Consolas" pitchFamily="49" charset="0"/>
              </a:rPr>
              <a:t>&lt;M1&gt;();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49 -0.08059 C -0.21367 -0.07828 -0.26484 -0.07576 -0.2968 -0.0382 C -0.32877 -0.00063 -0.35616 0.0894 -0.35443 0.14543 C -0.3527 0.20147 -0.31901 0.26316 -0.2861 0.29779 C -0.25319 0.33242 -0.19666 0.35718 -0.15667 0.35278 C -0.11683 0.34837 -0.08125 0.30975 -0.04582 0.27114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Scale-Out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6564312" y="2255837"/>
            <a:ext cx="2590800" cy="1524000"/>
            <a:chOff x="-141288" y="1493837"/>
            <a:chExt cx="2590800" cy="1524000"/>
          </a:xfrm>
        </p:grpSpPr>
        <p:sp>
          <p:nvSpPr>
            <p:cNvPr id="5" name="Cube 4"/>
            <p:cNvSpPr/>
            <p:nvPr/>
          </p:nvSpPr>
          <p:spPr bwMode="auto">
            <a:xfrm>
              <a:off x="-141288" y="14938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Subscriber</a:t>
              </a:r>
            </a:p>
          </p:txBody>
        </p:sp>
        <p:sp>
          <p:nvSpPr>
            <p:cNvPr id="6" name="Flowchart: Direct Access Storage 5"/>
            <p:cNvSpPr/>
            <p:nvPr/>
          </p:nvSpPr>
          <p:spPr bwMode="auto">
            <a:xfrm>
              <a:off x="1306512" y="2027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992312" y="2255837"/>
            <a:ext cx="2590800" cy="1524000"/>
            <a:chOff x="5726112" y="2103437"/>
            <a:chExt cx="2590800" cy="1524000"/>
          </a:xfrm>
        </p:grpSpPr>
        <p:sp>
          <p:nvSpPr>
            <p:cNvPr id="8" name="Cube 7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9" name="Flowchart: Direct Access Storage 8"/>
            <p:cNvSpPr/>
            <p:nvPr/>
          </p:nvSpPr>
          <p:spPr bwMode="auto">
            <a:xfrm>
              <a:off x="7173912" y="25606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10800000">
            <a:off x="4491672" y="2941636"/>
            <a:ext cx="19202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"/>
          <p:cNvGrpSpPr/>
          <p:nvPr/>
        </p:nvGrpSpPr>
        <p:grpSpPr>
          <a:xfrm>
            <a:off x="3897311" y="1798637"/>
            <a:ext cx="1498317" cy="685800"/>
            <a:chOff x="3287711" y="1798637"/>
            <a:chExt cx="1498317" cy="685800"/>
          </a:xfrm>
        </p:grpSpPr>
        <p:pic>
          <p:nvPicPr>
            <p:cNvPr id="1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516312" y="1820077"/>
              <a:ext cx="1143000" cy="43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Subscription Message</a:t>
              </a:r>
              <a:endParaRPr lang="en-US" sz="1200" dirty="0"/>
            </a:p>
          </p:txBody>
        </p:sp>
      </p:grpSp>
      <p:sp>
        <p:nvSpPr>
          <p:cNvPr id="15" name="Curved Left Arrow 14"/>
          <p:cNvSpPr/>
          <p:nvPr/>
        </p:nvSpPr>
        <p:spPr>
          <a:xfrm>
            <a:off x="2754312" y="3094037"/>
            <a:ext cx="357190" cy="48762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2214606" y="3022599"/>
            <a:ext cx="428628" cy="53186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239712" y="4084637"/>
            <a:ext cx="1219200" cy="838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DB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849312" y="3475037"/>
            <a:ext cx="1143000" cy="76200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/>
        </p:nvGrpSpPr>
        <p:grpSpPr>
          <a:xfrm>
            <a:off x="1992312" y="4313237"/>
            <a:ext cx="2590800" cy="1524000"/>
            <a:chOff x="5726112" y="2103437"/>
            <a:chExt cx="2590800" cy="1524000"/>
          </a:xfrm>
        </p:grpSpPr>
        <p:sp>
          <p:nvSpPr>
            <p:cNvPr id="22" name="Cube 21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23" name="Flowchart: Direct Access Storage 22"/>
            <p:cNvSpPr/>
            <p:nvPr/>
          </p:nvSpPr>
          <p:spPr bwMode="auto">
            <a:xfrm>
              <a:off x="7173912" y="25606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92312" y="5913437"/>
            <a:ext cx="24641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Bus.Publish</a:t>
            </a:r>
            <a:r>
              <a:rPr lang="en-US" dirty="0" smtClean="0">
                <a:latin typeface="Consolas" pitchFamily="49" charset="0"/>
              </a:rPr>
              <a:t>&lt;M1&gt;();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3821112" y="3322637"/>
            <a:ext cx="4838700" cy="2286000"/>
          </a:xfrm>
          <a:prstGeom prst="bentConnector3">
            <a:avLst>
              <a:gd name="adj1" fmla="val 100066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12" name="Group 24"/>
          <p:cNvGrpSpPr/>
          <p:nvPr/>
        </p:nvGrpSpPr>
        <p:grpSpPr>
          <a:xfrm>
            <a:off x="8926512" y="3551237"/>
            <a:ext cx="1030003" cy="533400"/>
            <a:chOff x="3287711" y="1798637"/>
            <a:chExt cx="1498317" cy="685800"/>
          </a:xfrm>
        </p:grpSpPr>
        <p:pic>
          <p:nvPicPr>
            <p:cNvPr id="2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cxnSp>
        <p:nvCxnSpPr>
          <p:cNvPr id="33" name="Straight Arrow Connector 32"/>
          <p:cNvCxnSpPr>
            <a:stCxn id="22" idx="2"/>
          </p:cNvCxnSpPr>
          <p:nvPr/>
        </p:nvCxnSpPr>
        <p:spPr>
          <a:xfrm rot="10800000">
            <a:off x="849312" y="4770437"/>
            <a:ext cx="1143000" cy="49530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Architectural Style – not a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sources and sinks communicate via channels in the bus</a:t>
            </a:r>
          </a:p>
          <a:p>
            <a:r>
              <a:rPr lang="en-US" dirty="0" smtClean="0"/>
              <a:t>Source place events (messages) in channels, sinks are notified about message availability</a:t>
            </a:r>
          </a:p>
          <a:p>
            <a:endParaRPr lang="en-U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652712" y="6586537"/>
            <a:ext cx="10033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Sink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62212" y="4324905"/>
            <a:ext cx="14732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Source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824412" y="4324905"/>
            <a:ext cx="10287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Sink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595812" y="6586537"/>
            <a:ext cx="14351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Source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1916112" y="5075237"/>
            <a:ext cx="6896100" cy="1143000"/>
          </a:xfrm>
          <a:prstGeom prst="plaque">
            <a:avLst>
              <a:gd name="adj" fmla="val 16667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7250112" y="5329237"/>
            <a:ext cx="142240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Bus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855912" y="5126037"/>
            <a:ext cx="635000" cy="1041400"/>
          </a:xfrm>
          <a:prstGeom prst="can">
            <a:avLst>
              <a:gd name="adj" fmla="val 41000"/>
            </a:avLst>
          </a:prstGeom>
          <a:solidFill>
            <a:srgbClr val="00B0F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5065712" y="5138737"/>
            <a:ext cx="635000" cy="1041400"/>
          </a:xfrm>
          <a:prstGeom prst="can">
            <a:avLst>
              <a:gd name="adj" fmla="val 41000"/>
            </a:avLst>
          </a:prstGeom>
          <a:solidFill>
            <a:srgbClr val="00B0F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5383212" y="6243637"/>
            <a:ext cx="12700" cy="2794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V="1">
            <a:off x="5370512" y="4757737"/>
            <a:ext cx="12700" cy="2794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3719512" y="6243637"/>
            <a:ext cx="1485900" cy="3937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3160712" y="4770437"/>
            <a:ext cx="0" cy="3175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3173412" y="6192837"/>
            <a:ext cx="0" cy="3175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5268912" y="6675437"/>
            <a:ext cx="4038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01712" y="6370637"/>
            <a:ext cx="84582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Remember: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when handling a response from a partner, 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if you want to reply to your client, use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</a:rPr>
              <a:t>Saga.ReplyToOriginator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</a:rPr>
              <a:t>msg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030912" y="4855199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30912" y="2111999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9312" y="1874837"/>
            <a:ext cx="2122472" cy="4267200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2912" y="2255837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4506912" y="3017837"/>
            <a:ext cx="1371600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2982912" y="5083799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2982912" y="5693399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8545512" y="2103437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7826888" y="2346105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164512" y="2865437"/>
            <a:ext cx="457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2712" y="5159999"/>
            <a:ext cx="40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7874952" y="5326467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7823368" y="5540999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287712" y="1341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935912" y="1341437"/>
            <a:ext cx="914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7312" y="24844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107111" y="3246437"/>
            <a:ext cx="39735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30518" y="27130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059112" y="3398837"/>
            <a:ext cx="5345113" cy="1333501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Logical Timeout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marL="342900" indent="-342900"/>
            <a:r>
              <a:rPr lang="en-US" dirty="0" smtClean="0"/>
              <a:t>Bus is not necessarily physically separate</a:t>
            </a:r>
          </a:p>
          <a:p>
            <a:pPr marL="742950" lvl="1" indent="-285750"/>
            <a:r>
              <a:rPr lang="en-US" dirty="0" smtClean="0"/>
              <a:t>Channels are both physical and logical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Bus is simpler than most Brokers</a:t>
            </a:r>
          </a:p>
          <a:p>
            <a:pPr marL="774700" lvl="1" indent="-342900"/>
            <a:r>
              <a:rPr lang="en-US" dirty="0" smtClean="0"/>
              <a:t>No routing or service fail over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No single point of failure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18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Publish / Subscribe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238" y="1768475"/>
            <a:ext cx="9577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39750" marR="0" lvl="1" indent="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Web, Pub/Sub,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HTTP request/response with browsers</a:t>
            </a:r>
          </a:p>
          <a:p>
            <a:r>
              <a:rPr lang="en-US" dirty="0" smtClean="0"/>
              <a:t>Should avoid request/response with backend</a:t>
            </a:r>
          </a:p>
          <a:p>
            <a:pPr lvl="1"/>
            <a:r>
              <a:rPr lang="en-US" dirty="0" smtClean="0"/>
              <a:t>Easier said than done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4465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44888" y="3941461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H="1" flipV="1">
            <a:off x="2159952" y="49228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rot="10800000" flipV="1">
            <a:off x="2144713" y="51514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rot="10800000" flipH="1" flipV="1">
            <a:off x="5207951" y="49228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rot="10800000" flipV="1">
            <a:off x="5192712" y="51514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sp>
        <p:nvSpPr>
          <p:cNvPr id="12" name="&quot;No&quot; Symbol 11"/>
          <p:cNvSpPr/>
          <p:nvPr/>
        </p:nvSpPr>
        <p:spPr bwMode="auto">
          <a:xfrm>
            <a:off x="5497512" y="4618037"/>
            <a:ext cx="685800" cy="838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Apps, Pub/Sub, and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front end subscribes to events</a:t>
            </a:r>
          </a:p>
          <a:p>
            <a:pPr lvl="1"/>
            <a:r>
              <a:rPr lang="en-US" dirty="0" smtClean="0"/>
              <a:t>Caches data from events in the web tier</a:t>
            </a:r>
          </a:p>
          <a:p>
            <a:pPr lvl="1"/>
            <a:r>
              <a:rPr lang="en-US" dirty="0" smtClean="0"/>
              <a:t>Serves data from the cache to browsers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4465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44888" y="3941461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"/>
          <p:cNvGrpSpPr/>
          <p:nvPr/>
        </p:nvGrpSpPr>
        <p:grpSpPr>
          <a:xfrm>
            <a:off x="5345112" y="4237037"/>
            <a:ext cx="1322283" cy="457200"/>
            <a:chOff x="5345112" y="4237037"/>
            <a:chExt cx="1322283" cy="4572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5345112" y="4694237"/>
              <a:ext cx="128016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726112" y="4237037"/>
              <a:ext cx="94128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3744912" y="5151437"/>
            <a:ext cx="990600" cy="914400"/>
            <a:chOff x="3744912" y="5151437"/>
            <a:chExt cx="990600" cy="914400"/>
          </a:xfrm>
        </p:grpSpPr>
        <p:sp>
          <p:nvSpPr>
            <p:cNvPr id="11" name="Cloud 10"/>
            <p:cNvSpPr/>
            <p:nvPr/>
          </p:nvSpPr>
          <p:spPr bwMode="auto">
            <a:xfrm>
              <a:off x="44307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4125912" y="51514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3" name="Cloud 12"/>
            <p:cNvSpPr/>
            <p:nvPr/>
          </p:nvSpPr>
          <p:spPr bwMode="auto">
            <a:xfrm>
              <a:off x="4049712" y="57610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Cloud 13"/>
            <p:cNvSpPr/>
            <p:nvPr/>
          </p:nvSpPr>
          <p:spPr bwMode="auto">
            <a:xfrm>
              <a:off x="37449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4112" y="5303837"/>
            <a:ext cx="1384915" cy="349968"/>
            <a:chOff x="4964112" y="5303837"/>
            <a:chExt cx="1384915" cy="349968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304799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7512" y="5303837"/>
              <a:ext cx="85151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2053272" y="4541837"/>
            <a:ext cx="1463040" cy="381000"/>
            <a:chOff x="2053272" y="4541837"/>
            <a:chExt cx="1463040" cy="381000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220912" y="4541837"/>
              <a:ext cx="65915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</a:t>
              </a:r>
              <a:endParaRPr lang="en-US" dirty="0"/>
            </a:p>
          </p:txBody>
        </p:sp>
      </p:grpSp>
      <p:sp>
        <p:nvSpPr>
          <p:cNvPr id="22" name="Curved Left Arrow 21"/>
          <p:cNvSpPr/>
          <p:nvPr/>
        </p:nvSpPr>
        <p:spPr bwMode="auto">
          <a:xfrm>
            <a:off x="3516312" y="4846637"/>
            <a:ext cx="609600" cy="762000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21" name="Group 24"/>
          <p:cNvGrpSpPr/>
          <p:nvPr/>
        </p:nvGrpSpPr>
        <p:grpSpPr>
          <a:xfrm>
            <a:off x="1961832" y="5075237"/>
            <a:ext cx="1463040" cy="381000"/>
            <a:chOff x="1961832" y="5075237"/>
            <a:chExt cx="1463040" cy="381000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144712" y="5075237"/>
              <a:ext cx="67197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User submits changes to data</a:t>
            </a:r>
          </a:p>
          <a:p>
            <a:pPr lvl="1"/>
            <a:r>
              <a:rPr lang="en-US" dirty="0" smtClean="0"/>
              <a:t>Send message and show user “thank you” page</a:t>
            </a:r>
          </a:p>
          <a:p>
            <a:pPr lvl="1"/>
            <a:r>
              <a:rPr lang="en-US" dirty="0" smtClean="0"/>
              <a:t>Successful processing causes publish/cache update</a:t>
            </a:r>
          </a:p>
          <a:p>
            <a:pPr lvl="1"/>
            <a:r>
              <a:rPr lang="en-US" dirty="0" smtClean="0"/>
              <a:t>Email (?)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12" y="4084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544888" y="4122436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"/>
          <p:cNvGrpSpPr/>
          <p:nvPr/>
        </p:nvGrpSpPr>
        <p:grpSpPr>
          <a:xfrm>
            <a:off x="5009832" y="4801469"/>
            <a:ext cx="1463040" cy="349968"/>
            <a:chOff x="5162232" y="4344269"/>
            <a:chExt cx="1463040" cy="349968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5162232" y="4694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573712" y="4344269"/>
              <a:ext cx="94128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3744912" y="5151437"/>
            <a:ext cx="990600" cy="914400"/>
            <a:chOff x="3744912" y="5151437"/>
            <a:chExt cx="990600" cy="914400"/>
          </a:xfrm>
        </p:grpSpPr>
        <p:sp>
          <p:nvSpPr>
            <p:cNvPr id="11" name="Cloud 10"/>
            <p:cNvSpPr/>
            <p:nvPr/>
          </p:nvSpPr>
          <p:spPr bwMode="auto">
            <a:xfrm>
              <a:off x="44307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4125912" y="51514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3" name="Cloud 12"/>
            <p:cNvSpPr/>
            <p:nvPr/>
          </p:nvSpPr>
          <p:spPr bwMode="auto">
            <a:xfrm>
              <a:off x="4049712" y="57610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Cloud 13"/>
            <p:cNvSpPr/>
            <p:nvPr/>
          </p:nvSpPr>
          <p:spPr bwMode="auto">
            <a:xfrm>
              <a:off x="37449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4112" y="5227637"/>
            <a:ext cx="1461859" cy="607602"/>
            <a:chOff x="4964112" y="5198603"/>
            <a:chExt cx="1461859" cy="607602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7512" y="5198603"/>
              <a:ext cx="928459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Update</a:t>
              </a:r>
            </a:p>
            <a:p>
              <a:r>
                <a:rPr lang="en-US" dirty="0" smtClean="0"/>
                <a:t>Cache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2053272" y="4160837"/>
            <a:ext cx="1463040" cy="381000"/>
            <a:chOff x="2053272" y="4541837"/>
            <a:chExt cx="1463040" cy="381000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220912" y="4541837"/>
              <a:ext cx="81304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</a:t>
              </a:r>
              <a:endParaRPr lang="en-US" dirty="0"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961832" y="4694237"/>
            <a:ext cx="1603462" cy="381000"/>
            <a:chOff x="1961832" y="5075237"/>
            <a:chExt cx="1603462" cy="381000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144712" y="5075237"/>
              <a:ext cx="142058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“Thank you”</a:t>
              </a:r>
              <a:endParaRPr lang="en-US" dirty="0"/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5040312" y="4313237"/>
            <a:ext cx="2590800" cy="381000"/>
            <a:chOff x="1916112" y="4541837"/>
            <a:chExt cx="2590800" cy="381000"/>
          </a:xfrm>
        </p:grpSpPr>
        <p:cxnSp>
          <p:nvCxnSpPr>
            <p:cNvPr id="26" name="Straight Arrow Connector 25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916112" y="4541837"/>
              <a:ext cx="1954381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 &amp; forget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sp>
        <p:nvSpPr>
          <p:cNvPr id="28" name="Curved Left Arrow 27"/>
          <p:cNvSpPr/>
          <p:nvPr/>
        </p:nvSpPr>
        <p:spPr>
          <a:xfrm>
            <a:off x="8266374" y="4770436"/>
            <a:ext cx="753147" cy="1011857"/>
          </a:xfrm>
          <a:prstGeom prst="curvedLef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9" name="Curved Right Arrow 28"/>
          <p:cNvSpPr/>
          <p:nvPr/>
        </p:nvSpPr>
        <p:spPr>
          <a:xfrm flipV="1">
            <a:off x="7173912" y="4733569"/>
            <a:ext cx="903777" cy="1103667"/>
          </a:xfrm>
          <a:prstGeom prst="curved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grpSp>
        <p:nvGrpSpPr>
          <p:cNvPr id="25" name="Group 9"/>
          <p:cNvGrpSpPr/>
          <p:nvPr/>
        </p:nvGrpSpPr>
        <p:grpSpPr>
          <a:xfrm>
            <a:off x="620712" y="6325469"/>
            <a:ext cx="5852160" cy="349968"/>
            <a:chOff x="773112" y="4344269"/>
            <a:chExt cx="5852160" cy="349968"/>
          </a:xfrm>
        </p:grpSpPr>
        <p:cxnSp>
          <p:nvCxnSpPr>
            <p:cNvPr id="31" name="Straight Arrow Connector 30"/>
            <p:cNvCxnSpPr/>
            <p:nvPr/>
          </p:nvCxnSpPr>
          <p:spPr>
            <a:xfrm rot="10800000" flipV="1">
              <a:off x="773112" y="4694237"/>
              <a:ext cx="585216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573712" y="4344269"/>
              <a:ext cx="76174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Scaling-out and </a:t>
            </a:r>
            <a:r>
              <a:rPr lang="en-US" sz="4000" dirty="0" smtClean="0"/>
              <a:t>Multi-Site Messaging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nodes and worker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Master node provides infrastructure capabilities</a:t>
            </a:r>
          </a:p>
          <a:p>
            <a:pPr lvl="1"/>
            <a:r>
              <a:rPr lang="en-US" dirty="0" smtClean="0"/>
              <a:t>Distributor, RavenDB, </a:t>
            </a:r>
            <a:r>
              <a:rPr lang="en-US" dirty="0" err="1" smtClean="0"/>
              <a:t>TimeoutManager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Needs to be highly available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Worker nodes – process messages delivered from the master node</a:t>
            </a:r>
          </a:p>
          <a:p>
            <a:endParaRPr lang="en-US" dirty="0" smtClean="0"/>
          </a:p>
          <a:p>
            <a:r>
              <a:rPr lang="en-US" dirty="0" smtClean="0"/>
              <a:t>Enables scale out with minimal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649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912" y="360363"/>
            <a:ext cx="9610726" cy="719137"/>
          </a:xfrm>
        </p:spPr>
        <p:txBody>
          <a:bodyPr/>
          <a:lstStyle/>
          <a:p>
            <a:r>
              <a:rPr lang="en-US" dirty="0" smtClean="0"/>
              <a:t>Scaling a Autonomous Component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1878012" y="2560637"/>
            <a:ext cx="7277100" cy="4343400"/>
            <a:chOff x="2106612" y="2509837"/>
            <a:chExt cx="7277100" cy="4343400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7277100" cy="4343400"/>
            </a:xfrm>
            <a:prstGeom prst="cube">
              <a:avLst>
                <a:gd name="adj" fmla="val 8120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678112" y="2509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63512" y="3551237"/>
            <a:ext cx="770280" cy="457200"/>
            <a:chOff x="3668710" y="1798637"/>
            <a:chExt cx="770280" cy="457200"/>
          </a:xfrm>
        </p:grpSpPr>
        <p:pic>
          <p:nvPicPr>
            <p:cNvPr id="1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pic>
        <p:nvPicPr>
          <p:cNvPr id="13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712" y="3017837"/>
            <a:ext cx="1600200" cy="233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8712" y="30178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8512" y="40084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4512" y="53038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20"/>
          <p:cNvGrpSpPr/>
          <p:nvPr/>
        </p:nvGrpSpPr>
        <p:grpSpPr>
          <a:xfrm>
            <a:off x="5726112" y="4541837"/>
            <a:ext cx="1007851" cy="762000"/>
            <a:chOff x="1975061" y="2662237"/>
            <a:chExt cx="1007851" cy="762000"/>
          </a:xfrm>
        </p:grpSpPr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7326312" y="3398837"/>
            <a:ext cx="1007851" cy="762000"/>
            <a:chOff x="1975061" y="2662237"/>
            <a:chExt cx="1007851" cy="762000"/>
          </a:xfrm>
        </p:grpSpPr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33" name="AutoShape 14"/>
          <p:cNvSpPr>
            <a:spLocks noChangeArrowheads="1"/>
          </p:cNvSpPr>
          <p:nvPr/>
        </p:nvSpPr>
        <p:spPr bwMode="auto">
          <a:xfrm rot="16200000">
            <a:off x="1624012" y="3576637"/>
            <a:ext cx="571500" cy="444500"/>
          </a:xfrm>
          <a:prstGeom prst="can">
            <a:avLst>
              <a:gd name="adj" fmla="val 32778"/>
            </a:avLst>
          </a:prstGeom>
          <a:solidFill>
            <a:srgbClr val="FCEB9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 rot="16200000">
            <a:off x="4119561" y="4090988"/>
            <a:ext cx="304800" cy="292098"/>
          </a:xfrm>
          <a:prstGeom prst="can">
            <a:avLst>
              <a:gd name="adj" fmla="val 25814"/>
            </a:avLst>
          </a:prstGeom>
          <a:solidFill>
            <a:srgbClr val="FCEB9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34"/>
          <p:cNvGrpSpPr/>
          <p:nvPr/>
        </p:nvGrpSpPr>
        <p:grpSpPr>
          <a:xfrm>
            <a:off x="468312" y="3551237"/>
            <a:ext cx="770280" cy="457200"/>
            <a:chOff x="3668710" y="1798637"/>
            <a:chExt cx="770280" cy="457200"/>
          </a:xfrm>
        </p:grpSpPr>
        <p:pic>
          <p:nvPicPr>
            <p:cNvPr id="3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cxnSp>
        <p:nvCxnSpPr>
          <p:cNvPr id="39" name="Straight Arrow Connector 38"/>
          <p:cNvCxnSpPr>
            <a:stCxn id="20" idx="0"/>
            <a:endCxn id="34" idx="2"/>
          </p:cNvCxnSpPr>
          <p:nvPr/>
        </p:nvCxnSpPr>
        <p:spPr bwMode="auto">
          <a:xfrm rot="16200000" flipV="1">
            <a:off x="3822250" y="4839148"/>
            <a:ext cx="1524000" cy="62457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506912" y="4770437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4" idx="0"/>
          </p:cNvCxnSpPr>
          <p:nvPr/>
        </p:nvCxnSpPr>
        <p:spPr bwMode="auto">
          <a:xfrm rot="16200000" flipV="1">
            <a:off x="5197025" y="3470724"/>
            <a:ext cx="381000" cy="191362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87912" y="4084637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03973" y="2999209"/>
            <a:ext cx="1467068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62229" y="6604036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pSp>
        <p:nvGrpSpPr>
          <p:cNvPr id="6" name="Group 16"/>
          <p:cNvGrpSpPr/>
          <p:nvPr/>
        </p:nvGrpSpPr>
        <p:grpSpPr>
          <a:xfrm>
            <a:off x="4278312" y="5837237"/>
            <a:ext cx="1007851" cy="762000"/>
            <a:chOff x="1975061" y="2662237"/>
            <a:chExt cx="1007851" cy="762000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413998" y="5357453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915063" y="4191869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pSp>
        <p:nvGrpSpPr>
          <p:cNvPr id="17" name="Group 28"/>
          <p:cNvGrpSpPr/>
          <p:nvPr/>
        </p:nvGrpSpPr>
        <p:grpSpPr>
          <a:xfrm>
            <a:off x="2068512" y="3398837"/>
            <a:ext cx="2133600" cy="990600"/>
            <a:chOff x="1289261" y="2662237"/>
            <a:chExt cx="2133600" cy="990600"/>
          </a:xfrm>
        </p:grpSpPr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 flipH="1">
              <a:off x="2144710" y="2662237"/>
              <a:ext cx="1278150" cy="9906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AutoShape 14"/>
            <p:cNvSpPr>
              <a:spLocks noChangeArrowheads="1"/>
            </p:cNvSpPr>
            <p:nvPr/>
          </p:nvSpPr>
          <p:spPr bwMode="auto">
            <a:xfrm rot="16200000">
              <a:off x="1587710" y="2592388"/>
              <a:ext cx="381000" cy="9778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2279861" y="2839462"/>
              <a:ext cx="1143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uLnTx/>
                  <a:uFillTx/>
                </a:rPr>
                <a:t>Distributor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</a:endParaRPr>
            </a:p>
          </p:txBody>
        </p:sp>
      </p:grpSp>
      <p:grpSp>
        <p:nvGrpSpPr>
          <p:cNvPr id="57" name="Group 24"/>
          <p:cNvGrpSpPr/>
          <p:nvPr/>
        </p:nvGrpSpPr>
        <p:grpSpPr>
          <a:xfrm>
            <a:off x="2859537" y="4593428"/>
            <a:ext cx="1007851" cy="762000"/>
            <a:chOff x="1975061" y="2662237"/>
            <a:chExt cx="1007851" cy="762000"/>
          </a:xfrm>
        </p:grpSpPr>
        <p:sp>
          <p:nvSpPr>
            <p:cNvPr id="58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0804E-6 -7.92358E-6 C 0.02738 -0.00484 0.05934 0.00293 0.08657 0.00545 C 0.09554 0.00188 0.10892 0.00629 0.11774 0.00734 C 0.1319 0.00482 0.1456 0.00125 0.15976 -0.00169 C 0.17802 0.00146 0.19738 0.0044 0.21517 0.01091 C 0.22162 0.01322 0.22776 0.017 0.23406 0.01994 C 0.23878 0.02204 0.2476 0.02708 0.2476 0.02708 C 0.25342 0.03484 0.24681 0.0275 0.2572 0.03254 C 0.26286 0.03526 0.26491 0.04261 0.27073 0.04513 C 0.27168 0.04702 0.27231 0.04912 0.27341 0.05059 C 0.27451 0.05206 0.2764 0.05248 0.2775 0.05416 C 0.28396 0.06445 0.27609 0.05983 0.28427 0.06319 C 0.28632 0.07222 0.2901 0.08166 0.29498 0.08859 C 0.29749 0.09783 0.29797 0.10329 0.30316 0.11022 C 0.30631 0.12302 0.30741 0.11778 0.30316 0.12638 C 0.30379 0.13163 0.30568 0.15431 0.30851 0.15893 C 0.30993 0.16124 0.31245 0.16229 0.31402 0.16439 C 0.31512 0.16585 0.31575 0.16795 0.3167 0.16963 C 0.31622 0.17152 0.31481 0.1732 0.31528 0.17509 C 0.31591 0.17761 0.31827 0.17845 0.31937 0.18055 C 0.32221 0.18601 0.32158 0.19231 0.32488 0.19861 C 0.32299 0.20092 0.32 0.20239 0.31937 0.20575 C 0.3178 0.21519 0.32252 0.23115 0.32488 0.24018 C 0.32205 0.25089 0.32661 0.2702 0.33165 0.27986 C 0.33275 0.28868 0.3348 0.30547 0.33417 0.3124 C 0.33401 0.3145 0.33165 0.30904 0.33165 0.30694 C 0.33165 0.30568 0.33338 0.30694 0.33417 0.30694 " pathEditMode="relative" ptsTypes="ffffffffffffffffffffffffff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0488E-6 4.97586E-6 C 0.03777 0.0044 0.02125 0.00272 0.04958 0.00545 C 0.06013 0.00377 0.06863 0.00503 0.0787 0.00902 C 0.08846 0.01721 0.10263 0.01847 0.11396 0.01994 C 0.14544 0.03023 0.17645 0.03569 0.20887 0.04157 C 0.22131 0.04387 0.2328 0.04849 0.24524 0.05059 C 0.25295 0.05374 0.26082 0.05374 0.26869 0.05605 C 0.26869 0.05626 0.28175 0.05962 0.28474 0.06151 C 0.29025 0.06487 0.28758 0.0655 0.2934 0.06676 C 0.29797 0.0676 0.30237 0.06802 0.30678 0.06865 C 0.3337 0.07747 0.3614 0.08335 0.38847 0.09216 C 0.39981 0.10098 0.41161 0.10644 0.42342 0.11379 C 0.42924 0.11736 0.42735 0.11358 0.43365 0.11925 C 0.43538 0.12072 0.43633 0.12324 0.43806 0.12471 C 0.45459 0.13919 0.43522 0.11904 0.44829 0.13184 C 0.45097 0.13457 0.4527 0.13856 0.45553 0.14087 C 0.45695 0.14192 0.45868 0.14192 0.45994 0.14276 C 0.46623 0.14696 0.47064 0.15263 0.47741 0.15536 C 0.48182 0.15725 0.49079 0.16082 0.49079 0.16103 " pathEditMode="relative" rAng="0" ptsTypes="ffffffffffffffffff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 ACI as the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/>
              <a:t> profile</a:t>
            </a:r>
          </a:p>
          <a:p>
            <a:r>
              <a:rPr lang="en-US" dirty="0" smtClean="0"/>
              <a:t>Must be running on the master node</a:t>
            </a:r>
          </a:p>
          <a:p>
            <a:r>
              <a:rPr lang="en-US" dirty="0" smtClean="0"/>
              <a:t>Runs the distributor in-process</a:t>
            </a:r>
          </a:p>
          <a:p>
            <a:r>
              <a:rPr lang="en-US" dirty="0" smtClean="0"/>
              <a:t>Enlists it self as a worker</a:t>
            </a:r>
          </a:p>
          <a:p>
            <a:endParaRPr lang="en-US" dirty="0" smtClean="0"/>
          </a:p>
          <a:p>
            <a:r>
              <a:rPr lang="en-US" dirty="0" smtClean="0"/>
              <a:t>If you want to run the distributor by itself, 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Distributor </a:t>
            </a:r>
            <a:r>
              <a:rPr lang="en-US" dirty="0" smtClean="0"/>
              <a:t>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154112" y="1798637"/>
            <a:ext cx="4191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92312" y="3533585"/>
            <a:ext cx="23622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74086" y="3564837"/>
            <a:ext cx="1888922" cy="2735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54512" y="5913437"/>
            <a:ext cx="186944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11512" y="5913437"/>
            <a:ext cx="990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2" y="1189037"/>
            <a:ext cx="9383713" cy="6370638"/>
          </a:xfrm>
        </p:spPr>
        <p:txBody>
          <a:bodyPr/>
          <a:lstStyle/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ShippingSaga</a:t>
            </a:r>
            <a:r>
              <a:rPr lang="en-US" sz="2000" dirty="0" smtClean="0">
                <a:latin typeface="Consolas" pitchFamily="49" charset="0"/>
              </a:rPr>
              <a:t> : Saga&lt;</a:t>
            </a:r>
            <a:r>
              <a:rPr lang="en-US" sz="2000" dirty="0" err="1" smtClean="0">
                <a:latin typeface="Consolas" pitchFamily="49" charset="0"/>
              </a:rPr>
              <a:t>ShippingSagaData</a:t>
            </a:r>
            <a:r>
              <a:rPr lang="en-US" sz="2000" dirty="0" smtClean="0">
                <a:latin typeface="Consolas" pitchFamily="49" charset="0"/>
              </a:rPr>
              <a:t>&gt;, </a:t>
            </a:r>
            <a:r>
              <a:rPr lang="en-US" sz="2000" dirty="0" err="1" smtClean="0">
                <a:latin typeface="Consolas" pitchFamily="49" charset="0"/>
              </a:rPr>
              <a:t>IAmStartedByMessages</a:t>
            </a:r>
            <a:r>
              <a:rPr lang="en-US" sz="2000" dirty="0" smtClean="0">
                <a:latin typeface="Consolas" pitchFamily="49" charset="0"/>
              </a:rPr>
              <a:t>&lt;M1&gt;,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FedExResponse</a:t>
            </a:r>
            <a:r>
              <a:rPr lang="en-US" sz="2000" dirty="0" smtClean="0">
                <a:latin typeface="Consolas" pitchFamily="49" charset="0"/>
              </a:rPr>
              <a:t>&gt;,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</a:rPr>
              <a:t>IHandleTimeouts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smtClean="0">
                <a:latin typeface="Consolas" pitchFamily="49" charset="0"/>
              </a:rPr>
              <a:t>Handle(M1 </a:t>
            </a:r>
            <a:r>
              <a:rPr lang="en-US" sz="2000" dirty="0" err="1" smtClean="0">
                <a:latin typeface="Consolas" pitchFamily="49" charset="0"/>
              </a:rPr>
              <a:t>msg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err="1" smtClean="0">
                <a:latin typeface="Consolas" pitchFamily="49" charset="0"/>
              </a:rPr>
              <a:t>Data.Order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msg.Order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Bus.Send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ShipToFedEx</a:t>
            </a:r>
            <a:r>
              <a:rPr lang="en-US" sz="2000" dirty="0" smtClean="0">
                <a:latin typeface="Consolas" pitchFamily="49" charset="0"/>
              </a:rPr>
              <a:t>&gt;(m =&gt; </a:t>
            </a:r>
            <a:r>
              <a:rPr lang="en-US" sz="2000" dirty="0" err="1" smtClean="0">
                <a:latin typeface="Consolas" pitchFamily="49" charset="0"/>
              </a:rPr>
              <a:t>m.Order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msg.Order</a:t>
            </a:r>
            <a:r>
              <a:rPr lang="en-US" sz="2000" dirty="0" smtClean="0">
                <a:latin typeface="Consolas" pitchFamily="49" charset="0"/>
              </a:rPr>
              <a:t>);	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RequestTimeout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&gt;(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</a:rPr>
              <a:t>									</a:t>
            </a:r>
            <a:r>
              <a:rPr lang="en-US" sz="2000" dirty="0" err="1" smtClean="0">
                <a:latin typeface="Consolas" pitchFamily="49" charset="0"/>
              </a:rPr>
              <a:t>TimeSpan.FromMinutes</a:t>
            </a:r>
            <a:r>
              <a:rPr lang="en-US" sz="2000" dirty="0" smtClean="0">
                <a:latin typeface="Consolas" pitchFamily="49" charset="0"/>
              </a:rPr>
              <a:t>(5));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smtClean="0">
                <a:latin typeface="Consolas" pitchFamily="49" charset="0"/>
              </a:rPr>
              <a:t>Handle(</a:t>
            </a:r>
            <a:r>
              <a:rPr lang="en-US" sz="2000" dirty="0" err="1" smtClean="0">
                <a:latin typeface="Consolas" pitchFamily="49" charset="0"/>
              </a:rPr>
              <a:t>FedExResponse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msg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</a:rPr>
              <a:t>.MarkAsComplete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endParaRPr lang="en-US" sz="2000" dirty="0" smtClean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void </a:t>
            </a:r>
            <a:r>
              <a:rPr lang="en-US" sz="2000" dirty="0">
                <a:latin typeface="Consolas" pitchFamily="49" charset="0"/>
              </a:rPr>
              <a:t>Timeout(</a:t>
            </a:r>
            <a:r>
              <a:rPr lang="en-US" sz="2000" dirty="0" err="1">
                <a:latin typeface="Consolas" pitchFamily="49" charset="0"/>
              </a:rPr>
              <a:t>FedexTimedOut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state)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Bus.Send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ShipToUps</a:t>
            </a:r>
            <a:r>
              <a:rPr lang="en-US" sz="2000" dirty="0" smtClean="0">
                <a:latin typeface="Consolas" pitchFamily="49" charset="0"/>
              </a:rPr>
              <a:t>&gt;(m =&gt; </a:t>
            </a:r>
            <a:r>
              <a:rPr lang="en-US" sz="2000" dirty="0" err="1" smtClean="0">
                <a:latin typeface="Consolas" pitchFamily="49" charset="0"/>
              </a:rPr>
              <a:t>m.Data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Data.Order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2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</a:p>
          <a:p>
            <a:pPr>
              <a:spcAft>
                <a:spcPts val="0"/>
              </a:spcAft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 ACI as a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Worker</a:t>
            </a:r>
            <a:r>
              <a:rPr lang="en-US" dirty="0" smtClean="0"/>
              <a:t> </a:t>
            </a:r>
            <a:r>
              <a:rPr lang="en-US" dirty="0"/>
              <a:t>profile</a:t>
            </a:r>
          </a:p>
          <a:p>
            <a:r>
              <a:rPr lang="en-US" dirty="0" smtClean="0"/>
              <a:t>Must know the master node</a:t>
            </a:r>
          </a:p>
          <a:p>
            <a:pPr marL="10795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MasterNodeConfig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Node=“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MyCluster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dirty="0" smtClean="0"/>
          </a:p>
          <a:p>
            <a:r>
              <a:rPr lang="en-US" dirty="0" smtClean="0"/>
              <a:t>Sends timeout/gateway requests to the master</a:t>
            </a:r>
          </a:p>
          <a:p>
            <a:endParaRPr lang="en-US" dirty="0" smtClean="0"/>
          </a:p>
          <a:p>
            <a:r>
              <a:rPr lang="en-US" dirty="0" smtClean="0"/>
              <a:t>Connects to RavenDB on the master for shared subscriptions and sagas</a:t>
            </a:r>
          </a:p>
          <a:p>
            <a:endParaRPr lang="en-US" dirty="0"/>
          </a:p>
          <a:p>
            <a:pPr marL="10795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Distributor – Group 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scale out sample from the download</a:t>
            </a:r>
          </a:p>
          <a:p>
            <a:r>
              <a:rPr lang="en-US" dirty="0" smtClean="0"/>
              <a:t>Run only the </a:t>
            </a:r>
            <a:r>
              <a:rPr lang="en-US" dirty="0" err="1" smtClean="0"/>
              <a:t>Orders.Handler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Have one machine be a </a:t>
            </a:r>
            <a:r>
              <a:rPr lang="en-US" dirty="0" err="1" smtClean="0"/>
              <a:t>masternode</a:t>
            </a:r>
            <a:endParaRPr lang="en-US" dirty="0" smtClean="0"/>
          </a:p>
          <a:p>
            <a:pPr marL="863600" lvl="2">
              <a:spcAft>
                <a:spcPts val="1425"/>
              </a:spcAft>
              <a:buSzPct val="39000"/>
            </a:pPr>
            <a:r>
              <a:rPr lang="en-US" sz="2000" i="1" dirty="0" err="1"/>
              <a:t>NServiceBus.Production</a:t>
            </a:r>
            <a:r>
              <a:rPr lang="en-US" sz="2000" i="1" dirty="0"/>
              <a:t> </a:t>
            </a:r>
            <a:r>
              <a:rPr lang="en-US" sz="2000" i="1" dirty="0" err="1" smtClean="0"/>
              <a:t>NServiceBus.Master</a:t>
            </a:r>
            <a:endParaRPr lang="en-US" dirty="0" smtClean="0"/>
          </a:p>
          <a:p>
            <a:r>
              <a:rPr lang="en-US" dirty="0" smtClean="0"/>
              <a:t>Configure the  other machines to  be workers</a:t>
            </a:r>
          </a:p>
          <a:p>
            <a:pPr lvl="1"/>
            <a:r>
              <a:rPr lang="en-US" sz="2000" i="1" dirty="0" err="1">
                <a:latin typeface="+mj-lt"/>
              </a:rPr>
              <a:t>NServiceBus.Production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NServiceBus.Worker</a:t>
            </a:r>
            <a:endParaRPr lang="en-US" sz="2000" i="1" dirty="0" smtClean="0">
              <a:latin typeface="+mj-lt"/>
            </a:endParaRPr>
          </a:p>
          <a:p>
            <a:pPr lvl="1"/>
            <a:r>
              <a:rPr lang="sv-SE" dirty="0"/>
              <a:t> </a:t>
            </a:r>
            <a:r>
              <a:rPr lang="sv-SE" sz="2000" i="1" dirty="0" smtClean="0"/>
              <a:t>&lt;</a:t>
            </a:r>
            <a:r>
              <a:rPr lang="sv-SE" sz="2000" i="1" dirty="0"/>
              <a:t>MasterNodeConfig Node</a:t>
            </a:r>
            <a:r>
              <a:rPr lang="sv-SE" sz="2000" i="1" dirty="0" smtClean="0"/>
              <a:t>=”smt68"/&gt;</a:t>
            </a:r>
            <a:endParaRPr lang="sv-SE" i="1" dirty="0"/>
          </a:p>
          <a:p>
            <a:endParaRPr lang="sv-SE" dirty="0"/>
          </a:p>
          <a:p>
            <a:pPr lvl="1"/>
            <a:endParaRPr lang="en-US" sz="20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Cross-site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When your sites are logically different</a:t>
            </a:r>
          </a:p>
          <a:p>
            <a:pPr lvl="1"/>
            <a:r>
              <a:rPr lang="en-US" dirty="0" smtClean="0"/>
              <a:t>Headquarter </a:t>
            </a:r>
            <a:r>
              <a:rPr lang="en-US" dirty="0" err="1" smtClean="0"/>
              <a:t>vs</a:t>
            </a:r>
            <a:r>
              <a:rPr lang="en-US" dirty="0" smtClean="0"/>
              <a:t> Stores</a:t>
            </a:r>
          </a:p>
          <a:p>
            <a:r>
              <a:rPr lang="en-US" dirty="0" smtClean="0"/>
              <a:t>For High Availability (HA) scenarios infrastructure solutions should be used</a:t>
            </a:r>
          </a:p>
          <a:p>
            <a:r>
              <a:rPr lang="en-US" dirty="0" smtClean="0"/>
              <a:t>Prefer explicit message types for your cross-site communication</a:t>
            </a:r>
          </a:p>
          <a:p>
            <a:pPr marL="5397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49312" y="5285338"/>
            <a:ext cx="8763000" cy="1466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public class </a:t>
            </a:r>
            <a:r>
              <a:rPr lang="en-US" sz="2400" dirty="0" err="1" smtClean="0">
                <a:latin typeface="Consolas" pitchFamily="49" charset="0"/>
              </a:rPr>
              <a:t>EndOfDaySalesReport</a:t>
            </a:r>
            <a:r>
              <a:rPr lang="en-US" sz="2400" dirty="0" smtClean="0">
                <a:latin typeface="Consolas" pitchFamily="49" charset="0"/>
              </a:rPr>
              <a:t> : </a:t>
            </a:r>
            <a:r>
              <a:rPr lang="en-US" sz="2400" dirty="0" err="1" smtClean="0">
                <a:latin typeface="Consolas" pitchFamily="49" charset="0"/>
              </a:rPr>
              <a:t>IMessage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public List&lt;Purchase&gt; Purchases{ </a:t>
            </a:r>
            <a:r>
              <a:rPr lang="en-US" sz="2400" dirty="0" err="1" smtClean="0">
                <a:latin typeface="Consolas" pitchFamily="49" charset="0"/>
              </a:rPr>
              <a:t>get;set</a:t>
            </a:r>
            <a:r>
              <a:rPr lang="en-US" sz="2400" dirty="0" smtClean="0">
                <a:latin typeface="Consolas" pitchFamily="49" charset="0"/>
              </a:rPr>
              <a:t>; }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Logically significant sites</a:t>
            </a:r>
            <a:endParaRPr lang="sv-SE" dirty="0"/>
          </a:p>
        </p:txBody>
      </p:sp>
      <p:pic>
        <p:nvPicPr>
          <p:cNvPr id="1026" name="Picture 2" descr="Store to headquarters pricing and sales intera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1951037"/>
            <a:ext cx="894154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Gateway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Runs in-process with your endpoint</a:t>
            </a:r>
          </a:p>
          <a:p>
            <a:pPr lvl="1"/>
            <a:r>
              <a:rPr lang="sv-SE" dirty="0" smtClean="0"/>
              <a:t>Enabled by the 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MultiSite</a:t>
            </a:r>
            <a:r>
              <a:rPr lang="sv-SE" dirty="0" smtClean="0"/>
              <a:t> profile</a:t>
            </a:r>
          </a:p>
          <a:p>
            <a:r>
              <a:rPr lang="sv-SE" dirty="0" smtClean="0"/>
              <a:t>Use the gateway by calling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Builtin channels are Http/Https</a:t>
            </a:r>
          </a:p>
          <a:p>
            <a:pPr lvl="1"/>
            <a:r>
              <a:rPr lang="sv-SE" dirty="0" smtClean="0"/>
              <a:t>Create you own by implementing 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IChannel</a:t>
            </a:r>
          </a:p>
          <a:p>
            <a:r>
              <a:rPr lang="sv-SE" dirty="0"/>
              <a:t>Handles </a:t>
            </a:r>
            <a:r>
              <a:rPr lang="sv-SE" dirty="0" smtClean="0"/>
              <a:t>de-duplication </a:t>
            </a:r>
            <a:r>
              <a:rPr lang="sv-SE" dirty="0"/>
              <a:t>for </a:t>
            </a:r>
            <a:r>
              <a:rPr lang="sv-SE" dirty="0" smtClean="0"/>
              <a:t>you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25512" y="3724203"/>
            <a:ext cx="8763000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Bus.SendToSites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endOfDayReport</a:t>
            </a:r>
            <a:r>
              <a:rPr lang="en-US" sz="28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</a:rPr>
              <a:t>				new[]{“Headquarter”})</a:t>
            </a:r>
            <a:endParaRPr lang="en-US" sz="2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long, and thanks for all the fish</a:t>
            </a:r>
            <a:endParaRPr lang="en-US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112" y="1874837"/>
            <a:ext cx="38385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9217" y="3246437"/>
            <a:ext cx="3653695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-1619485" y="1265237"/>
            <a:ext cx="13294024" cy="192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onsolas" pitchFamily="49" charset="0"/>
                <a:cs typeface="Consolas" panose="020B0609020204030204" pitchFamily="49" charset="0"/>
              </a:rPr>
              <a:t>www.particular.net	</a:t>
            </a:r>
          </a:p>
          <a:p>
            <a:pPr algn="ctr"/>
            <a:endParaRPr lang="en-US" sz="3200" dirty="0" smtClean="0"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https://groups.google.com/forum/#!forum/particularsoftware</a:t>
            </a:r>
          </a:p>
          <a:p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http://stackoverflow.com/questions/tagged/nservicebus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of distributed computing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1493837"/>
            <a:ext cx="6622366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reliable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Latency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Bandwidth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secure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topology won’t change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administrator will know what to do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Transport cost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homogeneous</a:t>
            </a:r>
          </a:p>
          <a:p>
            <a:pPr marL="1371600" lvl="2" indent="-457200"/>
            <a:endParaRPr lang="en-US" sz="2400" b="0" dirty="0">
              <a:latin typeface="Franklin Gothic Book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306512" y="5456237"/>
            <a:ext cx="76200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Can’t assume WHEN the message will arrive</a:t>
            </a:r>
            <a:r>
              <a:rPr lang="en-US" sz="2800" dirty="0" smtClean="0"/>
              <a:t>, 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sz="2800" dirty="0" smtClean="0"/>
              <a:t>IF AT ALL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RPC</a:t>
            </a:r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3238" y="1798637"/>
            <a:ext cx="9070975" cy="4989513"/>
          </a:xfrm>
          <a:prstGeom prst="rect">
            <a:avLst/>
          </a:prstGeom>
          <a:ln/>
        </p:spPr>
        <p:txBody>
          <a:bodyPr/>
          <a:lstStyle/>
          <a:p>
            <a:pPr marL="431800" marR="0" lvl="0" indent="-323850" algn="l" defTabSz="449263" rtl="0" eaLnBrk="1" fontAlgn="base" latinLnBrk="0" hangingPunct="0">
              <a:lnSpc>
                <a:spcPct val="8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RPC is easy to code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After invoking a web service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kern="0" dirty="0" smtClean="0">
                <a:solidFill>
                  <a:srgbClr val="000000"/>
                </a:solidFill>
                <a:ea typeface="+mn-ea"/>
              </a:rPr>
              <a:t>Next line of code assumes we’ve got a response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431800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kern="0" noProof="0" dirty="0" smtClean="0">
                <a:solidFill>
                  <a:srgbClr val="000000"/>
                </a:solidFill>
                <a:ea typeface="+mn-ea"/>
              </a:rPr>
              <a:t>RPC problems</a:t>
            </a:r>
          </a:p>
          <a:p>
            <a:pPr marL="863600" lvl="1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en-GB" sz="2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Can’t</a:t>
            </a:r>
            <a:r>
              <a:rPr kumimoji="0" lang="en-GB" sz="2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 reason about the time between one line of code and another</a:t>
            </a:r>
          </a:p>
          <a:p>
            <a:pPr marL="863600" lvl="1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kern="0" baseline="0" noProof="0" dirty="0" smtClean="0">
              <a:solidFill>
                <a:srgbClr val="000000"/>
              </a:solidFill>
              <a:ea typeface="+mn-ea"/>
            </a:endParaRPr>
          </a:p>
          <a:p>
            <a:pPr marL="431800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en-GB" sz="2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Messaging makes this all explicit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The network is reliable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773112" y="1382441"/>
            <a:ext cx="9055497" cy="6219233"/>
          </a:xfrm>
          <a:noFill/>
          <a:ln/>
        </p:spPr>
        <p:txBody>
          <a:bodyPr/>
          <a:lstStyle/>
          <a:p>
            <a:pPr marL="377979" indent="-377979"/>
            <a:r>
              <a:rPr lang="en-US" dirty="0"/>
              <a:t>Reasons thing fail</a:t>
            </a:r>
          </a:p>
          <a:p>
            <a:pPr marL="1259929" lvl="2" indent="-251986"/>
            <a:r>
              <a:rPr lang="en-US" dirty="0"/>
              <a:t>Switch goes up in smoke</a:t>
            </a:r>
          </a:p>
          <a:p>
            <a:pPr marL="1259929" lvl="2" indent="-251986"/>
            <a:r>
              <a:rPr lang="en-US" dirty="0"/>
              <a:t>Power out</a:t>
            </a:r>
          </a:p>
          <a:p>
            <a:pPr marL="1259929" lvl="2" indent="-251986"/>
            <a:r>
              <a:rPr lang="en-US" dirty="0"/>
              <a:t>Someone trips over the network cord</a:t>
            </a:r>
          </a:p>
          <a:p>
            <a:pPr marL="1259929" lvl="2" indent="-251986"/>
            <a:r>
              <a:rPr lang="en-US" dirty="0"/>
              <a:t>New/Different security settings (Firewalls, XP SP2)</a:t>
            </a:r>
          </a:p>
          <a:p>
            <a:pPr marL="1259929" lvl="2" indent="-251986">
              <a:buNone/>
            </a:pPr>
            <a:endParaRPr lang="en-US" dirty="0"/>
          </a:p>
          <a:p>
            <a:pPr marL="377979" indent="-377979"/>
            <a:r>
              <a:rPr lang="en-US" dirty="0"/>
              <a:t>This means:</a:t>
            </a:r>
          </a:p>
          <a:p>
            <a:pPr marL="1259929" lvl="2" indent="-251986"/>
            <a:r>
              <a:rPr lang="en-US" dirty="0"/>
              <a:t>Messages/Data can get lost when sent over the </a:t>
            </a:r>
            <a:r>
              <a:rPr lang="en-US" dirty="0" smtClean="0"/>
              <a:t>wire</a:t>
            </a:r>
          </a:p>
          <a:p>
            <a:pPr marL="1259929" lvl="2" indent="-251986"/>
            <a:endParaRPr lang="en-US" dirty="0"/>
          </a:p>
          <a:p>
            <a:pPr marL="377979" indent="-377979"/>
            <a:r>
              <a:rPr lang="en-US" dirty="0"/>
              <a:t>What do you do when that happens?</a:t>
            </a:r>
          </a:p>
          <a:p>
            <a:pPr marL="1259929" lvl="2" indent="-251986"/>
            <a:r>
              <a:rPr lang="en-US" dirty="0"/>
              <a:t>What if you don’t even know when it happens?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220912" y="5075237"/>
            <a:ext cx="13335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62897" y="2865437"/>
            <a:ext cx="138303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548" y="2255984"/>
            <a:ext cx="8920163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endParaRPr lang="en-US" sz="2000" dirty="0" smtClean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549" y="4465637"/>
            <a:ext cx="907256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>
                <a:latin typeface="Consolas" pitchFamily="49" charset="0"/>
              </a:rPr>
              <a:t>Timeout(</a:t>
            </a:r>
            <a:r>
              <a:rPr lang="en-US" sz="2000" dirty="0" err="1">
                <a:latin typeface="Consolas" pitchFamily="49" charset="0"/>
              </a:rPr>
              <a:t>FedexTimedOut</a:t>
            </a:r>
            <a:r>
              <a:rPr lang="en-US" sz="2000" dirty="0">
                <a:latin typeface="Consolas" pitchFamily="49" charset="0"/>
              </a:rPr>
              <a:t> state)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if(</a:t>
            </a:r>
            <a:r>
              <a:rPr lang="en-US" sz="2000" dirty="0" err="1" smtClean="0">
                <a:latin typeface="Consolas" pitchFamily="49" charset="0"/>
              </a:rPr>
              <a:t>state.SomeState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  …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&amp; Queues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>
            <a:off x="3186350" y="4089466"/>
            <a:ext cx="2743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41437"/>
            <a:ext cx="4095750" cy="1314450"/>
          </a:xfrm>
          <a:prstGeom prst="rect">
            <a:avLst/>
          </a:prstGeom>
          <a:noFill/>
        </p:spPr>
      </p:pic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43174" y="187164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929058" y="1371600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29058" y="635795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714612" y="550070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357554" y="6143644"/>
            <a:ext cx="500066" cy="42862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895587" y="2951167"/>
            <a:ext cx="3297255" cy="251619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5072066" y="1657328"/>
            <a:ext cx="642942" cy="50006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ghtning Bolt 12"/>
          <p:cNvSpPr/>
          <p:nvPr/>
        </p:nvSpPr>
        <p:spPr>
          <a:xfrm>
            <a:off x="2297112" y="3322637"/>
            <a:ext cx="2071702" cy="928694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259512" y="4008437"/>
            <a:ext cx="326243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&amp; Forward writes to disk</a:t>
            </a:r>
          </a:p>
          <a:p>
            <a:r>
              <a:rPr lang="en-US" dirty="0" smtClean="0"/>
              <a:t>Resilient in the face of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 of Store &amp;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target is offline for an extended period of time messages can fill up the disk</a:t>
            </a:r>
          </a:p>
          <a:p>
            <a:pPr lvl="1"/>
            <a:r>
              <a:rPr lang="en-US" dirty="0" smtClean="0"/>
              <a:t>Can cause a server to crash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Especially problematic in B2B integration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1 MB / message, 100 messages/sec = 6GB / minute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Solution – discard messages after a while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0712" y="3017837"/>
            <a:ext cx="58674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time to discard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TimeToBeReceivedAttribute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[</a:t>
            </a:r>
            <a:r>
              <a:rPr lang="en-US" sz="2800" dirty="0" err="1" smtClean="0">
                <a:latin typeface="Consolas" pitchFamily="49" charset="0"/>
              </a:rPr>
              <a:t>TimeToBeReceived</a:t>
            </a:r>
            <a:r>
              <a:rPr lang="en-US" sz="2800" dirty="0" smtClean="0">
                <a:latin typeface="Consolas" pitchFamily="49" charset="0"/>
              </a:rPr>
              <a:t>(“00:01:00”)]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one minute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800" dirty="0" err="1" smtClean="0">
                <a:latin typeface="Consolas" pitchFamily="49" charset="0"/>
              </a:rPr>
              <a:t>MyMessage</a:t>
            </a:r>
            <a:r>
              <a:rPr lang="en-US" sz="2800" dirty="0" smtClean="0">
                <a:latin typeface="Consolas" pitchFamily="49" charset="0"/>
              </a:rPr>
              <a:t> : </a:t>
            </a:r>
            <a:r>
              <a:rPr lang="en-US" sz="2800" dirty="0" err="1" smtClean="0">
                <a:latin typeface="Consolas" pitchFamily="49" charset="0"/>
              </a:rPr>
              <a:t>IMessage</a:t>
            </a:r>
            <a:r>
              <a:rPr lang="en-US" sz="2800" dirty="0" smtClean="0">
                <a:latin typeface="Consolas" pitchFamily="49" charset="0"/>
              </a:rPr>
              <a:t> { }</a:t>
            </a:r>
          </a:p>
          <a:p>
            <a:pPr>
              <a:buNone/>
            </a:pPr>
            <a:endParaRPr lang="en-US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Unobtrusive: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configuration.Conventions</a:t>
            </a:r>
            <a:r>
              <a:rPr lang="en-US" sz="2800" dirty="0" smtClean="0">
                <a:latin typeface="Consolas" pitchFamily="49" charset="0"/>
              </a:rPr>
              <a:t>()</a:t>
            </a:r>
            <a:br>
              <a:rPr lang="en-US" sz="2800" dirty="0" smtClean="0">
                <a:latin typeface="Consolas" pitchFamily="49" charset="0"/>
              </a:rPr>
            </a:br>
            <a:r>
              <a:rPr lang="en-US" sz="2800" dirty="0" smtClean="0">
                <a:latin typeface="Consolas" pitchFamily="49" charset="0"/>
              </a:rPr>
              <a:t>.</a:t>
            </a:r>
            <a:r>
              <a:rPr lang="en-US" sz="2800" dirty="0" err="1" smtClean="0">
                <a:latin typeface="Consolas" pitchFamily="49" charset="0"/>
              </a:rPr>
              <a:t>DefiningTimeToBeReceivedAs</a:t>
            </a:r>
            <a:r>
              <a:rPr lang="en-US" sz="2800" dirty="0" smtClean="0">
                <a:latin typeface="Consolas" pitchFamily="49" charset="0"/>
              </a:rPr>
              <a:t>(…)</a:t>
            </a:r>
            <a:endParaRPr lang="en-US" dirty="0" smtClean="0"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Runs in process with your endpoint by default</a:t>
            </a:r>
          </a:p>
          <a:p>
            <a:pPr lvl="1"/>
            <a:r>
              <a:rPr lang="en-US" dirty="0" smtClean="0"/>
              <a:t>Enabled by default</a:t>
            </a:r>
          </a:p>
          <a:p>
            <a:r>
              <a:rPr lang="en-US" dirty="0" smtClean="0"/>
              <a:t>Easily replaced with your own implementation</a:t>
            </a:r>
          </a:p>
          <a:p>
            <a:r>
              <a:rPr lang="en-US" dirty="0" smtClean="0"/>
              <a:t>Maintains timeout data in RavenDB</a:t>
            </a:r>
          </a:p>
        </p:txBody>
      </p:sp>
    </p:spTree>
    <p:extLst>
      <p:ext uri="{BB962C8B-B14F-4D97-AF65-F5344CB8AC3E}">
        <p14:creationId xmlns:p14="http://schemas.microsoft.com/office/powerpoint/2010/main" val="33110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Convention based configuration</a:t>
            </a:r>
          </a:p>
          <a:p>
            <a:pPr lvl="1"/>
            <a:r>
              <a:rPr lang="en-US" dirty="0" smtClean="0"/>
              <a:t>Input queue: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}.timeouts@{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masternode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/>
            <a:r>
              <a:rPr lang="en-US" dirty="0" smtClean="0"/>
              <a:t>Override using:</a:t>
            </a:r>
          </a:p>
          <a:p>
            <a:pPr lvl="0"/>
            <a:endParaRPr lang="en-US" dirty="0"/>
          </a:p>
          <a:p>
            <a:pPr marL="107950" lv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UnicastBusConfig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107950" lv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TimeoutManagerAddress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timeouts@myserver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107950" lvl="0" indent="0">
              <a:buNone/>
            </a:pPr>
            <a:endParaRPr lang="en-US" dirty="0" smtClean="0"/>
          </a:p>
          <a:p>
            <a:pPr marL="107950" lvl="0" indent="0">
              <a:buNone/>
            </a:pPr>
            <a:endParaRPr lang="en-US" dirty="0" smtClean="0"/>
          </a:p>
          <a:p>
            <a:pPr>
              <a:buNone/>
            </a:pP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135562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Test.Saga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&gt;(</a:t>
            </a:r>
            <a:r>
              <a:rPr lang="en-US" sz="2400" dirty="0" err="1" smtClean="0">
                <a:latin typeface="Consolas" pitchFamily="49" charset="0"/>
              </a:rPr>
              <a:t>sagaId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.</a:t>
            </a:r>
            <a:r>
              <a:rPr lang="en-US" sz="2400" dirty="0" err="1" smtClean="0">
                <a:latin typeface="Consolas" pitchFamily="49" charset="0"/>
              </a:rPr>
              <a:t>WhenReceivesMessageFrom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clientEndpoint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ExpectReplyToOrginator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M1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ExpectPublish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M2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ExpectSend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M3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>
                <a:latin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</a:rPr>
              <a:t>aga.Handle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firstMessage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Check Data</a:t>
            </a:r>
            <a:r>
              <a:rPr lang="en-US" sz="2400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			m =&gt; return (</a:t>
            </a:r>
            <a:r>
              <a:rPr lang="en-US" sz="2400" dirty="0" err="1" smtClean="0">
                <a:latin typeface="Consolas" pitchFamily="49" charset="0"/>
              </a:rPr>
              <a:t>m.Data</a:t>
            </a:r>
            <a:r>
              <a:rPr lang="en-US" sz="2400" dirty="0" smtClean="0">
                <a:latin typeface="Consolas" pitchFamily="49" charset="0"/>
              </a:rPr>
              <a:t> == Something)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Saga Timeouts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MyTimeoutState</a:t>
            </a:r>
            <a:r>
              <a:rPr lang="en-US" sz="2400" dirty="0" smtClean="0">
                <a:latin typeface="Consolas" pitchFamily="49" charset="0"/>
              </a:rPr>
              <a:t> state;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Saga.WhenReceivesMessageFrom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clientEndpoint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ExpectTimeoutToBeSetAt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MyTimeoutState</a:t>
            </a:r>
            <a:r>
              <a:rPr lang="en-US" sz="2400" dirty="0" smtClean="0">
                <a:latin typeface="Consolas" pitchFamily="49" charset="0"/>
              </a:rPr>
              <a:t>&gt;(…)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 smtClean="0">
                <a:latin typeface="Consolas" pitchFamily="49" charset="0"/>
              </a:rPr>
              <a:t>saga.Handle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firstMessage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Saga.Expect</a:t>
            </a:r>
            <a:r>
              <a:rPr lang="en-US" sz="2400" dirty="0" smtClean="0">
                <a:latin typeface="Consolas" pitchFamily="49" charset="0"/>
              </a:rPr>
              <a:t>…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>
                <a:latin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</a:rPr>
              <a:t>aga.Timeout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660066"/>
                </a:solidFill>
                <a:latin typeface="Consolas" pitchFamily="49" charset="0"/>
              </a:rPr>
              <a:t>state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35312" y="1798637"/>
            <a:ext cx="914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40112" y="3932237"/>
            <a:ext cx="1524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4376" y="5532437"/>
            <a:ext cx="3581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and unit test the shipping saga described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smtClean="0"/>
              <a:t>A saga is pattern for implementing long-lived transaction by using a series of shorter transactions</a:t>
            </a:r>
          </a:p>
          <a:p>
            <a:endParaRPr lang="en-US" smtClean="0"/>
          </a:p>
          <a:p>
            <a:r>
              <a:rPr lang="en-US" smtClean="0"/>
              <a:t>Sagas hold relevant state needed to process multiple messages in a “saga entity”</a:t>
            </a:r>
          </a:p>
          <a:p>
            <a:endParaRPr lang="en-US" smtClean="0"/>
          </a:p>
          <a:p>
            <a:r>
              <a:rPr lang="en-US" smtClean="0"/>
              <a:t>Sagas are initiated by a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Activity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&amp;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Activity Monitoring</a:t>
            </a:r>
          </a:p>
          <a:p>
            <a:pPr lvl="1"/>
            <a:r>
              <a:rPr lang="en-US" dirty="0" smtClean="0"/>
              <a:t>High-level “what’s going on” from a business view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Lower-level “what’s going on” from a technical view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Important to be able to tie one to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Events Don’t Happen In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49912" y="34750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  <a:endCxn id="9" idx="0"/>
          </p:cNvCxnSpPr>
          <p:nvPr/>
        </p:nvCxnSpPr>
        <p:spPr>
          <a:xfrm rot="16200000" flipH="1">
            <a:off x="1365803" y="3768492"/>
            <a:ext cx="1684962" cy="14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rot="5400000">
            <a:off x="5045877" y="2927510"/>
            <a:ext cx="1075362" cy="1086492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dash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5268912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54112" y="4618037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BAM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22098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97318" y="39322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87712" y="4465637"/>
            <a:ext cx="5345113" cy="1333501"/>
            <a:chOff x="3059112" y="3398837"/>
            <a:chExt cx="5345113" cy="1333501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Logical Timeout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87512" y="5913437"/>
            <a:ext cx="494398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Often makes use of sagas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9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of a timeout?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service’s SLA specifies time</a:t>
            </a:r>
          </a:p>
          <a:p>
            <a:endParaRPr lang="en-US" dirty="0" smtClean="0"/>
          </a:p>
          <a:p>
            <a:r>
              <a:rPr lang="en-US" dirty="0" smtClean="0"/>
              <a:t>BAM bases timeout choices on that SLA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BAM can show:</a:t>
            </a:r>
          </a:p>
          <a:p>
            <a:pPr lvl="1"/>
            <a:r>
              <a:rPr lang="en-US" dirty="0" smtClean="0"/>
              <a:t>How many cross-service processes are in progress</a:t>
            </a:r>
          </a:p>
          <a:p>
            <a:pPr lvl="1"/>
            <a:r>
              <a:rPr lang="en-US" dirty="0" smtClean="0"/>
              <a:t>How many did we do yesterday, last week, etc</a:t>
            </a:r>
          </a:p>
          <a:p>
            <a:pPr lvl="1"/>
            <a:r>
              <a:rPr lang="en-US" dirty="0" smtClean="0"/>
              <a:t>Statistics around completion time</a:t>
            </a:r>
          </a:p>
          <a:p>
            <a:pPr lvl="1"/>
            <a:r>
              <a:rPr lang="en-US" dirty="0" smtClean="0"/>
              <a:t>Trends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real time</a:t>
            </a:r>
          </a:p>
          <a:p>
            <a:r>
              <a:rPr lang="en-US" dirty="0" smtClean="0"/>
              <a:t>Useful for administrators to see problematic trends</a:t>
            </a:r>
          </a:p>
          <a:p>
            <a:pPr lvl="1"/>
            <a:r>
              <a:rPr lang="en-US" dirty="0" smtClean="0"/>
              <a:t>Zoom in on an AC of problem service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SOA, BAM, and Centralization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central authority which orchestrates autonomous services</a:t>
            </a:r>
          </a:p>
          <a:p>
            <a:endParaRPr lang="en-US" dirty="0" smtClean="0"/>
          </a:p>
          <a:p>
            <a:r>
              <a:rPr lang="en-US" dirty="0" smtClean="0"/>
              <a:t>Business Activity Monitoring provides a central point of visibility on what’s going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SOA, CQRS, and 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All together 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925512" y="2103437"/>
            <a:ext cx="4038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 : Saga&lt;</a:t>
            </a:r>
            <a:r>
              <a:rPr lang="en-US" sz="2400" dirty="0" err="1" smtClean="0">
                <a:latin typeface="Consolas" pitchFamily="49" charset="0"/>
              </a:rPr>
              <a:t>MySagaData</a:t>
            </a:r>
            <a:r>
              <a:rPr lang="en-US" sz="2400" dirty="0" smtClean="0">
                <a:latin typeface="Consolas" pitchFamily="49" charset="0"/>
              </a:rPr>
              <a:t>&gt;, </a:t>
            </a:r>
            <a:r>
              <a:rPr lang="en-US" sz="2400" dirty="0" err="1" smtClean="0">
                <a:latin typeface="Consolas" pitchFamily="49" charset="0"/>
              </a:rPr>
              <a:t>IAmStartedByMessages</a:t>
            </a:r>
            <a:r>
              <a:rPr lang="en-US" sz="2400" dirty="0" smtClean="0">
                <a:latin typeface="Consolas" pitchFamily="49" charset="0"/>
              </a:rPr>
              <a:t>&lt;M1&gt;,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&lt;M2&gt;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Handle(M1 message) {}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Handle(M2 message) {}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/>
            <a:r>
              <a:rPr lang="en-US" sz="2800" dirty="0" smtClean="0"/>
              <a:t>Methods are like regular message handling logic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0061" y="1378426"/>
            <a:ext cx="79839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Order</a:t>
            </a:r>
            <a:endParaRPr lang="en-US" sz="2400" b="0" spc="-100" dirty="0" smtClean="0">
              <a:solidFill>
                <a:srgbClr val="C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{</a:t>
            </a:r>
          </a:p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3200" b="0" kern="0" dirty="0" smtClean="0">
                <a:solidFill>
                  <a:srgbClr val="FFFFFF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{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if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400" b="0" spc="-100" dirty="0" err="1" smtClean="0"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0" kern="0" dirty="0" smtClean="0"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}</a:t>
            </a:r>
          </a:p>
          <a:p>
            <a:pPr lvl="0" defTabSz="914400">
              <a:defRPr/>
            </a:pPr>
            <a:endParaRPr lang="en-US" sz="2400" b="0" kern="0" dirty="0" smtClean="0">
              <a:solidFill>
                <a:srgbClr val="008000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3200" b="0" kern="0" dirty="0" smtClean="0">
                <a:solidFill>
                  <a:srgbClr val="FFFFFF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{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if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400" b="0" spc="-100" dirty="0" err="1" smtClean="0"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0" kern="0" dirty="0" smtClean="0"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}</a:t>
            </a:r>
            <a:endParaRPr lang="en-US" sz="2400" b="0" kern="0" dirty="0" smtClean="0">
              <a:solidFill>
                <a:srgbClr val="008000"/>
              </a:solidFill>
              <a:effectLst/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08" y="1746426"/>
            <a:ext cx="9828609" cy="3684435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387035" y="1285348"/>
            <a:ext cx="9086585" cy="439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Rules:</a:t>
            </a:r>
          </a:p>
          <a:p>
            <a:pPr marL="566968" indent="-566968">
              <a:spcBef>
                <a:spcPct val="50000"/>
              </a:spcBef>
              <a:buAutoNum type="arabicPeriod"/>
            </a:pPr>
            <a:r>
              <a:rPr lang="en-US" sz="3100" dirty="0" smtClean="0">
                <a:latin typeface="+mn-lt"/>
              </a:rPr>
              <a:t>Cannot cancel shipped orders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Because shipping costs money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That money would be lost			 		          if the customer cancelled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Because we refund the customers money</a:t>
            </a:r>
          </a:p>
          <a:p>
            <a:pPr marL="566968" indent="-566968">
              <a:spcBef>
                <a:spcPct val="50000"/>
              </a:spcBef>
              <a:buAutoNum type="arabicPeriod"/>
            </a:pPr>
            <a:r>
              <a:rPr lang="en-US" sz="3100" dirty="0" smtClean="0">
                <a:latin typeface="+mn-lt"/>
              </a:rPr>
              <a:t>Don’t ship cancelled orders</a:t>
            </a:r>
            <a:endParaRPr lang="en-US" sz="31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145495" y="1953488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Why?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090949" y="2796217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So?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073230" y="3704909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Why?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62037" y="5927387"/>
            <a:ext cx="3554346" cy="10079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Refund Policies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7767499" y="1713375"/>
            <a:ext cx="1805955" cy="7070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69377" y="4259374"/>
            <a:ext cx="1805955" cy="7070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Yes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0" y="1687086"/>
            <a:ext cx="10080625" cy="770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  <a:spAutoFit/>
          </a:bodyPr>
          <a:lstStyle/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500" kern="0" dirty="0" smtClean="0">
                <a:latin typeface="+mn-lt"/>
                <a:ea typeface="+mn-ea"/>
              </a:rPr>
              <a:t>What does a customer have to do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b="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</a:t>
            </a:r>
            <a:r>
              <a:rPr lang="en-US" sz="3500" kern="0" dirty="0" smtClean="0">
                <a:latin typeface="+mn-lt"/>
                <a:ea typeface="+mn-ea"/>
              </a:rPr>
              <a:t>in order to get a refund?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</a:t>
            </a:r>
            <a:r>
              <a:rPr lang="en-US" sz="3500" kern="0" dirty="0" smtClean="0">
                <a:latin typeface="+mn-lt"/>
                <a:ea typeface="+mn-ea"/>
              </a:rPr>
              <a:t>Return the products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b="0" kern="0" dirty="0" smtClean="0">
              <a:latin typeface="+mn-lt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latin typeface="+mn-lt"/>
                <a:ea typeface="+mn-ea"/>
              </a:rPr>
              <a:t>	Most orders cancelled soon after they were made – buyer’s remorse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 smtClean="0"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latin typeface="+mn-lt"/>
                <a:ea typeface="+mn-ea"/>
              </a:rPr>
              <a:t>	Implement a saga for buyer’s remorse in the Sales service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500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500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786747" y="2994841"/>
            <a:ext cx="1551736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182003" y="2993213"/>
            <a:ext cx="1551736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96028" y="3010527"/>
            <a:ext cx="2006685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604" y="2049241"/>
            <a:ext cx="2633709" cy="84595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Order Accepted</a:t>
            </a:r>
          </a:p>
          <a:p>
            <a:r>
              <a:rPr lang="en-US" sz="2600" dirty="0" smtClean="0"/>
              <a:t>Order Cancelled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3697904" y="2043454"/>
            <a:ext cx="2987973" cy="47386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Products Returned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7058195" y="2055035"/>
            <a:ext cx="3023239" cy="84595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Customer Charged</a:t>
            </a:r>
          </a:p>
          <a:p>
            <a:r>
              <a:rPr lang="en-US" sz="2600" dirty="0" smtClean="0"/>
              <a:t>Refund Policy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4781579"/>
            <a:ext cx="10080624" cy="54542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3100" dirty="0" smtClean="0"/>
              <a:t>Implement a saga for the refund policy in Billing</a:t>
            </a:r>
            <a:endParaRPr lang="en-GB" sz="3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Q&amp;A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 is *one piece* of the puzzle</a:t>
            </a:r>
          </a:p>
          <a:p>
            <a:endParaRPr lang="en-US" dirty="0" smtClean="0"/>
          </a:p>
          <a:p>
            <a:r>
              <a:rPr lang="en-US" dirty="0" smtClean="0"/>
              <a:t>Points you in the right direction</a:t>
            </a:r>
          </a:p>
          <a:p>
            <a:pPr lvl="1"/>
            <a:r>
              <a:rPr lang="en-US" dirty="0" smtClean="0"/>
              <a:t>Creating friction if you’re going the wrong direction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Keep in mind the importance of the UI</a:t>
            </a:r>
          </a:p>
          <a:p>
            <a:endParaRPr lang="en-US" dirty="0" smtClean="0"/>
          </a:p>
          <a:p>
            <a:r>
              <a:rPr lang="en-US" dirty="0" smtClean="0"/>
              <a:t>Q&amp;A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TBD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386" y="1317204"/>
            <a:ext cx="2764123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062" y="1317204"/>
            <a:ext cx="2764123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6336374" y="2432918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9795" y="2498236"/>
            <a:ext cx="1126672" cy="13879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39712" y="2334948"/>
            <a:ext cx="1974626" cy="400110"/>
            <a:chOff x="631608" y="4049493"/>
            <a:chExt cx="1974626" cy="40011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938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[HTTP] $$ Order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3529124" y="2520004"/>
            <a:ext cx="691258" cy="13879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4231272" y="2520003"/>
            <a:ext cx="2204357" cy="400110"/>
            <a:chOff x="783779" y="4082151"/>
            <a:chExt cx="2204357" cy="40011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Call 1 of 3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4220382" y="2949996"/>
            <a:ext cx="2204357" cy="400110"/>
            <a:chOff x="783779" y="4082151"/>
            <a:chExt cx="2204357" cy="40011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Call 2 of 3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2108546" y="4147429"/>
            <a:ext cx="5903566" cy="927808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7630685" y="4995995"/>
            <a:ext cx="2286427" cy="751531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0999" y="5640635"/>
            <a:ext cx="392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atin typeface="Calibri" pitchFamily="34" charset="0"/>
              </a:rPr>
              <a:t>Where’s the order!?</a:t>
            </a:r>
            <a:endParaRPr lang="en-GB" sz="32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SagaEntity</a:t>
            </a:r>
            <a:r>
              <a:rPr lang="en-US" dirty="0" smtClean="0"/>
              <a:t>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MySagaData</a:t>
            </a:r>
            <a:r>
              <a:rPr lang="en-US" sz="2400" dirty="0" smtClean="0">
                <a:latin typeface="Consolas" pitchFamily="49" charset="0"/>
              </a:rPr>
              <a:t> : </a:t>
            </a:r>
            <a:r>
              <a:rPr lang="en-US" sz="2400" dirty="0" err="1" smtClean="0">
                <a:latin typeface="Consolas" pitchFamily="49" charset="0"/>
              </a:rPr>
              <a:t>IContainSagaData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</a:t>
            </a:r>
            <a:r>
              <a:rPr lang="en-US" sz="2400" dirty="0" err="1" smtClean="0">
                <a:latin typeface="Consolas" pitchFamily="49" charset="0"/>
              </a:rPr>
              <a:t>uid</a:t>
            </a:r>
            <a:r>
              <a:rPr lang="en-US" sz="2400" dirty="0" smtClean="0">
                <a:latin typeface="Consolas" pitchFamily="49" charset="0"/>
              </a:rPr>
              <a:t> Id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400" dirty="0" smtClean="0">
                <a:latin typeface="Consolas" pitchFamily="49" charset="0"/>
              </a:rPr>
              <a:t>Originator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400" dirty="0" err="1" smtClean="0">
                <a:latin typeface="Consolas" pitchFamily="49" charset="0"/>
              </a:rPr>
              <a:t>OriginalMessageId</a:t>
            </a:r>
            <a:r>
              <a:rPr lang="en-US" sz="2400" dirty="0" smtClean="0">
                <a:latin typeface="Consolas" pitchFamily="49" charset="0"/>
              </a:rPr>
              <a:t>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r>
              <a:rPr lang="en-US" sz="2800" dirty="0" smtClean="0"/>
              <a:t>Must have these properties</a:t>
            </a:r>
          </a:p>
          <a:p>
            <a:r>
              <a:rPr lang="en-US" sz="2800" dirty="0" smtClean="0"/>
              <a:t>Easier to inherit </a:t>
            </a:r>
            <a:r>
              <a:rPr lang="en-US" sz="2800" dirty="0" err="1" smtClean="0"/>
              <a:t>ContainSagaData</a:t>
            </a:r>
            <a:endParaRPr lang="en-US" sz="2800" dirty="0" smtClean="0"/>
          </a:p>
          <a:p>
            <a:pPr lvl="1"/>
            <a:r>
              <a:rPr lang="en-US" sz="2400" dirty="0" smtClean="0"/>
              <a:t>This was a bad idea prior to V4 due to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 saga storage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800" dirty="0" smtClean="0"/>
              <a:t>Retrying can resolve transient exceptions</a:t>
            </a:r>
            <a:endParaRPr lang="en-US" dirty="0" smtClean="0"/>
          </a:p>
          <a:p>
            <a:pPr marL="10795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800" dirty="0" smtClean="0">
                <a:cs typeface="+mn-cs"/>
              </a:rPr>
              <a:t>Second Level Retries (SLR) </a:t>
            </a:r>
          </a:p>
          <a:p>
            <a:r>
              <a:rPr lang="en-US" sz="2800" dirty="0" smtClean="0">
                <a:cs typeface="+mn-cs"/>
              </a:rPr>
              <a:t>Messages that always fail are moved to an error queue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="error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6869112" y="2408237"/>
            <a:ext cx="762000" cy="1600200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9712" y="2484437"/>
            <a:ext cx="113787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9712" y="3582269"/>
            <a:ext cx="131318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25512" y="6675437"/>
            <a:ext cx="7391400" cy="381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Deserialization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exception:</a:t>
            </a:r>
            <a:r>
              <a:rPr lang="en-US" dirty="0" smtClean="0"/>
              <a:t> message moved to error queue right away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7323" y="2793470"/>
            <a:ext cx="2389789" cy="326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229" y="1417637"/>
            <a:ext cx="3635347" cy="49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3620347" y="1931203"/>
            <a:ext cx="2106386" cy="3461657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Tx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2575336" y="2094489"/>
            <a:ext cx="1224643" cy="914400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Q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203716" y="2094438"/>
            <a:ext cx="1224000" cy="408217"/>
            <a:chOff x="783779" y="4049493"/>
            <a:chExt cx="1224000" cy="408217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$$ Order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2755194" y="2203216"/>
            <a:ext cx="843909" cy="647699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4093864" y="3466053"/>
            <a:ext cx="1126672" cy="1387929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App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3604020" y="2568019"/>
            <a:ext cx="1389883" cy="898070"/>
            <a:chOff x="2792187" y="2302330"/>
            <a:chExt cx="1389883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Receive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7804839" y="3466053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5190592" y="3602142"/>
            <a:ext cx="2628000" cy="400110"/>
            <a:chOff x="783778" y="4082151"/>
            <a:chExt cx="2628000" cy="400110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Call 1 of 3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7466123" y="1647513"/>
            <a:ext cx="2155794" cy="751531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5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5196031" y="3999477"/>
            <a:ext cx="2628000" cy="400110"/>
            <a:chOff x="783778" y="4082151"/>
            <a:chExt cx="2628000" cy="400110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Call 2 of 3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3865276" y="5376531"/>
            <a:ext cx="5594636" cy="702099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1083991" y="3079247"/>
            <a:ext cx="2170308" cy="751531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252715" y="6312656"/>
            <a:ext cx="5231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Calibri" pitchFamily="34" charset="0"/>
              </a:rPr>
              <a:t>The order is back in the queue</a:t>
            </a:r>
            <a:endParaRPr lang="en-GB" sz="32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>
            <a:off x="3186350" y="4089466"/>
            <a:ext cx="2743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465249"/>
            <a:ext cx="4095750" cy="1314450"/>
          </a:xfrm>
          <a:prstGeom prst="rect">
            <a:avLst/>
          </a:prstGeom>
          <a:noFill/>
        </p:spPr>
      </p:pic>
      <p:pic>
        <p:nvPicPr>
          <p:cNvPr id="6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643174" y="1965315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29058" y="1465273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29058" y="635795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714612" y="550070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357554" y="6143644"/>
            <a:ext cx="500066" cy="42862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895587" y="3103567"/>
            <a:ext cx="3144855" cy="236379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5072066" y="1751001"/>
            <a:ext cx="642942" cy="50006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321835" y="1786720"/>
            <a:ext cx="642942" cy="42862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969414" y="3183735"/>
            <a:ext cx="3144855" cy="220345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214942" y="6143644"/>
            <a:ext cx="428628" cy="42862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ghtning Bolt 16"/>
          <p:cNvSpPr/>
          <p:nvPr/>
        </p:nvSpPr>
        <p:spPr>
          <a:xfrm flipH="1">
            <a:off x="5572132" y="2822571"/>
            <a:ext cx="2571768" cy="50006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ightning Bolt 17"/>
          <p:cNvSpPr/>
          <p:nvPr/>
        </p:nvSpPr>
        <p:spPr>
          <a:xfrm flipH="1">
            <a:off x="5429256" y="4500570"/>
            <a:ext cx="2571768" cy="50006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78512" y="3932237"/>
            <a:ext cx="37625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to 2 one-way messages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239712" y="3627437"/>
            <a:ext cx="25908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 can’t assume when a response will arrive, if at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is sent from the server to the client’s queue</a:t>
            </a:r>
          </a:p>
          <a:p>
            <a:pPr lvl="1"/>
            <a:r>
              <a:rPr lang="en-US" dirty="0" smtClean="0"/>
              <a:t>If the client is offline, message sits in the server machine’s outgoing queue</a:t>
            </a:r>
          </a:p>
          <a:p>
            <a:endParaRPr lang="en-US" dirty="0" smtClean="0"/>
          </a:p>
          <a:p>
            <a:r>
              <a:rPr lang="en-US" dirty="0" smtClean="0"/>
              <a:t>Client is not blocked until response arrives</a:t>
            </a:r>
          </a:p>
          <a:p>
            <a:endParaRPr lang="en-US" dirty="0" smtClean="0"/>
          </a:p>
          <a:p>
            <a:r>
              <a:rPr lang="en-US" dirty="0" smtClean="0"/>
              <a:t>If two requests were sent, responses may arrive out of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 This is NOT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try to implement regular request/response patterns on top of messaging</a:t>
            </a:r>
          </a:p>
          <a:p>
            <a:endParaRPr lang="en-US" dirty="0" smtClean="0"/>
          </a:p>
          <a:p>
            <a:r>
              <a:rPr lang="en-US" dirty="0" smtClean="0"/>
              <a:t>The client should be designed so that it can continue operating if a response never comes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Latency isn’t a problem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773112" y="1382441"/>
            <a:ext cx="9307513" cy="6219233"/>
          </a:xfrm>
          <a:noFill/>
          <a:ln/>
        </p:spPr>
        <p:txBody>
          <a:bodyPr/>
          <a:lstStyle/>
          <a:p>
            <a:pPr marL="377979" indent="-377979"/>
            <a:r>
              <a:rPr lang="en-US" sz="2800" dirty="0"/>
              <a:t>Latency is the time it takes a single call to cross the network</a:t>
            </a:r>
          </a:p>
          <a:p>
            <a:pPr marL="1259929" lvl="2" indent="-251986"/>
            <a:endParaRPr lang="en-US" sz="2000" dirty="0"/>
          </a:p>
          <a:p>
            <a:pPr marL="377979" indent="-377979"/>
            <a:r>
              <a:rPr lang="en-US" sz="2800" dirty="0"/>
              <a:t>Reasonably small for a LAN, not so small for a WAN, and significant over the internet</a:t>
            </a:r>
          </a:p>
          <a:p>
            <a:pPr marL="377979" indent="-377979"/>
            <a:endParaRPr lang="en-US" sz="2800" dirty="0"/>
          </a:p>
          <a:p>
            <a:pPr marL="377979" indent="-377979"/>
            <a:r>
              <a:rPr lang="en-US" sz="2800" dirty="0"/>
              <a:t>~ 1000 times slower than in-memory access</a:t>
            </a:r>
          </a:p>
          <a:p>
            <a:pPr marL="377979" indent="-377979"/>
            <a:endParaRPr lang="en-US" sz="2800" dirty="0"/>
          </a:p>
          <a:p>
            <a:pPr marL="377979" indent="-377979"/>
            <a:r>
              <a:rPr lang="en-US" sz="2800" dirty="0"/>
              <a:t>If a remote object has 10 properties and you access them one by one, you pay 10 round-trips crossing the network 20 times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Latency isn’t a problem</a:t>
            </a:r>
            <a:endParaRPr lang="en-US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773112" y="1382441"/>
            <a:ext cx="9307513" cy="5445396"/>
          </a:xfrm>
          <a:noFill/>
          <a:ln/>
        </p:spPr>
        <p:txBody>
          <a:bodyPr/>
          <a:lstStyle/>
          <a:p>
            <a:pPr marL="377979" indent="-377979"/>
            <a:r>
              <a:rPr lang="en-US" dirty="0"/>
              <a:t>Solutions</a:t>
            </a:r>
            <a:r>
              <a:rPr lang="en-US" dirty="0" smtClean="0"/>
              <a:t>:</a:t>
            </a:r>
          </a:p>
          <a:p>
            <a:pPr marL="377979" indent="-377979"/>
            <a:endParaRPr lang="en-US" dirty="0"/>
          </a:p>
          <a:p>
            <a:pPr marL="818954" lvl="1" indent="-314982"/>
            <a:r>
              <a:rPr lang="en-US" dirty="0"/>
              <a:t>Don’t cross the network if you don’t have to</a:t>
            </a:r>
          </a:p>
          <a:p>
            <a:pPr marL="818954" lvl="1" indent="-314982"/>
            <a:r>
              <a:rPr lang="en-US" dirty="0"/>
              <a:t>Inter-object chit-chat shouldn’t cross the network</a:t>
            </a:r>
          </a:p>
          <a:p>
            <a:pPr marL="818954" lvl="1" indent="-314982"/>
            <a:endParaRPr lang="en-US" dirty="0"/>
          </a:p>
          <a:p>
            <a:pPr marL="818954" lvl="1" indent="-314982"/>
            <a:r>
              <a:rPr lang="en-US" dirty="0"/>
              <a:t>If you have to cross the network, </a:t>
            </a:r>
            <a:endParaRPr lang="en-US" dirty="0" smtClean="0"/>
          </a:p>
          <a:p>
            <a:pPr marL="818954" lvl="1" indent="-314982">
              <a:buNone/>
            </a:pPr>
            <a:r>
              <a:rPr lang="en-US" dirty="0" smtClean="0"/>
              <a:t>	take </a:t>
            </a:r>
            <a:r>
              <a:rPr lang="en-US" dirty="0"/>
              <a:t>all the data you </a:t>
            </a:r>
            <a:r>
              <a:rPr lang="en-US" u="sng" dirty="0"/>
              <a:t>might</a:t>
            </a:r>
            <a:r>
              <a:rPr lang="en-US" dirty="0"/>
              <a:t> need with </a:t>
            </a:r>
            <a:r>
              <a:rPr lang="en-US" dirty="0" smtClean="0"/>
              <a:t>you</a:t>
            </a:r>
          </a:p>
          <a:p>
            <a:pPr marL="818954" lvl="1" indent="-314982">
              <a:buNone/>
            </a:pPr>
            <a:endParaRPr lang="en-US" dirty="0" smtClean="0"/>
          </a:p>
          <a:p>
            <a:pPr marL="818954" lvl="1" indent="-314982">
              <a:buNone/>
            </a:pPr>
            <a:r>
              <a:rPr lang="en-US" dirty="0" smtClean="0"/>
              <a:t>Messaging makes no assumptions about latency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return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/>
              <a:t>Bus.Reply</a:t>
            </a:r>
            <a:r>
              <a:rPr lang="en-US" dirty="0" smtClean="0"/>
              <a:t>(messages);</a:t>
            </a:r>
          </a:p>
          <a:p>
            <a:pPr lvl="1"/>
            <a:r>
              <a:rPr lang="en-US" dirty="0" smtClean="0"/>
              <a:t>Remember: You don’t know when this will arrive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Bus.Return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errorCode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 lvl="1"/>
            <a:r>
              <a:rPr lang="en-US" dirty="0" smtClean="0"/>
              <a:t>Embeds the </a:t>
            </a:r>
            <a:r>
              <a:rPr lang="en-US" dirty="0" err="1" smtClean="0"/>
              <a:t>errorCode</a:t>
            </a:r>
            <a:r>
              <a:rPr lang="en-US" dirty="0" smtClean="0"/>
              <a:t> in a control message</a:t>
            </a:r>
          </a:p>
          <a:p>
            <a:pPr lvl="1"/>
            <a:r>
              <a:rPr lang="en-US" dirty="0" smtClean="0"/>
              <a:t>Prefer to define an enumeration: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Bus.Return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ErrorCodes.NoSuchUser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responses client-side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handle like any regular message:</a:t>
            </a:r>
          </a:p>
          <a:p>
            <a:pPr lvl="1"/>
            <a:r>
              <a:rPr lang="en-US" dirty="0" smtClean="0"/>
              <a:t>Have a class implement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&lt;Response&gt;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Can register a callback when sending request:</a:t>
            </a:r>
          </a:p>
          <a:p>
            <a:pPr lvl="1"/>
            <a:r>
              <a:rPr lang="en-US" sz="2400" dirty="0" err="1" smtClean="0">
                <a:latin typeface="Consolas" pitchFamily="49" charset="0"/>
              </a:rPr>
              <a:t>Bus.Send</a:t>
            </a:r>
            <a:r>
              <a:rPr lang="en-US" sz="2400" dirty="0" smtClean="0">
                <a:latin typeface="Consolas" pitchFamily="49" charset="0"/>
              </a:rPr>
              <a:t>(request).Register(</a:t>
            </a:r>
            <a:r>
              <a:rPr lang="en-US" sz="2400" dirty="0" err="1" smtClean="0">
                <a:latin typeface="Consolas" pitchFamily="49" charset="0"/>
              </a:rPr>
              <a:t>asyncCallback</a:t>
            </a:r>
            <a:r>
              <a:rPr lang="en-US" sz="2400" dirty="0" smtClean="0">
                <a:latin typeface="Consolas" pitchFamily="49" charset="0"/>
              </a:rPr>
              <a:t>, state)</a:t>
            </a:r>
          </a:p>
          <a:p>
            <a:pPr lvl="1"/>
            <a:r>
              <a:rPr lang="en-US" dirty="0" smtClean="0"/>
              <a:t>Callback only fires on first response</a:t>
            </a:r>
          </a:p>
          <a:p>
            <a:pPr lvl="2"/>
            <a:r>
              <a:rPr lang="en-US" dirty="0" smtClean="0"/>
              <a:t>Then is cleaned up to prevent memory leaks</a:t>
            </a:r>
          </a:p>
          <a:p>
            <a:pPr lvl="2"/>
            <a:r>
              <a:rPr lang="en-US" dirty="0" smtClean="0"/>
              <a:t>Doesn’t survive restarts – not suitable for server-side</a:t>
            </a:r>
          </a:p>
          <a:p>
            <a:pPr lvl="1"/>
            <a:r>
              <a:rPr lang="en-US" dirty="0" smtClean="0"/>
              <a:t>Useful for feedback on a command (success/failure)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Services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51" name="Straight Arrow Connector 50"/>
          <p:cNvCxnSpPr>
            <a:stCxn id="33" idx="2"/>
          </p:cNvCxnSpPr>
          <p:nvPr/>
        </p:nvCxnSpPr>
        <p:spPr>
          <a:xfrm rot="16200000" flipH="1">
            <a:off x="1978185" y="3156110"/>
            <a:ext cx="2827962" cy="238189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2" name="Straight Arrow Connector 51"/>
          <p:cNvCxnSpPr>
            <a:stCxn id="60" idx="2"/>
          </p:cNvCxnSpPr>
          <p:nvPr/>
        </p:nvCxnSpPr>
        <p:spPr>
          <a:xfrm rot="5400000">
            <a:off x="5216685" y="3213902"/>
            <a:ext cx="2827962" cy="226630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3973512" y="5913437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65" name="Straight Arrow Connector 64"/>
          <p:cNvCxnSpPr>
            <a:stCxn id="33" idx="3"/>
            <a:endCxn id="60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6132512" y="6065837"/>
            <a:ext cx="3632200" cy="609600"/>
            <a:chOff x="6132512" y="6065837"/>
            <a:chExt cx="3632200" cy="609600"/>
          </a:xfrm>
        </p:grpSpPr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70" name="Group 39"/>
          <p:cNvGrpSpPr/>
          <p:nvPr/>
        </p:nvGrpSpPr>
        <p:grpSpPr>
          <a:xfrm>
            <a:off x="239712" y="6010203"/>
            <a:ext cx="3576430" cy="893834"/>
            <a:chOff x="671630" y="4663112"/>
            <a:chExt cx="3576430" cy="893834"/>
          </a:xfrm>
        </p:grpSpPr>
        <p:sp>
          <p:nvSpPr>
            <p:cNvPr id="71" name="TextBox 70"/>
            <p:cNvSpPr txBox="1"/>
            <p:nvPr/>
          </p:nvSpPr>
          <p:spPr>
            <a:xfrm>
              <a:off x="1496794" y="4663112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72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shouldn’t throw away messages - ever</a:t>
            </a:r>
          </a:p>
          <a:p>
            <a:endParaRPr lang="en-US" dirty="0" smtClean="0"/>
          </a:p>
          <a:p>
            <a:r>
              <a:rPr lang="en-US" dirty="0" smtClean="0"/>
              <a:t>Clients may not care what’s in their queue at startup – preferring not to waste resources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</a:rPr>
              <a:t>configuration.PurgeOnStartup</a:t>
            </a:r>
            <a:r>
              <a:rPr lang="en-US" dirty="0" smtClean="0">
                <a:latin typeface="Consolas" pitchFamily="49" charset="0"/>
              </a:rPr>
              <a:t>(true);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360363"/>
            <a:ext cx="9612313" cy="719137"/>
          </a:xfrm>
        </p:spPr>
        <p:txBody>
          <a:bodyPr/>
          <a:lstStyle/>
          <a:p>
            <a:r>
              <a:rPr lang="en-US" dirty="0" smtClean="0"/>
              <a:t>Exceptions, Consistency,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845330" y="1542821"/>
            <a:ext cx="8382001" cy="5437415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1392994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1964498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3036068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3607572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4679142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11415" y="4143523"/>
            <a:ext cx="135732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H1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6515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H2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322084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393654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03685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H3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2" name="Cube 51"/>
          <p:cNvSpPr/>
          <p:nvPr/>
        </p:nvSpPr>
        <p:spPr>
          <a:xfrm>
            <a:off x="7036596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108166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6977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H4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5" name="Cube 54"/>
          <p:cNvSpPr/>
          <p:nvPr/>
        </p:nvSpPr>
        <p:spPr>
          <a:xfrm>
            <a:off x="2812238" y="5728886"/>
            <a:ext cx="1857388" cy="1000108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Tahoma"/>
              </a:rPr>
              <a:t>WS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057116" y="5298374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3865945" y="4204386"/>
            <a:ext cx="1823532" cy="1524499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319702" y="5254838"/>
            <a:ext cx="191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[HTTP] Invoke</a:t>
            </a:r>
            <a:endParaRPr lang="en-GB" sz="2400" b="0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4889375" y="2800125"/>
            <a:ext cx="1861458" cy="1138118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5" y="4143380"/>
              <a:ext cx="2160285" cy="2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effectLst/>
                  <a:latin typeface="Calibri" pitchFamily="34" charset="0"/>
                  <a:cs typeface="Tahoma" pitchFamily="34" charset="0"/>
                </a:rPr>
                <a:t>$$ Order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7779533" y="4432978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078894" y="4422088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6407933" y="5984192"/>
            <a:ext cx="2286000" cy="881743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Deadlock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6988520" y="1591411"/>
            <a:ext cx="2199336" cy="751531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773112" y="4781727"/>
            <a:ext cx="3299559" cy="816797"/>
            <a:chOff x="671630" y="4663112"/>
            <a:chExt cx="3299559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74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Not Rolled back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845329" y="2332036"/>
            <a:ext cx="8995582" cy="4648197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3446324" y="5191023"/>
            <a:ext cx="2090057" cy="1785950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3440112" y="5989637"/>
            <a:ext cx="171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  <a:endPara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1843623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2415127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3486697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4058201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5129771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0913" y="4296731"/>
            <a:ext cx="135732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H1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70936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H2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3" name="Cube 52"/>
          <p:cNvSpPr/>
          <p:nvPr/>
        </p:nvSpPr>
        <p:spPr>
          <a:xfrm>
            <a:off x="5772713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6844283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52397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H3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6" name="Cube 55"/>
          <p:cNvSpPr/>
          <p:nvPr/>
        </p:nvSpPr>
        <p:spPr>
          <a:xfrm>
            <a:off x="7487225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8558795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2245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H4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9" name="Cube 58"/>
          <p:cNvSpPr/>
          <p:nvPr/>
        </p:nvSpPr>
        <p:spPr>
          <a:xfrm>
            <a:off x="1345389" y="5980129"/>
            <a:ext cx="1244379" cy="1000108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Tahoma"/>
              </a:rPr>
              <a:t>WS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5649912" y="4084637"/>
            <a:ext cx="1295400" cy="762000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rPr>
                <a:t>Msg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8649703" y="5385480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125352" y="4586186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8424713" y="4575296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5340004" y="2953333"/>
            <a:ext cx="1861458" cy="1138118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5" y="4143380"/>
              <a:ext cx="2160285" cy="2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effectLst/>
                  <a:latin typeface="Calibri" pitchFamily="34" charset="0"/>
                  <a:cs typeface="Tahoma" pitchFamily="34" charset="0"/>
                </a:rPr>
                <a:t>$$ Order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2575478" y="6406451"/>
            <a:ext cx="821868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21054" y="5568244"/>
            <a:ext cx="90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[HTTP] Invoke</a:t>
            </a:r>
            <a:endParaRPr lang="en-GB" sz="2000" b="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6512" y="1808817"/>
            <a:ext cx="675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Calibri" pitchFamily="34" charset="0"/>
              </a:rPr>
              <a:t>The message won’t be sent if there’s a failure</a:t>
            </a:r>
            <a:endParaRPr lang="en-GB" sz="2800" b="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173912" y="5456237"/>
            <a:ext cx="1357322" cy="1369165"/>
            <a:chOff x="7173912" y="5456237"/>
            <a:chExt cx="1357322" cy="1369165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 dirty="0" smtClean="0">
                  <a:latin typeface="Calibri" pitchFamily="34" charset="0"/>
                  <a:ea typeface="+mn-ea"/>
                  <a:cs typeface="Tahoma" pitchFamily="34" charset="0"/>
                </a:rPr>
                <a:t>Commit</a:t>
              </a:r>
              <a:endParaRPr lang="en-US" sz="2000" kern="1200" dirty="0"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620712" y="1036637"/>
            <a:ext cx="510540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Tahoma" pitchFamily="34" charset="0"/>
              </a:rPr>
              <a:t>The right way</a:t>
            </a:r>
            <a:endPara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077912" y="4465637"/>
            <a:ext cx="2630184" cy="10582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Medium" pitchFamily="34" charset="0"/>
              </a:rPr>
              <a:t>Messaging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97312" y="4699743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5268912" y="5219075"/>
            <a:ext cx="10972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811712" y="4838075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524928" y="4465637"/>
            <a:ext cx="2630184" cy="10582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3541" y="4334612"/>
            <a:ext cx="98777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154112" y="5608637"/>
            <a:ext cx="39735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HTTP Timeout Exception &amp; Retry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312" y="4922837"/>
            <a:ext cx="1286073" cy="175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039" y="4922837"/>
            <a:ext cx="1286073" cy="175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3211512" y="5075237"/>
            <a:ext cx="1463040" cy="381000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10438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3120072" y="5608637"/>
            <a:ext cx="1463040" cy="381000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2234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6111" y="2332037"/>
            <a:ext cx="2057399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2" y="2332037"/>
            <a:ext cx="2057399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2105017" y="2332037"/>
            <a:ext cx="3474720" cy="381000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10438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2044057" y="2789237"/>
            <a:ext cx="3474720" cy="807978"/>
            <a:chOff x="1916112" y="5075237"/>
            <a:chExt cx="3474720" cy="807978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720617" cy="807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Ticket - come back in T</a:t>
              </a:r>
            </a:p>
            <a:p>
              <a:endParaRPr lang="en-US" dirty="0" smtClean="0"/>
            </a:p>
            <a:p>
              <a:r>
                <a:rPr lang="en-US" sz="1400" u="sng" dirty="0" smtClean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  <a:endParaRPr lang="en-US" sz="1400" u="sn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1916111" y="4825371"/>
            <a:ext cx="3861955" cy="402266"/>
            <a:chOff x="2138686" y="4520571"/>
            <a:chExt cx="3861955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86195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/>
                <a:t>Request (</a:t>
              </a:r>
              <a:r>
                <a:rPr lang="en-US" sz="1400" u="sng" dirty="0" smtClean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600" dirty="0" smtClean="0"/>
                <a:t> )</a:t>
              </a:r>
              <a:endParaRPr lang="en-US" sz="1600" u="sng" dirty="0" smtClean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2045476" y="5227637"/>
            <a:ext cx="3474720" cy="381000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31043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2318377" y="3703637"/>
            <a:ext cx="782930" cy="990600"/>
            <a:chOff x="3135312" y="3703637"/>
            <a:chExt cx="782930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2982911" y="6370637"/>
            <a:ext cx="6172200" cy="6096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4106861" y="4408487"/>
            <a:ext cx="2743200" cy="11811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3059111" y="1341437"/>
            <a:ext cx="6172200" cy="6096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813927" y="1893887"/>
            <a:ext cx="990600" cy="1104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7447537" y="2789237"/>
            <a:ext cx="2698175" cy="381000"/>
            <a:chOff x="1916112" y="4541837"/>
            <a:chExt cx="2698175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69817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message with </a:t>
              </a:r>
              <a:r>
                <a:rPr lang="en-US" dirty="0" err="1" smtClean="0"/>
                <a:t>guid</a:t>
              </a:r>
              <a:endParaRPr lang="en-US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7478712" y="5075237"/>
            <a:ext cx="2526253" cy="607602"/>
            <a:chOff x="4964112" y="5198603"/>
            <a:chExt cx="2526253" cy="607602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992853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 cache</a:t>
              </a:r>
            </a:p>
            <a:p>
              <a:r>
                <a:rPr lang="en-US" dirty="0" smtClean="0"/>
                <a:t>Response ready?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&amp; Request /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opposed to RPC, an exception doesn’t return to the endpoint which sent the request</a:t>
            </a:r>
          </a:p>
          <a:p>
            <a:endParaRPr lang="en-US" dirty="0" smtClean="0"/>
          </a:p>
          <a:p>
            <a:r>
              <a:rPr lang="en-US" dirty="0" smtClean="0"/>
              <a:t>If there’s a problem with the system, users don’t need to call the helpdesk – administrators can see that there’s a problem from the error queue.</a:t>
            </a:r>
          </a:p>
          <a:p>
            <a:endParaRPr lang="en-US" dirty="0" smtClean="0"/>
          </a:p>
          <a:p>
            <a:r>
              <a:rPr lang="en-US" dirty="0" smtClean="0"/>
              <a:t>Consider responding to the user via email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2620962"/>
          </a:xfrm>
        </p:spPr>
        <p:txBody>
          <a:bodyPr/>
          <a:lstStyle/>
          <a:p>
            <a:r>
              <a:rPr lang="en-US" dirty="0" smtClean="0"/>
              <a:t>Can call </a:t>
            </a:r>
            <a:r>
              <a:rPr lang="en-US" dirty="0" err="1" smtClean="0"/>
              <a:t>Bus.Reply</a:t>
            </a:r>
            <a:r>
              <a:rPr lang="en-US" dirty="0" smtClean="0"/>
              <a:t> multiple times</a:t>
            </a:r>
          </a:p>
          <a:p>
            <a:pPr lvl="1"/>
            <a:r>
              <a:rPr lang="en-US" dirty="0" smtClean="0"/>
              <a:t>Useful for “streaming” back a lot of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respond with multiple message types too</a:t>
            </a:r>
          </a:p>
          <a:p>
            <a:pPr lvl="1"/>
            <a:r>
              <a:rPr lang="en-US" dirty="0" smtClean="0"/>
              <a:t>Each handler in the pipeline can reply differently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54112" y="3094037"/>
            <a:ext cx="3048000" cy="458788"/>
            <a:chOff x="1154112" y="4618037"/>
            <a:chExt cx="3048000" cy="458788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154112" y="507523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1535112" y="4618037"/>
              <a:ext cx="198002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all customers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6512" y="3658469"/>
            <a:ext cx="3048000" cy="426168"/>
            <a:chOff x="1306512" y="5182469"/>
            <a:chExt cx="3048000" cy="426168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H="1">
              <a:off x="1306512" y="5607049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1687512" y="5182469"/>
              <a:ext cx="210826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(1-100)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06512" y="4160837"/>
            <a:ext cx="3048000" cy="426168"/>
            <a:chOff x="1306512" y="5684837"/>
            <a:chExt cx="3048000" cy="426168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>
              <a:off x="1306512" y="610941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87512" y="5684837"/>
              <a:ext cx="236475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(101-200)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6512" y="4694237"/>
            <a:ext cx="3048000" cy="426168"/>
            <a:chOff x="1306512" y="6218237"/>
            <a:chExt cx="3048000" cy="426168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>
              <a:off x="1306512" y="664281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687512" y="6218237"/>
              <a:ext cx="236475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(201-300)</a:t>
              </a:r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5954712" y="3094037"/>
            <a:ext cx="2895600" cy="9906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Better user experience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54712" y="4160837"/>
            <a:ext cx="2895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dirty="0" smtClean="0">
                <a:latin typeface="Arial" charset="0"/>
                <a:ea typeface="MS Gothic" charset="-128"/>
              </a:rPr>
              <a:t>Caps server-side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memory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use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Responses and CQRS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endpoint is transactional, messages are not sent until processing is complete</a:t>
            </a:r>
          </a:p>
          <a:p>
            <a:endParaRPr lang="en-US" dirty="0" smtClean="0"/>
          </a:p>
          <a:p>
            <a:r>
              <a:rPr lang="en-US" dirty="0" smtClean="0"/>
              <a:t>Query endpoints do not require transactional fault-tolerance, and MUST not be transactional in order to stream back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&amp;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Use performance counters exposed by the queuing system to monitor number of messages waiting in queue</a:t>
            </a:r>
          </a:p>
          <a:p>
            <a:endParaRPr lang="en-US" dirty="0" smtClean="0"/>
          </a:p>
          <a:p>
            <a:r>
              <a:rPr lang="en-US" dirty="0" smtClean="0"/>
              <a:t>But various parts of the system process different loads, and have varying computing power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of oldest message equalizes everything</a:t>
            </a:r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2239961" y="4999037"/>
            <a:ext cx="6045011" cy="1447800"/>
            <a:chOff x="2239961" y="4846637"/>
            <a:chExt cx="6045011" cy="1447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23333" r="18000" b="26000"/>
            <a:stretch>
              <a:fillRect/>
            </a:stretch>
          </p:blipFill>
          <p:spPr bwMode="auto">
            <a:xfrm flipH="1">
              <a:off x="2239961" y="4846637"/>
              <a:ext cx="2343151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430712" y="5286958"/>
              <a:ext cx="3854260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is the key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Time Performance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use WMI to pull into existing monitoring apps </a:t>
            </a:r>
          </a:p>
          <a:p>
            <a:endParaRPr lang="en-US" dirty="0" smtClean="0"/>
          </a:p>
          <a:p>
            <a:r>
              <a:rPr lang="en-US" dirty="0" smtClean="0"/>
              <a:t>Measure against business-defined SLA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Calculate “Time to exceed SLA”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1070" y="3779837"/>
            <a:ext cx="3765842" cy="2178768"/>
            <a:chOff x="0" y="3779837"/>
            <a:chExt cx="3765842" cy="2178768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1001712" y="3856037"/>
              <a:ext cx="0" cy="205740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1001712" y="5913437"/>
              <a:ext cx="2362200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440112" y="56086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4008437"/>
              <a:ext cx="88998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SLA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5712" y="3779837"/>
              <a:ext cx="3385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1001712" y="4541837"/>
              <a:ext cx="2209800" cy="152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5649912" y="3779837"/>
            <a:ext cx="3765842" cy="2178768"/>
            <a:chOff x="0" y="3779837"/>
            <a:chExt cx="3765842" cy="217876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V="1">
              <a:off x="1001712" y="3856037"/>
              <a:ext cx="0" cy="205740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001712" y="5913437"/>
              <a:ext cx="2362200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40112" y="56086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0" y="4008437"/>
              <a:ext cx="88998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SLA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5712" y="3779837"/>
              <a:ext cx="3385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990600" y="5532437"/>
              <a:ext cx="1219200" cy="762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9" name="Straight Connector 28"/>
          <p:cNvCxnSpPr/>
          <p:nvPr/>
        </p:nvCxnSpPr>
        <p:spPr bwMode="auto">
          <a:xfrm flipV="1">
            <a:off x="7859712" y="4846637"/>
            <a:ext cx="838200" cy="685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SOA: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600" dirty="0" smtClean="0"/>
              <a:t>A service is the technical authority for a specific business capability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SOA Practice</a:t>
            </a:r>
            <a:endParaRPr lang="en-US" dirty="0"/>
          </a:p>
        </p:txBody>
      </p:sp>
      <p:graphicFrame>
        <p:nvGraphicFramePr>
          <p:cNvPr id="16" name="Diagram 15"/>
          <p:cNvGraphicFramePr/>
          <p:nvPr/>
        </p:nvGraphicFramePr>
        <p:xfrm>
          <a:off x="784260" y="2063761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lowchart: Magnetic Disk 16"/>
          <p:cNvSpPr/>
          <p:nvPr/>
        </p:nvSpPr>
        <p:spPr bwMode="auto">
          <a:xfrm>
            <a:off x="791110" y="5053832"/>
            <a:ext cx="3452117" cy="1469205"/>
          </a:xfrm>
          <a:prstGeom prst="flowChartMagneticDisk">
            <a:avLst/>
          </a:prstGeom>
          <a:solidFill>
            <a:srgbClr val="0070C0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rPr>
              <a:t>DB</a:t>
            </a:r>
            <a:endParaRPr kumimoji="0" lang="en-US" sz="3200" b="0" i="0" u="none" strike="noStrike" cap="none" normalizeH="0" baseline="0" dirty="0" smtClean="0">
              <a:ln>
                <a:noFill/>
              </a:ln>
              <a:latin typeface="Franklin Gothic Book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994890" y="2062051"/>
            <a:ext cx="3458967" cy="4459276"/>
            <a:chOff x="4994890" y="1323371"/>
            <a:chExt cx="3458967" cy="4459276"/>
          </a:xfrm>
        </p:grpSpPr>
        <p:graphicFrame>
          <p:nvGraphicFramePr>
            <p:cNvPr id="19" name="Diagram 18"/>
            <p:cNvGraphicFramePr/>
            <p:nvPr/>
          </p:nvGraphicFramePr>
          <p:xfrm>
            <a:off x="4994890" y="1323371"/>
            <a:ext cx="3438419" cy="28462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0" name="Flowchart: Magnetic Disk 19"/>
            <p:cNvSpPr/>
            <p:nvPr/>
          </p:nvSpPr>
          <p:spPr bwMode="auto">
            <a:xfrm>
              <a:off x="5001740" y="4313442"/>
              <a:ext cx="3452117" cy="1469205"/>
            </a:xfrm>
            <a:prstGeom prst="flowChartMagneticDisk">
              <a:avLst/>
            </a:prstGeom>
            <a:solidFill>
              <a:srgbClr val="0070C0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 dirty="0" smtClean="0">
                  <a:ln>
                    <a:noFill/>
                  </a:ln>
                  <a:latin typeface="Franklin Gothic Book" pitchFamily="34" charset="0"/>
                </a:rPr>
                <a:t>DB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Tenets of Service Orientation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7979" r="9905" b="13013"/>
          <a:stretch>
            <a:fillRect/>
          </a:stretch>
        </p:blipFill>
        <p:spPr bwMode="auto">
          <a:xfrm>
            <a:off x="2351541" y="1798637"/>
            <a:ext cx="5355771" cy="4800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&amp; Coupling</a:t>
            </a:r>
            <a:endParaRPr lang="en-US" dirty="0"/>
          </a:p>
        </p:txBody>
      </p:sp>
      <p:graphicFrame>
        <p:nvGraphicFramePr>
          <p:cNvPr id="21" name="Diagram 20"/>
          <p:cNvGraphicFramePr/>
          <p:nvPr/>
        </p:nvGraphicFramePr>
        <p:xfrm>
          <a:off x="1154112" y="2408237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Flowchart: Magnetic Disk 21"/>
          <p:cNvSpPr/>
          <p:nvPr/>
        </p:nvSpPr>
        <p:spPr bwMode="auto">
          <a:xfrm>
            <a:off x="1160962" y="5398308"/>
            <a:ext cx="3452117" cy="1469205"/>
          </a:xfrm>
          <a:prstGeom prst="flowChartMagneticDisk">
            <a:avLst/>
          </a:prstGeom>
          <a:solidFill>
            <a:srgbClr val="0070C0"/>
          </a:solidFill>
          <a:ln w="28575" cap="flat" cmpd="sng" algn="ctr">
            <a:solidFill>
              <a:srgbClr val="FFD34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itchFamily="34" charset="0"/>
              </a:rPr>
              <a:t>DB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5208991" y="2481019"/>
            <a:ext cx="3734188" cy="2691254"/>
            <a:chOff x="5661061" y="1529515"/>
            <a:chExt cx="2297967" cy="1001975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661061" y="1529515"/>
              <a:ext cx="739739" cy="2376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Sales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440175" y="1609629"/>
              <a:ext cx="739739" cy="157526"/>
            </a:xfrm>
            <a:prstGeom prst="rect">
              <a:avLst/>
            </a:prstGeom>
            <a:solidFill>
              <a:srgbClr val="FFD34F">
                <a:lumMod val="75000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Pricing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219289" y="1607919"/>
              <a:ext cx="739739" cy="15752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CRM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663302" y="1790033"/>
              <a:ext cx="2292847" cy="7414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 bwMode="auto">
          <a:xfrm>
            <a:off x="2630147" y="2059201"/>
            <a:ext cx="503453" cy="5120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65425" y="2067765"/>
            <a:ext cx="503453" cy="5120640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900703" y="2076329"/>
            <a:ext cx="503453" cy="512064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31" name="Left Arrow 30"/>
          <p:cNvSpPr/>
          <p:nvPr/>
        </p:nvSpPr>
        <p:spPr bwMode="auto">
          <a:xfrm>
            <a:off x="5250077" y="5603791"/>
            <a:ext cx="3657600" cy="1171254"/>
          </a:xfrm>
          <a:prstGeom prst="leftArrow">
            <a:avLst/>
          </a:prstGeom>
          <a:solidFill>
            <a:srgbClr val="FCEB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Referential Integrity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6345124" y="1175631"/>
            <a:ext cx="2690671" cy="971035"/>
            <a:chOff x="5595134" y="92475"/>
            <a:chExt cx="2690671" cy="971035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>
              <a:off x="5596844" y="403263"/>
              <a:ext cx="457200" cy="1588"/>
            </a:xfrm>
            <a:prstGeom prst="straightConnector1">
              <a:avLst/>
            </a:prstGeom>
            <a:solidFill>
              <a:srgbClr val="FCEB9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092576" y="92475"/>
              <a:ext cx="2193229" cy="971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Tight  Coupling</a:t>
              </a:r>
            </a:p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Loose Coupling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5595134" y="833061"/>
              <a:ext cx="457200" cy="1588"/>
            </a:xfrm>
            <a:prstGeom prst="straightConnector1">
              <a:avLst/>
            </a:prstGeom>
            <a:solidFill>
              <a:srgbClr val="FCEB9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885357" y="6547303"/>
            <a:ext cx="2719206" cy="4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Re-introduces Coupling</a:t>
            </a:r>
          </a:p>
        </p:txBody>
      </p:sp>
      <p:pic>
        <p:nvPicPr>
          <p:cNvPr id="37" name="Picture 2" descr="C:\Users\Administrator\Pictures\work\puzzle.png"/>
          <p:cNvPicPr>
            <a:picLocks noChangeAspect="1" noChangeArrowheads="1"/>
          </p:cNvPicPr>
          <p:nvPr/>
        </p:nvPicPr>
        <p:blipFill>
          <a:blip r:embed="rId8" cstate="print"/>
          <a:srcRect l="25588" r="6286" b="63561"/>
          <a:stretch>
            <a:fillRect/>
          </a:stretch>
        </p:blipFill>
        <p:spPr bwMode="auto">
          <a:xfrm>
            <a:off x="1818509" y="2464388"/>
            <a:ext cx="802924" cy="786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Challenges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1993" y="1964463"/>
            <a:ext cx="8915400" cy="53553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effectLst/>
              </a:rPr>
              <a:t>	One page showing data from multiple sources</a:t>
            </a:r>
            <a:endParaRPr lang="en-US" dirty="0"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11138" y="3421685"/>
            <a:ext cx="31276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60375" marR="0" lvl="0" indent="-460375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sz="2400" b="0" kern="0" dirty="0" smtClean="0">
                <a:latin typeface="+mn-lt"/>
              </a:rPr>
              <a:t>EBay: Browser-side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38966" y="3430248"/>
            <a:ext cx="329714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60375" marR="0" lvl="0" indent="-460375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sz="2400" b="0" kern="0" dirty="0" smtClean="0">
                <a:latin typeface="+mn-lt"/>
              </a:rPr>
              <a:t>Amazon: Server-side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14" y="3964410"/>
            <a:ext cx="3077067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647" y="3963815"/>
            <a:ext cx="3077069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0712" y="1186906"/>
            <a:ext cx="8915400" cy="5355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ctr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EBay &amp; Amazon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Browser-side Composition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0712" y="1112837"/>
            <a:ext cx="8915400" cy="480131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URI handled by a different service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06613" y="1634699"/>
            <a:ext cx="7335749" cy="5568593"/>
          </a:xfrm>
          <a:prstGeom prst="rect">
            <a:avLst/>
          </a:prstGeom>
          <a:noFill/>
          <a:ln w="762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GB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40000"/>
          </a:blip>
          <a:srcRect l="3273" t="10214" r="4746" b="2685"/>
          <a:stretch>
            <a:fillRect/>
          </a:stretch>
        </p:blipFill>
        <p:spPr bwMode="auto">
          <a:xfrm>
            <a:off x="1462678" y="1662413"/>
            <a:ext cx="7238588" cy="549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4165530" y="3821154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=“/welcome/”&gt;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1478533" y="3040544"/>
            <a:ext cx="7202184" cy="4090827"/>
            <a:chOff x="965771" y="2505180"/>
            <a:chExt cx="7202184" cy="409082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965772" y="5085706"/>
              <a:ext cx="2373330" cy="1510301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965771" y="2505180"/>
              <a:ext cx="2381891" cy="2498335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450369" y="2524018"/>
              <a:ext cx="4717586" cy="1328791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438385" y="3888750"/>
              <a:ext cx="4717586" cy="2655888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4708348" y="5340017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hotbrands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25085" y="1687529"/>
            <a:ext cx="2093259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Layout.CSS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51742" y="1692012"/>
            <a:ext cx="2093259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Layout.JS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20609" y="4521509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dailydeal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22319" y="6321169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=“/categories/”&gt;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Saga can declare how to find it using messages:</a:t>
            </a:r>
          </a:p>
          <a:p>
            <a:pPr>
              <a:buNone/>
            </a:pPr>
            <a:endParaRPr lang="en-US" sz="300" dirty="0" smtClean="0"/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</a:t>
            </a:r>
            <a:r>
              <a:rPr lang="en-US" sz="2200" dirty="0" smtClean="0">
                <a:latin typeface="Consolas" pitchFamily="49" charset="0"/>
              </a:rPr>
              <a:t> : Saga&lt;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&gt;, 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				  </a:t>
            </a:r>
            <a:r>
              <a:rPr lang="en-US" sz="2200" dirty="0" err="1" smtClean="0">
                <a:latin typeface="Consolas" pitchFamily="49" charset="0"/>
              </a:rPr>
              <a:t>IAmStartedByMessages</a:t>
            </a:r>
            <a:r>
              <a:rPr lang="en-US" sz="2200" dirty="0" smtClean="0">
                <a:latin typeface="Consolas" pitchFamily="49" charset="0"/>
              </a:rPr>
              <a:t>&lt;M1&gt;,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				  </a:t>
            </a:r>
            <a:r>
              <a:rPr lang="en-US" sz="2200" dirty="0" err="1" smtClean="0">
                <a:latin typeface="Consolas" pitchFamily="49" charset="0"/>
              </a:rPr>
              <a:t>IAmStartedByMessages</a:t>
            </a:r>
            <a:r>
              <a:rPr lang="en-US" sz="2200" dirty="0" smtClean="0">
                <a:latin typeface="Consolas" pitchFamily="49" charset="0"/>
              </a:rPr>
              <a:t>&lt;M2&gt;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</a:t>
            </a: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protected override void </a:t>
            </a:r>
            <a:r>
              <a:rPr lang="en-US" sz="2200" dirty="0" err="1" smtClean="0">
                <a:latin typeface="Consolas" pitchFamily="49" charset="0"/>
              </a:rPr>
              <a:t>ConfigureHowToFindSaga</a:t>
            </a:r>
            <a:r>
              <a:rPr lang="en-US" sz="2200" dirty="0" smtClean="0">
                <a:latin typeface="Consolas" pitchFamily="49" charset="0"/>
              </a:rPr>
              <a:t>(</a:t>
            </a:r>
            <a:br>
              <a:rPr lang="en-US" sz="2200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			</a:t>
            </a:r>
            <a:r>
              <a:rPr lang="en-US" sz="2200" dirty="0" err="1" smtClean="0">
                <a:latin typeface="Consolas" pitchFamily="49" charset="0"/>
              </a:rPr>
              <a:t>SagaPropertyMapper</a:t>
            </a:r>
            <a:r>
              <a:rPr lang="en-US" sz="2200" dirty="0" smtClean="0">
                <a:latin typeface="Consolas" pitchFamily="49" charset="0"/>
              </a:rPr>
              <a:t>&lt;</a:t>
            </a:r>
            <a:r>
              <a:rPr lang="en-US" sz="2200" dirty="0" err="1" smtClean="0">
                <a:latin typeface="Consolas" pitchFamily="49" charset="0"/>
              </a:rPr>
              <a:t>MySaga</a:t>
            </a:r>
            <a:r>
              <a:rPr lang="en-US" sz="2200" dirty="0" smtClean="0">
                <a:latin typeface="Consolas" pitchFamily="49" charset="0"/>
              </a:rPr>
              <a:t>&gt; </a:t>
            </a:r>
            <a:r>
              <a:rPr lang="en-US" sz="2200" dirty="0">
                <a:latin typeface="Consolas" pitchFamily="49" charset="0"/>
              </a:rPr>
              <a:t>mapper) </a:t>
            </a:r>
            <a:endParaRPr lang="en-US" sz="2200" dirty="0" smtClean="0">
              <a:latin typeface="Consolas" pitchFamily="49" charset="0"/>
            </a:endParaRP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{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</a:t>
            </a:r>
            <a:r>
              <a:rPr lang="en-US" sz="2200" dirty="0" err="1" smtClean="0">
                <a:latin typeface="Consolas" pitchFamily="49" charset="0"/>
              </a:rPr>
              <a:t>ConfigureMapping</a:t>
            </a:r>
            <a:r>
              <a:rPr lang="en-US" sz="2200" dirty="0" smtClean="0">
                <a:latin typeface="Consolas" pitchFamily="49" charset="0"/>
              </a:rPr>
              <a:t>&lt;M1&gt;(m =&gt; </a:t>
            </a:r>
            <a:r>
              <a:rPr lang="en-US" sz="2200" dirty="0" err="1" smtClean="0">
                <a:latin typeface="Consolas" pitchFamily="49" charset="0"/>
              </a:rPr>
              <a:t>m.SomeId</a:t>
            </a:r>
            <a:r>
              <a:rPr lang="en-US" sz="2200" dirty="0" smtClean="0">
                <a:latin typeface="Consolas" pitchFamily="49" charset="0"/>
              </a:rPr>
              <a:t>)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         .</a:t>
            </a:r>
            <a:r>
              <a:rPr lang="en-US" sz="2200" dirty="0" err="1">
                <a:latin typeface="Consolas" pitchFamily="49" charset="0"/>
              </a:rPr>
              <a:t>ToSaga</a:t>
            </a:r>
            <a:r>
              <a:rPr lang="en-US" sz="2200" dirty="0">
                <a:latin typeface="Consolas" pitchFamily="49" charset="0"/>
              </a:rPr>
              <a:t>(s =&gt; </a:t>
            </a:r>
            <a:r>
              <a:rPr lang="en-US" sz="2200" dirty="0" err="1" smtClean="0">
                <a:latin typeface="Consolas" pitchFamily="49" charset="0"/>
              </a:rPr>
              <a:t>s.MyId</a:t>
            </a:r>
            <a:r>
              <a:rPr lang="en-US" sz="2200" dirty="0">
                <a:latin typeface="Consolas" pitchFamily="49" charset="0"/>
              </a:rPr>
              <a:t>)</a:t>
            </a:r>
            <a:r>
              <a:rPr lang="en-US" sz="2200" dirty="0" smtClean="0">
                <a:latin typeface="Consolas" pitchFamily="49" charset="0"/>
              </a:rPr>
              <a:t>;</a:t>
            </a:r>
          </a:p>
          <a:p>
            <a:pPr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</a:t>
            </a:r>
            <a:r>
              <a:rPr lang="en-US" sz="2200" dirty="0" err="1" smtClean="0">
                <a:latin typeface="Consolas" pitchFamily="49" charset="0"/>
              </a:rPr>
              <a:t>ConfigureMapping</a:t>
            </a:r>
            <a:r>
              <a:rPr lang="en-US" sz="2200" dirty="0" smtClean="0">
                <a:latin typeface="Consolas" pitchFamily="49" charset="0"/>
              </a:rPr>
              <a:t>&lt;M2&gt;(m =&gt; </a:t>
            </a:r>
            <a:r>
              <a:rPr lang="en-US" sz="2200" dirty="0" err="1" smtClean="0">
                <a:latin typeface="Consolas" pitchFamily="49" charset="0"/>
              </a:rPr>
              <a:t>m.SomeId</a:t>
            </a:r>
            <a:r>
              <a:rPr lang="en-US" sz="2200" dirty="0" smtClean="0">
                <a:latin typeface="Consolas" pitchFamily="49" charset="0"/>
              </a:rPr>
              <a:t>)</a:t>
            </a:r>
          </a:p>
          <a:p>
            <a:pPr>
              <a:lnSpc>
                <a:spcPct val="50000"/>
              </a:lnSpc>
              <a:buNone/>
            </a:pP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</a:rPr>
              <a:t>        .</a:t>
            </a:r>
            <a:r>
              <a:rPr lang="en-US" sz="2200" dirty="0" err="1" smtClean="0">
                <a:latin typeface="Consolas" pitchFamily="49" charset="0"/>
              </a:rPr>
              <a:t>ToSaga</a:t>
            </a:r>
            <a:r>
              <a:rPr lang="en-US" sz="2200" dirty="0" smtClean="0">
                <a:latin typeface="Consolas" pitchFamily="49" charset="0"/>
              </a:rPr>
              <a:t>(</a:t>
            </a:r>
            <a:r>
              <a:rPr lang="en-US" sz="2200" dirty="0">
                <a:latin typeface="Consolas" pitchFamily="49" charset="0"/>
              </a:rPr>
              <a:t>s =&gt; </a:t>
            </a:r>
            <a:r>
              <a:rPr lang="en-US" sz="2200" dirty="0" err="1" smtClean="0">
                <a:latin typeface="Consolas" pitchFamily="49" charset="0"/>
              </a:rPr>
              <a:t>s.MyId</a:t>
            </a:r>
            <a:r>
              <a:rPr lang="en-US" sz="2200" dirty="0">
                <a:latin typeface="Consolas" pitchFamily="49" charset="0"/>
              </a:rPr>
              <a:t>)</a:t>
            </a:r>
            <a:r>
              <a:rPr lang="en-US" sz="2200" dirty="0" smtClean="0">
                <a:latin typeface="Consolas" pitchFamily="49" charset="0"/>
              </a:rPr>
              <a:t>;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}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Composition    </a:t>
            </a:r>
            <a:r>
              <a:rPr lang="en-US" sz="2800" dirty="0" smtClean="0"/>
              <a:t>(SEO friendly)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 bwMode="auto">
          <a:xfrm>
            <a:off x="997605" y="1357675"/>
            <a:ext cx="2974297" cy="1477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ASP MVC3 Razor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Builds a single response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2" cstate="print"/>
          <a:srcRect t="13363" r="2161" b="33023"/>
          <a:stretch>
            <a:fillRect/>
          </a:stretch>
        </p:blipFill>
        <p:spPr bwMode="auto">
          <a:xfrm>
            <a:off x="1031961" y="3101867"/>
            <a:ext cx="8272232" cy="363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Flowchart: Direct Access Storage 28"/>
          <p:cNvSpPr/>
          <p:nvPr/>
        </p:nvSpPr>
        <p:spPr>
          <a:xfrm>
            <a:off x="3289932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3851162" y="1663173"/>
            <a:ext cx="914400" cy="1280160"/>
          </a:xfrm>
          <a:prstGeom prst="cube">
            <a:avLst/>
          </a:prstGeom>
          <a:solidFill>
            <a:srgbClr val="E1003C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1" name="Flowchart: Direct Access Storage 30"/>
          <p:cNvSpPr/>
          <p:nvPr/>
        </p:nvSpPr>
        <p:spPr>
          <a:xfrm>
            <a:off x="4593964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5155194" y="1663173"/>
            <a:ext cx="914400" cy="1280160"/>
          </a:xfrm>
          <a:prstGeom prst="cube">
            <a:avLst/>
          </a:prstGeom>
          <a:solidFill>
            <a:srgbClr val="D09A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3" name="Flowchart: Direct Access Storage 32"/>
          <p:cNvSpPr/>
          <p:nvPr/>
        </p:nvSpPr>
        <p:spPr>
          <a:xfrm>
            <a:off x="5897996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458746" y="1663173"/>
            <a:ext cx="914400" cy="1280160"/>
          </a:xfrm>
          <a:prstGeom prst="cube">
            <a:avLst/>
          </a:prstGeom>
          <a:solidFill>
            <a:srgbClr val="0F7D0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sz="1600" b="0">
              <a:latin typeface="Tahoma"/>
              <a:cs typeface="Tahoma"/>
            </a:endParaRPr>
          </a:p>
        </p:txBody>
      </p:sp>
      <p:sp>
        <p:nvSpPr>
          <p:cNvPr id="35" name="Flowchart: Direct Access Storage 34"/>
          <p:cNvSpPr/>
          <p:nvPr/>
        </p:nvSpPr>
        <p:spPr>
          <a:xfrm>
            <a:off x="7201548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6" name="Cube 35"/>
          <p:cNvSpPr/>
          <p:nvPr/>
        </p:nvSpPr>
        <p:spPr>
          <a:xfrm>
            <a:off x="7752024" y="1663173"/>
            <a:ext cx="914400" cy="1280160"/>
          </a:xfrm>
          <a:prstGeom prst="cube">
            <a:avLst/>
          </a:prstGeom>
          <a:solidFill>
            <a:srgbClr val="00478E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7" name="Flowchart: Direct Access Storage 36"/>
          <p:cNvSpPr/>
          <p:nvPr/>
        </p:nvSpPr>
        <p:spPr>
          <a:xfrm>
            <a:off x="8484552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3115727" y="5081370"/>
            <a:ext cx="4317051" cy="767865"/>
            <a:chOff x="2513744" y="4794609"/>
            <a:chExt cx="4317051" cy="767865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513744" y="4794609"/>
              <a:ext cx="4267200" cy="660969"/>
            </a:xfrm>
            <a:prstGeom prst="rect">
              <a:avLst/>
            </a:prstGeom>
            <a:solidFill>
              <a:srgbClr val="0F7D09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Price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83561" y="5162364"/>
              <a:ext cx="39472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Pricing.Price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3011230" y="5788566"/>
            <a:ext cx="4562788" cy="963071"/>
            <a:chOff x="2409247" y="5501805"/>
            <a:chExt cx="4562788" cy="96307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2512034" y="5501805"/>
              <a:ext cx="4267200" cy="898995"/>
            </a:xfrm>
            <a:prstGeom prst="rect">
              <a:avLst/>
            </a:prstGeom>
            <a:solidFill>
              <a:srgbClr val="00478E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Inventory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09247" y="6064766"/>
              <a:ext cx="4562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Inventory.InStock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1072882" y="4322793"/>
            <a:ext cx="6299428" cy="2405865"/>
            <a:chOff x="470899" y="4036032"/>
            <a:chExt cx="6299428" cy="2405865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70899" y="4036032"/>
              <a:ext cx="2005173" cy="2405865"/>
            </a:xfrm>
            <a:prstGeom prst="rect">
              <a:avLst/>
            </a:prstGeom>
            <a:solidFill>
              <a:srgbClr val="9A7200">
                <a:alpha val="85098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Product Catalog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72647" y="4044595"/>
              <a:ext cx="4297680" cy="732888"/>
            </a:xfrm>
            <a:prstGeom prst="rect">
              <a:avLst/>
            </a:prstGeom>
            <a:solidFill>
              <a:srgbClr val="9A7200">
                <a:alpha val="8509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2947" y="4410652"/>
              <a:ext cx="371960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Catalog.Name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48"/>
          <p:cNvGrpSpPr/>
          <p:nvPr/>
        </p:nvGrpSpPr>
        <p:grpSpPr>
          <a:xfrm>
            <a:off x="1054046" y="3142977"/>
            <a:ext cx="8209052" cy="1133495"/>
            <a:chOff x="452063" y="2856216"/>
            <a:chExt cx="8209052" cy="113349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52063" y="2856216"/>
              <a:ext cx="8209052" cy="1119883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Layout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41785" y="3597296"/>
              <a:ext cx="3418243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marR="0" lvl="0" indent="-342900" defTabSz="91440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19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kumimoji="0" lang="en-US" sz="19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Layout.Top</a:t>
              </a:r>
              <a:r>
                <a:rPr kumimoji="0" lang="en-US" sz="19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”&gt;</a:t>
              </a:r>
              <a:endParaRPr kumimoji="0" lang="en-GB" sz="19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Command Query Segregation Principle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use it?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73112" y="2484437"/>
            <a:ext cx="8803436" cy="2840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dirty="0" smtClean="0"/>
              <a:t>Only within</a:t>
            </a:r>
          </a:p>
          <a:p>
            <a:r>
              <a:rPr lang="en-AU" sz="9600" dirty="0" smtClean="0"/>
              <a:t>an SOA service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42880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7000" y="127000"/>
            <a:ext cx="887095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318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2pPr>
            <a:lvl3pPr marL="6477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3pPr>
            <a:lvl4pPr marL="8636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4pPr>
            <a:lvl5pPr marL="10795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5pPr>
            <a:lvl6pPr marL="15367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6pPr>
            <a:lvl7pPr marL="19939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7pPr>
            <a:lvl8pPr marL="24511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8pPr>
            <a:lvl9pPr marL="29083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9pPr>
          </a:lstStyle>
          <a:p>
            <a:r>
              <a:rPr lang="en-US" dirty="0" smtClean="0"/>
              <a:t>Not the only alternative to N-Tier</a:t>
            </a:r>
            <a:endParaRPr lang="en-US" dirty="0"/>
          </a:p>
        </p:txBody>
      </p:sp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877" y="136162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L:\Paul Nelson\TechEd\Dev\Breakouts\ARC05-IS\lap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65" y="1670981"/>
            <a:ext cx="1501604" cy="1392792"/>
          </a:xfrm>
          <a:prstGeom prst="rect">
            <a:avLst/>
          </a:prstGeom>
          <a:noFill/>
        </p:spPr>
      </p:pic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2318" y="1406448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Line 25"/>
          <p:cNvSpPr>
            <a:spLocks noChangeShapeType="1"/>
          </p:cNvSpPr>
          <p:nvPr/>
        </p:nvSpPr>
        <p:spPr bwMode="auto">
          <a:xfrm flipH="1" flipV="1">
            <a:off x="5335817" y="2321748"/>
            <a:ext cx="2286000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H="1" flipV="1">
            <a:off x="1540031" y="2323536"/>
            <a:ext cx="2286000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7046912" y="3723829"/>
            <a:ext cx="2794000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Use ORM to map from tables to domain objects</a:t>
            </a:r>
            <a:endParaRPr lang="en-US" sz="2400" b="0" dirty="0">
              <a:effectLst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508792" y="3495229"/>
            <a:ext cx="2625308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Map from DTOs and WS to domain objects</a:t>
            </a:r>
            <a:endParaRPr lang="en-US" sz="2400" b="0" dirty="0">
              <a:effectLst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75708" y="3419029"/>
            <a:ext cx="2954766" cy="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Map from DTOs &amp; WS to view model</a:t>
            </a:r>
            <a:endParaRPr lang="en-US" sz="2400" b="0" dirty="0">
              <a:effectLst/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8003690" y="2848876"/>
            <a:ext cx="960491" cy="7100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 bwMode="auto">
          <a:xfrm>
            <a:off x="4378362" y="2827357"/>
            <a:ext cx="1054259" cy="57015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WS</a:t>
            </a:r>
          </a:p>
        </p:txBody>
      </p:sp>
      <p:sp>
        <p:nvSpPr>
          <p:cNvPr id="15" name="Round Diagonal Corner Rectangle 14"/>
          <p:cNvSpPr/>
          <p:nvPr/>
        </p:nvSpPr>
        <p:spPr bwMode="auto">
          <a:xfrm>
            <a:off x="1043492" y="2676750"/>
            <a:ext cx="882127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UI</a:t>
            </a:r>
          </a:p>
        </p:txBody>
      </p:sp>
      <p:grpSp>
        <p:nvGrpSpPr>
          <p:cNvPr id="16" name="Group 17"/>
          <p:cNvGrpSpPr/>
          <p:nvPr/>
        </p:nvGrpSpPr>
        <p:grpSpPr>
          <a:xfrm>
            <a:off x="5314278" y="1418105"/>
            <a:ext cx="1904104" cy="720762"/>
            <a:chOff x="5314278" y="1678193"/>
            <a:chExt cx="1904104" cy="720762"/>
          </a:xfrm>
        </p:grpSpPr>
        <p:sp>
          <p:nvSpPr>
            <p:cNvPr id="17" name="Curved Left Arrow 16"/>
            <p:cNvSpPr/>
            <p:nvPr/>
          </p:nvSpPr>
          <p:spPr bwMode="auto">
            <a:xfrm>
              <a:off x="5314278" y="1678193"/>
              <a:ext cx="634701" cy="720762"/>
            </a:xfrm>
            <a:prstGeom prst="curved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6002768" y="1781121"/>
              <a:ext cx="1215614" cy="493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dirty="0" smtClean="0">
                  <a:effectLst/>
                </a:rPr>
                <a:t>Cache</a:t>
              </a:r>
              <a:endParaRPr lang="en-US" sz="28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non-collaborative business domains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 bwMode="auto">
          <a:xfrm>
            <a:off x="4125912" y="2408237"/>
            <a:ext cx="1985854" cy="1143000"/>
          </a:xfrm>
          <a:prstGeom prst="flowChartPunchedCar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4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292366" y="4313237"/>
            <a:ext cx="3657600" cy="169615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AU" sz="3600" dirty="0" smtClean="0">
                <a:latin typeface="Arial" charset="0"/>
                <a:ea typeface="MS Gothic" charset="-128"/>
              </a:rPr>
              <a:t>Data Storage</a:t>
            </a:r>
            <a:endParaRPr kumimoji="0" lang="en-AU" sz="36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 bwMode="auto">
          <a:xfrm>
            <a:off x="5118839" y="3551237"/>
            <a:ext cx="2327" cy="11860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Collaboration</a:t>
            </a:r>
            <a:endParaRPr lang="en-AU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79637"/>
            <a:ext cx="2447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2" y="2145463"/>
            <a:ext cx="2447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3019591" y="3621336"/>
            <a:ext cx="1143000" cy="7373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497512" y="3369425"/>
            <a:ext cx="1143000" cy="98926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497512" y="3017837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Get data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253930" y="3108741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Get data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5820159" y="3990011"/>
            <a:ext cx="914400" cy="85662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107112" y="4877669"/>
            <a:ext cx="15055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Change data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44512" y="4999037"/>
            <a:ext cx="1762021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 is looking </a:t>
            </a:r>
          </a:p>
          <a:p>
            <a:r>
              <a:rPr lang="en-AU" dirty="0" smtClean="0"/>
              <a:t>at stale data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830512" y="4160837"/>
            <a:ext cx="1143000" cy="762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678112" y="5075237"/>
            <a:ext cx="15055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Change data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904248" y="6446837"/>
            <a:ext cx="3821880" cy="893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Optimistic concurrency</a:t>
            </a:r>
          </a:p>
          <a:p>
            <a:pPr algn="ctr"/>
            <a:r>
              <a:rPr lang="en-AU" sz="2800" dirty="0" smtClean="0"/>
              <a:t>not good enough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04459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1" grpId="0"/>
      <p:bldP spid="22" grpId="0"/>
      <p:bldP spid="15" grpId="0"/>
      <p:bldP spid="1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showing data to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6"/>
            <a:ext cx="9337674" cy="3916362"/>
          </a:xfrm>
        </p:spPr>
        <p:txBody>
          <a:bodyPr/>
          <a:lstStyle/>
          <a:p>
            <a:r>
              <a:rPr lang="en-US" dirty="0" smtClean="0"/>
              <a:t>Can be implemented in simple 2-Tier fashion</a:t>
            </a:r>
          </a:p>
          <a:p>
            <a:r>
              <a:rPr lang="en-US" dirty="0" smtClean="0"/>
              <a:t>Use ADO.NET to get a DataTable, bind to the UI</a:t>
            </a:r>
          </a:p>
          <a:p>
            <a:r>
              <a:rPr lang="en-US" dirty="0" smtClean="0"/>
              <a:t>No 2-way Data Binding</a:t>
            </a:r>
          </a:p>
          <a:p>
            <a:endParaRPr lang="en-US" dirty="0"/>
          </a:p>
          <a:p>
            <a:r>
              <a:rPr lang="en-US" dirty="0" smtClean="0"/>
              <a:t>Denormalized, pre-calculated</a:t>
            </a:r>
          </a:p>
          <a:p>
            <a:r>
              <a:rPr lang="en-US" dirty="0" smtClean="0"/>
              <a:t>1 View == Table</a:t>
            </a:r>
          </a:p>
        </p:txBody>
      </p:sp>
      <p:sp>
        <p:nvSpPr>
          <p:cNvPr id="4" name="Flowchart: Card 3"/>
          <p:cNvSpPr/>
          <p:nvPr/>
        </p:nvSpPr>
        <p:spPr bwMode="auto">
          <a:xfrm>
            <a:off x="7016858" y="3398837"/>
            <a:ext cx="1985854" cy="1143000"/>
          </a:xfrm>
          <a:prstGeom prst="flowChartPunchedCar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4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UI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6183312" y="5303837"/>
            <a:ext cx="3657600" cy="169615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AU" sz="3600" dirty="0" smtClean="0">
                <a:latin typeface="Arial" charset="0"/>
                <a:ea typeface="MS Gothic" charset="-128"/>
              </a:rPr>
              <a:t>Persistent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3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View</a:t>
            </a:r>
            <a:r>
              <a:rPr kumimoji="0" lang="en-AU" sz="36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Model</a:t>
            </a:r>
            <a:endParaRPr kumimoji="0" lang="en-AU" sz="36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 bwMode="auto">
          <a:xfrm>
            <a:off x="8009785" y="4541837"/>
            <a:ext cx="2327" cy="11860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1450" y="6108877"/>
            <a:ext cx="6159062" cy="848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indent="-32385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3"/>
              </a:buBlip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63600" indent="-32385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295400" indent="-287338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7272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1590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6162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30734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5306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9878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0795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*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2400" dirty="0" smtClean="0"/>
              <a:t> t1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2400" dirty="0" smtClean="0"/>
              <a:t> ID = @ID</a:t>
            </a:r>
          </a:p>
        </p:txBody>
      </p:sp>
    </p:spTree>
    <p:extLst>
      <p:ext uri="{BB962C8B-B14F-4D97-AF65-F5344CB8AC3E}">
        <p14:creationId xmlns:p14="http://schemas.microsoft.com/office/powerpoint/2010/main" val="29189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 Model &amp; Preliminary Validation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Used to decide if commands should be sent</a:t>
            </a:r>
          </a:p>
          <a:p>
            <a:pPr lvl="1"/>
            <a:r>
              <a:rPr lang="en-AU" dirty="0" smtClean="0"/>
              <a:t>Yes – this is business logic. Get over it</a:t>
            </a:r>
          </a:p>
          <a:p>
            <a:pPr lvl="1"/>
            <a:r>
              <a:rPr lang="en-AU" dirty="0" smtClean="0"/>
              <a:t>Client side controllers are supposed to do logic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Checking for uniqueness</a:t>
            </a:r>
          </a:p>
          <a:p>
            <a:r>
              <a:rPr lang="en-AU" dirty="0" smtClean="0"/>
              <a:t>Other examples:</a:t>
            </a:r>
          </a:p>
          <a:p>
            <a:pPr lvl="1"/>
            <a:r>
              <a:rPr lang="en-AU" dirty="0" smtClean="0"/>
              <a:t>Is product still for sale?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– accepting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simple fire &amp; forget mode</a:t>
            </a:r>
          </a:p>
          <a:p>
            <a:pPr marL="107950" indent="0">
              <a:buNone/>
            </a:pPr>
            <a:endParaRPr lang="en-US" dirty="0" smtClean="0"/>
          </a:p>
          <a:p>
            <a:r>
              <a:rPr lang="en-US" dirty="0" smtClean="0"/>
              <a:t>User should assume that the command succeeded</a:t>
            </a:r>
          </a:p>
          <a:p>
            <a:r>
              <a:rPr lang="en-US" dirty="0" smtClean="0"/>
              <a:t>Therefore validation should occur before sending the command</a:t>
            </a:r>
          </a:p>
          <a:p>
            <a:endParaRPr lang="en-US" dirty="0" smtClean="0"/>
          </a:p>
          <a:p>
            <a:r>
              <a:rPr lang="en-US" dirty="0" smtClean="0"/>
              <a:t>Race conditions still need to be dealt with</a:t>
            </a:r>
          </a:p>
        </p:txBody>
      </p:sp>
    </p:spTree>
    <p:extLst>
      <p:ext uri="{BB962C8B-B14F-4D97-AF65-F5344CB8AC3E}">
        <p14:creationId xmlns:p14="http://schemas.microsoft.com/office/powerpoint/2010/main" val="275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Processing Layers</a:t>
            </a:r>
            <a:endParaRPr lang="en-AU" dirty="0"/>
          </a:p>
        </p:txBody>
      </p:sp>
      <p:grpSp>
        <p:nvGrpSpPr>
          <p:cNvPr id="4" name="Group 17"/>
          <p:cNvGrpSpPr/>
          <p:nvPr/>
        </p:nvGrpSpPr>
        <p:grpSpPr>
          <a:xfrm>
            <a:off x="3283954" y="2100067"/>
            <a:ext cx="3458967" cy="4459276"/>
            <a:chOff x="4994890" y="1323371"/>
            <a:chExt cx="3458967" cy="4459276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222384525"/>
                </p:ext>
              </p:extLst>
            </p:nvPr>
          </p:nvGraphicFramePr>
          <p:xfrm>
            <a:off x="4994890" y="1323371"/>
            <a:ext cx="3438419" cy="28462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Flowchart: Magnetic Disk 5"/>
            <p:cNvSpPr/>
            <p:nvPr/>
          </p:nvSpPr>
          <p:spPr bwMode="auto">
            <a:xfrm>
              <a:off x="5001740" y="4313442"/>
              <a:ext cx="3452117" cy="1469205"/>
            </a:xfrm>
            <a:prstGeom prst="flowChartMagneticDisk">
              <a:avLst/>
            </a:prstGeom>
            <a:solidFill>
              <a:srgbClr val="0070C0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 dirty="0" smtClean="0">
                  <a:ln>
                    <a:noFill/>
                  </a:ln>
                  <a:latin typeface="Franklin Gothic Book" pitchFamily="34" charset="0"/>
                </a:rPr>
                <a:t>DB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greater flexibility: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sz="9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MySagaFinder</a:t>
            </a:r>
            <a:r>
              <a:rPr lang="en-US" sz="2200" dirty="0" smtClean="0">
                <a:latin typeface="Consolas" pitchFamily="49" charset="0"/>
              </a:rPr>
              <a:t> : </a:t>
            </a:r>
            <a:r>
              <a:rPr lang="en-US" sz="2200" dirty="0" err="1" smtClean="0">
                <a:latin typeface="Consolas" pitchFamily="49" charset="0"/>
              </a:rPr>
              <a:t>IFindSagas</a:t>
            </a:r>
            <a:r>
              <a:rPr lang="en-US" sz="2200" dirty="0" smtClean="0">
                <a:latin typeface="Consolas" pitchFamily="49" charset="0"/>
              </a:rPr>
              <a:t>&lt;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&gt;.Using&lt;M1&gt;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FindBy</a:t>
            </a:r>
            <a:r>
              <a:rPr lang="en-US" sz="2200" dirty="0" smtClean="0">
                <a:latin typeface="Consolas" pitchFamily="49" charset="0"/>
              </a:rPr>
              <a:t>(M1 message)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		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//Go to DB and find it using any/all data from message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 bwMode="auto">
          <a:xfrm>
            <a:off x="3516312" y="1189038"/>
            <a:ext cx="6248400" cy="55599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Processing Tiers</a:t>
            </a:r>
            <a:endParaRPr lang="en-AU" dirty="0"/>
          </a:p>
        </p:txBody>
      </p:sp>
      <p:pic>
        <p:nvPicPr>
          <p:cNvPr id="29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1" y="1722437"/>
            <a:ext cx="1260317" cy="126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www.australia.edu/images/stories/lapto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06" y="1895065"/>
            <a:ext cx="19396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nip and Round Single Corner Rectangle 3"/>
          <p:cNvSpPr/>
          <p:nvPr/>
        </p:nvSpPr>
        <p:spPr bwMode="auto">
          <a:xfrm>
            <a:off x="1461542" y="3342865"/>
            <a:ext cx="1524000" cy="762000"/>
          </a:xfrm>
          <a:prstGeom prst="snip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Gothic" charset="-128"/>
              </a:rPr>
              <a:t>Input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905699" y="3025759"/>
            <a:ext cx="345677" cy="35194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740944" y="6025496"/>
            <a:ext cx="2091156" cy="878541"/>
            <a:chOff x="815556" y="5075237"/>
            <a:chExt cx="3566110" cy="1295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81266" y="5075237"/>
              <a:ext cx="3200400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Validation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Pentagon 10"/>
          <p:cNvSpPr/>
          <p:nvPr/>
        </p:nvSpPr>
        <p:spPr bwMode="auto">
          <a:xfrm>
            <a:off x="5165558" y="3377706"/>
            <a:ext cx="1676400" cy="61271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 dirty="0" smtClean="0">
                <a:solidFill>
                  <a:schemeClr val="tx1"/>
                </a:solidFill>
                <a:latin typeface="+mn-lt"/>
                <a:ea typeface="+mn-ea"/>
              </a:rPr>
              <a:t>Server</a:t>
            </a:r>
            <a:endParaRPr lang="en-AU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583302" y="4390936"/>
            <a:ext cx="310445" cy="146760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943266" y="4390936"/>
            <a:ext cx="280276" cy="144538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35312" y="3627437"/>
            <a:ext cx="1954961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94358" y="3170237"/>
            <a:ext cx="1017754" cy="26467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7021512" y="3322637"/>
            <a:ext cx="1017754" cy="27570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101389" y="5177276"/>
            <a:ext cx="1752600" cy="878541"/>
            <a:chOff x="815556" y="5075237"/>
            <a:chExt cx="3566110" cy="12954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181266" y="5075237"/>
              <a:ext cx="3200400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Validation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56" name="Straight Arrow Connector 2055"/>
          <p:cNvCxnSpPr/>
          <p:nvPr/>
        </p:nvCxnSpPr>
        <p:spPr bwMode="auto">
          <a:xfrm flipH="1">
            <a:off x="5012242" y="4133364"/>
            <a:ext cx="306631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/>
          <p:nvPr/>
        </p:nvCxnSpPr>
        <p:spPr bwMode="auto">
          <a:xfrm flipV="1">
            <a:off x="5179715" y="4133364"/>
            <a:ext cx="330793" cy="89673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3" name="Straight Arrow Connector 2062"/>
          <p:cNvCxnSpPr/>
          <p:nvPr/>
        </p:nvCxnSpPr>
        <p:spPr bwMode="auto">
          <a:xfrm>
            <a:off x="6994358" y="3990421"/>
            <a:ext cx="1627354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6291889" y="5151437"/>
            <a:ext cx="1415423" cy="878541"/>
            <a:chOff x="815556" y="5075237"/>
            <a:chExt cx="3996407" cy="12954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181266" y="5075237"/>
              <a:ext cx="3630697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Rules /</a:t>
              </a:r>
            </a:p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Domain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73" name="Straight Arrow Connector 2072"/>
          <p:cNvCxnSpPr/>
          <p:nvPr/>
        </p:nvCxnSpPr>
        <p:spPr bwMode="auto">
          <a:xfrm>
            <a:off x="6217068" y="4170598"/>
            <a:ext cx="328752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5" name="Straight Arrow Connector 2074"/>
          <p:cNvCxnSpPr/>
          <p:nvPr/>
        </p:nvCxnSpPr>
        <p:spPr bwMode="auto">
          <a:xfrm flipH="1" flipV="1">
            <a:off x="6466220" y="4170598"/>
            <a:ext cx="384872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76" name="TextBox 2075"/>
          <p:cNvSpPr txBox="1"/>
          <p:nvPr/>
        </p:nvSpPr>
        <p:spPr>
          <a:xfrm>
            <a:off x="3738582" y="2941637"/>
            <a:ext cx="1606530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Command</a:t>
            </a:r>
            <a:endParaRPr lang="en-AU" sz="24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3059112" y="3854302"/>
            <a:ext cx="1972830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409963" y="3542098"/>
            <a:ext cx="1125629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r>
              <a:rPr lang="en-AU" dirty="0"/>
              <a:t>Persist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16712" y="2408237"/>
            <a:ext cx="1818292" cy="7793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pPr algn="ctr"/>
            <a:r>
              <a:rPr lang="en-AU" dirty="0"/>
              <a:t>Get </a:t>
            </a:r>
            <a:r>
              <a:rPr lang="en-AU" dirty="0" smtClean="0"/>
              <a:t>current</a:t>
            </a:r>
            <a:endParaRPr lang="en-AU" dirty="0"/>
          </a:p>
          <a:p>
            <a:pPr algn="ctr"/>
            <a:r>
              <a:rPr lang="en-AU" dirty="0"/>
              <a:t>state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48" y="1817865"/>
            <a:ext cx="1085714" cy="142857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04" y="1817865"/>
            <a:ext cx="1085714" cy="14285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112792" y="1189038"/>
            <a:ext cx="4965069" cy="55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pPr algn="ctr"/>
            <a:r>
              <a:rPr lang="en-AU" sz="3200" dirty="0">
                <a:solidFill>
                  <a:schemeClr val="bg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1424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076" grpId="0"/>
      <p:bldP spid="46" grpId="0"/>
      <p:bldP spid="48" grpId="0"/>
      <p:bldP spid="6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&amp; failure can be communicated back using email (or something similar)</a:t>
            </a:r>
          </a:p>
          <a:p>
            <a:endParaRPr lang="en-US" dirty="0" smtClean="0"/>
          </a:p>
          <a:p>
            <a:r>
              <a:rPr lang="en-US" dirty="0" smtClean="0"/>
              <a:t>Can also invest in AJAX widgets which pop up “toasts” to notify users</a:t>
            </a:r>
          </a:p>
          <a:p>
            <a:endParaRPr lang="en-US" dirty="0" smtClean="0"/>
          </a:p>
          <a:p>
            <a:r>
              <a:rPr lang="en-US" dirty="0" smtClean="0"/>
              <a:t>Or just implicitly assume success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: leaving a comment on a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127874" cy="4987925"/>
          </a:xfrm>
        </p:spPr>
        <p:txBody>
          <a:bodyPr/>
          <a:lstStyle/>
          <a:p>
            <a:r>
              <a:rPr lang="en-US" dirty="0" smtClean="0"/>
              <a:t>Design the user-system interaction such that the user doesn’t need immediate feedback on their actions</a:t>
            </a:r>
          </a:p>
          <a:p>
            <a:endParaRPr lang="en-US" dirty="0" smtClean="0"/>
          </a:p>
          <a:p>
            <a:r>
              <a:rPr lang="en-US" dirty="0" smtClean="0"/>
              <a:t>Stay away from editable grids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912" y="1417637"/>
            <a:ext cx="1433343" cy="56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istrator\Documents\Articles\Cutter\figure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2" y="4770437"/>
            <a:ext cx="4648200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ultiply 5"/>
          <p:cNvSpPr/>
          <p:nvPr/>
        </p:nvSpPr>
        <p:spPr bwMode="auto">
          <a:xfrm>
            <a:off x="2982912" y="4694237"/>
            <a:ext cx="2057400" cy="2057400"/>
          </a:xfrm>
          <a:prstGeom prst="mathMultiply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1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Capturing User Intent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b="7597"/>
          <a:stretch>
            <a:fillRect/>
          </a:stretch>
        </p:blipFill>
        <p:spPr bwMode="auto">
          <a:xfrm>
            <a:off x="1487791" y="1646237"/>
            <a:ext cx="70713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5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Capturing user intent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516562"/>
          </a:xfrm>
        </p:spPr>
        <p:txBody>
          <a:bodyPr/>
          <a:lstStyle/>
          <a:p>
            <a:r>
              <a:rPr lang="en-AU" dirty="0" smtClean="0"/>
              <a:t>Group reservation</a:t>
            </a:r>
          </a:p>
          <a:p>
            <a:pPr lvl="1"/>
            <a:r>
              <a:rPr lang="en-AU" dirty="0" smtClean="0"/>
              <a:t>Small group sitting together</a:t>
            </a:r>
          </a:p>
          <a:p>
            <a:pPr lvl="1"/>
            <a:r>
              <a:rPr lang="en-AU" dirty="0" smtClean="0"/>
              <a:t>Large group – several small groups</a:t>
            </a:r>
          </a:p>
          <a:p>
            <a:pPr lvl="1"/>
            <a:endParaRPr lang="en-AU" dirty="0"/>
          </a:p>
          <a:p>
            <a:r>
              <a:rPr lang="en-AU" dirty="0" smtClean="0"/>
              <a:t>Enter number of people</a:t>
            </a:r>
          </a:p>
          <a:p>
            <a:r>
              <a:rPr lang="en-AU" dirty="0" smtClean="0"/>
              <a:t>Enter preferred seat type – indicates cost</a:t>
            </a:r>
          </a:p>
          <a:p>
            <a:endParaRPr lang="en-AU" dirty="0"/>
          </a:p>
          <a:p>
            <a:r>
              <a:rPr lang="en-AU" dirty="0" smtClean="0"/>
              <a:t>System emails back when reservation is filled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85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Scalability benefits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6442074"/>
            <a:ext cx="9069387" cy="690563"/>
          </a:xfrm>
        </p:spPr>
        <p:txBody>
          <a:bodyPr/>
          <a:lstStyle/>
          <a:p>
            <a:r>
              <a:rPr lang="en-AU" dirty="0" smtClean="0"/>
              <a:t>No need to show actual status!</a:t>
            </a:r>
            <a:endParaRPr lang="en-AU" dirty="0"/>
          </a:p>
        </p:txBody>
      </p:sp>
      <p:pic>
        <p:nvPicPr>
          <p:cNvPr id="6" name="Picture 2" descr="http://www.stadiumsofprofootball.com/nfc/seatingcharts/banksea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2" y="1896811"/>
            <a:ext cx="4762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5" y="3206864"/>
            <a:ext cx="1260317" cy="160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Putting it all together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611312" y="1797226"/>
            <a:ext cx="7924800" cy="2048902"/>
          </a:xfrm>
          <a:prstGeom prst="roundRect">
            <a:avLst>
              <a:gd name="adj" fmla="val 10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Queries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21001" y="3863096"/>
            <a:ext cx="7924800" cy="2856085"/>
          </a:xfrm>
          <a:prstGeom prst="roundRect">
            <a:avLst>
              <a:gd name="adj" fmla="val 10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Commands</a:t>
            </a:r>
          </a:p>
        </p:txBody>
      </p:sp>
      <p:pic>
        <p:nvPicPr>
          <p:cNvPr id="6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9288" y="4028560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 descr="L:\Paul Nelson\TechEd\Dev\Breakouts\ARC05-IS\lap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872545" y="2971943"/>
            <a:ext cx="1501604" cy="1392792"/>
          </a:xfrm>
          <a:prstGeom prst="rect">
            <a:avLst/>
          </a:prstGeom>
          <a:noFill/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4430" y="407337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Flowchart: Magnetic Disk 8"/>
          <p:cNvSpPr/>
          <p:nvPr/>
        </p:nvSpPr>
        <p:spPr bwMode="auto">
          <a:xfrm>
            <a:off x="8192600" y="5515807"/>
            <a:ext cx="960491" cy="7100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Pentagon 9"/>
          <p:cNvSpPr/>
          <p:nvPr/>
        </p:nvSpPr>
        <p:spPr bwMode="auto">
          <a:xfrm>
            <a:off x="5571993" y="4229920"/>
            <a:ext cx="1054259" cy="57015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WS</a:t>
            </a:r>
          </a:p>
        </p:txBody>
      </p:sp>
      <p:sp>
        <p:nvSpPr>
          <p:cNvPr id="11" name="Round Diagonal Corner Rectangle 10"/>
          <p:cNvSpPr/>
          <p:nvPr/>
        </p:nvSpPr>
        <p:spPr bwMode="auto">
          <a:xfrm>
            <a:off x="2228663" y="4248648"/>
            <a:ext cx="1157841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Input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92313" y="5301015"/>
            <a:ext cx="1676399" cy="688622"/>
            <a:chOff x="829734" y="3905956"/>
            <a:chExt cx="1676399" cy="688622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072444" y="3905956"/>
              <a:ext cx="1433689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Validation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46669" y="40414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29734" y="42615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29967" y="5135913"/>
            <a:ext cx="1676399" cy="688622"/>
            <a:chOff x="829734" y="3905956"/>
            <a:chExt cx="1676399" cy="68862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2444" y="3905956"/>
              <a:ext cx="1433689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Rules / Domain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46669" y="40414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829734" y="42615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21" name="Round Diagonal Corner Rectangle 20"/>
          <p:cNvSpPr/>
          <p:nvPr/>
        </p:nvSpPr>
        <p:spPr bwMode="auto">
          <a:xfrm>
            <a:off x="2189150" y="2527074"/>
            <a:ext cx="1157841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Queries</a:t>
            </a:r>
          </a:p>
        </p:txBody>
      </p:sp>
      <p:pic>
        <p:nvPicPr>
          <p:cNvPr id="22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0073" y="185508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Flowchart: Magnetic Disk 22"/>
          <p:cNvSpPr/>
          <p:nvPr/>
        </p:nvSpPr>
        <p:spPr bwMode="auto">
          <a:xfrm>
            <a:off x="7063841" y="1955275"/>
            <a:ext cx="2065867" cy="82408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View Model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4" name="Group 28"/>
          <p:cNvGrpSpPr/>
          <p:nvPr/>
        </p:nvGrpSpPr>
        <p:grpSpPr>
          <a:xfrm>
            <a:off x="5778323" y="3050292"/>
            <a:ext cx="2628900" cy="688622"/>
            <a:chOff x="-122766" y="3905956"/>
            <a:chExt cx="2628900" cy="68862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79024" y="3905956"/>
              <a:ext cx="2427110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latin typeface="Calibri" pitchFamily="34" charset="0"/>
                </a:rPr>
                <a:t>View Model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Updater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-105831" y="40541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-122766" y="42742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6442956" y="3750204"/>
            <a:ext cx="688623" cy="5983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759780" y="4011377"/>
            <a:ext cx="1163432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Publish</a:t>
            </a:r>
            <a:endParaRPr lang="en-US" sz="2000" b="0" dirty="0">
              <a:effectLst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7571844" y="2768069"/>
            <a:ext cx="158045" cy="2822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" name="Rounded Rectangle 30"/>
          <p:cNvSpPr/>
          <p:nvPr/>
        </p:nvSpPr>
        <p:spPr bwMode="auto">
          <a:xfrm>
            <a:off x="1852612" y="2344737"/>
            <a:ext cx="2679700" cy="3746500"/>
          </a:xfrm>
          <a:prstGeom prst="round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Client</a:t>
            </a: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3356856" y="2370136"/>
            <a:ext cx="3690056" cy="3908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3369556" y="4488214"/>
            <a:ext cx="2178756" cy="40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" name="Arc 33"/>
          <p:cNvSpPr/>
          <p:nvPr/>
        </p:nvSpPr>
        <p:spPr bwMode="auto">
          <a:xfrm rot="18440961" flipV="1">
            <a:off x="1319451" y="2801533"/>
            <a:ext cx="2472960" cy="1998719"/>
          </a:xfrm>
          <a:prstGeom prst="arc">
            <a:avLst>
              <a:gd name="adj1" fmla="val 16715768"/>
              <a:gd name="adj2" fmla="val 0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547812" y="1341437"/>
            <a:ext cx="78486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  <a:latin typeface="+mj-lt"/>
                <a:ea typeface="+mj-ea"/>
                <a:cs typeface="+mj-cs"/>
              </a:rPr>
              <a:t>Data from commands immediately overlaid on queries</a:t>
            </a:r>
            <a:endParaRPr lang="en-US" sz="2400" b="0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18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/ Domain 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are they for?</a:t>
            </a:r>
          </a:p>
          <a:p>
            <a:pPr lvl="1"/>
            <a:r>
              <a:rPr lang="en-AU" dirty="0" smtClean="0"/>
              <a:t>In addition to doing what the command said to do, doing other things</a:t>
            </a:r>
          </a:p>
          <a:p>
            <a:pPr lvl="1"/>
            <a:r>
              <a:rPr lang="en-AU" dirty="0" smtClean="0"/>
              <a:t>E.g. When a customer withdraws money from their account, if the account is overdrawn, send them an email recommending a loan.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focus is NOT on persistence</a:t>
            </a:r>
          </a:p>
          <a:p>
            <a:r>
              <a:rPr lang="en-AU" dirty="0" smtClean="0"/>
              <a:t>The view model provides for most data needs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2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you have complicated and </a:t>
            </a:r>
            <a:r>
              <a:rPr lang="en-US" dirty="0" err="1" smtClean="0"/>
              <a:t>everchanging</a:t>
            </a:r>
            <a:r>
              <a:rPr lang="en-US" dirty="0" smtClean="0"/>
              <a:t> business rules…”</a:t>
            </a:r>
          </a:p>
          <a:p>
            <a:endParaRPr lang="en-US" dirty="0" smtClean="0"/>
          </a:p>
          <a:p>
            <a:r>
              <a:rPr lang="en-US" dirty="0" smtClean="0"/>
              <a:t>“If you have simple not-null checks and a couple of sums to calculate, a Transaction Script is a better bet”</a:t>
            </a:r>
          </a:p>
          <a:p>
            <a:endParaRPr lang="en-US" dirty="0" smtClean="0"/>
          </a:p>
          <a:p>
            <a:r>
              <a:rPr lang="en-US" dirty="0" smtClean="0"/>
              <a:t>	 p119    Patterns of Enterprise 			Application Architecture</a:t>
            </a:r>
          </a:p>
          <a:p>
            <a:endParaRPr lang="en-US" dirty="0"/>
          </a:p>
        </p:txBody>
      </p:sp>
      <p:pic>
        <p:nvPicPr>
          <p:cNvPr id="6" name="Picture 5" descr="poe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699" y="4694237"/>
            <a:ext cx="2094213" cy="2624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112" y="2484437"/>
            <a:ext cx="9315371" cy="215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 smtClean="0"/>
              <a:t>Use CQRS only within</a:t>
            </a:r>
          </a:p>
          <a:p>
            <a:r>
              <a:rPr lang="en-AU" sz="7200" dirty="0" smtClean="0"/>
              <a:t>an SOA service</a:t>
            </a:r>
            <a:endParaRPr lang="en-A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 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MarkAsComplete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endParaRPr lang="en-US" dirty="0" smtClean="0"/>
          </a:p>
          <a:p>
            <a:r>
              <a:rPr lang="en-US" dirty="0" smtClean="0"/>
              <a:t>Can call this from any method</a:t>
            </a:r>
          </a:p>
          <a:p>
            <a:r>
              <a:rPr lang="en-US" dirty="0" smtClean="0"/>
              <a:t>Causes the saga to be deleted</a:t>
            </a:r>
          </a:p>
          <a:p>
            <a:endParaRPr lang="en-US" dirty="0" smtClean="0"/>
          </a:p>
          <a:p>
            <a:r>
              <a:rPr lang="en-US" dirty="0" smtClean="0"/>
              <a:t>Any data that you want retained should be sent on (or published) via a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&amp;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Synchronization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Straight Arrow Connector 46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49" name="Curved Left Arrow 48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0" name="Curved Right Arrow 49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8" name="Straight Arrow Connector 57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9" name="Straight Arrow Connector 58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38" grpId="0" animBg="1"/>
      <p:bldP spid="38" grpId="1" animBg="1"/>
      <p:bldP spid="39" grpId="0"/>
      <p:bldP spid="39" grpId="1"/>
      <p:bldP spid="41" grpId="0"/>
      <p:bldP spid="41" grpId="1"/>
      <p:bldP spid="43" grpId="0"/>
      <p:bldP spid="43" grpId="1"/>
      <p:bldP spid="44" grpId="0" animBg="1"/>
      <p:bldP spid="44" grpId="1" animBg="1"/>
      <p:bldP spid="45" grpId="0"/>
      <p:bldP spid="45" grpId="1"/>
      <p:bldP spid="48" grpId="0"/>
      <p:bldP spid="49" grpId="0" animBg="1"/>
      <p:bldP spid="50" grpId="0" animBg="1"/>
      <p:bldP spid="5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is divided internally into Business Components (BC)</a:t>
            </a:r>
          </a:p>
          <a:p>
            <a:endParaRPr lang="en-US" dirty="0" smtClean="0"/>
          </a:p>
          <a:p>
            <a:r>
              <a:rPr lang="en-US" dirty="0" smtClean="0"/>
              <a:t>A Business Component is a sub-division of the business capability, not relevant outside the context of the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Components in Shipping Service</a:t>
            </a:r>
          </a:p>
          <a:p>
            <a:pPr lvl="1"/>
            <a:r>
              <a:rPr lang="en-US" dirty="0" smtClean="0"/>
              <a:t>Perishable</a:t>
            </a:r>
          </a:p>
          <a:p>
            <a:pPr lvl="1"/>
            <a:r>
              <a:rPr lang="en-US" dirty="0" smtClean="0"/>
              <a:t>Non-perishable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Business Components in Sales Service</a:t>
            </a:r>
          </a:p>
          <a:p>
            <a:pPr lvl="1"/>
            <a:r>
              <a:rPr lang="en-US" dirty="0" smtClean="0"/>
              <a:t>Regular Customers</a:t>
            </a:r>
          </a:p>
          <a:p>
            <a:pPr lvl="1"/>
            <a:r>
              <a:rPr lang="en-US" dirty="0" smtClean="0"/>
              <a:t>Strategic Partners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business component:</a:t>
            </a:r>
          </a:p>
          <a:p>
            <a:r>
              <a:rPr lang="en-US" dirty="0" smtClean="0"/>
              <a:t>	Has its own database</a:t>
            </a:r>
          </a:p>
          <a:p>
            <a:pPr lvl="1"/>
            <a:r>
              <a:rPr lang="en-US" dirty="0" smtClean="0"/>
              <a:t>Logically independent</a:t>
            </a:r>
          </a:p>
          <a:p>
            <a:pPr lvl="2"/>
            <a:r>
              <a:rPr lang="en-US" dirty="0" smtClean="0"/>
              <a:t>No foreign keys to any other BCs</a:t>
            </a:r>
          </a:p>
          <a:p>
            <a:pPr lvl="1"/>
            <a:r>
              <a:rPr lang="en-US" dirty="0" smtClean="0"/>
              <a:t>Physical separation provides greatest autonomy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	Can subscribe to events from other services</a:t>
            </a:r>
          </a:p>
          <a:p>
            <a:r>
              <a:rPr lang="en-US" dirty="0" smtClean="0"/>
              <a:t>	Logically owns the code, </a:t>
            </a:r>
            <a:r>
              <a:rPr lang="en-US" dirty="0" err="1" smtClean="0"/>
              <a:t>config</a:t>
            </a:r>
            <a:r>
              <a:rPr lang="en-US" dirty="0" smtClean="0"/>
              <a:t>, DB schema as well as message schema for those it publishes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Component: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Autonomous Component (AC) is a logical unit of deployment, containing all code and </a:t>
            </a:r>
            <a:r>
              <a:rPr lang="en-US" dirty="0" err="1" smtClean="0"/>
              <a:t>config</a:t>
            </a:r>
            <a:r>
              <a:rPr lang="en-US" dirty="0" smtClean="0"/>
              <a:t> needed to handle a single message type within a given business component.</a:t>
            </a:r>
          </a:p>
          <a:p>
            <a:endParaRPr lang="en-US" dirty="0" smtClean="0"/>
          </a:p>
          <a:p>
            <a:r>
              <a:rPr lang="en-US" dirty="0" smtClean="0"/>
              <a:t>When installed on a given machine, that physical instance is called an</a:t>
            </a:r>
          </a:p>
          <a:p>
            <a:pPr>
              <a:buNone/>
            </a:pPr>
            <a:r>
              <a:rPr lang="en-US" dirty="0" smtClean="0"/>
              <a:t>	Autonomous Component Instance (ACI)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Structure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468312" y="1722437"/>
            <a:ext cx="9144000" cy="51054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7205" y="1372469"/>
            <a:ext cx="9541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1077912" y="2103437"/>
            <a:ext cx="3581400" cy="44196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649912" y="2103437"/>
            <a:ext cx="3733800" cy="441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2" name="Flowchart: Magnetic Disk 61"/>
          <p:cNvSpPr/>
          <p:nvPr/>
        </p:nvSpPr>
        <p:spPr bwMode="auto">
          <a:xfrm>
            <a:off x="2068512" y="5761037"/>
            <a:ext cx="1066800" cy="6096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3" name="Flowchart: Magnetic Disk 62"/>
          <p:cNvSpPr/>
          <p:nvPr/>
        </p:nvSpPr>
        <p:spPr bwMode="auto">
          <a:xfrm>
            <a:off x="7021512" y="5761037"/>
            <a:ext cx="10668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64" name="Group 18"/>
          <p:cNvGrpSpPr/>
          <p:nvPr/>
        </p:nvGrpSpPr>
        <p:grpSpPr>
          <a:xfrm>
            <a:off x="1154112" y="2255837"/>
            <a:ext cx="1676400" cy="1498600"/>
            <a:chOff x="1916112" y="2509837"/>
            <a:chExt cx="1676400" cy="1498600"/>
          </a:xfrm>
        </p:grpSpPr>
        <p:sp>
          <p:nvSpPr>
            <p:cNvPr id="65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68" name="Group 19"/>
          <p:cNvGrpSpPr/>
          <p:nvPr/>
        </p:nvGrpSpPr>
        <p:grpSpPr>
          <a:xfrm>
            <a:off x="239712" y="2865437"/>
            <a:ext cx="770280" cy="457200"/>
            <a:chOff x="3668710" y="1798637"/>
            <a:chExt cx="770280" cy="457200"/>
          </a:xfrm>
        </p:grpSpPr>
        <p:pic>
          <p:nvPicPr>
            <p:cNvPr id="69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70" name="TextBox 69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grpSp>
        <p:nvGrpSpPr>
          <p:cNvPr id="71" name="Group 22"/>
          <p:cNvGrpSpPr/>
          <p:nvPr/>
        </p:nvGrpSpPr>
        <p:grpSpPr>
          <a:xfrm>
            <a:off x="1306512" y="3932237"/>
            <a:ext cx="1676400" cy="1498600"/>
            <a:chOff x="1916112" y="2509837"/>
            <a:chExt cx="1676400" cy="1498600"/>
          </a:xfrm>
        </p:grpSpPr>
        <p:sp>
          <p:nvSpPr>
            <p:cNvPr id="72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75" name="Group 26"/>
          <p:cNvGrpSpPr/>
          <p:nvPr/>
        </p:nvGrpSpPr>
        <p:grpSpPr>
          <a:xfrm>
            <a:off x="239712" y="4465637"/>
            <a:ext cx="770280" cy="457200"/>
            <a:chOff x="3668710" y="1798637"/>
            <a:chExt cx="770280" cy="457200"/>
          </a:xfrm>
        </p:grpSpPr>
        <p:pic>
          <p:nvPicPr>
            <p:cNvPr id="7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77" name="TextBox 7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M2</a:t>
              </a:r>
              <a:endParaRPr lang="en-US" sz="1600" dirty="0"/>
            </a:p>
          </p:txBody>
        </p:sp>
      </p:grpSp>
      <p:grpSp>
        <p:nvGrpSpPr>
          <p:cNvPr id="78" name="Group 29"/>
          <p:cNvGrpSpPr/>
          <p:nvPr/>
        </p:nvGrpSpPr>
        <p:grpSpPr>
          <a:xfrm>
            <a:off x="5802312" y="2255837"/>
            <a:ext cx="1676400" cy="1498600"/>
            <a:chOff x="1916112" y="2509837"/>
            <a:chExt cx="1676400" cy="1498600"/>
          </a:xfrm>
        </p:grpSpPr>
        <p:sp>
          <p:nvSpPr>
            <p:cNvPr id="79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82" name="Group 33"/>
          <p:cNvGrpSpPr/>
          <p:nvPr/>
        </p:nvGrpSpPr>
        <p:grpSpPr>
          <a:xfrm>
            <a:off x="4811712" y="2789237"/>
            <a:ext cx="770280" cy="457200"/>
            <a:chOff x="3668710" y="1798637"/>
            <a:chExt cx="770280" cy="457200"/>
          </a:xfrm>
        </p:grpSpPr>
        <p:pic>
          <p:nvPicPr>
            <p:cNvPr id="8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M4</a:t>
              </a:r>
              <a:endParaRPr lang="en-US" sz="1600" dirty="0"/>
            </a:p>
          </p:txBody>
        </p:sp>
      </p:grpSp>
      <p:grpSp>
        <p:nvGrpSpPr>
          <p:cNvPr id="85" name="Group 36"/>
          <p:cNvGrpSpPr/>
          <p:nvPr/>
        </p:nvGrpSpPr>
        <p:grpSpPr>
          <a:xfrm>
            <a:off x="5878512" y="3932237"/>
            <a:ext cx="1676400" cy="1498600"/>
            <a:chOff x="1916112" y="2509837"/>
            <a:chExt cx="1676400" cy="1498600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89" name="Group 40"/>
          <p:cNvGrpSpPr/>
          <p:nvPr/>
        </p:nvGrpSpPr>
        <p:grpSpPr>
          <a:xfrm>
            <a:off x="4811712" y="4465637"/>
            <a:ext cx="770280" cy="457200"/>
            <a:chOff x="3668710" y="1798637"/>
            <a:chExt cx="770280" cy="457200"/>
          </a:xfrm>
        </p:grpSpPr>
        <p:pic>
          <p:nvPicPr>
            <p:cNvPr id="90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M3</a:t>
              </a:r>
              <a:endParaRPr lang="en-US" sz="16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77912" y="1722437"/>
            <a:ext cx="25828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Component A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335712" y="1722437"/>
            <a:ext cx="25828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Component B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 bwMode="auto">
          <a:xfrm>
            <a:off x="3440112" y="3551237"/>
            <a:ext cx="10668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CQRS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3516312" y="5532437"/>
            <a:ext cx="9906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8088312" y="3551237"/>
            <a:ext cx="11430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CQRS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8240712" y="5456237"/>
            <a:ext cx="9906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/ Subscribe /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sz="2800" dirty="0" smtClean="0"/>
              <a:t>Messages represent logical events</a:t>
            </a:r>
          </a:p>
          <a:p>
            <a:pPr lvl="1"/>
            <a:r>
              <a:rPr lang="en-US" sz="2400" dirty="0" smtClean="0"/>
              <a:t>Technically, there’s no difference.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Publisher advertises these events</a:t>
            </a:r>
          </a:p>
          <a:p>
            <a:endParaRPr lang="en-US" sz="2800" dirty="0" smtClean="0"/>
          </a:p>
          <a:p>
            <a:r>
              <a:rPr lang="en-US" sz="2800" dirty="0" smtClean="0"/>
              <a:t>Subscribers express interest in an event</a:t>
            </a:r>
          </a:p>
          <a:p>
            <a:endParaRPr lang="en-US" sz="2800" dirty="0" smtClean="0"/>
          </a:p>
          <a:p>
            <a:r>
              <a:rPr lang="en-US" sz="2800" dirty="0" smtClean="0"/>
              <a:t>When a publisher publishes an event, a message arrives in the queues of subscribed parties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 bwMode="auto">
          <a:xfrm>
            <a:off x="0" y="0"/>
            <a:ext cx="10080625" cy="68278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132394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Straight Connector 60"/>
          <p:cNvCxnSpPr/>
          <p:nvPr/>
        </p:nvCxnSpPr>
        <p:spPr>
          <a:xfrm rot="16200000" flipH="1">
            <a:off x="608647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 rot="16200000" flipH="1">
            <a:off x="486080" y="4389048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 rot="16200000" flipH="1">
            <a:off x="3956162" y="3002765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 rot="16200000" flipH="1">
            <a:off x="4574714" y="3759408"/>
            <a:ext cx="828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Straight Connector 64"/>
          <p:cNvCxnSpPr/>
          <p:nvPr/>
        </p:nvCxnSpPr>
        <p:spPr>
          <a:xfrm rot="16200000" flipH="1">
            <a:off x="6915500" y="4394909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Straight Connector 65"/>
          <p:cNvCxnSpPr/>
          <p:nvPr/>
        </p:nvCxnSpPr>
        <p:spPr>
          <a:xfrm rot="16200000" flipH="1">
            <a:off x="312824" y="2973268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428596" y="3357562"/>
            <a:ext cx="7929618" cy="1588"/>
          </a:xfrm>
          <a:prstGeom prst="line">
            <a:avLst/>
          </a:prstGeom>
          <a:noFill/>
          <a:ln w="635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68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57298"/>
            <a:ext cx="4095750" cy="1314450"/>
          </a:xfrm>
          <a:prstGeom prst="rect">
            <a:avLst/>
          </a:prstGeom>
          <a:noFill/>
        </p:spPr>
      </p:pic>
      <p:pic>
        <p:nvPicPr>
          <p:cNvPr id="69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543574"/>
            <a:ext cx="4095750" cy="1314450"/>
          </a:xfrm>
          <a:prstGeom prst="rect">
            <a:avLst/>
          </a:prstGeom>
          <a:noFill/>
        </p:spPr>
      </p:pic>
      <p:pic>
        <p:nvPicPr>
          <p:cNvPr id="70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-24"/>
            <a:ext cx="4095750" cy="1314450"/>
          </a:xfrm>
          <a:prstGeom prst="rect">
            <a:avLst/>
          </a:prstGeom>
          <a:noFill/>
        </p:spPr>
      </p:pic>
      <p:pic>
        <p:nvPicPr>
          <p:cNvPr id="71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-24"/>
            <a:ext cx="4095750" cy="1314450"/>
          </a:xfrm>
          <a:prstGeom prst="rect">
            <a:avLst/>
          </a:prstGeom>
          <a:noFill/>
        </p:spPr>
      </p:pic>
      <p:pic>
        <p:nvPicPr>
          <p:cNvPr id="72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5543574"/>
            <a:ext cx="4095750" cy="1314450"/>
          </a:xfrm>
          <a:prstGeom prst="rect">
            <a:avLst/>
          </a:prstGeom>
          <a:noFill/>
        </p:spPr>
      </p:pic>
      <p:pic>
        <p:nvPicPr>
          <p:cNvPr id="73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4214842"/>
            <a:ext cx="4095750" cy="1314450"/>
          </a:xfrm>
          <a:prstGeom prst="rect">
            <a:avLst/>
          </a:prstGeom>
          <a:noFill/>
        </p:spPr>
      </p:pic>
      <p:sp>
        <p:nvSpPr>
          <p:cNvPr id="74" name="Rounded Rectangle 73"/>
          <p:cNvSpPr/>
          <p:nvPr/>
        </p:nvSpPr>
        <p:spPr>
          <a:xfrm>
            <a:off x="1357290" y="500042"/>
            <a:ext cx="1214446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Publisher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71472" y="6143644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-1285916" y="3214686"/>
            <a:ext cx="5072098" cy="64294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grpSp>
        <p:nvGrpSpPr>
          <p:cNvPr id="3" name="Group 27"/>
          <p:cNvGrpSpPr/>
          <p:nvPr/>
        </p:nvGrpSpPr>
        <p:grpSpPr>
          <a:xfrm>
            <a:off x="214282" y="1142984"/>
            <a:ext cx="1223948" cy="732592"/>
            <a:chOff x="214282" y="1142984"/>
            <a:chExt cx="1223948" cy="732592"/>
          </a:xfrm>
        </p:grpSpPr>
        <p:pic>
          <p:nvPicPr>
            <p:cNvPr id="78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9" name="TextBox 78"/>
            <p:cNvSpPr txBox="1"/>
            <p:nvPr/>
          </p:nvSpPr>
          <p:spPr>
            <a:xfrm>
              <a:off x="283418" y="115543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Subscribe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3428992" y="4786322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000496" y="164305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786578" y="21429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15206" y="5643578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rot="16200000" flipV="1">
            <a:off x="892943" y="1893083"/>
            <a:ext cx="3714776" cy="192882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5" name="Straight Arrow Connector 84"/>
          <p:cNvCxnSpPr/>
          <p:nvPr/>
        </p:nvCxnSpPr>
        <p:spPr>
          <a:xfrm rot="10800000">
            <a:off x="2143108" y="1000108"/>
            <a:ext cx="5572164" cy="457203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 rot="10800000">
            <a:off x="2500298" y="1000108"/>
            <a:ext cx="1500198" cy="571504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rot="10800000" flipV="1">
            <a:off x="2643174" y="428604"/>
            <a:ext cx="4000528" cy="28575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icula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aricular" id="{15BFC04C-7AD9-4627-BF48-441FC57BDA4F}" vid="{56518311-1FB1-4E7E-B326-817D4E2DB09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4548</Words>
  <Application>Microsoft Office PowerPoint</Application>
  <PresentationFormat>Custom</PresentationFormat>
  <Paragraphs>1126</Paragraphs>
  <Slides>132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7" baseType="lpstr">
      <vt:lpstr>MS Gothic</vt:lpstr>
      <vt:lpstr>MS PGothic</vt:lpstr>
      <vt:lpstr>Arial</vt:lpstr>
      <vt:lpstr>Arial Unicode MS</vt:lpstr>
      <vt:lpstr>Calibri</vt:lpstr>
      <vt:lpstr>Consolas</vt:lpstr>
      <vt:lpstr>Corbel</vt:lpstr>
      <vt:lpstr>Courier New</vt:lpstr>
      <vt:lpstr>Franklin Gothic Book</vt:lpstr>
      <vt:lpstr>Franklin Gothic Medium</vt:lpstr>
      <vt:lpstr>StarSymbol</vt:lpstr>
      <vt:lpstr>Tahoma</vt:lpstr>
      <vt:lpstr>Times New Roman</vt:lpstr>
      <vt:lpstr>Wingdings</vt:lpstr>
      <vt:lpstr>Paricular</vt:lpstr>
      <vt:lpstr>PowerPoint Presentation</vt:lpstr>
      <vt:lpstr>Saga: Definition</vt:lpstr>
      <vt:lpstr>Saga: Declaration</vt:lpstr>
      <vt:lpstr>SagaEntity: Declaration</vt:lpstr>
      <vt:lpstr>Sagas and Services</vt:lpstr>
      <vt:lpstr>Starting Sagas</vt:lpstr>
      <vt:lpstr>Finding Sagas</vt:lpstr>
      <vt:lpstr>Finding Sagas</vt:lpstr>
      <vt:lpstr>Ending a saga</vt:lpstr>
      <vt:lpstr>Timeouts</vt:lpstr>
      <vt:lpstr>Sagas and Integration</vt:lpstr>
      <vt:lpstr>Sagas and Integration</vt:lpstr>
      <vt:lpstr>Custom timeout state</vt:lpstr>
      <vt:lpstr>Timeout Management</vt:lpstr>
      <vt:lpstr>Timeout Configuration</vt:lpstr>
      <vt:lpstr>Unit testing</vt:lpstr>
      <vt:lpstr>Unit Testing Sagas</vt:lpstr>
      <vt:lpstr>Unit Testing Saga Timeouts</vt:lpstr>
      <vt:lpstr>Exercise: Sagas</vt:lpstr>
      <vt:lpstr>Business Activity Monitoring</vt:lpstr>
      <vt:lpstr>BAM &amp; Monitoring</vt:lpstr>
      <vt:lpstr>When Events Don’t Happen In Time</vt:lpstr>
      <vt:lpstr>How big of a timeout?</vt:lpstr>
      <vt:lpstr>Dashboards</vt:lpstr>
      <vt:lpstr>SOA, BAM, and Centralization</vt:lpstr>
      <vt:lpstr>SOA, CQRS, and Sagas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Summary and Q&amp;A</vt:lpstr>
      <vt:lpstr>Topics Covered</vt:lpstr>
      <vt:lpstr>Fault Tolerance</vt:lpstr>
      <vt:lpstr>Fault Tolerance</vt:lpstr>
      <vt:lpstr>Exceptions</vt:lpstr>
      <vt:lpstr>Messaging and Consistency</vt:lpstr>
      <vt:lpstr>Request / Response</vt:lpstr>
      <vt:lpstr>Request / Response</vt:lpstr>
      <vt:lpstr>Request / Response</vt:lpstr>
      <vt:lpstr>Warning! This is NOT RPC</vt:lpstr>
      <vt:lpstr>Fallacy: Latency isn’t a problem</vt:lpstr>
      <vt:lpstr>Fallacy: Latency isn’t a problem</vt:lpstr>
      <vt:lpstr>How to return data</vt:lpstr>
      <vt:lpstr>Handling responses client-side</vt:lpstr>
      <vt:lpstr>Client Startup</vt:lpstr>
      <vt:lpstr>Exceptions, Consistency, Integration</vt:lpstr>
      <vt:lpstr>Invoking web services from handlers</vt:lpstr>
      <vt:lpstr>Integrating messaging &amp; WS</vt:lpstr>
      <vt:lpstr>Messaging to WS Integration</vt:lpstr>
      <vt:lpstr>Web Services &amp; Integration</vt:lpstr>
      <vt:lpstr>Web Integration Protocols</vt:lpstr>
      <vt:lpstr>Exceptions &amp; Request / Response</vt:lpstr>
      <vt:lpstr>Multiple Responses</vt:lpstr>
      <vt:lpstr>Streaming Responses and CQRS</vt:lpstr>
      <vt:lpstr>Administration &amp; Monitoring</vt:lpstr>
      <vt:lpstr>Monitoring</vt:lpstr>
      <vt:lpstr>Critical Time Performance Counter</vt:lpstr>
      <vt:lpstr>SOA Introduction</vt:lpstr>
      <vt:lpstr>SOA: Definition</vt:lpstr>
      <vt:lpstr>Common SOA Practice</vt:lpstr>
      <vt:lpstr>Tenets of Service Orientation</vt:lpstr>
      <vt:lpstr>Layers &amp; Coupling</vt:lpstr>
      <vt:lpstr>Composite Challenges</vt:lpstr>
      <vt:lpstr>Browser-side Composition</vt:lpstr>
      <vt:lpstr>Server-Side Composition    (SEO friendly)</vt:lpstr>
      <vt:lpstr>Command Query Segregation Principle</vt:lpstr>
      <vt:lpstr>Where to use it?</vt:lpstr>
      <vt:lpstr>PowerPoint Presentation</vt:lpstr>
      <vt:lpstr>In non-collaborative business domains</vt:lpstr>
      <vt:lpstr>Collaboration</vt:lpstr>
      <vt:lpstr>Queries – showing data to the user</vt:lpstr>
      <vt:lpstr>View Model &amp; Preliminary Validation </vt:lpstr>
      <vt:lpstr>Commands – accepting user input</vt:lpstr>
      <vt:lpstr>Command Processing Layers</vt:lpstr>
      <vt:lpstr>Command Processing Tiers</vt:lpstr>
      <vt:lpstr>Command Feedback</vt:lpstr>
      <vt:lpstr>Rethinking the UI</vt:lpstr>
      <vt:lpstr>Not Capturing User Intent</vt:lpstr>
      <vt:lpstr>Capturing user intent</vt:lpstr>
      <vt:lpstr>Scalability benefits</vt:lpstr>
      <vt:lpstr>Putting it all together</vt:lpstr>
      <vt:lpstr>Rules / Domain Components</vt:lpstr>
      <vt:lpstr>Domain Models</vt:lpstr>
      <vt:lpstr>Remember</vt:lpstr>
      <vt:lpstr>SOA &amp; Events</vt:lpstr>
      <vt:lpstr>Loosely Coupled Synchronization</vt:lpstr>
      <vt:lpstr>Business Component: Definition</vt:lpstr>
      <vt:lpstr>Business Components: Example</vt:lpstr>
      <vt:lpstr>Business Component Structure</vt:lpstr>
      <vt:lpstr>Autonomous Component: Definition</vt:lpstr>
      <vt:lpstr>Service Structure</vt:lpstr>
      <vt:lpstr>Publish/Subscribe</vt:lpstr>
      <vt:lpstr>Advertise / Subscribe / Publish</vt:lpstr>
      <vt:lpstr>PowerPoint Presentation</vt:lpstr>
      <vt:lpstr>PowerPoint Presentation</vt:lpstr>
      <vt:lpstr>Advantages</vt:lpstr>
      <vt:lpstr>Advertise</vt:lpstr>
      <vt:lpstr>Automatic Subscriptions</vt:lpstr>
      <vt:lpstr>Manual Subscription Management</vt:lpstr>
      <vt:lpstr>Subscription Storage</vt:lpstr>
      <vt:lpstr>Publishing Events</vt:lpstr>
      <vt:lpstr>Advertise / Subscribe / Publish</vt:lpstr>
      <vt:lpstr>Publisher Scale-Out</vt:lpstr>
      <vt:lpstr>Bus Architectural Style – not a Broker</vt:lpstr>
      <vt:lpstr>Bus Characteristics</vt:lpstr>
      <vt:lpstr>Exercise 18</vt:lpstr>
      <vt:lpstr>Web, Pub/Sub, Caching</vt:lpstr>
      <vt:lpstr>Web Apps</vt:lpstr>
      <vt:lpstr>Web Apps, Pub/Sub, and Caching</vt:lpstr>
      <vt:lpstr>Changing data</vt:lpstr>
      <vt:lpstr>Scaling-out and Multi-Site Messaging</vt:lpstr>
      <vt:lpstr>Master nodes and worker nodes</vt:lpstr>
      <vt:lpstr>Scaling a Autonomous Component</vt:lpstr>
      <vt:lpstr>Configuring an ACI as the master</vt:lpstr>
      <vt:lpstr>Configuring an ACI as a worker</vt:lpstr>
      <vt:lpstr>Distributor – Group Exercise</vt:lpstr>
      <vt:lpstr>Cross-site communication</vt:lpstr>
      <vt:lpstr>Logically significant sites</vt:lpstr>
      <vt:lpstr>The Gateway</vt:lpstr>
      <vt:lpstr>So long, and thanks for all the fish</vt:lpstr>
      <vt:lpstr>PowerPoint Presentation</vt:lpstr>
      <vt:lpstr>Fallacies of distributed computing</vt:lpstr>
      <vt:lpstr>Differences from RPC</vt:lpstr>
      <vt:lpstr>Fallacy: The network is reliable</vt:lpstr>
      <vt:lpstr>Messaging &amp; Queues</vt:lpstr>
      <vt:lpstr>Dangers of Store &amp; Forward</vt:lpstr>
      <vt:lpstr>How to: Specify time to discard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Loosely Coupled Messaging with NServiceBus</dc:title>
  <dc:subject>NServiceBus</dc:subject>
  <dc:creator>Udi Dahan</dc:creator>
  <cp:lastModifiedBy>andreas.ohlund</cp:lastModifiedBy>
  <cp:revision>1078</cp:revision>
  <dcterms:created xsi:type="dcterms:W3CDTF">2011-05-31T14:28:45Z</dcterms:created>
  <dcterms:modified xsi:type="dcterms:W3CDTF">2015-11-12T11:58:37Z</dcterms:modified>
</cp:coreProperties>
</file>