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7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omments/comment12.xml" ContentType="application/vnd.openxmlformats-officedocument.presentationml.comments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56" r:id="rId2"/>
    <p:sldId id="257" r:id="rId3"/>
    <p:sldId id="258" r:id="rId4"/>
    <p:sldId id="259" r:id="rId5"/>
    <p:sldId id="266" r:id="rId6"/>
    <p:sldId id="265" r:id="rId7"/>
    <p:sldId id="267" r:id="rId8"/>
    <p:sldId id="268" r:id="rId9"/>
    <p:sldId id="269" r:id="rId10"/>
    <p:sldId id="270" r:id="rId11"/>
    <p:sldId id="262" r:id="rId12"/>
    <p:sldId id="261" r:id="rId13"/>
    <p:sldId id="263" r:id="rId14"/>
    <p:sldId id="276" r:id="rId15"/>
    <p:sldId id="271" r:id="rId16"/>
    <p:sldId id="272" r:id="rId17"/>
    <p:sldId id="273" r:id="rId18"/>
    <p:sldId id="300" r:id="rId19"/>
    <p:sldId id="301" r:id="rId20"/>
    <p:sldId id="335" r:id="rId21"/>
    <p:sldId id="332" r:id="rId22"/>
    <p:sldId id="333" r:id="rId23"/>
    <p:sldId id="334" r:id="rId24"/>
    <p:sldId id="275" r:id="rId25"/>
    <p:sldId id="302" r:id="rId26"/>
    <p:sldId id="303" r:id="rId27"/>
    <p:sldId id="304" r:id="rId28"/>
    <p:sldId id="305" r:id="rId29"/>
    <p:sldId id="319" r:id="rId30"/>
    <p:sldId id="274" r:id="rId31"/>
    <p:sldId id="290" r:id="rId32"/>
    <p:sldId id="299" r:id="rId33"/>
    <p:sldId id="297" r:id="rId34"/>
    <p:sldId id="336" r:id="rId35"/>
    <p:sldId id="327" r:id="rId36"/>
    <p:sldId id="328" r:id="rId37"/>
    <p:sldId id="329" r:id="rId38"/>
    <p:sldId id="295" r:id="rId39"/>
    <p:sldId id="321" r:id="rId40"/>
    <p:sldId id="341" r:id="rId41"/>
    <p:sldId id="340" r:id="rId42"/>
    <p:sldId id="322" r:id="rId43"/>
    <p:sldId id="330" r:id="rId44"/>
    <p:sldId id="331" r:id="rId45"/>
    <p:sldId id="291" r:id="rId46"/>
    <p:sldId id="292" r:id="rId47"/>
    <p:sldId id="293" r:id="rId48"/>
    <p:sldId id="294" r:id="rId49"/>
    <p:sldId id="288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23" r:id="rId63"/>
    <p:sldId id="324" r:id="rId64"/>
    <p:sldId id="337" r:id="rId65"/>
    <p:sldId id="338" r:id="rId66"/>
    <p:sldId id="287" r:id="rId67"/>
    <p:sldId id="278" r:id="rId68"/>
    <p:sldId id="279" r:id="rId69"/>
    <p:sldId id="280" r:id="rId70"/>
    <p:sldId id="281" r:id="rId71"/>
    <p:sldId id="282" r:id="rId72"/>
    <p:sldId id="283" r:id="rId73"/>
    <p:sldId id="284" r:id="rId74"/>
    <p:sldId id="285" r:id="rId75"/>
    <p:sldId id="286" r:id="rId76"/>
    <p:sldId id="325" r:id="rId77"/>
    <p:sldId id="326" r:id="rId78"/>
    <p:sldId id="264" r:id="rId79"/>
    <p:sldId id="339" r:id="rId8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5121A0-A3A7-4141-AE39-7ED4002BAD0F}">
          <p14:sldIdLst>
            <p14:sldId id="256"/>
            <p14:sldId id="257"/>
            <p14:sldId id="258"/>
            <p14:sldId id="259"/>
            <p14:sldId id="266"/>
            <p14:sldId id="265"/>
            <p14:sldId id="267"/>
            <p14:sldId id="268"/>
            <p14:sldId id="269"/>
            <p14:sldId id="270"/>
            <p14:sldId id="262"/>
            <p14:sldId id="261"/>
            <p14:sldId id="263"/>
            <p14:sldId id="276"/>
            <p14:sldId id="271"/>
            <p14:sldId id="272"/>
            <p14:sldId id="273"/>
            <p14:sldId id="300"/>
            <p14:sldId id="301"/>
            <p14:sldId id="335"/>
            <p14:sldId id="332"/>
            <p14:sldId id="333"/>
            <p14:sldId id="334"/>
            <p14:sldId id="275"/>
            <p14:sldId id="302"/>
            <p14:sldId id="303"/>
            <p14:sldId id="304"/>
            <p14:sldId id="305"/>
            <p14:sldId id="319"/>
            <p14:sldId id="274"/>
            <p14:sldId id="290"/>
            <p14:sldId id="299"/>
            <p14:sldId id="297"/>
            <p14:sldId id="336"/>
            <p14:sldId id="327"/>
            <p14:sldId id="328"/>
            <p14:sldId id="329"/>
            <p14:sldId id="295"/>
            <p14:sldId id="321"/>
            <p14:sldId id="341"/>
            <p14:sldId id="340"/>
            <p14:sldId id="322"/>
            <p14:sldId id="330"/>
            <p14:sldId id="331"/>
            <p14:sldId id="291"/>
            <p14:sldId id="292"/>
            <p14:sldId id="293"/>
            <p14:sldId id="294"/>
            <p14:sldId id="288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23"/>
            <p14:sldId id="324"/>
            <p14:sldId id="337"/>
            <p14:sldId id="338"/>
            <p14:sldId id="28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325"/>
            <p14:sldId id="326"/>
          </p14:sldIdLst>
        </p14:section>
        <p14:section name="Untitled Section" id="{705D2A12-8830-4DE1-BAF5-974EB888AEA0}">
          <p14:sldIdLst>
            <p14:sldId id="264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David Boike" initials="djb [7]" lastIdx="1" clrIdx="6">
    <p:extLst>
      <p:ext uri="{19B8F6BF-5375-455C-9EA6-DF929625EA0E}">
        <p15:presenceInfo xmlns:p15="http://schemas.microsoft.com/office/powerpoint/2012/main" userId="" providerId=""/>
      </p:ext>
    </p:extLst>
  </p:cmAuthor>
  <p:cmAuthor id="1" name="David Boike" initials="djb" lastIdx="1" clrIdx="0">
    <p:extLst>
      <p:ext uri="{19B8F6BF-5375-455C-9EA6-DF929625EA0E}">
        <p15:presenceInfo xmlns:p15="http://schemas.microsoft.com/office/powerpoint/2012/main" userId="" providerId=""/>
      </p:ext>
    </p:extLst>
  </p:cmAuthor>
  <p:cmAuthor id="8" name="David Boike" initials="djb [8]" lastIdx="1" clrIdx="7">
    <p:extLst>
      <p:ext uri="{19B8F6BF-5375-455C-9EA6-DF929625EA0E}">
        <p15:presenceInfo xmlns:p15="http://schemas.microsoft.com/office/powerpoint/2012/main" userId="" providerId=""/>
      </p:ext>
    </p:extLst>
  </p:cmAuthor>
  <p:cmAuthor id="2" name="David Boike" initials="djb [2]" lastIdx="1" clrIdx="1">
    <p:extLst>
      <p:ext uri="{19B8F6BF-5375-455C-9EA6-DF929625EA0E}">
        <p15:presenceInfo xmlns:p15="http://schemas.microsoft.com/office/powerpoint/2012/main" userId="" providerId=""/>
      </p:ext>
    </p:extLst>
  </p:cmAuthor>
  <p:cmAuthor id="9" name="David Boike" initials="djb [9]" lastIdx="1" clrIdx="8">
    <p:extLst>
      <p:ext uri="{19B8F6BF-5375-455C-9EA6-DF929625EA0E}">
        <p15:presenceInfo xmlns:p15="http://schemas.microsoft.com/office/powerpoint/2012/main" userId="" providerId=""/>
      </p:ext>
    </p:extLst>
  </p:cmAuthor>
  <p:cmAuthor id="3" name="David Boike" initials="djb [3]" lastIdx="1" clrIdx="2">
    <p:extLst>
      <p:ext uri="{19B8F6BF-5375-455C-9EA6-DF929625EA0E}">
        <p15:presenceInfo xmlns:p15="http://schemas.microsoft.com/office/powerpoint/2012/main" userId="" providerId=""/>
      </p:ext>
    </p:extLst>
  </p:cmAuthor>
  <p:cmAuthor id="10" name="David Boike" initials="djb [10]" lastIdx="1" clrIdx="9">
    <p:extLst>
      <p:ext uri="{19B8F6BF-5375-455C-9EA6-DF929625EA0E}">
        <p15:presenceInfo xmlns:p15="http://schemas.microsoft.com/office/powerpoint/2012/main" userId="" providerId=""/>
      </p:ext>
    </p:extLst>
  </p:cmAuthor>
  <p:cmAuthor id="4" name="David Boike" initials="djb [4]" lastIdx="1" clrIdx="3">
    <p:extLst>
      <p:ext uri="{19B8F6BF-5375-455C-9EA6-DF929625EA0E}">
        <p15:presenceInfo xmlns:p15="http://schemas.microsoft.com/office/powerpoint/2012/main" userId="" providerId=""/>
      </p:ext>
    </p:extLst>
  </p:cmAuthor>
  <p:cmAuthor id="11" name="David Boike" initials="djb [11]" lastIdx="1" clrIdx="10">
    <p:extLst>
      <p:ext uri="{19B8F6BF-5375-455C-9EA6-DF929625EA0E}">
        <p15:presenceInfo xmlns:p15="http://schemas.microsoft.com/office/powerpoint/2012/main" userId="" providerId=""/>
      </p:ext>
    </p:extLst>
  </p:cmAuthor>
  <p:cmAuthor id="5" name="David Boike" initials="djb [5]" lastIdx="1" clrIdx="4">
    <p:extLst>
      <p:ext uri="{19B8F6BF-5375-455C-9EA6-DF929625EA0E}">
        <p15:presenceInfo xmlns:p15="http://schemas.microsoft.com/office/powerpoint/2012/main" userId="" providerId=""/>
      </p:ext>
    </p:extLst>
  </p:cmAuthor>
  <p:cmAuthor id="12" name="David Boike" initials="djb [12]" lastIdx="1" clrIdx="11">
    <p:extLst>
      <p:ext uri="{19B8F6BF-5375-455C-9EA6-DF929625EA0E}">
        <p15:presenceInfo xmlns:p15="http://schemas.microsoft.com/office/powerpoint/2012/main" userId="" providerId=""/>
      </p:ext>
    </p:extLst>
  </p:cmAuthor>
  <p:cmAuthor id="6" name="David Boike" initials="djb [6]" lastIdx="1" clrIdx="5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0" autoAdjust="0"/>
    <p:restoredTop sz="81250"/>
  </p:normalViewPr>
  <p:slideViewPr>
    <p:cSldViewPr snapToGrid="0" showGuides="1">
      <p:cViewPr varScale="1">
        <p:scale>
          <a:sx n="94" d="100"/>
          <a:sy n="94" d="100"/>
        </p:scale>
        <p:origin x="224" y="7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notesMaster" Target="notesMasters/notesMaster1.xml"/><Relationship Id="rId82" Type="http://schemas.openxmlformats.org/officeDocument/2006/relationships/commentAuthors" Target="commentAuthors.xml"/><Relationship Id="rId83" Type="http://schemas.openxmlformats.org/officeDocument/2006/relationships/presProps" Target="presProps.xml"/><Relationship Id="rId84" Type="http://schemas.openxmlformats.org/officeDocument/2006/relationships/viewProps" Target="viewProps.xml"/><Relationship Id="rId85" Type="http://schemas.openxmlformats.org/officeDocument/2006/relationships/theme" Target="theme/theme1.xml"/><Relationship Id="rId86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1-28T22:00:30.722" idx="1">
    <p:pos x="2864" y="1175"/>
    <p:text>Picture needed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0" dt="2015-11-28T22:20:12.652" idx="1">
    <p:pos x="3456" y="2803"/>
    <p:text>You mean the running total is only valid for 20 seconds? That could be quick to test.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1" dt="2015-11-28T22:20:58.104" idx="1">
    <p:pos x="10" y="10"/>
    <p:text>Code missing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2" dt="2015-11-28T22:24:07.803" idx="1">
    <p:pos x="10" y="10"/>
    <p:text>Buyers Remorse Exercise still TBD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5-11-28T22:01:00.322" idx="1">
    <p:pos x="4231" y="2629"/>
    <p:text>Daniel bytearray timestamp trick?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5-11-28T22:02:07.394" idx="1">
    <p:pos x="3927" y="1917"/>
    <p:text>This slide is about NHibernate. Why is it mentioning RavenDB? Should there be a RavenDB slide?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5-11-28T22:02:37.166" idx="1">
    <p:pos x="2786" y="1173"/>
    <p:text>Storage mechanics diagram needed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15-11-28T22:06:52.015" idx="1">
    <p:pos x="3142" y="1382"/>
    <p:text>between?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" dt="2015-11-28T22:08:07.600" idx="1">
    <p:pos x="10" y="10"/>
    <p:text>Yellow highlight for me is on "ing SomeS" and "ate.SomeS" ... Is this just because I'm using PowerPoint for Mac?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7" dt="2015-11-28T22:11:22.325" idx="1">
    <p:pos x="10" y="10"/>
    <p:text>UPS gateway and UPS logo missing?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8" dt="2015-11-28T22:12:58.581" idx="1">
    <p:pos x="10" y="10"/>
    <p:text>The text here looks like an absolute mess for me.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9" dt="2015-11-28T22:14:10.089" idx="1">
    <p:pos x="10" y="10"/>
    <p:text>A bit lost on this slide. And notes in German?</p:text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98C1-2963-45B6-8396-F9770A549EA4}" type="datetimeFigureOut">
              <a:rPr lang="sv-SE" smtClean="0"/>
              <a:t>2015-11-28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B19A3-B3B6-4398-9889-160C3A0088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632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</a:t>
            </a:r>
            <a:r>
              <a:rPr lang="en-GB" baseline="0" dirty="0" smtClean="0"/>
              <a:t> [Unique] attribute is left out on purpose, we’ll handle this later in the course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6195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Important to note here is that the Timeout Data doesn’t have to be a message type. It can be any poco.</a:t>
            </a:r>
          </a:p>
          <a:p>
            <a:r>
              <a:rPr lang="de-CH" dirty="0" smtClean="0"/>
              <a:t>Why is there no virtual since the TM persister will serialize it to a string format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142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about </a:t>
            </a:r>
            <a:r>
              <a:rPr lang="en-US" dirty="0" err="1" smtClean="0"/>
              <a:t>idempotency</a:t>
            </a:r>
            <a:r>
              <a:rPr lang="en-US" dirty="0" smtClean="0"/>
              <a:t> so that duplicate calls due to retries will</a:t>
            </a:r>
            <a:r>
              <a:rPr lang="en-US" baseline="0" dirty="0" smtClean="0"/>
              <a:t> be OK – use of the message ID as a correlation ID in the web service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542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Fed Ex is our</a:t>
            </a:r>
            <a:r>
              <a:rPr lang="en-US" baseline="0" dirty="0" smtClean="0"/>
              <a:t> preferred shipping provider, but if they don’t answer in a timely manner, we’ll turn to other shipping providers like UPS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happens if we shutdown part of the system, the </a:t>
            </a:r>
            <a:r>
              <a:rPr lang="en-US" baseline="0" dirty="0" err="1" smtClean="0"/>
              <a:t>fedex</a:t>
            </a:r>
            <a:r>
              <a:rPr lang="en-US" baseline="0" dirty="0" smtClean="0"/>
              <a:t> proxy is still running, succeeds and we restart shipping while the timeout is </a:t>
            </a:r>
            <a:r>
              <a:rPr lang="en-US" baseline="0" smtClean="0"/>
              <a:t>over?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345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Demonstrate</a:t>
            </a:r>
            <a:r>
              <a:rPr lang="en-US" baseline="0" dirty="0" smtClean="0"/>
              <a:t> sample: </a:t>
            </a:r>
            <a:r>
              <a:rPr lang="en-US" baseline="0" dirty="0" err="1" smtClean="0"/>
              <a:t>WcfIntegration</a:t>
            </a:r>
            <a:r>
              <a:rPr lang="en-US" baseline="0" dirty="0" smtClean="0"/>
              <a:t> (NServiceBus Main Repo Integration Tests)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17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Observer</a:t>
            </a:r>
            <a:r>
              <a:rPr lang="en-GB" baseline="0" dirty="0" smtClean="0"/>
              <a:t> sagas live fro ever</a:t>
            </a:r>
          </a:p>
          <a:p>
            <a:r>
              <a:rPr lang="en-GB" baseline="0" dirty="0" smtClean="0"/>
              <a:t>Command sagas complete when done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45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6966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Klassisches Integration</a:t>
            </a:r>
            <a:r>
              <a:rPr lang="de-CH" baseline="0" dirty="0" smtClean="0"/>
              <a:t> Beispiel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46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28643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Prozesshandling wie es aussehen könnte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47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7730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Fast </a:t>
            </a:r>
            <a:r>
              <a:rPr lang="en-US" dirty="0" err="1" smtClean="0"/>
              <a:t>wie</a:t>
            </a:r>
            <a:r>
              <a:rPr lang="en-US" dirty="0" smtClean="0"/>
              <a:t> Onion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Hexagonale</a:t>
            </a:r>
            <a:r>
              <a:rPr lang="en-US" dirty="0" smtClean="0"/>
              <a:t> </a:t>
            </a:r>
            <a:r>
              <a:rPr lang="en-US" dirty="0" err="1" smtClean="0"/>
              <a:t>Architektur</a:t>
            </a:r>
            <a:r>
              <a:rPr lang="en-US" dirty="0" smtClean="0"/>
              <a:t>. Layering von </a:t>
            </a:r>
            <a:r>
              <a:rPr lang="en-US" dirty="0" err="1" smtClean="0"/>
              <a:t>Prozessmanagers</a:t>
            </a:r>
            <a:r>
              <a:rPr lang="en-US" dirty="0" smtClean="0"/>
              <a:t>/Sagas</a:t>
            </a:r>
          </a:p>
          <a:p>
            <a:pPr marL="342900" indent="-342900"/>
            <a:r>
              <a:rPr lang="en-US" dirty="0" smtClean="0"/>
              <a:t>Die </a:t>
            </a:r>
            <a:r>
              <a:rPr lang="en-US" dirty="0" err="1" smtClean="0"/>
              <a:t>Buildingblocks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verwenden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einfach</a:t>
            </a:r>
            <a:r>
              <a:rPr lang="en-US" dirty="0" smtClean="0"/>
              <a:t>, </a:t>
            </a:r>
            <a:r>
              <a:rPr lang="en-US" dirty="0" err="1" smtClean="0"/>
              <a:t>schwierig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Prozess</a:t>
            </a:r>
            <a:r>
              <a:rPr lang="en-US" baseline="0" dirty="0" smtClean="0"/>
              <a:t> und die </a:t>
            </a:r>
            <a:r>
              <a:rPr lang="en-US" baseline="0" dirty="0" err="1" smtClean="0"/>
              <a:t>Schritte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identifizieren</a:t>
            </a:r>
            <a:r>
              <a:rPr lang="en-US" baseline="0" dirty="0" smtClean="0"/>
              <a:t>.</a:t>
            </a:r>
          </a:p>
          <a:p>
            <a:pPr marL="342900" indent="-342900"/>
            <a:r>
              <a:rPr lang="en-US" baseline="0" dirty="0" err="1" smtClean="0"/>
              <a:t>Mit</a:t>
            </a:r>
            <a:r>
              <a:rPr lang="en-US" baseline="0" dirty="0" smtClean="0"/>
              <a:t> Legacy </a:t>
            </a:r>
            <a:r>
              <a:rPr lang="en-US" baseline="0" dirty="0" err="1" smtClean="0"/>
              <a:t>Systemen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Prozessmanager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den Flow,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Adapter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die Integration</a:t>
            </a: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b="1" dirty="0" smtClean="0"/>
              <a:t>Orchestration is not a thing by itself.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Divide up workflows/orchestrations along service boundaries</a:t>
            </a:r>
          </a:p>
          <a:p>
            <a:pPr marL="738188" lvl="1" indent="-342900"/>
            <a:r>
              <a:rPr lang="en-US" dirty="0" smtClean="0"/>
              <a:t>Events are published at the end of the sub-flow in a service</a:t>
            </a:r>
          </a:p>
          <a:p>
            <a:pPr marL="738188" lvl="1" indent="-342900"/>
            <a:r>
              <a:rPr lang="en-US" dirty="0" smtClean="0"/>
              <a:t>Events trigger a sub-flow in other services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Sagas can be used for CEP/ESP:</a:t>
            </a:r>
          </a:p>
          <a:p>
            <a:pPr marL="342900" indent="-342900">
              <a:buNone/>
            </a:pPr>
            <a:r>
              <a:rPr lang="en-US" dirty="0" smtClean="0"/>
              <a:t>	complex event processing, event-stream proc.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48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6119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Now we call them Scheduled tasks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758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Domain</a:t>
            </a:r>
            <a:r>
              <a:rPr lang="sv-SE" baseline="0" dirty="0" smtClean="0"/>
              <a:t>model</a:t>
            </a:r>
          </a:p>
          <a:p>
            <a:r>
              <a:rPr lang="sv-SE" baseline="0" dirty="0" smtClean="0"/>
              <a:t>Select n+1</a:t>
            </a:r>
          </a:p>
          <a:p>
            <a:r>
              <a:rPr lang="sv-SE" baseline="0" dirty="0" smtClean="0"/>
              <a:t>Fetching strategies</a:t>
            </a:r>
          </a:p>
          <a:p>
            <a:r>
              <a:rPr lang="sv-SE" baseline="0" dirty="0" smtClean="0"/>
              <a:t>Lets run them during the night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2191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63891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The opposite of real time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40171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What happens if the user buys twice the same day?</a:t>
            </a:r>
          </a:p>
          <a:p>
            <a:r>
              <a:rPr lang="sv-SE" dirty="0" smtClean="0"/>
              <a:t>Asking</a:t>
            </a:r>
            <a:r>
              <a:rPr lang="sv-SE" baseline="0" dirty="0" smtClean="0"/>
              <a:t> the business can be tricky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86771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We have</a:t>
            </a:r>
            <a:r>
              <a:rPr lang="sv-SE" baseline="0" dirty="0" smtClean="0"/>
              <a:t> trained the business to think in batches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80340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58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46556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“explain it to me like I was 5 years old” business analysis technique.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786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no real race condition – we have the time and space to run business logic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386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Products returned in 30 days – full refund (less shipping and handling)</a:t>
            </a:r>
          </a:p>
          <a:p>
            <a:r>
              <a:rPr lang="en-US" dirty="0" smtClean="0"/>
              <a:t>Products returned in 60</a:t>
            </a:r>
            <a:r>
              <a:rPr lang="en-US" baseline="0" dirty="0" smtClean="0"/>
              <a:t> days – 50% refund </a:t>
            </a:r>
            <a:r>
              <a:rPr lang="en-US" dirty="0" smtClean="0"/>
              <a:t>(less shipping and handling)</a:t>
            </a:r>
          </a:p>
          <a:p>
            <a:r>
              <a:rPr lang="en-US" dirty="0" smtClean="0"/>
              <a:t>Later than 60 days – no refund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882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Upgrade the sales endpoint to v6 and remove: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Unique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Set of the </a:t>
            </a:r>
            <a:r>
              <a:rPr lang="en-GB" baseline="0" dirty="0" err="1" smtClean="0"/>
              <a:t>corr</a:t>
            </a:r>
            <a:r>
              <a:rPr lang="en-GB" baseline="0" dirty="0" smtClean="0"/>
              <a:t> prop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Show that it blows if no </a:t>
            </a:r>
            <a:r>
              <a:rPr lang="en-GB" baseline="0" dirty="0" err="1" smtClean="0"/>
              <a:t>IAmStartedByExists</a:t>
            </a:r>
            <a:endParaRPr lang="en-GB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Show that a mapping is required for each I am started </a:t>
            </a:r>
            <a:r>
              <a:rPr lang="en-GB" baseline="0" dirty="0" err="1" smtClean="0"/>
              <a:t>bys</a:t>
            </a:r>
            <a:r>
              <a:rPr lang="en-GB" baseline="0" dirty="0" smtClean="0"/>
              <a:t> (double check this)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78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4290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Bring one of the pairs up to demo (volunteer)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303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Database down</a:t>
            </a:r>
            <a:r>
              <a:rPr lang="sv-SE" baseline="0" dirty="0" smtClean="0"/>
              <a:t> not necessarily == PANIC .... Could be failing over to a failover partner and will be back up in ~90 seconds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ActiveMq: Uses it’s own SLR mechanism</a:t>
            </a:r>
          </a:p>
          <a:p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156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You are exposed to concurrency when</a:t>
            </a:r>
            <a:r>
              <a:rPr lang="en-GB" baseline="0" dirty="0" smtClean="0"/>
              <a:t> </a:t>
            </a:r>
            <a:r>
              <a:rPr lang="en-GB" dirty="0" smtClean="0"/>
              <a:t>concurrency SETTINGS &gt;1 </a:t>
            </a:r>
          </a:p>
          <a:p>
            <a:endParaRPr lang="en-GB" dirty="0" smtClean="0"/>
          </a:p>
          <a:p>
            <a:r>
              <a:rPr lang="en-GB" dirty="0" smtClean="0"/>
              <a:t>will the default in v6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0659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 the exercise</a:t>
            </a:r>
            <a:r>
              <a:rPr lang="en-GB" baseline="0" dirty="0" smtClean="0"/>
              <a:t> they just coded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4050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 </a:t>
            </a:r>
            <a:r>
              <a:rPr lang="en-US" dirty="0" err="1" smtClean="0"/>
              <a:t>sp_executesql</a:t>
            </a:r>
            <a:r>
              <a:rPr lang="en-US" dirty="0" smtClean="0"/>
              <a:t> N'UPDATE </a:t>
            </a:r>
            <a:r>
              <a:rPr lang="en-US" dirty="0" err="1" smtClean="0"/>
              <a:t>ShippingPolicy</a:t>
            </a:r>
            <a:r>
              <a:rPr lang="en-US" dirty="0" smtClean="0"/>
              <a:t> SET Billed = @p0 </a:t>
            </a:r>
            <a:r>
              <a:rPr lang="en-US" sz="1600" dirty="0" smtClean="0"/>
              <a:t>WHERE</a:t>
            </a:r>
            <a:r>
              <a:rPr lang="en-US" dirty="0" smtClean="0"/>
              <a:t> Id = @p1 AND Originator = @p2 AND </a:t>
            </a:r>
            <a:r>
              <a:rPr lang="en-US" dirty="0" err="1" smtClean="0"/>
              <a:t>OriginalMessageId</a:t>
            </a:r>
            <a:r>
              <a:rPr lang="en-US" dirty="0" smtClean="0"/>
              <a:t> = @p3 AND </a:t>
            </a:r>
            <a:r>
              <a:rPr lang="en-US" dirty="0" err="1" smtClean="0"/>
              <a:t>OrderId</a:t>
            </a:r>
            <a:r>
              <a:rPr lang="en-US" dirty="0" smtClean="0"/>
              <a:t> = @p4 AND Placed = @p5 AND Billed = @p6',N'@p0 bit,@p1 uniqueidentifier,@p2 </a:t>
            </a:r>
            <a:r>
              <a:rPr lang="en-US" dirty="0" err="1" smtClean="0"/>
              <a:t>nvarchar</a:t>
            </a:r>
            <a:r>
              <a:rPr lang="en-US" dirty="0" smtClean="0"/>
              <a:t>(4000),@p3 </a:t>
            </a:r>
            <a:r>
              <a:rPr lang="en-US" dirty="0" err="1" smtClean="0"/>
              <a:t>nvarchar</a:t>
            </a:r>
            <a:r>
              <a:rPr lang="en-US" dirty="0" smtClean="0"/>
              <a:t>(4000),@p4 </a:t>
            </a:r>
            <a:r>
              <a:rPr lang="en-US" dirty="0" err="1" smtClean="0"/>
              <a:t>nvarchar</a:t>
            </a:r>
            <a:r>
              <a:rPr lang="en-US" dirty="0" smtClean="0"/>
              <a:t>(4000),@p5 bit,@p6 bit',@p0=1,@p1='870D112B-44D1-4206-A4DB-A55B015DA80A',@p2=N'Sales@ANDREAS2015',@p3=N'baf9b6bb-a0da-41b9-8a81-a55b015d7a05',@p4=N'a23a2438-3af6-4c0a-a108-7f8e72d12083',@p5=1,@p6=0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After </a:t>
            </a:r>
            <a:r>
              <a:rPr lang="en-US" dirty="0" err="1" smtClean="0"/>
              <a:t>rowversion</a:t>
            </a:r>
            <a:r>
              <a:rPr lang="en-US" dirty="0" smtClean="0"/>
              <a:t> trick: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 </a:t>
            </a:r>
            <a:r>
              <a:rPr lang="en-US" dirty="0" err="1" smtClean="0"/>
              <a:t>sp_executesql</a:t>
            </a:r>
            <a:r>
              <a:rPr lang="en-US" dirty="0" smtClean="0"/>
              <a:t> N'UPDATE </a:t>
            </a:r>
            <a:r>
              <a:rPr lang="en-US" dirty="0" err="1" smtClean="0"/>
              <a:t>ShippingPolicy</a:t>
            </a:r>
            <a:r>
              <a:rPr lang="en-US" dirty="0" smtClean="0"/>
              <a:t> SET Version = @p0, </a:t>
            </a:r>
            <a:r>
              <a:rPr lang="en-US" dirty="0" err="1" smtClean="0"/>
              <a:t>OrderId</a:t>
            </a:r>
            <a:r>
              <a:rPr lang="en-US" dirty="0" smtClean="0"/>
              <a:t> = @p1, Placed = @p2, Billed = @p3, Originator = @p4, </a:t>
            </a:r>
            <a:r>
              <a:rPr lang="en-US" dirty="0" err="1" smtClean="0"/>
              <a:t>OriginalMessageId</a:t>
            </a:r>
            <a:r>
              <a:rPr lang="en-US" dirty="0" smtClean="0"/>
              <a:t> = @p5 WHERE Id = @p6 AND Version = @p7',N'@p0 int,@p1 </a:t>
            </a:r>
            <a:r>
              <a:rPr lang="en-US" dirty="0" err="1" smtClean="0"/>
              <a:t>nvarchar</a:t>
            </a:r>
            <a:r>
              <a:rPr lang="en-US" dirty="0" smtClean="0"/>
              <a:t>(4000),@p2 bit,@p3 bit,@p4 </a:t>
            </a:r>
            <a:r>
              <a:rPr lang="en-US" dirty="0" err="1" smtClean="0"/>
              <a:t>nvarchar</a:t>
            </a:r>
            <a:r>
              <a:rPr lang="en-US" dirty="0" smtClean="0"/>
              <a:t>(4000),@p5 </a:t>
            </a:r>
            <a:r>
              <a:rPr lang="en-US" dirty="0" err="1" smtClean="0"/>
              <a:t>nvarchar</a:t>
            </a:r>
            <a:r>
              <a:rPr lang="en-US" dirty="0" smtClean="0"/>
              <a:t>(4000),@p6 uniqueidentifier,@p7 int',@p0=2,@p1=N'86427be3-59a5-453d-9c75-aab2a4b466be',@p2=1,@p3=1,@p4=N'Sales@ANDREAS2015',@p5=N'b5e51adb-9d18-40b9-bcea-a55c01356c38',@p6='3FAD8522-46EE-4C0E-B18D-A55C01356DA4',@p7=1</a:t>
            </a:r>
            <a:endParaRPr lang="en-GB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7629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 </a:t>
            </a:r>
            <a:r>
              <a:rPr lang="en-US" dirty="0" err="1" smtClean="0"/>
              <a:t>sp_executesql</a:t>
            </a:r>
            <a:r>
              <a:rPr lang="en-US" dirty="0" smtClean="0"/>
              <a:t> N'SELECT </a:t>
            </a:r>
            <a:r>
              <a:rPr lang="en-US" dirty="0" err="1" smtClean="0"/>
              <a:t>this_.Id</a:t>
            </a:r>
            <a:r>
              <a:rPr lang="en-US" dirty="0" smtClean="0"/>
              <a:t> as Id0_0_, </a:t>
            </a:r>
            <a:r>
              <a:rPr lang="en-US" dirty="0" err="1" smtClean="0"/>
              <a:t>this_.Originator</a:t>
            </a:r>
            <a:r>
              <a:rPr lang="en-US" dirty="0" smtClean="0"/>
              <a:t> as Originator0_0_, this_.</a:t>
            </a:r>
            <a:r>
              <a:rPr lang="en-US" dirty="0" err="1" smtClean="0"/>
              <a:t>OriginalMessageId</a:t>
            </a:r>
            <a:r>
              <a:rPr lang="en-US" dirty="0" smtClean="0"/>
              <a:t> as Original3_0_0_, this_.</a:t>
            </a:r>
            <a:r>
              <a:rPr lang="en-US" dirty="0" err="1" smtClean="0"/>
              <a:t>OrderId</a:t>
            </a:r>
            <a:r>
              <a:rPr lang="en-US" dirty="0" smtClean="0"/>
              <a:t> as OrderId1_0_, this_.</a:t>
            </a:r>
            <a:r>
              <a:rPr lang="en-US" dirty="0" err="1" smtClean="0"/>
              <a:t>SentToFedex</a:t>
            </a:r>
            <a:r>
              <a:rPr lang="en-US" dirty="0" smtClean="0"/>
              <a:t> as SentToFe2_1_0_ FROM </a:t>
            </a:r>
            <a:r>
              <a:rPr lang="en-US" dirty="0" err="1" smtClean="0"/>
              <a:t>ShipOrderPolicy</a:t>
            </a:r>
            <a:r>
              <a:rPr lang="en-US" dirty="0" smtClean="0"/>
              <a:t> this_ </a:t>
            </a:r>
            <a:r>
              <a:rPr lang="en-US" sz="3600" dirty="0" smtClean="0"/>
              <a:t>with (</a:t>
            </a:r>
            <a:r>
              <a:rPr lang="en-US" sz="3600" dirty="0" err="1" smtClean="0"/>
              <a:t>updlock</a:t>
            </a:r>
            <a:r>
              <a:rPr lang="en-US" sz="3600" dirty="0" smtClean="0"/>
              <a:t>, rowlock) </a:t>
            </a:r>
            <a:r>
              <a:rPr lang="en-US" dirty="0" smtClean="0"/>
              <a:t>WHERE this_.</a:t>
            </a:r>
            <a:r>
              <a:rPr lang="en-US" dirty="0" err="1" smtClean="0"/>
              <a:t>OrderId</a:t>
            </a:r>
            <a:r>
              <a:rPr lang="en-US" dirty="0" smtClean="0"/>
              <a:t> = @p0',N'@p0 </a:t>
            </a:r>
            <a:r>
              <a:rPr lang="en-US" dirty="0" err="1" smtClean="0"/>
              <a:t>nvarchar</a:t>
            </a:r>
            <a:r>
              <a:rPr lang="en-US" dirty="0" smtClean="0"/>
              <a:t>(4000)',@p0=N'ac9598f9-79cc-4d1c-bea2-32d8b73675b4'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3424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0360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2534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94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140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177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18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419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788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579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225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800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925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CE5AD-8B70-46AB-83FD-10724A794102}" type="datetimeFigureOut">
              <a:rPr lang="sv-SE" smtClean="0"/>
              <a:t>2015-11-28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498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comments" Target="../comments/comment7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comments" Target="../comments/commen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comments" Target="../comments/commen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jpe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Saga Master Class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NSBCON Dallas 2015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3868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Sending messages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get access to the bus via the saga base class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this.Bus.Send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MyMessage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this.Bus.Publish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MyEvent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304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domain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TODO: Create a picture</a:t>
            </a:r>
          </a:p>
          <a:p>
            <a:r>
              <a:rPr lang="en-GB" dirty="0" smtClean="0"/>
              <a:t>Shop</a:t>
            </a:r>
          </a:p>
          <a:p>
            <a:r>
              <a:rPr lang="en-GB" dirty="0" smtClean="0"/>
              <a:t>Sales</a:t>
            </a:r>
          </a:p>
          <a:p>
            <a:r>
              <a:rPr lang="en-GB" dirty="0" smtClean="0"/>
              <a:t>Billing</a:t>
            </a:r>
          </a:p>
          <a:p>
            <a:r>
              <a:rPr lang="en-GB" dirty="0" smtClean="0"/>
              <a:t>Shipping</a:t>
            </a:r>
          </a:p>
          <a:p>
            <a:r>
              <a:rPr lang="en-GB" dirty="0" smtClean="0"/>
              <a:t>Customer care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725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1 – Order Policy saga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State changes</a:t>
            </a:r>
          </a:p>
          <a:p>
            <a:pPr lvl="1"/>
            <a:r>
              <a:rPr lang="en-GB" dirty="0" err="1" smtClean="0"/>
              <a:t>StartOrder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PlaceOrder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CancelOrder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OrderAbandoned</a:t>
            </a:r>
            <a:r>
              <a:rPr lang="en-GB" dirty="0" smtClean="0"/>
              <a:t> (Event)</a:t>
            </a:r>
          </a:p>
          <a:p>
            <a:r>
              <a:rPr lang="en-GB" dirty="0" smtClean="0"/>
              <a:t>Business rules:</a:t>
            </a:r>
          </a:p>
          <a:p>
            <a:pPr lvl="1"/>
            <a:r>
              <a:rPr lang="en-GB" dirty="0" smtClean="0"/>
              <a:t>An order is abandoned if not cancelled or placed within 20 seconds</a:t>
            </a:r>
          </a:p>
          <a:p>
            <a:pPr lvl="1"/>
            <a:r>
              <a:rPr lang="en-GB" dirty="0" smtClean="0"/>
              <a:t>Events should be emitted for each relevant state change</a:t>
            </a:r>
          </a:p>
        </p:txBody>
      </p:sp>
    </p:spTree>
    <p:extLst>
      <p:ext uri="{BB962C8B-B14F-4D97-AF65-F5344CB8AC3E}">
        <p14:creationId xmlns:p14="http://schemas.microsoft.com/office/powerpoint/2010/main" val="61352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855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driven architectures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Where sagas rule…		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4679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3744912" y="20272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2020996" y="3686941"/>
            <a:ext cx="2438400" cy="14478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11295" y="3633605"/>
            <a:ext cx="3275215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1982896" y="3877441"/>
            <a:ext cx="2667000" cy="16002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37221" y="5401441"/>
            <a:ext cx="3409604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 flipH="1">
            <a:off x="3168702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03593" y="2429641"/>
            <a:ext cx="2709805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Discount Locally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5335696" y="3115441"/>
            <a:ext cx="25146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108576" y="3428949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6200000" flipV="1">
            <a:off x="5221396" y="3382141"/>
            <a:ext cx="25908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621896" y="4567391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5494088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021495" y="2429641"/>
            <a:ext cx="291915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Pricing Locally</a:t>
            </a: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8393112" y="1742117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Straight Arrow Connector 19"/>
          <p:cNvCxnSpPr/>
          <p:nvPr/>
        </p:nvCxnSpPr>
        <p:spPr>
          <a:xfrm rot="10800000" flipV="1">
            <a:off x="5560358" y="2217307"/>
            <a:ext cx="246888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6326295" y="1802913"/>
            <a:ext cx="1749829" cy="401782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Place Order</a:t>
            </a:r>
          </a:p>
        </p:txBody>
      </p:sp>
      <p:sp>
        <p:nvSpPr>
          <p:cNvPr id="22" name="Curved Left Arrow 21"/>
          <p:cNvSpPr/>
          <p:nvPr/>
        </p:nvSpPr>
        <p:spPr>
          <a:xfrm>
            <a:off x="4773498" y="2715605"/>
            <a:ext cx="245409" cy="333061"/>
          </a:xfrm>
          <a:prstGeom prst="curvedLef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23" name="Curved Right Arrow 22"/>
          <p:cNvSpPr/>
          <p:nvPr/>
        </p:nvSpPr>
        <p:spPr>
          <a:xfrm flipV="1">
            <a:off x="4315984" y="2678739"/>
            <a:ext cx="294491" cy="363281"/>
          </a:xfrm>
          <a:prstGeom prst="curvedRigh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6200000" flipH="1">
            <a:off x="5107096" y="3648841"/>
            <a:ext cx="2819400" cy="26670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>
          <a:xfrm rot="5400000">
            <a:off x="2020996" y="4144141"/>
            <a:ext cx="2743200" cy="1752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3811696" y="6392041"/>
            <a:ext cx="3124200" cy="5334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Order Accepted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2093744" y="5152069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>
          <a:xfrm rot="16200000" flipV="1">
            <a:off x="1644855" y="5089705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7948675" y="5104963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>
          <a:xfrm rot="16200000" flipV="1">
            <a:off x="7499786" y="5042599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1" name="Straight Arrow Connector 30"/>
          <p:cNvCxnSpPr/>
          <p:nvPr/>
        </p:nvCxnSpPr>
        <p:spPr>
          <a:xfrm rot="16200000" flipH="1">
            <a:off x="4668842" y="3866499"/>
            <a:ext cx="964277" cy="498763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2" name="Straight Arrow Connector 31"/>
          <p:cNvCxnSpPr/>
          <p:nvPr/>
        </p:nvCxnSpPr>
        <p:spPr>
          <a:xfrm rot="5400000">
            <a:off x="3936387" y="4058160"/>
            <a:ext cx="947651" cy="18288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33" name="Rounded Rectangle 32"/>
          <p:cNvSpPr/>
          <p:nvPr/>
        </p:nvSpPr>
        <p:spPr bwMode="auto">
          <a:xfrm>
            <a:off x="7883687" y="5703673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Pricing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722600" y="5713947"/>
            <a:ext cx="1715784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CRM</a:t>
            </a:r>
          </a:p>
        </p:txBody>
      </p:sp>
      <p:sp>
        <p:nvSpPr>
          <p:cNvPr id="3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Loosely Coupled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9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0" grpId="1"/>
      <p:bldP spid="11" grpId="0" animBg="1"/>
      <p:bldP spid="11" grpId="1" animBg="1"/>
      <p:bldP spid="12" grpId="0"/>
      <p:bldP spid="12" grpId="1"/>
      <p:bldP spid="14" grpId="0"/>
      <p:bldP spid="14" grpId="1"/>
      <p:bldP spid="16" grpId="0"/>
      <p:bldP spid="16" grpId="1"/>
      <p:bldP spid="17" grpId="0" animBg="1"/>
      <p:bldP spid="17" grpId="1" animBg="1"/>
      <p:bldP spid="18" grpId="0"/>
      <p:bldP spid="18" grpId="1"/>
      <p:bldP spid="21" grpId="0"/>
      <p:bldP spid="22" grpId="0" animBg="1"/>
      <p:bldP spid="23" grpId="0" animBg="1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1343328" y="18748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021513" y="4084637"/>
            <a:ext cx="1600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Billed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2201220" y="2933075"/>
            <a:ext cx="2266308" cy="271469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7" name="Straight Arrow Connector 6"/>
          <p:cNvCxnSpPr>
            <a:stCxn id="8" idx="2"/>
          </p:cNvCxnSpPr>
          <p:nvPr/>
        </p:nvCxnSpPr>
        <p:spPr>
          <a:xfrm flipH="1">
            <a:off x="5494763" y="2933075"/>
            <a:ext cx="2269057" cy="271469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8" name="Rounded Rectangle 7"/>
          <p:cNvSpPr/>
          <p:nvPr/>
        </p:nvSpPr>
        <p:spPr bwMode="auto">
          <a:xfrm>
            <a:off x="6905928" y="1874837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Billing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973512" y="5714422"/>
            <a:ext cx="2122472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Shipping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982912" y="2865437"/>
            <a:ext cx="1981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Accepted</a:t>
            </a:r>
          </a:p>
        </p:txBody>
      </p:sp>
      <p:cxnSp>
        <p:nvCxnSpPr>
          <p:cNvPr id="11" name="Straight Arrow Connector 10"/>
          <p:cNvCxnSpPr>
            <a:stCxn id="4" idx="3"/>
            <a:endCxn id="8" idx="1"/>
          </p:cNvCxnSpPr>
          <p:nvPr/>
        </p:nvCxnSpPr>
        <p:spPr>
          <a:xfrm>
            <a:off x="3059112" y="2403956"/>
            <a:ext cx="3846816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132512" y="5866822"/>
            <a:ext cx="3632200" cy="609600"/>
            <a:chOff x="6132512" y="6065837"/>
            <a:chExt cx="3632200" cy="609600"/>
          </a:xfrm>
        </p:grpSpPr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132512" y="6218237"/>
              <a:ext cx="508000" cy="457200"/>
            </a:xfrm>
            <a:custGeom>
              <a:avLst/>
              <a:gdLst>
                <a:gd name="T0" fmla="*/ 15875 w 320"/>
                <a:gd name="T1" fmla="*/ 0 h 333"/>
                <a:gd name="T2" fmla="*/ 508000 w 320"/>
                <a:gd name="T3" fmla="*/ 6350 h 333"/>
                <a:gd name="T4" fmla="*/ 508000 w 320"/>
                <a:gd name="T5" fmla="*/ 528637 h 333"/>
                <a:gd name="T6" fmla="*/ 0 w 320"/>
                <a:gd name="T7" fmla="*/ 528637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333"/>
                <a:gd name="T14" fmla="*/ 320 w 320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333">
                  <a:moveTo>
                    <a:pt x="10" y="0"/>
                  </a:moveTo>
                  <a:lnTo>
                    <a:pt x="320" y="4"/>
                  </a:lnTo>
                  <a:lnTo>
                    <a:pt x="320" y="333"/>
                  </a:lnTo>
                  <a:lnTo>
                    <a:pt x="0" y="33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3"/>
            <p:cNvSpPr txBox="1">
              <a:spLocks noChangeArrowheads="1"/>
            </p:cNvSpPr>
            <p:nvPr/>
          </p:nvSpPr>
          <p:spPr>
            <a:xfrm>
              <a:off x="6716712" y="6065837"/>
              <a:ext cx="3048000" cy="4572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700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Process only when both events have arrived</a:t>
              </a:r>
            </a:p>
          </p:txBody>
        </p:sp>
      </p:grpSp>
      <p:grpSp>
        <p:nvGrpSpPr>
          <p:cNvPr id="15" name="Group 39"/>
          <p:cNvGrpSpPr/>
          <p:nvPr/>
        </p:nvGrpSpPr>
        <p:grpSpPr>
          <a:xfrm>
            <a:off x="165207" y="5743426"/>
            <a:ext cx="3689972" cy="911445"/>
            <a:chOff x="597125" y="4396335"/>
            <a:chExt cx="3689972" cy="911445"/>
          </a:xfrm>
        </p:grpSpPr>
        <p:sp>
          <p:nvSpPr>
            <p:cNvPr id="16" name="TextBox 15"/>
            <p:cNvSpPr txBox="1"/>
            <p:nvPr/>
          </p:nvSpPr>
          <p:spPr>
            <a:xfrm>
              <a:off x="1535831" y="4413946"/>
              <a:ext cx="2751266" cy="893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latin typeface="Calibri" pitchFamily="34" charset="0"/>
                </a:rPr>
                <a:t>Events may arrive</a:t>
              </a:r>
            </a:p>
            <a:p>
              <a:r>
                <a:rPr lang="en-US" sz="2800" dirty="0" smtClean="0">
                  <a:latin typeface="Calibri" pitchFamily="34" charset="0"/>
                </a:rPr>
                <a:t> out of order</a:t>
              </a:r>
              <a:endParaRPr lang="en-GB" sz="2800" b="0" dirty="0">
                <a:latin typeface="Calibri" pitchFamily="34" charset="0"/>
              </a:endParaRPr>
            </a:p>
          </p:txBody>
        </p:sp>
        <p:pic>
          <p:nvPicPr>
            <p:cNvPr id="17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97125" y="4396335"/>
              <a:ext cx="938706" cy="816797"/>
            </a:xfrm>
            <a:prstGeom prst="rect">
              <a:avLst/>
            </a:prstGeom>
            <a:noFill/>
          </p:spPr>
        </p:pic>
      </p:grpSp>
      <p:sp>
        <p:nvSpPr>
          <p:cNvPr id="1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Sagas and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2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</a:t>
            </a:r>
            <a:r>
              <a:rPr lang="en-US" dirty="0" smtClean="0"/>
              <a:t>Sagas – The truth</a:t>
            </a:r>
            <a:r>
              <a:rPr lang="en-US" dirty="0"/>
              <a:t/>
            </a:r>
            <a:br>
              <a:rPr lang="en-US" dirty="0"/>
            </a:br>
            <a:endParaRPr lang="sv-SE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8313" y="360363"/>
            <a:ext cx="9610726" cy="71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3238" y="1768475"/>
            <a:ext cx="9577387" cy="4987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Sagas can be started by multiple messages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IAmStartedByMessages</a:t>
            </a:r>
            <a:r>
              <a:rPr lang="en-US" dirty="0" smtClean="0"/>
              <a:t>&lt;T&gt; for each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First messages should start saga, following messages should be processed by the same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5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2 – </a:t>
            </a:r>
            <a:r>
              <a:rPr lang="en-GB" smtClean="0"/>
              <a:t>Shipping policy </a:t>
            </a:r>
            <a:r>
              <a:rPr lang="en-GB" dirty="0" smtClean="0"/>
              <a:t>saga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Include the Billing and Shipping projects</a:t>
            </a:r>
          </a:p>
          <a:p>
            <a:r>
              <a:rPr lang="en-GB" dirty="0" smtClean="0"/>
              <a:t>Create a event handler in Billing that emits the `</a:t>
            </a:r>
            <a:r>
              <a:rPr lang="en-GB" dirty="0" err="1" smtClean="0"/>
              <a:t>OrderBilled</a:t>
            </a:r>
            <a:r>
              <a:rPr lang="en-GB" dirty="0" smtClean="0"/>
              <a:t>` Event</a:t>
            </a:r>
          </a:p>
          <a:p>
            <a:r>
              <a:rPr lang="en-GB" dirty="0" smtClean="0"/>
              <a:t>Create a Shipping saga that</a:t>
            </a:r>
          </a:p>
          <a:p>
            <a:pPr lvl="1"/>
            <a:r>
              <a:rPr lang="en-GB" dirty="0" smtClean="0"/>
              <a:t>Starts a ship order sub process when the order has been accepted and billed</a:t>
            </a:r>
          </a:p>
          <a:p>
            <a:pPr lvl="1"/>
            <a:r>
              <a:rPr lang="en-GB" dirty="0" smtClean="0"/>
              <a:t>For now just make the sub process a message handler</a:t>
            </a:r>
          </a:p>
        </p:txBody>
      </p:sp>
    </p:spTree>
    <p:extLst>
      <p:ext uri="{BB962C8B-B14F-4D97-AF65-F5344CB8AC3E}">
        <p14:creationId xmlns:p14="http://schemas.microsoft.com/office/powerpoint/2010/main" val="327263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2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601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 to sagas</a:t>
            </a:r>
          </a:p>
          <a:p>
            <a:r>
              <a:rPr lang="en-GB" dirty="0" smtClean="0"/>
              <a:t>TBD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3006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NServiceBus</a:t>
            </a:r>
            <a:r>
              <a:rPr lang="en-GB" dirty="0" smtClean="0"/>
              <a:t> Basics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Retries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1966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pic>
        <p:nvPicPr>
          <p:cNvPr id="7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4220" y="1194944"/>
            <a:ext cx="2507562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1297" y="1194944"/>
            <a:ext cx="2507562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Can 9"/>
          <p:cNvSpPr/>
          <p:nvPr/>
        </p:nvSpPr>
        <p:spPr bwMode="auto">
          <a:xfrm>
            <a:off x="7271764" y="2207100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54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163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673356" y="2266355"/>
            <a:ext cx="1022096" cy="12591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</a:pPr>
            <a:endParaRPr lang="en-US" sz="127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</a:pPr>
            <a:r>
              <a:rPr lang="en-US" sz="254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App</a:t>
            </a:r>
            <a:endParaRPr lang="en-GB" sz="254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1740983" y="2118222"/>
            <a:ext cx="1748442" cy="371512"/>
            <a:chOff x="631608" y="4049493"/>
            <a:chExt cx="1927334" cy="409524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 flipV="1">
              <a:off x="631608" y="4427582"/>
              <a:ext cx="1927263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67883" y="4049493"/>
              <a:ext cx="1891059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14" dirty="0">
                  <a:latin typeface="Calibri" pitchFamily="34" charset="0"/>
                </a:rPr>
                <a:t>[HTTP] $$ Order</a:t>
              </a:r>
              <a:endParaRPr lang="en-GB" sz="1814" dirty="0">
                <a:latin typeface="Calibri" pitchFamily="34" charset="0"/>
              </a:endParaRPr>
            </a:p>
          </p:txBody>
        </p:sp>
      </p:grpSp>
      <p:sp>
        <p:nvSpPr>
          <p:cNvPr id="15" name="Rounded Rectangle 14"/>
          <p:cNvSpPr/>
          <p:nvPr/>
        </p:nvSpPr>
        <p:spPr bwMode="auto">
          <a:xfrm>
            <a:off x="4725078" y="2286103"/>
            <a:ext cx="627097" cy="12591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</a:pPr>
            <a:endParaRPr lang="en-US" sz="127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</a:pPr>
            <a:r>
              <a:rPr lang="en-US" sz="254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Tx</a:t>
            </a:r>
            <a:endParaRPr lang="en-GB" sz="254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16" name="Group 13"/>
          <p:cNvGrpSpPr/>
          <p:nvPr/>
        </p:nvGrpSpPr>
        <p:grpSpPr>
          <a:xfrm>
            <a:off x="5362054" y="2286098"/>
            <a:ext cx="1999753" cy="371512"/>
            <a:chOff x="783779" y="4082151"/>
            <a:chExt cx="2204357" cy="409524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783779" y="4457710"/>
              <a:ext cx="2204357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168770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14" dirty="0">
                  <a:latin typeface="Calibri" pitchFamily="34" charset="0"/>
                </a:rPr>
                <a:t>Call 1 of 3</a:t>
              </a:r>
              <a:endParaRPr lang="en-GB" sz="1814" dirty="0">
                <a:latin typeface="Calibri" pitchFamily="34" charset="0"/>
              </a:endParaRPr>
            </a:p>
          </p:txBody>
        </p:sp>
      </p:grpSp>
      <p:grpSp>
        <p:nvGrpSpPr>
          <p:cNvPr id="19" name="Group 17"/>
          <p:cNvGrpSpPr/>
          <p:nvPr/>
        </p:nvGrpSpPr>
        <p:grpSpPr>
          <a:xfrm>
            <a:off x="5352175" y="2676180"/>
            <a:ext cx="1999753" cy="371512"/>
            <a:chOff x="783779" y="4082151"/>
            <a:chExt cx="2204357" cy="409524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>
              <a:off x="783779" y="4457710"/>
              <a:ext cx="2204357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179787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14" dirty="0">
                  <a:latin typeface="Calibri" pitchFamily="34" charset="0"/>
                </a:rPr>
                <a:t>Call 2 of 3</a:t>
              </a:r>
              <a:endParaRPr lang="en-GB" sz="1814" dirty="0">
                <a:latin typeface="Calibri" pitchFamily="34" charset="0"/>
              </a:endParaRPr>
            </a:p>
          </p:txBody>
        </p:sp>
      </p:grpSp>
      <p:sp>
        <p:nvSpPr>
          <p:cNvPr id="22" name="16-Point Star 21"/>
          <p:cNvSpPr/>
          <p:nvPr/>
        </p:nvSpPr>
        <p:spPr bwMode="auto">
          <a:xfrm>
            <a:off x="3436355" y="3762473"/>
            <a:ext cx="5355608" cy="841691"/>
          </a:xfrm>
          <a:prstGeom prst="star16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GB" sz="3266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23" name="Group 25"/>
          <p:cNvGrpSpPr/>
          <p:nvPr/>
        </p:nvGrpSpPr>
        <p:grpSpPr>
          <a:xfrm>
            <a:off x="8445940" y="4532277"/>
            <a:ext cx="2074205" cy="681775"/>
            <a:chOff x="6502411" y="5371706"/>
            <a:chExt cx="2286427" cy="751531"/>
          </a:xfrm>
        </p:grpSpPr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5" name="TextBox 24"/>
            <p:cNvSpPr txBox="1"/>
            <p:nvPr/>
          </p:nvSpPr>
          <p:spPr>
            <a:xfrm>
              <a:off x="6502411" y="5508151"/>
              <a:ext cx="1420750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869156" y="5117082"/>
            <a:ext cx="3564992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3" dirty="0">
                <a:latin typeface="Calibri" pitchFamily="34" charset="0"/>
              </a:rPr>
              <a:t>Where’s the order!?</a:t>
            </a:r>
            <a:endParaRPr lang="en-GB" sz="2903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48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 animBg="1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0049" y="1604329"/>
            <a:ext cx="8688432" cy="4524955"/>
          </a:xfrm>
        </p:spPr>
        <p:txBody>
          <a:bodyPr/>
          <a:lstStyle/>
          <a:p>
            <a:r>
              <a:rPr lang="en-US" dirty="0" smtClean="0"/>
              <a:t>Reasons exceptions happen:</a:t>
            </a:r>
          </a:p>
          <a:p>
            <a:pPr lvl="1"/>
            <a:r>
              <a:rPr lang="en-US" dirty="0" smtClean="0">
                <a:cs typeface="+mn-cs"/>
              </a:rPr>
              <a:t>Deadlock in the database</a:t>
            </a:r>
          </a:p>
          <a:p>
            <a:pPr lvl="1"/>
            <a:r>
              <a:rPr lang="en-US" dirty="0" smtClean="0">
                <a:cs typeface="+mn-cs"/>
              </a:rPr>
              <a:t>Database is down</a:t>
            </a:r>
          </a:p>
          <a:p>
            <a:pPr lvl="1"/>
            <a:r>
              <a:rPr lang="en-US" dirty="0" smtClean="0">
                <a:cs typeface="+mn-cs"/>
              </a:rPr>
              <a:t>Message deserialization fails</a:t>
            </a:r>
          </a:p>
          <a:p>
            <a:r>
              <a:rPr lang="en-US" sz="2540" dirty="0"/>
              <a:t>Retrying can resolve transient exceptions</a:t>
            </a:r>
            <a:endParaRPr lang="en-US" dirty="0" smtClean="0"/>
          </a:p>
          <a:p>
            <a:pPr marL="97932" indent="0">
              <a:buNone/>
            </a:pPr>
            <a:r>
              <a:rPr lang="en-US" sz="1814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TransportConfig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MaxRetries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=“5” /&gt;</a:t>
            </a:r>
          </a:p>
          <a:p>
            <a:r>
              <a:rPr lang="en-US" sz="2540" dirty="0"/>
              <a:t>Second Level Retries (SLR) </a:t>
            </a:r>
          </a:p>
          <a:p>
            <a:r>
              <a:rPr lang="en-US" sz="2540" dirty="0"/>
              <a:t>Messages that always fail are moved to an error queue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MessageForwardingInCaseOfFaultConfig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ErrorQueue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="error"/&gt;</a:t>
            </a:r>
          </a:p>
        </p:txBody>
      </p:sp>
      <p:sp>
        <p:nvSpPr>
          <p:cNvPr id="6" name="Up-Down Arrow 5"/>
          <p:cNvSpPr/>
          <p:nvPr/>
        </p:nvSpPr>
        <p:spPr bwMode="auto">
          <a:xfrm>
            <a:off x="7755054" y="2184710"/>
            <a:ext cx="691273" cy="1451672"/>
          </a:xfrm>
          <a:prstGeom prst="up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53709" y="2253837"/>
            <a:ext cx="968535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3" dirty="0"/>
              <a:t>Transient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53709" y="3249770"/>
            <a:ext cx="1127553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3" dirty="0"/>
              <a:t>Permanent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363128" y="6055836"/>
            <a:ext cx="6705344" cy="34563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633" dirty="0" err="1">
                <a:latin typeface="Arial" charset="0"/>
                <a:ea typeface="MS Gothic" charset="-128"/>
              </a:rPr>
              <a:t>Deserialization</a:t>
            </a:r>
            <a:r>
              <a:rPr lang="en-US" sz="1633" dirty="0">
                <a:latin typeface="Arial" charset="0"/>
                <a:ea typeface="MS Gothic" charset="-128"/>
              </a:rPr>
              <a:t> exception:</a:t>
            </a:r>
            <a:r>
              <a:rPr lang="en-US" sz="1633" dirty="0"/>
              <a:t> message moved to error queue right away</a:t>
            </a:r>
            <a:endParaRPr lang="en-US" sz="1633" dirty="0">
              <a:latin typeface="Arial" charset="0"/>
              <a:ea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459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and Consistency</a:t>
            </a:r>
            <a:endParaRPr lang="en-US" dirty="0"/>
          </a:p>
        </p:txBody>
      </p:sp>
      <p:pic>
        <p:nvPicPr>
          <p:cNvPr id="103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2172" y="2534186"/>
            <a:ext cx="2167973" cy="2962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4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4938" y="1286056"/>
            <a:ext cx="3297921" cy="450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5" name="Rounded Rectangle 104"/>
          <p:cNvSpPr/>
          <p:nvPr/>
        </p:nvSpPr>
        <p:spPr bwMode="auto">
          <a:xfrm>
            <a:off x="4807834" y="1751953"/>
            <a:ext cx="1910875" cy="3140352"/>
          </a:xfrm>
          <a:prstGeom prst="roundRect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Tx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06" name="Flowchart: Direct Access Storage 105"/>
          <p:cNvSpPr/>
          <p:nvPr/>
        </p:nvSpPr>
        <p:spPr bwMode="auto">
          <a:xfrm>
            <a:off x="3859819" y="1900083"/>
            <a:ext cx="1110974" cy="829527"/>
          </a:xfrm>
          <a:prstGeom prst="flowChartMagneticDrum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Q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2615510" y="1900039"/>
            <a:ext cx="1110391" cy="371512"/>
            <a:chOff x="783779" y="4049493"/>
            <a:chExt cx="1224000" cy="409523"/>
          </a:xfrm>
        </p:grpSpPr>
        <p:cxnSp>
          <p:nvCxnSpPr>
            <p:cNvPr id="108" name="Straight Arrow Connector 107"/>
            <p:cNvCxnSpPr/>
            <p:nvPr/>
          </p:nvCxnSpPr>
          <p:spPr bwMode="auto">
            <a:xfrm>
              <a:off x="783779" y="4457710"/>
              <a:ext cx="1224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09" name="TextBox 108"/>
            <p:cNvSpPr txBox="1"/>
            <p:nvPr/>
          </p:nvSpPr>
          <p:spPr>
            <a:xfrm>
              <a:off x="800087" y="4049493"/>
              <a:ext cx="1134776" cy="409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$$ Order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4022983" y="1998718"/>
            <a:ext cx="765579" cy="587581"/>
            <a:chOff x="194726" y="4649361"/>
            <a:chExt cx="3729038" cy="2171700"/>
          </a:xfrm>
        </p:grpSpPr>
        <p:sp>
          <p:nvSpPr>
            <p:cNvPr id="111" name="Rectangle 15"/>
            <p:cNvSpPr>
              <a:spLocks noChangeArrowheads="1"/>
            </p:cNvSpPr>
            <p:nvPr/>
          </p:nvSpPr>
          <p:spPr bwMode="auto">
            <a:xfrm>
              <a:off x="194726" y="4649361"/>
              <a:ext cx="3729038" cy="21717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5F5F5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>
              <a:off x="194727" y="4686300"/>
              <a:ext cx="984249" cy="1565277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3" name="Line 17"/>
            <p:cNvSpPr>
              <a:spLocks noChangeShapeType="1"/>
            </p:cNvSpPr>
            <p:nvPr/>
          </p:nvSpPr>
          <p:spPr bwMode="auto">
            <a:xfrm flipV="1">
              <a:off x="2847971" y="4699001"/>
              <a:ext cx="1004889" cy="1541464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4" name="Line 18"/>
            <p:cNvSpPr>
              <a:spLocks noChangeShapeType="1"/>
            </p:cNvSpPr>
            <p:nvPr/>
          </p:nvSpPr>
          <p:spPr bwMode="auto">
            <a:xfrm flipV="1">
              <a:off x="1153578" y="6229350"/>
              <a:ext cx="1727198" cy="7936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5" name="Line 19"/>
            <p:cNvSpPr>
              <a:spLocks noChangeShapeType="1"/>
            </p:cNvSpPr>
            <p:nvPr/>
          </p:nvSpPr>
          <p:spPr bwMode="auto">
            <a:xfrm flipV="1">
              <a:off x="194726" y="5928886"/>
              <a:ext cx="792161" cy="85407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6" name="Line 20"/>
            <p:cNvSpPr>
              <a:spLocks noChangeShapeType="1"/>
            </p:cNvSpPr>
            <p:nvPr/>
          </p:nvSpPr>
          <p:spPr bwMode="auto">
            <a:xfrm>
              <a:off x="3012013" y="5958623"/>
              <a:ext cx="792161" cy="79533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sp>
        <p:nvSpPr>
          <p:cNvPr id="117" name="Rounded Rectangle 116"/>
          <p:cNvSpPr/>
          <p:nvPr/>
        </p:nvSpPr>
        <p:spPr bwMode="auto">
          <a:xfrm>
            <a:off x="5237400" y="3144341"/>
            <a:ext cx="1022096" cy="1259104"/>
          </a:xfrm>
          <a:prstGeom prst="roundRect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52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App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5" name="Group 23"/>
          <p:cNvGrpSpPr/>
          <p:nvPr/>
        </p:nvGrpSpPr>
        <p:grpSpPr>
          <a:xfrm>
            <a:off x="4793023" y="2329661"/>
            <a:ext cx="1274460" cy="814713"/>
            <a:chOff x="2792187" y="2302330"/>
            <a:chExt cx="1404856" cy="898070"/>
          </a:xfrm>
        </p:grpSpPr>
        <p:cxnSp>
          <p:nvCxnSpPr>
            <p:cNvPr id="119" name="Straight Arrow Connector 118"/>
            <p:cNvCxnSpPr/>
            <p:nvPr/>
          </p:nvCxnSpPr>
          <p:spPr bwMode="auto">
            <a:xfrm rot="16200000" flipV="1">
              <a:off x="2726873" y="2367644"/>
              <a:ext cx="898070" cy="767442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20" name="TextBox 119"/>
            <p:cNvSpPr txBox="1"/>
            <p:nvPr/>
          </p:nvSpPr>
          <p:spPr>
            <a:xfrm>
              <a:off x="3189491" y="2519992"/>
              <a:ext cx="1007552" cy="409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Receive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sp>
        <p:nvSpPr>
          <p:cNvPr id="121" name="Can 120"/>
          <p:cNvSpPr/>
          <p:nvPr/>
        </p:nvSpPr>
        <p:spPr bwMode="auto">
          <a:xfrm>
            <a:off x="8603929" y="3144341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6" name="Group 26"/>
          <p:cNvGrpSpPr/>
          <p:nvPr/>
        </p:nvGrpSpPr>
        <p:grpSpPr>
          <a:xfrm>
            <a:off x="6232331" y="3267795"/>
            <a:ext cx="2384074" cy="371512"/>
            <a:chOff x="783778" y="4082151"/>
            <a:chExt cx="2628000" cy="409524"/>
          </a:xfrm>
        </p:grpSpPr>
        <p:cxnSp>
          <p:nvCxnSpPr>
            <p:cNvPr id="123" name="Straight Arrow Connector 122"/>
            <p:cNvCxnSpPr/>
            <p:nvPr/>
          </p:nvCxnSpPr>
          <p:spPr bwMode="auto">
            <a:xfrm>
              <a:off x="783778" y="4457710"/>
              <a:ext cx="2628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24" name="TextBox 123"/>
            <p:cNvSpPr txBox="1"/>
            <p:nvPr/>
          </p:nvSpPr>
          <p:spPr>
            <a:xfrm>
              <a:off x="1837871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Call 1 of 3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7" name="Group 32"/>
          <p:cNvGrpSpPr/>
          <p:nvPr/>
        </p:nvGrpSpPr>
        <p:grpSpPr>
          <a:xfrm>
            <a:off x="8296652" y="1494595"/>
            <a:ext cx="1955697" cy="681775"/>
            <a:chOff x="6633044" y="5371706"/>
            <a:chExt cx="2155794" cy="751531"/>
          </a:xfrm>
        </p:grpSpPr>
        <p:pic>
          <p:nvPicPr>
            <p:cNvPr id="126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7" name="TextBox 126"/>
            <p:cNvSpPr txBox="1"/>
            <p:nvPr/>
          </p:nvSpPr>
          <p:spPr>
            <a:xfrm>
              <a:off x="6633044" y="5479126"/>
              <a:ext cx="1420751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grpSp>
        <p:nvGrpSpPr>
          <p:cNvPr id="8" name="Group 35"/>
          <p:cNvGrpSpPr/>
          <p:nvPr/>
        </p:nvGrpSpPr>
        <p:grpSpPr>
          <a:xfrm>
            <a:off x="6237265" y="3628250"/>
            <a:ext cx="2384074" cy="371512"/>
            <a:chOff x="783778" y="4082151"/>
            <a:chExt cx="2628000" cy="409524"/>
          </a:xfrm>
        </p:grpSpPr>
        <p:cxnSp>
          <p:nvCxnSpPr>
            <p:cNvPr id="129" name="Straight Arrow Connector 128"/>
            <p:cNvCxnSpPr/>
            <p:nvPr/>
          </p:nvCxnSpPr>
          <p:spPr bwMode="auto">
            <a:xfrm>
              <a:off x="783778" y="4457710"/>
              <a:ext cx="2628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30" name="TextBox 129"/>
            <p:cNvSpPr txBox="1"/>
            <p:nvPr/>
          </p:nvSpPr>
          <p:spPr>
            <a:xfrm>
              <a:off x="1855882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Call 2 of 3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sp>
        <p:nvSpPr>
          <p:cNvPr id="131" name="16-Point Star 130"/>
          <p:cNvSpPr/>
          <p:nvPr/>
        </p:nvSpPr>
        <p:spPr bwMode="auto">
          <a:xfrm>
            <a:off x="5030029" y="4877493"/>
            <a:ext cx="5075352" cy="636931"/>
          </a:xfrm>
          <a:prstGeom prst="star16">
            <a:avLst/>
          </a:prstGeom>
          <a:gradFill rotWithShape="1">
            <a:gsLst>
              <a:gs pos="0">
                <a:srgbClr val="FFC000">
                  <a:shade val="15000"/>
                  <a:satMod val="180000"/>
                </a:srgbClr>
              </a:gs>
              <a:gs pos="50000">
                <a:srgbClr val="FFC000">
                  <a:shade val="45000"/>
                  <a:satMod val="170000"/>
                </a:srgbClr>
              </a:gs>
              <a:gs pos="70000">
                <a:srgbClr val="FFC000">
                  <a:tint val="99000"/>
                  <a:shade val="65000"/>
                  <a:satMod val="155000"/>
                </a:srgbClr>
              </a:gs>
              <a:gs pos="100000">
                <a:srgbClr val="FFC00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FFC00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903" kern="0" dirty="0">
              <a:solidFill>
                <a:srgbClr val="FFFFFF"/>
              </a:solidFill>
              <a:latin typeface="Calibri" pitchFamily="34" charset="0"/>
            </a:endParaRPr>
          </a:p>
        </p:txBody>
      </p:sp>
      <p:grpSp>
        <p:nvGrpSpPr>
          <p:cNvPr id="9" name="Group 39"/>
          <p:cNvGrpSpPr/>
          <p:nvPr/>
        </p:nvGrpSpPr>
        <p:grpSpPr>
          <a:xfrm>
            <a:off x="2506897" y="2793438"/>
            <a:ext cx="1968864" cy="681775"/>
            <a:chOff x="6618530" y="5371706"/>
            <a:chExt cx="2170308" cy="751531"/>
          </a:xfrm>
        </p:grpSpPr>
        <p:pic>
          <p:nvPicPr>
            <p:cNvPr id="133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4" name="TextBox 133"/>
            <p:cNvSpPr txBox="1"/>
            <p:nvPr/>
          </p:nvSpPr>
          <p:spPr>
            <a:xfrm>
              <a:off x="6618530" y="5508153"/>
              <a:ext cx="1420750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2659961" y="5726727"/>
            <a:ext cx="4765792" cy="53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3" dirty="0">
                <a:latin typeface="Calibri" pitchFamily="34" charset="0"/>
              </a:rPr>
              <a:t>The order is back in the queue</a:t>
            </a:r>
            <a:endParaRPr lang="en-GB" sz="2903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27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31" grpId="0" animBg="1"/>
      <p:bldP spid="1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concurrency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Storage matters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162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started concurrently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to add the [Unique] attribute to the correlated property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ALTER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TABLE 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dbo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].[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ShippingPolicy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ADD UNIQUE NONCLUSTERED 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OrderId] 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ASC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ON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[PRIMARY]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GO</a:t>
            </a:r>
          </a:p>
          <a:p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2610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Concurrently updating existing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Strategy is specific to each storage</a:t>
            </a:r>
          </a:p>
          <a:p>
            <a:r>
              <a:rPr lang="en-GB" dirty="0" smtClean="0"/>
              <a:t>NHibernate used</a:t>
            </a:r>
          </a:p>
          <a:p>
            <a:pPr lvl="1"/>
            <a:r>
              <a:rPr lang="en-GB" dirty="0" smtClean="0"/>
              <a:t>Optimistic concurrency with a where clause</a:t>
            </a:r>
          </a:p>
          <a:p>
            <a:pPr lvl="2"/>
            <a:r>
              <a:rPr lang="en-GB" dirty="0" smtClean="0"/>
              <a:t>Checks all properties</a:t>
            </a:r>
          </a:p>
          <a:p>
            <a:pPr lvl="2"/>
            <a:r>
              <a:rPr lang="en-GB" dirty="0" smtClean="0"/>
              <a:t>Can cause large </a:t>
            </a:r>
            <a:r>
              <a:rPr lang="en-GB" dirty="0" err="1" smtClean="0"/>
              <a:t>sql</a:t>
            </a:r>
            <a:r>
              <a:rPr lang="en-GB" dirty="0" smtClean="0"/>
              <a:t> statements</a:t>
            </a:r>
          </a:p>
          <a:p>
            <a:pPr lvl="2"/>
            <a:r>
              <a:rPr lang="en-GB" dirty="0"/>
              <a:t>Decimal properties can cause failures due to truncation</a:t>
            </a:r>
          </a:p>
          <a:p>
            <a:pPr lvl="1"/>
            <a:r>
              <a:rPr lang="en-GB" dirty="0" smtClean="0"/>
              <a:t>TDB – Daniel: </a:t>
            </a:r>
            <a:r>
              <a:rPr lang="en-GB" dirty="0" err="1" smtClean="0"/>
              <a:t>Bytearray</a:t>
            </a:r>
            <a:r>
              <a:rPr lang="en-GB" dirty="0" smtClean="0"/>
              <a:t> timestamp trick?</a:t>
            </a:r>
          </a:p>
          <a:p>
            <a:pPr lvl="1"/>
            <a:r>
              <a:rPr lang="en-GB" dirty="0" smtClean="0"/>
              <a:t>Consider using a row version property to avoid the above issues</a:t>
            </a:r>
          </a:p>
          <a:p>
            <a:pPr marL="914400" lvl="2" indent="0">
              <a:buNone/>
            </a:pPr>
            <a:r>
              <a:rPr lang="sv-SE" dirty="0" smtClean="0"/>
              <a:t>[</a:t>
            </a:r>
            <a:r>
              <a:rPr lang="sv-SE" dirty="0"/>
              <a:t>RowVersion] </a:t>
            </a:r>
            <a:endParaRPr lang="en-GB" dirty="0" smtClean="0"/>
          </a:p>
          <a:p>
            <a:pPr marL="914400" lvl="2" indent="0">
              <a:buNone/>
            </a:pPr>
            <a:r>
              <a:rPr lang="en-GB" dirty="0" smtClean="0"/>
              <a:t>public virtual </a:t>
            </a:r>
            <a:r>
              <a:rPr lang="en-GB" dirty="0" err="1" smtClean="0"/>
              <a:t>int</a:t>
            </a:r>
            <a:r>
              <a:rPr lang="en-GB" dirty="0" smtClean="0"/>
              <a:t> Version{ get; set; }</a:t>
            </a:r>
          </a:p>
          <a:p>
            <a:pPr marL="914400" lvl="2" indent="0">
              <a:buNone/>
            </a:pPr>
            <a:r>
              <a:rPr lang="en-GB" dirty="0"/>
              <a:t>	</a:t>
            </a:r>
            <a:endParaRPr lang="en-GB" dirty="0" smtClean="0"/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3108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Optimizing for concurrency - NHibernate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Upgrade </a:t>
            </a:r>
            <a:r>
              <a:rPr lang="en-GB" dirty="0"/>
              <a:t>locks (this essentially becomes pessimistic locking)</a:t>
            </a:r>
          </a:p>
          <a:p>
            <a:pPr lvl="1"/>
            <a:r>
              <a:rPr lang="en-GB" dirty="0"/>
              <a:t>Ok since its just locking a single saga instance</a:t>
            </a:r>
          </a:p>
          <a:p>
            <a:pPr lvl="1"/>
            <a:r>
              <a:rPr lang="en-GB" dirty="0"/>
              <a:t>All messages updates saga state (</a:t>
            </a:r>
            <a:r>
              <a:rPr lang="en-GB" dirty="0" smtClean="0"/>
              <a:t>usually)</a:t>
            </a:r>
          </a:p>
          <a:p>
            <a:r>
              <a:rPr lang="en-GB" dirty="0" err="1"/>
              <a:t>RavenDB</a:t>
            </a:r>
            <a:r>
              <a:rPr lang="en-GB" dirty="0"/>
              <a:t> </a:t>
            </a:r>
            <a:r>
              <a:rPr lang="en-GB" dirty="0" smtClean="0"/>
              <a:t>has no concept of locking</a:t>
            </a:r>
            <a:endParaRPr lang="en-GB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8426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3 – Concurrency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Make sure that the billing endpoint is stopped</a:t>
            </a:r>
          </a:p>
          <a:p>
            <a:r>
              <a:rPr lang="en-GB" dirty="0" smtClean="0"/>
              <a:t>Place a new order</a:t>
            </a:r>
          </a:p>
          <a:p>
            <a:r>
              <a:rPr lang="en-GB" dirty="0" smtClean="0"/>
              <a:t>Start the Shipping endpoint after the Billing event has arrived</a:t>
            </a:r>
          </a:p>
          <a:p>
            <a:pPr lvl="1"/>
            <a:r>
              <a:rPr lang="en-GB" dirty="0" smtClean="0"/>
              <a:t>Note that the shipping endpoint is configured to run multi threaded</a:t>
            </a:r>
          </a:p>
          <a:p>
            <a:r>
              <a:rPr lang="en-GB" dirty="0" smtClean="0"/>
              <a:t>Notice the concurrency exception </a:t>
            </a:r>
          </a:p>
          <a:p>
            <a:pPr lvl="1"/>
            <a:r>
              <a:rPr lang="en-GB" dirty="0" smtClean="0"/>
              <a:t>In the </a:t>
            </a:r>
            <a:r>
              <a:rPr lang="en-GB" dirty="0" err="1" smtClean="0"/>
              <a:t>logfile</a:t>
            </a:r>
            <a:r>
              <a:rPr lang="en-GB" dirty="0" smtClean="0"/>
              <a:t> in /bin/debug</a:t>
            </a:r>
          </a:p>
          <a:p>
            <a:pPr lvl="1"/>
            <a:r>
              <a:rPr lang="en-GB" dirty="0" smtClean="0"/>
              <a:t>Or in </a:t>
            </a:r>
            <a:r>
              <a:rPr lang="en-GB" dirty="0" err="1" smtClean="0"/>
              <a:t>sqlprofiler</a:t>
            </a:r>
            <a:r>
              <a:rPr lang="en-GB" dirty="0" smtClean="0"/>
              <a:t> </a:t>
            </a:r>
          </a:p>
          <a:p>
            <a:r>
              <a:rPr lang="en-GB" dirty="0" smtClean="0"/>
              <a:t>FLR Retries handles it</a:t>
            </a:r>
          </a:p>
        </p:txBody>
      </p:sp>
    </p:spTree>
    <p:extLst>
      <p:ext uri="{BB962C8B-B14F-4D97-AF65-F5344CB8AC3E}">
        <p14:creationId xmlns:p14="http://schemas.microsoft.com/office/powerpoint/2010/main" val="280780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3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7159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Prerequisites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Visual studio 2015</a:t>
            </a:r>
          </a:p>
          <a:p>
            <a:r>
              <a:rPr lang="en-GB" dirty="0" smtClean="0"/>
              <a:t>MSMQ</a:t>
            </a:r>
          </a:p>
          <a:p>
            <a:r>
              <a:rPr lang="en-GB" dirty="0" smtClean="0"/>
              <a:t>SQL Server</a:t>
            </a:r>
            <a:endParaRPr lang="sv-SE" dirty="0"/>
          </a:p>
          <a:p>
            <a:pPr lvl="1"/>
            <a:r>
              <a:rPr lang="sv-SE" dirty="0" smtClean="0"/>
              <a:t>Including Management tools</a:t>
            </a:r>
          </a:p>
          <a:p>
            <a:r>
              <a:rPr lang="en-GB" dirty="0" smtClean="0"/>
              <a:t>Optional</a:t>
            </a:r>
          </a:p>
          <a:p>
            <a:pPr lvl="1"/>
            <a:r>
              <a:rPr lang="en-GB" dirty="0"/>
              <a:t>Latest Particular </a:t>
            </a:r>
            <a:r>
              <a:rPr lang="en-GB" dirty="0" smtClean="0"/>
              <a:t>Platform</a:t>
            </a:r>
          </a:p>
          <a:p>
            <a:pPr lvl="1"/>
            <a:r>
              <a:rPr lang="en-GB" dirty="0" err="1" smtClean="0"/>
              <a:t>Cogin</a:t>
            </a:r>
            <a:r>
              <a:rPr lang="en-GB" dirty="0" smtClean="0"/>
              <a:t> Queue </a:t>
            </a:r>
            <a:r>
              <a:rPr lang="en-GB" dirty="0"/>
              <a:t>Explorer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8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 mechanics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TBD draw the diagram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469574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integration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1148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 correlation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Avoid the need for mapping </a:t>
            </a:r>
            <a:r>
              <a:rPr lang="en-GB" dirty="0" err="1" smtClean="0"/>
              <a:t>reponses</a:t>
            </a:r>
            <a:endParaRPr lang="en-GB" dirty="0" smtClean="0"/>
          </a:p>
          <a:p>
            <a:pPr lvl="1"/>
            <a:r>
              <a:rPr lang="en-GB" dirty="0" smtClean="0"/>
              <a:t>Caveat: Does not work btw sagas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7456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3538291" y="4604163"/>
            <a:ext cx="1209727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814">
              <a:latin typeface="Arial" charset="0"/>
              <a:ea typeface="MS Gothic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120688" y="2599473"/>
            <a:ext cx="1254660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814">
              <a:latin typeface="Arial" charset="0"/>
              <a:ea typeface="MS Gothic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timeout state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44043" y="2046588"/>
            <a:ext cx="8092210" cy="1209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14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class </a:t>
            </a:r>
            <a:r>
              <a:rPr lang="en-US" sz="1814" dirty="0" err="1">
                <a:latin typeface="Consolas" pitchFamily="49" charset="0"/>
              </a:rPr>
              <a:t>FedexTimedOut</a:t>
            </a:r>
            <a:endParaRPr lang="en-US" sz="1814" dirty="0">
              <a:latin typeface="Consolas" pitchFamily="49" charset="0"/>
            </a:endParaRPr>
          </a:p>
          <a:p>
            <a:r>
              <a:rPr lang="en-US" sz="1814" dirty="0">
                <a:latin typeface="Consolas" pitchFamily="49" charset="0"/>
              </a:rPr>
              <a:t>{</a:t>
            </a:r>
          </a:p>
          <a:p>
            <a:r>
              <a:rPr lang="en-US" sz="1814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	public string </a:t>
            </a:r>
            <a:r>
              <a:rPr lang="en-US" sz="1814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SomeState</a:t>
            </a:r>
            <a:r>
              <a:rPr lang="en-US" sz="1814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{</a:t>
            </a:r>
            <a:r>
              <a:rPr lang="en-US" sz="1814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get;set</a:t>
            </a:r>
            <a:r>
              <a:rPr lang="en-US" sz="1814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;} </a:t>
            </a:r>
            <a:endParaRPr lang="en-US" sz="1814" dirty="0">
              <a:latin typeface="Consolas" pitchFamily="49" charset="0"/>
            </a:endParaRPr>
          </a:p>
          <a:p>
            <a:r>
              <a:rPr lang="en-US" sz="1814" dirty="0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944044" y="4051145"/>
            <a:ext cx="8230465" cy="1488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14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void </a:t>
            </a:r>
            <a:r>
              <a:rPr lang="en-US" sz="1814" dirty="0">
                <a:latin typeface="Consolas" pitchFamily="49" charset="0"/>
              </a:rPr>
              <a:t>Timeout(</a:t>
            </a:r>
            <a:r>
              <a:rPr lang="en-US" sz="1814" dirty="0" err="1">
                <a:latin typeface="Consolas" pitchFamily="49" charset="0"/>
              </a:rPr>
              <a:t>FedexTimedOut</a:t>
            </a:r>
            <a:r>
              <a:rPr lang="en-US" sz="1814" dirty="0">
                <a:latin typeface="Consolas" pitchFamily="49" charset="0"/>
              </a:rPr>
              <a:t> state) </a:t>
            </a:r>
          </a:p>
          <a:p>
            <a:r>
              <a:rPr lang="en-US" sz="1814" dirty="0">
                <a:latin typeface="Consolas" pitchFamily="49" charset="0"/>
              </a:rPr>
              <a:t>{</a:t>
            </a:r>
          </a:p>
          <a:p>
            <a:r>
              <a:rPr lang="en-US" sz="1814" dirty="0">
                <a:latin typeface="Consolas" pitchFamily="49" charset="0"/>
              </a:rPr>
              <a:t>	if(</a:t>
            </a:r>
            <a:r>
              <a:rPr lang="en-US" sz="1814" dirty="0" err="1">
                <a:latin typeface="Consolas" pitchFamily="49" charset="0"/>
              </a:rPr>
              <a:t>state.SomeState</a:t>
            </a:r>
            <a:r>
              <a:rPr lang="en-US" sz="1814" dirty="0">
                <a:latin typeface="Consolas" pitchFamily="49" charset="0"/>
              </a:rPr>
              <a:t>)</a:t>
            </a:r>
          </a:p>
          <a:p>
            <a:r>
              <a:rPr lang="en-US" sz="1814" dirty="0">
                <a:latin typeface="Consolas" pitchFamily="49" charset="0"/>
              </a:rPr>
              <a:t>      …</a:t>
            </a:r>
          </a:p>
          <a:p>
            <a:r>
              <a:rPr lang="en-US" sz="1814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830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NServiceBus</a:t>
            </a:r>
            <a:r>
              <a:rPr lang="en-GB" dirty="0" smtClean="0"/>
              <a:t> Basics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Dealing with </a:t>
            </a:r>
            <a:r>
              <a:rPr lang="en-GB" dirty="0" smtClean="0"/>
              <a:t>non-transactional </a:t>
            </a:r>
            <a:r>
              <a:rPr lang="en-GB" dirty="0" smtClean="0"/>
              <a:t>resources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4097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Invoking web services from handlers</a:t>
            </a:r>
            <a:endParaRPr lang="en-US" dirty="0"/>
          </a:p>
        </p:txBody>
      </p:sp>
      <p:sp>
        <p:nvSpPr>
          <p:cNvPr id="41" name="L-Shape 40"/>
          <p:cNvSpPr/>
          <p:nvPr/>
        </p:nvSpPr>
        <p:spPr bwMode="blackWhite">
          <a:xfrm rot="10800000">
            <a:off x="2290389" y="1399620"/>
            <a:ext cx="7603999" cy="4932724"/>
          </a:xfrm>
          <a:prstGeom prst="corner">
            <a:avLst>
              <a:gd name="adj1" fmla="val 55764"/>
              <a:gd name="adj2" fmla="val 53746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42" name="Flowchart: Direct Access Storage 41"/>
          <p:cNvSpPr/>
          <p:nvPr/>
        </p:nvSpPr>
        <p:spPr>
          <a:xfrm>
            <a:off x="2787219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3" name="Cube 42"/>
          <p:cNvSpPr/>
          <p:nvPr/>
        </p:nvSpPr>
        <p:spPr>
          <a:xfrm>
            <a:off x="3305677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4" name="Flowchart: Direct Access Storage 43"/>
          <p:cNvSpPr/>
          <p:nvPr/>
        </p:nvSpPr>
        <p:spPr>
          <a:xfrm>
            <a:off x="4277786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5" name="Cube 44"/>
          <p:cNvSpPr/>
          <p:nvPr/>
        </p:nvSpPr>
        <p:spPr>
          <a:xfrm>
            <a:off x="4796244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6" name="Flowchart: Direct Access Storage 45"/>
          <p:cNvSpPr/>
          <p:nvPr/>
        </p:nvSpPr>
        <p:spPr>
          <a:xfrm>
            <a:off x="5768353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66803" y="3758930"/>
            <a:ext cx="123133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68490" y="3758930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H2</a:t>
            </a:r>
          </a:p>
        </p:txBody>
      </p:sp>
      <p:sp>
        <p:nvSpPr>
          <p:cNvPr id="49" name="Cube 48"/>
          <p:cNvSpPr/>
          <p:nvPr/>
        </p:nvSpPr>
        <p:spPr>
          <a:xfrm>
            <a:off x="6351618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0" name="Flowchart: Direct Access Storage 49"/>
          <p:cNvSpPr/>
          <p:nvPr/>
        </p:nvSpPr>
        <p:spPr>
          <a:xfrm>
            <a:off x="7323727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53491" y="3758930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H3</a:t>
            </a:r>
          </a:p>
        </p:txBody>
      </p:sp>
      <p:sp>
        <p:nvSpPr>
          <p:cNvPr id="52" name="Cube 51"/>
          <p:cNvSpPr/>
          <p:nvPr/>
        </p:nvSpPr>
        <p:spPr>
          <a:xfrm>
            <a:off x="7906993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3" name="Flowchart: Direct Access Storage 52"/>
          <p:cNvSpPr/>
          <p:nvPr/>
        </p:nvSpPr>
        <p:spPr>
          <a:xfrm>
            <a:off x="8879101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44046" y="3758930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H4</a:t>
            </a:r>
          </a:p>
        </p:txBody>
      </p:sp>
      <p:sp>
        <p:nvSpPr>
          <p:cNvPr id="55" name="Cube 54"/>
          <p:cNvSpPr/>
          <p:nvPr/>
        </p:nvSpPr>
        <p:spPr>
          <a:xfrm>
            <a:off x="4074732" y="5197142"/>
            <a:ext cx="1684989" cy="907280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/>
              </a:rPr>
              <a:t>WS</a:t>
            </a:r>
            <a:endParaRPr lang="en-GB" sz="1452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Tahoma"/>
            </a:endParaRPr>
          </a:p>
        </p:txBody>
      </p:sp>
      <p:sp>
        <p:nvSpPr>
          <p:cNvPr id="56" name="Can 55"/>
          <p:cNvSpPr/>
          <p:nvPr/>
        </p:nvSpPr>
        <p:spPr bwMode="auto">
          <a:xfrm>
            <a:off x="8832790" y="4806590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57" name="Straight Arrow Connector 56"/>
          <p:cNvCxnSpPr>
            <a:endCxn id="55" idx="0"/>
          </p:cNvCxnSpPr>
          <p:nvPr/>
        </p:nvCxnSpPr>
        <p:spPr bwMode="auto">
          <a:xfrm rot="10800000" flipV="1">
            <a:off x="5030636" y="3814144"/>
            <a:ext cx="1654275" cy="138299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5442276" y="4767095"/>
            <a:ext cx="1754519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77" dirty="0">
                <a:latin typeface="Calibri" pitchFamily="34" charset="0"/>
              </a:rPr>
              <a:t>[HTTP] Invoke</a:t>
            </a:r>
            <a:endParaRPr lang="en-GB" sz="2177" dirty="0">
              <a:latin typeface="Calibri" pitchFamily="34" charset="0"/>
            </a:endParaRPr>
          </a:p>
        </p:txBody>
      </p:sp>
      <p:grpSp>
        <p:nvGrpSpPr>
          <p:cNvPr id="59" name="Group 181"/>
          <p:cNvGrpSpPr/>
          <p:nvPr/>
        </p:nvGrpSpPr>
        <p:grpSpPr>
          <a:xfrm>
            <a:off x="5959073" y="2540223"/>
            <a:ext cx="1688681" cy="1032480"/>
            <a:chOff x="3380865" y="4143378"/>
            <a:chExt cx="3143273" cy="762003"/>
          </a:xfrm>
        </p:grpSpPr>
        <p:grpSp>
          <p:nvGrpSpPr>
            <p:cNvPr id="60" name="Group 25"/>
            <p:cNvGrpSpPr/>
            <p:nvPr/>
          </p:nvGrpSpPr>
          <p:grpSpPr>
            <a:xfrm>
              <a:off x="3380865" y="4143378"/>
              <a:ext cx="3143273" cy="762003"/>
              <a:chOff x="-2" y="4686300"/>
              <a:chExt cx="3729038" cy="2171711"/>
            </a:xfrm>
          </p:grpSpPr>
          <p:sp>
            <p:nvSpPr>
              <p:cNvPr id="62" name="Rectangle 15"/>
              <p:cNvSpPr>
                <a:spLocks noChangeArrowheads="1"/>
              </p:cNvSpPr>
              <p:nvPr/>
            </p:nvSpPr>
            <p:spPr bwMode="auto">
              <a:xfrm>
                <a:off x="-2" y="4686309"/>
                <a:ext cx="3729038" cy="217170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3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4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5" name="Line 18"/>
              <p:cNvSpPr>
                <a:spLocks noChangeShapeType="1"/>
              </p:cNvSpPr>
              <p:nvPr/>
            </p:nvSpPr>
            <p:spPr bwMode="auto">
              <a:xfrm flipV="1">
                <a:off x="980920" y="6229351"/>
                <a:ext cx="1727200" cy="7938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6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7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840474" y="4143380"/>
              <a:ext cx="2160285" cy="274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2954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4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rPr>
                <a:t>$$ Order</a:t>
              </a:r>
            </a:p>
          </p:txBody>
        </p:sp>
      </p:grpSp>
      <p:cxnSp>
        <p:nvCxnSpPr>
          <p:cNvPr id="68" name="Straight Arrow Connector 67"/>
          <p:cNvCxnSpPr/>
          <p:nvPr/>
        </p:nvCxnSpPr>
        <p:spPr bwMode="auto">
          <a:xfrm rot="16200000" flipH="1">
            <a:off x="8580972" y="4021518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rot="16200000" flipH="1">
            <a:off x="8852547" y="4011639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70" name="16-Point Star 69"/>
          <p:cNvSpPr/>
          <p:nvPr/>
        </p:nvSpPr>
        <p:spPr bwMode="auto">
          <a:xfrm>
            <a:off x="7336681" y="5428751"/>
            <a:ext cx="2073818" cy="799901"/>
          </a:xfrm>
          <a:prstGeom prst="star16">
            <a:avLst/>
          </a:prstGeom>
          <a:gradFill rotWithShape="1">
            <a:gsLst>
              <a:gs pos="0">
                <a:srgbClr val="FFC000">
                  <a:shade val="15000"/>
                  <a:satMod val="180000"/>
                </a:srgbClr>
              </a:gs>
              <a:gs pos="50000">
                <a:srgbClr val="FFC000">
                  <a:shade val="45000"/>
                  <a:satMod val="170000"/>
                </a:srgbClr>
              </a:gs>
              <a:gs pos="70000">
                <a:srgbClr val="FFC000">
                  <a:tint val="99000"/>
                  <a:shade val="65000"/>
                  <a:satMod val="155000"/>
                </a:srgbClr>
              </a:gs>
              <a:gs pos="100000">
                <a:srgbClr val="FFC00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FFC00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14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Deadlock</a:t>
            </a:r>
            <a:endParaRPr lang="en-GB" sz="2903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71" name="Group 220"/>
          <p:cNvGrpSpPr/>
          <p:nvPr/>
        </p:nvGrpSpPr>
        <p:grpSpPr>
          <a:xfrm>
            <a:off x="7863379" y="1443700"/>
            <a:ext cx="1995198" cy="681775"/>
            <a:chOff x="6589502" y="5371706"/>
            <a:chExt cx="2199336" cy="751531"/>
          </a:xfrm>
        </p:grpSpPr>
        <p:pic>
          <p:nvPicPr>
            <p:cNvPr id="72" name="Picture 3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3" name="TextBox 72"/>
            <p:cNvSpPr txBox="1"/>
            <p:nvPr/>
          </p:nvSpPr>
          <p:spPr>
            <a:xfrm>
              <a:off x="6589502" y="5450097"/>
              <a:ext cx="1420750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grpSp>
        <p:nvGrpSpPr>
          <p:cNvPr id="74" name="Group 39"/>
          <p:cNvGrpSpPr/>
          <p:nvPr/>
        </p:nvGrpSpPr>
        <p:grpSpPr>
          <a:xfrm>
            <a:off x="2224874" y="4337897"/>
            <a:ext cx="3008873" cy="740983"/>
            <a:chOff x="671630" y="4663112"/>
            <a:chExt cx="3316725" cy="816797"/>
          </a:xfrm>
        </p:grpSpPr>
        <p:sp>
          <p:nvSpPr>
            <p:cNvPr id="75" name="TextBox 74"/>
            <p:cNvSpPr txBox="1"/>
            <p:nvPr/>
          </p:nvSpPr>
          <p:spPr>
            <a:xfrm>
              <a:off x="1496794" y="4749788"/>
              <a:ext cx="2491561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Not Rolled back</a:t>
              </a:r>
              <a:endParaRPr lang="en-GB" sz="2540" dirty="0">
                <a:latin typeface="Calibri" pitchFamily="34" charset="0"/>
              </a:endParaRPr>
            </a:p>
          </p:txBody>
        </p:sp>
        <p:pic>
          <p:nvPicPr>
            <p:cNvPr id="76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1630" y="4663112"/>
              <a:ext cx="938706" cy="816797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16385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2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8" grpId="0"/>
      <p:bldP spid="7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-Shape 83"/>
          <p:cNvSpPr/>
          <p:nvPr/>
        </p:nvSpPr>
        <p:spPr bwMode="blackWhite">
          <a:xfrm rot="10800000">
            <a:off x="2290387" y="2115582"/>
            <a:ext cx="8160629" cy="4216760"/>
          </a:xfrm>
          <a:prstGeom prst="corner">
            <a:avLst>
              <a:gd name="adj1" fmla="val 56978"/>
              <a:gd name="adj2" fmla="val 56976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messaging &amp; WS</a:t>
            </a:r>
            <a:endParaRPr lang="en-US" dirty="0"/>
          </a:p>
        </p:txBody>
      </p:sp>
      <p:sp>
        <p:nvSpPr>
          <p:cNvPr id="44" name="Cube 43"/>
          <p:cNvSpPr/>
          <p:nvPr/>
        </p:nvSpPr>
        <p:spPr>
          <a:xfrm>
            <a:off x="4649963" y="4709203"/>
            <a:ext cx="1896062" cy="1620181"/>
          </a:xfrm>
          <a:prstGeom prst="cube">
            <a:avLst/>
          </a:prstGeom>
          <a:gradFill rotWithShape="1">
            <a:gsLst>
              <a:gs pos="0">
                <a:srgbClr val="2A86DA">
                  <a:shade val="15000"/>
                  <a:satMod val="180000"/>
                </a:srgbClr>
              </a:gs>
              <a:gs pos="50000">
                <a:srgbClr val="2A86DA">
                  <a:shade val="45000"/>
                  <a:satMod val="170000"/>
                </a:srgbClr>
              </a:gs>
              <a:gs pos="70000">
                <a:srgbClr val="2A86DA">
                  <a:tint val="99000"/>
                  <a:shade val="65000"/>
                  <a:satMod val="155000"/>
                </a:srgbClr>
              </a:gs>
              <a:gs pos="100000">
                <a:srgbClr val="2A86DA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A86DA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>
              <a:defRPr/>
            </a:pPr>
            <a:endParaRPr lang="en-GB" sz="1452" kern="0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5" name="TextBox 44"/>
          <p:cNvSpPr txBox="1"/>
          <p:nvPr/>
        </p:nvSpPr>
        <p:spPr bwMode="white">
          <a:xfrm>
            <a:off x="4644327" y="5433691"/>
            <a:ext cx="1557853" cy="65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 pitchFamily="34" charset="0"/>
              </a:rPr>
              <a:t>Messaging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 pitchFamily="34" charset="0"/>
              </a:rPr>
              <a:t>Gateway</a:t>
            </a:r>
          </a:p>
        </p:txBody>
      </p:sp>
      <p:sp>
        <p:nvSpPr>
          <p:cNvPr id="46" name="Flowchart: Direct Access Storage 45"/>
          <p:cNvSpPr/>
          <p:nvPr/>
        </p:nvSpPr>
        <p:spPr>
          <a:xfrm>
            <a:off x="3196022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7" name="Cube 46"/>
          <p:cNvSpPr/>
          <p:nvPr/>
        </p:nvSpPr>
        <p:spPr>
          <a:xfrm>
            <a:off x="3714480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8" name="Flowchart: Direct Access Storage 47"/>
          <p:cNvSpPr/>
          <p:nvPr/>
        </p:nvSpPr>
        <p:spPr>
          <a:xfrm>
            <a:off x="4686588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9" name="Cube 48"/>
          <p:cNvSpPr/>
          <p:nvPr/>
        </p:nvSpPr>
        <p:spPr>
          <a:xfrm>
            <a:off x="5205047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0" name="Flowchart: Direct Access Storage 49"/>
          <p:cNvSpPr/>
          <p:nvPr/>
        </p:nvSpPr>
        <p:spPr>
          <a:xfrm>
            <a:off x="6177155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74580" y="3897917"/>
            <a:ext cx="123133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035164" y="3897917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H2</a:t>
            </a:r>
          </a:p>
        </p:txBody>
      </p:sp>
      <p:sp>
        <p:nvSpPr>
          <p:cNvPr id="53" name="Cube 52"/>
          <p:cNvSpPr/>
          <p:nvPr/>
        </p:nvSpPr>
        <p:spPr>
          <a:xfrm>
            <a:off x="6760421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>
              <a:defRPr/>
            </a:pPr>
            <a:endParaRPr lang="en-GB" sz="1452" kern="0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4" name="Flowchart: Direct Access Storage 53"/>
          <p:cNvSpPr/>
          <p:nvPr/>
        </p:nvSpPr>
        <p:spPr>
          <a:xfrm>
            <a:off x="7732530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60554" y="3897917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H3</a:t>
            </a:r>
          </a:p>
        </p:txBody>
      </p:sp>
      <p:sp>
        <p:nvSpPr>
          <p:cNvPr id="56" name="Cube 55"/>
          <p:cNvSpPr/>
          <p:nvPr/>
        </p:nvSpPr>
        <p:spPr>
          <a:xfrm>
            <a:off x="8315795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7" name="Flowchart: Direct Access Storage 56"/>
          <p:cNvSpPr/>
          <p:nvPr/>
        </p:nvSpPr>
        <p:spPr>
          <a:xfrm>
            <a:off x="9287904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20769" y="3897917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H4</a:t>
            </a:r>
          </a:p>
        </p:txBody>
      </p:sp>
      <p:sp>
        <p:nvSpPr>
          <p:cNvPr id="59" name="Cube 58"/>
          <p:cNvSpPr/>
          <p:nvPr/>
        </p:nvSpPr>
        <p:spPr>
          <a:xfrm>
            <a:off x="2744033" y="5425065"/>
            <a:ext cx="1128878" cy="907280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/>
              </a:rPr>
              <a:t>WS</a:t>
            </a:r>
            <a:endParaRPr lang="en-GB" sz="1452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Tahoma"/>
            </a:endParaRPr>
          </a:p>
        </p:txBody>
      </p:sp>
      <p:grpSp>
        <p:nvGrpSpPr>
          <p:cNvPr id="60" name="Group 191"/>
          <p:cNvGrpSpPr/>
          <p:nvPr/>
        </p:nvGrpSpPr>
        <p:grpSpPr>
          <a:xfrm>
            <a:off x="6649018" y="3705509"/>
            <a:ext cx="1175163" cy="691273"/>
            <a:chOff x="7072330" y="4572008"/>
            <a:chExt cx="1295400" cy="762000"/>
          </a:xfrm>
        </p:grpSpPr>
        <p:grpSp>
          <p:nvGrpSpPr>
            <p:cNvPr id="61" name="Group 25"/>
            <p:cNvGrpSpPr/>
            <p:nvPr/>
          </p:nvGrpSpPr>
          <p:grpSpPr>
            <a:xfrm>
              <a:off x="7072330" y="4572008"/>
              <a:ext cx="1295400" cy="762000"/>
              <a:chOff x="0" y="4686300"/>
              <a:chExt cx="3729038" cy="2171700"/>
            </a:xfrm>
          </p:grpSpPr>
          <p:sp>
            <p:nvSpPr>
              <p:cNvPr id="63" name="Rectangle 15"/>
              <p:cNvSpPr>
                <a:spLocks noChangeArrowheads="1"/>
              </p:cNvSpPr>
              <p:nvPr/>
            </p:nvSpPr>
            <p:spPr bwMode="auto">
              <a:xfrm>
                <a:off x="0" y="4686300"/>
                <a:ext cx="3729038" cy="21717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4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5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6" name="Line 18"/>
              <p:cNvSpPr>
                <a:spLocks noChangeShapeType="1"/>
              </p:cNvSpPr>
              <p:nvPr/>
            </p:nvSpPr>
            <p:spPr bwMode="auto">
              <a:xfrm flipV="1">
                <a:off x="958850" y="6229350"/>
                <a:ext cx="1727200" cy="0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7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8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7437947" y="4572008"/>
              <a:ext cx="643547" cy="409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4" dirty="0" err="1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rPr>
                <a:t>Msg</a:t>
              </a:r>
              <a:endParaRPr lang="en-GB" sz="1814" dirty="0">
                <a:solidFill>
                  <a:srgbClr val="000000"/>
                </a:solidFill>
                <a:latin typeface="Calibri" pitchFamily="34" charset="0"/>
                <a:cs typeface="Tahoma" pitchFamily="34" charset="0"/>
              </a:endParaRPr>
            </a:p>
          </p:txBody>
        </p:sp>
      </p:grpSp>
      <p:sp>
        <p:nvSpPr>
          <p:cNvPr id="69" name="Can 68"/>
          <p:cNvSpPr/>
          <p:nvPr/>
        </p:nvSpPr>
        <p:spPr bwMode="auto">
          <a:xfrm>
            <a:off x="9370374" y="4885611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 bwMode="auto">
          <a:xfrm rot="16200000" flipH="1">
            <a:off x="8894693" y="4160505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16200000" flipH="1">
            <a:off x="9166267" y="4150626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grpSp>
        <p:nvGrpSpPr>
          <p:cNvPr id="72" name="Group 181"/>
          <p:cNvGrpSpPr/>
          <p:nvPr/>
        </p:nvGrpSpPr>
        <p:grpSpPr>
          <a:xfrm>
            <a:off x="6367875" y="2679211"/>
            <a:ext cx="1688681" cy="1032480"/>
            <a:chOff x="3380865" y="4143378"/>
            <a:chExt cx="3143273" cy="762003"/>
          </a:xfrm>
        </p:grpSpPr>
        <p:grpSp>
          <p:nvGrpSpPr>
            <p:cNvPr id="73" name="Group 25"/>
            <p:cNvGrpSpPr/>
            <p:nvPr/>
          </p:nvGrpSpPr>
          <p:grpSpPr>
            <a:xfrm>
              <a:off x="3380865" y="4143378"/>
              <a:ext cx="3143273" cy="762003"/>
              <a:chOff x="-2" y="4686300"/>
              <a:chExt cx="3729038" cy="2171711"/>
            </a:xfrm>
          </p:grpSpPr>
          <p:sp>
            <p:nvSpPr>
              <p:cNvPr id="75" name="Rectangle 15"/>
              <p:cNvSpPr>
                <a:spLocks noChangeArrowheads="1"/>
              </p:cNvSpPr>
              <p:nvPr/>
            </p:nvSpPr>
            <p:spPr bwMode="auto">
              <a:xfrm>
                <a:off x="-2" y="4686309"/>
                <a:ext cx="3729038" cy="217170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6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7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8" name="Line 18"/>
              <p:cNvSpPr>
                <a:spLocks noChangeShapeType="1"/>
              </p:cNvSpPr>
              <p:nvPr/>
            </p:nvSpPr>
            <p:spPr bwMode="auto">
              <a:xfrm flipV="1">
                <a:off x="958850" y="6229350"/>
                <a:ext cx="1727200" cy="7938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9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80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3840474" y="4143380"/>
              <a:ext cx="2160285" cy="274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2954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4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rPr>
                <a:t>$$ Order</a:t>
              </a: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rot="10800000" flipV="1">
            <a:off x="3859947" y="5811817"/>
            <a:ext cx="745584" cy="0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3810575" y="5051411"/>
            <a:ext cx="824582" cy="65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14" dirty="0">
                <a:latin typeface="Calibri" pitchFamily="34" charset="0"/>
              </a:rPr>
              <a:t>[HTTP] Invoke</a:t>
            </a:r>
            <a:endParaRPr lang="en-GB" sz="1814" dirty="0">
              <a:latin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708764" y="1640927"/>
            <a:ext cx="6147580" cy="48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40" dirty="0">
                <a:latin typeface="Calibri" pitchFamily="34" charset="0"/>
              </a:rPr>
              <a:t>The message won’t be sent if there’s a failure</a:t>
            </a:r>
            <a:endParaRPr lang="en-GB" sz="2540" dirty="0">
              <a:latin typeface="Calibri" pitchFamily="34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8031563" y="4949802"/>
            <a:ext cx="1231338" cy="1270167"/>
            <a:chOff x="7173912" y="5456237"/>
            <a:chExt cx="1357322" cy="1400123"/>
          </a:xfrm>
        </p:grpSpPr>
        <p:pic>
          <p:nvPicPr>
            <p:cNvPr id="942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02512" y="5456237"/>
              <a:ext cx="838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6" name="TextBox 85"/>
            <p:cNvSpPr txBox="1"/>
            <p:nvPr/>
          </p:nvSpPr>
          <p:spPr>
            <a:xfrm>
              <a:off x="7173912" y="6446837"/>
              <a:ext cx="1357322" cy="409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14" dirty="0">
                  <a:latin typeface="Calibri" pitchFamily="34" charset="0"/>
                  <a:cs typeface="Tahoma" pitchFamily="34" charset="0"/>
                </a:rPr>
                <a:t>Commit</a:t>
              </a:r>
            </a:p>
          </p:txBody>
        </p:sp>
      </p:grpSp>
      <p:sp>
        <p:nvSpPr>
          <p:cNvPr id="89" name="TextBox 88"/>
          <p:cNvSpPr txBox="1"/>
          <p:nvPr/>
        </p:nvSpPr>
        <p:spPr bwMode="white">
          <a:xfrm>
            <a:off x="997266" y="1170881"/>
            <a:ext cx="4631526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ct val="0"/>
              </a:spcBef>
              <a:spcAft>
                <a:spcPct val="0"/>
              </a:spcAft>
            </a:pPr>
            <a:r>
              <a:rPr lang="en-US" sz="290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ahoma" pitchFamily="34" charset="0"/>
              </a:rPr>
              <a:t>The right way</a:t>
            </a:r>
          </a:p>
        </p:txBody>
      </p:sp>
    </p:spTree>
    <p:extLst>
      <p:ext uri="{BB962C8B-B14F-4D97-AF65-F5344CB8AC3E}">
        <p14:creationId xmlns:p14="http://schemas.microsoft.com/office/powerpoint/2010/main" val="244425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96569E-7 -4.16334E-6 L -0.17755 0.1612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00" y="8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2" grpId="0"/>
      <p:bldP spid="8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to WS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calling external web services from a messaging endpoint, if they’re down, regular retry logic kicks in.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2501383" y="4051145"/>
            <a:ext cx="2386055" cy="96001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chemeClr val="bg1"/>
                </a:solidFill>
                <a:latin typeface="Franklin Gothic Medium" pitchFamily="34" charset="0"/>
              </a:rPr>
              <a:t>Messaging</a:t>
            </a: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chemeClr val="bg1"/>
                </a:solidFill>
                <a:latin typeface="Franklin Gothic Medium" pitchFamily="34" charset="0"/>
              </a:rPr>
              <a:t>Gateway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059091" y="4263522"/>
            <a:ext cx="2239723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7" name="Straight Arrow Connector 6"/>
          <p:cNvCxnSpPr/>
          <p:nvPr/>
        </p:nvCxnSpPr>
        <p:spPr>
          <a:xfrm flipH="1" flipV="1">
            <a:off x="6303382" y="4734651"/>
            <a:ext cx="995433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888618" y="4389014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442817" y="4051145"/>
            <a:ext cx="2386055" cy="96001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Web Service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45548" y="3932282"/>
            <a:ext cx="780022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77" dirty="0"/>
              <a:t>HTTP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570510" y="5088054"/>
            <a:ext cx="360469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1814" dirty="0">
                <a:latin typeface="Franklin Gothic Book"/>
              </a:rPr>
              <a:t>HTTP Timeout Exception &amp; Retry</a:t>
            </a:r>
          </a:p>
        </p:txBody>
      </p:sp>
    </p:spTree>
    <p:extLst>
      <p:ext uri="{BB962C8B-B14F-4D97-AF65-F5344CB8AC3E}">
        <p14:creationId xmlns:p14="http://schemas.microsoft.com/office/powerpoint/2010/main" val="115131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6303382" y="6055836"/>
            <a:ext cx="3663745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32255" y="5779327"/>
            <a:ext cx="7673126" cy="6221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814" b="1" dirty="0">
                <a:latin typeface="Arial" charset="0"/>
                <a:ea typeface="MS Gothic" charset="-128"/>
              </a:rPr>
              <a:t>Remember: </a:t>
            </a:r>
            <a:r>
              <a:rPr lang="en-US" sz="1814" dirty="0">
                <a:latin typeface="Arial" charset="0"/>
                <a:ea typeface="MS Gothic" charset="-128"/>
              </a:rPr>
              <a:t>when handling a response from a partner, </a:t>
            </a:r>
          </a:p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814" dirty="0">
                <a:latin typeface="Arial" charset="0"/>
                <a:ea typeface="MS Gothic" charset="-128"/>
              </a:rPr>
              <a:t>if you want to reply to your client, use </a:t>
            </a:r>
            <a:r>
              <a:rPr lang="en-US" sz="1814" dirty="0" err="1">
                <a:latin typeface="Consolas" pitchFamily="49" charset="0"/>
              </a:rPr>
              <a:t>Saga.ReplyToOriginator</a:t>
            </a:r>
            <a:r>
              <a:rPr lang="en-US" sz="1814" dirty="0">
                <a:latin typeface="Consolas" pitchFamily="49" charset="0"/>
              </a:rPr>
              <a:t>(</a:t>
            </a:r>
            <a:r>
              <a:rPr lang="en-US" sz="1814" dirty="0" err="1">
                <a:latin typeface="Consolas" pitchFamily="49" charset="0"/>
              </a:rPr>
              <a:t>msg</a:t>
            </a:r>
            <a:r>
              <a:rPr lang="en-US" sz="1814" dirty="0">
                <a:latin typeface="Consolas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Shipping orders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6994654" y="4404549"/>
            <a:ext cx="1556528" cy="9600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UPS </a:t>
            </a:r>
            <a:r>
              <a:rPr lang="en-US" sz="2540" b="1" kern="0" dirty="0" smtClean="0">
                <a:solidFill>
                  <a:srgbClr val="000000"/>
                </a:solidFill>
                <a:latin typeface="Franklin Gothic Medium" pitchFamily="34" charset="0"/>
              </a:rPr>
              <a:t>gateway</a:t>
            </a:r>
            <a:endParaRPr lang="en-US" sz="2540" b="1" kern="0" dirty="0">
              <a:solidFill>
                <a:srgbClr val="000000"/>
              </a:solidFill>
              <a:latin typeface="Franklin Gothic Medium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6994654" y="1915968"/>
            <a:ext cx="1556528" cy="960014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FedEx </a:t>
            </a:r>
            <a:r>
              <a:rPr lang="en-US" sz="2540" b="1" kern="0" dirty="0" smtClean="0">
                <a:solidFill>
                  <a:srgbClr val="000000"/>
                </a:solidFill>
                <a:latin typeface="Franklin Gothic Medium" pitchFamily="34" charset="0"/>
              </a:rPr>
              <a:t>gateway</a:t>
            </a:r>
            <a:endParaRPr lang="en-US" sz="2540" b="1" kern="0" dirty="0">
              <a:solidFill>
                <a:srgbClr val="000000"/>
              </a:solidFill>
              <a:latin typeface="Franklin Gothic Medium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294001" y="1700819"/>
            <a:ext cx="1925468" cy="3871126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000000"/>
                </a:solidFill>
                <a:latin typeface="Franklin Gothic Medium" pitchFamily="34" charset="0"/>
              </a:rPr>
              <a:t>Shipping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229564" y="2046455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flipH="1" flipV="1">
            <a:off x="5612109" y="2737727"/>
            <a:ext cx="1244291" cy="0"/>
          </a:xfrm>
          <a:prstGeom prst="straightConnector1">
            <a:avLst/>
          </a:prstGeom>
          <a:noFill/>
          <a:ln w="38100" cap="flat" cmpd="dbl" algn="ctr">
            <a:solidFill>
              <a:schemeClr val="tx1"/>
            </a:solidFill>
            <a:prstDash val="sysDot"/>
            <a:tailEnd type="stealth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 flipV="1">
            <a:off x="4229564" y="4611931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 flipH="1" flipV="1">
            <a:off x="4229564" y="5164949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 cstate="print"/>
          <a:srcRect r="29756" b="34884"/>
          <a:stretch>
            <a:fillRect/>
          </a:stretch>
        </p:blipFill>
        <p:spPr bwMode="auto">
          <a:xfrm>
            <a:off x="9275854" y="1908200"/>
            <a:ext cx="1244291" cy="483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 flipV="1">
            <a:off x="8623931" y="212834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>
          <a:xfrm flipH="1" flipV="1">
            <a:off x="8930217" y="2599473"/>
            <a:ext cx="41476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90617" y="4681058"/>
            <a:ext cx="362918" cy="4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 flipV="1">
            <a:off x="8667534" y="4832075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>
          <a:xfrm flipH="1" flipV="1">
            <a:off x="8620738" y="502669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506073" y="1216928"/>
            <a:ext cx="179730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Messaging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8722836" y="1216928"/>
            <a:ext cx="829527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WS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15454" y="2253837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7063781" y="2945109"/>
            <a:ext cx="360469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1814" dirty="0">
                <a:latin typeface="Franklin Gothic Book"/>
              </a:rPr>
              <a:t>HTTP Timeout Exception &amp; Retry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35624" y="2461218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298692" y="3083364"/>
            <a:ext cx="4848990" cy="1209728"/>
            <a:chOff x="3059112" y="3398837"/>
            <a:chExt cx="5345113" cy="1333501"/>
          </a:xfrm>
        </p:grpSpPr>
        <p:pic>
          <p:nvPicPr>
            <p:cNvPr id="90116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59112" y="3398837"/>
              <a:ext cx="1333501" cy="1333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Rectangle 3"/>
            <p:cNvSpPr txBox="1">
              <a:spLocks noChangeArrowheads="1"/>
            </p:cNvSpPr>
            <p:nvPr/>
          </p:nvSpPr>
          <p:spPr>
            <a:xfrm>
              <a:off x="4430712" y="3856037"/>
              <a:ext cx="3973513" cy="457200"/>
            </a:xfrm>
            <a:prstGeom prst="rect">
              <a:avLst/>
            </a:prstGeom>
          </p:spPr>
          <p:txBody>
            <a:bodyPr/>
            <a:lstStyle/>
            <a:p>
              <a:pPr defTabSz="829544" fontAlgn="base">
                <a:spcBef>
                  <a:spcPts val="635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defRPr/>
              </a:pPr>
              <a:r>
                <a:rPr lang="en-US" sz="1814" dirty="0">
                  <a:latin typeface="Franklin Gothic Book"/>
                </a:rPr>
                <a:t>Logical Timeout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11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4" grpId="0" animBg="1"/>
      <p:bldP spid="22" grpId="0"/>
      <p:bldP spid="23" grpId="0"/>
      <p:bldP spid="2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</a:t>
            </a:r>
            <a:r>
              <a:rPr lang="en-GB" dirty="0"/>
              <a:t>4</a:t>
            </a:r>
            <a:r>
              <a:rPr lang="en-GB" dirty="0" smtClean="0"/>
              <a:t> – Shipping integration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Create a </a:t>
            </a:r>
            <a:r>
              <a:rPr lang="en-GB" dirty="0" err="1" smtClean="0"/>
              <a:t>ShipOrder</a:t>
            </a:r>
            <a:r>
              <a:rPr lang="en-GB" dirty="0" smtClean="0"/>
              <a:t> Policy</a:t>
            </a:r>
          </a:p>
          <a:p>
            <a:r>
              <a:rPr lang="en-GB" dirty="0" smtClean="0"/>
              <a:t>Create a </a:t>
            </a:r>
            <a:r>
              <a:rPr lang="en-GB" dirty="0" err="1" smtClean="0"/>
              <a:t>Fedex.Gateway</a:t>
            </a:r>
            <a:endParaRPr lang="en-GB" dirty="0" smtClean="0"/>
          </a:p>
          <a:p>
            <a:r>
              <a:rPr lang="en-GB" dirty="0" smtClean="0"/>
              <a:t>Create a </a:t>
            </a:r>
            <a:r>
              <a:rPr lang="en-GB" dirty="0" err="1" smtClean="0"/>
              <a:t>Ups.Gateway</a:t>
            </a:r>
            <a:endParaRPr lang="en-GB" dirty="0" smtClean="0"/>
          </a:p>
          <a:p>
            <a:r>
              <a:rPr lang="en-GB" dirty="0" smtClean="0"/>
              <a:t>Use the provided </a:t>
            </a:r>
            <a:r>
              <a:rPr lang="en-GB" dirty="0" err="1" smtClean="0"/>
              <a:t>Fedex.Simulator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GET http://localhost:8888/fedex/shipit</a:t>
            </a:r>
          </a:p>
        </p:txBody>
      </p:sp>
    </p:spTree>
    <p:extLst>
      <p:ext uri="{BB962C8B-B14F-4D97-AF65-F5344CB8AC3E}">
        <p14:creationId xmlns:p14="http://schemas.microsoft.com/office/powerpoint/2010/main" val="50871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 definition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saga is pattern for implementing long-lived transaction by using a series of shorter transactions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 smtClean="0"/>
              <a:t>In short: Sagas == </a:t>
            </a:r>
            <a:r>
              <a:rPr lang="en-GB" dirty="0"/>
              <a:t>message driven state machines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8806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not found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34658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38809" y="116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happens if </a:t>
            </a:r>
            <a:r>
              <a:rPr lang="en-US" dirty="0" err="1" smtClean="0"/>
              <a:t>fedex</a:t>
            </a:r>
            <a:r>
              <a:rPr lang="en-US" dirty="0" smtClean="0"/>
              <a:t> does return?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6907190" y="2492438"/>
            <a:ext cx="1556528" cy="960014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FedEx </a:t>
            </a:r>
            <a:r>
              <a:rPr lang="en-US" sz="2540" b="1" kern="0" dirty="0" smtClean="0">
                <a:solidFill>
                  <a:srgbClr val="000000"/>
                </a:solidFill>
                <a:latin typeface="Franklin Gothic Medium" pitchFamily="34" charset="0"/>
              </a:rPr>
              <a:t>gateway</a:t>
            </a:r>
            <a:endParaRPr lang="en-US" sz="2540" b="1" kern="0" dirty="0">
              <a:solidFill>
                <a:srgbClr val="000000"/>
              </a:solidFill>
              <a:latin typeface="Franklin Gothic Medium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206537" y="2277289"/>
            <a:ext cx="1925468" cy="3871126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000000"/>
                </a:solidFill>
                <a:latin typeface="Franklin Gothic Medium" pitchFamily="34" charset="0"/>
              </a:rPr>
              <a:t>Shipping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142100" y="2622925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flipH="1" flipV="1">
            <a:off x="5524645" y="3314197"/>
            <a:ext cx="1244291" cy="0"/>
          </a:xfrm>
          <a:prstGeom prst="straightConnector1">
            <a:avLst/>
          </a:prstGeom>
          <a:noFill/>
          <a:ln w="38100" cap="flat" cmpd="dbl" algn="ctr">
            <a:solidFill>
              <a:schemeClr val="tx1"/>
            </a:solidFill>
            <a:prstDash val="sysDot"/>
            <a:tailEnd type="stealth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 flipV="1">
            <a:off x="4142100" y="5188401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 flipH="1" flipV="1">
            <a:off x="4142100" y="5741419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 r="29756" b="34884"/>
          <a:stretch>
            <a:fillRect/>
          </a:stretch>
        </p:blipFill>
        <p:spPr bwMode="auto">
          <a:xfrm>
            <a:off x="9188390" y="2484670"/>
            <a:ext cx="1244291" cy="483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 flipV="1">
            <a:off x="8536467" y="270481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>
          <a:xfrm flipH="1" flipV="1">
            <a:off x="8842753" y="3175943"/>
            <a:ext cx="41476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>
          <a:xfrm flipV="1">
            <a:off x="8580070" y="5408545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>
          <a:xfrm flipH="1" flipV="1">
            <a:off x="8533274" y="560316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418609" y="1793398"/>
            <a:ext cx="179730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Messaging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8635372" y="1793398"/>
            <a:ext cx="829527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WS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27990" y="2830307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6976317" y="3521579"/>
            <a:ext cx="360469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1814" dirty="0">
                <a:latin typeface="Franklin Gothic Book"/>
              </a:rPr>
              <a:t>HTTP Timeout Exception &amp; Retry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48160" y="3037688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211228" y="3659834"/>
            <a:ext cx="4848990" cy="1209728"/>
            <a:chOff x="3059112" y="3398837"/>
            <a:chExt cx="5345113" cy="1333501"/>
          </a:xfrm>
        </p:grpSpPr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59112" y="3398837"/>
              <a:ext cx="1333501" cy="1333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Rectangle 3"/>
            <p:cNvSpPr txBox="1">
              <a:spLocks noChangeArrowheads="1"/>
            </p:cNvSpPr>
            <p:nvPr/>
          </p:nvSpPr>
          <p:spPr>
            <a:xfrm>
              <a:off x="4430712" y="3856037"/>
              <a:ext cx="3973513" cy="457200"/>
            </a:xfrm>
            <a:prstGeom prst="rect">
              <a:avLst/>
            </a:prstGeom>
          </p:spPr>
          <p:txBody>
            <a:bodyPr/>
            <a:lstStyle/>
            <a:p>
              <a:pPr defTabSz="829544" fontAlgn="base">
                <a:spcBef>
                  <a:spcPts val="635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defRPr/>
              </a:pPr>
              <a:r>
                <a:rPr lang="en-US" sz="1814" dirty="0">
                  <a:latin typeface="Franklin Gothic Book"/>
                </a:rPr>
                <a:t>Logical Timeout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662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4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85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 &amp;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Request/response synchronous web service most broadly known</a:t>
            </a:r>
          </a:p>
          <a:p>
            <a:pPr lvl="1"/>
            <a:r>
              <a:rPr lang="en-US" dirty="0" smtClean="0"/>
              <a:t>Makes sense to expose this kind of endpoint</a:t>
            </a:r>
          </a:p>
          <a:p>
            <a:pPr lvl="1"/>
            <a:r>
              <a:rPr lang="en-US" dirty="0" smtClean="0"/>
              <a:t>Throttle it – not a scalable solution</a:t>
            </a:r>
          </a:p>
          <a:p>
            <a:pPr lvl="1"/>
            <a:r>
              <a:rPr lang="en-US" dirty="0" smtClean="0"/>
              <a:t>Direct users to a different integration *protocol*</a:t>
            </a:r>
            <a:endParaRPr lang="en-US" dirty="0"/>
          </a:p>
        </p:txBody>
      </p:sp>
      <p:pic>
        <p:nvPicPr>
          <p:cNvPr id="4" name="Rectangle 24598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7273" y="4465909"/>
            <a:ext cx="1166702" cy="159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Rectangle 24598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353" y="4465909"/>
            <a:ext cx="1166702" cy="159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Group 20"/>
          <p:cNvGrpSpPr/>
          <p:nvPr/>
        </p:nvGrpSpPr>
        <p:grpSpPr>
          <a:xfrm>
            <a:off x="4436946" y="4604164"/>
            <a:ext cx="1327243" cy="345636"/>
            <a:chOff x="2053272" y="4541837"/>
            <a:chExt cx="1463040" cy="381000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H="1" flipV="1">
              <a:off x="2053272" y="4922837"/>
              <a:ext cx="14630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2220912" y="4541837"/>
              <a:ext cx="963800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Request</a:t>
              </a:r>
            </a:p>
          </p:txBody>
        </p:sp>
      </p:grpSp>
      <p:grpSp>
        <p:nvGrpSpPr>
          <p:cNvPr id="9" name="Group 24"/>
          <p:cNvGrpSpPr/>
          <p:nvPr/>
        </p:nvGrpSpPr>
        <p:grpSpPr>
          <a:xfrm>
            <a:off x="4353993" y="5088054"/>
            <a:ext cx="1327243" cy="345636"/>
            <a:chOff x="1961832" y="5075237"/>
            <a:chExt cx="1463040" cy="381000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 flipV="1">
              <a:off x="1961832" y="5456237"/>
              <a:ext cx="14630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2144712" y="5075237"/>
              <a:ext cx="1100709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419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Integration Protocols</a:t>
            </a:r>
            <a:endParaRPr lang="en-US" dirty="0"/>
          </a:p>
        </p:txBody>
      </p:sp>
      <p:pic>
        <p:nvPicPr>
          <p:cNvPr id="4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8145" y="2115582"/>
            <a:ext cx="1866435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1856" y="2115582"/>
            <a:ext cx="1866435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0"/>
          <p:cNvGrpSpPr/>
          <p:nvPr/>
        </p:nvGrpSpPr>
        <p:grpSpPr>
          <a:xfrm>
            <a:off x="3433154" y="2115582"/>
            <a:ext cx="3152203" cy="345636"/>
            <a:chOff x="2312352" y="4541837"/>
            <a:chExt cx="3474720" cy="381000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H="1" flipV="1">
              <a:off x="2312352" y="49228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3516312" y="4541837"/>
              <a:ext cx="963800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Request</a:t>
              </a:r>
            </a:p>
          </p:txBody>
        </p:sp>
      </p:grpSp>
      <p:grpSp>
        <p:nvGrpSpPr>
          <p:cNvPr id="6" name="Group 24"/>
          <p:cNvGrpSpPr/>
          <p:nvPr/>
        </p:nvGrpSpPr>
        <p:grpSpPr>
          <a:xfrm>
            <a:off x="3377852" y="2530344"/>
            <a:ext cx="3152203" cy="790345"/>
            <a:chOff x="1916112" y="5075237"/>
            <a:chExt cx="3474720" cy="871209"/>
          </a:xfrm>
        </p:grpSpPr>
        <p:cxnSp>
          <p:nvCxnSpPr>
            <p:cNvPr id="16" name="Straight Arrow Connector 15"/>
            <p:cNvCxnSpPr/>
            <p:nvPr/>
          </p:nvCxnSpPr>
          <p:spPr>
            <a:xfrm rot="10800000" flipV="1">
              <a:off x="1916112" y="54562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2144712" y="5075237"/>
              <a:ext cx="2625924" cy="871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Ticket - come back in T</a:t>
              </a:r>
            </a:p>
            <a:p>
              <a:endParaRPr lang="en-US" sz="1633" dirty="0"/>
            </a:p>
            <a:p>
              <a:r>
                <a:rPr lang="en-US" sz="1270" u="sng" dirty="0">
                  <a:solidFill>
                    <a:schemeClr val="accent2">
                      <a:lumMod val="75000"/>
                    </a:schemeClr>
                  </a:solidFill>
                </a:rPr>
                <a:t>http://acme.com/responses/guid</a:t>
              </a:r>
            </a:p>
          </p:txBody>
        </p:sp>
      </p:grpSp>
      <p:grpSp>
        <p:nvGrpSpPr>
          <p:cNvPr id="7" name="Group 20"/>
          <p:cNvGrpSpPr/>
          <p:nvPr/>
        </p:nvGrpSpPr>
        <p:grpSpPr>
          <a:xfrm>
            <a:off x="3261781" y="4377490"/>
            <a:ext cx="3309750" cy="364928"/>
            <a:chOff x="2138686" y="4520571"/>
            <a:chExt cx="3648386" cy="402266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H="1" flipV="1">
              <a:off x="2312352" y="49228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138686" y="4520571"/>
              <a:ext cx="3617642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1633" dirty="0"/>
                <a:t>Request (</a:t>
              </a:r>
              <a:r>
                <a:rPr lang="en-US" sz="1270" u="sng" dirty="0">
                  <a:solidFill>
                    <a:srgbClr val="3333CC">
                      <a:lumMod val="75000"/>
                    </a:srgbClr>
                  </a:solidFill>
                </a:rPr>
                <a:t>http://acme.com/responses/guid</a:t>
              </a:r>
              <a:r>
                <a:rPr lang="en-US" sz="1452" dirty="0"/>
                <a:t> )</a:t>
              </a:r>
              <a:endParaRPr lang="en-US" sz="1452" u="sng" dirty="0">
                <a:solidFill>
                  <a:srgbClr val="3333CC">
                    <a:lumMod val="75000"/>
                  </a:srgbClr>
                </a:solidFill>
              </a:endParaRPr>
            </a:p>
          </p:txBody>
        </p:sp>
      </p:grpSp>
      <p:grpSp>
        <p:nvGrpSpPr>
          <p:cNvPr id="8" name="Group 24"/>
          <p:cNvGrpSpPr/>
          <p:nvPr/>
        </p:nvGrpSpPr>
        <p:grpSpPr>
          <a:xfrm>
            <a:off x="3379139" y="4742418"/>
            <a:ext cx="3152203" cy="345636"/>
            <a:chOff x="1916112" y="5075237"/>
            <a:chExt cx="3474720" cy="381000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 flipV="1">
              <a:off x="1916112" y="54562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2112813" y="5075237"/>
              <a:ext cx="2809269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Response / come back in T2</a:t>
              </a:r>
            </a:p>
          </p:txBody>
        </p:sp>
      </p:grpSp>
      <p:grpSp>
        <p:nvGrpSpPr>
          <p:cNvPr id="9" name="Group 27"/>
          <p:cNvGrpSpPr/>
          <p:nvPr/>
        </p:nvGrpSpPr>
        <p:grpSpPr>
          <a:xfrm>
            <a:off x="3626710" y="3359873"/>
            <a:ext cx="702022" cy="898654"/>
            <a:chOff x="3135312" y="3703637"/>
            <a:chExt cx="773849" cy="990600"/>
          </a:xfrm>
        </p:grpSpPr>
        <p:sp>
          <p:nvSpPr>
            <p:cNvPr id="26" name="Right Brace 25"/>
            <p:cNvSpPr/>
            <p:nvPr/>
          </p:nvSpPr>
          <p:spPr bwMode="auto">
            <a:xfrm>
              <a:off x="3135312" y="3703637"/>
              <a:ext cx="381000" cy="990600"/>
            </a:xfrm>
            <a:prstGeom prst="rightBrace">
              <a:avLst>
                <a:gd name="adj1" fmla="val 25077"/>
                <a:gd name="adj2" fmla="val 5000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953" tIns="41476" rIns="82953" bIns="41476" numCol="1" rtlCol="0" anchor="t" anchorCtr="0" compatLnSpc="1">
              <a:prstTxWarp prst="textNoShape">
                <a:avLst/>
              </a:prstTxWarp>
            </a:bodyPr>
            <a:lstStyle/>
            <a:p>
              <a:pPr defTabSz="407571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en-US" sz="1633">
                <a:latin typeface="Arial" charset="0"/>
                <a:ea typeface="MS Gothic" charset="-128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92512" y="4008437"/>
              <a:ext cx="316649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T</a:t>
              </a:r>
            </a:p>
          </p:txBody>
        </p:sp>
      </p:grpSp>
      <p:sp>
        <p:nvSpPr>
          <p:cNvPr id="29" name="Rounded Rectangle 28"/>
          <p:cNvSpPr/>
          <p:nvPr/>
        </p:nvSpPr>
        <p:spPr bwMode="auto">
          <a:xfrm>
            <a:off x="4229563" y="5779327"/>
            <a:ext cx="5599308" cy="553018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407571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633" b="1" dirty="0">
                <a:latin typeface="Arial" charset="0"/>
                <a:ea typeface="MS Gothic" charset="-128"/>
              </a:rPr>
              <a:t>Responses can be served by different machines</a:t>
            </a:r>
          </a:p>
        </p:txBody>
      </p:sp>
      <p:cxnSp>
        <p:nvCxnSpPr>
          <p:cNvPr id="30" name="Straight Arrow Connector 29"/>
          <p:cNvCxnSpPr>
            <a:stCxn id="29" idx="0"/>
          </p:cNvCxnSpPr>
          <p:nvPr/>
        </p:nvCxnSpPr>
        <p:spPr>
          <a:xfrm rot="16200000" flipV="1">
            <a:off x="5249190" y="3999300"/>
            <a:ext cx="2488581" cy="107147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34" name="Rounded Rectangle 33"/>
          <p:cNvSpPr/>
          <p:nvPr/>
        </p:nvSpPr>
        <p:spPr bwMode="auto">
          <a:xfrm>
            <a:off x="4298690" y="1216928"/>
            <a:ext cx="5599308" cy="553018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407571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633" b="1" dirty="0">
                <a:latin typeface="Arial" charset="0"/>
                <a:ea typeface="MS Gothic" charset="-128"/>
              </a:rPr>
              <a:t>Increasing T dynamically pushes back on load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5890628" y="1718100"/>
            <a:ext cx="898654" cy="1002345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grpSp>
        <p:nvGrpSpPr>
          <p:cNvPr id="10" name="Group 20"/>
          <p:cNvGrpSpPr/>
          <p:nvPr/>
        </p:nvGrpSpPr>
        <p:grpSpPr>
          <a:xfrm>
            <a:off x="8279791" y="2530346"/>
            <a:ext cx="2350327" cy="345636"/>
            <a:chOff x="1916112" y="4541837"/>
            <a:chExt cx="2590800" cy="381000"/>
          </a:xfrm>
        </p:grpSpPr>
        <p:cxnSp>
          <p:nvCxnSpPr>
            <p:cNvPr id="39" name="Straight Arrow Connector 38"/>
            <p:cNvCxnSpPr/>
            <p:nvPr/>
          </p:nvCxnSpPr>
          <p:spPr>
            <a:xfrm rot="10800000" flipH="1" flipV="1">
              <a:off x="1946592" y="4922837"/>
              <a:ext cx="25603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1916112" y="4541837"/>
              <a:ext cx="2459896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Send message with </a:t>
              </a:r>
              <a:r>
                <a:rPr lang="en-US" sz="1633" dirty="0" err="1"/>
                <a:t>guid</a:t>
              </a:r>
              <a:endParaRPr lang="en-US" sz="1633" dirty="0"/>
            </a:p>
          </p:txBody>
        </p:sp>
      </p:grpSp>
      <p:grpSp>
        <p:nvGrpSpPr>
          <p:cNvPr id="11" name="Group 40"/>
          <p:cNvGrpSpPr/>
          <p:nvPr/>
        </p:nvGrpSpPr>
        <p:grpSpPr>
          <a:xfrm>
            <a:off x="8308073" y="4604160"/>
            <a:ext cx="2109657" cy="594906"/>
            <a:chOff x="4964112" y="5198603"/>
            <a:chExt cx="2325506" cy="655774"/>
          </a:xfrm>
        </p:grpSpPr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4964112" y="5303837"/>
              <a:ext cx="508000" cy="426168"/>
            </a:xfrm>
            <a:custGeom>
              <a:avLst/>
              <a:gdLst>
                <a:gd name="T0" fmla="*/ 15875 w 320"/>
                <a:gd name="T1" fmla="*/ 0 h 333"/>
                <a:gd name="T2" fmla="*/ 508000 w 320"/>
                <a:gd name="T3" fmla="*/ 6350 h 333"/>
                <a:gd name="T4" fmla="*/ 508000 w 320"/>
                <a:gd name="T5" fmla="*/ 528637 h 333"/>
                <a:gd name="T6" fmla="*/ 0 w 320"/>
                <a:gd name="T7" fmla="*/ 528637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333"/>
                <a:gd name="T14" fmla="*/ 320 w 320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333">
                  <a:moveTo>
                    <a:pt x="10" y="0"/>
                  </a:moveTo>
                  <a:lnTo>
                    <a:pt x="320" y="4"/>
                  </a:lnTo>
                  <a:lnTo>
                    <a:pt x="320" y="333"/>
                  </a:lnTo>
                  <a:lnTo>
                    <a:pt x="0" y="33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defTabSz="829544">
                <a:defRPr/>
              </a:pPr>
              <a:endParaRPr lang="en-GB" sz="163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97512" y="5198603"/>
              <a:ext cx="1792106" cy="655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Check cache</a:t>
              </a:r>
            </a:p>
            <a:p>
              <a:r>
                <a:rPr lang="en-US" sz="1633" dirty="0"/>
                <a:t>Response ready?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990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Observer vs Command saga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68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656977" y="1542363"/>
            <a:ext cx="15240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Steelfish Rg" panose="020B0608020202040504" pitchFamily="34" charset="0"/>
              </a:rPr>
              <a:t>Request</a:t>
            </a:r>
            <a:endParaRPr lang="en-US" sz="3200" dirty="0">
              <a:latin typeface="Steelfish Rg" panose="020B0608020202040504" pitchFamily="34" charset="0"/>
            </a:endParaRPr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3752477" y="16375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130177" y="11930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System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V="1">
            <a:off x="1656977" y="1967753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688977" y="1891553"/>
            <a:ext cx="127000" cy="338328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V="1">
            <a:off x="3866777" y="20820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V="1">
            <a:off x="3930277" y="4164853"/>
            <a:ext cx="521208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V="1">
            <a:off x="3904877" y="2958353"/>
            <a:ext cx="33528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5517777" y="16248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895477" y="11803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A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454277" y="2069353"/>
            <a:ext cx="127000" cy="54864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H="1">
            <a:off x="7410077" y="15994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6787777" y="11549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B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7346577" y="29329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H="1">
            <a:off x="9289677" y="15867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8667377" y="11422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C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9226177" y="41013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H="1" flipV="1">
            <a:off x="3866777" y="25646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 flipH="1" flipV="1">
            <a:off x="3968377" y="3733053"/>
            <a:ext cx="32816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 flipH="1" flipV="1">
            <a:off x="3904877" y="4926853"/>
            <a:ext cx="52120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 flipV="1">
            <a:off x="1961777" y="52570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2037979" y="4789892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200" dirty="0" smtClean="0">
                <a:latin typeface="Steelfish Rg" panose="020B0608020202040504" pitchFamily="34" charset="0"/>
              </a:rPr>
              <a:t>Response</a:t>
            </a:r>
            <a:endParaRPr lang="en-US" sz="2200" dirty="0">
              <a:latin typeface="Steelfish Rg" panose="020B060802020204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64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Line 18"/>
          <p:cNvSpPr>
            <a:spLocks noChangeShapeType="1"/>
          </p:cNvSpPr>
          <p:nvPr/>
        </p:nvSpPr>
        <p:spPr bwMode="auto">
          <a:xfrm flipH="1">
            <a:off x="4229099" y="1559846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894166" y="1459159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Request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076576" y="1381311"/>
            <a:ext cx="2146300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Send requests to 3 other </a:t>
            </a:r>
            <a:r>
              <a:rPr lang="en-US" sz="2200" dirty="0" smtClean="0">
                <a:latin typeface="Steelfish Rg" panose="020B0608020202040504" pitchFamily="34" charset="0"/>
                <a:cs typeface="Arial" charset="0"/>
              </a:rPr>
              <a:t>partners</a:t>
            </a:r>
            <a:endParaRPr lang="en-US" sz="2200" dirty="0"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232026" y="2339104"/>
            <a:ext cx="21463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Save requests state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009027" y="276999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2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334437" y="2757012"/>
            <a:ext cx="1333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374776" y="327361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Check if done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088028" y="3697669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3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174876" y="3857811"/>
            <a:ext cx="1333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235076" y="4162611"/>
            <a:ext cx="1397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Check if done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079811" y="4646580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1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654176" y="4835711"/>
            <a:ext cx="22987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 + resolve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171576" y="5267511"/>
            <a:ext cx="1079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Done! 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311153" y="5218359"/>
            <a:ext cx="36957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 err="1">
                <a:latin typeface="Steelfish Rg" panose="020B0608020202040504" pitchFamily="34" charset="0"/>
                <a:cs typeface="Arial" charset="0"/>
              </a:rPr>
              <a:t>Enqueue</a:t>
            </a: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 </a:t>
            </a:r>
            <a:r>
              <a:rPr lang="en-US" sz="2200" dirty="0" smtClean="0">
                <a:latin typeface="Steelfish Rg" panose="020B0608020202040504" pitchFamily="34" charset="0"/>
                <a:cs typeface="Arial" charset="0"/>
              </a:rPr>
              <a:t>Response or publish event</a:t>
            </a:r>
            <a:endParaRPr lang="en-US" sz="2200" dirty="0"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060760" y="3303313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Other Request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111187" y="424018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Other Request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2977776" y="1152711"/>
            <a:ext cx="24892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 smtClean="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Process</a:t>
            </a:r>
            <a:endParaRPr lang="en-US" sz="2000" dirty="0">
              <a:solidFill>
                <a:schemeClr val="bg1"/>
              </a:solidFill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4146176" y="1851211"/>
            <a:ext cx="127000" cy="8636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7270376" y="2829111"/>
            <a:ext cx="1193800" cy="558800"/>
          </a:xfrm>
          <a:prstGeom prst="flowChartMagneticDisk">
            <a:avLst/>
          </a:prstGeom>
          <a:solidFill>
            <a:srgbClr val="566F97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7270376" y="2968811"/>
            <a:ext cx="11811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Store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4133476" y="3159311"/>
            <a:ext cx="127000" cy="4064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4146176" y="4073711"/>
            <a:ext cx="127000" cy="4064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4133476" y="5038911"/>
            <a:ext cx="127000" cy="7366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9543676" y="1101911"/>
            <a:ext cx="13335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Queue</a:t>
            </a:r>
          </a:p>
        </p:txBody>
      </p:sp>
      <p:sp>
        <p:nvSpPr>
          <p:cNvPr id="61" name="Line 28"/>
          <p:cNvSpPr>
            <a:spLocks noChangeShapeType="1"/>
          </p:cNvSpPr>
          <p:nvPr/>
        </p:nvSpPr>
        <p:spPr bwMode="auto">
          <a:xfrm flipV="1">
            <a:off x="2088776" y="32101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2" name="Line 31"/>
          <p:cNvSpPr>
            <a:spLocks noChangeShapeType="1"/>
          </p:cNvSpPr>
          <p:nvPr/>
        </p:nvSpPr>
        <p:spPr bwMode="auto">
          <a:xfrm flipV="1">
            <a:off x="2101476" y="41245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3" name="Line 34"/>
          <p:cNvSpPr>
            <a:spLocks noChangeShapeType="1"/>
          </p:cNvSpPr>
          <p:nvPr/>
        </p:nvSpPr>
        <p:spPr bwMode="auto">
          <a:xfrm flipV="1">
            <a:off x="2088776" y="50897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4" name="Line 40"/>
          <p:cNvSpPr>
            <a:spLocks noChangeShapeType="1"/>
          </p:cNvSpPr>
          <p:nvPr/>
        </p:nvSpPr>
        <p:spPr bwMode="auto">
          <a:xfrm flipV="1">
            <a:off x="2088776" y="37308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5" name="Line 41"/>
          <p:cNvSpPr>
            <a:spLocks noChangeShapeType="1"/>
          </p:cNvSpPr>
          <p:nvPr/>
        </p:nvSpPr>
        <p:spPr bwMode="auto">
          <a:xfrm flipV="1">
            <a:off x="2114176" y="46833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6" name="Line 20"/>
          <p:cNvSpPr>
            <a:spLocks noChangeShapeType="1"/>
          </p:cNvSpPr>
          <p:nvPr/>
        </p:nvSpPr>
        <p:spPr bwMode="auto">
          <a:xfrm flipV="1">
            <a:off x="2133599" y="18900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7" name="Line 22"/>
          <p:cNvSpPr>
            <a:spLocks noChangeShapeType="1"/>
          </p:cNvSpPr>
          <p:nvPr/>
        </p:nvSpPr>
        <p:spPr bwMode="auto">
          <a:xfrm flipV="1">
            <a:off x="4343399" y="19662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8" name="Line 23"/>
          <p:cNvSpPr>
            <a:spLocks noChangeShapeType="1"/>
          </p:cNvSpPr>
          <p:nvPr/>
        </p:nvSpPr>
        <p:spPr bwMode="auto">
          <a:xfrm flipV="1">
            <a:off x="4356099" y="20678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9" name="Line 24"/>
          <p:cNvSpPr>
            <a:spLocks noChangeShapeType="1"/>
          </p:cNvSpPr>
          <p:nvPr/>
        </p:nvSpPr>
        <p:spPr bwMode="auto">
          <a:xfrm flipV="1">
            <a:off x="4356099" y="21694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0" name="Line 27"/>
          <p:cNvSpPr>
            <a:spLocks noChangeShapeType="1"/>
          </p:cNvSpPr>
          <p:nvPr/>
        </p:nvSpPr>
        <p:spPr bwMode="auto">
          <a:xfrm>
            <a:off x="4368799" y="2550446"/>
            <a:ext cx="2806700" cy="4826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1" name="Line 30"/>
          <p:cNvSpPr>
            <a:spLocks noChangeShapeType="1"/>
          </p:cNvSpPr>
          <p:nvPr/>
        </p:nvSpPr>
        <p:spPr bwMode="auto">
          <a:xfrm>
            <a:off x="4356099" y="3185446"/>
            <a:ext cx="2781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 flipV="1">
            <a:off x="4368799" y="3363246"/>
            <a:ext cx="2755900" cy="7366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3" name="Line 36"/>
          <p:cNvSpPr>
            <a:spLocks noChangeShapeType="1"/>
          </p:cNvSpPr>
          <p:nvPr/>
        </p:nvSpPr>
        <p:spPr bwMode="auto">
          <a:xfrm flipV="1">
            <a:off x="4356099" y="3502946"/>
            <a:ext cx="3517900" cy="15621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4" name="Line 39"/>
          <p:cNvSpPr>
            <a:spLocks noChangeShapeType="1"/>
          </p:cNvSpPr>
          <p:nvPr/>
        </p:nvSpPr>
        <p:spPr bwMode="auto">
          <a:xfrm flipV="1">
            <a:off x="4343399" y="5700046"/>
            <a:ext cx="57404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5" name="Line 37"/>
          <p:cNvSpPr>
            <a:spLocks noChangeShapeType="1"/>
          </p:cNvSpPr>
          <p:nvPr/>
        </p:nvSpPr>
        <p:spPr bwMode="auto">
          <a:xfrm flipH="1">
            <a:off x="10178676" y="1546411"/>
            <a:ext cx="12700" cy="42545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63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1931147" y="1165412"/>
            <a:ext cx="8046720" cy="4480560"/>
          </a:xfrm>
          <a:prstGeom prst="ellipse">
            <a:avLst/>
          </a:prstGeom>
          <a:solidFill>
            <a:srgbClr val="242F4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3344657" y="2065842"/>
            <a:ext cx="5219700" cy="2679700"/>
          </a:xfrm>
          <a:prstGeom prst="ellipse">
            <a:avLst/>
          </a:prstGeom>
          <a:solidFill>
            <a:srgbClr val="566F9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Sagas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621007" y="2923092"/>
            <a:ext cx="2667000" cy="965200"/>
          </a:xfrm>
          <a:prstGeom prst="ellipse">
            <a:avLst/>
          </a:prstGeom>
          <a:solidFill>
            <a:srgbClr val="83A9E5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Logic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5" name="Line 27"/>
          <p:cNvSpPr>
            <a:spLocks noChangeShapeType="1"/>
          </p:cNvSpPr>
          <p:nvPr/>
        </p:nvSpPr>
        <p:spPr bwMode="auto">
          <a:xfrm flipV="1">
            <a:off x="6744447" y="28164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66647" y="260051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msg</a:t>
            </a:r>
            <a:endParaRPr lang="en-US" sz="2000" b="0" dirty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 flipV="1">
            <a:off x="8141447" y="24989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63647" y="228301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msg</a:t>
            </a:r>
            <a:endParaRPr lang="en-US" sz="2000" b="0" dirty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90747" y="505012"/>
            <a:ext cx="1320800" cy="850900"/>
          </a:xfrm>
          <a:prstGeom prst="rect">
            <a:avLst/>
          </a:prstGeom>
          <a:solidFill>
            <a:srgbClr val="231F2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Legacy App</a:t>
            </a:r>
          </a:p>
        </p:txBody>
      </p:sp>
      <p:sp>
        <p:nvSpPr>
          <p:cNvPr id="10" name="Line 27"/>
          <p:cNvSpPr>
            <a:spLocks noChangeShapeType="1"/>
          </p:cNvSpPr>
          <p:nvPr/>
        </p:nvSpPr>
        <p:spPr bwMode="auto">
          <a:xfrm flipV="1">
            <a:off x="8839947" y="1381312"/>
            <a:ext cx="635000" cy="698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46347" y="1622612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effectLst/>
                <a:latin typeface="Steelfish Rg" panose="020B0608020202040504" pitchFamily="34" charset="0"/>
              </a:rPr>
              <a:t>RPC</a:t>
            </a:r>
            <a:endParaRPr lang="en-US" sz="2000" b="0" dirty="0">
              <a:effectLst/>
              <a:latin typeface="Steelfish Rg" panose="020B06080202020405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954247" y="5229412"/>
            <a:ext cx="1320800" cy="850900"/>
          </a:xfrm>
          <a:prstGeom prst="rect">
            <a:avLst/>
          </a:prstGeom>
          <a:solidFill>
            <a:srgbClr val="231F2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3</a:t>
            </a:r>
            <a:r>
              <a:rPr kumimoji="0" lang="en-US" sz="2400" b="0" i="0" u="none" strike="noStrike" cap="none" normalizeH="0" baseline="3000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rd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 party WS</a:t>
            </a:r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>
            <a:off x="8992347" y="4581712"/>
            <a:ext cx="482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25747" y="4581712"/>
            <a:ext cx="652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effectLst/>
                <a:latin typeface="Steelfish Rg" panose="020B0608020202040504" pitchFamily="34" charset="0"/>
              </a:rPr>
              <a:t>WS</a:t>
            </a:r>
            <a:endParaRPr lang="en-US" sz="2000" b="0" dirty="0">
              <a:effectLst/>
              <a:latin typeface="Steelfish Rg" panose="020B0608020202040504" pitchFamily="34" charset="0"/>
            </a:endParaRPr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 flipH="1">
            <a:off x="8293847" y="26513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 flipH="1">
            <a:off x="6858747" y="30069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70239" y="1468952"/>
            <a:ext cx="968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Steelfish Rg" panose="020B0608020202040504" pitchFamily="34" charset="0"/>
              </a:rPr>
              <a:t>Adapters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252770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batch jobs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1467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Handling messages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Just like normal message handlers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lass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MySaga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IHandleMessages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MyMessage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sv-SE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7483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rpgamer.com/games/other/pc/dragemp/art/og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8" y="-57472"/>
            <a:ext cx="5715000" cy="754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16632"/>
            <a:ext cx="8229600" cy="1143000"/>
          </a:xfrm>
        </p:spPr>
        <p:txBody>
          <a:bodyPr/>
          <a:lstStyle/>
          <a:p>
            <a:r>
              <a:rPr lang="sv-SE" dirty="0" smtClean="0"/>
              <a:t>The Batch Job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4050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scheduled task</a:t>
            </a:r>
            <a:endParaRPr lang="sv-SE" dirty="0"/>
          </a:p>
        </p:txBody>
      </p:sp>
      <p:pic>
        <p:nvPicPr>
          <p:cNvPr id="6146" name="Picture 2" descr="http://www.moesion.com/wp-content/uploads/2012/03/pig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002" y="1690688"/>
            <a:ext cx="3873996" cy="465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1981200" y="5520451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sv-SE" sz="3200" strike="sngStrike" dirty="0"/>
              <a:t>Batch</a:t>
            </a:r>
            <a:endParaRPr lang="sv-SE" strike="sngStrike" dirty="0"/>
          </a:p>
        </p:txBody>
      </p:sp>
    </p:spTree>
    <p:extLst>
      <p:ext uri="{BB962C8B-B14F-4D97-AF65-F5344CB8AC3E}">
        <p14:creationId xmlns:p14="http://schemas.microsoft.com/office/powerpoint/2010/main" val="12282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9496" y="1340768"/>
            <a:ext cx="95770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customers)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orderTotal = customer.Orders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.Where(o=&gt; o.OrderDate &lt; 365.DaysAgo)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.Sum(order =&gt; order.OrderValue);</a:t>
            </a:r>
          </a:p>
          <a:p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customer.Prefered = orderTotal &gt; 5000;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037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2050" name="Picture 2" descr="http://1.bp.blogspot.com/-2etiWjbYs40/TgQtz1JuNtI/AAAAAAAAB-g/5RABo6CpeiA/s1600/midnattsso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-9872"/>
            <a:ext cx="10477500" cy="708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31504" y="5591607"/>
            <a:ext cx="1129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</a:rPr>
              <a:t>What if there is no night?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172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124" name="Picture 4" descr="http://www.gennepnu.nl/Gennep/webspace/specials/Karel/Lutine/Lutine%20bell%20Lloyds_2_minutes_silence_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387424"/>
            <a:ext cx="9144000" cy="805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6924" y="5131058"/>
            <a:ext cx="11298152" cy="1754326"/>
          </a:xfrm>
          <a:prstGeom prst="rect">
            <a:avLst/>
          </a:prstGeom>
          <a:solidFill>
            <a:schemeClr val="tx1">
              <a:alpha val="5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Businesses are getting </a:t>
            </a:r>
          </a:p>
          <a:p>
            <a:pPr algn="ctr"/>
            <a:r>
              <a:rPr lang="sv-SE" sz="5400" b="1" dirty="0">
                <a:solidFill>
                  <a:schemeClr val="bg1"/>
                </a:solidFill>
              </a:rPr>
              <a:t>more ”real time”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830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1544" y="1340768"/>
            <a:ext cx="95770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customers)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orderTotal = customer.Orders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.Where(o=&gt; o.OrderDate &lt; 365.DaysAgo)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.Sum(order =&gt; order.OrderValue);</a:t>
            </a:r>
          </a:p>
          <a:p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customer.Prefered = orderTotal &gt; 5000;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940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2050" name="Picture 2" descr="http://www.sjoraddning.se/media/cache/6a/3e/6a3edd4bbcc440844bec44316140a63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487" y="-99392"/>
            <a:ext cx="12584594" cy="705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4472" y="4987042"/>
            <a:ext cx="11298152" cy="1754326"/>
          </a:xfrm>
          <a:prstGeom prst="rect">
            <a:avLst/>
          </a:prstGeom>
          <a:solidFill>
            <a:schemeClr val="tx1">
              <a:alpha val="5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But they told me</a:t>
            </a:r>
          </a:p>
          <a:p>
            <a:pPr algn="ctr"/>
            <a:r>
              <a:rPr lang="sv-SE" sz="5400" b="1" dirty="0">
                <a:solidFill>
                  <a:schemeClr val="bg1"/>
                </a:solidFill>
              </a:rPr>
              <a:t>that it was ok?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928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098" name="Picture 2" descr="http://creativewhat.files.wordpress.com/2010/09/09-13-2010-rearview-mirror-bob-ew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0300892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95600" y="4941168"/>
            <a:ext cx="11298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</a:rPr>
              <a:t>We traditionally focus </a:t>
            </a:r>
          </a:p>
          <a:p>
            <a:r>
              <a:rPr lang="sv-SE" sz="5400" b="1" dirty="0">
                <a:solidFill>
                  <a:schemeClr val="bg1"/>
                </a:solidFill>
              </a:rPr>
              <a:t>on the past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937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creativewhat.files.wordpress.com/2010/09/09-13-2010-rearview-mirror-bob-ew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0300892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983432" y="-459432"/>
            <a:ext cx="12529392" cy="7992888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63552" y="3424324"/>
            <a:ext cx="9001000" cy="0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207568" y="3284984"/>
            <a:ext cx="936104" cy="936104"/>
            <a:chOff x="-2052736" y="1412776"/>
            <a:chExt cx="936104" cy="936104"/>
          </a:xfrm>
          <a:solidFill>
            <a:schemeClr val="bg1">
              <a:lumMod val="75000"/>
            </a:schemeClr>
          </a:solidFill>
        </p:grpSpPr>
        <p:cxnSp>
          <p:nvCxnSpPr>
            <p:cNvPr id="10" name="Straight Connector 9"/>
            <p:cNvCxnSpPr/>
            <p:nvPr/>
          </p:nvCxnSpPr>
          <p:spPr>
            <a:xfrm flipH="1">
              <a:off x="-2052736" y="1556792"/>
              <a:ext cx="792088" cy="792088"/>
            </a:xfrm>
            <a:prstGeom prst="line">
              <a:avLst/>
            </a:prstGeom>
            <a:grpFill/>
            <a:ln w="635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-1332656" y="1412776"/>
              <a:ext cx="216024" cy="28803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36180" y="425581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100 $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896196" y="3272284"/>
            <a:ext cx="2160240" cy="1340158"/>
            <a:chOff x="1372196" y="3272284"/>
            <a:chExt cx="2160240" cy="1340158"/>
          </a:xfrm>
        </p:grpSpPr>
        <p:grpSp>
          <p:nvGrpSpPr>
            <p:cNvPr id="14" name="Group 13"/>
            <p:cNvGrpSpPr/>
            <p:nvPr/>
          </p:nvGrpSpPr>
          <p:grpSpPr>
            <a:xfrm>
              <a:off x="2043584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15" name="Straight Connector 14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372196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300 $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104112" y="3272284"/>
            <a:ext cx="2160240" cy="1340158"/>
            <a:chOff x="4368664" y="3272284"/>
            <a:chExt cx="2160240" cy="1340158"/>
          </a:xfrm>
        </p:grpSpPr>
        <p:grpSp>
          <p:nvGrpSpPr>
            <p:cNvPr id="18" name="Group 17"/>
            <p:cNvGrpSpPr/>
            <p:nvPr/>
          </p:nvGrpSpPr>
          <p:grpSpPr>
            <a:xfrm>
              <a:off x="5040052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19" name="Straight Connector 18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368664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250 $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271465" y="1700809"/>
            <a:ext cx="1664585" cy="1631645"/>
            <a:chOff x="900083" y="2197839"/>
            <a:chExt cx="321106" cy="1631645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2011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101130" y="2409539"/>
            <a:ext cx="1664585" cy="1631645"/>
            <a:chOff x="900083" y="2197839"/>
            <a:chExt cx="321106" cy="163164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Now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256241" y="1762993"/>
            <a:ext cx="1664585" cy="1631645"/>
            <a:chOff x="900083" y="2197839"/>
            <a:chExt cx="321106" cy="163164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2012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Isosceles Triangle 1"/>
          <p:cNvSpPr/>
          <p:nvPr/>
        </p:nvSpPr>
        <p:spPr>
          <a:xfrm rot="5400000">
            <a:off x="5098729" y="487513"/>
            <a:ext cx="1437300" cy="5885834"/>
          </a:xfrm>
          <a:prstGeom prst="triangle">
            <a:avLst/>
          </a:prstGeom>
          <a:solidFill>
            <a:schemeClr val="bg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500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0.52795 -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89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3076" name="Picture 4" descr="http://enterdownstage.files.wordpress.com/2011/08/crystal-ballin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-603448"/>
            <a:ext cx="9525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528736" y="5157192"/>
            <a:ext cx="12745416" cy="2123658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Can we predict the </a:t>
            </a:r>
          </a:p>
          <a:p>
            <a:pPr algn="ctr"/>
            <a:r>
              <a:rPr lang="sv-SE" sz="5400" b="1" dirty="0">
                <a:solidFill>
                  <a:schemeClr val="bg1"/>
                </a:solidFill>
              </a:rPr>
              <a:t>future?</a:t>
            </a:r>
          </a:p>
          <a:p>
            <a:pPr algn="ctr"/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00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Starting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lass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MySaga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IAmStartedByMessages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MyStartMessage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dirty="0" smtClean="0"/>
              <a:t>Tells </a:t>
            </a:r>
            <a:r>
              <a:rPr lang="en-GB" dirty="0" err="1" smtClean="0"/>
              <a:t>NServiceBus</a:t>
            </a:r>
            <a:r>
              <a:rPr lang="en-GB" dirty="0" smtClean="0"/>
              <a:t> that it’s ok to start a new saga</a:t>
            </a:r>
          </a:p>
          <a:p>
            <a:r>
              <a:rPr lang="en-GB" dirty="0" err="1" smtClean="0"/>
              <a:t>IAmStartedByMessages</a:t>
            </a:r>
            <a:r>
              <a:rPr lang="en-GB" dirty="0" smtClean="0"/>
              <a:t> extends </a:t>
            </a:r>
            <a:r>
              <a:rPr lang="en-GB" dirty="0" err="1" smtClean="0"/>
              <a:t>IHandleMessages</a:t>
            </a:r>
            <a:endParaRPr lang="en-GB" dirty="0" smtClean="0"/>
          </a:p>
          <a:p>
            <a:pPr lvl="1"/>
            <a:r>
              <a:rPr lang="en-GB" dirty="0" smtClean="0"/>
              <a:t>So no need to implement </a:t>
            </a:r>
            <a:r>
              <a:rPr lang="en-GB" dirty="0" err="1" smtClean="0"/>
              <a:t>IHandleMessages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90268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xanetwork.files.wordpress.com/2010/03/business-people-worl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-27384"/>
            <a:ext cx="10015104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-168696" y="5036984"/>
            <a:ext cx="12745416" cy="1200329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4800" b="1" dirty="0">
                <a:solidFill>
                  <a:schemeClr val="bg1"/>
                </a:solidFill>
              </a:rPr>
              <a:t>They will know if you ask them</a:t>
            </a:r>
          </a:p>
          <a:p>
            <a:pPr algn="ctr"/>
            <a:endParaRPr lang="sv-SE" sz="2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415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3076" name="Picture 4" descr="http://enterdownstage.files.wordpress.com/2011/08/crystal-ballin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-603448"/>
            <a:ext cx="9525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551384" y="-747464"/>
            <a:ext cx="12529392" cy="7992888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631504" y="3136292"/>
            <a:ext cx="9001000" cy="0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03024" y="1412777"/>
            <a:ext cx="1664585" cy="1631645"/>
            <a:chOff x="900083" y="2197839"/>
            <a:chExt cx="321106" cy="1631645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2011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-2460233" y="2745039"/>
            <a:ext cx="0" cy="1008112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7536163" y="1474961"/>
            <a:ext cx="1664585" cy="1631645"/>
            <a:chOff x="844521" y="2197839"/>
            <a:chExt cx="321106" cy="1631645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997318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844521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2012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15480" y="2996952"/>
            <a:ext cx="2160240" cy="1328768"/>
            <a:chOff x="-108520" y="2996952"/>
            <a:chExt cx="2160240" cy="1328768"/>
          </a:xfrm>
        </p:grpSpPr>
        <p:grpSp>
          <p:nvGrpSpPr>
            <p:cNvPr id="28" name="Group 27"/>
            <p:cNvGrpSpPr/>
            <p:nvPr/>
          </p:nvGrpSpPr>
          <p:grpSpPr>
            <a:xfrm>
              <a:off x="251520" y="2996952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29" name="Straight Connector 28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rgbClr val="92D050"/>
                  </a:solidFill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-108520" y="3956388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100 $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351584" y="2996952"/>
            <a:ext cx="2160240" cy="1340158"/>
            <a:chOff x="1372196" y="3272284"/>
            <a:chExt cx="2160240" cy="1340158"/>
          </a:xfrm>
        </p:grpSpPr>
        <p:grpSp>
          <p:nvGrpSpPr>
            <p:cNvPr id="66" name="Group 65"/>
            <p:cNvGrpSpPr/>
            <p:nvPr/>
          </p:nvGrpSpPr>
          <p:grpSpPr>
            <a:xfrm>
              <a:off x="2043584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68" name="Straight Connector 67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1372196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300 $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679990" y="2984252"/>
            <a:ext cx="7088419" cy="670064"/>
            <a:chOff x="1155989" y="2984252"/>
            <a:chExt cx="7088419" cy="670064"/>
          </a:xfrm>
        </p:grpSpPr>
        <p:grpSp>
          <p:nvGrpSpPr>
            <p:cNvPr id="46" name="Group 45"/>
            <p:cNvGrpSpPr/>
            <p:nvPr/>
          </p:nvGrpSpPr>
          <p:grpSpPr>
            <a:xfrm>
              <a:off x="1155989" y="2984252"/>
              <a:ext cx="6656371" cy="288032"/>
              <a:chOff x="1155989" y="2984252"/>
              <a:chExt cx="6656371" cy="288032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7596336" y="2984252"/>
                <a:ext cx="216024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Curved Connector 18"/>
              <p:cNvCxnSpPr>
                <a:stCxn id="30" idx="7"/>
                <a:endCxn id="45" idx="0"/>
              </p:cNvCxnSpPr>
              <p:nvPr/>
            </p:nvCxnSpPr>
            <p:spPr>
              <a:xfrm rot="5400000" flipH="1" flipV="1">
                <a:off x="4402728" y="-262487"/>
                <a:ext cx="54881" cy="6548360"/>
              </a:xfrm>
              <a:prstGeom prst="curvedConnector3">
                <a:avLst>
                  <a:gd name="adj1" fmla="val 1511600"/>
                </a:avLst>
              </a:prstGeom>
              <a:ln w="38100">
                <a:solidFill>
                  <a:schemeClr val="bg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7226300" y="3284984"/>
              <a:ext cx="1018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- 100 $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781038" y="2564904"/>
            <a:ext cx="6923474" cy="720080"/>
            <a:chOff x="2257038" y="2564904"/>
            <a:chExt cx="6923474" cy="720080"/>
          </a:xfrm>
        </p:grpSpPr>
        <p:sp>
          <p:nvSpPr>
            <p:cNvPr id="49" name="Oval 48"/>
            <p:cNvSpPr/>
            <p:nvPr/>
          </p:nvSpPr>
          <p:spPr>
            <a:xfrm>
              <a:off x="8532440" y="2996952"/>
              <a:ext cx="216024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bg1"/>
                </a:solidFill>
              </a:endParaRPr>
            </a:p>
          </p:txBody>
        </p:sp>
        <p:cxnSp>
          <p:nvCxnSpPr>
            <p:cNvPr id="50" name="Curved Connector 49"/>
            <p:cNvCxnSpPr>
              <a:stCxn id="69" idx="3"/>
              <a:endCxn id="49" idx="3"/>
            </p:cNvCxnSpPr>
            <p:nvPr/>
          </p:nvCxnSpPr>
          <p:spPr>
            <a:xfrm rot="16200000" flipH="1">
              <a:off x="5407382" y="86109"/>
              <a:ext cx="12700" cy="6313388"/>
            </a:xfrm>
            <a:prstGeom prst="curvedConnector3">
              <a:avLst>
                <a:gd name="adj1" fmla="val 8232134"/>
              </a:avLst>
            </a:prstGeom>
            <a:ln w="38100">
              <a:solidFill>
                <a:schemeClr val="bg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162404" y="2564904"/>
              <a:ext cx="1018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- 300 $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191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5 – Preferred customers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Create a </a:t>
            </a:r>
            <a:r>
              <a:rPr lang="en-GB" dirty="0" err="1" smtClean="0"/>
              <a:t>CustomerCare</a:t>
            </a:r>
            <a:r>
              <a:rPr lang="en-GB" dirty="0" smtClean="0"/>
              <a:t> service</a:t>
            </a:r>
          </a:p>
          <a:p>
            <a:pPr lvl="1"/>
            <a:r>
              <a:rPr lang="en-GB" dirty="0" smtClean="0"/>
              <a:t>Build the preferred customer policy</a:t>
            </a:r>
          </a:p>
          <a:p>
            <a:pPr lvl="1"/>
            <a:r>
              <a:rPr lang="en-GB" dirty="0" smtClean="0"/>
              <a:t>Emit </a:t>
            </a:r>
            <a:r>
              <a:rPr lang="en-GB" dirty="0" err="1" smtClean="0"/>
              <a:t>CustomerMadePrefered</a:t>
            </a:r>
            <a:r>
              <a:rPr lang="en-GB" dirty="0" smtClean="0"/>
              <a:t> and </a:t>
            </a:r>
            <a:r>
              <a:rPr lang="en-GB" dirty="0" err="1" smtClean="0"/>
              <a:t>CustomerDemoted</a:t>
            </a:r>
            <a:r>
              <a:rPr lang="en-GB" dirty="0" smtClean="0"/>
              <a:t> events</a:t>
            </a:r>
          </a:p>
          <a:p>
            <a:r>
              <a:rPr lang="en-GB" dirty="0" smtClean="0"/>
              <a:t>Calculate customer discounts based on the above events</a:t>
            </a:r>
          </a:p>
          <a:p>
            <a:pPr lvl="1"/>
            <a:r>
              <a:rPr lang="en-GB" dirty="0" err="1" smtClean="0"/>
              <a:t>Console.WriteLine</a:t>
            </a:r>
            <a:r>
              <a:rPr lang="en-GB" dirty="0" smtClean="0"/>
              <a:t> is good enough</a:t>
            </a:r>
          </a:p>
          <a:p>
            <a:r>
              <a:rPr lang="en-GB" dirty="0" smtClean="0"/>
              <a:t>Business rules</a:t>
            </a:r>
          </a:p>
          <a:p>
            <a:pPr lvl="1"/>
            <a:r>
              <a:rPr lang="en-GB" dirty="0" smtClean="0"/>
              <a:t>Orders are valid for 20 seconds</a:t>
            </a:r>
          </a:p>
          <a:p>
            <a:pPr lvl="1"/>
            <a:r>
              <a:rPr lang="en-GB" dirty="0" smtClean="0"/>
              <a:t>Customers with a running total above </a:t>
            </a:r>
            <a:r>
              <a:rPr lang="en-GB" dirty="0" smtClean="0"/>
              <a:t>$5000 </a:t>
            </a:r>
            <a:r>
              <a:rPr lang="en-GB" dirty="0" smtClean="0"/>
              <a:t>is considered preferred</a:t>
            </a:r>
          </a:p>
          <a:p>
            <a:r>
              <a:rPr lang="en-GB" dirty="0" smtClean="0"/>
              <a:t>Use `</a:t>
            </a:r>
            <a:r>
              <a:rPr lang="en-GB" dirty="0" err="1" smtClean="0"/>
              <a:t>placeorder</a:t>
            </a:r>
            <a:r>
              <a:rPr lang="en-GB" dirty="0" smtClean="0"/>
              <a:t> {amount}` in the shop application to test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8283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5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0477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Rescheduling of timeouts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883049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Put some code here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10199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are your domain model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612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Conditions – the secret sauce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0049" y="1604329"/>
            <a:ext cx="8470968" cy="4524955"/>
          </a:xfrm>
        </p:spPr>
        <p:txBody>
          <a:bodyPr/>
          <a:lstStyle/>
          <a:p>
            <a:r>
              <a:rPr lang="en-US" dirty="0" smtClean="0"/>
              <a:t>Race conditions may indicate a collaborative domain – fertile ground for CQRS</a:t>
            </a:r>
          </a:p>
          <a:p>
            <a:endParaRPr lang="en-US" dirty="0" smtClean="0"/>
          </a:p>
          <a:p>
            <a:r>
              <a:rPr lang="en-US" dirty="0" smtClean="0"/>
              <a:t>May even make you think your service boundaries are wrong</a:t>
            </a:r>
          </a:p>
        </p:txBody>
      </p:sp>
    </p:spTree>
    <p:extLst>
      <p:ext uri="{BB962C8B-B14F-4D97-AF65-F5344CB8AC3E}">
        <p14:creationId xmlns:p14="http://schemas.microsoft.com/office/powerpoint/2010/main" val="180759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allow users to cancel shipped orders</a:t>
            </a:r>
          </a:p>
          <a:p>
            <a:r>
              <a:rPr lang="en-US" dirty="0" smtClean="0"/>
              <a:t>Don’t ship cancelled orders</a:t>
            </a:r>
          </a:p>
          <a:p>
            <a:endParaRPr lang="en-US" dirty="0" smtClean="0"/>
          </a:p>
          <a:p>
            <a:r>
              <a:rPr lang="en-US" dirty="0" smtClean="0"/>
              <a:t>As we shrink the time between actions, a race condition presents itself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7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Boundary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Cancelling an order is in the Sales service</a:t>
            </a:r>
          </a:p>
          <a:p>
            <a:r>
              <a:rPr lang="en-US" dirty="0" smtClean="0"/>
              <a:t>Shipping an order is in the Shipping service</a:t>
            </a:r>
          </a:p>
          <a:p>
            <a:endParaRPr lang="en-US" dirty="0" smtClean="0"/>
          </a:p>
          <a:p>
            <a:r>
              <a:rPr lang="en-US" dirty="0" smtClean="0"/>
              <a:t>Requirements seem to imply need for consistency/transactions between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Storing state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lass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MySaga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Saga&lt;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MySaga.State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dirty="0" smtClean="0"/>
              <a:t>The state class should inherit from </a:t>
            </a:r>
            <a:r>
              <a:rPr lang="en-GB" dirty="0" err="1" smtClean="0"/>
              <a:t>ContainSagaData</a:t>
            </a:r>
            <a:endParaRPr lang="en-GB" dirty="0" smtClean="0"/>
          </a:p>
          <a:p>
            <a:pPr lvl="1"/>
            <a:r>
              <a:rPr lang="en-GB" dirty="0" smtClean="0"/>
              <a:t>To allow </a:t>
            </a:r>
            <a:r>
              <a:rPr lang="en-GB" dirty="0" err="1" smtClean="0"/>
              <a:t>NServiceBus</a:t>
            </a:r>
            <a:r>
              <a:rPr lang="en-GB" dirty="0" smtClean="0"/>
              <a:t> to add metadata</a:t>
            </a:r>
          </a:p>
          <a:p>
            <a:pPr lvl="1"/>
            <a:r>
              <a:rPr lang="en-GB" dirty="0" smtClean="0"/>
              <a:t>Prefer a nested class</a:t>
            </a:r>
          </a:p>
          <a:p>
            <a:pPr lvl="1"/>
            <a:r>
              <a:rPr lang="en-GB" dirty="0" smtClean="0"/>
              <a:t>Custom state must be a property</a:t>
            </a:r>
            <a:endParaRPr lang="en-GB" dirty="0"/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State: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ContainSagaData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MyState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{ get; set;}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dirty="0" smtClean="0"/>
              <a:t>Access state via </a:t>
            </a:r>
            <a:r>
              <a:rPr lang="en-GB" dirty="0" err="1" smtClean="0"/>
              <a:t>this.Data</a:t>
            </a:r>
            <a:r>
              <a:rPr lang="en-GB" dirty="0" err="1"/>
              <a:t>.</a:t>
            </a:r>
            <a:r>
              <a:rPr lang="en-GB" dirty="0" err="1" smtClean="0"/>
              <a:t>MyStateProperty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38399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is simple with 3-Tier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75906" y="1250483"/>
            <a:ext cx="7242886" cy="5006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public class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Order</a:t>
            </a:r>
            <a:endParaRPr lang="en-US" sz="2177" spc="-91" dirty="0">
              <a:solidFill>
                <a:srgbClr val="C00000"/>
              </a:solidFill>
              <a:latin typeface="Consolas" pitchFamily="49" charset="0"/>
              <a:cs typeface="Arial" pitchFamily="34" charset="0"/>
            </a:endParaRP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{</a:t>
            </a:r>
          </a:p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2903" kern="0" dirty="0">
                <a:solidFill>
                  <a:srgbClr val="FFFF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Cancel()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{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if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177" spc="-91" dirty="0" err="1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OrderStatusEnum.Shipped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177" kern="0" dirty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      //cancel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}</a:t>
            </a:r>
          </a:p>
          <a:p>
            <a:pPr defTabSz="829544">
              <a:defRPr/>
            </a:pPr>
            <a:endParaRPr lang="en-US" sz="2177" kern="0" dirty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2903" kern="0" dirty="0">
                <a:solidFill>
                  <a:srgbClr val="FFFF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Ship()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{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if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177" spc="-91" dirty="0" err="1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OrderStatusEnum.Cancelled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177" kern="0" dirty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      //ship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}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}</a:t>
            </a:r>
            <a:endParaRPr lang="en-US" sz="2177" kern="0" dirty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27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483" y="1584327"/>
            <a:ext cx="8916336" cy="3342453"/>
          </a:xfrm>
        </p:spPr>
        <p:txBody>
          <a:bodyPr/>
          <a:lstStyle/>
          <a:p>
            <a:r>
              <a:rPr lang="en-US" dirty="0" smtClean="0"/>
              <a:t>In CQRS, commands don’t fail</a:t>
            </a:r>
          </a:p>
          <a:p>
            <a:endParaRPr lang="en-US" dirty="0" smtClean="0"/>
          </a:p>
          <a:p>
            <a:r>
              <a:rPr lang="en-US" dirty="0" smtClean="0"/>
              <a:t>Race conditions don’t exist in business</a:t>
            </a:r>
          </a:p>
          <a:p>
            <a:endParaRPr lang="en-US" dirty="0" smtClean="0"/>
          </a:p>
          <a:p>
            <a:r>
              <a:rPr lang="en-US" dirty="0" smtClean="0"/>
              <a:t>A microsecond either way shouldn’t change business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46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1874632" y="1166045"/>
            <a:ext cx="8243185" cy="4203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12" dirty="0"/>
              <a:t>Rules:</a:t>
            </a:r>
          </a:p>
          <a:p>
            <a:pPr marL="514353" indent="-514353">
              <a:spcBef>
                <a:spcPct val="50000"/>
              </a:spcBef>
              <a:buAutoNum type="arabicPeriod"/>
            </a:pPr>
            <a:r>
              <a:rPr lang="en-US" sz="2812" dirty="0"/>
              <a:t>Cannot cancel shipped orders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Because shipping costs money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That money would be lost			 		          if the customer cancelled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Because we refund the customers money</a:t>
            </a:r>
          </a:p>
          <a:p>
            <a:pPr marL="514353" indent="-514353">
              <a:spcBef>
                <a:spcPct val="50000"/>
              </a:spcBef>
              <a:buAutoNum type="arabicPeriod"/>
            </a:pPr>
            <a:r>
              <a:rPr lang="en-US" sz="2812" dirty="0"/>
              <a:t>Don’t ship cancelled orders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underlying business objectives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9327135" y="1772169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Why?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283031" y="2536678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So?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9288472" y="3361027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Why?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482781" y="5377219"/>
            <a:ext cx="322443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Refund Policies</a:t>
            </a:r>
            <a:endParaRPr lang="en-US" sz="16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299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order is cancelled,</a:t>
            </a:r>
          </a:p>
          <a:p>
            <a:pPr>
              <a:buNone/>
            </a:pPr>
            <a:r>
              <a:rPr lang="en-US" dirty="0" smtClean="0"/>
              <a:t>	does the refund need to be given</a:t>
            </a:r>
          </a:p>
          <a:p>
            <a:pPr>
              <a:buNone/>
            </a:pPr>
            <a:r>
              <a:rPr lang="en-US" dirty="0" smtClean="0"/>
              <a:t>	immediately?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Can we give a partial refund?</a:t>
            </a:r>
          </a:p>
          <a:p>
            <a:pPr lvl="0"/>
            <a:endParaRPr lang="en-US" dirty="0" smtClean="0">
              <a:solidFill>
                <a:schemeClr val="tx1"/>
              </a:solidFill>
            </a:endParaRPr>
          </a:p>
          <a:p>
            <a:pPr lvl="0"/>
            <a:endParaRPr lang="en-US" dirty="0" smtClean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8570055" y="1554343"/>
            <a:ext cx="1638330" cy="6414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8571759" y="3864027"/>
            <a:ext cx="1638330" cy="6414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344676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 Deeper</a:t>
            </a:r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auto">
          <a:xfrm>
            <a:off x="1523521" y="1530494"/>
            <a:ext cx="9144960" cy="698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  <a:spAutoFit/>
          </a:bodyPr>
          <a:lstStyle/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r>
              <a:rPr lang="en-US" sz="3175" kern="0" dirty="0"/>
              <a:t>What does a customer have to do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1633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3175" kern="0" dirty="0"/>
              <a:t>in order to get a refund?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0" scaled="0"/>
                </a:gra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3175" kern="0" dirty="0"/>
              <a:t>Return the products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1633" kern="0" dirty="0"/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/>
              <a:t>	Most orders cancelled soon after they were made – buyer’s remorse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/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/>
              <a:t>	Implement a saga for buyer’s remorse in the Sales service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175" kern="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175" kern="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41847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Service Boundaries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2237243" y="2716867"/>
            <a:ext cx="1407707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Sales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8038903" y="2715390"/>
            <a:ext cx="1407707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Billing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967209" y="2731097"/>
            <a:ext cx="1820428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Shipping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0045" y="1859035"/>
            <a:ext cx="2161806" cy="81842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Order Accepted</a:t>
            </a:r>
          </a:p>
          <a:p>
            <a:r>
              <a:rPr lang="en-US" sz="2359" dirty="0"/>
              <a:t>Order Cancelled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8192" y="1853785"/>
            <a:ext cx="2476380" cy="45537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Products Returned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26587" y="1864291"/>
            <a:ext cx="2462337" cy="81842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Customer Charged</a:t>
            </a:r>
          </a:p>
          <a:p>
            <a:r>
              <a:rPr lang="en-US" sz="2359" dirty="0"/>
              <a:t>Refund Policy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3521" y="4337762"/>
            <a:ext cx="9144959" cy="52507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2812" dirty="0"/>
              <a:t>Implement a saga for the refund policy in Billing</a:t>
            </a:r>
            <a:endParaRPr lang="en-GB" sz="2812" dirty="0"/>
          </a:p>
        </p:txBody>
      </p:sp>
    </p:spTree>
    <p:extLst>
      <p:ext uri="{BB962C8B-B14F-4D97-AF65-F5344CB8AC3E}">
        <p14:creationId xmlns:p14="http://schemas.microsoft.com/office/powerpoint/2010/main" val="1912855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6 – Buyers remorse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20678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Exercise </a:t>
            </a:r>
            <a:r>
              <a:rPr lang="en-GB" dirty="0"/>
              <a:t>6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5609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saga changes in v6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5799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 sharp edges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TBD </a:t>
            </a:r>
            <a:r>
              <a:rPr lang="en-GB" dirty="0" err="1" smtClean="0"/>
              <a:t>andreas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55084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Correlating messages to saga instances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Decide on a property to correlate on</a:t>
            </a:r>
          </a:p>
          <a:p>
            <a:pPr lvl="1"/>
            <a:r>
              <a:rPr lang="en-GB" dirty="0" smtClean="0"/>
              <a:t>Usually some kind of entity id like </a:t>
            </a:r>
            <a:r>
              <a:rPr lang="en-GB" dirty="0" err="1" smtClean="0"/>
              <a:t>OrderId</a:t>
            </a:r>
            <a:r>
              <a:rPr lang="en-GB" dirty="0" smtClean="0"/>
              <a:t>, </a:t>
            </a:r>
            <a:r>
              <a:rPr lang="en-GB" dirty="0" err="1" smtClean="0"/>
              <a:t>CustomerId</a:t>
            </a:r>
            <a:r>
              <a:rPr lang="en-GB" dirty="0" smtClean="0"/>
              <a:t>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smtClean="0"/>
              <a:t>Setup a mapping for each message</a:t>
            </a:r>
          </a:p>
          <a:p>
            <a:pPr lvl="1"/>
            <a:r>
              <a:rPr lang="en-GB" dirty="0" smtClean="0"/>
              <a:t>Connects message property to saga property</a:t>
            </a:r>
          </a:p>
          <a:p>
            <a:pPr marL="0" indent="0">
              <a:buNone/>
            </a:pP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override 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void ConfigureHowToFindSaga(SagaPropertyMapper&lt;State&gt; mapper)</a:t>
            </a:r>
          </a:p>
          <a:p>
            <a:pPr marL="0" indent="0">
              <a:buNone/>
            </a:pP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sv-SE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            mapper.ConfigureMapping&lt;OrderPlaced&gt;(</a:t>
            </a: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msg 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msg.OrderId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ToSaga(state 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state.OrderId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dirty="0" smtClean="0"/>
              <a:t>Make sure to set the saga property when starting the saga</a:t>
            </a:r>
            <a:endParaRPr lang="en-GB" dirty="0"/>
          </a:p>
          <a:p>
            <a:pPr marL="0" indent="0">
              <a:buNone/>
            </a:pPr>
            <a:r>
              <a:rPr lang="en-GB" dirty="0" err="1" smtClean="0"/>
              <a:t>this.Data.Orderid</a:t>
            </a:r>
            <a:r>
              <a:rPr lang="en-GB" dirty="0" smtClean="0"/>
              <a:t> = </a:t>
            </a:r>
            <a:r>
              <a:rPr lang="en-GB" dirty="0" err="1" smtClean="0"/>
              <a:t>message.OrderId</a:t>
            </a:r>
            <a:r>
              <a:rPr lang="en-GB" dirty="0" smtClean="0"/>
              <a:t>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34505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Requesting timeouts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Timeouts are reminders for the saga it self</a:t>
            </a:r>
          </a:p>
          <a:p>
            <a:pPr lvl="1"/>
            <a:r>
              <a:rPr lang="en-GB" dirty="0" smtClean="0"/>
              <a:t>Just a plain message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this.RequestTimeout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MyTimeout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TimeSpan.FromSeconds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(60))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Handle them by implementing </a:t>
            </a:r>
            <a:r>
              <a:rPr lang="en-GB" dirty="0" err="1" smtClean="0"/>
              <a:t>IHandleTimeouts</a:t>
            </a:r>
            <a:r>
              <a:rPr lang="en-GB" dirty="0" smtClean="0"/>
              <a:t>&lt;</a:t>
            </a:r>
            <a:r>
              <a:rPr lang="en-GB" dirty="0" err="1"/>
              <a:t>MyTimeout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Timeout(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MyTimeout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 timeoutState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3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2322</Words>
  <Application>Microsoft Macintosh PowerPoint</Application>
  <PresentationFormat>Widescreen</PresentationFormat>
  <Paragraphs>566</Paragraphs>
  <Slides>79</Slides>
  <Notes>27</Notes>
  <HiddenSlides>4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90" baseType="lpstr">
      <vt:lpstr>Calibri</vt:lpstr>
      <vt:lpstr>Calibri Light</vt:lpstr>
      <vt:lpstr>Consolas</vt:lpstr>
      <vt:lpstr>Courier New</vt:lpstr>
      <vt:lpstr>Franklin Gothic Book</vt:lpstr>
      <vt:lpstr>Franklin Gothic Medium</vt:lpstr>
      <vt:lpstr>MS Gothic</vt:lpstr>
      <vt:lpstr>Steelfish Rg</vt:lpstr>
      <vt:lpstr>Tahoma</vt:lpstr>
      <vt:lpstr>Arial</vt:lpstr>
      <vt:lpstr>Office Theme</vt:lpstr>
      <vt:lpstr>Saga Master Class</vt:lpstr>
      <vt:lpstr>Agenda</vt:lpstr>
      <vt:lpstr>Prerequisites</vt:lpstr>
      <vt:lpstr>Saga definition</vt:lpstr>
      <vt:lpstr>Handling messages</vt:lpstr>
      <vt:lpstr>Starting sagas</vt:lpstr>
      <vt:lpstr>Storing state</vt:lpstr>
      <vt:lpstr>Correlating messages to saga instances</vt:lpstr>
      <vt:lpstr>Requesting timeouts</vt:lpstr>
      <vt:lpstr>Sending messages</vt:lpstr>
      <vt:lpstr>Sample domain</vt:lpstr>
      <vt:lpstr>Exercise 1 – Order Policy saga</vt:lpstr>
      <vt:lpstr>Walkthrough</vt:lpstr>
      <vt:lpstr>Event driven architectures</vt:lpstr>
      <vt:lpstr>Loosely Coupled Synchronization</vt:lpstr>
      <vt:lpstr>Sagas and Services</vt:lpstr>
      <vt:lpstr>Starting Sagas – The truth </vt:lpstr>
      <vt:lpstr>Exercise 2 – Shipping policy saga</vt:lpstr>
      <vt:lpstr>Walkthrough</vt:lpstr>
      <vt:lpstr>NServiceBus Basics</vt:lpstr>
      <vt:lpstr>Fault Tolerance</vt:lpstr>
      <vt:lpstr>Exceptions</vt:lpstr>
      <vt:lpstr>Messaging and Consistency</vt:lpstr>
      <vt:lpstr>Sagas and concurrency</vt:lpstr>
      <vt:lpstr>Sagas started concurrently</vt:lpstr>
      <vt:lpstr>Concurrently updating existing sagas</vt:lpstr>
      <vt:lpstr>Optimizing for concurrency - NHibernate</vt:lpstr>
      <vt:lpstr>Exercise 3 – Concurrency</vt:lpstr>
      <vt:lpstr>Walkthrough</vt:lpstr>
      <vt:lpstr>Storage mechanics</vt:lpstr>
      <vt:lpstr>Sagas and integration</vt:lpstr>
      <vt:lpstr>Auto correlation</vt:lpstr>
      <vt:lpstr>Custom timeout state</vt:lpstr>
      <vt:lpstr>NServiceBus Basics</vt:lpstr>
      <vt:lpstr>Invoking web services from handlers</vt:lpstr>
      <vt:lpstr>Integrating messaging &amp; WS</vt:lpstr>
      <vt:lpstr>Messaging to WS Integration</vt:lpstr>
      <vt:lpstr>Shipping orders</vt:lpstr>
      <vt:lpstr>Exercise 4 – Shipping integration</vt:lpstr>
      <vt:lpstr>Sagas not found</vt:lpstr>
      <vt:lpstr>PowerPoint Presentation</vt:lpstr>
      <vt:lpstr>Walkthrough</vt:lpstr>
      <vt:lpstr>Web Services &amp; Integration</vt:lpstr>
      <vt:lpstr>Web Integration Protocols</vt:lpstr>
      <vt:lpstr>Observer vs Command saga</vt:lpstr>
      <vt:lpstr>PowerPoint Presentation</vt:lpstr>
      <vt:lpstr>PowerPoint Presentation</vt:lpstr>
      <vt:lpstr>PowerPoint Presentation</vt:lpstr>
      <vt:lpstr>Sagas and batch jobs</vt:lpstr>
      <vt:lpstr>The Batch Job</vt:lpstr>
      <vt:lpstr>The scheduled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5 – Preferred customers</vt:lpstr>
      <vt:lpstr>Walkthrough</vt:lpstr>
      <vt:lpstr>Rescheduling of timeouts</vt:lpstr>
      <vt:lpstr>Put some code here</vt:lpstr>
      <vt:lpstr>Sagas are your domain model</vt:lpstr>
      <vt:lpstr>Race Conditions – the secret sauce</vt:lpstr>
      <vt:lpstr>Real World Requirements</vt:lpstr>
      <vt:lpstr>Service Boundary Issues</vt:lpstr>
      <vt:lpstr>Implementation is simple with 3-Tier</vt:lpstr>
      <vt:lpstr>Remember</vt:lpstr>
      <vt:lpstr>Find underlying business objectives</vt:lpstr>
      <vt:lpstr>Analyze</vt:lpstr>
      <vt:lpstr>Dig Deeper</vt:lpstr>
      <vt:lpstr>Consider Service Boundaries</vt:lpstr>
      <vt:lpstr>Exercise 6 – Buyers remorse</vt:lpstr>
      <vt:lpstr>Walkthrough</vt:lpstr>
      <vt:lpstr>Upcoming saga changes in v6</vt:lpstr>
      <vt:lpstr>Less sharp edges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 Master Class</dc:title>
  <dc:creator>andreas.ohlund</dc:creator>
  <cp:lastModifiedBy>David Boike</cp:lastModifiedBy>
  <cp:revision>89</cp:revision>
  <dcterms:created xsi:type="dcterms:W3CDTF">2015-11-21T09:35:10Z</dcterms:created>
  <dcterms:modified xsi:type="dcterms:W3CDTF">2015-11-29T04:24:32Z</dcterms:modified>
</cp:coreProperties>
</file>