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6" r:id="rId6"/>
    <p:sldId id="265" r:id="rId7"/>
    <p:sldId id="267" r:id="rId8"/>
    <p:sldId id="268" r:id="rId9"/>
    <p:sldId id="269" r:id="rId10"/>
    <p:sldId id="270" r:id="rId11"/>
    <p:sldId id="262" r:id="rId12"/>
    <p:sldId id="261" r:id="rId13"/>
    <p:sldId id="263" r:id="rId14"/>
    <p:sldId id="276" r:id="rId15"/>
    <p:sldId id="271" r:id="rId16"/>
    <p:sldId id="272" r:id="rId17"/>
    <p:sldId id="273" r:id="rId18"/>
    <p:sldId id="300" r:id="rId19"/>
    <p:sldId id="301" r:id="rId20"/>
    <p:sldId id="275" r:id="rId21"/>
    <p:sldId id="302" r:id="rId22"/>
    <p:sldId id="303" r:id="rId23"/>
    <p:sldId id="304" r:id="rId24"/>
    <p:sldId id="274" r:id="rId25"/>
    <p:sldId id="305" r:id="rId26"/>
    <p:sldId id="319" r:id="rId27"/>
    <p:sldId id="290" r:id="rId28"/>
    <p:sldId id="299" r:id="rId29"/>
    <p:sldId id="297" r:id="rId30"/>
    <p:sldId id="295" r:id="rId31"/>
    <p:sldId id="321" r:id="rId32"/>
    <p:sldId id="322" r:id="rId33"/>
    <p:sldId id="291" r:id="rId34"/>
    <p:sldId id="292" r:id="rId35"/>
    <p:sldId id="293" r:id="rId36"/>
    <p:sldId id="294" r:id="rId37"/>
    <p:sldId id="288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287" r:id="rId52"/>
    <p:sldId id="278" r:id="rId53"/>
    <p:sldId id="279" r:id="rId54"/>
    <p:sldId id="280" r:id="rId55"/>
    <p:sldId id="281" r:id="rId56"/>
    <p:sldId id="282" r:id="rId57"/>
    <p:sldId id="283" r:id="rId58"/>
    <p:sldId id="284" r:id="rId59"/>
    <p:sldId id="285" r:id="rId60"/>
    <p:sldId id="286" r:id="rId61"/>
    <p:sldId id="264" r:id="rId6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5121A0-A3A7-4141-AE39-7ED4002BAD0F}">
          <p14:sldIdLst>
            <p14:sldId id="256"/>
            <p14:sldId id="257"/>
            <p14:sldId id="258"/>
            <p14:sldId id="259"/>
            <p14:sldId id="266"/>
            <p14:sldId id="265"/>
            <p14:sldId id="267"/>
            <p14:sldId id="268"/>
            <p14:sldId id="269"/>
            <p14:sldId id="270"/>
            <p14:sldId id="262"/>
            <p14:sldId id="261"/>
            <p14:sldId id="263"/>
            <p14:sldId id="276"/>
            <p14:sldId id="271"/>
            <p14:sldId id="272"/>
            <p14:sldId id="273"/>
            <p14:sldId id="300"/>
            <p14:sldId id="301"/>
            <p14:sldId id="275"/>
            <p14:sldId id="302"/>
            <p14:sldId id="303"/>
            <p14:sldId id="304"/>
            <p14:sldId id="274"/>
            <p14:sldId id="305"/>
            <p14:sldId id="319"/>
            <p14:sldId id="290"/>
            <p14:sldId id="299"/>
            <p14:sldId id="297"/>
            <p14:sldId id="295"/>
            <p14:sldId id="321"/>
            <p14:sldId id="322"/>
            <p14:sldId id="291"/>
            <p14:sldId id="292"/>
            <p14:sldId id="293"/>
            <p14:sldId id="294"/>
            <p14:sldId id="288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28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Untitled Section" id="{705D2A12-8830-4DE1-BAF5-974EB888AEA0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8" autoAdjust="0"/>
    <p:restoredTop sz="94660"/>
  </p:normalViewPr>
  <p:slideViewPr>
    <p:cSldViewPr snapToGrid="0" showGuides="1">
      <p:cViewPr varScale="1">
        <p:scale>
          <a:sx n="192" d="100"/>
          <a:sy n="192" d="100"/>
        </p:scale>
        <p:origin x="15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98C1-2963-45B6-8396-F9770A549EA4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B19A3-B3B6-4398-9889-160C3A008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632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N'UPDATE </a:t>
            </a:r>
            <a:r>
              <a:rPr lang="en-US" dirty="0" err="1" smtClean="0"/>
              <a:t>ShippingPolicy</a:t>
            </a:r>
            <a:r>
              <a:rPr lang="en-US" dirty="0" smtClean="0"/>
              <a:t> SET Billed = @p0 </a:t>
            </a:r>
            <a:r>
              <a:rPr lang="en-US" sz="1600" dirty="0" smtClean="0"/>
              <a:t>WHERE</a:t>
            </a:r>
            <a:r>
              <a:rPr lang="en-US" dirty="0" smtClean="0"/>
              <a:t> Id = @p1 AND Originator = @p2 AND </a:t>
            </a:r>
            <a:r>
              <a:rPr lang="en-US" dirty="0" err="1" smtClean="0"/>
              <a:t>OriginalMessageId</a:t>
            </a:r>
            <a:r>
              <a:rPr lang="en-US" dirty="0" smtClean="0"/>
              <a:t> = @p3 AND </a:t>
            </a:r>
            <a:r>
              <a:rPr lang="en-US" dirty="0" err="1" smtClean="0"/>
              <a:t>OrderId</a:t>
            </a:r>
            <a:r>
              <a:rPr lang="en-US" dirty="0" smtClean="0"/>
              <a:t> = @p4 AND Placed = @p5 AND Billed = @p6',N'@p0 bit,@p1 uniqueidentifier,@p2 </a:t>
            </a:r>
            <a:r>
              <a:rPr lang="en-US" dirty="0" err="1" smtClean="0"/>
              <a:t>nvarchar</a:t>
            </a:r>
            <a:r>
              <a:rPr lang="en-US" dirty="0" smtClean="0"/>
              <a:t>(4000),@p3 </a:t>
            </a:r>
            <a:r>
              <a:rPr lang="en-US" dirty="0" err="1" smtClean="0"/>
              <a:t>nvarchar</a:t>
            </a:r>
            <a:r>
              <a:rPr lang="en-US" dirty="0" smtClean="0"/>
              <a:t>(4000),@p4 </a:t>
            </a:r>
            <a:r>
              <a:rPr lang="en-US" dirty="0" err="1" smtClean="0"/>
              <a:t>nvarchar</a:t>
            </a:r>
            <a:r>
              <a:rPr lang="en-US" dirty="0" smtClean="0"/>
              <a:t>(4000),@p5 bit,@p6 bit',@p0=1,@p1='870D112B-44D1-4206-A4DB-A55B015DA80A',@p2=N'Sales@ANDREAS2015',@p3=N'baf9b6bb-a0da-41b9-8a81-a55b015d7a05',@p4=N'a23a2438-3af6-4c0a-a108-7f8e72d12083',@p5=1,@p6=0</a:t>
            </a:r>
            <a:endParaRPr lang="en-GB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7629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The opposite of real time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42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017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What happens if the user buys twice the same day?</a:t>
            </a:r>
          </a:p>
          <a:p>
            <a:r>
              <a:rPr lang="sv-SE" dirty="0" smtClean="0"/>
              <a:t>Asking</a:t>
            </a:r>
            <a:r>
              <a:rPr lang="sv-SE" baseline="0" dirty="0" smtClean="0"/>
              <a:t> the business can be tricky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43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8677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We have</a:t>
            </a:r>
            <a:r>
              <a:rPr lang="sv-SE" baseline="0" dirty="0" smtClean="0"/>
              <a:t> trained the business to think in batches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44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8034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Memento (2000)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Guy Pearce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7064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“explain it to me like I was 5 years old” business analysis technique.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78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no real race condition – we have the time and space to run business logic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38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 returned in 30 days – full refund (less shipping and handling)</a:t>
            </a:r>
          </a:p>
          <a:p>
            <a:r>
              <a:rPr lang="en-US" dirty="0" smtClean="0"/>
              <a:t>Products returned in 60</a:t>
            </a:r>
            <a:r>
              <a:rPr lang="en-US" baseline="0" dirty="0" smtClean="0"/>
              <a:t> days – 50% refund </a:t>
            </a:r>
            <a:r>
              <a:rPr lang="en-US" dirty="0" smtClean="0"/>
              <a:t>(less shipping and handling)</a:t>
            </a:r>
          </a:p>
          <a:p>
            <a:r>
              <a:rPr lang="en-US" dirty="0" smtClean="0"/>
              <a:t>Later than 60 days – no refund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82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Upgrade the sales endpoint to v6 and remove: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Unique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Set of the </a:t>
            </a:r>
            <a:r>
              <a:rPr lang="en-GB" baseline="0" dirty="0" err="1" smtClean="0"/>
              <a:t>corr</a:t>
            </a:r>
            <a:r>
              <a:rPr lang="en-GB" baseline="0" dirty="0" smtClean="0"/>
              <a:t> prop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that it blows if no </a:t>
            </a:r>
            <a:r>
              <a:rPr lang="en-GB" baseline="0" dirty="0" err="1" smtClean="0"/>
              <a:t>IAmStartedByExists</a:t>
            </a: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that a mapping is required for each I am started </a:t>
            </a:r>
            <a:r>
              <a:rPr lang="en-GB" baseline="0" dirty="0" err="1" smtClean="0"/>
              <a:t>bys</a:t>
            </a:r>
            <a:r>
              <a:rPr lang="en-GB" baseline="0" dirty="0" smtClean="0"/>
              <a:t> (double check this)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61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4290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N'SELECT </a:t>
            </a:r>
            <a:r>
              <a:rPr lang="en-US" dirty="0" err="1" smtClean="0"/>
              <a:t>this_.Id</a:t>
            </a:r>
            <a:r>
              <a:rPr lang="en-US" dirty="0" smtClean="0"/>
              <a:t> as Id0_0_, </a:t>
            </a:r>
            <a:r>
              <a:rPr lang="en-US" dirty="0" err="1" smtClean="0"/>
              <a:t>this_.Originator</a:t>
            </a:r>
            <a:r>
              <a:rPr lang="en-US" dirty="0" smtClean="0"/>
              <a:t> as Originator0_0_, this_.</a:t>
            </a:r>
            <a:r>
              <a:rPr lang="en-US" dirty="0" err="1" smtClean="0"/>
              <a:t>OriginalMessageId</a:t>
            </a:r>
            <a:r>
              <a:rPr lang="en-US" dirty="0" smtClean="0"/>
              <a:t> as Original3_0_0_, this_.</a:t>
            </a:r>
            <a:r>
              <a:rPr lang="en-US" dirty="0" err="1" smtClean="0"/>
              <a:t>OrderId</a:t>
            </a:r>
            <a:r>
              <a:rPr lang="en-US" dirty="0" smtClean="0"/>
              <a:t> as OrderId1_0_, this_.</a:t>
            </a:r>
            <a:r>
              <a:rPr lang="en-US" dirty="0" err="1" smtClean="0"/>
              <a:t>SentToFedex</a:t>
            </a:r>
            <a:r>
              <a:rPr lang="en-US" dirty="0" smtClean="0"/>
              <a:t> as SentToFe2_1_0_ FROM </a:t>
            </a:r>
            <a:r>
              <a:rPr lang="en-US" dirty="0" err="1" smtClean="0"/>
              <a:t>ShipOrderPolicy</a:t>
            </a:r>
            <a:r>
              <a:rPr lang="en-US" dirty="0" smtClean="0"/>
              <a:t> this_ </a:t>
            </a:r>
            <a:r>
              <a:rPr lang="en-US" sz="3600" dirty="0" smtClean="0"/>
              <a:t>with (</a:t>
            </a:r>
            <a:r>
              <a:rPr lang="en-US" sz="3600" dirty="0" err="1" smtClean="0"/>
              <a:t>updlock</a:t>
            </a:r>
            <a:r>
              <a:rPr lang="en-US" sz="3600" dirty="0" smtClean="0"/>
              <a:t>, rowlock) </a:t>
            </a:r>
            <a:r>
              <a:rPr lang="en-US" dirty="0" smtClean="0"/>
              <a:t>WHERE this_.</a:t>
            </a:r>
            <a:r>
              <a:rPr lang="en-US" dirty="0" err="1" smtClean="0"/>
              <a:t>OrderId</a:t>
            </a:r>
            <a:r>
              <a:rPr lang="en-US" dirty="0" smtClean="0"/>
              <a:t> = @p0',N'@p0 </a:t>
            </a:r>
            <a:r>
              <a:rPr lang="en-US" dirty="0" err="1" smtClean="0"/>
              <a:t>nvarchar</a:t>
            </a:r>
            <a:r>
              <a:rPr lang="en-US" dirty="0" smtClean="0"/>
              <a:t>(4000)',@p0=N'ac9598f9-79cc-4d1c-bea2-32d8b73675b4'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424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Important to note here is that the Timeout Data doesn’t have to be a message type. It can be any poco.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4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Fed Ex is our</a:t>
            </a:r>
            <a:r>
              <a:rPr lang="en-US" baseline="0" dirty="0" smtClean="0"/>
              <a:t> preferred shipping provider, but if they don’t answer in a timely manner, we’ll turn to other shipping providers like UPS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happens if we shutdown part of the system, the </a:t>
            </a:r>
            <a:r>
              <a:rPr lang="en-US" baseline="0" dirty="0" err="1" smtClean="0"/>
              <a:t>fedex</a:t>
            </a:r>
            <a:r>
              <a:rPr lang="en-US" baseline="0" dirty="0" smtClean="0"/>
              <a:t> proxy is still running, succeeds and we restart shipping while the timeout is </a:t>
            </a:r>
            <a:r>
              <a:rPr lang="en-US" baseline="0" smtClean="0"/>
              <a:t>over?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345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Klassisches Integration</a:t>
            </a:r>
            <a:r>
              <a:rPr lang="de-CH" baseline="0" dirty="0" smtClean="0"/>
              <a:t> Beispiel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864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Prozesshandling wie es aussehen könnte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35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7730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Fast </a:t>
            </a:r>
            <a:r>
              <a:rPr lang="en-US" dirty="0" err="1" smtClean="0"/>
              <a:t>wie</a:t>
            </a:r>
            <a:r>
              <a:rPr lang="en-US" dirty="0" smtClean="0"/>
              <a:t> Onion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Hexagonale</a:t>
            </a:r>
            <a:r>
              <a:rPr lang="en-US" dirty="0" smtClean="0"/>
              <a:t> </a:t>
            </a:r>
            <a:r>
              <a:rPr lang="en-US" dirty="0" err="1" smtClean="0"/>
              <a:t>Architektur</a:t>
            </a:r>
            <a:r>
              <a:rPr lang="en-US" dirty="0" smtClean="0"/>
              <a:t>. Layering von </a:t>
            </a:r>
            <a:r>
              <a:rPr lang="en-US" dirty="0" err="1" smtClean="0"/>
              <a:t>Prozessmanagers</a:t>
            </a:r>
            <a:r>
              <a:rPr lang="en-US" dirty="0" smtClean="0"/>
              <a:t>/Sagas</a:t>
            </a:r>
          </a:p>
          <a:p>
            <a:pPr marL="342900" indent="-342900"/>
            <a:r>
              <a:rPr lang="en-US" dirty="0" smtClean="0"/>
              <a:t>Die </a:t>
            </a:r>
            <a:r>
              <a:rPr lang="en-US" dirty="0" err="1" smtClean="0"/>
              <a:t>Buildingblocks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verwenden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einfach</a:t>
            </a:r>
            <a:r>
              <a:rPr lang="en-US" dirty="0" smtClean="0"/>
              <a:t>, </a:t>
            </a:r>
            <a:r>
              <a:rPr lang="en-US" dirty="0" err="1" smtClean="0"/>
              <a:t>schwierig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Prozess</a:t>
            </a:r>
            <a:r>
              <a:rPr lang="en-US" baseline="0" dirty="0" smtClean="0"/>
              <a:t> und die </a:t>
            </a:r>
            <a:r>
              <a:rPr lang="en-US" baseline="0" dirty="0" err="1" smtClean="0"/>
              <a:t>Schritte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identifizieren</a:t>
            </a:r>
            <a:r>
              <a:rPr lang="en-US" baseline="0" dirty="0" smtClean="0"/>
              <a:t>.</a:t>
            </a:r>
          </a:p>
          <a:p>
            <a:pPr marL="342900" indent="-342900"/>
            <a:r>
              <a:rPr lang="en-US" baseline="0" dirty="0" err="1" smtClean="0"/>
              <a:t>Mit</a:t>
            </a:r>
            <a:r>
              <a:rPr lang="en-US" baseline="0" dirty="0" smtClean="0"/>
              <a:t> Legacy </a:t>
            </a:r>
            <a:r>
              <a:rPr lang="en-US" baseline="0" dirty="0" err="1" smtClean="0"/>
              <a:t>Systemen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Prozessmanager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den Flow,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Adapter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die Integration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Orchestration is not a thing by itself.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Divide up workflows/orchestrations along service boundaries</a:t>
            </a:r>
          </a:p>
          <a:p>
            <a:pPr marL="738188" lvl="1" indent="-342900"/>
            <a:r>
              <a:rPr lang="en-US" dirty="0" smtClean="0"/>
              <a:t>Events are published at the end of the sub-flow in a service</a:t>
            </a:r>
          </a:p>
          <a:p>
            <a:pPr marL="738188" lvl="1" indent="-342900"/>
            <a:r>
              <a:rPr lang="en-US" dirty="0" smtClean="0"/>
              <a:t>Events trigger a sub-flow in other services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Sagas can be used for CEP/ESP:</a:t>
            </a:r>
          </a:p>
          <a:p>
            <a:pPr marL="342900" indent="-342900">
              <a:buNone/>
            </a:pPr>
            <a:r>
              <a:rPr lang="en-US" dirty="0" smtClean="0"/>
              <a:t>	complex event processing, event-stream proc.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36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6119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Now we call them Scheduled tasks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39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758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Domain</a:t>
            </a:r>
            <a:r>
              <a:rPr lang="sv-SE" baseline="0" dirty="0" smtClean="0"/>
              <a:t>model</a:t>
            </a:r>
          </a:p>
          <a:p>
            <a:r>
              <a:rPr lang="sv-SE" baseline="0" dirty="0" smtClean="0"/>
              <a:t>Select n+1</a:t>
            </a:r>
          </a:p>
          <a:p>
            <a:r>
              <a:rPr lang="sv-SE" baseline="0" dirty="0" smtClean="0"/>
              <a:t>Fetching strategies</a:t>
            </a:r>
          </a:p>
          <a:p>
            <a:r>
              <a:rPr lang="sv-SE" baseline="0" dirty="0" smtClean="0"/>
              <a:t>Lets run them during the night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40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2191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534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94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140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177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18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419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788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579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225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800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92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49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Saga Master Class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NSBCON Dallas 2015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868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Sending </a:t>
            </a:r>
            <a:r>
              <a:rPr lang="en-GB" dirty="0" smtClean="0"/>
              <a:t>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get access to the bus via the saga base class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 err="1" smtClean="0"/>
              <a:t>t</a:t>
            </a:r>
            <a:r>
              <a:rPr lang="en-GB" dirty="0" err="1" smtClean="0"/>
              <a:t>his.Bus</a:t>
            </a:r>
            <a:r>
              <a:rPr lang="en-GB" dirty="0" err="1" smtClean="0"/>
              <a:t>.Send</a:t>
            </a:r>
            <a:r>
              <a:rPr lang="en-GB" dirty="0" smtClean="0"/>
              <a:t>(new </a:t>
            </a:r>
            <a:r>
              <a:rPr lang="en-GB" dirty="0" err="1" smtClean="0"/>
              <a:t>MyMessage</a:t>
            </a:r>
            <a:r>
              <a:rPr lang="en-GB" dirty="0" smtClean="0"/>
              <a:t>())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304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domain walkthrough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Shop</a:t>
            </a:r>
          </a:p>
          <a:p>
            <a:r>
              <a:rPr lang="en-GB" dirty="0" smtClean="0"/>
              <a:t>Sales</a:t>
            </a:r>
          </a:p>
          <a:p>
            <a:r>
              <a:rPr lang="en-GB" dirty="0" smtClean="0"/>
              <a:t>Billing</a:t>
            </a:r>
          </a:p>
          <a:p>
            <a:r>
              <a:rPr lang="en-GB" dirty="0" smtClean="0"/>
              <a:t>Shipping</a:t>
            </a:r>
          </a:p>
          <a:p>
            <a:r>
              <a:rPr lang="en-GB" dirty="0" smtClean="0"/>
              <a:t>Customer care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25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 – Order Policy 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State changes</a:t>
            </a:r>
          </a:p>
          <a:p>
            <a:pPr lvl="1"/>
            <a:r>
              <a:rPr lang="en-GB" dirty="0" err="1" smtClean="0"/>
              <a:t>StartOrder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PlaceOrder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CancelOrder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OrderAbandoned</a:t>
            </a:r>
            <a:r>
              <a:rPr lang="en-GB" dirty="0" smtClean="0"/>
              <a:t> (Event)</a:t>
            </a:r>
          </a:p>
          <a:p>
            <a:r>
              <a:rPr lang="en-GB" dirty="0" smtClean="0"/>
              <a:t>Business rules:</a:t>
            </a:r>
          </a:p>
          <a:p>
            <a:pPr lvl="1"/>
            <a:r>
              <a:rPr lang="en-GB" dirty="0" smtClean="0"/>
              <a:t>An order is abandoned if not cancelled or placed within 20 seconds</a:t>
            </a:r>
          </a:p>
          <a:p>
            <a:pPr lvl="1"/>
            <a:r>
              <a:rPr lang="en-GB" dirty="0" smtClean="0"/>
              <a:t>Events should be emitted for each relevant state change</a:t>
            </a:r>
          </a:p>
        </p:txBody>
      </p:sp>
    </p:spTree>
    <p:extLst>
      <p:ext uri="{BB962C8B-B14F-4D97-AF65-F5344CB8AC3E}">
        <p14:creationId xmlns:p14="http://schemas.microsoft.com/office/powerpoint/2010/main" val="6135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5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driven architectures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Where sagas rule…	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679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3744912" y="20272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020996" y="3686941"/>
            <a:ext cx="2438400" cy="14478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1295" y="3633605"/>
            <a:ext cx="3275215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982896" y="3877441"/>
            <a:ext cx="2667000" cy="16002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37221" y="5401441"/>
            <a:ext cx="3409604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 flipH="1">
            <a:off x="3168702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03593" y="2429641"/>
            <a:ext cx="2709805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Discount Locally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5335696" y="3115441"/>
            <a:ext cx="25146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108576" y="3428949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5221396" y="3382141"/>
            <a:ext cx="25908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621896" y="4567391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5494088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021495" y="2429641"/>
            <a:ext cx="291915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Pricing Locally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8393112" y="1742117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Straight Arrow Connector 19"/>
          <p:cNvCxnSpPr/>
          <p:nvPr/>
        </p:nvCxnSpPr>
        <p:spPr>
          <a:xfrm rot="10800000" flipV="1">
            <a:off x="5560358" y="2217307"/>
            <a:ext cx="24688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6326295" y="1802913"/>
            <a:ext cx="1749829" cy="401782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Place Order</a:t>
            </a:r>
          </a:p>
        </p:txBody>
      </p:sp>
      <p:sp>
        <p:nvSpPr>
          <p:cNvPr id="22" name="Curved Left Arrow 21"/>
          <p:cNvSpPr/>
          <p:nvPr/>
        </p:nvSpPr>
        <p:spPr>
          <a:xfrm>
            <a:off x="4773498" y="2715605"/>
            <a:ext cx="245409" cy="333061"/>
          </a:xfrm>
          <a:prstGeom prst="curvedLef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3" name="Curved Right Arrow 22"/>
          <p:cNvSpPr/>
          <p:nvPr/>
        </p:nvSpPr>
        <p:spPr>
          <a:xfrm flipV="1">
            <a:off x="4315984" y="2678739"/>
            <a:ext cx="294491" cy="363281"/>
          </a:xfrm>
          <a:prstGeom prst="curvedRigh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5107096" y="3648841"/>
            <a:ext cx="2819400" cy="26670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>
          <a:xfrm rot="5400000">
            <a:off x="2020996" y="4144141"/>
            <a:ext cx="2743200" cy="1752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3811696" y="6392041"/>
            <a:ext cx="3124200" cy="5334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Order Accepted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2093744" y="5152069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 rot="16200000" flipV="1">
            <a:off x="1644855" y="5089705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7948675" y="5104963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rot="16200000" flipV="1">
            <a:off x="7499786" y="5042599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rot="16200000" flipH="1">
            <a:off x="4668842" y="3866499"/>
            <a:ext cx="964277" cy="49876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rot="5400000">
            <a:off x="3936387" y="4058160"/>
            <a:ext cx="947651" cy="18288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3" name="Rounded Rectangle 32"/>
          <p:cNvSpPr/>
          <p:nvPr/>
        </p:nvSpPr>
        <p:spPr bwMode="auto">
          <a:xfrm>
            <a:off x="7883687" y="5703673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Pricing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722600" y="5713947"/>
            <a:ext cx="1715784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CRM</a:t>
            </a:r>
          </a:p>
        </p:txBody>
      </p:sp>
      <p:sp>
        <p:nvSpPr>
          <p:cNvPr id="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Loosely Coupled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9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1" grpId="0" animBg="1"/>
      <p:bldP spid="11" grpId="1" animBg="1"/>
      <p:bldP spid="12" grpId="0"/>
      <p:bldP spid="12" grpId="1"/>
      <p:bldP spid="14" grpId="0"/>
      <p:bldP spid="14" grpId="1"/>
      <p:bldP spid="16" grpId="0"/>
      <p:bldP spid="16" grpId="1"/>
      <p:bldP spid="17" grpId="0" animBg="1"/>
      <p:bldP spid="17" grpId="1" animBg="1"/>
      <p:bldP spid="18" grpId="0"/>
      <p:bldP spid="18" grpId="1"/>
      <p:bldP spid="21" grpId="0"/>
      <p:bldP spid="22" grpId="0" animBg="1"/>
      <p:bldP spid="23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343328" y="18748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021513" y="4084637"/>
            <a:ext cx="1600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Billed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201220" y="2933075"/>
            <a:ext cx="2266308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>
            <a:stCxn id="8" idx="2"/>
          </p:cNvCxnSpPr>
          <p:nvPr/>
        </p:nvCxnSpPr>
        <p:spPr>
          <a:xfrm flipH="1">
            <a:off x="5494763" y="2933075"/>
            <a:ext cx="2269057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6905928" y="1874837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973512" y="5714422"/>
            <a:ext cx="2122472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82912" y="2865437"/>
            <a:ext cx="1981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Accepted</a:t>
            </a: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3059112" y="2403956"/>
            <a:ext cx="3846816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132512" y="5866822"/>
            <a:ext cx="3632200" cy="609600"/>
            <a:chOff x="6132512" y="6065837"/>
            <a:chExt cx="3632200" cy="609600"/>
          </a:xfrm>
        </p:grpSpPr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132512" y="6218237"/>
              <a:ext cx="508000" cy="457200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3"/>
            <p:cNvSpPr txBox="1">
              <a:spLocks noChangeArrowheads="1"/>
            </p:cNvSpPr>
            <p:nvPr/>
          </p:nvSpPr>
          <p:spPr>
            <a:xfrm>
              <a:off x="6716712" y="6065837"/>
              <a:ext cx="3048000" cy="4572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Process only when both events have arrived</a:t>
              </a:r>
            </a:p>
          </p:txBody>
        </p:sp>
      </p:grpSp>
      <p:grpSp>
        <p:nvGrpSpPr>
          <p:cNvPr id="15" name="Group 39"/>
          <p:cNvGrpSpPr/>
          <p:nvPr/>
        </p:nvGrpSpPr>
        <p:grpSpPr>
          <a:xfrm>
            <a:off x="165207" y="5743426"/>
            <a:ext cx="3689972" cy="911445"/>
            <a:chOff x="597125" y="4396335"/>
            <a:chExt cx="3689972" cy="911445"/>
          </a:xfrm>
        </p:grpSpPr>
        <p:sp>
          <p:nvSpPr>
            <p:cNvPr id="16" name="TextBox 15"/>
            <p:cNvSpPr txBox="1"/>
            <p:nvPr/>
          </p:nvSpPr>
          <p:spPr>
            <a:xfrm>
              <a:off x="1535831" y="4413946"/>
              <a:ext cx="2751266" cy="893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Events may arrive</a:t>
              </a:r>
            </a:p>
            <a:p>
              <a:r>
                <a:rPr lang="en-US" sz="2800" dirty="0" smtClean="0">
                  <a:latin typeface="Calibri" pitchFamily="34" charset="0"/>
                </a:rPr>
                <a:t> out of order</a:t>
              </a:r>
              <a:endParaRPr lang="en-GB" sz="2800" b="0" dirty="0">
                <a:latin typeface="Calibri" pitchFamily="34" charset="0"/>
              </a:endParaRPr>
            </a:p>
          </p:txBody>
        </p:sp>
        <p:pic>
          <p:nvPicPr>
            <p:cNvPr id="17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7125" y="4396335"/>
              <a:ext cx="938706" cy="816797"/>
            </a:xfrm>
            <a:prstGeom prst="rect">
              <a:avLst/>
            </a:prstGeom>
            <a:noFill/>
          </p:spPr>
        </p:pic>
      </p:grpSp>
      <p:sp>
        <p:nvSpPr>
          <p:cNvPr id="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Sagas and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2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smtClean="0"/>
              <a:t>Sagas – The truth</a:t>
            </a:r>
            <a:r>
              <a:rPr lang="en-US" dirty="0"/>
              <a:t/>
            </a:r>
            <a:br>
              <a:rPr lang="en-US" dirty="0"/>
            </a:br>
            <a:endParaRPr lang="sv-S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8313" y="360363"/>
            <a:ext cx="9610726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238" y="1768475"/>
            <a:ext cx="9577387" cy="4987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Sagas can be started by multiple messages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IAmStartedByMessages</a:t>
            </a:r>
            <a:r>
              <a:rPr lang="en-US" dirty="0" smtClean="0"/>
              <a:t>&lt;T&gt; </a:t>
            </a:r>
            <a:r>
              <a:rPr lang="en-US" dirty="0" smtClean="0"/>
              <a:t>for each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 messages should start saga, following messages should be processed by the same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53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 – </a:t>
            </a:r>
            <a:r>
              <a:rPr lang="en-GB" smtClean="0"/>
              <a:t>Shipping policy </a:t>
            </a:r>
            <a:r>
              <a:rPr lang="en-GB" dirty="0" smtClean="0"/>
              <a:t>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Include the Billing and Shipping projects</a:t>
            </a:r>
          </a:p>
          <a:p>
            <a:r>
              <a:rPr lang="en-GB" dirty="0" smtClean="0"/>
              <a:t>Create a event handler in Billing that emits the `</a:t>
            </a:r>
            <a:r>
              <a:rPr lang="en-GB" dirty="0" err="1" smtClean="0"/>
              <a:t>OrderBilled</a:t>
            </a:r>
            <a:r>
              <a:rPr lang="en-GB" dirty="0" smtClean="0"/>
              <a:t>` Event</a:t>
            </a:r>
          </a:p>
          <a:p>
            <a:r>
              <a:rPr lang="en-GB" dirty="0" smtClean="0"/>
              <a:t>Create a Shipping saga that</a:t>
            </a:r>
          </a:p>
          <a:p>
            <a:pPr lvl="1"/>
            <a:r>
              <a:rPr lang="en-GB" dirty="0" smtClean="0"/>
              <a:t>Starts a ship order sub process when the order has been accepted and billed</a:t>
            </a:r>
          </a:p>
          <a:p>
            <a:pPr lvl="1"/>
            <a:r>
              <a:rPr lang="en-GB" dirty="0" smtClean="0"/>
              <a:t>For now just make the sub process a message handler</a:t>
            </a:r>
          </a:p>
        </p:txBody>
      </p:sp>
    </p:spTree>
    <p:extLst>
      <p:ext uri="{BB962C8B-B14F-4D97-AF65-F5344CB8AC3E}">
        <p14:creationId xmlns:p14="http://schemas.microsoft.com/office/powerpoint/2010/main" val="32726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601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 to </a:t>
            </a:r>
            <a:r>
              <a:rPr lang="en-GB" dirty="0" smtClean="0"/>
              <a:t>sagas</a:t>
            </a:r>
          </a:p>
          <a:p>
            <a:r>
              <a:rPr lang="en-GB" dirty="0" smtClean="0"/>
              <a:t>TBD</a:t>
            </a:r>
            <a:endParaRPr lang="en-GB" dirty="0" smtClean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006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concurrency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Storage matters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1629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started concurrently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to add the [Unique] attribute to the correlated property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ALTER </a:t>
            </a:r>
            <a:r>
              <a:rPr lang="en-US" dirty="0"/>
              <a:t>TABLE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ShippingPolicy</a:t>
            </a:r>
            <a:r>
              <a:rPr lang="en-US" dirty="0"/>
              <a:t>] ADD UNIQUE NONCLUSTERED </a:t>
            </a:r>
          </a:p>
          <a:p>
            <a:pPr marL="0" indent="0">
              <a:buNone/>
            </a:pPr>
            <a:r>
              <a:rPr lang="sv-SE" dirty="0" smtClean="0"/>
              <a:t>([</a:t>
            </a:r>
            <a:r>
              <a:rPr lang="sv-SE" dirty="0"/>
              <a:t>OrderId] </a:t>
            </a:r>
            <a:r>
              <a:rPr lang="sv-SE" dirty="0" smtClean="0"/>
              <a:t>ASC</a:t>
            </a:r>
            <a:r>
              <a:rPr lang="en-US" dirty="0" smtClean="0"/>
              <a:t>) ON </a:t>
            </a:r>
            <a:r>
              <a:rPr lang="en-US" dirty="0"/>
              <a:t>[PRIMARY]</a:t>
            </a:r>
          </a:p>
          <a:p>
            <a:pPr marL="0" indent="0">
              <a:buNone/>
            </a:pPr>
            <a:r>
              <a:rPr lang="sv-SE" dirty="0"/>
              <a:t>GO</a:t>
            </a:r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6106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Concurrently updating </a:t>
            </a:r>
            <a:r>
              <a:rPr lang="en-GB" dirty="0" smtClean="0"/>
              <a:t>existing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Strategy is specific to each </a:t>
            </a:r>
            <a:r>
              <a:rPr lang="en-GB" dirty="0" err="1" smtClean="0"/>
              <a:t>storagae</a:t>
            </a:r>
            <a:endParaRPr lang="en-GB" dirty="0" smtClean="0"/>
          </a:p>
          <a:p>
            <a:r>
              <a:rPr lang="en-GB" dirty="0" smtClean="0"/>
              <a:t>NHibernate used</a:t>
            </a:r>
            <a:endParaRPr lang="en-GB" dirty="0" smtClean="0"/>
          </a:p>
          <a:p>
            <a:pPr lvl="1"/>
            <a:r>
              <a:rPr lang="en-GB" dirty="0" smtClean="0"/>
              <a:t>Optimistic concurrency with a where clause</a:t>
            </a:r>
            <a:endParaRPr lang="en-GB" dirty="0" smtClean="0"/>
          </a:p>
          <a:p>
            <a:pPr lvl="1"/>
            <a:r>
              <a:rPr lang="en-GB" dirty="0" smtClean="0"/>
              <a:t>We recommend </a:t>
            </a:r>
            <a:r>
              <a:rPr lang="en-GB" dirty="0" err="1" smtClean="0"/>
              <a:t>swithing</a:t>
            </a:r>
            <a:r>
              <a:rPr lang="en-GB" dirty="0" smtClean="0"/>
              <a:t> to a version property to avoid </a:t>
            </a:r>
          </a:p>
          <a:p>
            <a:pPr lvl="2"/>
            <a:r>
              <a:rPr lang="en-GB" dirty="0" smtClean="0"/>
              <a:t>To big </a:t>
            </a:r>
            <a:r>
              <a:rPr lang="en-GB" dirty="0" err="1" smtClean="0"/>
              <a:t>sql</a:t>
            </a:r>
            <a:r>
              <a:rPr lang="en-GB" dirty="0" smtClean="0"/>
              <a:t> statements</a:t>
            </a:r>
          </a:p>
          <a:p>
            <a:pPr lvl="2"/>
            <a:r>
              <a:rPr lang="en-GB" dirty="0" smtClean="0"/>
              <a:t>Decimal properties can cause failures due to truncation</a:t>
            </a:r>
          </a:p>
          <a:p>
            <a:pPr lvl="2"/>
            <a:r>
              <a:rPr lang="en-GB" dirty="0" smtClean="0"/>
              <a:t>Public virtual </a:t>
            </a:r>
            <a:r>
              <a:rPr lang="en-GB" dirty="0" err="1" smtClean="0"/>
              <a:t>int</a:t>
            </a:r>
            <a:r>
              <a:rPr lang="en-GB" dirty="0" smtClean="0"/>
              <a:t> Version{ get; set; 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3108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Optimizing for concurrency - NHibernate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Upgrade </a:t>
            </a:r>
            <a:r>
              <a:rPr lang="en-GB" dirty="0"/>
              <a:t>locks (this essentially becomes pessimistic locking)</a:t>
            </a:r>
          </a:p>
          <a:p>
            <a:pPr lvl="1"/>
            <a:r>
              <a:rPr lang="en-GB" dirty="0"/>
              <a:t>Ok since its just locking a single saga instance</a:t>
            </a:r>
          </a:p>
          <a:p>
            <a:pPr lvl="1"/>
            <a:r>
              <a:rPr lang="en-GB" dirty="0"/>
              <a:t>All messages updates saga state (</a:t>
            </a:r>
            <a:r>
              <a:rPr lang="en-GB" dirty="0" smtClean="0"/>
              <a:t>usually</a:t>
            </a:r>
          </a:p>
          <a:p>
            <a:r>
              <a:rPr lang="en-GB" dirty="0" err="1"/>
              <a:t>RavenDB</a:t>
            </a:r>
            <a:r>
              <a:rPr lang="en-GB" dirty="0"/>
              <a:t> </a:t>
            </a:r>
            <a:r>
              <a:rPr lang="en-GB" dirty="0" smtClean="0"/>
              <a:t>has no concept of locking</a:t>
            </a:r>
            <a:endParaRPr lang="en-GB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8426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mechanics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 we need this slide?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6957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 smtClean="0"/>
              <a:t>3 </a:t>
            </a:r>
            <a:r>
              <a:rPr lang="en-GB" dirty="0" smtClean="0"/>
              <a:t>– </a:t>
            </a:r>
            <a:r>
              <a:rPr lang="en-GB" dirty="0" smtClean="0"/>
              <a:t>Concurrency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Mak</a:t>
            </a:r>
            <a:r>
              <a:rPr lang="en-GB" dirty="0" smtClean="0"/>
              <a:t>e sure that the billing endpoint is stopped</a:t>
            </a:r>
          </a:p>
          <a:p>
            <a:r>
              <a:rPr lang="en-GB" dirty="0" smtClean="0"/>
              <a:t>Place a new order</a:t>
            </a:r>
          </a:p>
          <a:p>
            <a:r>
              <a:rPr lang="en-GB" dirty="0" smtClean="0"/>
              <a:t>Notice the concurrency exception </a:t>
            </a:r>
          </a:p>
          <a:p>
            <a:pPr lvl="1"/>
            <a:r>
              <a:rPr lang="en-GB" dirty="0" smtClean="0"/>
              <a:t>In the </a:t>
            </a:r>
            <a:r>
              <a:rPr lang="en-GB" dirty="0" err="1" smtClean="0"/>
              <a:t>logfile</a:t>
            </a:r>
            <a:r>
              <a:rPr lang="en-GB" dirty="0" smtClean="0"/>
              <a:t> in /bin/debug</a:t>
            </a:r>
          </a:p>
          <a:p>
            <a:pPr lvl="1"/>
            <a:r>
              <a:rPr lang="en-GB" dirty="0" smtClean="0"/>
              <a:t>Or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078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3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715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integration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1148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ReplyToOriginator</a:t>
            </a:r>
            <a:endParaRPr lang="en-GB" dirty="0" smtClean="0"/>
          </a:p>
          <a:p>
            <a:r>
              <a:rPr lang="en-GB" dirty="0" smtClean="0"/>
              <a:t>Auto </a:t>
            </a:r>
            <a:r>
              <a:rPr lang="en-GB" dirty="0" err="1" smtClean="0"/>
              <a:t>correlatation</a:t>
            </a:r>
            <a:endParaRPr lang="en-GB" dirty="0" smtClean="0"/>
          </a:p>
          <a:p>
            <a:pPr lvl="1"/>
            <a:r>
              <a:rPr lang="en-GB" dirty="0" smtClean="0"/>
              <a:t>Caveat: Does not work btw sagas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74567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538291" y="4604163"/>
            <a:ext cx="1209727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814">
              <a:latin typeface="Arial" charset="0"/>
              <a:ea typeface="MS Gothic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20688" y="2599473"/>
            <a:ext cx="1254660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814"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timeout 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44043" y="2046588"/>
            <a:ext cx="8092210" cy="1209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class </a:t>
            </a:r>
            <a:r>
              <a:rPr lang="en-US" sz="1814" dirty="0" err="1">
                <a:latin typeface="Consolas" pitchFamily="49" charset="0"/>
              </a:rPr>
              <a:t>FedexTimedOut</a:t>
            </a:r>
            <a:endParaRPr lang="en-US" sz="1814" dirty="0">
              <a:latin typeface="Consolas" pitchFamily="49" charset="0"/>
            </a:endParaRPr>
          </a:p>
          <a:p>
            <a:r>
              <a:rPr lang="en-US" sz="1814" dirty="0">
                <a:latin typeface="Consolas" pitchFamily="49" charset="0"/>
              </a:rPr>
              <a:t>{</a:t>
            </a:r>
          </a:p>
          <a:p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	public string </a:t>
            </a:r>
            <a:r>
              <a:rPr lang="en-US" sz="1814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SomeState</a:t>
            </a:r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{</a:t>
            </a:r>
            <a:r>
              <a:rPr lang="en-US" sz="1814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get;set</a:t>
            </a:r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;} </a:t>
            </a:r>
            <a:endParaRPr lang="en-US" sz="1814" dirty="0">
              <a:latin typeface="Consolas" pitchFamily="49" charset="0"/>
            </a:endParaRPr>
          </a:p>
          <a:p>
            <a:r>
              <a:rPr lang="en-US" sz="1814" dirty="0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944044" y="4051145"/>
            <a:ext cx="8230465" cy="1488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1814" dirty="0">
                <a:latin typeface="Consolas" pitchFamily="49" charset="0"/>
              </a:rPr>
              <a:t>Timeout(</a:t>
            </a:r>
            <a:r>
              <a:rPr lang="en-US" sz="1814" dirty="0" err="1">
                <a:latin typeface="Consolas" pitchFamily="49" charset="0"/>
              </a:rPr>
              <a:t>FedexTimedOut</a:t>
            </a:r>
            <a:r>
              <a:rPr lang="en-US" sz="1814" dirty="0">
                <a:latin typeface="Consolas" pitchFamily="49" charset="0"/>
              </a:rPr>
              <a:t> state) </a:t>
            </a:r>
          </a:p>
          <a:p>
            <a:r>
              <a:rPr lang="en-US" sz="1814" dirty="0">
                <a:latin typeface="Consolas" pitchFamily="49" charset="0"/>
              </a:rPr>
              <a:t>{</a:t>
            </a:r>
          </a:p>
          <a:p>
            <a:r>
              <a:rPr lang="en-US" sz="1814" dirty="0">
                <a:latin typeface="Consolas" pitchFamily="49" charset="0"/>
              </a:rPr>
              <a:t>	if(</a:t>
            </a:r>
            <a:r>
              <a:rPr lang="en-US" sz="1814" dirty="0" err="1">
                <a:latin typeface="Consolas" pitchFamily="49" charset="0"/>
              </a:rPr>
              <a:t>state.SomeState</a:t>
            </a:r>
            <a:r>
              <a:rPr lang="en-US" sz="1814" dirty="0">
                <a:latin typeface="Consolas" pitchFamily="49" charset="0"/>
              </a:rPr>
              <a:t>)</a:t>
            </a:r>
          </a:p>
          <a:p>
            <a:r>
              <a:rPr lang="en-US" sz="1814" dirty="0">
                <a:latin typeface="Consolas" pitchFamily="49" charset="0"/>
              </a:rPr>
              <a:t>      …</a:t>
            </a:r>
          </a:p>
          <a:p>
            <a:r>
              <a:rPr lang="en-US" sz="1814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3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Prerequisites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Visual studio 2015</a:t>
            </a:r>
          </a:p>
          <a:p>
            <a:r>
              <a:rPr lang="en-GB" dirty="0" smtClean="0"/>
              <a:t>MSMQ</a:t>
            </a:r>
          </a:p>
          <a:p>
            <a:r>
              <a:rPr lang="en-GB" dirty="0" smtClean="0"/>
              <a:t>SQL Server</a:t>
            </a:r>
            <a:endParaRPr lang="sv-SE" dirty="0"/>
          </a:p>
          <a:p>
            <a:pPr lvl="1"/>
            <a:r>
              <a:rPr lang="sv-SE" dirty="0" smtClean="0"/>
              <a:t>Including Management tools</a:t>
            </a:r>
          </a:p>
          <a:p>
            <a:r>
              <a:rPr lang="en-GB" dirty="0" smtClean="0"/>
              <a:t>Optional</a:t>
            </a:r>
          </a:p>
          <a:p>
            <a:pPr lvl="1"/>
            <a:r>
              <a:rPr lang="en-GB" dirty="0"/>
              <a:t>Latest Particular </a:t>
            </a:r>
            <a:r>
              <a:rPr lang="en-GB" dirty="0" smtClean="0"/>
              <a:t>Platform</a:t>
            </a:r>
          </a:p>
          <a:p>
            <a:pPr lvl="1"/>
            <a:r>
              <a:rPr lang="en-GB" dirty="0"/>
              <a:t>Queue Explorer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865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303382" y="6055836"/>
            <a:ext cx="3663745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2255" y="5779327"/>
            <a:ext cx="7673126" cy="6221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b="1" dirty="0">
                <a:latin typeface="Arial" charset="0"/>
                <a:ea typeface="MS Gothic" charset="-128"/>
              </a:rPr>
              <a:t>Remember: </a:t>
            </a:r>
            <a:r>
              <a:rPr lang="en-US" sz="1814" dirty="0">
                <a:latin typeface="Arial" charset="0"/>
                <a:ea typeface="MS Gothic" charset="-128"/>
              </a:rPr>
              <a:t>when handling a response from a partner, </a:t>
            </a:r>
          </a:p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dirty="0">
                <a:latin typeface="Arial" charset="0"/>
                <a:ea typeface="MS Gothic" charset="-128"/>
              </a:rPr>
              <a:t>if you want to reply to your client, use </a:t>
            </a:r>
            <a:r>
              <a:rPr lang="en-US" sz="1814" dirty="0" err="1">
                <a:latin typeface="Consolas" pitchFamily="49" charset="0"/>
              </a:rPr>
              <a:t>Saga.ReplyToOriginator</a:t>
            </a:r>
            <a:r>
              <a:rPr lang="en-US" sz="1814" dirty="0">
                <a:latin typeface="Consolas" pitchFamily="49" charset="0"/>
              </a:rPr>
              <a:t>(</a:t>
            </a:r>
            <a:r>
              <a:rPr lang="en-US" sz="1814" dirty="0" err="1">
                <a:latin typeface="Consolas" pitchFamily="49" charset="0"/>
              </a:rPr>
              <a:t>msg</a:t>
            </a:r>
            <a:r>
              <a:rPr lang="en-US" sz="1814" dirty="0">
                <a:latin typeface="Consolas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Shipping orders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994654" y="4404549"/>
            <a:ext cx="1556528" cy="9600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UPS proxy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994654" y="1915968"/>
            <a:ext cx="1556528" cy="960014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FedEx proxy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294001" y="1700819"/>
            <a:ext cx="1925468" cy="3871126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000000"/>
                </a:solidFill>
                <a:latin typeface="Franklin Gothic Medium" pitchFamily="34" charset="0"/>
              </a:rPr>
              <a:t>Shipping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29564" y="2046455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5612109" y="2737727"/>
            <a:ext cx="1244291" cy="0"/>
          </a:xfrm>
          <a:prstGeom prst="straightConnector1">
            <a:avLst/>
          </a:prstGeom>
          <a:noFill/>
          <a:ln w="38100" cap="flat" cmpd="dbl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 flipV="1">
            <a:off x="4229564" y="4611931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 flipH="1" flipV="1">
            <a:off x="4229564" y="5164949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 r="29756" b="34884"/>
          <a:stretch>
            <a:fillRect/>
          </a:stretch>
        </p:blipFill>
        <p:spPr bwMode="auto">
          <a:xfrm>
            <a:off x="9275854" y="1908200"/>
            <a:ext cx="1244291" cy="48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8623931" y="212834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8930217" y="2599473"/>
            <a:ext cx="41476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90617" y="4681058"/>
            <a:ext cx="362918" cy="4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V="1">
            <a:off x="8667534" y="4832075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flipH="1" flipV="1">
            <a:off x="8620738" y="502669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506073" y="1216928"/>
            <a:ext cx="179730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Messaging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722836" y="1216928"/>
            <a:ext cx="829527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WS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15454" y="2253837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7063781" y="2945109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35624" y="2461218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298692" y="3083364"/>
            <a:ext cx="4848990" cy="1209728"/>
            <a:chOff x="3059112" y="3398837"/>
            <a:chExt cx="5345113" cy="1333501"/>
          </a:xfrm>
        </p:grpSpPr>
        <p:pic>
          <p:nvPicPr>
            <p:cNvPr id="9011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59112" y="3398837"/>
              <a:ext cx="1333501" cy="13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Rectangle 3"/>
            <p:cNvSpPr txBox="1">
              <a:spLocks noChangeArrowheads="1"/>
            </p:cNvSpPr>
            <p:nvPr/>
          </p:nvSpPr>
          <p:spPr>
            <a:xfrm>
              <a:off x="4430712" y="3856037"/>
              <a:ext cx="3973513" cy="457200"/>
            </a:xfrm>
            <a:prstGeom prst="rect">
              <a:avLst/>
            </a:prstGeom>
          </p:spPr>
          <p:txBody>
            <a:bodyPr/>
            <a:lstStyle/>
            <a:p>
              <a:pPr defTabSz="829544" fontAlgn="base">
                <a:spcBef>
                  <a:spcPts val="635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814" dirty="0">
                  <a:latin typeface="Franklin Gothic Book"/>
                </a:rPr>
                <a:t>Logical Timeout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11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4" grpId="0" animBg="1"/>
      <p:bldP spid="22" grpId="0"/>
      <p:bldP spid="23" grpId="0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/>
              <a:t>4</a:t>
            </a:r>
            <a:r>
              <a:rPr lang="en-GB" dirty="0" smtClean="0"/>
              <a:t> </a:t>
            </a:r>
            <a:r>
              <a:rPr lang="en-GB" dirty="0" smtClean="0"/>
              <a:t>– </a:t>
            </a:r>
            <a:r>
              <a:rPr lang="en-GB" dirty="0" smtClean="0"/>
              <a:t>Shipping integration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TBD - Daniel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087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85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Observer vs Command saga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682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656977" y="1542363"/>
            <a:ext cx="1524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Steelfish Rg" panose="020B0608020202040504" pitchFamily="34" charset="0"/>
              </a:rPr>
              <a:t>Request</a:t>
            </a:r>
            <a:endParaRPr lang="en-US" sz="3200" dirty="0">
              <a:latin typeface="Steelfish Rg" panose="020B0608020202040504" pitchFamily="34" charset="0"/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3752477" y="16375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130177" y="11930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System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1656977" y="1967753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688977" y="1891553"/>
            <a:ext cx="127000" cy="338328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3866777" y="2082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3930277" y="4164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3904877" y="2958353"/>
            <a:ext cx="33528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5517777" y="16248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895477" y="11803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A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454277" y="2069353"/>
            <a:ext cx="127000" cy="54864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7410077" y="15994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787777" y="11549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B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346577" y="29329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9289677" y="15867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667377" y="11422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C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9226177" y="41013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 flipV="1">
            <a:off x="3866777" y="25646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 flipV="1">
            <a:off x="3968377" y="3733053"/>
            <a:ext cx="32816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 flipV="1">
            <a:off x="3904877" y="4926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 flipV="1">
            <a:off x="1961777" y="5257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037979" y="4789892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dirty="0" smtClean="0">
                <a:latin typeface="Steelfish Rg" panose="020B0608020202040504" pitchFamily="34" charset="0"/>
              </a:rPr>
              <a:t>Response</a:t>
            </a:r>
            <a:endParaRPr lang="en-US" sz="2200" dirty="0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4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Line 18"/>
          <p:cNvSpPr>
            <a:spLocks noChangeShapeType="1"/>
          </p:cNvSpPr>
          <p:nvPr/>
        </p:nvSpPr>
        <p:spPr bwMode="auto">
          <a:xfrm flipH="1">
            <a:off x="4229099" y="1559846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94166" y="145915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Request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076576" y="1381311"/>
            <a:ext cx="214630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Send requests to 3 other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partners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32026" y="2339104"/>
            <a:ext cx="21463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Save requests state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009027" y="276999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2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34437" y="2757012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374776" y="327361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088028" y="369766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3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174876" y="3857811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235076" y="4162611"/>
            <a:ext cx="1397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079811" y="4646580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1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654176" y="4835711"/>
            <a:ext cx="2298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 + resolve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171576" y="5267511"/>
            <a:ext cx="1079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Done! 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311153" y="5218359"/>
            <a:ext cx="3695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 err="1">
                <a:latin typeface="Steelfish Rg" panose="020B0608020202040504" pitchFamily="34" charset="0"/>
                <a:cs typeface="Arial" charset="0"/>
              </a:rPr>
              <a:t>Enqueue</a:t>
            </a: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Response or publish event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060760" y="3303313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111187" y="424018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2977776" y="1152711"/>
            <a:ext cx="24892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Process</a:t>
            </a:r>
            <a:endParaRPr lang="en-US" sz="2000" dirty="0">
              <a:solidFill>
                <a:schemeClr val="bg1"/>
              </a:solidFill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4146176" y="1851211"/>
            <a:ext cx="127000" cy="863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7270376" y="2829111"/>
            <a:ext cx="1193800" cy="558800"/>
          </a:xfrm>
          <a:prstGeom prst="flowChartMagneticDisk">
            <a:avLst/>
          </a:prstGeom>
          <a:solidFill>
            <a:srgbClr val="566F97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7270376" y="2968811"/>
            <a:ext cx="11811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Store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4133476" y="31593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4146176" y="40737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4133476" y="5038911"/>
            <a:ext cx="127000" cy="736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9543676" y="1101911"/>
            <a:ext cx="13335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Queue</a:t>
            </a:r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 flipV="1">
            <a:off x="2088776" y="32101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2" name="Line 31"/>
          <p:cNvSpPr>
            <a:spLocks noChangeShapeType="1"/>
          </p:cNvSpPr>
          <p:nvPr/>
        </p:nvSpPr>
        <p:spPr bwMode="auto">
          <a:xfrm flipV="1">
            <a:off x="2101476" y="41245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3" name="Line 34"/>
          <p:cNvSpPr>
            <a:spLocks noChangeShapeType="1"/>
          </p:cNvSpPr>
          <p:nvPr/>
        </p:nvSpPr>
        <p:spPr bwMode="auto">
          <a:xfrm flipV="1">
            <a:off x="2088776" y="50897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4" name="Line 40"/>
          <p:cNvSpPr>
            <a:spLocks noChangeShapeType="1"/>
          </p:cNvSpPr>
          <p:nvPr/>
        </p:nvSpPr>
        <p:spPr bwMode="auto">
          <a:xfrm flipV="1">
            <a:off x="2088776" y="37308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5" name="Line 41"/>
          <p:cNvSpPr>
            <a:spLocks noChangeShapeType="1"/>
          </p:cNvSpPr>
          <p:nvPr/>
        </p:nvSpPr>
        <p:spPr bwMode="auto">
          <a:xfrm flipV="1">
            <a:off x="2114176" y="46833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6" name="Line 20"/>
          <p:cNvSpPr>
            <a:spLocks noChangeShapeType="1"/>
          </p:cNvSpPr>
          <p:nvPr/>
        </p:nvSpPr>
        <p:spPr bwMode="auto">
          <a:xfrm flipV="1">
            <a:off x="2133599" y="18900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7" name="Line 22"/>
          <p:cNvSpPr>
            <a:spLocks noChangeShapeType="1"/>
          </p:cNvSpPr>
          <p:nvPr/>
        </p:nvSpPr>
        <p:spPr bwMode="auto">
          <a:xfrm flipV="1">
            <a:off x="4343399" y="19662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8" name="Line 23"/>
          <p:cNvSpPr>
            <a:spLocks noChangeShapeType="1"/>
          </p:cNvSpPr>
          <p:nvPr/>
        </p:nvSpPr>
        <p:spPr bwMode="auto">
          <a:xfrm flipV="1">
            <a:off x="4356099" y="20678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 flipV="1">
            <a:off x="4356099" y="21694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0" name="Line 27"/>
          <p:cNvSpPr>
            <a:spLocks noChangeShapeType="1"/>
          </p:cNvSpPr>
          <p:nvPr/>
        </p:nvSpPr>
        <p:spPr bwMode="auto">
          <a:xfrm>
            <a:off x="4368799" y="2550446"/>
            <a:ext cx="2806700" cy="482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1" name="Line 30"/>
          <p:cNvSpPr>
            <a:spLocks noChangeShapeType="1"/>
          </p:cNvSpPr>
          <p:nvPr/>
        </p:nvSpPr>
        <p:spPr bwMode="auto">
          <a:xfrm>
            <a:off x="4356099" y="3185446"/>
            <a:ext cx="2781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V="1">
            <a:off x="4368799" y="3363246"/>
            <a:ext cx="2755900" cy="736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 flipV="1">
            <a:off x="4356099" y="3502946"/>
            <a:ext cx="3517900" cy="15621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4" name="Line 39"/>
          <p:cNvSpPr>
            <a:spLocks noChangeShapeType="1"/>
          </p:cNvSpPr>
          <p:nvPr/>
        </p:nvSpPr>
        <p:spPr bwMode="auto">
          <a:xfrm flipV="1">
            <a:off x="4343399" y="5700046"/>
            <a:ext cx="57404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5" name="Line 37"/>
          <p:cNvSpPr>
            <a:spLocks noChangeShapeType="1"/>
          </p:cNvSpPr>
          <p:nvPr/>
        </p:nvSpPr>
        <p:spPr bwMode="auto">
          <a:xfrm flipH="1">
            <a:off x="10178676" y="1546411"/>
            <a:ext cx="12700" cy="42545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1931147" y="1165412"/>
            <a:ext cx="8046720" cy="4480560"/>
          </a:xfrm>
          <a:prstGeom prst="ellipse">
            <a:avLst/>
          </a:prstGeom>
          <a:solidFill>
            <a:srgbClr val="242F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3344657" y="2065842"/>
            <a:ext cx="5219700" cy="2679700"/>
          </a:xfrm>
          <a:prstGeom prst="ellipse">
            <a:avLst/>
          </a:prstGeom>
          <a:solidFill>
            <a:srgbClr val="566F9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Sagas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621007" y="2923092"/>
            <a:ext cx="2667000" cy="965200"/>
          </a:xfrm>
          <a:prstGeom prst="ellipse">
            <a:avLst/>
          </a:prstGeom>
          <a:solidFill>
            <a:srgbClr val="83A9E5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Logic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5" name="Line 27"/>
          <p:cNvSpPr>
            <a:spLocks noChangeShapeType="1"/>
          </p:cNvSpPr>
          <p:nvPr/>
        </p:nvSpPr>
        <p:spPr bwMode="auto">
          <a:xfrm flipV="1">
            <a:off x="6744447" y="28164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6647" y="26005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V="1">
            <a:off x="8141447" y="2498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3647" y="22830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90747" y="5050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Legacy App</a:t>
            </a:r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 flipV="1">
            <a:off x="8839947" y="1381312"/>
            <a:ext cx="635000" cy="698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46347" y="1622612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RPC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954247" y="52294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3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rd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 party WS</a:t>
            </a: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8992347" y="4581712"/>
            <a:ext cx="482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25747" y="4581712"/>
            <a:ext cx="65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WS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 flipH="1">
            <a:off x="8293847" y="26513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 flipH="1">
            <a:off x="6858747" y="3006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70239" y="1468952"/>
            <a:ext cx="968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Steelfish Rg" panose="020B0608020202040504" pitchFamily="34" charset="0"/>
              </a:rPr>
              <a:t>Adapters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52770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batch jobs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46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pgamer.com/games/other/pc/dragemp/art/og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-57472"/>
            <a:ext cx="5715000" cy="754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16632"/>
            <a:ext cx="8229600" cy="1143000"/>
          </a:xfrm>
        </p:spPr>
        <p:txBody>
          <a:bodyPr/>
          <a:lstStyle/>
          <a:p>
            <a:r>
              <a:rPr lang="sv-SE" dirty="0" smtClean="0"/>
              <a:t>The Batch Job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05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scheduled task</a:t>
            </a:r>
            <a:endParaRPr lang="sv-SE" dirty="0"/>
          </a:p>
        </p:txBody>
      </p:sp>
      <p:pic>
        <p:nvPicPr>
          <p:cNvPr id="6146" name="Picture 2" descr="http://www.moesion.com/wp-content/uploads/2012/03/pig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02" y="1690688"/>
            <a:ext cx="3873996" cy="465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1981200" y="5520451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sv-SE" sz="3200" strike="sngStrike" dirty="0"/>
              <a:t>Batch</a:t>
            </a:r>
            <a:endParaRPr lang="sv-SE" strike="sngStrike" dirty="0"/>
          </a:p>
        </p:txBody>
      </p:sp>
    </p:spTree>
    <p:extLst>
      <p:ext uri="{BB962C8B-B14F-4D97-AF65-F5344CB8AC3E}">
        <p14:creationId xmlns:p14="http://schemas.microsoft.com/office/powerpoint/2010/main" val="12282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 definition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saga is pattern for implementing long-lived transaction by using a series of shorter transactions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 smtClean="0"/>
              <a:t>In short: Sagas == </a:t>
            </a:r>
            <a:r>
              <a:rPr lang="en-GB" dirty="0"/>
              <a:t>message driven state machines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880610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9496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 .Where(o=&gt; o.OrderDate &lt; 365.DaysAgo)</a:t>
            </a:r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customer.Prefered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= orderTotal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  <a:endParaRPr lang="sv-SE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3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http://1.bp.blogspot.com/-2etiWjbYs40/TgQtz1JuNtI/AAAAAAAAB-g/5RABo6CpeiA/s1600/midnattss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-9872"/>
            <a:ext cx="10477500" cy="708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31504" y="5591607"/>
            <a:ext cx="1129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What if there is no night?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7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124" name="Picture 4" descr="http://www.gennepnu.nl/Gennep/webspace/specials/Karel/Lutine/Lutine%20bell%20Lloyds_2_minutes_silence_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387424"/>
            <a:ext cx="9144000" cy="805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6924" y="5131058"/>
            <a:ext cx="11298152" cy="1754326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Businesses are getting 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m</a:t>
            </a:r>
            <a:r>
              <a:rPr lang="sv-SE" sz="5400" b="1" dirty="0">
                <a:solidFill>
                  <a:schemeClr val="bg1"/>
                </a:solidFill>
              </a:rPr>
              <a:t>ore ”real time”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83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1544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 .Where(o=&gt; o.OrderDate &lt; 365.DaysAgo)</a:t>
            </a:r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customer.Prefered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= orderTotal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  <a:endParaRPr lang="sv-SE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4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http://www.sjoraddning.se/media/cache/6a/3e/6a3edd4bbcc440844bec44316140a6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487" y="-99392"/>
            <a:ext cx="12584594" cy="705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472" y="4987042"/>
            <a:ext cx="11298152" cy="1754326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But they told me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that it was ok?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92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098" name="Picture 2" descr="http://creativewhat.files.wordpress.com/2010/09/09-13-2010-rearview-mirror-bob-ew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300892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95600" y="4941168"/>
            <a:ext cx="11298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We traditionally focus </a:t>
            </a:r>
          </a:p>
          <a:p>
            <a:r>
              <a:rPr lang="sv-SE" sz="5400" b="1" dirty="0">
                <a:solidFill>
                  <a:schemeClr val="bg1"/>
                </a:solidFill>
              </a:rPr>
              <a:t>on the past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93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creativewhat.files.wordpress.com/2010/09/09-13-2010-rearview-mirror-bob-ew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300892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83432" y="-459432"/>
            <a:ext cx="12529392" cy="799288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63552" y="3424324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207568" y="3284984"/>
            <a:ext cx="936104" cy="936104"/>
            <a:chOff x="-2052736" y="1412776"/>
            <a:chExt cx="936104" cy="936104"/>
          </a:xfrm>
          <a:solidFill>
            <a:schemeClr val="bg1">
              <a:lumMod val="75000"/>
            </a:schemeClr>
          </a:solidFill>
        </p:grpSpPr>
        <p:cxnSp>
          <p:nvCxnSpPr>
            <p:cNvPr id="10" name="Straight Connector 9"/>
            <p:cNvCxnSpPr/>
            <p:nvPr/>
          </p:nvCxnSpPr>
          <p:spPr>
            <a:xfrm flipH="1">
              <a:off x="-2052736" y="1556792"/>
              <a:ext cx="792088" cy="792088"/>
            </a:xfrm>
            <a:prstGeom prst="line">
              <a:avLst/>
            </a:prstGeom>
            <a:grpFill/>
            <a:ln w="635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-1332656" y="1412776"/>
              <a:ext cx="216024" cy="28803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36180" y="425581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100 $</a:t>
            </a:r>
            <a:endParaRPr lang="sv-SE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896196" y="3272284"/>
            <a:ext cx="2160240" cy="1340158"/>
            <a:chOff x="1372196" y="3272284"/>
            <a:chExt cx="2160240" cy="1340158"/>
          </a:xfrm>
        </p:grpSpPr>
        <p:grpSp>
          <p:nvGrpSpPr>
            <p:cNvPr id="14" name="Group 13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104112" y="3272284"/>
            <a:ext cx="2160240" cy="1340158"/>
            <a:chOff x="4368664" y="3272284"/>
            <a:chExt cx="2160240" cy="1340158"/>
          </a:xfrm>
        </p:grpSpPr>
        <p:grpSp>
          <p:nvGrpSpPr>
            <p:cNvPr id="18" name="Group 17"/>
            <p:cNvGrpSpPr/>
            <p:nvPr/>
          </p:nvGrpSpPr>
          <p:grpSpPr>
            <a:xfrm>
              <a:off x="5040052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9" name="Straight Connector 1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368664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250 $</a:t>
              </a:r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271465" y="1700809"/>
            <a:ext cx="1664585" cy="1631645"/>
            <a:chOff x="900083" y="2197839"/>
            <a:chExt cx="321106" cy="1631645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101130" y="2409539"/>
            <a:ext cx="1664585" cy="1631645"/>
            <a:chOff x="900083" y="2197839"/>
            <a:chExt cx="321106" cy="16316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Now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56241" y="1762993"/>
            <a:ext cx="1664585" cy="1631645"/>
            <a:chOff x="900083" y="2197839"/>
            <a:chExt cx="321106" cy="16316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Isosceles Triangle 1"/>
          <p:cNvSpPr/>
          <p:nvPr/>
        </p:nvSpPr>
        <p:spPr>
          <a:xfrm rot="5400000">
            <a:off x="5098729" y="487513"/>
            <a:ext cx="1437300" cy="5885834"/>
          </a:xfrm>
          <a:prstGeom prst="triangle">
            <a:avLst/>
          </a:prstGeom>
          <a:solidFill>
            <a:schemeClr val="bg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500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52795 -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89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6" name="Picture 4" descr="http://enterdownstage.files.wordpress.com/2011/08/crystal-ball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-603448"/>
            <a:ext cx="952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528736" y="5157192"/>
            <a:ext cx="12745416" cy="212365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Can we predict the 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f</a:t>
            </a:r>
            <a:r>
              <a:rPr lang="sv-SE" sz="5400" b="1" dirty="0">
                <a:solidFill>
                  <a:schemeClr val="bg1"/>
                </a:solidFill>
              </a:rPr>
              <a:t>uture?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xanetwork.files.wordpress.com/2010/03/business-people-worl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-27384"/>
            <a:ext cx="10015104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-168696" y="5036984"/>
            <a:ext cx="12745416" cy="1200329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4800" b="1" dirty="0">
                <a:solidFill>
                  <a:schemeClr val="bg1"/>
                </a:solidFill>
              </a:rPr>
              <a:t>They will know if you ask them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41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6" name="Picture 4" descr="http://enterdownstage.files.wordpress.com/2011/08/crystal-ball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-603448"/>
            <a:ext cx="952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551384" y="-747464"/>
            <a:ext cx="12529392" cy="799288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631504" y="3136292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03024" y="1412777"/>
            <a:ext cx="1664585" cy="1631645"/>
            <a:chOff x="900083" y="2197839"/>
            <a:chExt cx="321106" cy="1631645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-2460233" y="2745039"/>
            <a:ext cx="0" cy="1008112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7536163" y="1474961"/>
            <a:ext cx="1664585" cy="1631645"/>
            <a:chOff x="844521" y="2197839"/>
            <a:chExt cx="321106" cy="1631645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997318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44521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15480" y="2996952"/>
            <a:ext cx="2160240" cy="1328768"/>
            <a:chOff x="-108520" y="2996952"/>
            <a:chExt cx="2160240" cy="1328768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0" y="2996952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29" name="Straight Connector 2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-108520" y="3956388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100 $</a:t>
              </a:r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351584" y="2996952"/>
            <a:ext cx="2160240" cy="1340158"/>
            <a:chOff x="1372196" y="3272284"/>
            <a:chExt cx="2160240" cy="1340158"/>
          </a:xfrm>
        </p:grpSpPr>
        <p:grpSp>
          <p:nvGrpSpPr>
            <p:cNvPr id="66" name="Group 65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68" name="Straight Connector 67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679990" y="2984252"/>
            <a:ext cx="7088419" cy="670064"/>
            <a:chOff x="1155989" y="2984252"/>
            <a:chExt cx="7088419" cy="670064"/>
          </a:xfrm>
        </p:grpSpPr>
        <p:grpSp>
          <p:nvGrpSpPr>
            <p:cNvPr id="46" name="Group 45"/>
            <p:cNvGrpSpPr/>
            <p:nvPr/>
          </p:nvGrpSpPr>
          <p:grpSpPr>
            <a:xfrm>
              <a:off x="1155989" y="2984252"/>
              <a:ext cx="6656371" cy="288032"/>
              <a:chOff x="1155989" y="2984252"/>
              <a:chExt cx="6656371" cy="288032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7596336" y="2984252"/>
                <a:ext cx="216024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Curved Connector 18"/>
              <p:cNvCxnSpPr>
                <a:stCxn id="30" idx="7"/>
                <a:endCxn id="45" idx="0"/>
              </p:cNvCxnSpPr>
              <p:nvPr/>
            </p:nvCxnSpPr>
            <p:spPr>
              <a:xfrm rot="5400000" flipH="1" flipV="1">
                <a:off x="4402728" y="-262487"/>
                <a:ext cx="54881" cy="6548360"/>
              </a:xfrm>
              <a:prstGeom prst="curvedConnector3">
                <a:avLst>
                  <a:gd name="adj1" fmla="val 1511600"/>
                </a:avLst>
              </a:prstGeom>
              <a:ln w="38100">
                <a:solidFill>
                  <a:schemeClr val="bg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7226300" y="328498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- 100 $</a:t>
              </a:r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781038" y="2564904"/>
            <a:ext cx="6923474" cy="720080"/>
            <a:chOff x="2257038" y="2564904"/>
            <a:chExt cx="6923474" cy="720080"/>
          </a:xfrm>
        </p:grpSpPr>
        <p:sp>
          <p:nvSpPr>
            <p:cNvPr id="49" name="Oval 48"/>
            <p:cNvSpPr/>
            <p:nvPr/>
          </p:nvSpPr>
          <p:spPr>
            <a:xfrm>
              <a:off x="8532440" y="2996952"/>
              <a:ext cx="216024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  <p:cxnSp>
          <p:nvCxnSpPr>
            <p:cNvPr id="50" name="Curved Connector 49"/>
            <p:cNvCxnSpPr>
              <a:stCxn id="69" idx="3"/>
              <a:endCxn id="49" idx="3"/>
            </p:cNvCxnSpPr>
            <p:nvPr/>
          </p:nvCxnSpPr>
          <p:spPr>
            <a:xfrm rot="16200000" flipH="1">
              <a:off x="5407382" y="86109"/>
              <a:ext cx="12700" cy="6313388"/>
            </a:xfrm>
            <a:prstGeom prst="curvedConnector3">
              <a:avLst>
                <a:gd name="adj1" fmla="val 8232134"/>
              </a:avLst>
            </a:prstGeom>
            <a:ln w="38100">
              <a:solidFill>
                <a:schemeClr val="bg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162404" y="256490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- 300 $</a:t>
              </a:r>
              <a:endParaRPr lang="sv-SE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191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Just like normal message handlers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>c</a:t>
            </a:r>
            <a:r>
              <a:rPr lang="en-GB" dirty="0" smtClean="0"/>
              <a:t>lass </a:t>
            </a:r>
            <a:r>
              <a:rPr lang="en-GB" dirty="0" err="1" smtClean="0"/>
              <a:t>MySaga</a:t>
            </a:r>
            <a:r>
              <a:rPr lang="en-GB" dirty="0" smtClean="0"/>
              <a:t>: </a:t>
            </a:r>
            <a:r>
              <a:rPr lang="en-GB" b="1" dirty="0" err="1" smtClean="0"/>
              <a:t>IHandleMessages</a:t>
            </a:r>
            <a:r>
              <a:rPr lang="en-GB" b="1" dirty="0" smtClean="0"/>
              <a:t>&lt;</a:t>
            </a:r>
            <a:r>
              <a:rPr lang="en-GB" b="1" dirty="0" err="1" smtClean="0"/>
              <a:t>MyMessage</a:t>
            </a:r>
            <a:r>
              <a:rPr lang="en-GB" b="1" dirty="0" smtClean="0"/>
              <a:t>&gt;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5467483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7170" name="Picture 2" descr="http://www.wallypfister.com/wp-content/gallery/memento_1/memen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4761" y="-27384"/>
            <a:ext cx="12240681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528736" y="5818038"/>
            <a:ext cx="12745416" cy="1292662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Note to self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2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are your domain model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61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 – the secret sauce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049" y="1604329"/>
            <a:ext cx="8470968" cy="4524955"/>
          </a:xfrm>
        </p:spPr>
        <p:txBody>
          <a:bodyPr/>
          <a:lstStyle/>
          <a:p>
            <a:r>
              <a:rPr lang="en-US" dirty="0" smtClean="0"/>
              <a:t>Race conditions may indicate a collaborative domain – fertile ground for CQRS</a:t>
            </a:r>
          </a:p>
          <a:p>
            <a:endParaRPr lang="en-US" dirty="0" smtClean="0"/>
          </a:p>
          <a:p>
            <a:r>
              <a:rPr lang="en-US" dirty="0" smtClean="0"/>
              <a:t>May even make you think your service boundaries are wrong</a:t>
            </a:r>
          </a:p>
        </p:txBody>
      </p:sp>
    </p:spTree>
    <p:extLst>
      <p:ext uri="{BB962C8B-B14F-4D97-AF65-F5344CB8AC3E}">
        <p14:creationId xmlns:p14="http://schemas.microsoft.com/office/powerpoint/2010/main" val="18075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allow users to cancel shipped orders</a:t>
            </a:r>
          </a:p>
          <a:p>
            <a:r>
              <a:rPr lang="en-US" dirty="0" smtClean="0"/>
              <a:t>Don’t ship cancelled orders</a:t>
            </a:r>
          </a:p>
          <a:p>
            <a:endParaRPr lang="en-US" dirty="0" smtClean="0"/>
          </a:p>
          <a:p>
            <a:r>
              <a:rPr lang="en-US" dirty="0" smtClean="0"/>
              <a:t>As we shrink the time between actions, a race condition presents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Boundary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Cancelling an order is in the Sales service</a:t>
            </a:r>
          </a:p>
          <a:p>
            <a:r>
              <a:rPr lang="en-US" dirty="0" smtClean="0"/>
              <a:t>Shipping an order is in the Shipping service</a:t>
            </a:r>
          </a:p>
          <a:p>
            <a:endParaRPr lang="en-US" dirty="0" smtClean="0"/>
          </a:p>
          <a:p>
            <a:r>
              <a:rPr lang="en-US" dirty="0" smtClean="0"/>
              <a:t>Requirements seem to imply need for consistency/transactions between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 simple with 3-Tier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5906" y="1250483"/>
            <a:ext cx="7242886" cy="5006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public class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Order</a:t>
            </a:r>
            <a:endParaRPr lang="en-US" sz="2177" spc="-91" dirty="0">
              <a:solidFill>
                <a:srgbClr val="C00000"/>
              </a:solidFill>
              <a:latin typeface="Consolas" pitchFamily="49" charset="0"/>
              <a:cs typeface="Arial" pitchFamily="34" charset="0"/>
            </a:endParaRP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{</a:t>
            </a: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Cancel()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OrderStatusEnum.Shipped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//cancel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Ship()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OrderStatusEnum.Cancelled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//ship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}</a:t>
            </a: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483" y="1584327"/>
            <a:ext cx="8916336" cy="3342453"/>
          </a:xfrm>
        </p:spPr>
        <p:txBody>
          <a:bodyPr/>
          <a:lstStyle/>
          <a:p>
            <a:r>
              <a:rPr lang="en-US" dirty="0" smtClean="0"/>
              <a:t>In CQRS, commands don’t fail</a:t>
            </a:r>
          </a:p>
          <a:p>
            <a:endParaRPr lang="en-US" dirty="0" smtClean="0"/>
          </a:p>
          <a:p>
            <a:r>
              <a:rPr lang="en-US" dirty="0" smtClean="0"/>
              <a:t>Race conditions don’t exist in business</a:t>
            </a:r>
          </a:p>
          <a:p>
            <a:endParaRPr lang="en-US" dirty="0" smtClean="0"/>
          </a:p>
          <a:p>
            <a:r>
              <a:rPr lang="en-US" dirty="0" smtClean="0"/>
              <a:t>A microsecond either way shouldn’t change business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46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1874632" y="1166045"/>
            <a:ext cx="8243185" cy="420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12" dirty="0"/>
              <a:t>Rules: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Cannot cancel shipped orders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shipping costs money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That money would be lost			 		          if the customer cancelled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we refund the customers money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Don’t ship cancelled orders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underlying business objectives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912966" y="1772169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8863483" y="2536678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So?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847408" y="3361027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482781" y="5377219"/>
            <a:ext cx="322443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Refund Policies</a:t>
            </a:r>
            <a:endParaRPr lang="en-US" sz="16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99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order is cancelled,</a:t>
            </a:r>
          </a:p>
          <a:p>
            <a:pPr>
              <a:buNone/>
            </a:pPr>
            <a:r>
              <a:rPr lang="en-US" dirty="0" smtClean="0"/>
              <a:t>	does the refund need to be given</a:t>
            </a:r>
          </a:p>
          <a:p>
            <a:pPr>
              <a:buNone/>
            </a:pPr>
            <a:r>
              <a:rPr lang="en-US" dirty="0" smtClean="0"/>
              <a:t>	immediately?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Can we give a partial refund?</a:t>
            </a: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endParaRPr lang="en-US" dirty="0" smtClean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570055" y="1554343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8571759" y="3864027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344676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 Deeper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1523521" y="1530494"/>
            <a:ext cx="9144960" cy="698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r>
              <a:rPr lang="en-US" sz="3175" kern="0" dirty="0"/>
              <a:t>What does a customer have to do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1633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in order to get a refund?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Return the products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1633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Most orders cancelled soon after they were made – buyer’s remorse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Implement a saga for buyer’s remorse in the Sales service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4184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</a:t>
            </a:r>
            <a:r>
              <a:rPr lang="en-GB" dirty="0" smtClean="0"/>
              <a:t>lass </a:t>
            </a:r>
            <a:r>
              <a:rPr lang="en-GB" dirty="0" err="1" smtClean="0"/>
              <a:t>MySaga</a:t>
            </a:r>
            <a:r>
              <a:rPr lang="en-GB" dirty="0" smtClean="0"/>
              <a:t>: </a:t>
            </a:r>
            <a:r>
              <a:rPr lang="en-GB" b="1" dirty="0" err="1" smtClean="0"/>
              <a:t>IAmStartedByMessages</a:t>
            </a:r>
            <a:r>
              <a:rPr lang="en-GB" b="1" dirty="0" smtClean="0"/>
              <a:t>&lt;</a:t>
            </a:r>
            <a:r>
              <a:rPr lang="en-GB" b="1" dirty="0" err="1" smtClean="0"/>
              <a:t>MyStartMessage</a:t>
            </a:r>
            <a:r>
              <a:rPr lang="en-GB" b="1" dirty="0" smtClean="0"/>
              <a:t>&gt;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 err="1" smtClean="0"/>
              <a:t>IAmStartedByMessages</a:t>
            </a:r>
            <a:r>
              <a:rPr lang="en-GB" dirty="0" smtClean="0"/>
              <a:t> inherits </a:t>
            </a:r>
            <a:r>
              <a:rPr lang="en-GB" dirty="0" err="1" smtClean="0"/>
              <a:t>IHandleMessages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90268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Service Boundaries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2237243" y="2716867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Sales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8038903" y="2715390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Billing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67209" y="2731097"/>
            <a:ext cx="1820428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0045" y="1859035"/>
            <a:ext cx="2161806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Order Accepted</a:t>
            </a:r>
          </a:p>
          <a:p>
            <a:r>
              <a:rPr lang="en-US" sz="2359" dirty="0"/>
              <a:t>Order Cancelled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8192" y="1853785"/>
            <a:ext cx="2476380" cy="45537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Products Returned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26587" y="1864291"/>
            <a:ext cx="2462337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Customer Charged</a:t>
            </a:r>
          </a:p>
          <a:p>
            <a:r>
              <a:rPr lang="en-US" sz="2359" dirty="0"/>
              <a:t>Refund Policy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3521" y="4337762"/>
            <a:ext cx="9144959" cy="52507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2812" dirty="0"/>
              <a:t>Implement a saga for the refund policy in Billing</a:t>
            </a:r>
            <a:endParaRPr lang="en-GB" sz="2812" dirty="0"/>
          </a:p>
        </p:txBody>
      </p:sp>
    </p:spTree>
    <p:extLst>
      <p:ext uri="{BB962C8B-B14F-4D97-AF65-F5344CB8AC3E}">
        <p14:creationId xmlns:p14="http://schemas.microsoft.com/office/powerpoint/2010/main" val="1912855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saga changes in v6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79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Storing state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Class </a:t>
            </a:r>
            <a:r>
              <a:rPr lang="en-GB" dirty="0" err="1" smtClean="0"/>
              <a:t>MySaga</a:t>
            </a:r>
            <a:r>
              <a:rPr lang="en-GB" dirty="0" smtClean="0"/>
              <a:t>: </a:t>
            </a:r>
            <a:r>
              <a:rPr lang="en-GB" dirty="0"/>
              <a:t>Saga&lt; </a:t>
            </a:r>
            <a:r>
              <a:rPr lang="en-GB" dirty="0" err="1" smtClean="0"/>
              <a:t>MySaga.State</a:t>
            </a:r>
            <a:r>
              <a:rPr lang="en-GB" dirty="0" smtClean="0"/>
              <a:t>&gt;</a:t>
            </a:r>
          </a:p>
          <a:p>
            <a:r>
              <a:rPr lang="en-GB" dirty="0" smtClean="0"/>
              <a:t>The state clas</a:t>
            </a:r>
            <a:r>
              <a:rPr lang="en-GB" dirty="0" smtClean="0"/>
              <a:t>s should inherit from </a:t>
            </a:r>
            <a:r>
              <a:rPr lang="en-GB" dirty="0" err="1" smtClean="0"/>
              <a:t>ContainsSagaData</a:t>
            </a:r>
            <a:endParaRPr lang="en-GB" dirty="0" smtClean="0"/>
          </a:p>
          <a:p>
            <a:pPr lvl="1"/>
            <a:r>
              <a:rPr lang="en-GB" dirty="0" smtClean="0"/>
              <a:t>To allow </a:t>
            </a:r>
            <a:r>
              <a:rPr lang="en-GB" dirty="0" err="1" smtClean="0"/>
              <a:t>NServiceBus</a:t>
            </a:r>
            <a:r>
              <a:rPr lang="en-GB" dirty="0" smtClean="0"/>
              <a:t> to add metadata</a:t>
            </a:r>
          </a:p>
          <a:p>
            <a:pPr lvl="1"/>
            <a:r>
              <a:rPr lang="en-GB" dirty="0" smtClean="0"/>
              <a:t>Prefer a nested class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class State: </a:t>
            </a:r>
            <a:r>
              <a:rPr lang="en-GB" dirty="0" err="1" smtClean="0"/>
              <a:t>ContainsSagaData</a:t>
            </a:r>
            <a:r>
              <a:rPr lang="en-GB" dirty="0" smtClean="0"/>
              <a:t>{</a:t>
            </a:r>
          </a:p>
          <a:p>
            <a:pPr marL="0" indent="0">
              <a:buNone/>
            </a:pPr>
            <a:r>
              <a:rPr lang="en-GB" dirty="0" smtClean="0"/>
              <a:t>    public string </a:t>
            </a:r>
            <a:r>
              <a:rPr lang="en-GB" dirty="0" err="1" smtClean="0"/>
              <a:t>MyStateProperty</a:t>
            </a:r>
            <a:r>
              <a:rPr lang="en-GB" dirty="0" smtClean="0"/>
              <a:t>{ get; set;}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r>
              <a:rPr lang="en-GB" dirty="0" smtClean="0"/>
              <a:t>Access state via </a:t>
            </a:r>
            <a:r>
              <a:rPr lang="en-GB" dirty="0" err="1" smtClean="0"/>
              <a:t>this.Data</a:t>
            </a:r>
            <a:r>
              <a:rPr lang="en-GB" dirty="0"/>
              <a:t> </a:t>
            </a:r>
            <a:r>
              <a:rPr lang="en-GB" dirty="0" err="1"/>
              <a:t>MyStateProperty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83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Correlating </a:t>
            </a:r>
            <a:r>
              <a:rPr lang="en-GB" dirty="0" smtClean="0"/>
              <a:t>messages to </a:t>
            </a:r>
            <a:r>
              <a:rPr lang="en-GB" dirty="0" smtClean="0"/>
              <a:t>saga instances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Decide on a property to correlate on</a:t>
            </a:r>
          </a:p>
          <a:p>
            <a:pPr lvl="1"/>
            <a:r>
              <a:rPr lang="en-GB" dirty="0" smtClean="0"/>
              <a:t>Usually some kind of entity id like </a:t>
            </a:r>
            <a:r>
              <a:rPr lang="en-GB" dirty="0" err="1" smtClean="0"/>
              <a:t>OrderId</a:t>
            </a:r>
            <a:r>
              <a:rPr lang="en-GB" dirty="0" smtClean="0"/>
              <a:t>, </a:t>
            </a:r>
            <a:r>
              <a:rPr lang="en-GB" dirty="0" err="1" smtClean="0"/>
              <a:t>CustomerId</a:t>
            </a:r>
            <a:r>
              <a:rPr lang="en-GB" dirty="0" smtClean="0"/>
              <a:t>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Setup a mapping for each message</a:t>
            </a:r>
          </a:p>
          <a:p>
            <a:pPr lvl="1"/>
            <a:r>
              <a:rPr lang="en-GB" dirty="0" smtClean="0"/>
              <a:t>Connects message property to saga property</a:t>
            </a:r>
            <a:endParaRPr lang="en-GB" dirty="0" smtClean="0"/>
          </a:p>
          <a:p>
            <a:pPr marL="0" indent="0">
              <a:buNone/>
            </a:pPr>
            <a:r>
              <a:rPr lang="sv-SE" sz="1900" dirty="0" smtClean="0"/>
              <a:t>override </a:t>
            </a:r>
            <a:r>
              <a:rPr lang="sv-SE" sz="1900" dirty="0"/>
              <a:t>void ConfigureHowToFindSaga(SagaPropertyMapper&lt;State&gt; mapper)</a:t>
            </a:r>
          </a:p>
          <a:p>
            <a:pPr marL="0" indent="0">
              <a:buNone/>
            </a:pPr>
            <a:r>
              <a:rPr lang="sv-SE" sz="1900" dirty="0" smtClean="0"/>
              <a:t>{</a:t>
            </a:r>
            <a:endParaRPr lang="sv-SE" sz="1900" dirty="0"/>
          </a:p>
          <a:p>
            <a:pPr marL="0" indent="0">
              <a:buNone/>
            </a:pPr>
            <a:r>
              <a:rPr lang="sv-SE" sz="1900" dirty="0"/>
              <a:t>            mapper.ConfigureMapping&lt;OrderPlaced&gt;(m =&gt; m.OrderId)</a:t>
            </a:r>
          </a:p>
          <a:p>
            <a:pPr marL="0" indent="0">
              <a:buNone/>
            </a:pPr>
            <a:r>
              <a:rPr lang="sv-SE" sz="1900" dirty="0"/>
              <a:t>                .ToSaga(s =&gt; s.OrderId);</a:t>
            </a:r>
          </a:p>
          <a:p>
            <a:pPr marL="0" indent="0">
              <a:buNone/>
            </a:pPr>
            <a:r>
              <a:rPr lang="sv-SE" sz="1900" dirty="0" smtClean="0"/>
              <a:t>}</a:t>
            </a:r>
          </a:p>
          <a:p>
            <a:r>
              <a:rPr lang="en-GB" dirty="0" smtClean="0"/>
              <a:t>Make sure to set the saga property in the handler</a:t>
            </a:r>
          </a:p>
          <a:p>
            <a:pPr lvl="1"/>
            <a:r>
              <a:rPr lang="en-GB" dirty="0" err="1" smtClean="0"/>
              <a:t>this.Data.Orderid</a:t>
            </a:r>
            <a:r>
              <a:rPr lang="en-GB" dirty="0" smtClean="0"/>
              <a:t> = </a:t>
            </a:r>
            <a:r>
              <a:rPr lang="en-GB" dirty="0" err="1" smtClean="0"/>
              <a:t>message.OrderId</a:t>
            </a:r>
            <a:r>
              <a:rPr lang="en-GB" dirty="0" smtClean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3450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Requesting timeouts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Timeouts == reminders for the saga it self</a:t>
            </a:r>
          </a:p>
          <a:p>
            <a:pPr lvl="1"/>
            <a:r>
              <a:rPr lang="en-GB" dirty="0" smtClean="0"/>
              <a:t>Just a plain message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this.RequestTimeout</a:t>
            </a:r>
            <a:r>
              <a:rPr lang="en-GB" dirty="0" smtClean="0"/>
              <a:t>&lt;</a:t>
            </a:r>
            <a:r>
              <a:rPr lang="en-GB" dirty="0" err="1" smtClean="0"/>
              <a:t>MyTimeout</a:t>
            </a:r>
            <a:r>
              <a:rPr lang="en-GB" dirty="0" smtClean="0"/>
              <a:t>&gt;(</a:t>
            </a:r>
            <a:r>
              <a:rPr lang="en-GB" dirty="0" err="1" smtClean="0"/>
              <a:t>TimeSpan.FromSeconds</a:t>
            </a:r>
            <a:r>
              <a:rPr lang="en-GB" dirty="0" smtClean="0"/>
              <a:t>(60))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Handle them by implementing </a:t>
            </a:r>
            <a:r>
              <a:rPr lang="en-GB" dirty="0" err="1" smtClean="0"/>
              <a:t>IHandleTimeouts</a:t>
            </a:r>
            <a:r>
              <a:rPr lang="en-GB" dirty="0" smtClean="0"/>
              <a:t>&lt;</a:t>
            </a:r>
            <a:r>
              <a:rPr lang="en-GB" dirty="0" err="1"/>
              <a:t>MyTimeout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sv-SE" dirty="0" smtClean="0"/>
              <a:t> </a:t>
            </a:r>
            <a:r>
              <a:rPr lang="sv-SE" dirty="0"/>
              <a:t>public void </a:t>
            </a:r>
            <a:r>
              <a:rPr lang="sv-SE" dirty="0" smtClean="0"/>
              <a:t>Timeout(</a:t>
            </a:r>
            <a:r>
              <a:rPr lang="en-GB" dirty="0" err="1"/>
              <a:t>MyTimeout</a:t>
            </a:r>
            <a:r>
              <a:rPr lang="sv-SE" dirty="0" smtClean="0"/>
              <a:t> timeoutState</a:t>
            </a:r>
            <a:r>
              <a:rPr lang="sv-SE" dirty="0"/>
              <a:t>)</a:t>
            </a:r>
          </a:p>
          <a:p>
            <a:pPr marL="0" indent="0">
              <a:buNone/>
            </a:pPr>
            <a:r>
              <a:rPr lang="sv-SE" dirty="0" smtClean="0"/>
              <a:t>{</a:t>
            </a:r>
          </a:p>
          <a:p>
            <a:pPr marL="0" indent="0">
              <a:buNone/>
            </a:pPr>
            <a:r>
              <a:rPr lang="sv-SE" dirty="0" smtClean="0"/>
              <a:t>}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7043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5742</TotalTime>
  <Words>1590</Words>
  <Application>Microsoft Office PowerPoint</Application>
  <PresentationFormat>Widescreen</PresentationFormat>
  <Paragraphs>400</Paragraphs>
  <Slides>61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MS Gothic</vt:lpstr>
      <vt:lpstr>Arial</vt:lpstr>
      <vt:lpstr>Calibri</vt:lpstr>
      <vt:lpstr>Calibri Light</vt:lpstr>
      <vt:lpstr>Consolas</vt:lpstr>
      <vt:lpstr>Courier New</vt:lpstr>
      <vt:lpstr>Franklin Gothic Book</vt:lpstr>
      <vt:lpstr>Franklin Gothic Medium</vt:lpstr>
      <vt:lpstr>Steelfish Rg</vt:lpstr>
      <vt:lpstr>Office Theme</vt:lpstr>
      <vt:lpstr>Saga Master Class</vt:lpstr>
      <vt:lpstr>Agenda</vt:lpstr>
      <vt:lpstr>Prerequisites</vt:lpstr>
      <vt:lpstr>Saga definition</vt:lpstr>
      <vt:lpstr>Handling messages</vt:lpstr>
      <vt:lpstr>Starting sagas</vt:lpstr>
      <vt:lpstr>Storing state</vt:lpstr>
      <vt:lpstr>Correlating messages to saga instances</vt:lpstr>
      <vt:lpstr>Requesting timeouts</vt:lpstr>
      <vt:lpstr>Sending messages</vt:lpstr>
      <vt:lpstr>Sample domain walkthrough</vt:lpstr>
      <vt:lpstr>Exercise 1 – Order Policy saga</vt:lpstr>
      <vt:lpstr>Walkthrough</vt:lpstr>
      <vt:lpstr>Event driven architectures</vt:lpstr>
      <vt:lpstr>Loosely Coupled Synchronization</vt:lpstr>
      <vt:lpstr>Sagas and Services</vt:lpstr>
      <vt:lpstr>Starting Sagas – The truth </vt:lpstr>
      <vt:lpstr>Exercise 2 – Shipping policy saga</vt:lpstr>
      <vt:lpstr>Walkthrough</vt:lpstr>
      <vt:lpstr>Sagas and concurrency</vt:lpstr>
      <vt:lpstr>Sagas started concurrently</vt:lpstr>
      <vt:lpstr>Concurrently updating existing sagas</vt:lpstr>
      <vt:lpstr>Optimizing for concurrency - NHibernate</vt:lpstr>
      <vt:lpstr>Storage mechanics</vt:lpstr>
      <vt:lpstr>Exercise 3 – Concurrency</vt:lpstr>
      <vt:lpstr>Walkthrough</vt:lpstr>
      <vt:lpstr>Sagas and integration</vt:lpstr>
      <vt:lpstr>PowerPoint Presentation</vt:lpstr>
      <vt:lpstr>Custom timeout state</vt:lpstr>
      <vt:lpstr>Shipping orders</vt:lpstr>
      <vt:lpstr>Exercise 4 – Shipping integration</vt:lpstr>
      <vt:lpstr>Walkthrough</vt:lpstr>
      <vt:lpstr>Observer vs Command saga</vt:lpstr>
      <vt:lpstr>PowerPoint Presentation</vt:lpstr>
      <vt:lpstr>PowerPoint Presentation</vt:lpstr>
      <vt:lpstr>PowerPoint Presentation</vt:lpstr>
      <vt:lpstr>Sagas and batch jobs</vt:lpstr>
      <vt:lpstr>The Batch Job</vt:lpstr>
      <vt:lpstr>The scheduled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Sagas are your domain model</vt:lpstr>
      <vt:lpstr>Race Conditions – the secret sauce</vt:lpstr>
      <vt:lpstr>Real World Requirements</vt:lpstr>
      <vt:lpstr>Service Boundary Issues</vt:lpstr>
      <vt:lpstr>Implementation is simple with 3-Tier</vt:lpstr>
      <vt:lpstr>Remember</vt:lpstr>
      <vt:lpstr>Find underlying business objectives</vt:lpstr>
      <vt:lpstr>Analyze</vt:lpstr>
      <vt:lpstr>Dig Deeper</vt:lpstr>
      <vt:lpstr>Consider Service Boundaries</vt:lpstr>
      <vt:lpstr>Upcoming saga changes in v6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Master Class</dc:title>
  <dc:creator>andreas.ohlund</dc:creator>
  <cp:lastModifiedBy>andreas.ohlund</cp:lastModifiedBy>
  <cp:revision>57</cp:revision>
  <dcterms:created xsi:type="dcterms:W3CDTF">2015-11-21T09:35:10Z</dcterms:created>
  <dcterms:modified xsi:type="dcterms:W3CDTF">2015-11-26T13:23:08Z</dcterms:modified>
</cp:coreProperties>
</file>