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6" r:id="rId6"/>
    <p:sldId id="265" r:id="rId7"/>
    <p:sldId id="267" r:id="rId8"/>
    <p:sldId id="268" r:id="rId9"/>
    <p:sldId id="269" r:id="rId10"/>
    <p:sldId id="270" r:id="rId11"/>
    <p:sldId id="262" r:id="rId12"/>
    <p:sldId id="261" r:id="rId13"/>
    <p:sldId id="263" r:id="rId14"/>
    <p:sldId id="276" r:id="rId15"/>
    <p:sldId id="271" r:id="rId16"/>
    <p:sldId id="272" r:id="rId17"/>
    <p:sldId id="273" r:id="rId18"/>
    <p:sldId id="275" r:id="rId19"/>
    <p:sldId id="274" r:id="rId20"/>
    <p:sldId id="289" r:id="rId21"/>
    <p:sldId id="290" r:id="rId22"/>
    <p:sldId id="299" r:id="rId23"/>
    <p:sldId id="295" r:id="rId24"/>
    <p:sldId id="296" r:id="rId25"/>
    <p:sldId id="297" r:id="rId26"/>
    <p:sldId id="298" r:id="rId27"/>
    <p:sldId id="291" r:id="rId28"/>
    <p:sldId id="292" r:id="rId29"/>
    <p:sldId id="293" r:id="rId30"/>
    <p:sldId id="294" r:id="rId31"/>
    <p:sldId id="288" r:id="rId32"/>
    <p:sldId id="28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64" r:id="rId4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5121A0-A3A7-4141-AE39-7ED4002BAD0F}">
          <p14:sldIdLst>
            <p14:sldId id="256"/>
            <p14:sldId id="257"/>
            <p14:sldId id="258"/>
            <p14:sldId id="259"/>
            <p14:sldId id="266"/>
            <p14:sldId id="265"/>
            <p14:sldId id="267"/>
            <p14:sldId id="268"/>
            <p14:sldId id="269"/>
            <p14:sldId id="270"/>
            <p14:sldId id="262"/>
            <p14:sldId id="261"/>
            <p14:sldId id="263"/>
            <p14:sldId id="276"/>
            <p14:sldId id="271"/>
            <p14:sldId id="272"/>
            <p14:sldId id="273"/>
            <p14:sldId id="275"/>
            <p14:sldId id="274"/>
            <p14:sldId id="289"/>
            <p14:sldId id="290"/>
            <p14:sldId id="299"/>
            <p14:sldId id="295"/>
            <p14:sldId id="296"/>
            <p14:sldId id="297"/>
            <p14:sldId id="298"/>
            <p14:sldId id="291"/>
            <p14:sldId id="292"/>
            <p14:sldId id="293"/>
            <p14:sldId id="294"/>
            <p14:sldId id="288"/>
            <p14:sldId id="28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Untitled Section" id="{705D2A12-8830-4DE1-BAF5-974EB888AEA0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8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158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98C1-2963-45B6-8396-F9770A549EA4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B19A3-B3B6-4398-9889-160C3A008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6320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Fed Ex is our</a:t>
            </a:r>
            <a:r>
              <a:rPr lang="en-US" baseline="0" dirty="0" smtClean="0"/>
              <a:t> preferred shipping provider, but if they don’t answer in a timely manner, we’ll turn to other shipping providers like UPS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happens if we shutdown part of the system, the </a:t>
            </a:r>
            <a:r>
              <a:rPr lang="en-US" baseline="0" dirty="0" err="1" smtClean="0"/>
              <a:t>fedex</a:t>
            </a:r>
            <a:r>
              <a:rPr lang="en-US" baseline="0" dirty="0" smtClean="0"/>
              <a:t> proxy is still running, succeeds and we restart shipping while the timeout is </a:t>
            </a:r>
            <a:r>
              <a:rPr lang="en-US" baseline="0" smtClean="0"/>
              <a:t>over?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4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Important to note here is that the Timeout Data doesn’t have to be a message type. It can be any poco.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4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Klassisches Integration</a:t>
            </a:r>
            <a:r>
              <a:rPr lang="de-CH" baseline="0" dirty="0" smtClean="0"/>
              <a:t> Beispiel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286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Prozesshandling wie es aussehen könnte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773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Fast </a:t>
            </a:r>
            <a:r>
              <a:rPr lang="en-US" dirty="0" err="1" smtClean="0"/>
              <a:t>wie</a:t>
            </a:r>
            <a:r>
              <a:rPr lang="en-US" dirty="0" smtClean="0"/>
              <a:t> Onion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Hexagonale</a:t>
            </a:r>
            <a:r>
              <a:rPr lang="en-US" dirty="0" smtClean="0"/>
              <a:t> </a:t>
            </a:r>
            <a:r>
              <a:rPr lang="en-US" dirty="0" err="1" smtClean="0"/>
              <a:t>Architektur</a:t>
            </a:r>
            <a:r>
              <a:rPr lang="en-US" dirty="0" smtClean="0"/>
              <a:t>. Layering von </a:t>
            </a:r>
            <a:r>
              <a:rPr lang="en-US" dirty="0" err="1" smtClean="0"/>
              <a:t>Prozessmanagers</a:t>
            </a:r>
            <a:r>
              <a:rPr lang="en-US" dirty="0" smtClean="0"/>
              <a:t>/Sagas</a:t>
            </a:r>
          </a:p>
          <a:p>
            <a:pPr marL="342900" indent="-342900"/>
            <a:r>
              <a:rPr lang="en-US" dirty="0" smtClean="0"/>
              <a:t>Die </a:t>
            </a:r>
            <a:r>
              <a:rPr lang="en-US" dirty="0" err="1" smtClean="0"/>
              <a:t>Buildingblocks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verwenden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einfach</a:t>
            </a:r>
            <a:r>
              <a:rPr lang="en-US" dirty="0" smtClean="0"/>
              <a:t>, </a:t>
            </a:r>
            <a:r>
              <a:rPr lang="en-US" dirty="0" err="1" smtClean="0"/>
              <a:t>schwierig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Prozess</a:t>
            </a:r>
            <a:r>
              <a:rPr lang="en-US" baseline="0" dirty="0" smtClean="0"/>
              <a:t> und die </a:t>
            </a:r>
            <a:r>
              <a:rPr lang="en-US" baseline="0" dirty="0" err="1" smtClean="0"/>
              <a:t>Schritte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identifizieren</a:t>
            </a:r>
            <a:r>
              <a:rPr lang="en-US" baseline="0" dirty="0" smtClean="0"/>
              <a:t>.</a:t>
            </a:r>
          </a:p>
          <a:p>
            <a:pPr marL="342900" indent="-342900"/>
            <a:r>
              <a:rPr lang="en-US" baseline="0" dirty="0" err="1" smtClean="0"/>
              <a:t>Mit</a:t>
            </a:r>
            <a:r>
              <a:rPr lang="en-US" baseline="0" dirty="0" smtClean="0"/>
              <a:t> Legacy </a:t>
            </a:r>
            <a:r>
              <a:rPr lang="en-US" baseline="0" dirty="0" err="1" smtClean="0"/>
              <a:t>Systemen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Prozessmanager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Flow,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Adapter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Integration</a:t>
            </a: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Orchestration is not a thing by itself.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Divide up workflows/orchestrations along service boundaries</a:t>
            </a:r>
          </a:p>
          <a:p>
            <a:pPr marL="738188" lvl="1" indent="-342900"/>
            <a:r>
              <a:rPr lang="en-US" dirty="0" smtClean="0"/>
              <a:t>Events are published at the end of the sub-flow in a service</a:t>
            </a:r>
          </a:p>
          <a:p>
            <a:pPr marL="738188" lvl="1" indent="-342900"/>
            <a:r>
              <a:rPr lang="en-US" dirty="0" smtClean="0"/>
              <a:t>Events trigger a sub-flow in other services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Sagas can be used for CEP/ESP:</a:t>
            </a:r>
          </a:p>
          <a:p>
            <a:pPr marL="342900" indent="-342900">
              <a:buNone/>
            </a:pPr>
            <a:r>
              <a:rPr lang="en-US" dirty="0" smtClean="0"/>
              <a:t>	complex event processing, event-stream proc.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93D047-D8B4-43AA-8641-D9CCF4EC54F4}" type="slidenum">
              <a:rPr lang="de-CH" smtClean="0"/>
              <a:t>30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611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“explain it to me like I was 5 years old” business analysis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8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no real race condition – we have the time and space to run business logic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Products returned in 30 days – full refund (less shipping and handling)</a:t>
            </a:r>
          </a:p>
          <a:p>
            <a:r>
              <a:rPr lang="en-US" dirty="0" smtClean="0"/>
              <a:t>Products returned in 60</a:t>
            </a:r>
            <a:r>
              <a:rPr lang="en-US" baseline="0" dirty="0" smtClean="0"/>
              <a:t> days – 50% refund </a:t>
            </a:r>
            <a:r>
              <a:rPr lang="en-US" dirty="0" smtClean="0"/>
              <a:t>(less shipping and handling)</a:t>
            </a:r>
          </a:p>
          <a:p>
            <a:r>
              <a:rPr lang="en-US" dirty="0" smtClean="0"/>
              <a:t>Later than 60 days – no refund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ACA2796-6D5E-4AAD-9D66-AE6CE657D5C0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534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4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140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177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1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1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788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579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25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92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E5AD-8B70-46AB-83FD-10724A794102}" type="datetimeFigureOut">
              <a:rPr lang="sv-SE" smtClean="0"/>
              <a:t>2015-11-24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3BDF-86DA-4CAE-A3FA-AC4382AB787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498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Saga Master Class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NSBCON Dallas 2015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86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Emitting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4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domain walkthrough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Shop</a:t>
            </a:r>
          </a:p>
          <a:p>
            <a:r>
              <a:rPr lang="en-GB" dirty="0" smtClean="0"/>
              <a:t>Sales</a:t>
            </a:r>
          </a:p>
          <a:p>
            <a:r>
              <a:rPr lang="en-GB" dirty="0" smtClean="0"/>
              <a:t>Billing</a:t>
            </a:r>
          </a:p>
          <a:p>
            <a:r>
              <a:rPr lang="en-GB" dirty="0" smtClean="0"/>
              <a:t>Shipping</a:t>
            </a:r>
          </a:p>
          <a:p>
            <a:r>
              <a:rPr lang="en-GB" dirty="0" smtClean="0"/>
              <a:t>Customer care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7253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1 – Order Policy saga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State changes</a:t>
            </a:r>
          </a:p>
          <a:p>
            <a:pPr lvl="1"/>
            <a:r>
              <a:rPr lang="en-GB" dirty="0" err="1" smtClean="0"/>
              <a:t>StartOrder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PlaceOrder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CancelOrder</a:t>
            </a:r>
            <a:r>
              <a:rPr lang="en-GB" dirty="0" smtClean="0"/>
              <a:t> (Command)</a:t>
            </a:r>
          </a:p>
          <a:p>
            <a:pPr lvl="1"/>
            <a:r>
              <a:rPr lang="en-GB" dirty="0" err="1" smtClean="0"/>
              <a:t>OrderAbandoned</a:t>
            </a:r>
            <a:r>
              <a:rPr lang="en-GB" dirty="0" smtClean="0"/>
              <a:t> (Event)</a:t>
            </a:r>
          </a:p>
          <a:p>
            <a:r>
              <a:rPr lang="en-GB" dirty="0" smtClean="0"/>
              <a:t>Business rules:</a:t>
            </a:r>
          </a:p>
          <a:p>
            <a:pPr lvl="1"/>
            <a:r>
              <a:rPr lang="en-GB" dirty="0" smtClean="0"/>
              <a:t>An order is abandoned if not cancelled or placed within 20 seconds</a:t>
            </a:r>
          </a:p>
          <a:p>
            <a:pPr lvl="1"/>
            <a:r>
              <a:rPr lang="en-GB" dirty="0" smtClean="0"/>
              <a:t>Events should be emitted for each relevant state change</a:t>
            </a:r>
          </a:p>
        </p:txBody>
      </p:sp>
    </p:spTree>
    <p:extLst>
      <p:ext uri="{BB962C8B-B14F-4D97-AF65-F5344CB8AC3E}">
        <p14:creationId xmlns:p14="http://schemas.microsoft.com/office/powerpoint/2010/main" val="61352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Walkthrough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Exercise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85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 driven architectures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 sagas rule…		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6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3744912" y="20272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2020996" y="3686941"/>
            <a:ext cx="2438400" cy="14478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11295" y="3633605"/>
            <a:ext cx="3275215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82896" y="3877441"/>
            <a:ext cx="2667000" cy="1600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037221" y="5401441"/>
            <a:ext cx="3409604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Customer Status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 flipH="1">
            <a:off x="3168702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03593" y="2429641"/>
            <a:ext cx="2709805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Discount Locally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5335696" y="3115441"/>
            <a:ext cx="25146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108576" y="3428949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Subscribe to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6200000" flipV="1">
            <a:off x="5221396" y="3382141"/>
            <a:ext cx="2590800" cy="2514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621896" y="4567391"/>
            <a:ext cx="3124200" cy="9906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</a:t>
            </a:r>
          </a:p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Product Pricing Updated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494088" y="2505841"/>
            <a:ext cx="508000" cy="304799"/>
          </a:xfrm>
          <a:custGeom>
            <a:avLst/>
            <a:gdLst>
              <a:gd name="T0" fmla="*/ 15875 w 320"/>
              <a:gd name="T1" fmla="*/ 0 h 333"/>
              <a:gd name="T2" fmla="*/ 508000 w 320"/>
              <a:gd name="T3" fmla="*/ 6350 h 333"/>
              <a:gd name="T4" fmla="*/ 508000 w 320"/>
              <a:gd name="T5" fmla="*/ 528637 h 333"/>
              <a:gd name="T6" fmla="*/ 0 w 320"/>
              <a:gd name="T7" fmla="*/ 528637 h 333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33"/>
              <a:gd name="T14" fmla="*/ 320 w 320"/>
              <a:gd name="T15" fmla="*/ 333 h 3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33">
                <a:moveTo>
                  <a:pt x="10" y="0"/>
                </a:moveTo>
                <a:lnTo>
                  <a:pt x="320" y="4"/>
                </a:lnTo>
                <a:lnTo>
                  <a:pt x="320" y="333"/>
                </a:lnTo>
                <a:lnTo>
                  <a:pt x="0" y="333"/>
                </a:ln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1495" y="2429641"/>
            <a:ext cx="2919153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Save Pricing Locally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8393112" y="1742117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Straight Arrow Connector 19"/>
          <p:cNvCxnSpPr/>
          <p:nvPr/>
        </p:nvCxnSpPr>
        <p:spPr>
          <a:xfrm rot="10800000" flipV="1">
            <a:off x="5560358" y="2217307"/>
            <a:ext cx="246888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326295" y="1802913"/>
            <a:ext cx="1749829" cy="401782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Place Order</a:t>
            </a:r>
          </a:p>
        </p:txBody>
      </p:sp>
      <p:sp>
        <p:nvSpPr>
          <p:cNvPr id="22" name="Curved Left Arrow 21"/>
          <p:cNvSpPr/>
          <p:nvPr/>
        </p:nvSpPr>
        <p:spPr>
          <a:xfrm>
            <a:off x="4773498" y="2715605"/>
            <a:ext cx="245409" cy="333061"/>
          </a:xfrm>
          <a:prstGeom prst="curvedLef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flipV="1">
            <a:off x="4315984" y="2678739"/>
            <a:ext cx="294491" cy="363281"/>
          </a:xfrm>
          <a:prstGeom prst="curvedRightArrow">
            <a:avLst/>
          </a:prstGeom>
          <a:solidFill>
            <a:srgbClr val="000000"/>
          </a:solidFill>
          <a:ln w="25400" cap="flat" cmpd="sng" algn="ctr">
            <a:solidFill>
              <a:srgbClr val="00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5107096" y="3648841"/>
            <a:ext cx="2819400" cy="26670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rot="5400000">
            <a:off x="2020996" y="4144141"/>
            <a:ext cx="2743200" cy="17526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3811696" y="6392041"/>
            <a:ext cx="3124200" cy="533400"/>
          </a:xfrm>
          <a:prstGeom prst="rect">
            <a:avLst/>
          </a:prstGeom>
        </p:spPr>
        <p:txBody>
          <a:bodyPr/>
          <a:lstStyle/>
          <a:p>
            <a:pPr marL="411163" marR="0" lvl="0" indent="-3429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Publish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</a:rPr>
              <a:t>Order Accepted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2093744" y="5152069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8" name="Straight Arrow Connector 27"/>
          <p:cNvCxnSpPr/>
          <p:nvPr/>
        </p:nvCxnSpPr>
        <p:spPr>
          <a:xfrm rot="16200000" flipV="1">
            <a:off x="1644855" y="5089705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7948675" y="5104963"/>
            <a:ext cx="838201" cy="120517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0" name="Straight Arrow Connector 29"/>
          <p:cNvCxnSpPr/>
          <p:nvPr/>
        </p:nvCxnSpPr>
        <p:spPr>
          <a:xfrm rot="16200000" flipV="1">
            <a:off x="7499786" y="5042599"/>
            <a:ext cx="824347" cy="33114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1" name="Straight Arrow Connector 30"/>
          <p:cNvCxnSpPr/>
          <p:nvPr/>
        </p:nvCxnSpPr>
        <p:spPr>
          <a:xfrm rot="16200000" flipH="1">
            <a:off x="4668842" y="3866499"/>
            <a:ext cx="964277" cy="49876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32" name="Straight Arrow Connector 31"/>
          <p:cNvCxnSpPr/>
          <p:nvPr/>
        </p:nvCxnSpPr>
        <p:spPr>
          <a:xfrm rot="5400000">
            <a:off x="3936387" y="4058160"/>
            <a:ext cx="947651" cy="18288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33" name="Rounded Rectangle 32"/>
          <p:cNvSpPr/>
          <p:nvPr/>
        </p:nvSpPr>
        <p:spPr bwMode="auto">
          <a:xfrm>
            <a:off x="7883687" y="5703673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Pricing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722600" y="5713947"/>
            <a:ext cx="1715784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CRM</a:t>
            </a:r>
          </a:p>
        </p:txBody>
      </p:sp>
      <p:sp>
        <p:nvSpPr>
          <p:cNvPr id="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Loosely Coupled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9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11" grpId="0" animBg="1"/>
      <p:bldP spid="11" grpId="1" animBg="1"/>
      <p:bldP spid="12" grpId="0"/>
      <p:bldP spid="12" grpId="1"/>
      <p:bldP spid="14" grpId="0"/>
      <p:bldP spid="14" grpId="1"/>
      <p:bldP spid="16" grpId="0"/>
      <p:bldP spid="16" grpId="1"/>
      <p:bldP spid="17" grpId="0" animBg="1"/>
      <p:bldP spid="17" grpId="1" animBg="1"/>
      <p:bldP spid="18" grpId="0"/>
      <p:bldP spid="18" grpId="1"/>
      <p:bldP spid="21" grpId="0"/>
      <p:bldP spid="22" grpId="0" animBg="1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343328" y="1874837"/>
            <a:ext cx="1715784" cy="10582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Sales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021513" y="4084637"/>
            <a:ext cx="1600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Billed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201220" y="2933075"/>
            <a:ext cx="2266308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7" name="Straight Arrow Connector 6"/>
          <p:cNvCxnSpPr>
            <a:stCxn id="8" idx="2"/>
          </p:cNvCxnSpPr>
          <p:nvPr/>
        </p:nvCxnSpPr>
        <p:spPr>
          <a:xfrm flipH="1">
            <a:off x="5494763" y="2933075"/>
            <a:ext cx="2269057" cy="271469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sp>
        <p:nvSpPr>
          <p:cNvPr id="8" name="Rounded Rectangle 7"/>
          <p:cNvSpPr/>
          <p:nvPr/>
        </p:nvSpPr>
        <p:spPr bwMode="auto">
          <a:xfrm>
            <a:off x="6905928" y="1874837"/>
            <a:ext cx="1715784" cy="1058238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Billing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973512" y="5714422"/>
            <a:ext cx="2122472" cy="1058238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Medium" pitchFamily="34" charset="0"/>
              </a:rPr>
              <a:t>Shipping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82912" y="2865437"/>
            <a:ext cx="19812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D34F"/>
              </a:buClr>
              <a:buSzPct val="9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Franklin Gothic Book"/>
                <a:ea typeface="+mn-ea"/>
                <a:cs typeface="+mn-cs"/>
              </a:rPr>
              <a:t>Order Accepted</a:t>
            </a: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3059112" y="2403956"/>
            <a:ext cx="3846816" cy="15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132512" y="5866822"/>
            <a:ext cx="3632200" cy="609600"/>
            <a:chOff x="6132512" y="6065837"/>
            <a:chExt cx="3632200" cy="609600"/>
          </a:xfrm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132512" y="6218237"/>
              <a:ext cx="508000" cy="457200"/>
            </a:xfrm>
            <a:custGeom>
              <a:avLst/>
              <a:gdLst>
                <a:gd name="T0" fmla="*/ 15875 w 320"/>
                <a:gd name="T1" fmla="*/ 0 h 333"/>
                <a:gd name="T2" fmla="*/ 508000 w 320"/>
                <a:gd name="T3" fmla="*/ 6350 h 333"/>
                <a:gd name="T4" fmla="*/ 508000 w 320"/>
                <a:gd name="T5" fmla="*/ 528637 h 333"/>
                <a:gd name="T6" fmla="*/ 0 w 320"/>
                <a:gd name="T7" fmla="*/ 528637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0"/>
                <a:gd name="T13" fmla="*/ 0 h 333"/>
                <a:gd name="T14" fmla="*/ 320 w 320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0" h="333">
                  <a:moveTo>
                    <a:pt x="10" y="0"/>
                  </a:moveTo>
                  <a:lnTo>
                    <a:pt x="320" y="4"/>
                  </a:lnTo>
                  <a:lnTo>
                    <a:pt x="320" y="333"/>
                  </a:lnTo>
                  <a:lnTo>
                    <a:pt x="0" y="333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>
            <a:xfrm>
              <a:off x="6716712" y="6065837"/>
              <a:ext cx="3048000" cy="45720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700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Franklin Gothic Book"/>
                  <a:ea typeface="+mn-ea"/>
                  <a:cs typeface="+mn-cs"/>
                </a:rPr>
                <a:t>Process only when both events have arrived</a:t>
              </a:r>
            </a:p>
          </p:txBody>
        </p:sp>
      </p:grpSp>
      <p:grpSp>
        <p:nvGrpSpPr>
          <p:cNvPr id="15" name="Group 39"/>
          <p:cNvGrpSpPr/>
          <p:nvPr/>
        </p:nvGrpSpPr>
        <p:grpSpPr>
          <a:xfrm>
            <a:off x="165207" y="5743426"/>
            <a:ext cx="3689972" cy="911445"/>
            <a:chOff x="597125" y="4396335"/>
            <a:chExt cx="3689972" cy="911445"/>
          </a:xfrm>
        </p:grpSpPr>
        <p:sp>
          <p:nvSpPr>
            <p:cNvPr id="16" name="TextBox 15"/>
            <p:cNvSpPr txBox="1"/>
            <p:nvPr/>
          </p:nvSpPr>
          <p:spPr>
            <a:xfrm>
              <a:off x="1535831" y="4413946"/>
              <a:ext cx="2751266" cy="893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 smtClean="0">
                  <a:latin typeface="Calibri" pitchFamily="34" charset="0"/>
                </a:rPr>
                <a:t>Events may arrive</a:t>
              </a:r>
            </a:p>
            <a:p>
              <a:r>
                <a:rPr lang="en-US" sz="2800" dirty="0" smtClean="0">
                  <a:latin typeface="Calibri" pitchFamily="34" charset="0"/>
                </a:rPr>
                <a:t> out of order</a:t>
              </a:r>
              <a:endParaRPr lang="en-GB" sz="2800" b="0" dirty="0">
                <a:latin typeface="Calibri" pitchFamily="34" charset="0"/>
              </a:endParaRPr>
            </a:p>
          </p:txBody>
        </p:sp>
        <p:pic>
          <p:nvPicPr>
            <p:cNvPr id="17" name="Picture 2" descr="L:\Paul Nelson\TechEd\Dev\Breakouts\ARC05-IS\WAR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97125" y="4396335"/>
              <a:ext cx="938706" cy="816797"/>
            </a:xfrm>
            <a:prstGeom prst="rect">
              <a:avLst/>
            </a:prstGeom>
            <a:noFill/>
          </p:spPr>
        </p:pic>
      </p:grpSp>
      <p:sp>
        <p:nvSpPr>
          <p:cNvPr id="1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Sagas and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smtClean="0"/>
              <a:t>Sagas – The truth</a:t>
            </a:r>
            <a:r>
              <a:rPr lang="en-US" dirty="0"/>
              <a:t/>
            </a:r>
            <a:br>
              <a:rPr lang="en-US" dirty="0"/>
            </a:br>
            <a:endParaRPr lang="sv-SE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8313" y="360363"/>
            <a:ext cx="9610726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3238" y="1768475"/>
            <a:ext cx="9577387" cy="4987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Sagas can be started by multiple messages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IAmStartedByMessages</a:t>
            </a:r>
            <a:r>
              <a:rPr lang="en-US" dirty="0" smtClean="0"/>
              <a:t>&lt;&gt; for each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First messages should start saga, following messages should be processed by the same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5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concurrency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Storage matters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16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mechanics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69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to sagas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006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6155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integration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148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ReplyToOriginator</a:t>
            </a:r>
            <a:endParaRPr lang="en-GB" dirty="0" smtClean="0"/>
          </a:p>
          <a:p>
            <a:r>
              <a:rPr lang="en-GB" dirty="0" smtClean="0"/>
              <a:t>Auto </a:t>
            </a:r>
            <a:r>
              <a:rPr lang="en-GB" dirty="0" err="1" smtClean="0"/>
              <a:t>correlatation</a:t>
            </a:r>
            <a:endParaRPr lang="en-GB" dirty="0" smtClean="0"/>
          </a:p>
          <a:p>
            <a:pPr lvl="1"/>
            <a:r>
              <a:rPr lang="en-GB" dirty="0" smtClean="0"/>
              <a:t>Caveat: Does not work btw sagas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7456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6303382" y="6055836"/>
            <a:ext cx="36637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2255" y="5779327"/>
            <a:ext cx="7673126" cy="6221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b="1" dirty="0">
                <a:latin typeface="Arial" charset="0"/>
                <a:ea typeface="MS Gothic" charset="-128"/>
              </a:rPr>
              <a:t>Remember: </a:t>
            </a:r>
            <a:r>
              <a:rPr lang="en-US" sz="1814" dirty="0">
                <a:latin typeface="Arial" charset="0"/>
                <a:ea typeface="MS Gothic" charset="-128"/>
              </a:rPr>
              <a:t>when handling a response from a partner, </a:t>
            </a:r>
          </a:p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r>
              <a:rPr lang="en-US" sz="1814" dirty="0">
                <a:latin typeface="Arial" charset="0"/>
                <a:ea typeface="MS Gothic" charset="-128"/>
              </a:rPr>
              <a:t>if you want to reply to your client, use </a:t>
            </a:r>
            <a:r>
              <a:rPr lang="en-US" sz="1814" dirty="0" err="1">
                <a:latin typeface="Consolas" pitchFamily="49" charset="0"/>
              </a:rPr>
              <a:t>Saga.ReplyToOriginator</a:t>
            </a:r>
            <a:r>
              <a:rPr lang="en-US" sz="1814" dirty="0">
                <a:latin typeface="Consolas" pitchFamily="49" charset="0"/>
              </a:rPr>
              <a:t>(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Shipping orders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6994654" y="4404549"/>
            <a:ext cx="1556528" cy="9600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UPS proxy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994654" y="1915968"/>
            <a:ext cx="1556528" cy="960014"/>
          </a:xfrm>
          <a:prstGeom prst="roundRect">
            <a:avLst/>
          </a:prstGeom>
          <a:solidFill>
            <a:srgbClr val="FFD34F">
              <a:lumMod val="75000"/>
            </a:srgbClr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ctr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40" b="1" kern="0" dirty="0">
                <a:solidFill>
                  <a:srgbClr val="000000"/>
                </a:solidFill>
                <a:latin typeface="Franklin Gothic Medium" pitchFamily="34" charset="0"/>
              </a:rPr>
              <a:t>FedEx proxy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4001" y="1700819"/>
            <a:ext cx="1925468" cy="3871126"/>
          </a:xfrm>
          <a:prstGeom prst="roundRect">
            <a:avLst/>
          </a:prstGeom>
          <a:solidFill>
            <a:srgbClr val="07CF2D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algn="ctr" defTabSz="82954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903" b="1" kern="0" dirty="0">
                <a:solidFill>
                  <a:srgbClr val="000000"/>
                </a:solidFill>
                <a:latin typeface="Franklin Gothic Medium" pitchFamily="34" charset="0"/>
              </a:rPr>
              <a:t>Shipping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229564" y="2046455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H="1" flipV="1">
            <a:off x="5612109" y="2737727"/>
            <a:ext cx="1244291" cy="0"/>
          </a:xfrm>
          <a:prstGeom prst="straightConnector1">
            <a:avLst/>
          </a:prstGeom>
          <a:noFill/>
          <a:ln w="38100" cap="flat" cmpd="dbl" algn="ctr">
            <a:solidFill>
              <a:schemeClr val="tx1"/>
            </a:solidFill>
            <a:prstDash val="sysDot"/>
            <a:tailEnd type="stealth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 flipV="1">
            <a:off x="4229564" y="4611931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 flipH="1" flipV="1">
            <a:off x="4229564" y="5164949"/>
            <a:ext cx="265448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 cstate="print"/>
          <a:srcRect r="29756" b="34884"/>
          <a:stretch>
            <a:fillRect/>
          </a:stretch>
        </p:blipFill>
        <p:spPr bwMode="auto">
          <a:xfrm>
            <a:off x="9275854" y="1908200"/>
            <a:ext cx="1244291" cy="48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8623931" y="212834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 flipV="1">
            <a:off x="8930217" y="2599473"/>
            <a:ext cx="41476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90617" y="4681058"/>
            <a:ext cx="362918" cy="4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8667534" y="4832075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stealth" w="lg" len="lg"/>
          </a:ln>
          <a:effectLst/>
        </p:spPr>
      </p:cxnSp>
      <p:cxnSp>
        <p:nvCxnSpPr>
          <p:cNvPr id="19" name="Straight Arrow Connector 18"/>
          <p:cNvCxnSpPr/>
          <p:nvPr/>
        </p:nvCxnSpPr>
        <p:spPr>
          <a:xfrm flipH="1" flipV="1">
            <a:off x="8620738" y="5026694"/>
            <a:ext cx="746574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ysDash"/>
            <a:tailEnd type="stealth" w="lg" len="lg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506073" y="1216928"/>
            <a:ext cx="179730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Messaging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8722836" y="1216928"/>
            <a:ext cx="829527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2540" dirty="0">
                <a:latin typeface="Franklin Gothic Book"/>
              </a:rPr>
              <a:t>WS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15454" y="2253837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  <a:endParaRPr lang="en-US" sz="3266" b="1" dirty="0">
              <a:solidFill>
                <a:srgbClr val="C00000"/>
              </a:solidFill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7063781" y="2945109"/>
            <a:ext cx="3604699" cy="414764"/>
          </a:xfrm>
          <a:prstGeom prst="rect">
            <a:avLst/>
          </a:prstGeom>
        </p:spPr>
        <p:txBody>
          <a:bodyPr/>
          <a:lstStyle/>
          <a:p>
            <a:pPr defTabSz="829544" fontAlgn="base">
              <a:spcBef>
                <a:spcPts val="635"/>
              </a:spcBef>
              <a:spcAft>
                <a:spcPct val="0"/>
              </a:spcAft>
              <a:buClr>
                <a:srgbClr val="FFD34F"/>
              </a:buClr>
              <a:buSzPct val="95000"/>
              <a:defRPr/>
            </a:pPr>
            <a:r>
              <a:rPr lang="en-US" sz="1814" dirty="0">
                <a:latin typeface="Franklin Gothic Book"/>
              </a:rPr>
              <a:t>HTTP Timeout Exception &amp; Retry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35624" y="2461218"/>
            <a:ext cx="378630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b="1" dirty="0">
                <a:solidFill>
                  <a:srgbClr val="C00000"/>
                </a:solidFill>
              </a:rPr>
              <a:t>?</a:t>
            </a:r>
            <a:endParaRPr lang="en-US" sz="3266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98692" y="3083364"/>
            <a:ext cx="4848990" cy="1209728"/>
            <a:chOff x="3059112" y="3398837"/>
            <a:chExt cx="5345113" cy="1333501"/>
          </a:xfrm>
        </p:grpSpPr>
        <p:pic>
          <p:nvPicPr>
            <p:cNvPr id="9011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59112" y="3398837"/>
              <a:ext cx="1333501" cy="1333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4430712" y="3856037"/>
              <a:ext cx="3973513" cy="457200"/>
            </a:xfrm>
            <a:prstGeom prst="rect">
              <a:avLst/>
            </a:prstGeom>
          </p:spPr>
          <p:txBody>
            <a:bodyPr/>
            <a:lstStyle/>
            <a:p>
              <a:pPr defTabSz="829544" fontAlgn="base">
                <a:spcBef>
                  <a:spcPts val="635"/>
                </a:spcBef>
                <a:spcAft>
                  <a:spcPct val="0"/>
                </a:spcAft>
                <a:buClr>
                  <a:srgbClr val="FFD34F"/>
                </a:buClr>
                <a:buSzPct val="95000"/>
                <a:defRPr/>
              </a:pPr>
              <a:r>
                <a:rPr lang="en-US" sz="1814" dirty="0">
                  <a:latin typeface="Franklin Gothic Book"/>
                </a:rPr>
                <a:t>Logical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4" grpId="0" animBg="1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70510" y="1631691"/>
            <a:ext cx="3801999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330910" y="3205605"/>
            <a:ext cx="2142945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82330" y="3233956"/>
            <a:ext cx="1713596" cy="24815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73855" y="5364563"/>
            <a:ext cx="1695922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36946" y="5364563"/>
            <a:ext cx="898654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633">
              <a:latin typeface="Arial" charset="0"/>
              <a:ea typeface="MS Gothic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747" y="1078673"/>
            <a:ext cx="8512734" cy="577932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ShippingSaga</a:t>
            </a:r>
            <a:r>
              <a:rPr lang="en-US" sz="1814" dirty="0">
                <a:latin typeface="Consolas" pitchFamily="49" charset="0"/>
              </a:rPr>
              <a:t> : Saga&lt;</a:t>
            </a:r>
            <a:r>
              <a:rPr lang="en-US" sz="1814" dirty="0" err="1">
                <a:latin typeface="Consolas" pitchFamily="49" charset="0"/>
              </a:rPr>
              <a:t>ShippingSagaData</a:t>
            </a:r>
            <a:r>
              <a:rPr lang="en-US" sz="1814" dirty="0">
                <a:latin typeface="Consolas" pitchFamily="49" charset="0"/>
              </a:rPr>
              <a:t>&gt;, </a:t>
            </a:r>
            <a:r>
              <a:rPr lang="en-US" sz="1814" dirty="0" err="1">
                <a:latin typeface="Consolas" pitchFamily="49" charset="0"/>
              </a:rPr>
              <a:t>IAmStartedByMessages</a:t>
            </a:r>
            <a:r>
              <a:rPr lang="en-US" sz="1814" dirty="0">
                <a:latin typeface="Consolas" pitchFamily="49" charset="0"/>
              </a:rPr>
              <a:t>&lt;M1&gt;, </a:t>
            </a:r>
            <a:r>
              <a:rPr lang="en-US" sz="1814" dirty="0" err="1">
                <a:latin typeface="Consolas" pitchFamily="49" charset="0"/>
              </a:rPr>
              <a:t>IHandleMessages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&gt;,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 err="1">
                <a:latin typeface="Consolas" pitchFamily="49" charset="0"/>
              </a:rPr>
              <a:t>IHandleTimeouts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Handle(M1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ShipToFedEx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m.Order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msg.Order</a:t>
            </a:r>
            <a:r>
              <a:rPr lang="en-US" sz="1814" dirty="0">
                <a:latin typeface="Consolas" pitchFamily="49" charset="0"/>
              </a:rPr>
              <a:t>);	</a:t>
            </a:r>
            <a:endParaRPr lang="en-US" sz="1814" dirty="0">
              <a:latin typeface="Consolas" pitchFamily="49" charset="0"/>
            </a:endParaRP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RequestTimeout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&gt;(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</a:t>
            </a:r>
            <a:r>
              <a:rPr lang="en-US" sz="1814" dirty="0">
                <a:latin typeface="Consolas" pitchFamily="49" charset="0"/>
              </a:rPr>
              <a:t>									</a:t>
            </a:r>
            <a:r>
              <a:rPr lang="en-US" sz="1814" dirty="0" err="1">
                <a:latin typeface="Consolas" pitchFamily="49" charset="0"/>
              </a:rPr>
              <a:t>TimeSpan.FromMinutes</a:t>
            </a:r>
            <a:r>
              <a:rPr lang="en-US" sz="1814" dirty="0">
                <a:latin typeface="Consolas" pitchFamily="49" charset="0"/>
              </a:rPr>
              <a:t>(5));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Handle(</a:t>
            </a:r>
            <a:r>
              <a:rPr lang="en-US" sz="1814" dirty="0" err="1">
                <a:latin typeface="Consolas" pitchFamily="49" charset="0"/>
              </a:rPr>
              <a:t>FedExResponse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 err="1">
                <a:latin typeface="Consolas" pitchFamily="49" charset="0"/>
              </a:rPr>
              <a:t>msg</a:t>
            </a:r>
            <a:r>
              <a:rPr lang="en-US" sz="1814" dirty="0">
                <a:latin typeface="Consolas" pitchFamily="49" charset="0"/>
              </a:rPr>
              <a:t>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this</a:t>
            </a:r>
            <a:r>
              <a:rPr lang="en-US" sz="1814" dirty="0" err="1">
                <a:latin typeface="Consolas" pitchFamily="49" charset="0"/>
              </a:rPr>
              <a:t>.MarkAsComplete</a:t>
            </a:r>
            <a:r>
              <a:rPr lang="en-US" sz="1814" dirty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}</a:t>
            </a:r>
          </a:p>
          <a:p>
            <a:pPr>
              <a:buNone/>
            </a:pPr>
            <a:endParaRPr lang="en-US" sz="1814" dirty="0">
              <a:latin typeface="Consolas" pitchFamily="49" charset="0"/>
            </a:endParaRP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latin typeface="Consolas" pitchFamily="49" charset="0"/>
              </a:rPr>
              <a:t>state) 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{</a:t>
            </a:r>
          </a:p>
          <a:p>
            <a:pPr>
              <a:buNone/>
            </a:pPr>
            <a:r>
              <a:rPr lang="en-US" sz="1814" dirty="0">
                <a:latin typeface="Consolas" pitchFamily="49" charset="0"/>
              </a:rPr>
              <a:t>				</a:t>
            </a:r>
            <a:r>
              <a:rPr lang="en-US" sz="1814" dirty="0" err="1">
                <a:latin typeface="Consolas" pitchFamily="49" charset="0"/>
              </a:rPr>
              <a:t>Bus.Send</a:t>
            </a:r>
            <a:r>
              <a:rPr lang="en-US" sz="1814" dirty="0">
                <a:latin typeface="Consolas" pitchFamily="49" charset="0"/>
              </a:rPr>
              <a:t>&lt;</a:t>
            </a:r>
            <a:r>
              <a:rPr lang="en-US" sz="1814" dirty="0" err="1">
                <a:latin typeface="Consolas" pitchFamily="49" charset="0"/>
              </a:rPr>
              <a:t>ShipToUps</a:t>
            </a:r>
            <a:r>
              <a:rPr lang="en-US" sz="1814" dirty="0">
                <a:latin typeface="Consolas" pitchFamily="49" charset="0"/>
              </a:rPr>
              <a:t>&gt;(m =&gt; </a:t>
            </a:r>
            <a:r>
              <a:rPr lang="en-US" sz="1814" dirty="0" err="1">
                <a:latin typeface="Consolas" pitchFamily="49" charset="0"/>
              </a:rPr>
              <a:t>m.Data</a:t>
            </a:r>
            <a:r>
              <a:rPr lang="en-US" sz="1814" dirty="0">
                <a:latin typeface="Consolas" pitchFamily="49" charset="0"/>
              </a:rPr>
              <a:t> = </a:t>
            </a:r>
            <a:r>
              <a:rPr lang="en-US" sz="1814" dirty="0" err="1">
                <a:latin typeface="Consolas" pitchFamily="49" charset="0"/>
              </a:rPr>
              <a:t>Data.Order</a:t>
            </a:r>
            <a:r>
              <a:rPr lang="en-US" sz="1814" dirty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			}</a:t>
            </a:r>
          </a:p>
          <a:p>
            <a:pPr>
              <a:buNone/>
            </a:pPr>
            <a:r>
              <a:rPr lang="en-US" sz="1996" dirty="0">
                <a:latin typeface="Consolas" pitchFamily="49" charset="0"/>
              </a:rPr>
              <a:t>}</a:t>
            </a:r>
          </a:p>
          <a:p>
            <a:pPr>
              <a:buNone/>
            </a:pPr>
            <a:endParaRPr lang="en-US" sz="1996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Sagas and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38291" y="4604163"/>
            <a:ext cx="1209727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20688" y="2599473"/>
            <a:ext cx="1254660" cy="27650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53" tIns="41476" rIns="82953" bIns="41476" numCol="1" rtlCol="0" anchor="t" anchorCtr="0" compatLnSpc="1">
            <a:prstTxWarp prst="textNoShape">
              <a:avLst/>
            </a:prstTxWarp>
          </a:bodyPr>
          <a:lstStyle/>
          <a:p>
            <a:pPr defTabSz="407571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</a:pPr>
            <a:endParaRPr lang="en-US" sz="1814">
              <a:latin typeface="Arial" charset="0"/>
              <a:ea typeface="MS Gothic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timeout state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44043" y="2046588"/>
            <a:ext cx="8092210" cy="1209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</a:t>
            </a:r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class </a:t>
            </a:r>
            <a:r>
              <a:rPr lang="en-US" sz="1814" dirty="0" err="1">
                <a:latin typeface="Consolas" pitchFamily="49" charset="0"/>
              </a:rPr>
              <a:t>FedexTimedOut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{</a:t>
            </a:r>
          </a:p>
          <a:p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	public string 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SomeState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{</a:t>
            </a:r>
            <a:r>
              <a:rPr lang="en-US" sz="1814" dirty="0" err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get;set</a:t>
            </a:r>
            <a:r>
              <a:rPr lang="en-US" sz="1814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;} 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}</a:t>
            </a:r>
            <a:endParaRPr lang="en-US" sz="1814" dirty="0">
              <a:latin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4044" y="4051145"/>
            <a:ext cx="8230465" cy="148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14" dirty="0">
                <a:solidFill>
                  <a:srgbClr val="3333CC">
                    <a:lumMod val="50000"/>
                  </a:srgbClr>
                </a:solidFill>
                <a:latin typeface="Consolas" pitchFamily="49" charset="0"/>
              </a:rPr>
              <a:t>public void </a:t>
            </a:r>
            <a:r>
              <a:rPr lang="en-US" sz="1814" dirty="0">
                <a:latin typeface="Consolas" pitchFamily="49" charset="0"/>
              </a:rPr>
              <a:t>Timeout(</a:t>
            </a:r>
            <a:r>
              <a:rPr lang="en-US" sz="1814" dirty="0" err="1">
                <a:latin typeface="Consolas" pitchFamily="49" charset="0"/>
              </a:rPr>
              <a:t>FedexTimedOut</a:t>
            </a:r>
            <a:r>
              <a:rPr lang="en-US" sz="1814" dirty="0">
                <a:latin typeface="Consolas" pitchFamily="49" charset="0"/>
              </a:rPr>
              <a:t> state) </a:t>
            </a:r>
          </a:p>
          <a:p>
            <a:r>
              <a:rPr lang="en-US" sz="1814" dirty="0">
                <a:latin typeface="Consolas" pitchFamily="49" charset="0"/>
              </a:rPr>
              <a:t>{</a:t>
            </a:r>
            <a:endParaRPr lang="en-US" sz="1814" dirty="0">
              <a:latin typeface="Consolas" pitchFamily="49" charset="0"/>
            </a:endParaRPr>
          </a:p>
          <a:p>
            <a:r>
              <a:rPr lang="en-US" sz="1814" dirty="0">
                <a:latin typeface="Consolas" pitchFamily="49" charset="0"/>
              </a:rPr>
              <a:t>	if(</a:t>
            </a:r>
            <a:r>
              <a:rPr lang="en-US" sz="1814" dirty="0" err="1">
                <a:latin typeface="Consolas" pitchFamily="49" charset="0"/>
              </a:rPr>
              <a:t>state.SomeState</a:t>
            </a:r>
            <a:r>
              <a:rPr lang="en-US" sz="1814" dirty="0">
                <a:latin typeface="Consolas" pitchFamily="49" charset="0"/>
              </a:rPr>
              <a:t>)</a:t>
            </a:r>
          </a:p>
          <a:p>
            <a:r>
              <a:rPr lang="en-US" sz="1814" dirty="0">
                <a:latin typeface="Consolas" pitchFamily="49" charset="0"/>
              </a:rPr>
              <a:t> </a:t>
            </a:r>
            <a:r>
              <a:rPr lang="en-US" sz="1814" dirty="0">
                <a:latin typeface="Consolas" pitchFamily="49" charset="0"/>
              </a:rPr>
              <a:t>     …</a:t>
            </a:r>
          </a:p>
          <a:p>
            <a:r>
              <a:rPr lang="en-US" sz="1814" dirty="0">
                <a:latin typeface="Consolas" pitchFamily="49" charset="0"/>
              </a:rPr>
              <a:t>}</a:t>
            </a:r>
            <a:endParaRPr lang="en-US" sz="1814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3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854" y="1616256"/>
            <a:ext cx="8688432" cy="4524955"/>
          </a:xfrm>
        </p:spPr>
        <p:txBody>
          <a:bodyPr/>
          <a:lstStyle/>
          <a:p>
            <a:r>
              <a:rPr lang="en-US" dirty="0" smtClean="0"/>
              <a:t>Runs in process with your endpoint by default</a:t>
            </a:r>
          </a:p>
          <a:p>
            <a:pPr lvl="1"/>
            <a:r>
              <a:rPr lang="en-US" dirty="0" smtClean="0"/>
              <a:t>Enabled by default</a:t>
            </a:r>
          </a:p>
          <a:p>
            <a:r>
              <a:rPr lang="en-US" dirty="0" smtClean="0"/>
              <a:t>Easily replaced with your own </a:t>
            </a:r>
            <a:r>
              <a:rPr lang="en-US" dirty="0" smtClean="0"/>
              <a:t>implementation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64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vs Command saga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68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56977" y="1542363"/>
            <a:ext cx="15240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Steelfish Rg" panose="020B0608020202040504" pitchFamily="34" charset="0"/>
              </a:rPr>
              <a:t>Request</a:t>
            </a:r>
            <a:endParaRPr lang="en-US" sz="3200" dirty="0">
              <a:latin typeface="Steelfish Rg" panose="020B0608020202040504" pitchFamily="34" charset="0"/>
            </a:endParaRPr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3752477" y="16375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130177" y="11930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System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656977" y="1967753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88977" y="1891553"/>
            <a:ext cx="127000" cy="338328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V="1">
            <a:off x="3866777" y="2082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3930277" y="4164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904877" y="2958353"/>
            <a:ext cx="33528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517777" y="16248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895477" y="11803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A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454277" y="2069353"/>
            <a:ext cx="127000" cy="54864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7410077" y="15994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787777" y="11549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B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7346577" y="29329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9289677" y="1586753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667377" y="1142253"/>
            <a:ext cx="12827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effectLst/>
                <a:latin typeface="Steelfish Rg" panose="020B0608020202040504" pitchFamily="34" charset="0"/>
              </a:rPr>
              <a:t>C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teelfish Rg" panose="020B0608020202040504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226177" y="4101353"/>
            <a:ext cx="127000" cy="863600"/>
          </a:xfrm>
          <a:prstGeom prst="rect">
            <a:avLst/>
          </a:prstGeom>
          <a:solidFill>
            <a:srgbClr val="242F40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 flipV="1">
            <a:off x="3866777" y="25646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 flipV="1">
            <a:off x="3968377" y="3733053"/>
            <a:ext cx="32816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3904877" y="4926853"/>
            <a:ext cx="52120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3" name="Line 10"/>
          <p:cNvSpPr>
            <a:spLocks noChangeShapeType="1"/>
          </p:cNvSpPr>
          <p:nvPr/>
        </p:nvSpPr>
        <p:spPr bwMode="auto">
          <a:xfrm flipH="1" flipV="1">
            <a:off x="1961777" y="5257053"/>
            <a:ext cx="1554480" cy="0"/>
          </a:xfrm>
          <a:prstGeom prst="line">
            <a:avLst/>
          </a:prstGeom>
          <a:noFill/>
          <a:ln w="38100">
            <a:solidFill>
              <a:srgbClr val="83A9E5"/>
            </a:solidFill>
            <a:prstDash val="sysDash"/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037979" y="4789892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200" dirty="0" smtClean="0">
                <a:latin typeface="Steelfish Rg" panose="020B0608020202040504" pitchFamily="34" charset="0"/>
              </a:rPr>
              <a:t>Response</a:t>
            </a:r>
            <a:endParaRPr lang="en-US" sz="2200" dirty="0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4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4229099" y="1559846"/>
            <a:ext cx="0" cy="42672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894166" y="145915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Request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076576" y="1381311"/>
            <a:ext cx="2146300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Send requests to 3 other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partners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26" y="2339104"/>
            <a:ext cx="21463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Save requests state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009027" y="276999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34437" y="2757012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374776" y="327361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88028" y="3697669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3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74876" y="3857811"/>
            <a:ext cx="1333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235076" y="4162611"/>
            <a:ext cx="1397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Check if done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079811" y="4646580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Response 1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654176" y="4835711"/>
            <a:ext cx="2298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Update state + resolve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171576" y="5267511"/>
            <a:ext cx="10795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Done! 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311153" y="5218359"/>
            <a:ext cx="36957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latin typeface="Steelfish Rg" panose="020B0608020202040504" pitchFamily="34" charset="0"/>
                <a:cs typeface="Arial" charset="0"/>
              </a:rPr>
              <a:t>Enqueue</a:t>
            </a: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 </a:t>
            </a:r>
            <a:r>
              <a:rPr lang="en-US" sz="2200" dirty="0" smtClean="0">
                <a:latin typeface="Steelfish Rg" panose="020B0608020202040504" pitchFamily="34" charset="0"/>
                <a:cs typeface="Arial" charset="0"/>
              </a:rPr>
              <a:t>Response or publish event</a:t>
            </a:r>
            <a:endParaRPr lang="en-US" sz="2200" dirty="0"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060760" y="3303313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111187" y="4240181"/>
            <a:ext cx="1524000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200" dirty="0">
                <a:latin typeface="Steelfish Rg" panose="020B0608020202040504" pitchFamily="34" charset="0"/>
                <a:cs typeface="Arial" charset="0"/>
              </a:rPr>
              <a:t>Other Request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977776" y="1152711"/>
            <a:ext cx="24892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Steelfish Rg" panose="020B0608020202040504" pitchFamily="34" charset="0"/>
              <a:cs typeface="Arial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146176" y="1851211"/>
            <a:ext cx="127000" cy="863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7270376" y="2829111"/>
            <a:ext cx="1193800" cy="558800"/>
          </a:xfrm>
          <a:prstGeom prst="flowChartMagneticDisk">
            <a:avLst/>
          </a:prstGeom>
          <a:solidFill>
            <a:srgbClr val="566F97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7270376" y="2968811"/>
            <a:ext cx="11811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Store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33476" y="31593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146176" y="4073711"/>
            <a:ext cx="127000" cy="4064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4133476" y="5038911"/>
            <a:ext cx="127000" cy="736600"/>
          </a:xfrm>
          <a:prstGeom prst="rect">
            <a:avLst/>
          </a:prstGeom>
          <a:solidFill>
            <a:srgbClr val="495E7F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9543676" y="1101911"/>
            <a:ext cx="1333500" cy="400110"/>
          </a:xfrm>
          <a:prstGeom prst="rect">
            <a:avLst/>
          </a:prstGeom>
          <a:solidFill>
            <a:srgbClr val="566F97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Steelfish Rg" panose="020B0608020202040504" pitchFamily="34" charset="0"/>
                <a:cs typeface="Arial" charset="0"/>
              </a:rPr>
              <a:t>Queue</a:t>
            </a: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 flipV="1">
            <a:off x="2088776" y="32101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V="1">
            <a:off x="2101476" y="41245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3" name="Line 34"/>
          <p:cNvSpPr>
            <a:spLocks noChangeShapeType="1"/>
          </p:cNvSpPr>
          <p:nvPr/>
        </p:nvSpPr>
        <p:spPr bwMode="auto">
          <a:xfrm flipV="1">
            <a:off x="2088776" y="50897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4" name="Line 40"/>
          <p:cNvSpPr>
            <a:spLocks noChangeShapeType="1"/>
          </p:cNvSpPr>
          <p:nvPr/>
        </p:nvSpPr>
        <p:spPr bwMode="auto">
          <a:xfrm flipV="1">
            <a:off x="2088776" y="37308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 flipV="1">
            <a:off x="2114176" y="4683311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6" name="Line 20"/>
          <p:cNvSpPr>
            <a:spLocks noChangeShapeType="1"/>
          </p:cNvSpPr>
          <p:nvPr/>
        </p:nvSpPr>
        <p:spPr bwMode="auto">
          <a:xfrm flipV="1">
            <a:off x="2133599" y="18900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7" name="Line 22"/>
          <p:cNvSpPr>
            <a:spLocks noChangeShapeType="1"/>
          </p:cNvSpPr>
          <p:nvPr/>
        </p:nvSpPr>
        <p:spPr bwMode="auto">
          <a:xfrm flipV="1">
            <a:off x="4343399" y="19662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 flipV="1">
            <a:off x="4356099" y="20678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69" name="Line 24"/>
          <p:cNvSpPr>
            <a:spLocks noChangeShapeType="1"/>
          </p:cNvSpPr>
          <p:nvPr/>
        </p:nvSpPr>
        <p:spPr bwMode="auto">
          <a:xfrm flipV="1">
            <a:off x="4356099" y="2169446"/>
            <a:ext cx="2019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4368799" y="2550446"/>
            <a:ext cx="2806700" cy="482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1" name="Line 30"/>
          <p:cNvSpPr>
            <a:spLocks noChangeShapeType="1"/>
          </p:cNvSpPr>
          <p:nvPr/>
        </p:nvSpPr>
        <p:spPr bwMode="auto">
          <a:xfrm>
            <a:off x="4356099" y="3185446"/>
            <a:ext cx="27813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V="1">
            <a:off x="4368799" y="3363246"/>
            <a:ext cx="2755900" cy="7366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3" name="Line 36"/>
          <p:cNvSpPr>
            <a:spLocks noChangeShapeType="1"/>
          </p:cNvSpPr>
          <p:nvPr/>
        </p:nvSpPr>
        <p:spPr bwMode="auto">
          <a:xfrm flipV="1">
            <a:off x="4356099" y="3502946"/>
            <a:ext cx="3517900" cy="15621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4343399" y="5700046"/>
            <a:ext cx="5740400" cy="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  <p:sp>
        <p:nvSpPr>
          <p:cNvPr id="75" name="Line 37"/>
          <p:cNvSpPr>
            <a:spLocks noChangeShapeType="1"/>
          </p:cNvSpPr>
          <p:nvPr/>
        </p:nvSpPr>
        <p:spPr bwMode="auto">
          <a:xfrm flipH="1">
            <a:off x="10178676" y="1546411"/>
            <a:ext cx="12700" cy="4254500"/>
          </a:xfrm>
          <a:prstGeom prst="line">
            <a:avLst/>
          </a:prstGeom>
          <a:noFill/>
          <a:ln w="38100">
            <a:solidFill>
              <a:srgbClr val="83A9E5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latin typeface="Steelfish Rg" panose="020B060802020204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3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Latest Particular Platform</a:t>
            </a:r>
          </a:p>
          <a:p>
            <a:r>
              <a:rPr lang="en-GB" dirty="0" smtClean="0"/>
              <a:t>MSMQ + Queue Explorer</a:t>
            </a:r>
          </a:p>
          <a:p>
            <a:r>
              <a:rPr lang="en-GB" dirty="0" smtClean="0"/>
              <a:t>SQL Server</a:t>
            </a:r>
            <a:r>
              <a:rPr lang="sv-SE" dirty="0"/>
              <a:t> </a:t>
            </a:r>
            <a:r>
              <a:rPr lang="sv-SE" dirty="0" smtClean="0"/>
              <a:t>+ Management tools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9086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1931147" y="1165412"/>
            <a:ext cx="8046720" cy="4480560"/>
          </a:xfrm>
          <a:prstGeom prst="ellipse">
            <a:avLst/>
          </a:prstGeom>
          <a:solidFill>
            <a:srgbClr val="242F4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344657" y="2065842"/>
            <a:ext cx="5219700" cy="2679700"/>
          </a:xfrm>
          <a:prstGeom prst="ellipse">
            <a:avLst/>
          </a:prstGeom>
          <a:solidFill>
            <a:srgbClr val="566F9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Sagas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4621007" y="2923092"/>
            <a:ext cx="2667000" cy="965200"/>
          </a:xfrm>
          <a:prstGeom prst="ellipse">
            <a:avLst/>
          </a:prstGeom>
          <a:solidFill>
            <a:srgbClr val="83A9E5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Logic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V="1">
            <a:off x="6744447" y="28164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6647" y="26005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7" name="Line 27"/>
          <p:cNvSpPr>
            <a:spLocks noChangeShapeType="1"/>
          </p:cNvSpPr>
          <p:nvPr/>
        </p:nvSpPr>
        <p:spPr bwMode="auto">
          <a:xfrm flipV="1">
            <a:off x="8141447" y="2498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63647" y="22830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 smtClean="0"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msg</a:t>
            </a:r>
            <a:endParaRPr lang="en-US" sz="2000" b="0" dirty="0">
              <a:solidFill>
                <a:schemeClr val="bg2"/>
              </a:solidFill>
              <a:effectLst/>
              <a:latin typeface="Steelfish Rg" panose="020B06080202020405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90747" y="5050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Legacy App</a:t>
            </a:r>
          </a:p>
        </p:txBody>
      </p:sp>
      <p:sp>
        <p:nvSpPr>
          <p:cNvPr id="10" name="Line 27"/>
          <p:cNvSpPr>
            <a:spLocks noChangeShapeType="1"/>
          </p:cNvSpPr>
          <p:nvPr/>
        </p:nvSpPr>
        <p:spPr bwMode="auto">
          <a:xfrm flipV="1">
            <a:off x="8839947" y="1381312"/>
            <a:ext cx="635000" cy="698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46347" y="1622612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RPC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954247" y="5229412"/>
            <a:ext cx="1320800" cy="850900"/>
          </a:xfrm>
          <a:prstGeom prst="rect">
            <a:avLst/>
          </a:prstGeom>
          <a:solidFill>
            <a:srgbClr val="231F2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3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Steelfish Rg" panose="020B0608020202040504" pitchFamily="34" charset="0"/>
              </a:rPr>
              <a:t> party WS</a:t>
            </a:r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8992347" y="4581712"/>
            <a:ext cx="482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25747" y="4581712"/>
            <a:ext cx="652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effectLst/>
                <a:latin typeface="Steelfish Rg" panose="020B0608020202040504" pitchFamily="34" charset="0"/>
              </a:rPr>
              <a:t>WS</a:t>
            </a:r>
            <a:endParaRPr lang="en-US" sz="2000" b="0" dirty="0">
              <a:effectLst/>
              <a:latin typeface="Steelfish Rg" panose="020B0608020202040504" pitchFamily="34" charset="0"/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 flipH="1">
            <a:off x="8293847" y="26513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6858747" y="3006912"/>
            <a:ext cx="698500" cy="381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GB">
              <a:effectLst/>
              <a:latin typeface="Steelfish Rg" panose="020B06080202020405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70239" y="1468952"/>
            <a:ext cx="968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Steelfish Rg" panose="020B0608020202040504" pitchFamily="34" charset="0"/>
              </a:rPr>
              <a:t>Adapters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5277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and batch jobs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4679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Sagas are your domain model</a:t>
            </a:r>
            <a:endParaRPr lang="sv-S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612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 – the 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049" y="1604329"/>
            <a:ext cx="8470968" cy="4524955"/>
          </a:xfrm>
        </p:spPr>
        <p:txBody>
          <a:bodyPr/>
          <a:lstStyle/>
          <a:p>
            <a:r>
              <a:rPr lang="en-US" dirty="0" smtClean="0"/>
              <a:t>Race conditions may indicate a collaborative domain – fertile ground for CQRS</a:t>
            </a:r>
          </a:p>
          <a:p>
            <a:endParaRPr lang="en-US" dirty="0" smtClean="0"/>
          </a:p>
          <a:p>
            <a:r>
              <a:rPr lang="en-US" dirty="0" smtClean="0"/>
              <a:t>May even make you think your service boundaries are wrong</a:t>
            </a:r>
          </a:p>
        </p:txBody>
      </p:sp>
    </p:spTree>
    <p:extLst>
      <p:ext uri="{BB962C8B-B14F-4D97-AF65-F5344CB8AC3E}">
        <p14:creationId xmlns:p14="http://schemas.microsoft.com/office/powerpoint/2010/main" val="180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allow users to cancel shipped orders</a:t>
            </a:r>
          </a:p>
          <a:p>
            <a:r>
              <a:rPr lang="en-US" dirty="0" smtClean="0"/>
              <a:t>Don’t ship cancelled orders</a:t>
            </a:r>
          </a:p>
          <a:p>
            <a:endParaRPr lang="en-US" dirty="0" smtClean="0"/>
          </a:p>
          <a:p>
            <a:r>
              <a:rPr lang="en-US" dirty="0" smtClean="0"/>
              <a:t>As we shrink the time between actions, a race condition presents itself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Boundary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Cancelling an order is in the Sales service</a:t>
            </a:r>
          </a:p>
          <a:p>
            <a:r>
              <a:rPr lang="en-US" dirty="0" smtClean="0"/>
              <a:t>Shipping an order is in the Shipping service</a:t>
            </a:r>
          </a:p>
          <a:p>
            <a:endParaRPr lang="en-US" dirty="0" smtClean="0"/>
          </a:p>
          <a:p>
            <a:r>
              <a:rPr lang="en-US" dirty="0" smtClean="0"/>
              <a:t>Requirements seem to imply need for consistency/transactions between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 simple with 3-Tier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5906" y="1250483"/>
            <a:ext cx="7242886" cy="5006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public class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Order</a:t>
            </a:r>
            <a:endParaRPr lang="en-US" sz="2177" spc="-91" dirty="0">
              <a:solidFill>
                <a:srgbClr val="C00000"/>
              </a:solidFill>
              <a:latin typeface="Consolas" pitchFamily="49" charset="0"/>
              <a:cs typeface="Arial" pitchFamily="34" charset="0"/>
            </a:endParaRP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{</a:t>
            </a: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Cancel()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OrderStatusEnum.Shipped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//cancel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  <a:p>
            <a:pPr defTabSz="829544">
              <a:defRPr/>
            </a:pP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   public</a:t>
            </a:r>
            <a:r>
              <a:rPr lang="en-US" sz="2903" kern="0" dirty="0">
                <a:solidFill>
                  <a:srgbClr val="FFFFFF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Ship()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{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    </a:t>
            </a:r>
            <a:r>
              <a:rPr lang="en-US" sz="2177" spc="-91" dirty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if 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(status != </a:t>
            </a:r>
            <a:r>
              <a:rPr lang="en-US" sz="2177" spc="-91" dirty="0" err="1">
                <a:solidFill>
                  <a:srgbClr val="C00000"/>
                </a:solidFill>
                <a:latin typeface="Consolas" pitchFamily="49" charset="0"/>
                <a:cs typeface="Arial" pitchFamily="34" charset="0"/>
              </a:rPr>
              <a:t>OrderStatusEnum.Cancelled</a:t>
            </a: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177" kern="0" dirty="0">
                <a:solidFill>
                  <a:srgbClr val="008000"/>
                </a:solidFill>
                <a:latin typeface="Consolas" pitchFamily="49" charset="0"/>
                <a:cs typeface="Courier New" pitchFamily="49" charset="0"/>
              </a:rPr>
              <a:t>       //ship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   }</a:t>
            </a:r>
          </a:p>
          <a:p>
            <a:pPr defTabSz="829544">
              <a:defRPr/>
            </a:pPr>
            <a:r>
              <a:rPr lang="en-US" sz="2177" kern="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}</a:t>
            </a:r>
            <a:endParaRPr lang="en-US" sz="2177" kern="0" dirty="0">
              <a:solidFill>
                <a:srgbClr val="008000"/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483" y="1584327"/>
            <a:ext cx="8916336" cy="3342453"/>
          </a:xfrm>
        </p:spPr>
        <p:txBody>
          <a:bodyPr/>
          <a:lstStyle/>
          <a:p>
            <a:r>
              <a:rPr lang="en-US" dirty="0" smtClean="0"/>
              <a:t>In CQRS, commands don’t fail</a:t>
            </a:r>
          </a:p>
          <a:p>
            <a:endParaRPr lang="en-US" dirty="0" smtClean="0"/>
          </a:p>
          <a:p>
            <a:r>
              <a:rPr lang="en-US" dirty="0" smtClean="0"/>
              <a:t>Race conditions don’t exist in business</a:t>
            </a:r>
          </a:p>
          <a:p>
            <a:endParaRPr lang="en-US" dirty="0" smtClean="0"/>
          </a:p>
          <a:p>
            <a:r>
              <a:rPr lang="en-US" dirty="0" smtClean="0"/>
              <a:t>A microsecond either way shouldn’t change business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46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/>
        </p:nvSpPr>
        <p:spPr bwMode="auto">
          <a:xfrm>
            <a:off x="1874632" y="1166045"/>
            <a:ext cx="8243185" cy="420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12" dirty="0"/>
              <a:t>Rules: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Cannot cancel shipped orders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shipping costs money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That money would be lost			 		          if the customer cancelled</a:t>
            </a:r>
          </a:p>
          <a:p>
            <a:pPr marL="971539" lvl="1" indent="-514353">
              <a:spcBef>
                <a:spcPct val="50000"/>
              </a:spcBef>
            </a:pPr>
            <a:r>
              <a:rPr lang="en-US" sz="2812" dirty="0"/>
              <a:t>	Because we refund the customers money</a:t>
            </a:r>
          </a:p>
          <a:p>
            <a:pPr marL="514353" indent="-514353">
              <a:spcBef>
                <a:spcPct val="50000"/>
              </a:spcBef>
              <a:buAutoNum type="arabicPeriod"/>
            </a:pPr>
            <a:r>
              <a:rPr lang="en-US" sz="2812" dirty="0"/>
              <a:t>Don’t ship cancelled orders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underlying business objectives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912966" y="1772169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863483" y="2536678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So?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847408" y="3361027"/>
            <a:ext cx="1638330" cy="54864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Why?</a:t>
            </a:r>
            <a:endParaRPr lang="en-US" sz="1633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482781" y="5377219"/>
            <a:ext cx="3224438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Refund Policies</a:t>
            </a:r>
            <a:endParaRPr lang="en-US" sz="16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9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order is cancelled,</a:t>
            </a:r>
          </a:p>
          <a:p>
            <a:pPr>
              <a:buNone/>
            </a:pPr>
            <a:r>
              <a:rPr lang="en-US" dirty="0" smtClean="0"/>
              <a:t>	does the refund need to be given</a:t>
            </a:r>
          </a:p>
          <a:p>
            <a:pPr>
              <a:buNone/>
            </a:pPr>
            <a:r>
              <a:rPr lang="en-US" dirty="0" smtClean="0"/>
              <a:t>	immediately?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schemeClr val="tx1"/>
                </a:solidFill>
              </a:rPr>
              <a:t>Can we give a partial refund?</a:t>
            </a:r>
          </a:p>
          <a:p>
            <a:pPr lvl="0"/>
            <a:endParaRPr lang="en-US" dirty="0" smtClean="0">
              <a:solidFill>
                <a:schemeClr val="tx1"/>
              </a:solidFill>
            </a:endParaRPr>
          </a:p>
          <a:p>
            <a:pPr lvl="0"/>
            <a:endParaRPr lang="en-US" dirty="0" smtClean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8570055" y="1554343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571759" y="3864027"/>
            <a:ext cx="1638330" cy="6414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5" tIns="45717" rIns="91435" bIns="45717" numCol="1" rtlCol="0" anchor="ctr" anchorCtr="0" compatLnSpc="1">
            <a:prstTxWarp prst="textNoShape">
              <a:avLst/>
            </a:prstTxWarp>
          </a:bodyPr>
          <a:lstStyle/>
          <a:p>
            <a:pPr algn="ctr" defTabSz="914105"/>
            <a:r>
              <a:rPr lang="en-US" sz="2812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344676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Saga definition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saga is pattern for implementing long-lived transaction by using a series of shorter 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Sagas = message driven state machines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8061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 Deeper</a:t>
            </a:r>
            <a:endParaRPr lang="en-US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 bwMode="auto">
          <a:xfrm>
            <a:off x="1523521" y="1530494"/>
            <a:ext cx="9144960" cy="69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spAutoFit/>
          </a:bodyPr>
          <a:lstStyle/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r>
              <a:rPr lang="en-US" sz="3175" kern="0" dirty="0"/>
              <a:t>What does a customer have to do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1633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in order to get a refund?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3175" kern="0" dirty="0"/>
              <a:t>Return the products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1633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Most orders cancelled soon after they were made – buyer’s remorse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/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r>
              <a:rPr lang="en-US" sz="3175" kern="0" dirty="0"/>
              <a:t>	Implement a saga for buyer’s remorse in the Sales service</a:t>
            </a: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buBlip>
                <a:blip r:embed="rId2"/>
              </a:buBlip>
              <a:defRPr/>
            </a:pPr>
            <a:endParaRPr lang="en-US" sz="3175" kern="0" dirty="0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60378" indent="-460378" defTabSz="914406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55000"/>
              <a:defRPr/>
            </a:pPr>
            <a:endParaRPr lang="en-US" sz="3175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184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Service Boundaries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2237243" y="2716867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Sales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8038903" y="2715390"/>
            <a:ext cx="1407707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Billing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967209" y="2731097"/>
            <a:ext cx="1820428" cy="69864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>
            <a:prstTxWarp prst="textNoShape">
              <a:avLst/>
            </a:prstTxWarp>
          </a:bodyPr>
          <a:lstStyle/>
          <a:p>
            <a:pPr algn="ctr" defTabSz="914406"/>
            <a:r>
              <a:rPr lang="en-US" sz="3175" b="1" dirty="0">
                <a:latin typeface="Franklin Gothic Medium" pitchFamily="34" charset="0"/>
              </a:rPr>
              <a:t>Shipping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0045" y="1859035"/>
            <a:ext cx="2161806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Order Accepted</a:t>
            </a:r>
          </a:p>
          <a:p>
            <a:r>
              <a:rPr lang="en-US" sz="2359" dirty="0"/>
              <a:t>Order Cancelled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8192" y="1853785"/>
            <a:ext cx="2476380" cy="45537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Products Returned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6587" y="1864291"/>
            <a:ext cx="2462337" cy="818427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359" dirty="0"/>
              <a:t>Customer Charged</a:t>
            </a:r>
          </a:p>
          <a:p>
            <a:r>
              <a:rPr lang="en-US" sz="2359" dirty="0"/>
              <a:t>Refund Policy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21" y="4337762"/>
            <a:ext cx="9144959" cy="52507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812" dirty="0"/>
              <a:t>Implement a saga for the refund policy in Billing</a:t>
            </a:r>
            <a:endParaRPr lang="en-GB" sz="2812" dirty="0"/>
          </a:p>
        </p:txBody>
      </p:sp>
    </p:spTree>
    <p:extLst>
      <p:ext uri="{BB962C8B-B14F-4D97-AF65-F5344CB8AC3E}">
        <p14:creationId xmlns:p14="http://schemas.microsoft.com/office/powerpoint/2010/main" val="191285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Upcoming saga changes in v6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799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messages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674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Starting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902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Storing state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3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Mapping messages to sagas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450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Requesting timeouts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840</Words>
  <Application>Microsoft Office PowerPoint</Application>
  <PresentationFormat>Widescreen</PresentationFormat>
  <Paragraphs>272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Gothic</vt:lpstr>
      <vt:lpstr>Arial</vt:lpstr>
      <vt:lpstr>Calibri</vt:lpstr>
      <vt:lpstr>Calibri Light</vt:lpstr>
      <vt:lpstr>Consolas</vt:lpstr>
      <vt:lpstr>Courier New</vt:lpstr>
      <vt:lpstr>Franklin Gothic Book</vt:lpstr>
      <vt:lpstr>Franklin Gothic Medium</vt:lpstr>
      <vt:lpstr>Steelfish Rg</vt:lpstr>
      <vt:lpstr>Office Theme</vt:lpstr>
      <vt:lpstr>Saga Master Class</vt:lpstr>
      <vt:lpstr>Agenda</vt:lpstr>
      <vt:lpstr>Prerequisites</vt:lpstr>
      <vt:lpstr>Saga definition</vt:lpstr>
      <vt:lpstr>Handling messages</vt:lpstr>
      <vt:lpstr>Starting sagas</vt:lpstr>
      <vt:lpstr>Storing state</vt:lpstr>
      <vt:lpstr>Mapping messages to sagas</vt:lpstr>
      <vt:lpstr>Requesting timeouts</vt:lpstr>
      <vt:lpstr>Emitting messages</vt:lpstr>
      <vt:lpstr>Sample domain walkthrough</vt:lpstr>
      <vt:lpstr>Exercise 1 – Order Policy saga</vt:lpstr>
      <vt:lpstr>Walkthrough</vt:lpstr>
      <vt:lpstr>Event driven architectures</vt:lpstr>
      <vt:lpstr>Loosely Coupled Synchronization</vt:lpstr>
      <vt:lpstr>Sagas and Services</vt:lpstr>
      <vt:lpstr>Starting Sagas – The truth </vt:lpstr>
      <vt:lpstr>Sagas and concurrency</vt:lpstr>
      <vt:lpstr>Storage mechanics</vt:lpstr>
      <vt:lpstr>PowerPoint Presentation</vt:lpstr>
      <vt:lpstr>Sagas and integration</vt:lpstr>
      <vt:lpstr>PowerPoint Presentation</vt:lpstr>
      <vt:lpstr>Shipping orders</vt:lpstr>
      <vt:lpstr>Sagas and Integration</vt:lpstr>
      <vt:lpstr>Custom timeout state</vt:lpstr>
      <vt:lpstr>Timeout Management</vt:lpstr>
      <vt:lpstr>Observer vs Command saga</vt:lpstr>
      <vt:lpstr>PowerPoint Presentation</vt:lpstr>
      <vt:lpstr>PowerPoint Presentation</vt:lpstr>
      <vt:lpstr>PowerPoint Presentation</vt:lpstr>
      <vt:lpstr>Sagas and batch jobs</vt:lpstr>
      <vt:lpstr>Sagas are your domain model</vt:lpstr>
      <vt:lpstr>Race Conditions – the secret sauce</vt:lpstr>
      <vt:lpstr>Real World Requirements</vt:lpstr>
      <vt:lpstr>Service Boundary Issues</vt:lpstr>
      <vt:lpstr>Implementation is simple with 3-Tier</vt:lpstr>
      <vt:lpstr>Remember</vt:lpstr>
      <vt:lpstr>Find underlying business objectives</vt:lpstr>
      <vt:lpstr>Analyze</vt:lpstr>
      <vt:lpstr>Dig Deeper</vt:lpstr>
      <vt:lpstr>Consider Service Boundaries</vt:lpstr>
      <vt:lpstr>Upcoming saga changes in 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Master Class</dc:title>
  <dc:creator>andreas.ohlund</dc:creator>
  <cp:lastModifiedBy>andreas.ohlund</cp:lastModifiedBy>
  <cp:revision>19</cp:revision>
  <dcterms:created xsi:type="dcterms:W3CDTF">2015-11-21T09:35:10Z</dcterms:created>
  <dcterms:modified xsi:type="dcterms:W3CDTF">2015-11-24T08:11:09Z</dcterms:modified>
</cp:coreProperties>
</file>