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sldIdLst>
    <p:sldId id="256" r:id="rId2"/>
    <p:sldId id="261" r:id="rId3"/>
    <p:sldId id="319" r:id="rId4"/>
    <p:sldId id="265" r:id="rId5"/>
    <p:sldId id="275" r:id="rId6"/>
    <p:sldId id="266" r:id="rId7"/>
    <p:sldId id="317" r:id="rId8"/>
    <p:sldId id="296" r:id="rId9"/>
    <p:sldId id="297" r:id="rId10"/>
    <p:sldId id="299" r:id="rId11"/>
    <p:sldId id="311" r:id="rId12"/>
    <p:sldId id="300" r:id="rId13"/>
    <p:sldId id="301" r:id="rId14"/>
    <p:sldId id="302" r:id="rId15"/>
    <p:sldId id="303" r:id="rId16"/>
    <p:sldId id="304" r:id="rId17"/>
    <p:sldId id="307" r:id="rId18"/>
    <p:sldId id="308" r:id="rId19"/>
    <p:sldId id="309" r:id="rId20"/>
    <p:sldId id="310" r:id="rId21"/>
    <p:sldId id="277" r:id="rId22"/>
    <p:sldId id="276" r:id="rId23"/>
    <p:sldId id="272" r:id="rId24"/>
    <p:sldId id="270" r:id="rId25"/>
    <p:sldId id="292" r:id="rId26"/>
    <p:sldId id="293" r:id="rId27"/>
    <p:sldId id="312" r:id="rId28"/>
    <p:sldId id="294" r:id="rId29"/>
    <p:sldId id="291" r:id="rId30"/>
    <p:sldId id="313" r:id="rId31"/>
    <p:sldId id="278" r:id="rId32"/>
    <p:sldId id="315" r:id="rId33"/>
    <p:sldId id="316" r:id="rId34"/>
    <p:sldId id="271" r:id="rId35"/>
    <p:sldId id="273" r:id="rId36"/>
    <p:sldId id="318" r:id="rId37"/>
    <p:sldId id="264" r:id="rId38"/>
    <p:sldId id="320" r:id="rId39"/>
    <p:sldId id="260" r:id="rId40"/>
  </p:sldIdLst>
  <p:sldSz cx="10080625" cy="7559675"/>
  <p:notesSz cx="7559675" cy="10691813"/>
  <p:defaultTextStyle>
    <a:defPPr>
      <a:defRPr lang="en-GB"/>
    </a:defPPr>
    <a:lvl1pPr algn="l" defTabSz="457104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742793" indent="-285690" algn="l" defTabSz="457104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1142758" indent="-228552" algn="l" defTabSz="457104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599861" indent="-228552" algn="l" defTabSz="457104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2056965" indent="-228552" algn="l" defTabSz="457104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5518" algn="l" defTabSz="45710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2620" algn="l" defTabSz="45710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199724" algn="l" defTabSz="45710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6827" algn="l" defTabSz="45710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00E604A-968A-4742-8786-259F393F275D}">
          <p14:sldIdLst>
            <p14:sldId id="256"/>
            <p14:sldId id="261"/>
            <p14:sldId id="319"/>
            <p14:sldId id="265"/>
            <p14:sldId id="275"/>
            <p14:sldId id="266"/>
          </p14:sldIdLst>
        </p14:section>
        <p14:section name="Connectivity" id="{53780977-5585-47CD-A1D5-792F31488137}">
          <p14:sldIdLst>
            <p14:sldId id="317"/>
            <p14:sldId id="296"/>
            <p14:sldId id="297"/>
            <p14:sldId id="299"/>
            <p14:sldId id="311"/>
            <p14:sldId id="300"/>
            <p14:sldId id="301"/>
            <p14:sldId id="302"/>
            <p14:sldId id="303"/>
            <p14:sldId id="304"/>
            <p14:sldId id="307"/>
            <p14:sldId id="308"/>
            <p14:sldId id="309"/>
            <p14:sldId id="310"/>
          </p14:sldIdLst>
        </p14:section>
        <p14:section name="Reliability" id="{05E24CE5-6509-446F-9417-1DC221DFB250}">
          <p14:sldIdLst>
            <p14:sldId id="277"/>
            <p14:sldId id="276"/>
            <p14:sldId id="272"/>
            <p14:sldId id="270"/>
            <p14:sldId id="292"/>
            <p14:sldId id="293"/>
            <p14:sldId id="312"/>
            <p14:sldId id="294"/>
            <p14:sldId id="291"/>
            <p14:sldId id="313"/>
            <p14:sldId id="278"/>
            <p14:sldId id="315"/>
            <p14:sldId id="316"/>
            <p14:sldId id="271"/>
          </p14:sldIdLst>
        </p14:section>
        <p14:section name="Performance" id="{44218FEA-D3C8-4EA7-87C8-114B6E239564}">
          <p14:sldIdLst>
            <p14:sldId id="273"/>
            <p14:sldId id="318"/>
          </p14:sldIdLst>
        </p14:section>
        <p14:section name="Wrapup" id="{7D7B34C8-7FE7-480E-AC64-6CB26E001F11}">
          <p14:sldIdLst>
            <p14:sldId id="264"/>
            <p14:sldId id="320"/>
          </p14:sldIdLst>
        </p14:section>
        <p14:section name="Hidden slides" id="{663DD2DF-0790-4DD7-900C-50A07C897983}">
          <p14:sldIdLst>
            <p14:sldId id="260"/>
          </p14:sldIdLst>
        </p14:section>
        <p14:section name="Templates" id="{BE610769-96E3-48C7-BE7B-4F8F620CEC6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CBCBC"/>
    <a:srgbClr val="009900"/>
    <a:srgbClr val="00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0534" autoAdjust="0"/>
  </p:normalViewPr>
  <p:slideViewPr>
    <p:cSldViewPr>
      <p:cViewPr varScale="1">
        <p:scale>
          <a:sx n="138" d="100"/>
          <a:sy n="138" d="100"/>
        </p:scale>
        <p:origin x="2097" y="81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09999526-0AD3-BA48-9A69-13B2726FF0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20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10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anose="02020603050405020304" pitchFamily="18" charset="0"/>
        <a:ea typeface="ＭＳ Ｐゴシック" charset="0"/>
        <a:cs typeface="+mn-cs"/>
      </a:defRPr>
    </a:lvl1pPr>
    <a:lvl2pPr marL="742793" indent="-285690" algn="l" defTabSz="45710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anose="02020603050405020304" pitchFamily="18" charset="0"/>
        <a:ea typeface="ＭＳ Ｐゴシック" charset="0"/>
        <a:cs typeface="+mn-cs"/>
      </a:defRPr>
    </a:lvl2pPr>
    <a:lvl3pPr marL="1142758" indent="-228552" algn="l" defTabSz="45710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anose="02020603050405020304" pitchFamily="18" charset="0"/>
        <a:ea typeface="ＭＳ Ｐゴシック" charset="0"/>
        <a:cs typeface="+mn-cs"/>
      </a:defRPr>
    </a:lvl3pPr>
    <a:lvl4pPr marL="1599861" indent="-228552" algn="l" defTabSz="45710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anose="02020603050405020304" pitchFamily="18" charset="0"/>
        <a:ea typeface="ＭＳ Ｐゴシック" charset="0"/>
        <a:cs typeface="+mn-cs"/>
      </a:defRPr>
    </a:lvl4pPr>
    <a:lvl5pPr marL="2056965" indent="-228552" algn="l" defTabSz="45710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anose="02020603050405020304" pitchFamily="18" charset="0"/>
        <a:ea typeface="ＭＳ Ｐゴシック" charset="0"/>
        <a:cs typeface="+mn-cs"/>
      </a:defRPr>
    </a:lvl5pPr>
    <a:lvl6pPr marL="2285518" algn="l" defTabSz="9142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20" algn="l" defTabSz="9142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24" algn="l" defTabSz="9142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27" algn="l" defTabSz="9142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9E1A5C5-71B2-B145-B9B4-9318BA34BDE3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>
                <a:latin typeface="Times New Roman" charset="0"/>
              </a:rPr>
              <a:t>Setting up communication across </a:t>
            </a:r>
            <a:r>
              <a:rPr lang="en-US">
                <a:latin typeface="Times New Roman" charset="0"/>
              </a:rPr>
              <a:t>network boundaries</a:t>
            </a: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32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050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612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335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52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28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76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673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91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214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2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498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27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993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5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5295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577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33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95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27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50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28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08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29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46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047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30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555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31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9112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32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18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33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60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34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7561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35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811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36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052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37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3769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38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27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39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8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227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141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81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025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886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02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18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ＭＳ Ｐゴシック" charset="0"/>
          <a:cs typeface="+mj-cs"/>
        </a:defRPr>
      </a:lvl1pPr>
      <a:lvl2pPr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2514069" indent="-228552"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172" indent="-228552"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8276" indent="-228552"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5378" indent="-228552"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827" indent="-342827" algn="l" defTabSz="457104" rtl="0" eaLnBrk="1" fontAlgn="base" hangingPunct="1">
        <a:lnSpc>
          <a:spcPct val="96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42793" indent="-285690" algn="l" defTabSz="457104" rtl="0" eaLnBrk="1" fontAlgn="base" hangingPunct="1">
        <a:lnSpc>
          <a:spcPct val="96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Arial" charset="0"/>
          <a:cs typeface="+mn-cs"/>
        </a:defRPr>
      </a:lvl2pPr>
      <a:lvl3pPr marL="1142758" indent="-228552" algn="l" defTabSz="457104" rtl="0" eaLnBrk="1" fontAlgn="base" hangingPunct="1">
        <a:lnSpc>
          <a:spcPct val="96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Arial" charset="0"/>
          <a:cs typeface="+mn-cs"/>
        </a:defRPr>
      </a:lvl3pPr>
      <a:lvl4pPr marL="1599861" indent="-228552" algn="l" defTabSz="457104" rtl="0" eaLnBrk="1" fontAlgn="base" hangingPunct="1">
        <a:lnSpc>
          <a:spcPct val="96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Arial" charset="0"/>
          <a:cs typeface="+mn-cs"/>
        </a:defRPr>
      </a:lvl4pPr>
      <a:lvl5pPr marL="2056965" indent="-228552" algn="l" defTabSz="457104" rtl="0" eaLnBrk="1" fontAlgn="base" hangingPunct="1">
        <a:lnSpc>
          <a:spcPct val="96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Arial" charset="0"/>
          <a:cs typeface="+mn-cs"/>
        </a:defRPr>
      </a:lvl5pPr>
      <a:lvl6pPr marL="2514069" indent="-228552" algn="l" defTabSz="9142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72" indent="-228552" algn="l" defTabSz="9142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76" indent="-228552" algn="l" defTabSz="9142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78" indent="-228552" algn="l" defTabSz="9142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4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6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1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13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18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20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24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27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40000" y="5456237"/>
            <a:ext cx="5038725" cy="1080276"/>
          </a:xfrm>
          <a:prstGeom prst="rect">
            <a:avLst/>
          </a:prstGeom>
        </p:spPr>
        <p:txBody>
          <a:bodyPr lIns="91420" tIns="45710" rIns="91420" bIns="45710">
            <a:spAutoFit/>
          </a:bodyPr>
          <a:lstStyle/>
          <a:p>
            <a:pPr algn="ctr" eaLnBrk="1">
              <a:lnSpc>
                <a:spcPct val="12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Lato Bold"/>
                <a:ea typeface="+mn-ea"/>
                <a:cs typeface="Lato Bold"/>
              </a:rPr>
              <a:t>Yves Goeleven &amp; Sean Feldman</a:t>
            </a:r>
          </a:p>
          <a:p>
            <a:pPr algn="ctr" eaLnBrk="1">
              <a:lnSpc>
                <a:spcPct val="12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Lato Light"/>
                <a:ea typeface="+mn-ea"/>
                <a:cs typeface="Lato Light"/>
              </a:rPr>
              <a:t>Solution Architects &amp; </a:t>
            </a:r>
            <a:r>
              <a:rPr lang="en-US" dirty="0">
                <a:latin typeface="Lato Light"/>
                <a:cs typeface="Lato Light"/>
              </a:rPr>
              <a:t>Azure MVPs</a:t>
            </a:r>
            <a:endParaRPr lang="en-US" dirty="0">
              <a:latin typeface="Lato Light"/>
              <a:ea typeface="+mn-ea"/>
              <a:cs typeface="Lato Light"/>
            </a:endParaRPr>
          </a:p>
          <a:p>
            <a:pPr algn="ctr" eaLnBrk="1">
              <a:lnSpc>
                <a:spcPct val="12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u="sng" dirty="0">
                <a:solidFill>
                  <a:srgbClr val="0099FF"/>
                </a:solidFill>
                <a:latin typeface="Lato Regular"/>
                <a:ea typeface="+mn-ea"/>
                <a:cs typeface="Lato Regular"/>
              </a:rPr>
              <a:t>http://particular.net</a:t>
            </a:r>
            <a:r>
              <a:rPr lang="en-US" dirty="0">
                <a:solidFill>
                  <a:srgbClr val="0099FF"/>
                </a:solidFill>
                <a:latin typeface="Lato Regular"/>
                <a:ea typeface="+mn-ea"/>
                <a:cs typeface="Lato Regular"/>
              </a:rPr>
              <a:t>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274637"/>
            <a:ext cx="10080625" cy="59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4000" dirty="0">
                <a:latin typeface="Dosis SemiBold" charset="0"/>
              </a:rPr>
              <a:t>Azure Service Bus &amp; NServiceBus</a:t>
            </a:r>
            <a:endParaRPr lang="en-US" sz="4000" b="1" dirty="0">
              <a:latin typeface="Lato Light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-26716" y="938665"/>
            <a:ext cx="10080625" cy="7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Regular"/>
                <a:cs typeface="Dosis Regular"/>
              </a:rPr>
              <a:t>Setting up communication across boundaries</a:t>
            </a:r>
            <a:endParaRPr lang="en-US" sz="1800" dirty="0">
              <a:latin typeface="Dosis Regular"/>
              <a:cs typeface="Dosis Regular"/>
            </a:endParaRPr>
          </a:p>
        </p:txBody>
      </p:sp>
      <p:pic>
        <p:nvPicPr>
          <p:cNvPr id="11" name="Picture 10" descr="HD-landscape-Photographs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8" b="25490"/>
          <a:stretch/>
        </p:blipFill>
        <p:spPr>
          <a:xfrm>
            <a:off x="-1" y="1646237"/>
            <a:ext cx="10080625" cy="378537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9742488" cy="219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Represents the layout of service bus entities that allow endpoints to communicate.</a:t>
            </a:r>
            <a:endParaRPr lang="nl-BE" sz="2200" dirty="0">
              <a:latin typeface="Lato Light" charset="0"/>
            </a:endParaRP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Explicit concept in transport so that it can be swapped.</a:t>
            </a:r>
            <a:endParaRPr lang="en-US" sz="1800" dirty="0">
              <a:latin typeface="Lato Light" charset="0"/>
            </a:endParaRP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ASB’s forwarding feature provides near endless possibilities.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nl-BE" sz="22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What is a topology?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16" name="Flowchart: Magnetic Disk 15"/>
          <p:cNvSpPr/>
          <p:nvPr/>
        </p:nvSpPr>
        <p:spPr bwMode="auto">
          <a:xfrm rot="5400000">
            <a:off x="2255882" y="4376041"/>
            <a:ext cx="562811" cy="101306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owchart: Magnetic Disk 16"/>
          <p:cNvSpPr/>
          <p:nvPr/>
        </p:nvSpPr>
        <p:spPr bwMode="auto">
          <a:xfrm rot="5400000">
            <a:off x="2902645" y="4374443"/>
            <a:ext cx="562811" cy="101306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owchart: Magnetic Disk 17"/>
          <p:cNvSpPr/>
          <p:nvPr/>
        </p:nvSpPr>
        <p:spPr bwMode="auto">
          <a:xfrm rot="5400000">
            <a:off x="3771822" y="4968374"/>
            <a:ext cx="562811" cy="101306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800812" y="5383488"/>
            <a:ext cx="314270" cy="189474"/>
            <a:chOff x="4997222" y="4546553"/>
            <a:chExt cx="381000" cy="229705"/>
          </a:xfrm>
          <a:solidFill>
            <a:schemeClr val="bg1"/>
          </a:solidFill>
        </p:grpSpPr>
        <p:sp>
          <p:nvSpPr>
            <p:cNvPr id="31" name="Rectangle 30"/>
            <p:cNvSpPr/>
            <p:nvPr/>
          </p:nvSpPr>
          <p:spPr bwMode="auto">
            <a:xfrm>
              <a:off x="4997222" y="4547658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Isosceles Triangle 31"/>
            <p:cNvSpPr/>
            <p:nvPr/>
          </p:nvSpPr>
          <p:spPr bwMode="auto">
            <a:xfrm rot="10800000">
              <a:off x="4999219" y="4546553"/>
              <a:ext cx="379001" cy="130291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Flowchart: Magnetic Disk 19"/>
          <p:cNvSpPr/>
          <p:nvPr/>
        </p:nvSpPr>
        <p:spPr bwMode="auto">
          <a:xfrm rot="5400000">
            <a:off x="3714932" y="4376928"/>
            <a:ext cx="562811" cy="101306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owchart: Magnetic Disk 20"/>
          <p:cNvSpPr/>
          <p:nvPr/>
        </p:nvSpPr>
        <p:spPr bwMode="auto">
          <a:xfrm rot="5400000">
            <a:off x="3710984" y="3781804"/>
            <a:ext cx="562811" cy="101306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owchart: Magnetic Disk 21"/>
          <p:cNvSpPr/>
          <p:nvPr/>
        </p:nvSpPr>
        <p:spPr bwMode="auto">
          <a:xfrm rot="5400000">
            <a:off x="6578702" y="4967613"/>
            <a:ext cx="562811" cy="101306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>
            <a:stCxn id="18" idx="1"/>
            <a:endCxn id="22" idx="3"/>
          </p:cNvCxnSpPr>
          <p:nvPr/>
        </p:nvCxnSpPr>
        <p:spPr bwMode="auto">
          <a:xfrm flipV="1">
            <a:off x="4559758" y="5474143"/>
            <a:ext cx="1793819" cy="76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4803962" y="5413956"/>
            <a:ext cx="1404666" cy="409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Forwarding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8013075" y="5078673"/>
            <a:ext cx="1142037" cy="78246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C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>
            <a:stCxn id="25" idx="1"/>
            <a:endCxn id="22" idx="1"/>
          </p:cNvCxnSpPr>
          <p:nvPr/>
        </p:nvCxnSpPr>
        <p:spPr bwMode="auto">
          <a:xfrm flipH="1">
            <a:off x="7366639" y="5469905"/>
            <a:ext cx="646437" cy="424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Rectangle 26"/>
          <p:cNvSpPr/>
          <p:nvPr/>
        </p:nvSpPr>
        <p:spPr bwMode="auto">
          <a:xfrm>
            <a:off x="482578" y="4492452"/>
            <a:ext cx="1142037" cy="78246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Endpoint A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>
            <a:stCxn id="27" idx="3"/>
            <a:endCxn id="16" idx="3"/>
          </p:cNvCxnSpPr>
          <p:nvPr/>
        </p:nvCxnSpPr>
        <p:spPr bwMode="auto">
          <a:xfrm flipV="1">
            <a:off x="1624615" y="4882571"/>
            <a:ext cx="406143" cy="11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Flowchart: Magnetic Disk 38"/>
          <p:cNvSpPr/>
          <p:nvPr/>
        </p:nvSpPr>
        <p:spPr bwMode="auto">
          <a:xfrm rot="5400000">
            <a:off x="6578702" y="3800713"/>
            <a:ext cx="562811" cy="101306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8013075" y="3911773"/>
            <a:ext cx="1142037" cy="78246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B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/>
          <p:cNvCxnSpPr>
            <a:stCxn id="40" idx="1"/>
            <a:endCxn id="39" idx="1"/>
          </p:cNvCxnSpPr>
          <p:nvPr/>
        </p:nvCxnSpPr>
        <p:spPr bwMode="auto">
          <a:xfrm flipH="1">
            <a:off x="7366638" y="4303005"/>
            <a:ext cx="646437" cy="423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21" idx="1"/>
            <a:endCxn id="39" idx="3"/>
          </p:cNvCxnSpPr>
          <p:nvPr/>
        </p:nvCxnSpPr>
        <p:spPr bwMode="auto">
          <a:xfrm>
            <a:off x="4498920" y="4288335"/>
            <a:ext cx="1854658" cy="189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2"/>
          <p:cNvSpPr/>
          <p:nvPr/>
        </p:nvSpPr>
        <p:spPr bwMode="auto">
          <a:xfrm>
            <a:off x="1827686" y="3551237"/>
            <a:ext cx="5970092" cy="274320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Topology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1732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0" y="2865437"/>
            <a:ext cx="100806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4000" dirty="0">
                <a:latin typeface="Dosis SemiBold" charset="0"/>
              </a:rPr>
              <a:t>Let’s have a look at some topologies</a:t>
            </a:r>
            <a:endParaRPr lang="en-US" sz="4000" b="1" dirty="0">
              <a:latin typeface="Lato Light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7172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9513888" cy="525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Entity usage</a:t>
            </a:r>
          </a:p>
          <a:p>
            <a:pPr marL="742515" lvl="4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Commands vs Events</a:t>
            </a:r>
          </a:p>
          <a:p>
            <a:pPr marL="742515" lvl="4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Embed message types (f.e. filters, entity names)</a:t>
            </a:r>
          </a:p>
          <a:p>
            <a:pPr marL="742515" lvl="4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Does each namespace type support the entities used</a:t>
            </a:r>
          </a:p>
          <a:p>
            <a:pPr marL="742515" lvl="4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Native capabilities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Ownership</a:t>
            </a:r>
          </a:p>
          <a:p>
            <a:pPr marL="742515" lvl="4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Endpoints may not be aware of the full topology</a:t>
            </a:r>
          </a:p>
          <a:p>
            <a:pPr marL="742515" lvl="4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Awareness creates coupling, do you want that?</a:t>
            </a:r>
          </a:p>
          <a:p>
            <a:pPr marL="742515" lvl="4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Some entities may not belong to any endpoint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Performance impact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(Backwards) compatability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Multiple namespaces, Partitioning, HA</a:t>
            </a:r>
          </a:p>
          <a:p>
            <a:pPr marL="742515" lvl="4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No forwarding between namespaces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nl-BE" sz="22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Things to consider for a topology</a:t>
            </a:r>
            <a:endParaRPr lang="en-US" sz="1800" b="1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9796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9742488" cy="219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Each endpoint has its own input queue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nl-BE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Sends direct to input queue, does not leverage pub/sub capabilities of ASB, instead uses storage driven publishing from NSB</a:t>
            </a:r>
            <a:endParaRPr lang="en-US" sz="18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Basic topology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22" name="Flowchart: Magnetic Disk 21"/>
          <p:cNvSpPr/>
          <p:nvPr/>
        </p:nvSpPr>
        <p:spPr bwMode="auto">
          <a:xfrm rot="5400000">
            <a:off x="6578702" y="5161614"/>
            <a:ext cx="562811" cy="101306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013075" y="5272674"/>
            <a:ext cx="1142037" cy="78246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C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>
            <a:stCxn id="25" idx="1"/>
            <a:endCxn id="22" idx="1"/>
          </p:cNvCxnSpPr>
          <p:nvPr/>
        </p:nvCxnSpPr>
        <p:spPr bwMode="auto">
          <a:xfrm flipH="1">
            <a:off x="7366639" y="5663906"/>
            <a:ext cx="646437" cy="424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Flowchart: Magnetic Disk 38"/>
          <p:cNvSpPr/>
          <p:nvPr/>
        </p:nvSpPr>
        <p:spPr bwMode="auto">
          <a:xfrm rot="5400000">
            <a:off x="6610595" y="3507620"/>
            <a:ext cx="562811" cy="101306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8012112" y="3618680"/>
            <a:ext cx="1142037" cy="78246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B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/>
          <p:cNvCxnSpPr>
            <a:stCxn id="40" idx="1"/>
            <a:endCxn id="39" idx="1"/>
          </p:cNvCxnSpPr>
          <p:nvPr/>
        </p:nvCxnSpPr>
        <p:spPr bwMode="auto">
          <a:xfrm flipH="1">
            <a:off x="7398531" y="4009912"/>
            <a:ext cx="613581" cy="423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Connector: Elbow 3"/>
          <p:cNvCxnSpPr>
            <a:stCxn id="59" idx="3"/>
            <a:endCxn id="39" idx="3"/>
          </p:cNvCxnSpPr>
          <p:nvPr/>
        </p:nvCxnSpPr>
        <p:spPr bwMode="auto">
          <a:xfrm flipV="1">
            <a:off x="3210549" y="4014151"/>
            <a:ext cx="3174922" cy="802262"/>
          </a:xfrm>
          <a:prstGeom prst="bentConnector3">
            <a:avLst>
              <a:gd name="adj1" fmla="val 49439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Flowchart: Magnetic Disk 42"/>
          <p:cNvSpPr/>
          <p:nvPr/>
        </p:nvSpPr>
        <p:spPr bwMode="auto">
          <a:xfrm flipH="1">
            <a:off x="8301724" y="4605444"/>
            <a:ext cx="562811" cy="347341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lowchart: Magnetic Disk 44"/>
          <p:cNvSpPr/>
          <p:nvPr/>
        </p:nvSpPr>
        <p:spPr bwMode="auto">
          <a:xfrm flipH="1">
            <a:off x="8306938" y="6200405"/>
            <a:ext cx="562811" cy="347341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Connector: Elbow 45"/>
          <p:cNvCxnSpPr>
            <a:stCxn id="59" idx="3"/>
            <a:endCxn id="22" idx="3"/>
          </p:cNvCxnSpPr>
          <p:nvPr/>
        </p:nvCxnSpPr>
        <p:spPr bwMode="auto">
          <a:xfrm>
            <a:off x="3210549" y="4816413"/>
            <a:ext cx="3143029" cy="851732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>
            <a:stCxn id="40" idx="2"/>
            <a:endCxn id="43" idx="1"/>
          </p:cNvCxnSpPr>
          <p:nvPr/>
        </p:nvCxnSpPr>
        <p:spPr bwMode="auto">
          <a:xfrm flipH="1">
            <a:off x="8583129" y="4401144"/>
            <a:ext cx="2" cy="2043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>
            <a:stCxn id="25" idx="2"/>
            <a:endCxn id="45" idx="1"/>
          </p:cNvCxnSpPr>
          <p:nvPr/>
        </p:nvCxnSpPr>
        <p:spPr bwMode="auto">
          <a:xfrm>
            <a:off x="8584094" y="6055138"/>
            <a:ext cx="4249" cy="14526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Flowchart: Magnetic Disk 57"/>
          <p:cNvSpPr/>
          <p:nvPr/>
        </p:nvSpPr>
        <p:spPr bwMode="auto">
          <a:xfrm rot="5400000">
            <a:off x="634139" y="4314121"/>
            <a:ext cx="562811" cy="101306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068512" y="4425181"/>
            <a:ext cx="1142037" cy="78246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A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/>
          <p:cNvCxnSpPr>
            <a:stCxn id="59" idx="1"/>
            <a:endCxn id="58" idx="1"/>
          </p:cNvCxnSpPr>
          <p:nvPr/>
        </p:nvCxnSpPr>
        <p:spPr bwMode="auto">
          <a:xfrm flipH="1">
            <a:off x="1422076" y="4816413"/>
            <a:ext cx="646437" cy="424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Flowchart: Magnetic Disk 60"/>
          <p:cNvSpPr/>
          <p:nvPr/>
        </p:nvSpPr>
        <p:spPr bwMode="auto">
          <a:xfrm flipH="1">
            <a:off x="2358125" y="5316565"/>
            <a:ext cx="562811" cy="347341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/>
          <p:cNvCxnSpPr>
            <a:stCxn id="59" idx="2"/>
            <a:endCxn id="61" idx="1"/>
          </p:cNvCxnSpPr>
          <p:nvPr/>
        </p:nvCxnSpPr>
        <p:spPr bwMode="auto">
          <a:xfrm flipH="1">
            <a:off x="2639530" y="5207645"/>
            <a:ext cx="1" cy="10892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Connector: Elbow 69"/>
          <p:cNvCxnSpPr>
            <a:stCxn id="40" idx="0"/>
            <a:endCxn id="58" idx="3"/>
          </p:cNvCxnSpPr>
          <p:nvPr/>
        </p:nvCxnSpPr>
        <p:spPr bwMode="auto">
          <a:xfrm rot="16200000" flipH="1" flipV="1">
            <a:off x="3895087" y="132608"/>
            <a:ext cx="1201972" cy="8174116"/>
          </a:xfrm>
          <a:prstGeom prst="bentConnector4">
            <a:avLst>
              <a:gd name="adj1" fmla="val -19019"/>
              <a:gd name="adj2" fmla="val 10219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/>
          <p:cNvSpPr/>
          <p:nvPr/>
        </p:nvSpPr>
        <p:spPr bwMode="auto">
          <a:xfrm>
            <a:off x="315912" y="4237037"/>
            <a:ext cx="3176599" cy="165917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Sphere of ownership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19852" y="3511985"/>
            <a:ext cx="3176599" cy="1549139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219851" y="5127716"/>
            <a:ext cx="3176599" cy="154772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29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Basic topology: pros and cons</a:t>
            </a:r>
            <a:endParaRPr lang="en-US" sz="1800" b="1" dirty="0">
              <a:latin typeface="Lato Light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48058"/>
              </p:ext>
            </p:extLst>
          </p:nvPr>
        </p:nvGraphicFramePr>
        <p:xfrm>
          <a:off x="384701" y="1189037"/>
          <a:ext cx="9303810" cy="50977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51905">
                  <a:extLst>
                    <a:ext uri="{9D8B030D-6E8A-4147-A177-3AD203B41FA5}">
                      <a16:colId xmlns:a16="http://schemas.microsoft.com/office/drawing/2014/main" val="2563145121"/>
                    </a:ext>
                  </a:extLst>
                </a:gridCol>
                <a:gridCol w="4651905">
                  <a:extLst>
                    <a:ext uri="{9D8B030D-6E8A-4147-A177-3AD203B41FA5}">
                      <a16:colId xmlns:a16="http://schemas.microsoft.com/office/drawing/2014/main" val="393104286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6901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  <a:r>
                        <a:rPr lang="en-US" baseline="0" dirty="0"/>
                        <a:t> mode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native pub/sub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2082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CA" dirty="0"/>
                        <a:t>Can</a:t>
                      </a:r>
                      <a:r>
                        <a:rPr lang="en-CA" baseline="0" dirty="0"/>
                        <a:t> leverage any messaging namespace type (Basic, standard, premium)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Publisher coupled to subscriber (in both directions)</a:t>
                      </a:r>
                      <a:endParaRPr lang="en-CA" dirty="0"/>
                    </a:p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1779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CA" dirty="0"/>
                        <a:t>Easy to port from</a:t>
                      </a:r>
                      <a:r>
                        <a:rPr lang="en-CA" baseline="0" dirty="0"/>
                        <a:t> MSMQ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External dependency on </a:t>
                      </a:r>
                      <a:r>
                        <a:rPr lang="en-US" dirty="0"/>
                        <a:t>storage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977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Integrates with auto-scale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native auditing on commands/events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7388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18055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36977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565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7542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9742488" cy="219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Each endpoint has its own input queue &amp; topic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nl-BE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Sends direct to input queue, publish via topic</a:t>
            </a:r>
            <a:endParaRPr lang="en-US" sz="18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Endpoint oriented topology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22" name="Flowchart: Magnetic Disk 21"/>
          <p:cNvSpPr/>
          <p:nvPr/>
        </p:nvSpPr>
        <p:spPr bwMode="auto">
          <a:xfrm rot="5400000">
            <a:off x="5798837" y="5109987"/>
            <a:ext cx="562811" cy="101306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233210" y="5225285"/>
            <a:ext cx="1142037" cy="78246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C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>
            <a:off x="6586773" y="5616517"/>
            <a:ext cx="646437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Flowchart: Magnetic Disk 38"/>
          <p:cNvSpPr/>
          <p:nvPr/>
        </p:nvSpPr>
        <p:spPr bwMode="auto">
          <a:xfrm rot="5400000">
            <a:off x="5830730" y="3481780"/>
            <a:ext cx="562811" cy="101306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232247" y="3597078"/>
            <a:ext cx="1142037" cy="78246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B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>
            <a:off x="6618666" y="3988310"/>
            <a:ext cx="613581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Flowchart: Magnetic Disk 57"/>
          <p:cNvSpPr/>
          <p:nvPr/>
        </p:nvSpPr>
        <p:spPr bwMode="auto">
          <a:xfrm rot="5400000">
            <a:off x="634139" y="4314121"/>
            <a:ext cx="562811" cy="101306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825245" y="4425181"/>
            <a:ext cx="1142037" cy="78246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A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/>
          <p:cNvCxnSpPr>
            <a:stCxn id="59" idx="1"/>
            <a:endCxn id="58" idx="1"/>
          </p:cNvCxnSpPr>
          <p:nvPr/>
        </p:nvCxnSpPr>
        <p:spPr bwMode="auto">
          <a:xfrm flipH="1">
            <a:off x="1422075" y="4816413"/>
            <a:ext cx="403170" cy="423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Connector: Elbow 69"/>
          <p:cNvCxnSpPr>
            <a:stCxn id="59" idx="3"/>
            <a:endCxn id="39" idx="3"/>
          </p:cNvCxnSpPr>
          <p:nvPr/>
        </p:nvCxnSpPr>
        <p:spPr bwMode="auto">
          <a:xfrm flipV="1">
            <a:off x="2967282" y="3988311"/>
            <a:ext cx="2638324" cy="828102"/>
          </a:xfrm>
          <a:prstGeom prst="bentConnector3">
            <a:avLst>
              <a:gd name="adj1" fmla="val 7039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Group 1"/>
          <p:cNvGrpSpPr/>
          <p:nvPr/>
        </p:nvGrpSpPr>
        <p:grpSpPr>
          <a:xfrm>
            <a:off x="3363912" y="4389437"/>
            <a:ext cx="1263714" cy="874147"/>
            <a:chOff x="3338703" y="3665098"/>
            <a:chExt cx="2529000" cy="1749381"/>
          </a:xfrm>
        </p:grpSpPr>
        <p:sp>
          <p:nvSpPr>
            <p:cNvPr id="30" name="Flowchart: Magnetic Disk 29"/>
            <p:cNvSpPr/>
            <p:nvPr/>
          </p:nvSpPr>
          <p:spPr bwMode="auto">
            <a:xfrm rot="5400000">
              <a:off x="3563827" y="4034211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lowchart: Magnetic Disk 30"/>
            <p:cNvSpPr/>
            <p:nvPr/>
          </p:nvSpPr>
          <p:spPr bwMode="auto">
            <a:xfrm rot="5400000">
              <a:off x="4210590" y="4032613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lowchart: Magnetic Disk 31"/>
            <p:cNvSpPr/>
            <p:nvPr/>
          </p:nvSpPr>
          <p:spPr bwMode="auto">
            <a:xfrm rot="5400000">
              <a:off x="5079767" y="4626544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lowchart: Magnetic Disk 35"/>
            <p:cNvSpPr/>
            <p:nvPr/>
          </p:nvSpPr>
          <p:spPr bwMode="auto">
            <a:xfrm rot="5400000">
              <a:off x="5022877" y="4035098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lowchart: Magnetic Disk 37"/>
            <p:cNvSpPr/>
            <p:nvPr/>
          </p:nvSpPr>
          <p:spPr bwMode="auto">
            <a:xfrm rot="5400000">
              <a:off x="5018929" y="3439974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653398" y="3551237"/>
            <a:ext cx="1263714" cy="874147"/>
            <a:chOff x="3338703" y="3665098"/>
            <a:chExt cx="2529000" cy="1749381"/>
          </a:xfrm>
        </p:grpSpPr>
        <p:sp>
          <p:nvSpPr>
            <p:cNvPr id="44" name="Flowchart: Magnetic Disk 43"/>
            <p:cNvSpPr/>
            <p:nvPr/>
          </p:nvSpPr>
          <p:spPr bwMode="auto">
            <a:xfrm rot="5400000">
              <a:off x="3563827" y="4034211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lowchart: Magnetic Disk 46"/>
            <p:cNvSpPr/>
            <p:nvPr/>
          </p:nvSpPr>
          <p:spPr bwMode="auto">
            <a:xfrm rot="5400000">
              <a:off x="4210590" y="4032613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lowchart: Magnetic Disk 47"/>
            <p:cNvSpPr/>
            <p:nvPr/>
          </p:nvSpPr>
          <p:spPr bwMode="auto">
            <a:xfrm rot="5400000">
              <a:off x="5079767" y="4626544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lowchart: Magnetic Disk 48"/>
            <p:cNvSpPr/>
            <p:nvPr/>
          </p:nvSpPr>
          <p:spPr bwMode="auto">
            <a:xfrm rot="5400000">
              <a:off x="5022877" y="4035098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lowchart: Magnetic Disk 49"/>
            <p:cNvSpPr/>
            <p:nvPr/>
          </p:nvSpPr>
          <p:spPr bwMode="auto">
            <a:xfrm rot="5400000">
              <a:off x="5018929" y="3439974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598863" y="5179444"/>
            <a:ext cx="1263714" cy="874147"/>
            <a:chOff x="3338703" y="3665098"/>
            <a:chExt cx="2529000" cy="1749381"/>
          </a:xfrm>
        </p:grpSpPr>
        <p:sp>
          <p:nvSpPr>
            <p:cNvPr id="52" name="Flowchart: Magnetic Disk 51"/>
            <p:cNvSpPr/>
            <p:nvPr/>
          </p:nvSpPr>
          <p:spPr bwMode="auto">
            <a:xfrm rot="5400000">
              <a:off x="3563827" y="4034211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lowchart: Magnetic Disk 52"/>
            <p:cNvSpPr/>
            <p:nvPr/>
          </p:nvSpPr>
          <p:spPr bwMode="auto">
            <a:xfrm rot="5400000">
              <a:off x="4210590" y="4032613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lowchart: Magnetic Disk 53"/>
            <p:cNvSpPr/>
            <p:nvPr/>
          </p:nvSpPr>
          <p:spPr bwMode="auto">
            <a:xfrm rot="5400000">
              <a:off x="5079767" y="4626544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lowchart: Magnetic Disk 54"/>
            <p:cNvSpPr/>
            <p:nvPr/>
          </p:nvSpPr>
          <p:spPr bwMode="auto">
            <a:xfrm rot="5400000">
              <a:off x="5022877" y="4035098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lowchart: Magnetic Disk 55"/>
            <p:cNvSpPr/>
            <p:nvPr/>
          </p:nvSpPr>
          <p:spPr bwMode="auto">
            <a:xfrm rot="5400000">
              <a:off x="5018929" y="3439974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7" name="Straight Arrow Connector 56"/>
          <p:cNvCxnSpPr>
            <a:stCxn id="59" idx="3"/>
            <a:endCxn id="30" idx="3"/>
          </p:cNvCxnSpPr>
          <p:nvPr/>
        </p:nvCxnSpPr>
        <p:spPr bwMode="auto">
          <a:xfrm>
            <a:off x="2967282" y="4816413"/>
            <a:ext cx="396630" cy="105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8374284" y="3988072"/>
            <a:ext cx="279114" cy="47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>
            <a:endCxn id="52" idx="3"/>
          </p:cNvCxnSpPr>
          <p:nvPr/>
        </p:nvCxnSpPr>
        <p:spPr bwMode="auto">
          <a:xfrm>
            <a:off x="8375247" y="5616279"/>
            <a:ext cx="223616" cy="71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nector: Elbow 11"/>
          <p:cNvCxnSpPr>
            <a:stCxn id="40" idx="1"/>
            <a:endCxn id="38" idx="1"/>
          </p:cNvCxnSpPr>
          <p:nvPr/>
        </p:nvCxnSpPr>
        <p:spPr bwMode="auto">
          <a:xfrm rot="10800000" flipV="1">
            <a:off x="4597227" y="3988309"/>
            <a:ext cx="2635021" cy="541743"/>
          </a:xfrm>
          <a:prstGeom prst="bentConnector3">
            <a:avLst>
              <a:gd name="adj1" fmla="val 9659"/>
            </a:avLst>
          </a:prstGeom>
          <a:solidFill>
            <a:srgbClr val="00B8FF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Connector: Elbow 64"/>
          <p:cNvCxnSpPr>
            <a:stCxn id="25" idx="1"/>
            <a:endCxn id="32" idx="1"/>
          </p:cNvCxnSpPr>
          <p:nvPr/>
        </p:nvCxnSpPr>
        <p:spPr bwMode="auto">
          <a:xfrm rot="10800000">
            <a:off x="4627626" y="5122969"/>
            <a:ext cx="2605584" cy="493548"/>
          </a:xfrm>
          <a:prstGeom prst="bentConnector3">
            <a:avLst>
              <a:gd name="adj1" fmla="val 6930"/>
            </a:avLst>
          </a:prstGeom>
          <a:solidFill>
            <a:srgbClr val="00B8FF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/>
          <p:cNvSpPr/>
          <p:nvPr/>
        </p:nvSpPr>
        <p:spPr bwMode="auto">
          <a:xfrm>
            <a:off x="315912" y="4237037"/>
            <a:ext cx="4495800" cy="165917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471858" y="3139419"/>
            <a:ext cx="4495800" cy="165917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476765" y="4871867"/>
            <a:ext cx="4495800" cy="165917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99749" y="5075237"/>
            <a:ext cx="1378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EndpointC.TypeA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563133" y="4221946"/>
            <a:ext cx="1370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EndpointB.TypeA</a:t>
            </a:r>
            <a:endParaRPr lang="en-US" sz="1200" dirty="0"/>
          </a:p>
        </p:txBody>
      </p:sp>
      <p:cxnSp>
        <p:nvCxnSpPr>
          <p:cNvPr id="67" name="Connector: Elbow 66"/>
          <p:cNvCxnSpPr>
            <a:stCxn id="40" idx="1"/>
            <a:endCxn id="36" idx="1"/>
          </p:cNvCxnSpPr>
          <p:nvPr/>
        </p:nvCxnSpPr>
        <p:spPr bwMode="auto">
          <a:xfrm rot="10800000" flipV="1">
            <a:off x="4599199" y="3988310"/>
            <a:ext cx="2633048" cy="839120"/>
          </a:xfrm>
          <a:prstGeom prst="bentConnector3">
            <a:avLst>
              <a:gd name="adj1" fmla="val 5237"/>
            </a:avLst>
          </a:prstGeom>
          <a:solidFill>
            <a:srgbClr val="00B8FF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4563133" y="4573144"/>
            <a:ext cx="1370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EndpointB.TypeB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2998245" y="5010604"/>
            <a:ext cx="11015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00" dirty="0"/>
              <a:t>EndpointA.Events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9384439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Endpoint oriented topology: pros and cons</a:t>
            </a:r>
            <a:endParaRPr lang="en-US" sz="1800" b="1" dirty="0">
              <a:latin typeface="Lato Light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83675"/>
              </p:ext>
            </p:extLst>
          </p:nvPr>
        </p:nvGraphicFramePr>
        <p:xfrm>
          <a:off x="384701" y="1189037"/>
          <a:ext cx="9303810" cy="475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51905">
                  <a:extLst>
                    <a:ext uri="{9D8B030D-6E8A-4147-A177-3AD203B41FA5}">
                      <a16:colId xmlns:a16="http://schemas.microsoft.com/office/drawing/2014/main" val="2563145121"/>
                    </a:ext>
                  </a:extLst>
                </a:gridCol>
                <a:gridCol w="4651905">
                  <a:extLst>
                    <a:ext uri="{9D8B030D-6E8A-4147-A177-3AD203B41FA5}">
                      <a16:colId xmlns:a16="http://schemas.microsoft.com/office/drawing/2014/main" val="393104286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690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Publisher decoupled from subscribers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Subscribers coupled to </a:t>
                      </a:r>
                      <a:r>
                        <a:rPr lang="en-US" dirty="0"/>
                        <a:t>Publishers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2082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No dependency on storage</a:t>
                      </a:r>
                    </a:p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Hard to use polymorphic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17798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Cannot handle changes in event hierarchy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6486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Possible event overflow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0296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Integrates with auto-scale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Auto-scale for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input queue only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852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Can not leverage basic namespace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898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Native auditing on events</a:t>
                      </a:r>
                      <a:r>
                        <a:rPr lang="en-US" baseline="0" dirty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Native auditing on events</a:t>
                      </a:r>
                      <a:r>
                        <a:rPr lang="en-US" baseline="0" dirty="0"/>
                        <a:t> very hard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0546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native auditing on commands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365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27830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9742488" cy="219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Each endpoint has its own input queue, shared topics for publishing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nl-BE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Sends direct to input queue, publish via topic</a:t>
            </a:r>
            <a:endParaRPr lang="en-US" sz="18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Forwarding topology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22" name="Flowchart: Magnetic Disk 21"/>
          <p:cNvSpPr/>
          <p:nvPr/>
        </p:nvSpPr>
        <p:spPr bwMode="auto">
          <a:xfrm rot="5400000">
            <a:off x="6789437" y="5109987"/>
            <a:ext cx="562811" cy="101306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223810" y="5225285"/>
            <a:ext cx="1142037" cy="78246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C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>
            <a:off x="7577373" y="5616517"/>
            <a:ext cx="646437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Flowchart: Magnetic Disk 38"/>
          <p:cNvSpPr/>
          <p:nvPr/>
        </p:nvSpPr>
        <p:spPr bwMode="auto">
          <a:xfrm rot="5400000">
            <a:off x="6821330" y="3481780"/>
            <a:ext cx="562811" cy="101306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8222847" y="3597078"/>
            <a:ext cx="1142037" cy="78246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B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>
            <a:off x="7609266" y="3988310"/>
            <a:ext cx="613581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Flowchart: Magnetic Disk 57"/>
          <p:cNvSpPr/>
          <p:nvPr/>
        </p:nvSpPr>
        <p:spPr bwMode="auto">
          <a:xfrm rot="5400000">
            <a:off x="634139" y="4314121"/>
            <a:ext cx="562811" cy="101306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068512" y="4425181"/>
            <a:ext cx="1142037" cy="78246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A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/>
          <p:cNvCxnSpPr>
            <a:stCxn id="59" idx="1"/>
            <a:endCxn id="58" idx="1"/>
          </p:cNvCxnSpPr>
          <p:nvPr/>
        </p:nvCxnSpPr>
        <p:spPr bwMode="auto">
          <a:xfrm flipH="1">
            <a:off x="1422076" y="4816413"/>
            <a:ext cx="646437" cy="424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Connector: Elbow 69"/>
          <p:cNvCxnSpPr>
            <a:stCxn id="59" idx="3"/>
            <a:endCxn id="39" idx="3"/>
          </p:cNvCxnSpPr>
          <p:nvPr/>
        </p:nvCxnSpPr>
        <p:spPr bwMode="auto">
          <a:xfrm flipV="1">
            <a:off x="3210549" y="3988311"/>
            <a:ext cx="3385657" cy="828102"/>
          </a:xfrm>
          <a:prstGeom prst="bentConnector3">
            <a:avLst>
              <a:gd name="adj1" fmla="val 553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Group 1"/>
          <p:cNvGrpSpPr/>
          <p:nvPr/>
        </p:nvGrpSpPr>
        <p:grpSpPr>
          <a:xfrm>
            <a:off x="4049712" y="4376099"/>
            <a:ext cx="1263714" cy="874147"/>
            <a:chOff x="3338703" y="3665098"/>
            <a:chExt cx="2529000" cy="1749381"/>
          </a:xfrm>
        </p:grpSpPr>
        <p:sp>
          <p:nvSpPr>
            <p:cNvPr id="30" name="Flowchart: Magnetic Disk 29"/>
            <p:cNvSpPr/>
            <p:nvPr/>
          </p:nvSpPr>
          <p:spPr bwMode="auto">
            <a:xfrm rot="5400000">
              <a:off x="3563827" y="4034211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lowchart: Magnetic Disk 30"/>
            <p:cNvSpPr/>
            <p:nvPr/>
          </p:nvSpPr>
          <p:spPr bwMode="auto">
            <a:xfrm rot="5400000">
              <a:off x="4210590" y="4032613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lowchart: Magnetic Disk 31"/>
            <p:cNvSpPr/>
            <p:nvPr/>
          </p:nvSpPr>
          <p:spPr bwMode="auto">
            <a:xfrm rot="5400000">
              <a:off x="5079767" y="4626544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lowchart: Magnetic Disk 35"/>
            <p:cNvSpPr/>
            <p:nvPr/>
          </p:nvSpPr>
          <p:spPr bwMode="auto">
            <a:xfrm rot="5400000">
              <a:off x="5022877" y="4035098"/>
              <a:ext cx="562811" cy="101306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lowchart: Magnetic Disk 37"/>
            <p:cNvSpPr/>
            <p:nvPr/>
          </p:nvSpPr>
          <p:spPr bwMode="auto">
            <a:xfrm rot="5400000">
              <a:off x="5018929" y="3439974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7" name="Straight Arrow Connector 56"/>
          <p:cNvCxnSpPr>
            <a:stCxn id="59" idx="3"/>
            <a:endCxn id="30" idx="3"/>
          </p:cNvCxnSpPr>
          <p:nvPr/>
        </p:nvCxnSpPr>
        <p:spPr bwMode="auto">
          <a:xfrm flipV="1">
            <a:off x="3210549" y="4813649"/>
            <a:ext cx="839163" cy="276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nector: Elbow 9"/>
          <p:cNvCxnSpPr>
            <a:stCxn id="38" idx="1"/>
            <a:endCxn id="39" idx="3"/>
          </p:cNvCxnSpPr>
          <p:nvPr/>
        </p:nvCxnSpPr>
        <p:spPr bwMode="auto">
          <a:xfrm flipV="1">
            <a:off x="5283026" y="3988311"/>
            <a:ext cx="1313180" cy="52840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onnector: Elbow 12"/>
          <p:cNvCxnSpPr>
            <a:stCxn id="32" idx="1"/>
            <a:endCxn id="22" idx="3"/>
          </p:cNvCxnSpPr>
          <p:nvPr/>
        </p:nvCxnSpPr>
        <p:spPr bwMode="auto">
          <a:xfrm>
            <a:off x="5313426" y="5109631"/>
            <a:ext cx="1250887" cy="506887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2"/>
          <p:cNvSpPr/>
          <p:nvPr/>
        </p:nvSpPr>
        <p:spPr bwMode="auto">
          <a:xfrm>
            <a:off x="315912" y="4160837"/>
            <a:ext cx="3176599" cy="165917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87148" y="3161480"/>
            <a:ext cx="3176599" cy="165917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82604" y="4879453"/>
            <a:ext cx="3176599" cy="165917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83026" y="5114067"/>
            <a:ext cx="655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Type A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232440" y="4028048"/>
            <a:ext cx="83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Type A  Type B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423840" y="4121708"/>
            <a:ext cx="9105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100" dirty="0"/>
              <a:t>EndpointB</a:t>
            </a:r>
            <a:endParaRPr lang="en-US" sz="1100" dirty="0"/>
          </a:p>
        </p:txBody>
      </p:sp>
      <p:sp>
        <p:nvSpPr>
          <p:cNvPr id="43" name="Rectangle 42"/>
          <p:cNvSpPr/>
          <p:nvPr/>
        </p:nvSpPr>
        <p:spPr>
          <a:xfrm>
            <a:off x="4391191" y="5237945"/>
            <a:ext cx="9105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100" dirty="0"/>
              <a:t>EndpointC</a:t>
            </a:r>
            <a:endParaRPr lang="en-US" sz="1100" dirty="0"/>
          </a:p>
        </p:txBody>
      </p:sp>
      <p:sp>
        <p:nvSpPr>
          <p:cNvPr id="45" name="Rectangle 44"/>
          <p:cNvSpPr/>
          <p:nvPr/>
        </p:nvSpPr>
        <p:spPr>
          <a:xfrm>
            <a:off x="3859018" y="4935130"/>
            <a:ext cx="7310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 dirty="0"/>
              <a:t>Bundle-1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710978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Forwarding topology: pros and cons</a:t>
            </a:r>
            <a:endParaRPr lang="en-US" sz="1800" b="1" dirty="0">
              <a:latin typeface="Lato Light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280906"/>
              </p:ext>
            </p:extLst>
          </p:nvPr>
        </p:nvGraphicFramePr>
        <p:xfrm>
          <a:off x="384701" y="1158557"/>
          <a:ext cx="9303810" cy="483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51905">
                  <a:extLst>
                    <a:ext uri="{9D8B030D-6E8A-4147-A177-3AD203B41FA5}">
                      <a16:colId xmlns:a16="http://schemas.microsoft.com/office/drawing/2014/main" val="2563145121"/>
                    </a:ext>
                  </a:extLst>
                </a:gridCol>
                <a:gridCol w="4651905">
                  <a:extLst>
                    <a:ext uri="{9D8B030D-6E8A-4147-A177-3AD203B41FA5}">
                      <a16:colId xmlns:a16="http://schemas.microsoft.com/office/drawing/2014/main" val="393104286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690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CA" dirty="0"/>
                        <a:t>No dependency on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Can not leverage basic namespace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2082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CA" dirty="0"/>
                        <a:t>No coupling</a:t>
                      </a:r>
                      <a:r>
                        <a:rPr lang="en-CA" baseline="0" dirty="0"/>
                        <a:t> between publisher &amp; subscriber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native auditing on commands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1779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CA" dirty="0"/>
                        <a:t>Supports</a:t>
                      </a:r>
                      <a:r>
                        <a:rPr lang="en-CA" baseline="0" dirty="0"/>
                        <a:t> polymorphism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977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Change in</a:t>
                      </a:r>
                      <a:r>
                        <a:rPr lang="en-US" baseline="0" dirty="0"/>
                        <a:t> message hierarchy is transparent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7388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Integrates with auto-scale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18055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CA" dirty="0"/>
                        <a:t>Protected</a:t>
                      </a:r>
                      <a:r>
                        <a:rPr lang="en-CA" baseline="0" dirty="0"/>
                        <a:t> against overflow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36977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Native </a:t>
                      </a:r>
                      <a:r>
                        <a:rPr lang="en-US" dirty="0"/>
                        <a:t>auditing on events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565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68472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9742488" cy="219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Each endpoint has its own input topic, shared topics for publishing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nl-BE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Sends direct to input topic, publish via topic</a:t>
            </a:r>
            <a:endParaRPr lang="en-US" sz="18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“Topic all the things” topology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8223810" y="5225285"/>
            <a:ext cx="1142037" cy="78246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C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Straight Arrow Connector 62"/>
          <p:cNvCxnSpPr>
            <a:endCxn id="102" idx="1"/>
          </p:cNvCxnSpPr>
          <p:nvPr/>
        </p:nvCxnSpPr>
        <p:spPr bwMode="auto">
          <a:xfrm flipH="1" flipV="1">
            <a:off x="7835338" y="5616357"/>
            <a:ext cx="388473" cy="16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Rectangle 64"/>
          <p:cNvSpPr/>
          <p:nvPr/>
        </p:nvSpPr>
        <p:spPr bwMode="auto">
          <a:xfrm>
            <a:off x="8222847" y="3597078"/>
            <a:ext cx="1142037" cy="78246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B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Arrow Connector 65"/>
          <p:cNvCxnSpPr>
            <a:endCxn id="96" idx="1"/>
          </p:cNvCxnSpPr>
          <p:nvPr/>
        </p:nvCxnSpPr>
        <p:spPr bwMode="auto">
          <a:xfrm flipH="1" flipV="1">
            <a:off x="7835338" y="3985254"/>
            <a:ext cx="387510" cy="305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Rectangle 67"/>
          <p:cNvSpPr/>
          <p:nvPr/>
        </p:nvSpPr>
        <p:spPr bwMode="auto">
          <a:xfrm>
            <a:off x="2068512" y="4425181"/>
            <a:ext cx="1142037" cy="78246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A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Arrow Connector 68"/>
          <p:cNvCxnSpPr>
            <a:stCxn id="68" idx="1"/>
            <a:endCxn id="108" idx="1"/>
          </p:cNvCxnSpPr>
          <p:nvPr/>
        </p:nvCxnSpPr>
        <p:spPr bwMode="auto">
          <a:xfrm flipH="1" flipV="1">
            <a:off x="1611174" y="4813768"/>
            <a:ext cx="457338" cy="26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Connector: Elbow 70"/>
          <p:cNvCxnSpPr>
            <a:stCxn id="68" idx="3"/>
          </p:cNvCxnSpPr>
          <p:nvPr/>
        </p:nvCxnSpPr>
        <p:spPr bwMode="auto">
          <a:xfrm flipV="1">
            <a:off x="3210549" y="3988311"/>
            <a:ext cx="3385657" cy="828102"/>
          </a:xfrm>
          <a:prstGeom prst="bentConnector3">
            <a:avLst>
              <a:gd name="adj1" fmla="val 553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2" name="Group 71"/>
          <p:cNvGrpSpPr/>
          <p:nvPr/>
        </p:nvGrpSpPr>
        <p:grpSpPr>
          <a:xfrm>
            <a:off x="4049712" y="4376099"/>
            <a:ext cx="1263714" cy="874147"/>
            <a:chOff x="3338703" y="3665098"/>
            <a:chExt cx="2529000" cy="1749381"/>
          </a:xfrm>
        </p:grpSpPr>
        <p:sp>
          <p:nvSpPr>
            <p:cNvPr id="73" name="Flowchart: Magnetic Disk 72"/>
            <p:cNvSpPr/>
            <p:nvPr/>
          </p:nvSpPr>
          <p:spPr bwMode="auto">
            <a:xfrm rot="5400000">
              <a:off x="3563827" y="4034211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lowchart: Magnetic Disk 73"/>
            <p:cNvSpPr/>
            <p:nvPr/>
          </p:nvSpPr>
          <p:spPr bwMode="auto">
            <a:xfrm rot="5400000">
              <a:off x="4210590" y="4032613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lowchart: Magnetic Disk 74"/>
            <p:cNvSpPr/>
            <p:nvPr/>
          </p:nvSpPr>
          <p:spPr bwMode="auto">
            <a:xfrm rot="5400000">
              <a:off x="5079767" y="4626544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lowchart: Magnetic Disk 75"/>
            <p:cNvSpPr/>
            <p:nvPr/>
          </p:nvSpPr>
          <p:spPr bwMode="auto">
            <a:xfrm rot="5400000">
              <a:off x="5022877" y="4035098"/>
              <a:ext cx="562811" cy="101306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lowchart: Magnetic Disk 76"/>
            <p:cNvSpPr/>
            <p:nvPr/>
          </p:nvSpPr>
          <p:spPr bwMode="auto">
            <a:xfrm rot="5400000">
              <a:off x="5018929" y="3439974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8" name="Straight Arrow Connector 77"/>
          <p:cNvCxnSpPr>
            <a:stCxn id="68" idx="3"/>
            <a:endCxn id="73" idx="3"/>
          </p:cNvCxnSpPr>
          <p:nvPr/>
        </p:nvCxnSpPr>
        <p:spPr bwMode="auto">
          <a:xfrm flipV="1">
            <a:off x="3210549" y="4813649"/>
            <a:ext cx="839163" cy="276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Connector: Elbow 78"/>
          <p:cNvCxnSpPr>
            <a:stCxn id="77" idx="1"/>
            <a:endCxn id="93" idx="3"/>
          </p:cNvCxnSpPr>
          <p:nvPr/>
        </p:nvCxnSpPr>
        <p:spPr bwMode="auto">
          <a:xfrm flipV="1">
            <a:off x="5283026" y="3984811"/>
            <a:ext cx="1317025" cy="53190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Connector: Elbow 79"/>
          <p:cNvCxnSpPr>
            <a:stCxn id="75" idx="1"/>
            <a:endCxn id="99" idx="3"/>
          </p:cNvCxnSpPr>
          <p:nvPr/>
        </p:nvCxnSpPr>
        <p:spPr bwMode="auto">
          <a:xfrm>
            <a:off x="5313426" y="5109631"/>
            <a:ext cx="1286625" cy="50628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80"/>
          <p:cNvSpPr/>
          <p:nvPr/>
        </p:nvSpPr>
        <p:spPr bwMode="auto">
          <a:xfrm>
            <a:off x="315912" y="4160837"/>
            <a:ext cx="3176599" cy="165917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6387148" y="3161480"/>
            <a:ext cx="3176599" cy="165917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6382604" y="4879453"/>
            <a:ext cx="3176599" cy="165917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283026" y="5114067"/>
            <a:ext cx="655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Type A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5232440" y="4028048"/>
            <a:ext cx="83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Type A  Type B</a:t>
            </a:r>
            <a:endParaRPr lang="en-US" sz="12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6600051" y="3547261"/>
            <a:ext cx="1263714" cy="874147"/>
            <a:chOff x="3338703" y="3665098"/>
            <a:chExt cx="2529000" cy="1749381"/>
          </a:xfrm>
        </p:grpSpPr>
        <p:sp>
          <p:nvSpPr>
            <p:cNvPr id="93" name="Flowchart: Magnetic Disk 92"/>
            <p:cNvSpPr/>
            <p:nvPr/>
          </p:nvSpPr>
          <p:spPr bwMode="auto">
            <a:xfrm rot="5400000">
              <a:off x="3563827" y="4034211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lowchart: Magnetic Disk 93"/>
            <p:cNvSpPr/>
            <p:nvPr/>
          </p:nvSpPr>
          <p:spPr bwMode="auto">
            <a:xfrm rot="5400000">
              <a:off x="4210590" y="4032613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lowchart: Magnetic Disk 94"/>
            <p:cNvSpPr/>
            <p:nvPr/>
          </p:nvSpPr>
          <p:spPr bwMode="auto">
            <a:xfrm rot="5400000">
              <a:off x="5079767" y="4626544"/>
              <a:ext cx="562811" cy="101306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lowchart: Magnetic Disk 95"/>
            <p:cNvSpPr/>
            <p:nvPr/>
          </p:nvSpPr>
          <p:spPr bwMode="auto">
            <a:xfrm rot="5400000">
              <a:off x="5022877" y="4035098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lowchart: Magnetic Disk 96"/>
            <p:cNvSpPr/>
            <p:nvPr/>
          </p:nvSpPr>
          <p:spPr bwMode="auto">
            <a:xfrm rot="5400000">
              <a:off x="5018929" y="3439974"/>
              <a:ext cx="562811" cy="101306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600051" y="5178364"/>
            <a:ext cx="1263714" cy="874147"/>
            <a:chOff x="3338703" y="3665098"/>
            <a:chExt cx="2529000" cy="1749381"/>
          </a:xfrm>
        </p:grpSpPr>
        <p:sp>
          <p:nvSpPr>
            <p:cNvPr id="99" name="Flowchart: Magnetic Disk 98"/>
            <p:cNvSpPr/>
            <p:nvPr/>
          </p:nvSpPr>
          <p:spPr bwMode="auto">
            <a:xfrm rot="5400000">
              <a:off x="3563827" y="4034211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lowchart: Magnetic Disk 99"/>
            <p:cNvSpPr/>
            <p:nvPr/>
          </p:nvSpPr>
          <p:spPr bwMode="auto">
            <a:xfrm rot="5400000">
              <a:off x="4210590" y="4032613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Magnetic Disk 100"/>
            <p:cNvSpPr/>
            <p:nvPr/>
          </p:nvSpPr>
          <p:spPr bwMode="auto">
            <a:xfrm rot="5400000">
              <a:off x="5079767" y="4626544"/>
              <a:ext cx="562811" cy="101306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Magnetic Disk 101"/>
            <p:cNvSpPr/>
            <p:nvPr/>
          </p:nvSpPr>
          <p:spPr bwMode="auto">
            <a:xfrm rot="5400000">
              <a:off x="5022877" y="4035098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lowchart: Magnetic Disk 102"/>
            <p:cNvSpPr/>
            <p:nvPr/>
          </p:nvSpPr>
          <p:spPr bwMode="auto">
            <a:xfrm rot="5400000">
              <a:off x="5018929" y="3439974"/>
              <a:ext cx="562811" cy="101306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75887" y="4375775"/>
            <a:ext cx="1263714" cy="874147"/>
            <a:chOff x="3338703" y="3665098"/>
            <a:chExt cx="2529000" cy="1749381"/>
          </a:xfrm>
        </p:grpSpPr>
        <p:sp>
          <p:nvSpPr>
            <p:cNvPr id="105" name="Flowchart: Magnetic Disk 104"/>
            <p:cNvSpPr/>
            <p:nvPr/>
          </p:nvSpPr>
          <p:spPr bwMode="auto">
            <a:xfrm rot="5400000">
              <a:off x="3563827" y="4034211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lowchart: Magnetic Disk 105"/>
            <p:cNvSpPr/>
            <p:nvPr/>
          </p:nvSpPr>
          <p:spPr bwMode="auto">
            <a:xfrm rot="5400000">
              <a:off x="4210590" y="4032613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lowchart: Magnetic Disk 106"/>
            <p:cNvSpPr/>
            <p:nvPr/>
          </p:nvSpPr>
          <p:spPr bwMode="auto">
            <a:xfrm rot="5400000">
              <a:off x="5079767" y="4626544"/>
              <a:ext cx="562811" cy="101306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lowchart: Magnetic Disk 107"/>
            <p:cNvSpPr/>
            <p:nvPr/>
          </p:nvSpPr>
          <p:spPr bwMode="auto">
            <a:xfrm rot="5400000">
              <a:off x="5022877" y="4035098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Flowchart: Magnetic Disk 108"/>
            <p:cNvSpPr/>
            <p:nvPr/>
          </p:nvSpPr>
          <p:spPr bwMode="auto">
            <a:xfrm rot="5400000">
              <a:off x="5018929" y="3439974"/>
              <a:ext cx="562811" cy="101306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859018" y="4935130"/>
            <a:ext cx="7310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 dirty="0"/>
              <a:t>Bundle-1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4423840" y="4121708"/>
            <a:ext cx="9105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100" dirty="0"/>
              <a:t>EndpointB</a:t>
            </a:r>
            <a:endParaRPr lang="en-US" sz="1100" dirty="0"/>
          </a:p>
        </p:txBody>
      </p:sp>
      <p:sp>
        <p:nvSpPr>
          <p:cNvPr id="55" name="Rectangle 54"/>
          <p:cNvSpPr/>
          <p:nvPr/>
        </p:nvSpPr>
        <p:spPr>
          <a:xfrm>
            <a:off x="4391191" y="5237945"/>
            <a:ext cx="9105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100" dirty="0"/>
              <a:t>EndpointC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111003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481855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Secure &amp; reliable communication between software components across network boundaries.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latin typeface="Lato Light" charset="0"/>
            </a:endParaRP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Inside cloud services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Between datacenters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Between branch offices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Hybrid solutions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IoT &amp; Mobile devices</a:t>
            </a:r>
            <a:endParaRPr lang="en-US" sz="22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When do you need Azure Service Bus ?</a:t>
            </a:r>
            <a:endParaRPr lang="en-US" sz="1800" b="1" dirty="0">
              <a:latin typeface="Lato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712" y="963615"/>
            <a:ext cx="2438400" cy="24384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002212" y="3894137"/>
            <a:ext cx="2057400" cy="2057400"/>
            <a:chOff x="5002212" y="3894137"/>
            <a:chExt cx="2057400" cy="2057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21312" y="4313237"/>
              <a:ext cx="1219200" cy="12192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>
              <a:off x="5002212" y="3894137"/>
              <a:ext cx="2057400" cy="2057400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93012" y="3894137"/>
            <a:ext cx="2057400" cy="2057400"/>
            <a:chOff x="7593012" y="3894137"/>
            <a:chExt cx="2057400" cy="20574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12112" y="4313237"/>
              <a:ext cx="1219200" cy="121920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auto">
            <a:xfrm>
              <a:off x="7593012" y="3894137"/>
              <a:ext cx="2057400" cy="2057400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" name="Straight Arrow Connector 12"/>
          <p:cNvCxnSpPr>
            <a:stCxn id="7" idx="0"/>
          </p:cNvCxnSpPr>
          <p:nvPr/>
        </p:nvCxnSpPr>
        <p:spPr bwMode="auto">
          <a:xfrm flipV="1">
            <a:off x="6030912" y="3017837"/>
            <a:ext cx="10287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7431578" y="3017837"/>
            <a:ext cx="1219200" cy="131286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20" idx="1"/>
            <a:endCxn id="9" idx="3"/>
          </p:cNvCxnSpPr>
          <p:nvPr/>
        </p:nvCxnSpPr>
        <p:spPr bwMode="auto">
          <a:xfrm flipH="1">
            <a:off x="7059612" y="4922837"/>
            <a:ext cx="5334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7004597" y="46138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45262" y="300256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00B05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dirty="0">
              <a:solidFill>
                <a:srgbClr val="00B050"/>
              </a:solidFill>
              <a:latin typeface="Wingdings" panose="05000000000000000000" pitchFamily="2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93012" y="298507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00B05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dirty="0">
              <a:solidFill>
                <a:srgbClr val="00B050"/>
              </a:solidFill>
              <a:latin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834151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“Topic all the things” topology: pros and cons</a:t>
            </a:r>
            <a:endParaRPr lang="en-US" sz="1800" b="1" dirty="0">
              <a:latin typeface="Lato Light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84609"/>
              </p:ext>
            </p:extLst>
          </p:nvPr>
        </p:nvGraphicFramePr>
        <p:xfrm>
          <a:off x="384701" y="1189037"/>
          <a:ext cx="9303810" cy="4617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51905">
                  <a:extLst>
                    <a:ext uri="{9D8B030D-6E8A-4147-A177-3AD203B41FA5}">
                      <a16:colId xmlns:a16="http://schemas.microsoft.com/office/drawing/2014/main" val="2563145121"/>
                    </a:ext>
                  </a:extLst>
                </a:gridCol>
                <a:gridCol w="4651905">
                  <a:extLst>
                    <a:ext uri="{9D8B030D-6E8A-4147-A177-3AD203B41FA5}">
                      <a16:colId xmlns:a16="http://schemas.microsoft.com/office/drawing/2014/main" val="393104286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690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CA" dirty="0"/>
                        <a:t>No dependency on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Can not leverage basic namespace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2082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CA" dirty="0"/>
                        <a:t>No coupling</a:t>
                      </a:r>
                      <a:r>
                        <a:rPr lang="en-CA" baseline="0" dirty="0"/>
                        <a:t> between publisher &amp; subscriber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Does not integrate with auto-scale</a:t>
                      </a:r>
                      <a:endParaRPr lang="en-CA" dirty="0"/>
                    </a:p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1779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CA" dirty="0"/>
                        <a:t>Supports</a:t>
                      </a:r>
                      <a:r>
                        <a:rPr lang="en-CA" baseline="0" dirty="0"/>
                        <a:t> polymorphism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977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Change in</a:t>
                      </a:r>
                      <a:r>
                        <a:rPr lang="en-US" baseline="0" dirty="0"/>
                        <a:t> message hierarchy is transparent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7388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Protected</a:t>
                      </a:r>
                      <a:r>
                        <a:rPr lang="en-CA" baseline="0" dirty="0"/>
                        <a:t> against overflow</a:t>
                      </a:r>
                      <a:endParaRPr lang="en-CA" dirty="0"/>
                    </a:p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1805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Native auditing on commands</a:t>
                      </a:r>
                      <a:r>
                        <a:rPr lang="en-US" baseline="0" dirty="0"/>
                        <a:t> &amp; </a:t>
                      </a:r>
                      <a:r>
                        <a:rPr lang="en-US" dirty="0"/>
                        <a:t>events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369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15233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0" y="2865437"/>
            <a:ext cx="100806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nl-BE" sz="4000" dirty="0">
                <a:latin typeface="Dosis SemiBold" charset="0"/>
              </a:rPr>
              <a:t>Reliable Message Exchange: Receiving</a:t>
            </a:r>
            <a:endParaRPr lang="en-US" sz="4000" b="1" dirty="0">
              <a:latin typeface="Lato Light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1712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45608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Talk about defaults for connectivity mode, transport type, concurrency, number of clients, … 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Talk about how </a:t>
            </a:r>
            <a:r>
              <a:rPr lang="en-US" sz="2200" dirty="0" err="1">
                <a:latin typeface="Lato Light" charset="0"/>
              </a:rPr>
              <a:t>nsb</a:t>
            </a:r>
            <a:r>
              <a:rPr lang="en-US" sz="2200" dirty="0">
                <a:latin typeface="Lato Light" charset="0"/>
              </a:rPr>
              <a:t> dispatches received message (based on type in header)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Talk about how </a:t>
            </a:r>
            <a:r>
              <a:rPr lang="en-US" sz="2200" dirty="0" err="1">
                <a:latin typeface="Lato Light" charset="0"/>
              </a:rPr>
              <a:t>nsb’s</a:t>
            </a:r>
            <a:r>
              <a:rPr lang="en-US" sz="2200" dirty="0">
                <a:latin typeface="Lato Light" charset="0"/>
              </a:rPr>
              <a:t> </a:t>
            </a:r>
            <a:r>
              <a:rPr lang="en-US" sz="2200" dirty="0" err="1">
                <a:latin typeface="Lato Light" charset="0"/>
              </a:rPr>
              <a:t>transactionmode</a:t>
            </a:r>
            <a:r>
              <a:rPr lang="en-US" sz="2200" dirty="0">
                <a:latin typeface="Lato Light" charset="0"/>
              </a:rPr>
              <a:t> translates to </a:t>
            </a:r>
            <a:r>
              <a:rPr lang="en-US" sz="2200" dirty="0" err="1">
                <a:latin typeface="Lato Light" charset="0"/>
              </a:rPr>
              <a:t>receivemode</a:t>
            </a:r>
            <a:r>
              <a:rPr lang="en-US" sz="2200" dirty="0">
                <a:latin typeface="Lato Light" charset="0"/>
              </a:rPr>
              <a:t> (and not to </a:t>
            </a:r>
            <a:r>
              <a:rPr lang="en-US" sz="2200" dirty="0" err="1">
                <a:latin typeface="Lato Light" charset="0"/>
              </a:rPr>
              <a:t>transactionscope</a:t>
            </a:r>
            <a:r>
              <a:rPr lang="en-US" sz="2200" dirty="0">
                <a:latin typeface="Lato Light" charset="0"/>
              </a:rPr>
              <a:t>)</a:t>
            </a:r>
            <a:endParaRPr lang="en-US" sz="18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Receiving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574973" y="1090127"/>
            <a:ext cx="45608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Overall: how we receive messages and how we decide on what handles are getting invoked.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Cover things like transport encoding (headers, stream/byte[], deserialization, handler dispatching/polymorphism, etc.)</a:t>
            </a:r>
            <a:endParaRPr lang="en-US" sz="1800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18100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83708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1. Unreliable – TXs disabled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2. Receive Only – transport TXs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3. Sends atomic with Receive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4. Transaction Scope – Distributed TXs</a:t>
            </a:r>
            <a:endParaRPr lang="en-US" sz="18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NSB Transaction Modes</a:t>
            </a:r>
            <a:endParaRPr lang="en-US" sz="1800" b="1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5846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45608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 err="1">
                <a:latin typeface="Lato Light" charset="0"/>
              </a:rPr>
              <a:t>ReceiveAndDelete</a:t>
            </a:r>
            <a:r>
              <a:rPr lang="en-US" sz="2200" dirty="0">
                <a:latin typeface="Lato Light" charset="0"/>
              </a:rPr>
              <a:t> receive mode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Not recommended as when failures occur, messages will be permanently lost.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Use case: telemetry</a:t>
            </a:r>
            <a:endParaRPr lang="en-US" sz="18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Transaction Mode: </a:t>
            </a:r>
            <a:r>
              <a:rPr lang="en-US" sz="2800" dirty="0">
                <a:latin typeface="Lato Light" panose="020F0302020204030203" pitchFamily="34" charset="0"/>
              </a:rPr>
              <a:t>Unreliable</a:t>
            </a:r>
            <a:endParaRPr lang="en-US" sz="1800" b="1" dirty="0">
              <a:latin typeface="Lato Light" panose="020F0302020204030203" pitchFamily="34" charset="0"/>
            </a:endParaRPr>
          </a:p>
        </p:txBody>
      </p:sp>
      <p:sp>
        <p:nvSpPr>
          <p:cNvPr id="12" name="Flowchart: Magnetic Disk 11"/>
          <p:cNvSpPr/>
          <p:nvPr/>
        </p:nvSpPr>
        <p:spPr bwMode="auto">
          <a:xfrm rot="5400000">
            <a:off x="7950468" y="1358475"/>
            <a:ext cx="354581" cy="638245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11229" y="1424360"/>
            <a:ext cx="719503" cy="49296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>
            <a:stCxn id="13" idx="3"/>
            <a:endCxn id="12" idx="3"/>
          </p:cNvCxnSpPr>
          <p:nvPr/>
        </p:nvCxnSpPr>
        <p:spPr bwMode="auto">
          <a:xfrm>
            <a:off x="5830732" y="1670843"/>
            <a:ext cx="1977903" cy="6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57" y="2294561"/>
            <a:ext cx="507247" cy="507247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3" idx="2"/>
            <a:endCxn id="15" idx="0"/>
          </p:cNvCxnSpPr>
          <p:nvPr/>
        </p:nvCxnSpPr>
        <p:spPr bwMode="auto">
          <a:xfrm>
            <a:off x="5470981" y="1917326"/>
            <a:ext cx="0" cy="3772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5040313" y="884237"/>
            <a:ext cx="2175211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1600" dirty="0">
                <a:latin typeface="Lato Light" charset="0"/>
              </a:rPr>
              <a:t>Receive And Delete</a:t>
            </a:r>
          </a:p>
        </p:txBody>
      </p:sp>
      <p:grpSp>
        <p:nvGrpSpPr>
          <p:cNvPr id="18" name="Message"/>
          <p:cNvGrpSpPr/>
          <p:nvPr/>
        </p:nvGrpSpPr>
        <p:grpSpPr>
          <a:xfrm>
            <a:off x="7876960" y="1613467"/>
            <a:ext cx="212748" cy="128261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19" name="Rectangle 18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Isosceles Triangle 19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Delete"/>
          <p:cNvSpPr txBox="1"/>
          <p:nvPr/>
        </p:nvSpPr>
        <p:spPr>
          <a:xfrm>
            <a:off x="7783512" y="1189645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>
                <a:solidFill>
                  <a:srgbClr val="FF0000"/>
                </a:solidFill>
                <a:sym typeface="Wingdings" panose="05000000000000000000" pitchFamily="2" charset="2"/>
              </a:rPr>
              <a:t> </a:t>
            </a:r>
            <a:r>
              <a:rPr lang="nl-BE" sz="1050" dirty="0">
                <a:solidFill>
                  <a:srgbClr val="FF0000"/>
                </a:solidFill>
                <a:sym typeface="Wingdings" panose="05000000000000000000" pitchFamily="2" charset="2"/>
              </a:rPr>
              <a:t>Delete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8732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45608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 err="1">
                <a:latin typeface="Lato Light" charset="0"/>
              </a:rPr>
              <a:t>PeekLock</a:t>
            </a:r>
            <a:r>
              <a:rPr lang="en-US" sz="2200" dirty="0">
                <a:latin typeface="Lato Light" charset="0"/>
              </a:rPr>
              <a:t> receive mode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Partial results 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Tx/>
              <a:buChar char="-"/>
            </a:pPr>
            <a:r>
              <a:rPr lang="en-US" sz="2200" dirty="0">
                <a:latin typeface="Lato Light" charset="0"/>
              </a:rPr>
              <a:t>Updates to data stores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Tx/>
              <a:buChar char="-"/>
            </a:pPr>
            <a:r>
              <a:rPr lang="en-US" sz="2200" dirty="0">
                <a:latin typeface="Lato Light" charset="0"/>
              </a:rPr>
              <a:t>Message sends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Tx/>
              <a:buChar char="-"/>
            </a:pPr>
            <a:endParaRPr lang="en-US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Higher performance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HA – multiple namespaces</a:t>
            </a:r>
            <a:endParaRPr lang="en-US" sz="18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Transaction Mode: </a:t>
            </a:r>
            <a:r>
              <a:rPr lang="en-US" sz="2800" dirty="0">
                <a:latin typeface="Lato Light" panose="020F0302020204030203" pitchFamily="34" charset="0"/>
              </a:rPr>
              <a:t>Receive Only</a:t>
            </a:r>
            <a:endParaRPr lang="en-US" sz="1800" dirty="0">
              <a:latin typeface="Lato Light" panose="020F0302020204030203" pitchFamily="34" charset="0"/>
            </a:endParaRPr>
          </a:p>
        </p:txBody>
      </p:sp>
      <p:sp>
        <p:nvSpPr>
          <p:cNvPr id="12" name="Flowchart: Magnetic Disk 11"/>
          <p:cNvSpPr/>
          <p:nvPr/>
        </p:nvSpPr>
        <p:spPr bwMode="auto">
          <a:xfrm rot="5400000">
            <a:off x="7950466" y="1587076"/>
            <a:ext cx="354581" cy="638245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11228" y="1652962"/>
            <a:ext cx="719503" cy="49296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5830731" y="1815718"/>
            <a:ext cx="1977903" cy="6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56" y="2523163"/>
            <a:ext cx="507247" cy="507247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 bwMode="auto">
          <a:xfrm>
            <a:off x="5383856" y="2145928"/>
            <a:ext cx="0" cy="3772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96604" y="2154398"/>
            <a:ext cx="0" cy="3772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830731" y="1994238"/>
            <a:ext cx="1977903" cy="6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Flowchart: Magnetic Disk 19"/>
          <p:cNvSpPr/>
          <p:nvPr/>
        </p:nvSpPr>
        <p:spPr bwMode="auto">
          <a:xfrm rot="5400000">
            <a:off x="8221838" y="1818337"/>
            <a:ext cx="240044" cy="432078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  <a:endParaRPr kumimoji="0" lang="en-US" sz="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locked message"/>
          <p:cNvGrpSpPr/>
          <p:nvPr/>
        </p:nvGrpSpPr>
        <p:grpSpPr>
          <a:xfrm>
            <a:off x="7876958" y="1842068"/>
            <a:ext cx="212748" cy="128261"/>
            <a:chOff x="5268912" y="4921741"/>
            <a:chExt cx="381000" cy="229696"/>
          </a:xfrm>
          <a:solidFill>
            <a:schemeClr val="bg1">
              <a:lumMod val="85000"/>
            </a:schemeClr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Isosceles Triangle 22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Lock"/>
          <p:cNvGrpSpPr/>
          <p:nvPr/>
        </p:nvGrpSpPr>
        <p:grpSpPr>
          <a:xfrm>
            <a:off x="7631112" y="1482847"/>
            <a:ext cx="1185878" cy="253916"/>
            <a:chOff x="7522773" y="1450048"/>
            <a:chExt cx="1185878" cy="253916"/>
          </a:xfrm>
        </p:grpSpPr>
        <p:sp>
          <p:nvSpPr>
            <p:cNvPr id="25" name="TextBox 24"/>
            <p:cNvSpPr txBox="1"/>
            <p:nvPr/>
          </p:nvSpPr>
          <p:spPr>
            <a:xfrm>
              <a:off x="7631112" y="1450048"/>
              <a:ext cx="10775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50" dirty="0">
                  <a:sym typeface="Wingdings" panose="05000000000000000000" pitchFamily="2" charset="2"/>
                </a:rPr>
                <a:t>Temporal Lock</a:t>
              </a:r>
              <a:endParaRPr lang="en-US" sz="1600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773" y="1478116"/>
              <a:ext cx="207821" cy="207821"/>
            </a:xfrm>
            <a:prstGeom prst="rect">
              <a:avLst/>
            </a:prstGeom>
          </p:spPr>
        </p:pic>
      </p:grpSp>
      <p:grpSp>
        <p:nvGrpSpPr>
          <p:cNvPr id="27" name="Message"/>
          <p:cNvGrpSpPr/>
          <p:nvPr/>
        </p:nvGrpSpPr>
        <p:grpSpPr>
          <a:xfrm>
            <a:off x="7876960" y="1838892"/>
            <a:ext cx="212748" cy="128261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28" name="Rectangle 27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Delete"/>
          <p:cNvSpPr txBox="1"/>
          <p:nvPr/>
        </p:nvSpPr>
        <p:spPr>
          <a:xfrm>
            <a:off x="7512446" y="2020129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>
                <a:solidFill>
                  <a:srgbClr val="FF0000"/>
                </a:solidFill>
                <a:sym typeface="Wingdings" panose="05000000000000000000" pitchFamily="2" charset="2"/>
              </a:rPr>
              <a:t> </a:t>
            </a:r>
            <a:r>
              <a:rPr lang="nl-BE" sz="1050" dirty="0">
                <a:solidFill>
                  <a:srgbClr val="FF0000"/>
                </a:solidFill>
                <a:sym typeface="Wingdings" panose="05000000000000000000" pitchFamily="2" charset="2"/>
              </a:rPr>
              <a:t>Delete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6089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 bwMode="auto">
          <a:xfrm>
            <a:off x="4600600" y="1341437"/>
            <a:ext cx="1731854" cy="28194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45608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 err="1">
                <a:latin typeface="Lato Light" charset="0"/>
              </a:rPr>
              <a:t>PeekLock</a:t>
            </a:r>
            <a:r>
              <a:rPr lang="en-US" sz="2200" dirty="0">
                <a:latin typeface="Lato Light" charset="0"/>
              </a:rPr>
              <a:t> receive mode + transaction + send via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No ghost messages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BUT, data is not included 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in transport transaction (data should have its own transaction)</a:t>
            </a:r>
            <a:endParaRPr lang="en-US" sz="18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Transaction Mode: </a:t>
            </a:r>
            <a:r>
              <a:rPr lang="en-US" sz="2800" dirty="0">
                <a:latin typeface="Lato Light" charset="0"/>
              </a:rPr>
              <a:t>Sends atomic with Receive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12" name="Flowchart: Magnetic Disk 11"/>
          <p:cNvSpPr/>
          <p:nvPr/>
        </p:nvSpPr>
        <p:spPr bwMode="auto">
          <a:xfrm rot="5400000">
            <a:off x="7950466" y="1587076"/>
            <a:ext cx="354581" cy="638245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11228" y="1652962"/>
            <a:ext cx="719503" cy="49296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MessageReceiver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5830731" y="1815718"/>
            <a:ext cx="1977903" cy="6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56" y="2523163"/>
            <a:ext cx="507247" cy="507247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 bwMode="auto">
          <a:xfrm>
            <a:off x="5383856" y="2145928"/>
            <a:ext cx="0" cy="3772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96604" y="2154398"/>
            <a:ext cx="0" cy="3772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830731" y="1994238"/>
            <a:ext cx="1977903" cy="6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Flowchart: Magnetic Disk 19"/>
          <p:cNvSpPr/>
          <p:nvPr/>
        </p:nvSpPr>
        <p:spPr bwMode="auto">
          <a:xfrm rot="5400000">
            <a:off x="8221838" y="1818337"/>
            <a:ext cx="240044" cy="432078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  <a:endParaRPr kumimoji="0" lang="en-US" sz="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locked message"/>
          <p:cNvGrpSpPr/>
          <p:nvPr/>
        </p:nvGrpSpPr>
        <p:grpSpPr>
          <a:xfrm>
            <a:off x="7876958" y="1842068"/>
            <a:ext cx="212748" cy="128261"/>
            <a:chOff x="5268912" y="4921741"/>
            <a:chExt cx="381000" cy="229696"/>
          </a:xfrm>
          <a:solidFill>
            <a:schemeClr val="bg1">
              <a:lumMod val="85000"/>
            </a:schemeClr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Isosceles Triangle 22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Lock"/>
          <p:cNvGrpSpPr/>
          <p:nvPr/>
        </p:nvGrpSpPr>
        <p:grpSpPr>
          <a:xfrm>
            <a:off x="7631112" y="1482847"/>
            <a:ext cx="1185878" cy="253916"/>
            <a:chOff x="7522773" y="1450048"/>
            <a:chExt cx="1185878" cy="253916"/>
          </a:xfrm>
        </p:grpSpPr>
        <p:sp>
          <p:nvSpPr>
            <p:cNvPr id="25" name="TextBox 24"/>
            <p:cNvSpPr txBox="1"/>
            <p:nvPr/>
          </p:nvSpPr>
          <p:spPr>
            <a:xfrm>
              <a:off x="7631112" y="1450048"/>
              <a:ext cx="10775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50" dirty="0">
                  <a:sym typeface="Wingdings" panose="05000000000000000000" pitchFamily="2" charset="2"/>
                </a:rPr>
                <a:t>Temporal Lock</a:t>
              </a:r>
              <a:endParaRPr lang="en-US" sz="1600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773" y="1478116"/>
              <a:ext cx="207821" cy="207821"/>
            </a:xfrm>
            <a:prstGeom prst="rect">
              <a:avLst/>
            </a:prstGeom>
          </p:spPr>
        </p:pic>
      </p:grpSp>
      <p:grpSp>
        <p:nvGrpSpPr>
          <p:cNvPr id="27" name="Message"/>
          <p:cNvGrpSpPr/>
          <p:nvPr/>
        </p:nvGrpSpPr>
        <p:grpSpPr>
          <a:xfrm>
            <a:off x="7876960" y="1838892"/>
            <a:ext cx="212748" cy="128261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28" name="Rectangle 27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Delete"/>
          <p:cNvSpPr txBox="1"/>
          <p:nvPr/>
        </p:nvSpPr>
        <p:spPr>
          <a:xfrm>
            <a:off x="7512446" y="2020129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>
                <a:solidFill>
                  <a:srgbClr val="FF0000"/>
                </a:solidFill>
                <a:sym typeface="Wingdings" panose="05000000000000000000" pitchFamily="2" charset="2"/>
              </a:rPr>
              <a:t> </a:t>
            </a:r>
            <a:r>
              <a:rPr lang="nl-BE" sz="1050" dirty="0">
                <a:solidFill>
                  <a:srgbClr val="FF0000"/>
                </a:solidFill>
                <a:sym typeface="Wingdings" panose="05000000000000000000" pitchFamily="2" charset="2"/>
              </a:rPr>
              <a:t>Delete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5383856" y="2933167"/>
            <a:ext cx="0" cy="3772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596604" y="2941637"/>
            <a:ext cx="0" cy="3772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33"/>
          <p:cNvSpPr/>
          <p:nvPr/>
        </p:nvSpPr>
        <p:spPr bwMode="auto">
          <a:xfrm>
            <a:off x="5111228" y="3317671"/>
            <a:ext cx="719503" cy="49296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Sender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lowchart: Magnetic Disk 34"/>
          <p:cNvSpPr/>
          <p:nvPr/>
        </p:nvSpPr>
        <p:spPr bwMode="auto">
          <a:xfrm rot="5400000">
            <a:off x="7950466" y="3066449"/>
            <a:ext cx="354581" cy="638245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lowchart: Magnetic Disk 35"/>
          <p:cNvSpPr/>
          <p:nvPr/>
        </p:nvSpPr>
        <p:spPr bwMode="auto">
          <a:xfrm rot="5400000">
            <a:off x="7950466" y="3535001"/>
            <a:ext cx="354581" cy="638245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/>
          <p:cNvCxnSpPr>
            <a:stCxn id="34" idx="3"/>
            <a:endCxn id="35" idx="3"/>
          </p:cNvCxnSpPr>
          <p:nvPr/>
        </p:nvCxnSpPr>
        <p:spPr bwMode="auto">
          <a:xfrm flipV="1">
            <a:off x="5830731" y="3385572"/>
            <a:ext cx="1977903" cy="17858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stCxn id="34" idx="3"/>
            <a:endCxn id="36" idx="3"/>
          </p:cNvCxnSpPr>
          <p:nvPr/>
        </p:nvCxnSpPr>
        <p:spPr bwMode="auto">
          <a:xfrm>
            <a:off x="5830731" y="3564154"/>
            <a:ext cx="1977903" cy="28997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Rectangle 43"/>
          <p:cNvSpPr/>
          <p:nvPr/>
        </p:nvSpPr>
        <p:spPr bwMode="auto">
          <a:xfrm>
            <a:off x="5763104" y="1203823"/>
            <a:ext cx="3163407" cy="310941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96720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3" y="1112839"/>
            <a:ext cx="10058401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1800" dirty="0">
                <a:latin typeface="Lato Light" charset="0"/>
              </a:rPr>
              <a:t>Send via requires transaction scope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1800" dirty="0">
                <a:latin typeface="Lato Light" charset="0"/>
              </a:rPr>
              <a:t>That scope does not allow other transactional resources inside it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1800" dirty="0">
                <a:latin typeface="Lato Light" charset="0"/>
              </a:rPr>
              <a:t>Requires strategic suppress scopes in the pipeline to work</a:t>
            </a:r>
            <a:endParaRPr lang="en-US" sz="18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Transaction Mode: </a:t>
            </a:r>
            <a:r>
              <a:rPr lang="en-US" sz="2800" dirty="0">
                <a:latin typeface="Lato Light" charset="0"/>
              </a:rPr>
              <a:t>Sends atomic with Receive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2" name="Arrow: Chevron 1"/>
          <p:cNvSpPr/>
          <p:nvPr/>
        </p:nvSpPr>
        <p:spPr bwMode="auto">
          <a:xfrm>
            <a:off x="2397868" y="4132628"/>
            <a:ext cx="838200" cy="685800"/>
          </a:xfrm>
          <a:prstGeom prst="chevr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rrow: Chevron 12"/>
          <p:cNvSpPr/>
          <p:nvPr/>
        </p:nvSpPr>
        <p:spPr bwMode="auto">
          <a:xfrm>
            <a:off x="2950318" y="4132628"/>
            <a:ext cx="838200" cy="685800"/>
          </a:xfrm>
          <a:prstGeom prst="chevron">
            <a:avLst/>
          </a:prstGeom>
          <a:solidFill>
            <a:srgbClr val="00B0F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rrow: Chevron 13"/>
          <p:cNvSpPr/>
          <p:nvPr/>
        </p:nvSpPr>
        <p:spPr bwMode="auto">
          <a:xfrm>
            <a:off x="3502768" y="4132628"/>
            <a:ext cx="838200" cy="685800"/>
          </a:xfrm>
          <a:prstGeom prst="chevr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rrow: Chevron 14"/>
          <p:cNvSpPr/>
          <p:nvPr/>
        </p:nvSpPr>
        <p:spPr bwMode="auto">
          <a:xfrm>
            <a:off x="4055218" y="4132628"/>
            <a:ext cx="838200" cy="685800"/>
          </a:xfrm>
          <a:prstGeom prst="chevr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rrow: Pentagon 2"/>
          <p:cNvSpPr/>
          <p:nvPr/>
        </p:nvSpPr>
        <p:spPr bwMode="auto">
          <a:xfrm>
            <a:off x="1235818" y="4132628"/>
            <a:ext cx="1447800" cy="685800"/>
          </a:xfrm>
          <a:prstGeom prst="homePlat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MessagePump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3549963">
            <a:off x="4680158" y="3896347"/>
            <a:ext cx="484839" cy="4602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Arrow: Chevron 21"/>
          <p:cNvSpPr/>
          <p:nvPr/>
        </p:nvSpPr>
        <p:spPr bwMode="auto">
          <a:xfrm>
            <a:off x="5503018" y="3794492"/>
            <a:ext cx="838200" cy="685800"/>
          </a:xfrm>
          <a:prstGeom prst="chevr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rrow: Chevron 22"/>
          <p:cNvSpPr/>
          <p:nvPr/>
        </p:nvSpPr>
        <p:spPr bwMode="auto">
          <a:xfrm>
            <a:off x="4971583" y="4508962"/>
            <a:ext cx="838200" cy="685800"/>
          </a:xfrm>
          <a:prstGeom prst="chevr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 rot="13465379">
            <a:off x="4696841" y="4607929"/>
            <a:ext cx="484839" cy="4602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Arrow: Chevron 24"/>
          <p:cNvSpPr/>
          <p:nvPr/>
        </p:nvSpPr>
        <p:spPr bwMode="auto">
          <a:xfrm>
            <a:off x="5529728" y="4506413"/>
            <a:ext cx="838200" cy="685800"/>
          </a:xfrm>
          <a:prstGeom prst="chevr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rrow: Chevron 25"/>
          <p:cNvSpPr/>
          <p:nvPr/>
        </p:nvSpPr>
        <p:spPr bwMode="auto">
          <a:xfrm>
            <a:off x="6087873" y="4506413"/>
            <a:ext cx="838200" cy="685800"/>
          </a:xfrm>
          <a:prstGeom prst="chevr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rrow: Chevron 26"/>
          <p:cNvSpPr/>
          <p:nvPr/>
        </p:nvSpPr>
        <p:spPr bwMode="auto">
          <a:xfrm>
            <a:off x="6646018" y="4506413"/>
            <a:ext cx="838200" cy="685800"/>
          </a:xfrm>
          <a:prstGeom prst="chevron">
            <a:avLst/>
          </a:prstGeom>
          <a:solidFill>
            <a:srgbClr val="00B0F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rrow: Chevron 27"/>
          <p:cNvSpPr/>
          <p:nvPr/>
        </p:nvSpPr>
        <p:spPr bwMode="auto">
          <a:xfrm>
            <a:off x="7208370" y="4506413"/>
            <a:ext cx="1647447" cy="685800"/>
          </a:xfrm>
          <a:prstGeom prst="chevr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Dispatcher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rrow: Chevron 29"/>
          <p:cNvSpPr/>
          <p:nvPr/>
        </p:nvSpPr>
        <p:spPr bwMode="auto">
          <a:xfrm>
            <a:off x="6047873" y="3801092"/>
            <a:ext cx="1423055" cy="685800"/>
          </a:xfrm>
          <a:prstGeom prst="chevr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200" dirty="0">
                <a:latin typeface="Arial" panose="020B0604020202020204" pitchFamily="34" charset="0"/>
                <a:cs typeface="Arial" panose="020B0604020202020204" pitchFamily="34" charset="0"/>
              </a:rPr>
              <a:t>Handler</a:t>
            </a: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lowchart: Magnetic Disk 30"/>
          <p:cNvSpPr/>
          <p:nvPr/>
        </p:nvSpPr>
        <p:spPr bwMode="auto">
          <a:xfrm rot="5400000">
            <a:off x="9107530" y="4530190"/>
            <a:ext cx="354581" cy="638245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lowchart: Magnetic Disk 31"/>
          <p:cNvSpPr/>
          <p:nvPr/>
        </p:nvSpPr>
        <p:spPr bwMode="auto">
          <a:xfrm rot="5400000">
            <a:off x="615650" y="4149658"/>
            <a:ext cx="354581" cy="638245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lowchart: Magnetic Disk 32"/>
          <p:cNvSpPr/>
          <p:nvPr/>
        </p:nvSpPr>
        <p:spPr bwMode="auto">
          <a:xfrm flipH="1">
            <a:off x="6616607" y="5362831"/>
            <a:ext cx="562811" cy="347341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>
            <a:stCxn id="33" idx="1"/>
            <a:endCxn id="27" idx="2"/>
          </p:cNvCxnSpPr>
          <p:nvPr/>
        </p:nvCxnSpPr>
        <p:spPr bwMode="auto">
          <a:xfrm flipH="1" flipV="1">
            <a:off x="6893668" y="5192213"/>
            <a:ext cx="4344" cy="1706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Flowchart: Magnetic Disk 35"/>
          <p:cNvSpPr/>
          <p:nvPr/>
        </p:nvSpPr>
        <p:spPr bwMode="auto">
          <a:xfrm flipH="1">
            <a:off x="2912218" y="4981831"/>
            <a:ext cx="562811" cy="347341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>
            <a:stCxn id="36" idx="1"/>
            <a:endCxn id="13" idx="2"/>
          </p:cNvCxnSpPr>
          <p:nvPr/>
        </p:nvCxnSpPr>
        <p:spPr bwMode="auto">
          <a:xfrm flipV="1">
            <a:off x="3193623" y="4818428"/>
            <a:ext cx="4345" cy="16340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Flowchart: Magnetic Disk 38"/>
          <p:cNvSpPr/>
          <p:nvPr/>
        </p:nvSpPr>
        <p:spPr bwMode="auto">
          <a:xfrm flipH="1">
            <a:off x="7724274" y="3974046"/>
            <a:ext cx="562811" cy="347341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30" idx="3"/>
          </p:cNvCxnSpPr>
          <p:nvPr/>
        </p:nvCxnSpPr>
        <p:spPr bwMode="auto">
          <a:xfrm flipH="1" flipV="1">
            <a:off x="7470928" y="4143992"/>
            <a:ext cx="253346" cy="37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>
            <a:stCxn id="32" idx="1"/>
            <a:endCxn id="3" idx="1"/>
          </p:cNvCxnSpPr>
          <p:nvPr/>
        </p:nvCxnSpPr>
        <p:spPr bwMode="auto">
          <a:xfrm>
            <a:off x="1112063" y="4468781"/>
            <a:ext cx="123755" cy="674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>
            <a:stCxn id="28" idx="3"/>
            <a:endCxn id="31" idx="3"/>
          </p:cNvCxnSpPr>
          <p:nvPr/>
        </p:nvCxnSpPr>
        <p:spPr bwMode="auto">
          <a:xfrm>
            <a:off x="8855817" y="4849313"/>
            <a:ext cx="10988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Arrow: Chevron 48"/>
          <p:cNvSpPr/>
          <p:nvPr/>
        </p:nvSpPr>
        <p:spPr bwMode="auto">
          <a:xfrm>
            <a:off x="4964112" y="3794492"/>
            <a:ext cx="838200" cy="685800"/>
          </a:xfrm>
          <a:prstGeom prst="chevron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lowchart: Magnetic Disk 49"/>
          <p:cNvSpPr/>
          <p:nvPr/>
        </p:nvSpPr>
        <p:spPr bwMode="auto">
          <a:xfrm flipH="1">
            <a:off x="5473607" y="3262890"/>
            <a:ext cx="562811" cy="347341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/>
          <p:cNvCxnSpPr>
            <a:stCxn id="22" idx="0"/>
            <a:endCxn id="50" idx="3"/>
          </p:cNvCxnSpPr>
          <p:nvPr/>
        </p:nvCxnSpPr>
        <p:spPr bwMode="auto">
          <a:xfrm flipV="1">
            <a:off x="5750668" y="3610231"/>
            <a:ext cx="4344" cy="18426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1499155" y="3225635"/>
            <a:ext cx="13178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/>
              <a:t>Via scope</a:t>
            </a:r>
          </a:p>
          <a:p>
            <a:r>
              <a:rPr lang="nl-BE" sz="1100" dirty="0"/>
              <a:t>wraps pipeline invocation</a:t>
            </a:r>
            <a:endParaRPr lang="en-US" sz="1100" dirty="0"/>
          </a:p>
        </p:txBody>
      </p:sp>
      <p:cxnSp>
        <p:nvCxnSpPr>
          <p:cNvPr id="7" name="Straight Connector 6"/>
          <p:cNvCxnSpPr>
            <a:stCxn id="3" idx="0"/>
          </p:cNvCxnSpPr>
          <p:nvPr/>
        </p:nvCxnSpPr>
        <p:spPr bwMode="auto">
          <a:xfrm flipV="1">
            <a:off x="1788268" y="3825800"/>
            <a:ext cx="354857" cy="30682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039553" y="2921157"/>
            <a:ext cx="13178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/>
              <a:t>Suppress scope</a:t>
            </a:r>
          </a:p>
          <a:p>
            <a:r>
              <a:rPr lang="nl-BE" sz="1100" dirty="0"/>
              <a:t>wraps Handler scope</a:t>
            </a:r>
            <a:endParaRPr lang="en-US" sz="1100" dirty="0"/>
          </a:p>
        </p:txBody>
      </p:sp>
      <p:cxnSp>
        <p:nvCxnSpPr>
          <p:cNvPr id="9" name="Straight Connector 8"/>
          <p:cNvCxnSpPr>
            <a:stCxn id="43" idx="2"/>
            <a:endCxn id="49" idx="0"/>
          </p:cNvCxnSpPr>
          <p:nvPr/>
        </p:nvCxnSpPr>
        <p:spPr bwMode="auto">
          <a:xfrm>
            <a:off x="4698460" y="3521321"/>
            <a:ext cx="513302" cy="27317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6520511" y="2865296"/>
            <a:ext cx="13178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/>
              <a:t>Connections enlists in Handler scope</a:t>
            </a:r>
            <a:endParaRPr lang="en-US" sz="1100" dirty="0"/>
          </a:p>
        </p:txBody>
      </p:sp>
      <p:cxnSp>
        <p:nvCxnSpPr>
          <p:cNvPr id="47" name="Straight Connector 46"/>
          <p:cNvCxnSpPr>
            <a:stCxn id="22" idx="0"/>
            <a:endCxn id="46" idx="2"/>
          </p:cNvCxnSpPr>
          <p:nvPr/>
        </p:nvCxnSpPr>
        <p:spPr bwMode="auto">
          <a:xfrm flipV="1">
            <a:off x="5750668" y="3465460"/>
            <a:ext cx="1428750" cy="32903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39" idx="4"/>
            <a:endCxn id="46" idx="2"/>
          </p:cNvCxnSpPr>
          <p:nvPr/>
        </p:nvCxnSpPr>
        <p:spPr bwMode="auto">
          <a:xfrm flipH="1" flipV="1">
            <a:off x="7179418" y="3465460"/>
            <a:ext cx="544856" cy="68225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 flipV="1">
            <a:off x="8855817" y="4321387"/>
            <a:ext cx="282297" cy="51614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55"/>
          <p:cNvSpPr txBox="1"/>
          <p:nvPr/>
        </p:nvSpPr>
        <p:spPr>
          <a:xfrm>
            <a:off x="8569040" y="3835561"/>
            <a:ext cx="1317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/>
              <a:t>Enlists in Via scope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055218" y="5498679"/>
            <a:ext cx="13178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/>
              <a:t>Connections must be wrapped in suppress scope</a:t>
            </a:r>
            <a:endParaRPr lang="en-US" sz="1100" dirty="0"/>
          </a:p>
        </p:txBody>
      </p:sp>
      <p:cxnSp>
        <p:nvCxnSpPr>
          <p:cNvPr id="58" name="Straight Connector 57"/>
          <p:cNvCxnSpPr>
            <a:stCxn id="13" idx="2"/>
            <a:endCxn id="57" idx="0"/>
          </p:cNvCxnSpPr>
          <p:nvPr/>
        </p:nvCxnSpPr>
        <p:spPr bwMode="auto">
          <a:xfrm>
            <a:off x="3197968" y="4818428"/>
            <a:ext cx="1516157" cy="6802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57" idx="0"/>
            <a:endCxn id="27" idx="2"/>
          </p:cNvCxnSpPr>
          <p:nvPr/>
        </p:nvCxnSpPr>
        <p:spPr bwMode="auto">
          <a:xfrm flipV="1">
            <a:off x="4714125" y="5192213"/>
            <a:ext cx="2179543" cy="3064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8203614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4560888" cy="68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dirty="0">
                <a:latin typeface="Lato Light" charset="0"/>
              </a:rPr>
              <a:t>DTC is not supported by ASB</a:t>
            </a: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Transaction Mode: </a:t>
            </a:r>
            <a:r>
              <a:rPr lang="en-US" sz="2800" dirty="0">
                <a:latin typeface="Lato Light" charset="0"/>
              </a:rPr>
              <a:t>Transaction Scope</a:t>
            </a:r>
            <a:endParaRPr lang="en-US" sz="1800" b="1" dirty="0">
              <a:latin typeface="Lato Light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91656" y="1951037"/>
            <a:ext cx="3897312" cy="3986858"/>
            <a:chOff x="3748201" y="1827692"/>
            <a:chExt cx="3897312" cy="398685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/>
            <a:srcRect l="19609" r="19609"/>
            <a:stretch/>
          </p:blipFill>
          <p:spPr>
            <a:xfrm>
              <a:off x="3748201" y="1827692"/>
              <a:ext cx="3897312" cy="3986858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</p:pic>
        <p:cxnSp>
          <p:nvCxnSpPr>
            <p:cNvPr id="4" name="Straight Connector 3"/>
            <p:cNvCxnSpPr>
              <a:stCxn id="2" idx="7"/>
              <a:endCxn id="2" idx="3"/>
            </p:cNvCxnSpPr>
            <p:nvPr/>
          </p:nvCxnSpPr>
          <p:spPr bwMode="auto">
            <a:xfrm flipH="1">
              <a:off x="4318949" y="2411554"/>
              <a:ext cx="2755816" cy="2819134"/>
            </a:xfrm>
            <a:prstGeom prst="line">
              <a:avLst/>
            </a:prstGeom>
            <a:solidFill>
              <a:srgbClr val="00B8FF"/>
            </a:solidFill>
            <a:ln w="152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9481904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9296400" cy="457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- Successfully processed messages go to Audit queue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- Recoverability for failed messages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  - Immediate retries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  - Delayed retries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Messages failed all retries go to Error queue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CA" sz="2200" dirty="0">
                <a:latin typeface="Lato Light" charset="0"/>
              </a:rPr>
              <a:t>Total Number of Attempts </a:t>
            </a:r>
            <a:endParaRPr lang="en-US" sz="22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Business errors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49312" y="5721349"/>
            <a:ext cx="8469312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eaLnBrk="1">
              <a:lnSpc>
                <a:spcPct val="96000"/>
              </a:lnSpc>
              <a:buClr>
                <a:srgbClr val="000000"/>
              </a:buClr>
              <a:buSzPct val="100000"/>
            </a:pPr>
            <a:r>
              <a:rPr lang="en-CA" sz="1600" b="1" dirty="0">
                <a:latin typeface="Lato Light" charset="0"/>
              </a:rPr>
              <a:t>(</a:t>
            </a:r>
            <a:r>
              <a:rPr lang="en-CA" sz="1600" b="1" dirty="0" err="1">
                <a:latin typeface="Lato Light" charset="0"/>
              </a:rPr>
              <a:t>ImmediateRetries:</a:t>
            </a:r>
            <a:r>
              <a:rPr lang="en-CA" sz="1600" b="1" dirty="0" err="1">
                <a:solidFill>
                  <a:schemeClr val="bg2">
                    <a:lumMod val="75000"/>
                  </a:schemeClr>
                </a:solidFill>
                <a:latin typeface="Lato Light" charset="0"/>
              </a:rPr>
              <a:t>NumberOfRetries</a:t>
            </a:r>
            <a:r>
              <a:rPr lang="en-CA" sz="1600" b="1" dirty="0">
                <a:latin typeface="Lato Light" charset="0"/>
              </a:rPr>
              <a:t> + 1) x (</a:t>
            </a:r>
            <a:r>
              <a:rPr lang="en-CA" sz="1600" b="1" dirty="0" err="1">
                <a:latin typeface="Lato Light" charset="0"/>
              </a:rPr>
              <a:t>DelayedRetries:</a:t>
            </a:r>
            <a:r>
              <a:rPr lang="en-CA" sz="1600" b="1" dirty="0" err="1">
                <a:solidFill>
                  <a:schemeClr val="bg2">
                    <a:lumMod val="75000"/>
                  </a:schemeClr>
                </a:solidFill>
                <a:latin typeface="Lato Light" charset="0"/>
              </a:rPr>
              <a:t>NumberOfRetries</a:t>
            </a:r>
            <a:r>
              <a:rPr lang="en-CA" sz="1600" b="1" dirty="0">
                <a:latin typeface="Lato Light" charset="0"/>
              </a:rPr>
              <a:t> + 1)</a:t>
            </a:r>
            <a:endParaRPr kumimoji="0" lang="en-CA" sz="16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0911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45608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Framework to simplify the development of distributed business and workflow applications.</a:t>
            </a:r>
            <a:endParaRPr lang="nl-BE" sz="2200" dirty="0">
              <a:latin typeface="Lato Light" charset="0"/>
            </a:endParaRP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1600" dirty="0">
                <a:latin typeface="Lato Light" charset="0"/>
              </a:rPr>
              <a:t>.</a:t>
            </a:r>
            <a:r>
              <a:rPr lang="nl-BE" sz="1800" dirty="0">
                <a:latin typeface="Lato Light" charset="0"/>
              </a:rPr>
              <a:t>NET native workflow &amp; pub/sub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1800" dirty="0">
                <a:latin typeface="Lato Light" charset="0"/>
              </a:rPr>
              <a:t>Simplicity, reliability, scalability and performance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1800" dirty="0">
                <a:latin typeface="Lato Light" charset="0"/>
              </a:rPr>
              <a:t>Runs on premises, in the cloud, or either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1800" dirty="0">
                <a:latin typeface="Lato Light" charset="0"/>
              </a:rPr>
              <a:t>Supports a wide range of messaging transports, deals with transport technology complexity </a:t>
            </a:r>
            <a:endParaRPr lang="en-US" sz="18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What is NServiceBus for?</a:t>
            </a:r>
            <a:endParaRPr lang="en-US" sz="1800" b="1" dirty="0">
              <a:latin typeface="Lato Light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811712" y="1977926"/>
            <a:ext cx="2057400" cy="2057400"/>
            <a:chOff x="5002212" y="3894137"/>
            <a:chExt cx="2057400" cy="20574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1312" y="4313237"/>
              <a:ext cx="1219200" cy="12192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 bwMode="auto">
            <a:xfrm>
              <a:off x="5002212" y="3894137"/>
              <a:ext cx="2057400" cy="2057400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Endpoint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02512" y="1977926"/>
            <a:ext cx="2057400" cy="2057400"/>
            <a:chOff x="7593012" y="3894137"/>
            <a:chExt cx="2057400" cy="205740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2112" y="4313237"/>
              <a:ext cx="1219200" cy="121920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auto">
            <a:xfrm>
              <a:off x="7593012" y="3894137"/>
              <a:ext cx="2057400" cy="2057400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Endpoint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6030912" y="3779837"/>
            <a:ext cx="2209800" cy="533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40312" y="4418964"/>
            <a:ext cx="1371600" cy="253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Azure Service Bus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64312" y="4418964"/>
            <a:ext cx="838200" cy="253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b="1" dirty="0" err="1">
                <a:solidFill>
                  <a:schemeClr val="tx1"/>
                </a:solidFill>
              </a:rPr>
              <a:t>RabbitMQ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27918" y="4402208"/>
            <a:ext cx="615806" cy="253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MSMQ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54912" y="4413152"/>
            <a:ext cx="920606" cy="253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SQL Server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63323" y="4816821"/>
            <a:ext cx="615806" cy="253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ASQ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39106" y="4820258"/>
            <a:ext cx="615806" cy="253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SQS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14889" y="4837576"/>
            <a:ext cx="615806" cy="253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…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903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45608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Poisonous messages are 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dead lettered w/o retries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Messages with number of immediate retries bigger than entity`s delivery will dead letter.</a:t>
            </a:r>
            <a:endParaRPr lang="en-US" sz="18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Poisonous &amp; dead-lettered messages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2" name="Callout: Bent Line 1"/>
          <p:cNvSpPr/>
          <p:nvPr/>
        </p:nvSpPr>
        <p:spPr bwMode="auto">
          <a:xfrm>
            <a:off x="5954712" y="2978152"/>
            <a:ext cx="3581400" cy="1524000"/>
          </a:xfrm>
          <a:prstGeom prst="borderCallout2">
            <a:avLst>
              <a:gd name="adj1" fmla="val 53883"/>
              <a:gd name="adj2" fmla="val -8042"/>
              <a:gd name="adj3" fmla="val 54111"/>
              <a:gd name="adj4" fmla="val -20162"/>
              <a:gd name="adj5" fmla="val -2709"/>
              <a:gd name="adj6" fmla="val -62685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Immediate retries set to X</a:t>
            </a:r>
          </a:p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Entity`s</a:t>
            </a:r>
            <a:r>
              <a:rPr kumimoji="0" lang="en-US" sz="1800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eliveryC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ount</a:t>
            </a:r>
            <a:r>
              <a:rPr kumimoji="0" lang="en-US" sz="1800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set to X-1</a:t>
            </a:r>
            <a:endParaRPr kumimoji="0" lang="en-CA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llout: Bent Line 12"/>
          <p:cNvSpPr/>
          <p:nvPr/>
        </p:nvSpPr>
        <p:spPr bwMode="auto">
          <a:xfrm>
            <a:off x="5954712" y="1352002"/>
            <a:ext cx="3581400" cy="1524000"/>
          </a:xfrm>
          <a:prstGeom prst="borderCallout2">
            <a:avLst>
              <a:gd name="adj1" fmla="val 53883"/>
              <a:gd name="adj2" fmla="val -8042"/>
              <a:gd name="adj3" fmla="val 54111"/>
              <a:gd name="adj4" fmla="val -20162"/>
              <a:gd name="adj5" fmla="val -2709"/>
              <a:gd name="adj6" fmla="val -62685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eaLnBrk="1">
              <a:lnSpc>
                <a:spcPct val="96000"/>
              </a:lnSpc>
              <a:buClr>
                <a:srgbClr val="000000"/>
              </a:buClr>
              <a:buSzPct val="100000"/>
            </a:pPr>
            <a:r>
              <a:rPr lang="en-US" b="1" dirty="0">
                <a:latin typeface="Lato Light" charset="0"/>
              </a:rPr>
              <a:t>Unsupported Transport encoding (i.e. not stream or byte[])</a:t>
            </a:r>
            <a:endParaRPr kumimoji="0" lang="en-CA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12164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0" y="2865437"/>
            <a:ext cx="100806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nl-BE" sz="4000" dirty="0">
                <a:latin typeface="Dosis SemiBold" charset="0"/>
              </a:rPr>
              <a:t>Reliable Message Exchange: Sending</a:t>
            </a:r>
            <a:endParaRPr lang="en-US" sz="4000" b="1" dirty="0">
              <a:latin typeface="Lato Light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81770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7608888" cy="505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Default dispatch mode: batched</a:t>
            </a: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Dispatch Mode</a:t>
            </a:r>
            <a:endParaRPr lang="en-US" sz="1800" b="1" dirty="0">
              <a:latin typeface="Lato Light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43495" y="2113945"/>
            <a:ext cx="314270" cy="189474"/>
            <a:chOff x="4997222" y="4546553"/>
            <a:chExt cx="381000" cy="229705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 bwMode="auto">
            <a:xfrm>
              <a:off x="4997222" y="4547658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10800000">
              <a:off x="4999219" y="4546553"/>
              <a:ext cx="379001" cy="130291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1783466" y="1957214"/>
            <a:ext cx="1142037" cy="78246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Endpoint A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097712" y="1957214"/>
            <a:ext cx="1142037" cy="78246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Endpoint </a:t>
            </a:r>
            <a:r>
              <a:rPr lang="nl-B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646806" y="1646237"/>
            <a:ext cx="6842260" cy="165917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</a:p>
        </p:txBody>
      </p:sp>
      <p:cxnSp>
        <p:nvCxnSpPr>
          <p:cNvPr id="3" name="Straight Arrow Connector 2"/>
          <p:cNvCxnSpPr>
            <a:stCxn id="17" idx="3"/>
            <a:endCxn id="18" idx="1"/>
          </p:cNvCxnSpPr>
          <p:nvPr/>
        </p:nvCxnSpPr>
        <p:spPr bwMode="auto">
          <a:xfrm>
            <a:off x="2925503" y="2348446"/>
            <a:ext cx="417220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4873337" y="2113945"/>
            <a:ext cx="314270" cy="189474"/>
            <a:chOff x="4997222" y="4546553"/>
            <a:chExt cx="381000" cy="229705"/>
          </a:xfrm>
          <a:solidFill>
            <a:schemeClr val="bg1"/>
          </a:solidFill>
        </p:grpSpPr>
        <p:sp>
          <p:nvSpPr>
            <p:cNvPr id="23" name="Rectangle 22"/>
            <p:cNvSpPr/>
            <p:nvPr/>
          </p:nvSpPr>
          <p:spPr bwMode="auto">
            <a:xfrm>
              <a:off x="4997222" y="4547658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Isosceles Triangle 23"/>
            <p:cNvSpPr/>
            <p:nvPr/>
          </p:nvSpPr>
          <p:spPr bwMode="auto">
            <a:xfrm rot="10800000">
              <a:off x="4999219" y="4546553"/>
              <a:ext cx="379001" cy="130291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265449" y="2113945"/>
            <a:ext cx="314270" cy="189474"/>
            <a:chOff x="4997222" y="4546553"/>
            <a:chExt cx="381000" cy="229705"/>
          </a:xfrm>
          <a:solidFill>
            <a:schemeClr val="bg1"/>
          </a:solidFill>
        </p:grpSpPr>
        <p:sp>
          <p:nvSpPr>
            <p:cNvPr id="26" name="Rectangle 25"/>
            <p:cNvSpPr/>
            <p:nvPr/>
          </p:nvSpPr>
          <p:spPr bwMode="auto">
            <a:xfrm>
              <a:off x="4997222" y="4547658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Isosceles Triangle 26"/>
            <p:cNvSpPr/>
            <p:nvPr/>
          </p:nvSpPr>
          <p:spPr bwMode="auto">
            <a:xfrm rot="10800000">
              <a:off x="4999219" y="4546553"/>
              <a:ext cx="379001" cy="130291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4202112" y="1957214"/>
            <a:ext cx="1667967" cy="656299"/>
          </a:xfrm>
          <a:prstGeom prst="rect">
            <a:avLst/>
          </a:prstGeom>
          <a:noFill/>
          <a:ln>
            <a:prstDash val="sysDot"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973512" y="4951205"/>
            <a:ext cx="314270" cy="189474"/>
            <a:chOff x="4997222" y="4546553"/>
            <a:chExt cx="381000" cy="229705"/>
          </a:xfrm>
          <a:solidFill>
            <a:schemeClr val="bg1"/>
          </a:solidFill>
        </p:grpSpPr>
        <p:sp>
          <p:nvSpPr>
            <p:cNvPr id="30" name="Rectangle 29"/>
            <p:cNvSpPr/>
            <p:nvPr/>
          </p:nvSpPr>
          <p:spPr bwMode="auto">
            <a:xfrm>
              <a:off x="4997222" y="4547658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 rot="10800000">
              <a:off x="4999219" y="4546553"/>
              <a:ext cx="379001" cy="130291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1783466" y="4794474"/>
            <a:ext cx="1142037" cy="78246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Endpoint A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097712" y="4794474"/>
            <a:ext cx="1142037" cy="78246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Endpoint B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646806" y="4483497"/>
            <a:ext cx="6842260" cy="165917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</a:p>
        </p:txBody>
      </p:sp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 bwMode="auto">
          <a:xfrm>
            <a:off x="2925503" y="5185706"/>
            <a:ext cx="417220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" name="Group 35"/>
          <p:cNvGrpSpPr/>
          <p:nvPr/>
        </p:nvGrpSpPr>
        <p:grpSpPr>
          <a:xfrm>
            <a:off x="4403354" y="4951205"/>
            <a:ext cx="314270" cy="189474"/>
            <a:chOff x="4997222" y="4546553"/>
            <a:chExt cx="381000" cy="229705"/>
          </a:xfrm>
          <a:solidFill>
            <a:schemeClr val="bg1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4997222" y="4547658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Isosceles Triangle 37"/>
            <p:cNvSpPr/>
            <p:nvPr/>
          </p:nvSpPr>
          <p:spPr bwMode="auto">
            <a:xfrm rot="10800000">
              <a:off x="4999219" y="4546553"/>
              <a:ext cx="379001" cy="130291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46872" y="4949262"/>
            <a:ext cx="314270" cy="189474"/>
            <a:chOff x="4997222" y="4546553"/>
            <a:chExt cx="381000" cy="229705"/>
          </a:xfrm>
          <a:solidFill>
            <a:schemeClr val="bg1"/>
          </a:solidFill>
        </p:grpSpPr>
        <p:sp>
          <p:nvSpPr>
            <p:cNvPr id="40" name="Rectangle 39"/>
            <p:cNvSpPr/>
            <p:nvPr/>
          </p:nvSpPr>
          <p:spPr bwMode="auto">
            <a:xfrm>
              <a:off x="4997222" y="4547658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10800000">
              <a:off x="4999219" y="4546553"/>
              <a:ext cx="379001" cy="130291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Rectangle 41"/>
          <p:cNvSpPr/>
          <p:nvPr/>
        </p:nvSpPr>
        <p:spPr bwMode="auto">
          <a:xfrm>
            <a:off x="3732130" y="4794474"/>
            <a:ext cx="1219200" cy="656299"/>
          </a:xfrm>
          <a:prstGeom prst="rect">
            <a:avLst/>
          </a:prstGeom>
          <a:noFill/>
          <a:ln>
            <a:prstDash val="sysDot"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936232" y="4951205"/>
            <a:ext cx="314270" cy="189474"/>
            <a:chOff x="4997222" y="4546553"/>
            <a:chExt cx="381000" cy="229705"/>
          </a:xfrm>
          <a:solidFill>
            <a:schemeClr val="bg1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4997222" y="4547658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Isosceles Triangle 53"/>
            <p:cNvSpPr/>
            <p:nvPr/>
          </p:nvSpPr>
          <p:spPr bwMode="auto">
            <a:xfrm rot="10800000">
              <a:off x="4999219" y="4546553"/>
              <a:ext cx="379001" cy="130291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66074" y="4951205"/>
            <a:ext cx="314270" cy="189474"/>
            <a:chOff x="4997222" y="4546553"/>
            <a:chExt cx="381000" cy="229705"/>
          </a:xfrm>
          <a:solidFill>
            <a:schemeClr val="bg1"/>
          </a:solidFill>
        </p:grpSpPr>
        <p:sp>
          <p:nvSpPr>
            <p:cNvPr id="56" name="Rectangle 55"/>
            <p:cNvSpPr/>
            <p:nvPr/>
          </p:nvSpPr>
          <p:spPr bwMode="auto">
            <a:xfrm>
              <a:off x="4997222" y="4547658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10800000">
              <a:off x="4999219" y="4546553"/>
              <a:ext cx="379001" cy="130291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8" name="Rectangle 57"/>
          <p:cNvSpPr/>
          <p:nvPr/>
        </p:nvSpPr>
        <p:spPr bwMode="auto">
          <a:xfrm>
            <a:off x="5694850" y="4794474"/>
            <a:ext cx="1219200" cy="656299"/>
          </a:xfrm>
          <a:prstGeom prst="rect">
            <a:avLst/>
          </a:prstGeom>
          <a:noFill/>
          <a:ln>
            <a:prstDash val="sysDot"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>
            <a:stCxn id="42" idx="2"/>
            <a:endCxn id="10" idx="0"/>
          </p:cNvCxnSpPr>
          <p:nvPr/>
        </p:nvCxnSpPr>
        <p:spPr bwMode="auto">
          <a:xfrm>
            <a:off x="4341730" y="5450773"/>
            <a:ext cx="1065230" cy="2909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>
            <a:stCxn id="10" idx="0"/>
            <a:endCxn id="58" idx="2"/>
          </p:cNvCxnSpPr>
          <p:nvPr/>
        </p:nvCxnSpPr>
        <p:spPr bwMode="auto">
          <a:xfrm flipV="1">
            <a:off x="5406960" y="5450773"/>
            <a:ext cx="897490" cy="2909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5011607" y="5741713"/>
            <a:ext cx="79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endParaRPr lang="en-CA" sz="1400" dirty="0"/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22224" y="3866400"/>
            <a:ext cx="7608888" cy="990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Optional (explicit): immediate</a:t>
            </a:r>
            <a:endParaRPr lang="en-US" sz="1800" dirty="0">
              <a:latin typeface="Lato Light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5192485" y="4672941"/>
            <a:ext cx="223044" cy="22393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en-CA" sz="11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4828436" y="5761750"/>
            <a:ext cx="223044" cy="22393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en-CA" sz="11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7533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7608888" cy="505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Each namespace is sent separately</a:t>
            </a: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Dispatching to multiple namespaces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097712" y="1957214"/>
            <a:ext cx="1142037" cy="78246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Endpoint B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646806" y="1646237"/>
            <a:ext cx="6842260" cy="165917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Namespace 1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7097712" y="3985371"/>
            <a:ext cx="1142037" cy="78246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Endpoint C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646806" y="3328192"/>
            <a:ext cx="6842260" cy="165917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Namespace 2</a:t>
            </a:r>
          </a:p>
        </p:txBody>
      </p:sp>
      <p:cxnSp>
        <p:nvCxnSpPr>
          <p:cNvPr id="9" name="Straight Arrow Connector 8"/>
          <p:cNvCxnSpPr>
            <a:stCxn id="4" idx="3"/>
            <a:endCxn id="18" idx="1"/>
          </p:cNvCxnSpPr>
          <p:nvPr/>
        </p:nvCxnSpPr>
        <p:spPr bwMode="auto">
          <a:xfrm flipV="1">
            <a:off x="5268912" y="2348446"/>
            <a:ext cx="1828800" cy="86129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4" idx="3"/>
            <a:endCxn id="59" idx="1"/>
          </p:cNvCxnSpPr>
          <p:nvPr/>
        </p:nvCxnSpPr>
        <p:spPr bwMode="auto">
          <a:xfrm>
            <a:off x="5268912" y="3209743"/>
            <a:ext cx="1828800" cy="116686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" name="Group 60"/>
          <p:cNvGrpSpPr/>
          <p:nvPr/>
        </p:nvGrpSpPr>
        <p:grpSpPr>
          <a:xfrm>
            <a:off x="5572353" y="2400516"/>
            <a:ext cx="314270" cy="189474"/>
            <a:chOff x="4997222" y="4546553"/>
            <a:chExt cx="381000" cy="229705"/>
          </a:xfrm>
          <a:solidFill>
            <a:srgbClr val="7030A0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4997222" y="4547658"/>
              <a:ext cx="3810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Isosceles Triangle 62"/>
            <p:cNvSpPr/>
            <p:nvPr/>
          </p:nvSpPr>
          <p:spPr bwMode="auto">
            <a:xfrm rot="10800000">
              <a:off x="4999219" y="4546553"/>
              <a:ext cx="379001" cy="130291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014666" y="2400516"/>
            <a:ext cx="314270" cy="189474"/>
            <a:chOff x="4997222" y="4546553"/>
            <a:chExt cx="381000" cy="229705"/>
          </a:xfrm>
          <a:solidFill>
            <a:schemeClr val="bg1"/>
          </a:solidFill>
        </p:grpSpPr>
        <p:sp>
          <p:nvSpPr>
            <p:cNvPr id="65" name="Rectangle 64"/>
            <p:cNvSpPr/>
            <p:nvPr/>
          </p:nvSpPr>
          <p:spPr bwMode="auto">
            <a:xfrm>
              <a:off x="4997222" y="4547658"/>
              <a:ext cx="3810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Isosceles Triangle 65"/>
            <p:cNvSpPr/>
            <p:nvPr/>
          </p:nvSpPr>
          <p:spPr bwMode="auto">
            <a:xfrm rot="10800000">
              <a:off x="4999219" y="4546553"/>
              <a:ext cx="379001" cy="130291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14664" y="4036189"/>
            <a:ext cx="314270" cy="189474"/>
            <a:chOff x="4997222" y="4546553"/>
            <a:chExt cx="381000" cy="229705"/>
          </a:xfrm>
          <a:solidFill>
            <a:srgbClr val="FFC000"/>
          </a:solidFill>
        </p:grpSpPr>
        <p:sp>
          <p:nvSpPr>
            <p:cNvPr id="69" name="Rectangle 68"/>
            <p:cNvSpPr/>
            <p:nvPr/>
          </p:nvSpPr>
          <p:spPr bwMode="auto">
            <a:xfrm>
              <a:off x="4997222" y="4547658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Isosceles Triangle 69"/>
            <p:cNvSpPr/>
            <p:nvPr/>
          </p:nvSpPr>
          <p:spPr bwMode="auto">
            <a:xfrm rot="10800000">
              <a:off x="4999219" y="4546553"/>
              <a:ext cx="379001" cy="130291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579987" y="4036189"/>
            <a:ext cx="314270" cy="189474"/>
            <a:chOff x="4997222" y="4546553"/>
            <a:chExt cx="381000" cy="229705"/>
          </a:xfrm>
          <a:solidFill>
            <a:srgbClr val="FFC000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4997222" y="4547658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Isosceles Triangle 46"/>
            <p:cNvSpPr/>
            <p:nvPr/>
          </p:nvSpPr>
          <p:spPr bwMode="auto">
            <a:xfrm rot="10800000">
              <a:off x="4999219" y="4546553"/>
              <a:ext cx="379001" cy="130291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5497512" y="3929553"/>
            <a:ext cx="873441" cy="656299"/>
          </a:xfrm>
          <a:prstGeom prst="rect">
            <a:avLst/>
          </a:prstGeom>
          <a:noFill/>
          <a:ln>
            <a:prstDash val="sysDot"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497512" y="2023500"/>
            <a:ext cx="873441" cy="656299"/>
          </a:xfrm>
          <a:prstGeom prst="rect">
            <a:avLst/>
          </a:prstGeom>
          <a:noFill/>
          <a:ln>
            <a:prstDash val="sysDot"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7654" y="3038324"/>
            <a:ext cx="314270" cy="189474"/>
            <a:chOff x="4997222" y="4546553"/>
            <a:chExt cx="381000" cy="229705"/>
          </a:xfrm>
          <a:solidFill>
            <a:srgbClr val="7030A0"/>
          </a:solidFill>
        </p:grpSpPr>
        <p:sp>
          <p:nvSpPr>
            <p:cNvPr id="13" name="Rectangle 12"/>
            <p:cNvSpPr/>
            <p:nvPr/>
          </p:nvSpPr>
          <p:spPr bwMode="auto">
            <a:xfrm>
              <a:off x="4997222" y="4547658"/>
              <a:ext cx="3810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10800000">
              <a:off x="4999219" y="4546553"/>
              <a:ext cx="379001" cy="130291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1839912" y="2922254"/>
            <a:ext cx="1142037" cy="78246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Endpoint A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47496" y="3038324"/>
            <a:ext cx="314270" cy="189474"/>
            <a:chOff x="4997222" y="4546553"/>
            <a:chExt cx="381000" cy="229705"/>
          </a:xfrm>
          <a:solidFill>
            <a:srgbClr val="FFC000"/>
          </a:solidFill>
        </p:grpSpPr>
        <p:sp>
          <p:nvSpPr>
            <p:cNvPr id="23" name="Rectangle 22"/>
            <p:cNvSpPr/>
            <p:nvPr/>
          </p:nvSpPr>
          <p:spPr bwMode="auto">
            <a:xfrm>
              <a:off x="4997222" y="4547658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Isosceles Triangle 23"/>
            <p:cNvSpPr/>
            <p:nvPr/>
          </p:nvSpPr>
          <p:spPr bwMode="auto">
            <a:xfrm rot="10800000">
              <a:off x="4999219" y="4546553"/>
              <a:ext cx="379001" cy="130291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39608" y="3038324"/>
            <a:ext cx="314270" cy="189474"/>
            <a:chOff x="4997222" y="4546553"/>
            <a:chExt cx="381000" cy="229705"/>
          </a:xfrm>
          <a:solidFill>
            <a:schemeClr val="bg1"/>
          </a:solidFill>
        </p:grpSpPr>
        <p:sp>
          <p:nvSpPr>
            <p:cNvPr id="26" name="Rectangle 25"/>
            <p:cNvSpPr/>
            <p:nvPr/>
          </p:nvSpPr>
          <p:spPr bwMode="auto">
            <a:xfrm>
              <a:off x="4997222" y="4547658"/>
              <a:ext cx="3810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Isosceles Triangle 26"/>
            <p:cNvSpPr/>
            <p:nvPr/>
          </p:nvSpPr>
          <p:spPr bwMode="auto">
            <a:xfrm rot="10800000">
              <a:off x="4999219" y="4546553"/>
              <a:ext cx="379001" cy="130291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3176271" y="2881593"/>
            <a:ext cx="2092641" cy="656299"/>
          </a:xfrm>
          <a:prstGeom prst="rect">
            <a:avLst/>
          </a:prstGeom>
          <a:noFill/>
          <a:ln>
            <a:prstDash val="sysDot"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631720" y="3038324"/>
            <a:ext cx="314270" cy="189474"/>
            <a:chOff x="4997222" y="4546553"/>
            <a:chExt cx="381000" cy="229705"/>
          </a:xfrm>
          <a:solidFill>
            <a:srgbClr val="FFC000"/>
          </a:solidFill>
        </p:grpSpPr>
        <p:sp>
          <p:nvSpPr>
            <p:cNvPr id="43" name="Rectangle 42"/>
            <p:cNvSpPr/>
            <p:nvPr/>
          </p:nvSpPr>
          <p:spPr bwMode="auto">
            <a:xfrm>
              <a:off x="4997222" y="4547658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Isosceles Triangle 43"/>
            <p:cNvSpPr/>
            <p:nvPr/>
          </p:nvSpPr>
          <p:spPr bwMode="auto">
            <a:xfrm rot="10800000">
              <a:off x="4999219" y="4546553"/>
              <a:ext cx="379001" cy="130291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009505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9056688" cy="335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Batch size is estimated using padding percentage. Default padding: 5%.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Calculated message size 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= Raw body size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 + Custom headers size (keys + values)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 + Standard properties estimated size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 + padding %</a:t>
            </a: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Batch Size</a:t>
            </a:r>
            <a:endParaRPr lang="en-US" sz="1800" b="1" dirty="0">
              <a:latin typeface="Lato Light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92312" y="4436343"/>
            <a:ext cx="2819400" cy="1828800"/>
            <a:chOff x="2982912" y="4313237"/>
            <a:chExt cx="3137228" cy="2286000"/>
          </a:xfrm>
        </p:grpSpPr>
        <p:grpSp>
          <p:nvGrpSpPr>
            <p:cNvPr id="2" name="Group 1"/>
            <p:cNvGrpSpPr/>
            <p:nvPr/>
          </p:nvGrpSpPr>
          <p:grpSpPr>
            <a:xfrm>
              <a:off x="3059112" y="4388262"/>
              <a:ext cx="1218237" cy="2145889"/>
              <a:chOff x="7554912" y="1424591"/>
              <a:chExt cx="1142037" cy="3129535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7554912" y="1424591"/>
                <a:ext cx="1142037" cy="782464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nl-BE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Body Size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7554912" y="2207055"/>
                <a:ext cx="1142037" cy="782464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nl-BE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Custom Headers </a:t>
                </a:r>
              </a:p>
              <a:p>
                <a:pPr marL="0" marR="0" indent="0" algn="ctr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nl-BE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(keys + values)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7554912" y="2989198"/>
                <a:ext cx="1142037" cy="782464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nl-BE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Standard Properties</a:t>
                </a:r>
              </a:p>
              <a:p>
                <a:pPr marL="0" marR="0" indent="0" algn="ctr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nl-BE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(estimated)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7554912" y="3771662"/>
                <a:ext cx="1142037" cy="782464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nl-BE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Padding %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763502" y="4388129"/>
              <a:ext cx="1218237" cy="2145889"/>
              <a:chOff x="6938247" y="1424558"/>
              <a:chExt cx="1142037" cy="3129535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6938247" y="1424558"/>
                <a:ext cx="1142037" cy="782464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nl-BE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Body Size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6938247" y="2207023"/>
                <a:ext cx="1142037" cy="782464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nl-BE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Custom Headers </a:t>
                </a:r>
              </a:p>
              <a:p>
                <a:pPr marL="0" marR="0" indent="0" algn="ctr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nl-BE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(keys + values)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6938247" y="2989165"/>
                <a:ext cx="1142037" cy="782464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nl-BE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Standard Properties</a:t>
                </a:r>
              </a:p>
              <a:p>
                <a:pPr marL="0" marR="0" indent="0" algn="ctr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nl-BE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(estimated)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6938247" y="3771629"/>
                <a:ext cx="1142037" cy="782464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nl-BE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Padding %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218241" y="4982029"/>
              <a:ext cx="685800" cy="654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…</a:t>
              </a:r>
              <a:endParaRPr lang="en-CA" sz="2800" dirty="0"/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2982912" y="4313237"/>
              <a:ext cx="3137228" cy="2286000"/>
            </a:xfrm>
            <a:prstGeom prst="rect">
              <a:avLst/>
            </a:prstGeom>
            <a:noFill/>
            <a:ln>
              <a:prstDash val="lgDash"/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64112" y="4436343"/>
            <a:ext cx="2819400" cy="1828800"/>
            <a:chOff x="2982912" y="4313237"/>
            <a:chExt cx="3137228" cy="2286000"/>
          </a:xfrm>
        </p:grpSpPr>
        <p:grpSp>
          <p:nvGrpSpPr>
            <p:cNvPr id="26" name="Group 25"/>
            <p:cNvGrpSpPr/>
            <p:nvPr/>
          </p:nvGrpSpPr>
          <p:grpSpPr>
            <a:xfrm>
              <a:off x="3059112" y="4388262"/>
              <a:ext cx="1218237" cy="2145889"/>
              <a:chOff x="7554912" y="1424591"/>
              <a:chExt cx="1142037" cy="3129535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7554912" y="1424591"/>
                <a:ext cx="1142037" cy="782464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nl-BE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Body Size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7554912" y="2207055"/>
                <a:ext cx="1142037" cy="782464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nl-BE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Custom Headers </a:t>
                </a:r>
              </a:p>
              <a:p>
                <a:pPr marL="0" marR="0" indent="0" algn="ctr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nl-BE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(keys + values)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7554912" y="2989198"/>
                <a:ext cx="1142037" cy="782464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nl-BE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Standard Properties</a:t>
                </a:r>
              </a:p>
              <a:p>
                <a:pPr marL="0" marR="0" indent="0" algn="ctr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nl-BE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(estimated)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7554912" y="3771662"/>
                <a:ext cx="1142037" cy="782464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nl-BE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Padding %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763502" y="4388129"/>
              <a:ext cx="1218237" cy="2145889"/>
              <a:chOff x="6938247" y="1424558"/>
              <a:chExt cx="1142037" cy="3129535"/>
            </a:xfrm>
          </p:grpSpPr>
          <p:sp>
            <p:nvSpPr>
              <p:cNvPr id="30" name="Rectangle 29"/>
              <p:cNvSpPr/>
              <p:nvPr/>
            </p:nvSpPr>
            <p:spPr bwMode="auto">
              <a:xfrm>
                <a:off x="6938247" y="1424558"/>
                <a:ext cx="1142037" cy="782464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nl-BE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Body Size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6938247" y="2207023"/>
                <a:ext cx="1142037" cy="782464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nl-BE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Custom Headers </a:t>
                </a:r>
              </a:p>
              <a:p>
                <a:pPr marL="0" marR="0" indent="0" algn="ctr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nl-BE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(keys + values)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6938247" y="2989165"/>
                <a:ext cx="1142037" cy="782464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nl-BE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Standard Properties</a:t>
                </a:r>
              </a:p>
              <a:p>
                <a:pPr marL="0" marR="0" indent="0" algn="ctr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nl-BE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(estimated)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6938247" y="3771629"/>
                <a:ext cx="1142037" cy="782464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nl-BE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Padding %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218241" y="4982029"/>
              <a:ext cx="685800" cy="654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…</a:t>
              </a:r>
              <a:endParaRPr lang="en-CA" sz="2800" dirty="0"/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982912" y="4313237"/>
              <a:ext cx="3137228" cy="2286000"/>
            </a:xfrm>
            <a:prstGeom prst="rect">
              <a:avLst/>
            </a:prstGeom>
            <a:noFill/>
            <a:ln>
              <a:prstDash val="lgDash"/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ight Brace 5"/>
          <p:cNvSpPr/>
          <p:nvPr/>
        </p:nvSpPr>
        <p:spPr bwMode="auto">
          <a:xfrm rot="5400000">
            <a:off x="3348538" y="4917132"/>
            <a:ext cx="124494" cy="2820516"/>
          </a:xfrm>
          <a:prstGeom prst="rightBrace">
            <a:avLst>
              <a:gd name="adj1" fmla="val 8333"/>
              <a:gd name="adj2" fmla="val 5049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2312" y="6389637"/>
            <a:ext cx="289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Up to MAX_SIZE or 100 messages</a:t>
            </a:r>
            <a:endParaRPr lang="en-CA" sz="105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259512" y="2483686"/>
            <a:ext cx="1214003" cy="369332"/>
            <a:chOff x="6335712" y="3188031"/>
            <a:chExt cx="1214003" cy="369332"/>
          </a:xfrm>
        </p:grpSpPr>
        <p:grpSp>
          <p:nvGrpSpPr>
            <p:cNvPr id="10" name="Group 9"/>
            <p:cNvGrpSpPr/>
            <p:nvPr/>
          </p:nvGrpSpPr>
          <p:grpSpPr>
            <a:xfrm>
              <a:off x="6335712" y="3322637"/>
              <a:ext cx="457303" cy="228600"/>
              <a:chOff x="6335712" y="3322637"/>
              <a:chExt cx="457303" cy="228600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6335712" y="3322637"/>
                <a:ext cx="457200" cy="228600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en-CA" sz="18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Isosceles Triangle 8"/>
              <p:cNvSpPr/>
              <p:nvPr/>
            </p:nvSpPr>
            <p:spPr bwMode="auto">
              <a:xfrm rot="10800000">
                <a:off x="6335815" y="3322637"/>
                <a:ext cx="457200" cy="152400"/>
              </a:xfrm>
              <a:prstGeom prst="triangle">
                <a:avLst>
                  <a:gd name="adj" fmla="val 50000"/>
                </a:avLst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en-CA" sz="18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092412" y="3318750"/>
              <a:ext cx="457303" cy="228600"/>
              <a:chOff x="6335712" y="3322637"/>
              <a:chExt cx="457303" cy="228600"/>
            </a:xfrm>
          </p:grpSpPr>
          <p:sp>
            <p:nvSpPr>
              <p:cNvPr id="44" name="Rectangle 43"/>
              <p:cNvSpPr/>
              <p:nvPr/>
            </p:nvSpPr>
            <p:spPr bwMode="auto">
              <a:xfrm>
                <a:off x="6335712" y="3322637"/>
                <a:ext cx="457200" cy="228600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en-CA" sz="18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Isosceles Triangle 44"/>
              <p:cNvSpPr/>
              <p:nvPr/>
            </p:nvSpPr>
            <p:spPr bwMode="auto">
              <a:xfrm rot="10800000">
                <a:off x="6335815" y="3322637"/>
                <a:ext cx="457200" cy="152400"/>
              </a:xfrm>
              <a:prstGeom prst="triangle">
                <a:avLst>
                  <a:gd name="adj" fmla="val 50000"/>
                </a:avLst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en-CA" sz="18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743700" y="3188031"/>
              <a:ext cx="31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en-CA" dirty="0"/>
            </a:p>
          </p:txBody>
        </p:sp>
      </p:grpSp>
      <p:sp>
        <p:nvSpPr>
          <p:cNvPr id="22" name="Oval 21"/>
          <p:cNvSpPr/>
          <p:nvPr/>
        </p:nvSpPr>
        <p:spPr bwMode="auto">
          <a:xfrm>
            <a:off x="6166704" y="2058900"/>
            <a:ext cx="1437799" cy="137774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4964112" y="3199737"/>
            <a:ext cx="1371600" cy="105981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5296552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92852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Defaults &amp; what needs to be considered if really high perf is required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200" dirty="0">
                <a:latin typeface="Lato Light" charset="0"/>
              </a:rPr>
              <a:t>Awaiting for combined Tasks vs individual tasks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Number of Factories and clients, concurrency, prefetch</a:t>
            </a:r>
            <a:endParaRPr lang="en-US" sz="18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>
                <a:latin typeface="Dosis SemiBold" charset="0"/>
              </a:rPr>
              <a:t>Performance Tuning</a:t>
            </a:r>
            <a:endParaRPr lang="en-US" sz="1800" b="1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5187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0" y="2865437"/>
            <a:ext cx="100806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4000" dirty="0">
                <a:latin typeface="Dosis SemiBold" charset="0"/>
              </a:rPr>
              <a:t>Demo</a:t>
            </a:r>
            <a:endParaRPr lang="en-US" sz="4000" b="1" dirty="0">
              <a:latin typeface="Lato Light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92312" y="4618037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https://docs.particular.net/samples/azure/performance-tuning-asb/</a:t>
            </a:r>
          </a:p>
        </p:txBody>
      </p:sp>
    </p:spTree>
    <p:extLst>
      <p:ext uri="{BB962C8B-B14F-4D97-AF65-F5344CB8AC3E}">
        <p14:creationId xmlns:p14="http://schemas.microsoft.com/office/powerpoint/2010/main" val="188462917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0" y="2865437"/>
            <a:ext cx="100806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4000" dirty="0">
                <a:latin typeface="Dosis SemiBold" charset="0"/>
              </a:rPr>
              <a:t>Thank you</a:t>
            </a:r>
            <a:endParaRPr lang="en-US" sz="4000" b="1" dirty="0">
              <a:latin typeface="Lato Light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97984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0" y="2865437"/>
            <a:ext cx="100806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4000" dirty="0">
                <a:latin typeface="Dosis SemiBold" charset="0"/>
              </a:rPr>
              <a:t>Q&amp;A</a:t>
            </a:r>
            <a:endParaRPr lang="en-US" sz="4000" b="1" dirty="0">
              <a:latin typeface="Lato Light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98535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100472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0" rIns="1079772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Need to set up secure communication between your software components across network boundaries?</a:t>
            </a:r>
            <a:endParaRPr lang="en-US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Yves Goeleven and Sean Feldman will show you what it takes to use the Azure Service Bus for this purpose.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nl-BE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Learn how to:</a:t>
            </a:r>
            <a:endParaRPr lang="en-US" sz="2200" dirty="0">
              <a:latin typeface="Lato Light" charset="0"/>
            </a:endParaRPr>
          </a:p>
          <a:p>
            <a:pPr marL="0" lvl="3" indent="-342827" eaLnBrk="1">
              <a:lnSpc>
                <a:spcPts val="3199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200" dirty="0">
                <a:latin typeface="Lato Light" charset="0"/>
              </a:rPr>
              <a:t>Set up and maintain the connection with the broker.</a:t>
            </a:r>
          </a:p>
          <a:p>
            <a:pPr marL="0" lvl="3" indent="-342827" eaLnBrk="1">
              <a:lnSpc>
                <a:spcPts val="3199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nl-BE" sz="2200" dirty="0">
                <a:latin typeface="Lato Light" charset="0"/>
              </a:rPr>
              <a:t>Ensure reliable message exchange.</a:t>
            </a:r>
          </a:p>
          <a:p>
            <a:pPr marL="0" lvl="3" indent="-342827" eaLnBrk="1">
              <a:lnSpc>
                <a:spcPts val="3199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nl-BE" sz="2200" dirty="0">
                <a:latin typeface="Lato Light" charset="0"/>
              </a:rPr>
              <a:t>Optimize performance.</a:t>
            </a:r>
            <a:endParaRPr lang="en-US" sz="22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Abstract.</a:t>
            </a:r>
            <a:endParaRPr lang="en-US" sz="1800" b="1" dirty="0">
              <a:latin typeface="Lato Light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8"/>
            <a:ext cx="4865688" cy="5454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CA" dirty="0">
                <a:latin typeface="Lato Light" charset="0"/>
              </a:rPr>
              <a:t>An Endpoint is a logical entity that communicates with other Endpoints via messaging. 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dirty="0">
                <a:latin typeface="Lato Light" charset="0"/>
              </a:rPr>
              <a:t>Endpoint typically equates to a process.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CA" sz="1800" dirty="0">
                <a:latin typeface="Lato Light" charset="0"/>
              </a:rPr>
              <a:t>Each Endpoint 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CA" sz="1800" dirty="0">
                <a:latin typeface="Lato Light" charset="0"/>
              </a:rPr>
              <a:t>Has an identifying name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CA" sz="1800" dirty="0">
                <a:latin typeface="Lato Light" charset="0"/>
              </a:rPr>
              <a:t>Contains a collection of Message Handlers and Sagas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CA" sz="1800" dirty="0">
                <a:latin typeface="Lato Light" charset="0"/>
              </a:rPr>
              <a:t>Can be deployed to a number of machines and environments (instances)</a:t>
            </a:r>
            <a:endParaRPr lang="en-US" sz="18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CA" sz="1800" b="1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 err="1">
                <a:latin typeface="Dosis SemiBold" charset="0"/>
              </a:rPr>
              <a:t>NServiceBus</a:t>
            </a:r>
            <a:r>
              <a:rPr lang="en-US" sz="2800" dirty="0">
                <a:latin typeface="Dosis SemiBold" charset="0"/>
              </a:rPr>
              <a:t> – simple overview</a:t>
            </a:r>
            <a:endParaRPr lang="en-US" sz="1800" b="1" dirty="0">
              <a:latin typeface="Lato Light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887912" y="1744997"/>
            <a:ext cx="2057400" cy="2057400"/>
            <a:chOff x="5002212" y="3894137"/>
            <a:chExt cx="2057400" cy="20574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1312" y="4313237"/>
              <a:ext cx="1219200" cy="12192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 bwMode="auto">
            <a:xfrm>
              <a:off x="5002212" y="3894137"/>
              <a:ext cx="2057400" cy="2057400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Endpoint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78712" y="1744997"/>
            <a:ext cx="2057400" cy="2057400"/>
            <a:chOff x="7593012" y="3894137"/>
            <a:chExt cx="2057400" cy="205740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2112" y="4313237"/>
              <a:ext cx="1219200" cy="121920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auto">
            <a:xfrm>
              <a:off x="7593012" y="3894137"/>
              <a:ext cx="2057400" cy="2057400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Endpoint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6107112" y="3546908"/>
            <a:ext cx="2209800" cy="533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9312" y="4313031"/>
            <a:ext cx="2743200" cy="938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</a:rPr>
              <a:t>class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1" dirty="0" err="1">
                <a:solidFill>
                  <a:schemeClr val="tx1"/>
                </a:solidFill>
              </a:rPr>
              <a:t>PlaceOrder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b="1" dirty="0" err="1">
                <a:solidFill>
                  <a:schemeClr val="tx1"/>
                </a:solidFill>
              </a:rPr>
              <a:t>ICommand</a:t>
            </a:r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{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   	</a:t>
            </a:r>
            <a:r>
              <a:rPr lang="en-US" sz="1100" b="1" dirty="0">
                <a:solidFill>
                  <a:schemeClr val="tx1"/>
                </a:solidFill>
              </a:rPr>
              <a:t>public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Guid</a:t>
            </a:r>
            <a:r>
              <a:rPr lang="en-US" sz="1100" dirty="0">
                <a:solidFill>
                  <a:schemeClr val="tx1"/>
                </a:solidFill>
              </a:rPr>
              <a:t> Id { </a:t>
            </a:r>
            <a:r>
              <a:rPr lang="en-US" sz="1100" b="1" dirty="0">
                <a:solidFill>
                  <a:schemeClr val="tx1"/>
                </a:solidFill>
              </a:rPr>
              <a:t>get</a:t>
            </a:r>
            <a:r>
              <a:rPr lang="en-US" sz="1100" dirty="0">
                <a:solidFill>
                  <a:schemeClr val="tx1"/>
                </a:solidFill>
              </a:rPr>
              <a:t>; </a:t>
            </a:r>
            <a:r>
              <a:rPr lang="en-US" sz="1100" b="1" dirty="0">
                <a:solidFill>
                  <a:schemeClr val="tx1"/>
                </a:solidFill>
              </a:rPr>
              <a:t>set</a:t>
            </a:r>
            <a:r>
              <a:rPr lang="en-US" sz="1100" dirty="0">
                <a:solidFill>
                  <a:schemeClr val="tx1"/>
                </a:solidFill>
              </a:rPr>
              <a:t>; } 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	public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1" dirty="0">
                <a:solidFill>
                  <a:schemeClr val="tx1"/>
                </a:solidFill>
              </a:rPr>
              <a:t>string</a:t>
            </a:r>
            <a:r>
              <a:rPr lang="en-US" sz="1100" dirty="0">
                <a:solidFill>
                  <a:schemeClr val="tx1"/>
                </a:solidFill>
              </a:rPr>
              <a:t> Product { </a:t>
            </a:r>
            <a:r>
              <a:rPr lang="en-US" sz="1100" b="1" dirty="0">
                <a:solidFill>
                  <a:schemeClr val="tx1"/>
                </a:solidFill>
              </a:rPr>
              <a:t>get</a:t>
            </a:r>
            <a:r>
              <a:rPr lang="en-US" sz="1100" dirty="0">
                <a:solidFill>
                  <a:schemeClr val="tx1"/>
                </a:solidFill>
              </a:rPr>
              <a:t>; </a:t>
            </a:r>
            <a:r>
              <a:rPr lang="en-US" sz="1100" b="1" dirty="0">
                <a:solidFill>
                  <a:schemeClr val="tx1"/>
                </a:solidFill>
              </a:rPr>
              <a:t>set</a:t>
            </a:r>
            <a:r>
              <a:rPr lang="en-US" sz="1100" dirty="0">
                <a:solidFill>
                  <a:schemeClr val="tx1"/>
                </a:solidFill>
              </a:rPr>
              <a:t>; } </a:t>
            </a:r>
          </a:p>
          <a:p>
            <a:r>
              <a:rPr lang="en-US" sz="11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31112" y="4313031"/>
            <a:ext cx="2291556" cy="253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b="1" dirty="0" err="1">
                <a:solidFill>
                  <a:schemeClr val="tx1"/>
                </a:solidFill>
              </a:rPr>
              <a:t>instance.Send</a:t>
            </a:r>
            <a:r>
              <a:rPr lang="en-US" sz="1050" b="1" dirty="0">
                <a:solidFill>
                  <a:schemeClr val="tx1"/>
                </a:solidFill>
              </a:rPr>
              <a:t>(new </a:t>
            </a:r>
            <a:r>
              <a:rPr lang="en-US" sz="1050" b="1" dirty="0" err="1">
                <a:solidFill>
                  <a:schemeClr val="tx1"/>
                </a:solidFill>
              </a:rPr>
              <a:t>PlaceOrder</a:t>
            </a:r>
            <a:r>
              <a:rPr lang="en-US" sz="1050" b="1" dirty="0">
                <a:solidFill>
                  <a:schemeClr val="tx1"/>
                </a:solidFill>
              </a:rPr>
              <a:t>())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46068" y="5373157"/>
            <a:ext cx="3276600" cy="12234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class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b="1" dirty="0">
                <a:solidFill>
                  <a:schemeClr val="tx1"/>
                </a:solidFill>
              </a:rPr>
              <a:t>Handler</a:t>
            </a:r>
            <a:r>
              <a:rPr lang="en-US" sz="1050" dirty="0">
                <a:solidFill>
                  <a:schemeClr val="tx1"/>
                </a:solidFill>
              </a:rPr>
              <a:t> : </a:t>
            </a:r>
            <a:r>
              <a:rPr lang="en-US" sz="1050" b="1" dirty="0" err="1">
                <a:solidFill>
                  <a:schemeClr val="tx1"/>
                </a:solidFill>
              </a:rPr>
              <a:t>IHandleMessages</a:t>
            </a:r>
            <a:r>
              <a:rPr lang="en-US" sz="1050" dirty="0">
                <a:solidFill>
                  <a:schemeClr val="tx1"/>
                </a:solidFill>
              </a:rPr>
              <a:t>&lt;</a:t>
            </a:r>
            <a:r>
              <a:rPr lang="en-US" sz="1050" b="1" dirty="0" err="1">
                <a:solidFill>
                  <a:schemeClr val="tx1"/>
                </a:solidFill>
              </a:rPr>
              <a:t>PlaceOrder</a:t>
            </a:r>
            <a:r>
              <a:rPr lang="en-US" sz="1050" dirty="0">
                <a:solidFill>
                  <a:schemeClr val="tx1"/>
                </a:solidFill>
              </a:rPr>
              <a:t>&gt; </a:t>
            </a:r>
          </a:p>
          <a:p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sz="1050" dirty="0">
                <a:solidFill>
                  <a:schemeClr val="tx1"/>
                </a:solidFill>
              </a:rPr>
              <a:t>Task </a:t>
            </a:r>
            <a:r>
              <a:rPr lang="en-US" sz="1050" b="1" dirty="0">
                <a:solidFill>
                  <a:schemeClr val="tx1"/>
                </a:solidFill>
              </a:rPr>
              <a:t>Handle</a:t>
            </a:r>
            <a:r>
              <a:rPr lang="en-US" sz="1050" dirty="0">
                <a:solidFill>
                  <a:schemeClr val="tx1"/>
                </a:solidFill>
              </a:rPr>
              <a:t>(</a:t>
            </a:r>
            <a:r>
              <a:rPr lang="en-US" sz="1050" dirty="0" err="1">
                <a:solidFill>
                  <a:schemeClr val="tx1"/>
                </a:solidFill>
              </a:rPr>
              <a:t>PlaceOrder</a:t>
            </a:r>
            <a:r>
              <a:rPr lang="en-US" sz="1050" dirty="0">
                <a:solidFill>
                  <a:schemeClr val="tx1"/>
                </a:solidFill>
              </a:rPr>
              <a:t> message)</a:t>
            </a:r>
          </a:p>
          <a:p>
            <a:pPr lvl="1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sz="1050" dirty="0">
                <a:solidFill>
                  <a:schemeClr val="tx1"/>
                </a:solidFill>
              </a:rPr>
              <a:t>	// your code here</a:t>
            </a:r>
          </a:p>
          <a:p>
            <a:pPr lvl="1"/>
            <a:r>
              <a:rPr lang="en-US" sz="1050" dirty="0">
                <a:solidFill>
                  <a:schemeClr val="tx1"/>
                </a:solidFill>
              </a:rPr>
              <a:t>} </a:t>
            </a:r>
          </a:p>
          <a:p>
            <a:r>
              <a:rPr lang="en-US" sz="105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560634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0" y="2865437"/>
            <a:ext cx="100806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4000" dirty="0">
                <a:latin typeface="Dosis SemiBold" charset="0"/>
              </a:rPr>
              <a:t>Demo</a:t>
            </a:r>
            <a:endParaRPr lang="en-US" sz="4000" b="1" dirty="0">
              <a:latin typeface="Lato Light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44712" y="4618037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https://docs.particular.net/samples/azure/azure-service-bus/</a:t>
            </a:r>
          </a:p>
        </p:txBody>
      </p:sp>
    </p:spTree>
    <p:extLst>
      <p:ext uri="{BB962C8B-B14F-4D97-AF65-F5344CB8AC3E}">
        <p14:creationId xmlns:p14="http://schemas.microsoft.com/office/powerpoint/2010/main" val="47639443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3" y="1112839"/>
            <a:ext cx="10058401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1800" dirty="0">
                <a:latin typeface="Lato Light" charset="0"/>
              </a:rPr>
              <a:t>Transport =&gt; MessagePump + Dispatcher ( + additional features)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1800" dirty="0">
                <a:latin typeface="Lato Light" charset="0"/>
              </a:rPr>
              <a:t>Forked pipeline of behaviors (handler returns)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1800" dirty="0">
                <a:latin typeface="Lato Light" charset="0"/>
              </a:rPr>
              <a:t>Some behaviors might invoke transactional resources like Persisters 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1800" dirty="0">
                <a:latin typeface="Lato Light" charset="0"/>
              </a:rPr>
              <a:t>Startup infrastructure (TransportDefinition, Feature, Installer, ...)</a:t>
            </a:r>
            <a:endParaRPr lang="en-US" sz="18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 err="1">
                <a:latin typeface="Dosis SemiBold" charset="0"/>
              </a:rPr>
              <a:t>NServiceBus</a:t>
            </a:r>
            <a:r>
              <a:rPr lang="en-US" sz="2800" dirty="0">
                <a:latin typeface="Dosis SemiBold" charset="0"/>
              </a:rPr>
              <a:t> - endpoint internals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2" name="Arrow: Chevron 1"/>
          <p:cNvSpPr/>
          <p:nvPr/>
        </p:nvSpPr>
        <p:spPr bwMode="auto">
          <a:xfrm>
            <a:off x="2397868" y="4132628"/>
            <a:ext cx="838200" cy="685800"/>
          </a:xfrm>
          <a:prstGeom prst="chevr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rrow: Chevron 12"/>
          <p:cNvSpPr/>
          <p:nvPr/>
        </p:nvSpPr>
        <p:spPr bwMode="auto">
          <a:xfrm>
            <a:off x="2950318" y="4132628"/>
            <a:ext cx="838200" cy="685800"/>
          </a:xfrm>
          <a:prstGeom prst="chevr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rrow: Chevron 13"/>
          <p:cNvSpPr/>
          <p:nvPr/>
        </p:nvSpPr>
        <p:spPr bwMode="auto">
          <a:xfrm>
            <a:off x="3502768" y="4132628"/>
            <a:ext cx="838200" cy="685800"/>
          </a:xfrm>
          <a:prstGeom prst="chevr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rrow: Chevron 14"/>
          <p:cNvSpPr/>
          <p:nvPr/>
        </p:nvSpPr>
        <p:spPr bwMode="auto">
          <a:xfrm>
            <a:off x="4055218" y="4132628"/>
            <a:ext cx="838200" cy="685800"/>
          </a:xfrm>
          <a:prstGeom prst="chevr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rrow: Pentagon 2"/>
          <p:cNvSpPr/>
          <p:nvPr/>
        </p:nvSpPr>
        <p:spPr bwMode="auto">
          <a:xfrm>
            <a:off x="1235818" y="4119134"/>
            <a:ext cx="1447800" cy="699294"/>
          </a:xfrm>
          <a:prstGeom prst="homePlat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MessagePump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3549963">
            <a:off x="4680158" y="3896347"/>
            <a:ext cx="484839" cy="4602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Arrow: Chevron 21"/>
          <p:cNvSpPr/>
          <p:nvPr/>
        </p:nvSpPr>
        <p:spPr bwMode="auto">
          <a:xfrm>
            <a:off x="5503018" y="3794492"/>
            <a:ext cx="838200" cy="685800"/>
          </a:xfrm>
          <a:prstGeom prst="chevr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rrow: Chevron 22"/>
          <p:cNvSpPr/>
          <p:nvPr/>
        </p:nvSpPr>
        <p:spPr bwMode="auto">
          <a:xfrm>
            <a:off x="4971583" y="4508962"/>
            <a:ext cx="838200" cy="685800"/>
          </a:xfrm>
          <a:prstGeom prst="chevr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 rot="13465379">
            <a:off x="4696841" y="4607929"/>
            <a:ext cx="484839" cy="4602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Arrow: Chevron 24"/>
          <p:cNvSpPr/>
          <p:nvPr/>
        </p:nvSpPr>
        <p:spPr bwMode="auto">
          <a:xfrm>
            <a:off x="5529728" y="4506413"/>
            <a:ext cx="838200" cy="685800"/>
          </a:xfrm>
          <a:prstGeom prst="chevr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rrow: Chevron 25"/>
          <p:cNvSpPr/>
          <p:nvPr/>
        </p:nvSpPr>
        <p:spPr bwMode="auto">
          <a:xfrm>
            <a:off x="6087873" y="4506413"/>
            <a:ext cx="838200" cy="685800"/>
          </a:xfrm>
          <a:prstGeom prst="chevr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rrow: Chevron 26"/>
          <p:cNvSpPr/>
          <p:nvPr/>
        </p:nvSpPr>
        <p:spPr bwMode="auto">
          <a:xfrm>
            <a:off x="6646018" y="4506413"/>
            <a:ext cx="838200" cy="685800"/>
          </a:xfrm>
          <a:prstGeom prst="chevr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rrow: Chevron 27"/>
          <p:cNvSpPr/>
          <p:nvPr/>
        </p:nvSpPr>
        <p:spPr bwMode="auto">
          <a:xfrm>
            <a:off x="7208370" y="4506413"/>
            <a:ext cx="1647447" cy="685800"/>
          </a:xfrm>
          <a:prstGeom prst="chevr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Dispatcher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rrow: Chevron 29"/>
          <p:cNvSpPr/>
          <p:nvPr/>
        </p:nvSpPr>
        <p:spPr bwMode="auto">
          <a:xfrm>
            <a:off x="6047873" y="3801092"/>
            <a:ext cx="1423055" cy="685800"/>
          </a:xfrm>
          <a:prstGeom prst="chevr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200" dirty="0">
                <a:latin typeface="Arial" panose="020B0604020202020204" pitchFamily="34" charset="0"/>
                <a:cs typeface="Arial" panose="020B0604020202020204" pitchFamily="34" charset="0"/>
              </a:rPr>
              <a:t>Handler</a:t>
            </a: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lowchart: Magnetic Disk 30"/>
          <p:cNvSpPr/>
          <p:nvPr/>
        </p:nvSpPr>
        <p:spPr bwMode="auto">
          <a:xfrm rot="5400000">
            <a:off x="9107530" y="4530190"/>
            <a:ext cx="354581" cy="638245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lowchart: Magnetic Disk 31"/>
          <p:cNvSpPr/>
          <p:nvPr/>
        </p:nvSpPr>
        <p:spPr bwMode="auto">
          <a:xfrm rot="5400000">
            <a:off x="615650" y="4149658"/>
            <a:ext cx="354581" cy="638245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lowchart: Magnetic Disk 32"/>
          <p:cNvSpPr/>
          <p:nvPr/>
        </p:nvSpPr>
        <p:spPr bwMode="auto">
          <a:xfrm flipH="1">
            <a:off x="6616607" y="5362831"/>
            <a:ext cx="562811" cy="347341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>
            <a:stCxn id="33" idx="1"/>
            <a:endCxn id="27" idx="2"/>
          </p:cNvCxnSpPr>
          <p:nvPr/>
        </p:nvCxnSpPr>
        <p:spPr bwMode="auto">
          <a:xfrm flipH="1" flipV="1">
            <a:off x="6893668" y="5192213"/>
            <a:ext cx="4344" cy="1706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Flowchart: Magnetic Disk 35"/>
          <p:cNvSpPr/>
          <p:nvPr/>
        </p:nvSpPr>
        <p:spPr bwMode="auto">
          <a:xfrm flipH="1">
            <a:off x="2912218" y="4981831"/>
            <a:ext cx="562811" cy="347341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>
            <a:stCxn id="36" idx="1"/>
            <a:endCxn id="13" idx="2"/>
          </p:cNvCxnSpPr>
          <p:nvPr/>
        </p:nvCxnSpPr>
        <p:spPr bwMode="auto">
          <a:xfrm flipV="1">
            <a:off x="3193623" y="4818428"/>
            <a:ext cx="4345" cy="16340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Flowchart: Magnetic Disk 38"/>
          <p:cNvSpPr/>
          <p:nvPr/>
        </p:nvSpPr>
        <p:spPr bwMode="auto">
          <a:xfrm flipH="1">
            <a:off x="7724274" y="3974046"/>
            <a:ext cx="562811" cy="347341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30" idx="3"/>
          </p:cNvCxnSpPr>
          <p:nvPr/>
        </p:nvCxnSpPr>
        <p:spPr bwMode="auto">
          <a:xfrm flipH="1" flipV="1">
            <a:off x="7470928" y="4143992"/>
            <a:ext cx="253346" cy="37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>
            <a:stCxn id="32" idx="1"/>
            <a:endCxn id="3" idx="1"/>
          </p:cNvCxnSpPr>
          <p:nvPr/>
        </p:nvCxnSpPr>
        <p:spPr bwMode="auto">
          <a:xfrm>
            <a:off x="1112063" y="4468781"/>
            <a:ext cx="12375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>
            <a:stCxn id="28" idx="3"/>
            <a:endCxn id="31" idx="3"/>
          </p:cNvCxnSpPr>
          <p:nvPr/>
        </p:nvCxnSpPr>
        <p:spPr bwMode="auto">
          <a:xfrm>
            <a:off x="8855817" y="4849313"/>
            <a:ext cx="10988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Arrow: Chevron 48"/>
          <p:cNvSpPr/>
          <p:nvPr/>
        </p:nvSpPr>
        <p:spPr bwMode="auto">
          <a:xfrm>
            <a:off x="4964112" y="3794492"/>
            <a:ext cx="838200" cy="685800"/>
          </a:xfrm>
          <a:prstGeom prst="chevr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lowchart: Magnetic Disk 49"/>
          <p:cNvSpPr/>
          <p:nvPr/>
        </p:nvSpPr>
        <p:spPr bwMode="auto">
          <a:xfrm flipH="1">
            <a:off x="5473607" y="3262890"/>
            <a:ext cx="562811" cy="347341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/>
          <p:cNvCxnSpPr>
            <a:stCxn id="22" idx="0"/>
            <a:endCxn id="50" idx="3"/>
          </p:cNvCxnSpPr>
          <p:nvPr/>
        </p:nvCxnSpPr>
        <p:spPr bwMode="auto">
          <a:xfrm flipV="1">
            <a:off x="5750668" y="3610231"/>
            <a:ext cx="4344" cy="18426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41"/>
          <p:cNvSpPr/>
          <p:nvPr/>
        </p:nvSpPr>
        <p:spPr bwMode="auto">
          <a:xfrm>
            <a:off x="1235818" y="3562132"/>
            <a:ext cx="1118598" cy="4602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Startup Infrastructure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6679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0" y="2865437"/>
            <a:ext cx="100806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4000" dirty="0">
                <a:latin typeface="Dosis SemiBold" charset="0"/>
              </a:rPr>
              <a:t>Connectivity</a:t>
            </a:r>
            <a:endParaRPr lang="en-US" sz="4000" b="1" dirty="0">
              <a:latin typeface="Lato Light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42895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3" y="1112838"/>
            <a:ext cx="10058401" cy="2137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1800" dirty="0">
                <a:latin typeface="Lato Light" charset="0"/>
              </a:rPr>
              <a:t>Installer called at startup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1800" dirty="0">
                <a:latin typeface="Lato Light" charset="0"/>
              </a:rPr>
              <a:t>TopologyCreator inquires Topology for what needs to be created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1800" dirty="0">
                <a:latin typeface="Lato Light" charset="0"/>
              </a:rPr>
              <a:t>For each entity in the topology constructs creator object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1800" dirty="0">
                <a:latin typeface="Lato Light" charset="0"/>
              </a:rPr>
              <a:t>Which in turn uses namespace manager to create entities 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1800" dirty="0">
                <a:latin typeface="Lato Light" charset="0"/>
              </a:rPr>
              <a:t> deals with all possible exceptions</a:t>
            </a:r>
            <a:endParaRPr lang="en-US" sz="18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Creation 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1458912" y="4916736"/>
            <a:ext cx="1118598" cy="4602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Installer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5035260" y="3811142"/>
            <a:ext cx="1118598" cy="460204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Topology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3059112" y="4916736"/>
            <a:ext cx="1371600" cy="460204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TopologyCreator</a:t>
            </a: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2577510" y="5146838"/>
            <a:ext cx="48160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102" idx="0"/>
            <a:endCxn id="101" idx="1"/>
          </p:cNvCxnSpPr>
          <p:nvPr/>
        </p:nvCxnSpPr>
        <p:spPr bwMode="auto">
          <a:xfrm flipV="1">
            <a:off x="3744912" y="4041244"/>
            <a:ext cx="1290348" cy="87549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TextBox 86"/>
          <p:cNvSpPr txBox="1"/>
          <p:nvPr/>
        </p:nvSpPr>
        <p:spPr>
          <a:xfrm rot="19581412">
            <a:off x="3438757" y="4271995"/>
            <a:ext cx="17123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/>
              <a:t>What needs to be created?</a:t>
            </a:r>
            <a:endParaRPr lang="en-US" sz="1000" dirty="0"/>
          </a:p>
        </p:txBody>
      </p:sp>
      <p:cxnSp>
        <p:nvCxnSpPr>
          <p:cNvPr id="89" name="Straight Arrow Connector 88"/>
          <p:cNvCxnSpPr>
            <a:stCxn id="115" idx="3"/>
            <a:endCxn id="110" idx="1"/>
          </p:cNvCxnSpPr>
          <p:nvPr/>
        </p:nvCxnSpPr>
        <p:spPr bwMode="auto">
          <a:xfrm flipV="1">
            <a:off x="6091731" y="5140432"/>
            <a:ext cx="731049" cy="640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Rectangle 109"/>
          <p:cNvSpPr/>
          <p:nvPr/>
        </p:nvSpPr>
        <p:spPr bwMode="auto">
          <a:xfrm>
            <a:off x="6822780" y="4910330"/>
            <a:ext cx="1118598" cy="46020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NamespaceManager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Flowchart: Magnetic Disk 110"/>
          <p:cNvSpPr/>
          <p:nvPr/>
        </p:nvSpPr>
        <p:spPr bwMode="auto">
          <a:xfrm rot="5400000">
            <a:off x="8763544" y="4816115"/>
            <a:ext cx="354581" cy="638245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Straight Arrow Connector 93"/>
          <p:cNvCxnSpPr>
            <a:stCxn id="110" idx="3"/>
            <a:endCxn id="111" idx="3"/>
          </p:cNvCxnSpPr>
          <p:nvPr/>
        </p:nvCxnSpPr>
        <p:spPr bwMode="auto">
          <a:xfrm flipV="1">
            <a:off x="7941378" y="5135238"/>
            <a:ext cx="680334" cy="519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Arrow Connector 113"/>
          <p:cNvCxnSpPr/>
          <p:nvPr/>
        </p:nvCxnSpPr>
        <p:spPr bwMode="auto">
          <a:xfrm flipV="1">
            <a:off x="4430712" y="5146206"/>
            <a:ext cx="604548" cy="126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Rectangle 114"/>
          <p:cNvSpPr/>
          <p:nvPr/>
        </p:nvSpPr>
        <p:spPr bwMode="auto">
          <a:xfrm>
            <a:off x="5035260" y="4761240"/>
            <a:ext cx="1056471" cy="771197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Queue, Topic &amp; Subscription Creators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059112" y="5722988"/>
            <a:ext cx="1676400" cy="460204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SubscriptionManager</a:t>
            </a:r>
          </a:p>
        </p:txBody>
      </p:sp>
      <p:cxnSp>
        <p:nvCxnSpPr>
          <p:cNvPr id="4" name="Connector: Elbow 3"/>
          <p:cNvCxnSpPr>
            <a:stCxn id="25" idx="3"/>
            <a:endCxn id="115" idx="2"/>
          </p:cNvCxnSpPr>
          <p:nvPr/>
        </p:nvCxnSpPr>
        <p:spPr bwMode="auto">
          <a:xfrm flipV="1">
            <a:off x="4735512" y="5532437"/>
            <a:ext cx="827984" cy="420653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4095217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 err="1">
                <a:solidFill>
                  <a:srgbClr val="FFFFFF"/>
                </a:solidFill>
                <a:latin typeface="Dosis SemiBold" charset="0"/>
              </a:rPr>
              <a:t>NServiceBus</a:t>
            </a: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 &amp; 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3" y="1112839"/>
            <a:ext cx="10058401" cy="144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1800" dirty="0">
                <a:latin typeface="Lato Light" charset="0"/>
              </a:rPr>
              <a:t>MessagePump &amp; Dispatched inquire Topology to know what to receive from/send to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1800" dirty="0">
                <a:latin typeface="Lato Light" charset="0"/>
              </a:rPr>
              <a:t>Pools of receivers, senders &amp; factories (default poolsize = #cores)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1800" dirty="0">
                <a:latin typeface="Lato Light" charset="0"/>
              </a:rPr>
              <a:t>Active lifecycle management (connection reestablished on drop)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1800" dirty="0">
                <a:latin typeface="Lato Light" charset="0"/>
              </a:rPr>
              <a:t>Circuit breaker pattern</a:t>
            </a:r>
            <a:endParaRPr lang="en-US" sz="18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Connectivity Management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2" name="Arrow: Chevron 1"/>
          <p:cNvSpPr/>
          <p:nvPr/>
        </p:nvSpPr>
        <p:spPr bwMode="auto">
          <a:xfrm>
            <a:off x="4183062" y="4201913"/>
            <a:ext cx="838200" cy="685800"/>
          </a:xfrm>
          <a:prstGeom prst="chevr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rrow: Chevron 14"/>
          <p:cNvSpPr/>
          <p:nvPr/>
        </p:nvSpPr>
        <p:spPr bwMode="auto">
          <a:xfrm>
            <a:off x="4716462" y="4201913"/>
            <a:ext cx="838200" cy="685800"/>
          </a:xfrm>
          <a:prstGeom prst="chevr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rrow: Pentagon 2"/>
          <p:cNvSpPr/>
          <p:nvPr/>
        </p:nvSpPr>
        <p:spPr bwMode="auto">
          <a:xfrm>
            <a:off x="3021012" y="4195166"/>
            <a:ext cx="1447800" cy="699294"/>
          </a:xfrm>
          <a:prstGeom prst="homePlat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MessagePump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rrow: Chevron 27"/>
          <p:cNvSpPr/>
          <p:nvPr/>
        </p:nvSpPr>
        <p:spPr bwMode="auto">
          <a:xfrm>
            <a:off x="5268912" y="4201913"/>
            <a:ext cx="1647447" cy="685800"/>
          </a:xfrm>
          <a:prstGeom prst="chevr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Dispatcher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lowchart: Magnetic Disk 30"/>
          <p:cNvSpPr/>
          <p:nvPr/>
        </p:nvSpPr>
        <p:spPr bwMode="auto">
          <a:xfrm rot="5400000">
            <a:off x="8982005" y="5178344"/>
            <a:ext cx="354581" cy="638245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lowchart: Magnetic Disk 31"/>
          <p:cNvSpPr/>
          <p:nvPr/>
        </p:nvSpPr>
        <p:spPr bwMode="auto">
          <a:xfrm rot="5400000">
            <a:off x="546047" y="5213757"/>
            <a:ext cx="354581" cy="638245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992312" y="4141305"/>
            <a:ext cx="793779" cy="807016"/>
            <a:chOff x="3102131" y="2220311"/>
            <a:chExt cx="2234153" cy="2341332"/>
          </a:xfrm>
        </p:grpSpPr>
        <p:sp>
          <p:nvSpPr>
            <p:cNvPr id="42" name="Oval 41"/>
            <p:cNvSpPr/>
            <p:nvPr/>
          </p:nvSpPr>
          <p:spPr>
            <a:xfrm>
              <a:off x="3102131" y="2220311"/>
              <a:ext cx="2234153" cy="2325939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554750" y="2676648"/>
              <a:ext cx="1347188" cy="144405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4" name="Straight Connector 43"/>
            <p:cNvCxnSpPr>
              <a:stCxn id="42" idx="0"/>
              <a:endCxn id="43" idx="0"/>
            </p:cNvCxnSpPr>
            <p:nvPr/>
          </p:nvCxnSpPr>
          <p:spPr>
            <a:xfrm>
              <a:off x="4219208" y="2220311"/>
              <a:ext cx="9136" cy="45633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249559" y="4105306"/>
              <a:ext cx="9136" cy="45633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>
              <a:stCxn id="42" idx="6"/>
              <a:endCxn id="43" idx="6"/>
            </p:cNvCxnSpPr>
            <p:nvPr/>
          </p:nvCxnSpPr>
          <p:spPr>
            <a:xfrm flipH="1">
              <a:off x="4901938" y="3383281"/>
              <a:ext cx="434346" cy="153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Straight Connector 46"/>
            <p:cNvCxnSpPr>
              <a:stCxn id="43" idx="2"/>
              <a:endCxn id="42" idx="2"/>
            </p:cNvCxnSpPr>
            <p:nvPr/>
          </p:nvCxnSpPr>
          <p:spPr>
            <a:xfrm flipH="1" flipV="1">
              <a:off x="3102131" y="3383281"/>
              <a:ext cx="452619" cy="153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/>
            <p:cNvCxnSpPr>
              <a:stCxn id="43" idx="1"/>
              <a:endCxn id="42" idx="1"/>
            </p:cNvCxnSpPr>
            <p:nvPr/>
          </p:nvCxnSpPr>
          <p:spPr>
            <a:xfrm flipH="1" flipV="1">
              <a:off x="3429315" y="2560937"/>
              <a:ext cx="322726" cy="3271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Connector 51"/>
            <p:cNvCxnSpPr>
              <a:stCxn id="42" idx="7"/>
              <a:endCxn id="43" idx="7"/>
            </p:cNvCxnSpPr>
            <p:nvPr/>
          </p:nvCxnSpPr>
          <p:spPr>
            <a:xfrm flipH="1">
              <a:off x="4704647" y="2560937"/>
              <a:ext cx="304453" cy="3271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Straight Connector 52"/>
            <p:cNvCxnSpPr>
              <a:stCxn id="42" idx="5"/>
              <a:endCxn id="43" idx="5"/>
            </p:cNvCxnSpPr>
            <p:nvPr/>
          </p:nvCxnSpPr>
          <p:spPr>
            <a:xfrm flipH="1" flipV="1">
              <a:off x="4704647" y="3909222"/>
              <a:ext cx="304453" cy="2964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/>
            <p:cNvCxnSpPr>
              <a:stCxn id="42" idx="3"/>
              <a:endCxn id="43" idx="3"/>
            </p:cNvCxnSpPr>
            <p:nvPr/>
          </p:nvCxnSpPr>
          <p:spPr>
            <a:xfrm flipV="1">
              <a:off x="3429315" y="3909222"/>
              <a:ext cx="322726" cy="2964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7039122" y="4141305"/>
            <a:ext cx="793779" cy="807016"/>
            <a:chOff x="3102131" y="2220311"/>
            <a:chExt cx="2234153" cy="2341332"/>
          </a:xfrm>
        </p:grpSpPr>
        <p:sp>
          <p:nvSpPr>
            <p:cNvPr id="56" name="Oval 55"/>
            <p:cNvSpPr/>
            <p:nvPr/>
          </p:nvSpPr>
          <p:spPr>
            <a:xfrm>
              <a:off x="3102131" y="2220311"/>
              <a:ext cx="2234153" cy="2325939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3554750" y="2676648"/>
              <a:ext cx="1347188" cy="144405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8" name="Straight Connector 57"/>
            <p:cNvCxnSpPr>
              <a:stCxn id="56" idx="0"/>
              <a:endCxn id="57" idx="0"/>
            </p:cNvCxnSpPr>
            <p:nvPr/>
          </p:nvCxnSpPr>
          <p:spPr>
            <a:xfrm>
              <a:off x="4219208" y="2220311"/>
              <a:ext cx="9136" cy="45633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249559" y="4105306"/>
              <a:ext cx="9136" cy="45633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Straight Connector 59"/>
            <p:cNvCxnSpPr>
              <a:stCxn id="56" idx="6"/>
              <a:endCxn id="57" idx="6"/>
            </p:cNvCxnSpPr>
            <p:nvPr/>
          </p:nvCxnSpPr>
          <p:spPr>
            <a:xfrm flipH="1">
              <a:off x="4901938" y="3383281"/>
              <a:ext cx="434346" cy="153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Straight Connector 60"/>
            <p:cNvCxnSpPr>
              <a:stCxn id="57" idx="2"/>
              <a:endCxn id="56" idx="2"/>
            </p:cNvCxnSpPr>
            <p:nvPr/>
          </p:nvCxnSpPr>
          <p:spPr>
            <a:xfrm flipH="1" flipV="1">
              <a:off x="3102131" y="3383281"/>
              <a:ext cx="452619" cy="153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Straight Connector 61"/>
            <p:cNvCxnSpPr>
              <a:stCxn id="57" idx="1"/>
              <a:endCxn id="56" idx="1"/>
            </p:cNvCxnSpPr>
            <p:nvPr/>
          </p:nvCxnSpPr>
          <p:spPr>
            <a:xfrm flipH="1" flipV="1">
              <a:off x="3429315" y="2560937"/>
              <a:ext cx="322726" cy="3271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Straight Connector 62"/>
            <p:cNvCxnSpPr>
              <a:stCxn id="56" idx="7"/>
              <a:endCxn id="57" idx="7"/>
            </p:cNvCxnSpPr>
            <p:nvPr/>
          </p:nvCxnSpPr>
          <p:spPr>
            <a:xfrm flipH="1">
              <a:off x="4704647" y="2560937"/>
              <a:ext cx="304453" cy="3271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Straight Connector 63"/>
            <p:cNvCxnSpPr>
              <a:stCxn id="56" idx="5"/>
              <a:endCxn id="57" idx="5"/>
            </p:cNvCxnSpPr>
            <p:nvPr/>
          </p:nvCxnSpPr>
          <p:spPr>
            <a:xfrm flipH="1" flipV="1">
              <a:off x="4704647" y="3909222"/>
              <a:ext cx="304453" cy="2964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Straight Connector 64"/>
            <p:cNvCxnSpPr>
              <a:stCxn id="56" idx="3"/>
              <a:endCxn id="57" idx="3"/>
            </p:cNvCxnSpPr>
            <p:nvPr/>
          </p:nvCxnSpPr>
          <p:spPr>
            <a:xfrm flipV="1">
              <a:off x="3429315" y="3909222"/>
              <a:ext cx="322726" cy="2964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583112" y="5107747"/>
            <a:ext cx="793779" cy="807016"/>
            <a:chOff x="3102131" y="2220311"/>
            <a:chExt cx="2234153" cy="2341332"/>
          </a:xfrm>
        </p:grpSpPr>
        <p:sp>
          <p:nvSpPr>
            <p:cNvPr id="67" name="Oval 66"/>
            <p:cNvSpPr/>
            <p:nvPr/>
          </p:nvSpPr>
          <p:spPr>
            <a:xfrm>
              <a:off x="3102131" y="2220311"/>
              <a:ext cx="2234153" cy="2325939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554750" y="2676648"/>
              <a:ext cx="1347188" cy="144405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9" name="Straight Connector 68"/>
            <p:cNvCxnSpPr>
              <a:stCxn id="67" idx="0"/>
              <a:endCxn id="68" idx="0"/>
            </p:cNvCxnSpPr>
            <p:nvPr/>
          </p:nvCxnSpPr>
          <p:spPr>
            <a:xfrm>
              <a:off x="4219208" y="2220311"/>
              <a:ext cx="9136" cy="45633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249559" y="4105306"/>
              <a:ext cx="9136" cy="45633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Straight Connector 70"/>
            <p:cNvCxnSpPr>
              <a:stCxn id="67" idx="6"/>
              <a:endCxn id="68" idx="6"/>
            </p:cNvCxnSpPr>
            <p:nvPr/>
          </p:nvCxnSpPr>
          <p:spPr>
            <a:xfrm flipH="1">
              <a:off x="4901938" y="3383281"/>
              <a:ext cx="434346" cy="153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Straight Connector 71"/>
            <p:cNvCxnSpPr>
              <a:stCxn id="68" idx="2"/>
              <a:endCxn id="67" idx="2"/>
            </p:cNvCxnSpPr>
            <p:nvPr/>
          </p:nvCxnSpPr>
          <p:spPr>
            <a:xfrm flipH="1" flipV="1">
              <a:off x="3102131" y="3383281"/>
              <a:ext cx="452619" cy="153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Straight Connector 72"/>
            <p:cNvCxnSpPr>
              <a:stCxn id="68" idx="1"/>
              <a:endCxn id="67" idx="1"/>
            </p:cNvCxnSpPr>
            <p:nvPr/>
          </p:nvCxnSpPr>
          <p:spPr>
            <a:xfrm flipH="1" flipV="1">
              <a:off x="3429315" y="2560937"/>
              <a:ext cx="322726" cy="3271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Straight Connector 73"/>
            <p:cNvCxnSpPr>
              <a:stCxn id="67" idx="7"/>
              <a:endCxn id="68" idx="7"/>
            </p:cNvCxnSpPr>
            <p:nvPr/>
          </p:nvCxnSpPr>
          <p:spPr>
            <a:xfrm flipH="1">
              <a:off x="4704647" y="2560937"/>
              <a:ext cx="304453" cy="3271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Straight Connector 74"/>
            <p:cNvCxnSpPr>
              <a:stCxn id="67" idx="5"/>
              <a:endCxn id="68" idx="5"/>
            </p:cNvCxnSpPr>
            <p:nvPr/>
          </p:nvCxnSpPr>
          <p:spPr>
            <a:xfrm flipH="1" flipV="1">
              <a:off x="4704647" y="3909222"/>
              <a:ext cx="304453" cy="2964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Straight Connector 75"/>
            <p:cNvCxnSpPr>
              <a:stCxn id="67" idx="3"/>
              <a:endCxn id="68" idx="3"/>
            </p:cNvCxnSpPr>
            <p:nvPr/>
          </p:nvCxnSpPr>
          <p:spPr>
            <a:xfrm flipV="1">
              <a:off x="3429315" y="3909222"/>
              <a:ext cx="322726" cy="2964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535112" y="3908834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/>
              <a:t>Pool of receivers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7021512" y="3854942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/>
              <a:t>Pool of senders</a:t>
            </a:r>
            <a:endParaRPr 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4393506" y="6032827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/>
              <a:t>Pool of factories</a:t>
            </a:r>
            <a:endParaRPr lang="en-US" sz="1100" dirty="0"/>
          </a:p>
        </p:txBody>
      </p:sp>
      <p:cxnSp>
        <p:nvCxnSpPr>
          <p:cNvPr id="7" name="Connector: Elbow 6"/>
          <p:cNvCxnSpPr>
            <a:stCxn id="42" idx="4"/>
            <a:endCxn id="67" idx="2"/>
          </p:cNvCxnSpPr>
          <p:nvPr/>
        </p:nvCxnSpPr>
        <p:spPr bwMode="auto">
          <a:xfrm rot="16200000" flipH="1">
            <a:off x="3203364" y="4128853"/>
            <a:ext cx="565587" cy="219391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Connector: Elbow 78"/>
          <p:cNvCxnSpPr>
            <a:stCxn id="67" idx="6"/>
            <a:endCxn id="56" idx="4"/>
          </p:cNvCxnSpPr>
          <p:nvPr/>
        </p:nvCxnSpPr>
        <p:spPr bwMode="auto">
          <a:xfrm flipV="1">
            <a:off x="5376891" y="4943015"/>
            <a:ext cx="2059121" cy="565587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32" idx="1"/>
          </p:cNvCxnSpPr>
          <p:nvPr/>
        </p:nvCxnSpPr>
        <p:spPr bwMode="auto">
          <a:xfrm flipV="1">
            <a:off x="1042460" y="5508842"/>
            <a:ext cx="1357182" cy="2403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endCxn id="31" idx="3"/>
          </p:cNvCxnSpPr>
          <p:nvPr/>
        </p:nvCxnSpPr>
        <p:spPr bwMode="auto">
          <a:xfrm flipV="1">
            <a:off x="7439902" y="5497467"/>
            <a:ext cx="1400271" cy="1331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2786091" y="4543487"/>
            <a:ext cx="234921" cy="265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 flipV="1">
            <a:off x="6916359" y="4543487"/>
            <a:ext cx="122763" cy="265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515374" y="5557156"/>
            <a:ext cx="1307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SBMP over TCP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144599" y="5531312"/>
            <a:ext cx="1307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SBMP over TCP</a:t>
            </a:r>
            <a:endParaRPr lang="en-US" sz="1200" dirty="0"/>
          </a:p>
        </p:txBody>
      </p:sp>
      <p:sp>
        <p:nvSpPr>
          <p:cNvPr id="93" name="Arrow: Chevron 92"/>
          <p:cNvSpPr/>
          <p:nvPr/>
        </p:nvSpPr>
        <p:spPr bwMode="auto">
          <a:xfrm>
            <a:off x="4415011" y="4398184"/>
            <a:ext cx="1084898" cy="304169"/>
          </a:xfrm>
          <a:prstGeom prst="chevr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267267" y="3398837"/>
            <a:ext cx="1715645" cy="170891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LifecycleManager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6977740" y="3339608"/>
            <a:ext cx="1715645" cy="170891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LifecycleManager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118933" y="4932642"/>
            <a:ext cx="1715645" cy="170891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LifecycleManager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Lightning Bolt 81"/>
          <p:cNvSpPr/>
          <p:nvPr/>
        </p:nvSpPr>
        <p:spPr bwMode="auto">
          <a:xfrm>
            <a:off x="3144837" y="4044192"/>
            <a:ext cx="304800" cy="304800"/>
          </a:xfrm>
          <a:prstGeom prst="lightningBol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746445" y="3765111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/>
              <a:t>Circuit breaker</a:t>
            </a:r>
            <a:endParaRPr lang="en-US" sz="1100" dirty="0"/>
          </a:p>
        </p:txBody>
      </p:sp>
      <p:sp>
        <p:nvSpPr>
          <p:cNvPr id="80" name="Rectangle 79"/>
          <p:cNvSpPr/>
          <p:nvPr/>
        </p:nvSpPr>
        <p:spPr bwMode="auto">
          <a:xfrm>
            <a:off x="3933031" y="3285262"/>
            <a:ext cx="1761977" cy="460204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Topology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Arrow Connector 82"/>
          <p:cNvCxnSpPr>
            <a:stCxn id="3" idx="0"/>
            <a:endCxn id="80" idx="2"/>
          </p:cNvCxnSpPr>
          <p:nvPr/>
        </p:nvCxnSpPr>
        <p:spPr bwMode="auto">
          <a:xfrm flipV="1">
            <a:off x="3570089" y="3745466"/>
            <a:ext cx="1243931" cy="4497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>
            <a:stCxn id="28" idx="0"/>
            <a:endCxn id="80" idx="2"/>
          </p:cNvCxnSpPr>
          <p:nvPr/>
        </p:nvCxnSpPr>
        <p:spPr bwMode="auto">
          <a:xfrm flipH="1" flipV="1">
            <a:off x="4814020" y="3745466"/>
            <a:ext cx="1107166" cy="45644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640465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Particular_template</Template>
  <TotalTime>5646</TotalTime>
  <Words>1917</Words>
  <Application>Microsoft Office PowerPoint</Application>
  <PresentationFormat>Custom</PresentationFormat>
  <Paragraphs>480</Paragraphs>
  <Slides>39</Slides>
  <Notes>39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ＭＳ Ｐゴシック</vt:lpstr>
      <vt:lpstr>Arial</vt:lpstr>
      <vt:lpstr>Dosis Regular</vt:lpstr>
      <vt:lpstr>Dosis SemiBold</vt:lpstr>
      <vt:lpstr>Lato Bold</vt:lpstr>
      <vt:lpstr>Lato Light</vt:lpstr>
      <vt:lpstr>Lato Regular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 King</dc:creator>
  <cp:lastModifiedBy>Sean Feldman</cp:lastModifiedBy>
  <cp:revision>462</cp:revision>
  <cp:lastPrinted>1601-01-01T00:00:00Z</cp:lastPrinted>
  <dcterms:created xsi:type="dcterms:W3CDTF">2014-09-10T07:40:51Z</dcterms:created>
  <dcterms:modified xsi:type="dcterms:W3CDTF">2016-12-14T16:34:53Z</dcterms:modified>
</cp:coreProperties>
</file>