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61" r:id="rId3"/>
    <p:sldId id="262" r:id="rId4"/>
    <p:sldId id="268" r:id="rId5"/>
    <p:sldId id="264" r:id="rId6"/>
    <p:sldId id="279" r:id="rId7"/>
    <p:sldId id="273" r:id="rId8"/>
    <p:sldId id="274" r:id="rId9"/>
    <p:sldId id="275" r:id="rId10"/>
    <p:sldId id="276" r:id="rId11"/>
    <p:sldId id="293" r:id="rId12"/>
    <p:sldId id="299" r:id="rId13"/>
    <p:sldId id="280" r:id="rId14"/>
    <p:sldId id="281" r:id="rId15"/>
    <p:sldId id="285" r:id="rId16"/>
    <p:sldId id="270" r:id="rId17"/>
    <p:sldId id="294" r:id="rId18"/>
    <p:sldId id="300" r:id="rId19"/>
    <p:sldId id="269" r:id="rId20"/>
    <p:sldId id="284" r:id="rId21"/>
    <p:sldId id="271" r:id="rId22"/>
    <p:sldId id="286" r:id="rId23"/>
    <p:sldId id="283" r:id="rId24"/>
    <p:sldId id="296" r:id="rId25"/>
    <p:sldId id="278" r:id="rId26"/>
    <p:sldId id="295" r:id="rId27"/>
    <p:sldId id="301" r:id="rId28"/>
    <p:sldId id="288" r:id="rId29"/>
    <p:sldId id="282" r:id="rId30"/>
    <p:sldId id="287" r:id="rId31"/>
    <p:sldId id="289" r:id="rId32"/>
    <p:sldId id="290" r:id="rId33"/>
    <p:sldId id="292" r:id="rId34"/>
    <p:sldId id="298" r:id="rId35"/>
    <p:sldId id="297" r:id="rId36"/>
    <p:sldId id="260" r:id="rId37"/>
  </p:sldIdLst>
  <p:sldSz cx="10080625" cy="7559675"/>
  <p:notesSz cx="7559675" cy="10691813"/>
  <p:defaultTextStyle>
    <a:defPPr>
      <a:defRPr lang="en-GB"/>
    </a:defPPr>
    <a:lvl1pPr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742793" indent="-285690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1142758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599861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2056965" indent="-228552" algn="l" defTabSz="457104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5518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2620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199724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6827" algn="l" defTabSz="45710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00E604A-968A-4742-8786-259F393F275D}">
          <p14:sldIdLst>
            <p14:sldId id="256"/>
            <p14:sldId id="261"/>
            <p14:sldId id="262"/>
            <p14:sldId id="268"/>
            <p14:sldId id="264"/>
            <p14:sldId id="279"/>
            <p14:sldId id="273"/>
            <p14:sldId id="274"/>
            <p14:sldId id="275"/>
            <p14:sldId id="276"/>
          </p14:sldIdLst>
        </p14:section>
        <p14:section name="Reliability" id="{71B8F1B4-2652-4E06-8821-4C29622EFC36}">
          <p14:sldIdLst>
            <p14:sldId id="293"/>
            <p14:sldId id="299"/>
            <p14:sldId id="280"/>
            <p14:sldId id="281"/>
            <p14:sldId id="285"/>
            <p14:sldId id="270"/>
            <p14:sldId id="294"/>
            <p14:sldId id="300"/>
            <p14:sldId id="269"/>
            <p14:sldId id="284"/>
            <p14:sldId id="271"/>
            <p14:sldId id="286"/>
            <p14:sldId id="283"/>
            <p14:sldId id="296"/>
            <p14:sldId id="278"/>
          </p14:sldIdLst>
        </p14:section>
        <p14:section name="Performance" id="{44218FEA-D3C8-4EA7-87C8-114B6E239564}">
          <p14:sldIdLst>
            <p14:sldId id="295"/>
            <p14:sldId id="301"/>
            <p14:sldId id="288"/>
            <p14:sldId id="282"/>
            <p14:sldId id="287"/>
            <p14:sldId id="289"/>
          </p14:sldIdLst>
        </p14:section>
        <p14:section name="Wrapup" id="{7D7B34C8-7FE7-480E-AC64-6CB26E001F11}">
          <p14:sldIdLst>
            <p14:sldId id="290"/>
            <p14:sldId id="292"/>
            <p14:sldId id="298"/>
            <p14:sldId id="297"/>
          </p14:sldIdLst>
        </p14:section>
        <p14:section name="Hidden slides" id="{663DD2DF-0790-4DD7-900C-50A07C897983}">
          <p14:sldIdLst>
            <p14:sldId id="260"/>
          </p14:sldIdLst>
        </p14:section>
        <p14:section name="Templates" id="{BE610769-96E3-48C7-BE7B-4F8F620CE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FF"/>
    <a:srgbClr val="BCBCBC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0" autoAdjust="0"/>
    <p:restoredTop sz="90534" autoAdjust="0"/>
  </p:normalViewPr>
  <p:slideViewPr>
    <p:cSldViewPr>
      <p:cViewPr varScale="1">
        <p:scale>
          <a:sx n="134" d="100"/>
          <a:sy n="134" d="100"/>
        </p:scale>
        <p:origin x="648" y="6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09999526-0AD3-BA48-9A69-13B2726F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742793" indent="-285690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1142758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599861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2056965" indent="-228552" algn="l" defTabSz="45710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5518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4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7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E1A5C5-71B2-B145-B9B4-9318BA34BDE3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Setting up communication across network boundaries</a:t>
            </a:r>
          </a:p>
        </p:txBody>
      </p:sp>
    </p:spTree>
    <p:extLst>
      <p:ext uri="{BB962C8B-B14F-4D97-AF65-F5344CB8AC3E}">
        <p14:creationId xmlns:p14="http://schemas.microsoft.com/office/powerpoint/2010/main" val="66613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03.MaintainingConnectivity.linq</a:t>
            </a:r>
          </a:p>
        </p:txBody>
      </p:sp>
    </p:spTree>
    <p:extLst>
      <p:ext uri="{BB962C8B-B14F-4D97-AF65-F5344CB8AC3E}">
        <p14:creationId xmlns:p14="http://schemas.microsoft.com/office/powerpoint/2010/main" val="108475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6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8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nl-BE" dirty="0">
                <a:latin typeface="Times New Roman" charset="0"/>
              </a:rPr>
              <a:t>04. ReceiveAndDelete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0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nl-BE" dirty="0">
                <a:latin typeface="Times New Roman" charset="0"/>
              </a:rPr>
              <a:t>05.PeekLock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5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nl-BE">
                <a:latin typeface="Times New Roman" charset="0"/>
              </a:rPr>
              <a:t>06. </a:t>
            </a:r>
            <a:r>
              <a:rPr lang="nl-BE" dirty="0">
                <a:latin typeface="Times New Roman" charset="0"/>
              </a:rPr>
              <a:t>Deserialization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8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07.DLQ.linq</a:t>
            </a:r>
          </a:p>
        </p:txBody>
      </p:sp>
    </p:spTree>
    <p:extLst>
      <p:ext uri="{BB962C8B-B14F-4D97-AF65-F5344CB8AC3E}">
        <p14:creationId xmlns:p14="http://schemas.microsoft.com/office/powerpoint/2010/main" val="117059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1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104.ServerBusyException.Retries.linq</a:t>
            </a:r>
          </a:p>
        </p:txBody>
      </p:sp>
    </p:spTree>
    <p:extLst>
      <p:ext uri="{BB962C8B-B14F-4D97-AF65-F5344CB8AC3E}">
        <p14:creationId xmlns:p14="http://schemas.microsoft.com/office/powerpoint/2010/main" val="117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98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72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4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106.Transactions.linq</a:t>
            </a:r>
          </a:p>
        </p:txBody>
      </p:sp>
    </p:spTree>
    <p:extLst>
      <p:ext uri="{BB962C8B-B14F-4D97-AF65-F5344CB8AC3E}">
        <p14:creationId xmlns:p14="http://schemas.microsoft.com/office/powerpoint/2010/main" val="2242561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107.Transactions.100.linq</a:t>
            </a:r>
          </a:p>
        </p:txBody>
      </p:sp>
    </p:spTree>
    <p:extLst>
      <p:ext uri="{BB962C8B-B14F-4D97-AF65-F5344CB8AC3E}">
        <p14:creationId xmlns:p14="http://schemas.microsoft.com/office/powerpoint/2010/main" val="308489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09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108.SendVia.linq</a:t>
            </a:r>
          </a:p>
        </p:txBody>
      </p:sp>
    </p:spTree>
    <p:extLst>
      <p:ext uri="{BB962C8B-B14F-4D97-AF65-F5344CB8AC3E}">
        <p14:creationId xmlns:p14="http://schemas.microsoft.com/office/powerpoint/2010/main" val="157355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95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7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marL="0" marR="0" lvl="0" indent="0" algn="l" defTabSz="457104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>
                <a:latin typeface="Times New Roman" charset="0"/>
              </a:rPr>
              <a:t>201.HighPerformanceSending.linq</a:t>
            </a:r>
          </a:p>
        </p:txBody>
      </p:sp>
    </p:spTree>
    <p:extLst>
      <p:ext uri="{BB962C8B-B14F-4D97-AF65-F5344CB8AC3E}">
        <p14:creationId xmlns:p14="http://schemas.microsoft.com/office/powerpoint/2010/main" val="2508824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baseline="0" dirty="0">
                <a:latin typeface="Times New Roman" charset="0"/>
              </a:rPr>
              <a:t>low throughput + low latency = disable </a:t>
            </a:r>
            <a:r>
              <a:rPr lang="en-US" baseline="0" dirty="0" err="1">
                <a:latin typeface="Times New Roman" charset="0"/>
              </a:rPr>
              <a:t>BatchFlushInterval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9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40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Note: for simplicity .</a:t>
            </a:r>
            <a:r>
              <a:rPr lang="en-US" dirty="0" err="1">
                <a:latin typeface="Times New Roman" charset="0"/>
              </a:rPr>
              <a:t>ConfigureAwait</a:t>
            </a:r>
            <a:r>
              <a:rPr lang="en-US" dirty="0">
                <a:latin typeface="Times New Roman" charset="0"/>
              </a:rPr>
              <a:t>(false)</a:t>
            </a:r>
            <a:r>
              <a:rPr lang="en-US" baseline="0" dirty="0">
                <a:latin typeface="Times New Roman" charset="0"/>
              </a:rPr>
              <a:t> is omitted.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5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marL="0" marR="0" lvl="0" indent="0" algn="l" defTabSz="457104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>
                <a:latin typeface="Times New Roman" charset="0"/>
              </a:rPr>
              <a:t>201</a:t>
            </a:r>
            <a:r>
              <a:rPr lang="en-US">
                <a:latin typeface="Times New Roman" charset="0"/>
              </a:rPr>
              <a:t>.HighPerformanceReceiving.</a:t>
            </a:r>
            <a:r>
              <a:rPr lang="en-US" dirty="0">
                <a:latin typeface="Times New Roman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960835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78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52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38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9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1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7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00.NamespaceManager.linq</a:t>
            </a:r>
          </a:p>
        </p:txBody>
      </p:sp>
    </p:spTree>
    <p:extLst>
      <p:ext uri="{BB962C8B-B14F-4D97-AF65-F5344CB8AC3E}">
        <p14:creationId xmlns:p14="http://schemas.microsoft.com/office/powerpoint/2010/main" val="128026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charset="0"/>
              </a:rPr>
              <a:t>01.ConnectivityProblems.linq</a:t>
            </a:r>
          </a:p>
        </p:txBody>
      </p:sp>
    </p:spTree>
    <p:extLst>
      <p:ext uri="{BB962C8B-B14F-4D97-AF65-F5344CB8AC3E}">
        <p14:creationId xmlns:p14="http://schemas.microsoft.com/office/powerpoint/2010/main" val="190518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FBC0E1-78D8-4B4C-ADC7-E934A4CFBCCC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marL="0" marR="0" lvl="0" indent="0" algn="l" defTabSz="457104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>
                <a:latin typeface="Times New Roman" charset="0"/>
              </a:rPr>
              <a:t>02.MessagingFactory.linq</a:t>
            </a:r>
          </a:p>
        </p:txBody>
      </p:sp>
    </p:spTree>
    <p:extLst>
      <p:ext uri="{BB962C8B-B14F-4D97-AF65-F5344CB8AC3E}">
        <p14:creationId xmlns:p14="http://schemas.microsoft.com/office/powerpoint/2010/main" val="2415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18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069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172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276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5378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27" indent="-342827" algn="l" defTabSz="457104" rtl="0" eaLnBrk="1" fontAlgn="base" hangingPunct="1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793" indent="-285690" algn="l" defTabSz="457104" rtl="0" eaLnBrk="1" fontAlgn="base" hangingPunct="1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Arial" charset="0"/>
          <a:cs typeface="+mn-cs"/>
        </a:defRPr>
      </a:lvl2pPr>
      <a:lvl3pPr marL="1142758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Arial" charset="0"/>
          <a:cs typeface="+mn-cs"/>
        </a:defRPr>
      </a:lvl3pPr>
      <a:lvl4pPr marL="1599861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4pPr>
      <a:lvl5pPr marL="2056965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069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2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6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8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1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3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7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03.MaintainingConnectivity.lin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snippets/asb/04.ReceiveAndDelete.linq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snippets/asb/05.PeekLock.linq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snippets/asb/06.Deserialization.linq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07.DLQ.lin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104.ServerBusyException.Retries.lin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106.Transactions.linq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107.Transactions.100.linq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snippets/asb/108.SendVia.linq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201.HighPerformanceSending.linq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202.HighPerformanceReceiving.linq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00.NamespaceManager.lin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01.ConnectivityProblems.lin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snippets/asb/02.MessagingFactory.lin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0000" y="5456237"/>
            <a:ext cx="5038725" cy="1080276"/>
          </a:xfrm>
          <a:prstGeom prst="rect">
            <a:avLst/>
          </a:prstGeom>
        </p:spPr>
        <p:txBody>
          <a:bodyPr lIns="91420" tIns="45710" rIns="91420" bIns="45710">
            <a:spAutoFit/>
          </a:bodyPr>
          <a:lstStyle/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Lato Bold"/>
                <a:ea typeface="+mn-ea"/>
                <a:cs typeface="Lato Bold"/>
              </a:rPr>
              <a:t>Yves Goeleven &amp; Sean Feldman</a:t>
            </a:r>
          </a:p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Lato Light"/>
                <a:ea typeface="+mn-ea"/>
                <a:cs typeface="Lato Light"/>
              </a:rPr>
              <a:t>Solution Architects &amp; </a:t>
            </a:r>
            <a:r>
              <a:rPr lang="en-US" dirty="0">
                <a:latin typeface="Lato Light"/>
                <a:cs typeface="Lato Light"/>
              </a:rPr>
              <a:t>Azure MVPs</a:t>
            </a:r>
            <a:endParaRPr lang="en-US" dirty="0">
              <a:latin typeface="Lato Light"/>
              <a:ea typeface="+mn-ea"/>
              <a:cs typeface="Lato Light"/>
            </a:endParaRPr>
          </a:p>
          <a:p>
            <a:pPr algn="ctr" eaLnBrk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u="sng" dirty="0">
                <a:solidFill>
                  <a:srgbClr val="0099FF"/>
                </a:solidFill>
                <a:latin typeface="Lato Regular"/>
                <a:ea typeface="+mn-ea"/>
                <a:cs typeface="Lato Regular"/>
              </a:rPr>
              <a:t>http://particular.net</a:t>
            </a:r>
            <a:r>
              <a:rPr lang="en-US" dirty="0">
                <a:solidFill>
                  <a:srgbClr val="0099FF"/>
                </a:solidFill>
                <a:latin typeface="Lato Regular"/>
                <a:ea typeface="+mn-ea"/>
                <a:cs typeface="Lato Regular"/>
              </a:rPr>
              <a:t>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74637"/>
            <a:ext cx="10080625" cy="59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Azure Service Bus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26716" y="938665"/>
            <a:ext cx="10080625" cy="7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Regular"/>
                <a:cs typeface="Dosis Regular"/>
              </a:rPr>
              <a:t>Setting up communication across boundaries</a:t>
            </a:r>
            <a:endParaRPr lang="en-US" sz="1800" dirty="0">
              <a:latin typeface="Dosis Regular"/>
              <a:cs typeface="Dosis Regular"/>
            </a:endParaRPr>
          </a:p>
        </p:txBody>
      </p:sp>
      <p:pic>
        <p:nvPicPr>
          <p:cNvPr id="11" name="Picture 10" descr="HD-landscape-Photographs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8" b="25490"/>
          <a:stretch/>
        </p:blipFill>
        <p:spPr>
          <a:xfrm>
            <a:off x="-1" y="1646237"/>
            <a:ext cx="10080625" cy="37853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53228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You want to receive/send as long as your application lives.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Physical connection will drop!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Creating a factory every time is not an option: establishing connection is expensive!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Lifecycle management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Maintain instances/pools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Manage connection &amp; open new if closed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Additional Connectivity Challenges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26112" y="1295385"/>
            <a:ext cx="4162982" cy="2093471"/>
            <a:chOff x="5767479" y="1722437"/>
            <a:chExt cx="3364945" cy="1454193"/>
          </a:xfrm>
        </p:grpSpPr>
        <p:sp>
          <p:nvSpPr>
            <p:cNvPr id="20" name="Isosceles Triangle 19"/>
            <p:cNvSpPr/>
            <p:nvPr/>
          </p:nvSpPr>
          <p:spPr bwMode="auto">
            <a:xfrm rot="16200000">
              <a:off x="6493632" y="2361926"/>
              <a:ext cx="766817" cy="69740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nl-BE" sz="1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DNS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499776" y="1859939"/>
              <a:ext cx="194288" cy="49295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latin typeface="Arial" panose="020B0604020202020204" pitchFamily="34" charset="0"/>
                  <a:cs typeface="Arial" panose="020B0604020202020204" pitchFamily="34" charset="0"/>
                </a:rPr>
                <a:t>LB</a:t>
              </a: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935912" y="1722437"/>
              <a:ext cx="729592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767479" y="2293935"/>
              <a:ext cx="566569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Factory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4" idx="3"/>
              <a:endCxn id="20" idx="0"/>
            </p:cNvCxnSpPr>
            <p:nvPr/>
          </p:nvCxnSpPr>
          <p:spPr bwMode="auto">
            <a:xfrm>
              <a:off x="6334048" y="2484308"/>
              <a:ext cx="194290" cy="22632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>
              <a:stCxn id="20" idx="4"/>
              <a:endCxn id="21" idx="1"/>
            </p:cNvCxnSpPr>
            <p:nvPr/>
          </p:nvCxnSpPr>
          <p:spPr bwMode="auto">
            <a:xfrm flipV="1">
              <a:off x="7225743" y="2106416"/>
              <a:ext cx="274033" cy="22080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21" idx="3"/>
              <a:endCxn id="23" idx="1"/>
            </p:cNvCxnSpPr>
            <p:nvPr/>
          </p:nvCxnSpPr>
          <p:spPr bwMode="auto">
            <a:xfrm flipV="1">
              <a:off x="7694064" y="1912810"/>
              <a:ext cx="241848" cy="19360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334048" y="2347047"/>
              <a:ext cx="1288195" cy="2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Local interruption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44383" y="2190155"/>
              <a:ext cx="1308926" cy="2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Hardware failures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94906" y="1940445"/>
              <a:ext cx="737518" cy="2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Reboot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767479" y="2795884"/>
              <a:ext cx="566569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Factory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>
              <a:stCxn id="43" idx="3"/>
              <a:endCxn id="20" idx="0"/>
            </p:cNvCxnSpPr>
            <p:nvPr/>
          </p:nvCxnSpPr>
          <p:spPr bwMode="auto">
            <a:xfrm flipV="1">
              <a:off x="6334048" y="2710628"/>
              <a:ext cx="194290" cy="27562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382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4000" dirty="0">
                <a:latin typeface="Dosis SemiBold" charset="0"/>
              </a:rPr>
              <a:t>Reliable Message Exchange: Receiving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171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549911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2 Ways to receive and process messages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Receive And Delete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Peek Lock 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Receiving messages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775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97373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Message deleted upon receive. Cannot rollback received message.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Single shot processing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Exception occurs = message lost!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Cloud environment is very susceptible to exceptions!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Advise against this mode for workflow style processing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Receive and Delete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8" name="Flowchart: Magnetic Disk 27"/>
          <p:cNvSpPr/>
          <p:nvPr/>
        </p:nvSpPr>
        <p:spPr bwMode="auto">
          <a:xfrm rot="5400000">
            <a:off x="7950468" y="1358475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11229" y="1424360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28" idx="3"/>
          </p:cNvCxnSpPr>
          <p:nvPr/>
        </p:nvCxnSpPr>
        <p:spPr bwMode="auto">
          <a:xfrm>
            <a:off x="5830732" y="1670843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7" y="2294561"/>
            <a:ext cx="507247" cy="507247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29" idx="2"/>
            <a:endCxn id="39" idx="0"/>
          </p:cNvCxnSpPr>
          <p:nvPr/>
        </p:nvCxnSpPr>
        <p:spPr bwMode="auto">
          <a:xfrm>
            <a:off x="5470981" y="1917326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>
          <a:xfrm>
            <a:off x="5040313" y="884237"/>
            <a:ext cx="2175211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600" dirty="0">
                <a:latin typeface="Lato Light" charset="0"/>
              </a:rPr>
              <a:t>Receive And Delete</a:t>
            </a:r>
          </a:p>
        </p:txBody>
      </p:sp>
      <p:grpSp>
        <p:nvGrpSpPr>
          <p:cNvPr id="35" name="Message"/>
          <p:cNvGrpSpPr/>
          <p:nvPr/>
        </p:nvGrpSpPr>
        <p:grpSpPr>
          <a:xfrm>
            <a:off x="7876960" y="1613467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Delete"/>
          <p:cNvSpPr txBox="1"/>
          <p:nvPr/>
        </p:nvSpPr>
        <p:spPr>
          <a:xfrm>
            <a:off x="7783512" y="118964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050" dirty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5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829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96100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Hide message on receive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Temporal lock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Explicit complete/abandon after processing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Multi shot processing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Exception occurs = Retry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Retry counter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Counter exceeded =&gt; DLQ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Slow processing = retries!!!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RenewLock -&gt; </a:t>
            </a:r>
            <a:r>
              <a:rPr lang="nl-BE" sz="1800" dirty="0">
                <a:latin typeface="Lato Light" charset="0"/>
              </a:rPr>
              <a:t>more gotcha’s there, see performance section</a:t>
            </a: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Peek Lock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55" name="Flowchart: Magnetic Disk 54"/>
          <p:cNvSpPr/>
          <p:nvPr/>
        </p:nvSpPr>
        <p:spPr bwMode="auto">
          <a:xfrm rot="5400000">
            <a:off x="7950466" y="1587076"/>
            <a:ext cx="354581" cy="63824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11228" y="1652962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830731" y="181571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56" y="2523163"/>
            <a:ext cx="507247" cy="50724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 bwMode="auto">
          <a:xfrm>
            <a:off x="5383856" y="214592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5040312" y="1112839"/>
            <a:ext cx="120879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600" dirty="0">
                <a:latin typeface="Lato Light" charset="0"/>
              </a:rPr>
              <a:t>Peek Lock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596604" y="2154398"/>
            <a:ext cx="0" cy="3772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5830731" y="1994238"/>
            <a:ext cx="1977903" cy="6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Flowchart: Magnetic Disk 49"/>
          <p:cNvSpPr/>
          <p:nvPr/>
        </p:nvSpPr>
        <p:spPr bwMode="auto">
          <a:xfrm rot="5400000">
            <a:off x="8221838" y="1818337"/>
            <a:ext cx="240044" cy="432078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  <a:endParaRPr kumimoji="0" lang="en-US" sz="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locked message"/>
          <p:cNvGrpSpPr/>
          <p:nvPr/>
        </p:nvGrpSpPr>
        <p:grpSpPr>
          <a:xfrm>
            <a:off x="7876958" y="1842068"/>
            <a:ext cx="212748" cy="128261"/>
            <a:chOff x="5268912" y="4921741"/>
            <a:chExt cx="381000" cy="229696"/>
          </a:xfrm>
          <a:solidFill>
            <a:schemeClr val="bg1">
              <a:lumMod val="85000"/>
            </a:schemeClr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Lock"/>
          <p:cNvGrpSpPr/>
          <p:nvPr/>
        </p:nvGrpSpPr>
        <p:grpSpPr>
          <a:xfrm>
            <a:off x="7631112" y="1482847"/>
            <a:ext cx="1185878" cy="253916"/>
            <a:chOff x="7522773" y="1450048"/>
            <a:chExt cx="1185878" cy="253916"/>
          </a:xfrm>
        </p:grpSpPr>
        <p:sp>
          <p:nvSpPr>
            <p:cNvPr id="68" name="TextBox 67"/>
            <p:cNvSpPr txBox="1"/>
            <p:nvPr/>
          </p:nvSpPr>
          <p:spPr>
            <a:xfrm>
              <a:off x="7631112" y="1450048"/>
              <a:ext cx="10775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50" dirty="0">
                  <a:sym typeface="Wingdings" panose="05000000000000000000" pitchFamily="2" charset="2"/>
                </a:rPr>
                <a:t>Temporal Lock</a:t>
              </a:r>
              <a:endParaRPr lang="en-US" sz="16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773" y="1478116"/>
              <a:ext cx="207821" cy="207821"/>
            </a:xfrm>
            <a:prstGeom prst="rect">
              <a:avLst/>
            </a:prstGeom>
          </p:spPr>
        </p:pic>
      </p:grpSp>
      <p:grpSp>
        <p:nvGrpSpPr>
          <p:cNvPr id="27" name="Message"/>
          <p:cNvGrpSpPr/>
          <p:nvPr/>
        </p:nvGrpSpPr>
        <p:grpSpPr>
          <a:xfrm>
            <a:off x="7876960" y="1838892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Delete"/>
          <p:cNvSpPr txBox="1"/>
          <p:nvPr/>
        </p:nvSpPr>
        <p:spPr>
          <a:xfrm>
            <a:off x="7512446" y="202012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050" dirty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6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54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519513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What Topology to use?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Queue per message type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Queue per receiver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Serialization Challenges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Internal serialization or not?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Need to deserialize same way!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What CLR Type (Q per endpoint)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Concurrency Challenges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All code must be thread safe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Handling Multiple Message Types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flipH="1">
            <a:off x="7785941" y="1648546"/>
            <a:ext cx="719503" cy="2503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H="1">
            <a:off x="7783512" y="1394923"/>
            <a:ext cx="719503" cy="2503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36" idx="1"/>
            <a:endCxn id="40" idx="1"/>
          </p:cNvCxnSpPr>
          <p:nvPr/>
        </p:nvCxnSpPr>
        <p:spPr bwMode="auto">
          <a:xfrm flipH="1">
            <a:off x="5574680" y="1542186"/>
            <a:ext cx="1932136" cy="12865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9199643" y="1710159"/>
            <a:ext cx="507247" cy="507247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45" idx="1"/>
            <a:endCxn id="34" idx="3"/>
          </p:cNvCxnSpPr>
          <p:nvPr/>
        </p:nvCxnSpPr>
        <p:spPr bwMode="auto">
          <a:xfrm>
            <a:off x="8505444" y="1773712"/>
            <a:ext cx="694199" cy="1900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Flowchart: Magnetic Disk 35"/>
          <p:cNvSpPr/>
          <p:nvPr/>
        </p:nvSpPr>
        <p:spPr bwMode="auto">
          <a:xfrm rot="16200000" flipH="1">
            <a:off x="7577728" y="1393488"/>
            <a:ext cx="155571" cy="29739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flipH="1">
            <a:off x="4855177" y="1424360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 rot="16200000" flipH="1">
            <a:off x="7577728" y="1574343"/>
            <a:ext cx="155571" cy="29739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9" idx="1"/>
            <a:endCxn id="40" idx="1"/>
          </p:cNvCxnSpPr>
          <p:nvPr/>
        </p:nvCxnSpPr>
        <p:spPr bwMode="auto">
          <a:xfrm flipH="1" flipV="1">
            <a:off x="5574680" y="1670843"/>
            <a:ext cx="1932136" cy="52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9212968" y="1112839"/>
            <a:ext cx="507247" cy="507247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28" idx="1"/>
            <a:endCxn id="69" idx="3"/>
          </p:cNvCxnSpPr>
          <p:nvPr/>
        </p:nvCxnSpPr>
        <p:spPr bwMode="auto">
          <a:xfrm flipV="1">
            <a:off x="8503015" y="1366463"/>
            <a:ext cx="709953" cy="153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" name="Group 70"/>
          <p:cNvGrpSpPr/>
          <p:nvPr/>
        </p:nvGrpSpPr>
        <p:grpSpPr>
          <a:xfrm flipH="1">
            <a:off x="6352722" y="1800826"/>
            <a:ext cx="381000" cy="229696"/>
            <a:chOff x="5268912" y="4921741"/>
            <a:chExt cx="381000" cy="229696"/>
          </a:xfrm>
          <a:solidFill>
            <a:schemeClr val="accent5">
              <a:lumMod val="75000"/>
            </a:schemeClr>
          </a:solidFill>
        </p:grpSpPr>
        <p:sp>
          <p:nvSpPr>
            <p:cNvPr id="72" name="Rectangle 7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6352722" y="1262490"/>
            <a:ext cx="381000" cy="229696"/>
            <a:chOff x="5268912" y="4921741"/>
            <a:chExt cx="381000" cy="2296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5" name="Rectangle 7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 flipH="1">
            <a:off x="7845637" y="3254271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/>
          <p:cNvCxnSpPr>
            <a:stCxn id="81" idx="1"/>
            <a:endCxn id="82" idx="1"/>
          </p:cNvCxnSpPr>
          <p:nvPr/>
        </p:nvCxnSpPr>
        <p:spPr bwMode="auto">
          <a:xfrm flipH="1">
            <a:off x="5545560" y="3496758"/>
            <a:ext cx="2023381" cy="39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9192620" y="3603515"/>
            <a:ext cx="507247" cy="507247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stCxn id="77" idx="1"/>
            <a:endCxn id="79" idx="3"/>
          </p:cNvCxnSpPr>
          <p:nvPr/>
        </p:nvCxnSpPr>
        <p:spPr bwMode="auto">
          <a:xfrm>
            <a:off x="8565140" y="3500754"/>
            <a:ext cx="627480" cy="3563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Flowchart: Magnetic Disk 80"/>
          <p:cNvSpPr/>
          <p:nvPr/>
        </p:nvSpPr>
        <p:spPr bwMode="auto">
          <a:xfrm rot="16200000" flipH="1">
            <a:off x="7639853" y="3348060"/>
            <a:ext cx="155571" cy="29739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 flipH="1">
            <a:off x="4826057" y="3254271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9192620" y="2886285"/>
            <a:ext cx="507247" cy="507247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77" idx="1"/>
            <a:endCxn id="85" idx="3"/>
          </p:cNvCxnSpPr>
          <p:nvPr/>
        </p:nvCxnSpPr>
        <p:spPr bwMode="auto">
          <a:xfrm flipV="1">
            <a:off x="8565140" y="3139909"/>
            <a:ext cx="627480" cy="3608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Group 86"/>
          <p:cNvGrpSpPr/>
          <p:nvPr/>
        </p:nvGrpSpPr>
        <p:grpSpPr>
          <a:xfrm flipH="1">
            <a:off x="6414847" y="3660174"/>
            <a:ext cx="381000" cy="229696"/>
            <a:chOff x="5268912" y="4921741"/>
            <a:chExt cx="381000" cy="229696"/>
          </a:xfrm>
          <a:solidFill>
            <a:schemeClr val="accent5">
              <a:lumMod val="75000"/>
            </a:schemeClr>
          </a:solidFill>
        </p:grpSpPr>
        <p:sp>
          <p:nvSpPr>
            <p:cNvPr id="88" name="Rectangle 8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6414847" y="3121838"/>
            <a:ext cx="381000" cy="229696"/>
            <a:chOff x="5268912" y="4921741"/>
            <a:chExt cx="381000" cy="2296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1" name="Rectangle 9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Isosceles Triangle 9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 bwMode="auto">
          <a:xfrm>
            <a:off x="332949" y="4485793"/>
            <a:ext cx="4225526" cy="82229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</a:t>
            </a:r>
            <a:r>
              <a:rPr kumimoji="0" lang="nl-BE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right way to construct a message?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 BrokeredMessage(“{json}”)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61" idx="1"/>
            <a:endCxn id="48" idx="1"/>
          </p:cNvCxnSpPr>
          <p:nvPr/>
        </p:nvCxnSpPr>
        <p:spPr bwMode="auto">
          <a:xfrm flipH="1">
            <a:off x="5566238" y="5317097"/>
            <a:ext cx="2023381" cy="39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9213298" y="5423854"/>
            <a:ext cx="507247" cy="507247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46" idx="3"/>
          </p:cNvCxnSpPr>
          <p:nvPr/>
        </p:nvCxnSpPr>
        <p:spPr bwMode="auto">
          <a:xfrm>
            <a:off x="8585818" y="5321093"/>
            <a:ext cx="627480" cy="3563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47"/>
          <p:cNvSpPr/>
          <p:nvPr/>
        </p:nvSpPr>
        <p:spPr bwMode="auto">
          <a:xfrm flipH="1">
            <a:off x="4846735" y="5074610"/>
            <a:ext cx="719503" cy="49296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9213298" y="4706624"/>
            <a:ext cx="507247" cy="507247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50" idx="3"/>
          </p:cNvCxnSpPr>
          <p:nvPr/>
        </p:nvCxnSpPr>
        <p:spPr bwMode="auto">
          <a:xfrm flipV="1">
            <a:off x="8585818" y="4960248"/>
            <a:ext cx="627480" cy="3608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52"/>
          <p:cNvGrpSpPr/>
          <p:nvPr/>
        </p:nvGrpSpPr>
        <p:grpSpPr>
          <a:xfrm flipH="1">
            <a:off x="6435525" y="5480513"/>
            <a:ext cx="381000" cy="229696"/>
            <a:chOff x="5268912" y="4921741"/>
            <a:chExt cx="381000" cy="229696"/>
          </a:xfrm>
          <a:solidFill>
            <a:schemeClr val="accent5">
              <a:lumMod val="75000"/>
            </a:schemeClr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6435525" y="4942177"/>
            <a:ext cx="381000" cy="229696"/>
            <a:chOff x="5268912" y="4921741"/>
            <a:chExt cx="381000" cy="2296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 bwMode="auto">
          <a:xfrm flipH="1">
            <a:off x="7877879" y="5311383"/>
            <a:ext cx="719503" cy="2503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flipH="1">
            <a:off x="7875450" y="5057760"/>
            <a:ext cx="719503" cy="2503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lowchart: Magnetic Disk 60"/>
          <p:cNvSpPr/>
          <p:nvPr/>
        </p:nvSpPr>
        <p:spPr bwMode="auto">
          <a:xfrm rot="16200000" flipH="1">
            <a:off x="7660531" y="5168399"/>
            <a:ext cx="155571" cy="297395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5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658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531592" cy="541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 err="1">
                <a:latin typeface="Lato Light" charset="0"/>
              </a:rPr>
              <a:t>MaxDeliveryCount</a:t>
            </a:r>
            <a:r>
              <a:rPr lang="en-US" sz="1800" dirty="0">
                <a:latin typeface="Lato Light" charset="0"/>
              </a:rPr>
              <a:t> 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To avoid locking on processing problematic messages, a</a:t>
            </a:r>
            <a:r>
              <a:rPr lang="en-CA" sz="1800" dirty="0">
                <a:latin typeface="Lato Light" charset="0"/>
              </a:rPr>
              <a:t> message is automatically </a:t>
            </a:r>
            <a:r>
              <a:rPr lang="en-CA" sz="1800" dirty="0" err="1">
                <a:latin typeface="Lato Light" charset="0"/>
              </a:rPr>
              <a:t>deadlettered</a:t>
            </a:r>
            <a:r>
              <a:rPr lang="en-CA" sz="1800" dirty="0">
                <a:latin typeface="Lato Light" charset="0"/>
              </a:rPr>
              <a:t> after number of deliveries</a:t>
            </a:r>
            <a:r>
              <a:rPr lang="en-US" sz="1800" dirty="0">
                <a:latin typeface="Lato Light" charset="0"/>
              </a:rPr>
              <a:t>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Challenges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Poisonous vs errored messages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Building a backing off strategy for retries (3</a:t>
            </a:r>
            <a:r>
              <a:rPr lang="en-US" sz="1800" baseline="30000" dirty="0">
                <a:latin typeface="Lato Light" charset="0"/>
              </a:rPr>
              <a:t>rd</a:t>
            </a:r>
            <a:r>
              <a:rPr lang="en-US" sz="1800" dirty="0">
                <a:latin typeface="Lato Light" charset="0"/>
              </a:rPr>
              <a:t> party web service)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Monitoring for </a:t>
            </a:r>
            <a:r>
              <a:rPr lang="en-US" sz="1800" dirty="0" err="1">
                <a:latin typeface="Lato Light" charset="0"/>
              </a:rPr>
              <a:t>DLQed</a:t>
            </a:r>
            <a:r>
              <a:rPr lang="en-US" sz="1800" dirty="0">
                <a:latin typeface="Lato Light" charset="0"/>
              </a:rPr>
              <a:t> messages over multiple entities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Dead Letter Queue vs Business Errors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8" name="queue + DLQ"/>
          <p:cNvGrpSpPr/>
          <p:nvPr/>
        </p:nvGrpSpPr>
        <p:grpSpPr>
          <a:xfrm>
            <a:off x="8014897" y="4596566"/>
            <a:ext cx="1137028" cy="505135"/>
            <a:chOff x="8014897" y="4596566"/>
            <a:chExt cx="1137028" cy="505135"/>
          </a:xfrm>
        </p:grpSpPr>
        <p:sp>
          <p:nvSpPr>
            <p:cNvPr id="33" name="Flowchart: Magnetic Disk 32"/>
            <p:cNvSpPr/>
            <p:nvPr/>
          </p:nvSpPr>
          <p:spPr bwMode="auto">
            <a:xfrm rot="5400000">
              <a:off x="8167297" y="4444166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lowchart: Magnetic Disk 34"/>
            <p:cNvSpPr/>
            <p:nvPr/>
          </p:nvSpPr>
          <p:spPr bwMode="auto">
            <a:xfrm rot="5400000">
              <a:off x="8389209" y="4763752"/>
              <a:ext cx="239189" cy="383785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70666" y="4840091"/>
              <a:ext cx="481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Lato Light" charset="0"/>
                </a:rPr>
                <a:t>DLQ</a:t>
              </a:r>
              <a:endParaRPr lang="en-CA" sz="1000" b="1" dirty="0"/>
            </a:p>
          </p:txBody>
        </p:sp>
      </p:grpSp>
      <p:grpSp>
        <p:nvGrpSpPr>
          <p:cNvPr id="52" name="message"/>
          <p:cNvGrpSpPr/>
          <p:nvPr/>
        </p:nvGrpSpPr>
        <p:grpSpPr>
          <a:xfrm>
            <a:off x="8338630" y="4898141"/>
            <a:ext cx="212748" cy="128261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total 10 attempts"/>
          <p:cNvGrpSpPr/>
          <p:nvPr/>
        </p:nvGrpSpPr>
        <p:grpSpPr>
          <a:xfrm>
            <a:off x="8700697" y="1570037"/>
            <a:ext cx="1292615" cy="2810324"/>
            <a:chOff x="8700697" y="1570037"/>
            <a:chExt cx="1292615" cy="2810324"/>
          </a:xfrm>
        </p:grpSpPr>
        <p:sp>
          <p:nvSpPr>
            <p:cNvPr id="2" name="Right Brace 1"/>
            <p:cNvSpPr/>
            <p:nvPr/>
          </p:nvSpPr>
          <p:spPr bwMode="auto">
            <a:xfrm>
              <a:off x="8700697" y="1570037"/>
              <a:ext cx="302015" cy="2810324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002712" y="2605838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Lato Light" charset="0"/>
                </a:rPr>
                <a:t>Max</a:t>
              </a:r>
            </a:p>
            <a:p>
              <a:r>
                <a:rPr lang="en-US" sz="1400" b="1" dirty="0">
                  <a:latin typeface="Lato Light" charset="0"/>
                </a:rPr>
                <a:t>Delivery</a:t>
              </a:r>
            </a:p>
            <a:p>
              <a:r>
                <a:rPr lang="en-US" sz="1400" b="1" dirty="0">
                  <a:latin typeface="Lato Light" charset="0"/>
                </a:rPr>
                <a:t>Count</a:t>
              </a:r>
              <a:endParaRPr lang="en-CA" sz="1000" b="1" dirty="0"/>
            </a:p>
          </p:txBody>
        </p:sp>
      </p:grpSp>
      <p:sp>
        <p:nvSpPr>
          <p:cNvPr id="30" name="failed #10"/>
          <p:cNvSpPr txBox="1"/>
          <p:nvPr/>
        </p:nvSpPr>
        <p:spPr>
          <a:xfrm>
            <a:off x="5872068" y="401941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100" dirty="0">
                <a:solidFill>
                  <a:srgbClr val="FF0000"/>
                </a:solidFill>
                <a:sym typeface="Wingdings" panose="05000000000000000000" pitchFamily="2" charset="2"/>
              </a:rPr>
              <a:t>failed processing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attempt #10"/>
          <p:cNvGrpSpPr/>
          <p:nvPr/>
        </p:nvGrpSpPr>
        <p:grpSpPr>
          <a:xfrm>
            <a:off x="5116512" y="3754129"/>
            <a:ext cx="3584185" cy="664886"/>
            <a:chOff x="5116512" y="3754129"/>
            <a:chExt cx="3584185" cy="664886"/>
          </a:xfrm>
        </p:grpSpPr>
        <p:sp>
          <p:nvSpPr>
            <p:cNvPr id="20" name="Flowchart: Magnetic Disk 19"/>
            <p:cNvSpPr/>
            <p:nvPr/>
          </p:nvSpPr>
          <p:spPr bwMode="auto">
            <a:xfrm rot="5400000">
              <a:off x="8167297" y="3818524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116512" y="3889319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1" idx="3"/>
              <a:endCxn id="20" idx="3"/>
            </p:cNvCxnSpPr>
            <p:nvPr/>
          </p:nvCxnSpPr>
          <p:spPr bwMode="auto">
            <a:xfrm>
              <a:off x="5889624" y="4154167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7" name="Group 56"/>
            <p:cNvGrpSpPr/>
            <p:nvPr/>
          </p:nvGrpSpPr>
          <p:grpSpPr>
            <a:xfrm>
              <a:off x="6998333" y="3883110"/>
              <a:ext cx="381000" cy="229696"/>
              <a:chOff x="5268912" y="4921741"/>
              <a:chExt cx="381000" cy="229696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5268912" y="4922837"/>
                <a:ext cx="381000" cy="228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 bwMode="auto">
              <a:xfrm rot="10800000">
                <a:off x="5270909" y="4921741"/>
                <a:ext cx="379002" cy="130292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183752" y="3754129"/>
              <a:ext cx="346587" cy="235229"/>
              <a:chOff x="5455725" y="5608637"/>
              <a:chExt cx="346587" cy="235229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5503068" y="5608637"/>
                <a:ext cx="223044" cy="22393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1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55725" y="5613034"/>
                <a:ext cx="3465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>
                        <a:lumMod val="65000"/>
                      </a:schemeClr>
                    </a:solidFill>
                  </a:rPr>
                  <a:t>10</a:t>
                </a:r>
                <a:endParaRPr lang="en-CA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24" name="and more..."/>
          <p:cNvSpPr txBox="1"/>
          <p:nvPr/>
        </p:nvSpPr>
        <p:spPr>
          <a:xfrm>
            <a:off x="6869112" y="2927448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CA" dirty="0"/>
          </a:p>
        </p:txBody>
      </p:sp>
      <p:sp>
        <p:nvSpPr>
          <p:cNvPr id="28" name="wait #2"/>
          <p:cNvSpPr txBox="1"/>
          <p:nvPr/>
        </p:nvSpPr>
        <p:spPr>
          <a:xfrm>
            <a:off x="4583112" y="29947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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failed #2"/>
          <p:cNvSpPr txBox="1"/>
          <p:nvPr/>
        </p:nvSpPr>
        <p:spPr>
          <a:xfrm>
            <a:off x="5872068" y="25994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100" dirty="0">
                <a:solidFill>
                  <a:srgbClr val="FF0000"/>
                </a:solidFill>
                <a:sym typeface="Wingdings" panose="05000000000000000000" pitchFamily="2" charset="2"/>
              </a:rPr>
              <a:t>failed processing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attempt #2"/>
          <p:cNvGrpSpPr/>
          <p:nvPr/>
        </p:nvGrpSpPr>
        <p:grpSpPr>
          <a:xfrm>
            <a:off x="5116512" y="2307810"/>
            <a:ext cx="3584185" cy="668643"/>
            <a:chOff x="5116512" y="2307810"/>
            <a:chExt cx="3584185" cy="668643"/>
          </a:xfrm>
        </p:grpSpPr>
        <p:sp>
          <p:nvSpPr>
            <p:cNvPr id="16" name="Flowchart: Magnetic Disk 15"/>
            <p:cNvSpPr/>
            <p:nvPr/>
          </p:nvSpPr>
          <p:spPr bwMode="auto">
            <a:xfrm rot="5400000">
              <a:off x="8167297" y="237596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116512" y="2446757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  <a:endCxn id="16" idx="3"/>
            </p:cNvCxnSpPr>
            <p:nvPr/>
          </p:nvCxnSpPr>
          <p:spPr bwMode="auto">
            <a:xfrm>
              <a:off x="5889624" y="2711605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Group 47"/>
            <p:cNvGrpSpPr/>
            <p:nvPr/>
          </p:nvGrpSpPr>
          <p:grpSpPr>
            <a:xfrm>
              <a:off x="6998333" y="2442490"/>
              <a:ext cx="381000" cy="229696"/>
              <a:chOff x="5268912" y="4921741"/>
              <a:chExt cx="381000" cy="229696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5268912" y="4922837"/>
                <a:ext cx="381000" cy="228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 bwMode="auto">
              <a:xfrm rot="10800000">
                <a:off x="5270909" y="4921741"/>
                <a:ext cx="379002" cy="130292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Oval 50"/>
            <p:cNvSpPr/>
            <p:nvPr/>
          </p:nvSpPr>
          <p:spPr bwMode="auto">
            <a:xfrm>
              <a:off x="7294163" y="2307810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wait #1"/>
          <p:cNvSpPr txBox="1"/>
          <p:nvPr/>
        </p:nvSpPr>
        <p:spPr>
          <a:xfrm>
            <a:off x="4583112" y="210884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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ailed #1"/>
          <p:cNvSpPr txBox="1"/>
          <p:nvPr/>
        </p:nvSpPr>
        <p:spPr>
          <a:xfrm>
            <a:off x="5872068" y="1782523"/>
            <a:ext cx="145424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100" dirty="0">
                <a:solidFill>
                  <a:srgbClr val="FF0000"/>
                </a:solidFill>
                <a:sym typeface="Wingdings" panose="05000000000000000000" pitchFamily="2" charset="2"/>
              </a:rPr>
              <a:t>failed processing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attempt #1"/>
          <p:cNvGrpSpPr/>
          <p:nvPr/>
        </p:nvGrpSpPr>
        <p:grpSpPr>
          <a:xfrm>
            <a:off x="5116512" y="1485107"/>
            <a:ext cx="3584185" cy="690826"/>
            <a:chOff x="5116512" y="1485107"/>
            <a:chExt cx="3584185" cy="690826"/>
          </a:xfrm>
        </p:grpSpPr>
        <p:sp>
          <p:nvSpPr>
            <p:cNvPr id="12" name="Flowchart: Magnetic Disk 11"/>
            <p:cNvSpPr/>
            <p:nvPr/>
          </p:nvSpPr>
          <p:spPr bwMode="auto">
            <a:xfrm rot="5400000">
              <a:off x="8167297" y="157544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116512" y="1646237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3"/>
              <a:endCxn id="12" idx="3"/>
            </p:cNvCxnSpPr>
            <p:nvPr/>
          </p:nvCxnSpPr>
          <p:spPr bwMode="auto">
            <a:xfrm>
              <a:off x="5889624" y="1911085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" name="Group 42"/>
            <p:cNvGrpSpPr/>
            <p:nvPr/>
          </p:nvGrpSpPr>
          <p:grpSpPr>
            <a:xfrm>
              <a:off x="7001445" y="1619787"/>
              <a:ext cx="381000" cy="229696"/>
              <a:chOff x="5268912" y="4921741"/>
              <a:chExt cx="381000" cy="229696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5268912" y="4922837"/>
                <a:ext cx="381000" cy="228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 bwMode="auto">
              <a:xfrm rot="10800000">
                <a:off x="5270909" y="4921741"/>
                <a:ext cx="379002" cy="130292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 bwMode="auto">
            <a:xfrm>
              <a:off x="7297275" y="148510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881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4000" dirty="0">
                <a:latin typeface="Dosis SemiBold" charset="0"/>
              </a:rPr>
              <a:t>Reliable Message Exchange: Sending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8177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7685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Challenges we’ll cover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Throttling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Message size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Flooding entities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Transactions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Sending messages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838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Presentation title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332288" cy="373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Usage exceeding quotas, the broker will throw a </a:t>
            </a:r>
            <a:r>
              <a:rPr lang="en-US" sz="1800" b="1" dirty="0" err="1">
                <a:solidFill>
                  <a:srgbClr val="C00000"/>
                </a:solidFill>
                <a:latin typeface="Lato Light" charset="0"/>
              </a:rPr>
              <a:t>ServerBusyException</a:t>
            </a:r>
            <a:r>
              <a:rPr lang="en-US" sz="1800" dirty="0">
                <a:latin typeface="Lato Light" charset="0"/>
              </a:rPr>
              <a:t>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Mitigation: retry after 10 seconds.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Retries can fail as well.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Can’t retry the same message object.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Exception Handling (User Code)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26" name="succeeded"/>
          <p:cNvSpPr txBox="1"/>
          <p:nvPr/>
        </p:nvSpPr>
        <p:spPr>
          <a:xfrm>
            <a:off x="6804024" y="409630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 </a:t>
            </a:r>
            <a:r>
              <a:rPr lang="nl-BE" sz="11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succeeded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attempt #3"/>
          <p:cNvGrpSpPr/>
          <p:nvPr/>
        </p:nvGrpSpPr>
        <p:grpSpPr>
          <a:xfrm>
            <a:off x="5116512" y="3889319"/>
            <a:ext cx="3584185" cy="529696"/>
            <a:chOff x="5116512" y="3889319"/>
            <a:chExt cx="3584185" cy="529696"/>
          </a:xfrm>
        </p:grpSpPr>
        <p:sp>
          <p:nvSpPr>
            <p:cNvPr id="23" name="Flowchart: Magnetic Disk 22"/>
            <p:cNvSpPr/>
            <p:nvPr/>
          </p:nvSpPr>
          <p:spPr bwMode="auto">
            <a:xfrm rot="5400000">
              <a:off x="8167297" y="3818524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116512" y="3889319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4" idx="3"/>
              <a:endCxn id="23" idx="3"/>
            </p:cNvCxnSpPr>
            <p:nvPr/>
          </p:nvCxnSpPr>
          <p:spPr bwMode="auto">
            <a:xfrm>
              <a:off x="5889624" y="4154167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and...."/>
          <p:cNvSpPr txBox="1"/>
          <p:nvPr/>
        </p:nvSpPr>
        <p:spPr>
          <a:xfrm>
            <a:off x="6860785" y="3187441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CA" dirty="0"/>
          </a:p>
        </p:txBody>
      </p:sp>
      <p:sp>
        <p:nvSpPr>
          <p:cNvPr id="33" name="wait #2"/>
          <p:cNvSpPr txBox="1"/>
          <p:nvPr/>
        </p:nvSpPr>
        <p:spPr>
          <a:xfrm>
            <a:off x="4583112" y="29947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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hrottle #2"/>
          <p:cNvSpPr txBox="1"/>
          <p:nvPr/>
        </p:nvSpPr>
        <p:spPr>
          <a:xfrm>
            <a:off x="6804024" y="26537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100" dirty="0">
                <a:solidFill>
                  <a:srgbClr val="FF0000"/>
                </a:solidFill>
                <a:sym typeface="Wingdings" panose="05000000000000000000" pitchFamily="2" charset="2"/>
              </a:rPr>
              <a:t>throttled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attempt #2"/>
          <p:cNvGrpSpPr/>
          <p:nvPr/>
        </p:nvGrpSpPr>
        <p:grpSpPr>
          <a:xfrm>
            <a:off x="5116512" y="2446757"/>
            <a:ext cx="3584185" cy="529696"/>
            <a:chOff x="5116512" y="2446757"/>
            <a:chExt cx="3584185" cy="529696"/>
          </a:xfrm>
        </p:grpSpPr>
        <p:sp>
          <p:nvSpPr>
            <p:cNvPr id="18" name="Flowchart: Magnetic Disk 17"/>
            <p:cNvSpPr/>
            <p:nvPr/>
          </p:nvSpPr>
          <p:spPr bwMode="auto">
            <a:xfrm rot="5400000">
              <a:off x="8167297" y="237596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116512" y="2446757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18" idx="3"/>
            </p:cNvCxnSpPr>
            <p:nvPr/>
          </p:nvCxnSpPr>
          <p:spPr bwMode="auto">
            <a:xfrm>
              <a:off x="5889624" y="2711605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wait #1"/>
          <p:cNvSpPr txBox="1"/>
          <p:nvPr/>
        </p:nvSpPr>
        <p:spPr>
          <a:xfrm>
            <a:off x="4583112" y="210884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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hrottle #1"/>
          <p:cNvSpPr txBox="1"/>
          <p:nvPr/>
        </p:nvSpPr>
        <p:spPr>
          <a:xfrm>
            <a:off x="6804024" y="185322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nl-BE" sz="1100" dirty="0">
                <a:solidFill>
                  <a:srgbClr val="FF0000"/>
                </a:solidFill>
                <a:sym typeface="Wingdings" panose="05000000000000000000" pitchFamily="2" charset="2"/>
              </a:rPr>
              <a:t>throttled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attempt #1"/>
          <p:cNvGrpSpPr/>
          <p:nvPr/>
        </p:nvGrpSpPr>
        <p:grpSpPr>
          <a:xfrm>
            <a:off x="5116512" y="1646237"/>
            <a:ext cx="3584185" cy="529696"/>
            <a:chOff x="5116512" y="1646237"/>
            <a:chExt cx="3584185" cy="529696"/>
          </a:xfrm>
        </p:grpSpPr>
        <p:sp>
          <p:nvSpPr>
            <p:cNvPr id="12" name="Flowchart: Magnetic Disk 11"/>
            <p:cNvSpPr/>
            <p:nvPr/>
          </p:nvSpPr>
          <p:spPr bwMode="auto">
            <a:xfrm rot="5400000">
              <a:off x="8167297" y="157544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116512" y="1646237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12" idx="3"/>
            </p:cNvCxnSpPr>
            <p:nvPr/>
          </p:nvCxnSpPr>
          <p:spPr bwMode="auto">
            <a:xfrm>
              <a:off x="5889624" y="1911085"/>
              <a:ext cx="2125273" cy="725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Rectangle 30"/>
          <p:cNvSpPr/>
          <p:nvPr/>
        </p:nvSpPr>
        <p:spPr bwMode="auto">
          <a:xfrm>
            <a:off x="386317" y="5297914"/>
            <a:ext cx="9307990" cy="68680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can and will fail. Based on exception,</a:t>
            </a:r>
            <a:r>
              <a:rPr kumimoji="0" lang="nl-BE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to be retried.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9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33" grpId="0"/>
      <p:bldP spid="22" grpId="0"/>
      <p:bldP spid="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81855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Secure &amp; reliable communication between software components across network boundaries.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Inside cloud services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Between datacenters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Between branch offices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Hybrid solutions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IoT &amp; Mobile devices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When do you need Azure Service Bus ?</a:t>
            </a:r>
            <a:endParaRPr lang="en-US" sz="1800" b="1" dirty="0">
              <a:latin typeface="Lato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2" y="963615"/>
            <a:ext cx="2438400" cy="2438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2212" y="3894137"/>
            <a:ext cx="2057400" cy="2057400"/>
            <a:chOff x="5002212" y="3894137"/>
            <a:chExt cx="2057400" cy="2057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3012" y="3894137"/>
            <a:ext cx="2057400" cy="2057400"/>
            <a:chOff x="7593012" y="3894137"/>
            <a:chExt cx="2057400" cy="2057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7" idx="0"/>
          </p:cNvCxnSpPr>
          <p:nvPr/>
        </p:nvCxnSpPr>
        <p:spPr bwMode="auto">
          <a:xfrm flipV="1">
            <a:off x="6030912" y="3017837"/>
            <a:ext cx="10287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7431578" y="3017837"/>
            <a:ext cx="1219200" cy="13128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20" idx="1"/>
            <a:endCxn id="9" idx="3"/>
          </p:cNvCxnSpPr>
          <p:nvPr/>
        </p:nvCxnSpPr>
        <p:spPr bwMode="auto">
          <a:xfrm flipH="1">
            <a:off x="7059612" y="4922837"/>
            <a:ext cx="5334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04597" y="46138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5262" y="30025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3012" y="298507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3415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Message size (including headers)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Standard tier: 256KB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Premium tier: 1MB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Headers: up to 64KB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 err="1">
                <a:solidFill>
                  <a:srgbClr val="C00000"/>
                </a:solidFill>
                <a:latin typeface="Lato Light" charset="0"/>
              </a:rPr>
              <a:t>MessageSizeExceededException</a:t>
            </a:r>
            <a:endParaRPr lang="en-US" sz="1800" b="1" dirty="0">
              <a:solidFill>
                <a:srgbClr val="C0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Message Size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6" name="Flowchart: Magnetic Disk 45"/>
          <p:cNvSpPr/>
          <p:nvPr/>
        </p:nvSpPr>
        <p:spPr bwMode="auto">
          <a:xfrm rot="5400000">
            <a:off x="8469312" y="1874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504127" y="195288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47" idx="3"/>
            <a:endCxn id="46" idx="3"/>
          </p:cNvCxnSpPr>
          <p:nvPr/>
        </p:nvCxnSpPr>
        <p:spPr bwMode="auto">
          <a:xfrm>
            <a:off x="5277239" y="2217737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6537053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21398" y="1768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6169955" y="145105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Size &lt; MAX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Flowchart: Magnetic Disk 53"/>
          <p:cNvSpPr/>
          <p:nvPr/>
        </p:nvSpPr>
        <p:spPr bwMode="auto">
          <a:xfrm rot="5400000">
            <a:off x="8469312" y="3553089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504127" y="3631141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55" idx="3"/>
            <a:endCxn id="54" idx="3"/>
          </p:cNvCxnSpPr>
          <p:nvPr/>
        </p:nvCxnSpPr>
        <p:spPr bwMode="auto">
          <a:xfrm>
            <a:off x="5277239" y="3895989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56"/>
          <p:cNvGrpSpPr/>
          <p:nvPr/>
        </p:nvGrpSpPr>
        <p:grpSpPr>
          <a:xfrm>
            <a:off x="6537053" y="3516293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521398" y="34464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/>
          </a:p>
        </p:txBody>
      </p:sp>
      <p:sp>
        <p:nvSpPr>
          <p:cNvPr id="61" name="TextBox 60"/>
          <p:cNvSpPr txBox="1"/>
          <p:nvPr/>
        </p:nvSpPr>
        <p:spPr>
          <a:xfrm>
            <a:off x="6169955" y="312930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Size &gt; MAX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731" y="4853794"/>
            <a:ext cx="355138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b="1" dirty="0">
                <a:solidFill>
                  <a:srgbClr val="C00000"/>
                </a:solidFill>
                <a:latin typeface="Lato Light" charset="0"/>
              </a:rPr>
              <a:t>Warning!</a:t>
            </a:r>
            <a:r>
              <a:rPr lang="en-US" dirty="0">
                <a:latin typeface="Lato Light" charset="0"/>
              </a:rPr>
              <a:t> Message size is not known until it’s sent out…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4127" y="4758227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CA" dirty="0"/>
              <a:t>To get an accurate value for the size of a </a:t>
            </a:r>
            <a:r>
              <a:rPr lang="en-CA" dirty="0" err="1"/>
              <a:t>BrokeredMessage</a:t>
            </a:r>
            <a:r>
              <a:rPr lang="en-CA" dirty="0"/>
              <a:t>, you should read the Size property after completing the Send/Receive operation on the </a:t>
            </a:r>
            <a:r>
              <a:rPr lang="en-CA" dirty="0" err="1"/>
              <a:t>BrokeredMessage</a:t>
            </a:r>
            <a:r>
              <a:rPr lang="en-CA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518165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40578" cy="29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Scenario: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An orphaned subscription queue receiving messages that are not processed.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Challenges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Overflooding subscriptions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Overall namespace performance degradation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Overflooding Subscriptions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 rot="5400000">
            <a:off x="6299933" y="1572294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 rot="5400000">
            <a:off x="6737765" y="1571212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Magnetic Disk 13"/>
          <p:cNvSpPr/>
          <p:nvPr/>
        </p:nvSpPr>
        <p:spPr bwMode="auto">
          <a:xfrm rot="5400000">
            <a:off x="7347365" y="1168620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 bwMode="auto">
          <a:xfrm rot="5400000">
            <a:off x="7347365" y="1559943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 rot="5400000">
            <a:off x="7347365" y="1953294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3643" y="9633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Subscription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3643" y="2486694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Subscription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5045" y="134938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Topic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157156" y="1650346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023765" y="1088943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23765" y="1643231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20" idx="3"/>
            <a:endCxn id="12" idx="3"/>
          </p:cNvCxnSpPr>
          <p:nvPr/>
        </p:nvCxnSpPr>
        <p:spPr bwMode="auto">
          <a:xfrm>
            <a:off x="4930268" y="1915194"/>
            <a:ext cx="121726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2" idx="1"/>
            <a:endCxn id="15" idx="1"/>
          </p:cNvCxnSpPr>
          <p:nvPr/>
        </p:nvCxnSpPr>
        <p:spPr bwMode="auto">
          <a:xfrm flipH="1" flipV="1">
            <a:off x="7880765" y="1902843"/>
            <a:ext cx="1143000" cy="5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21" idx="1"/>
            <a:endCxn id="14" idx="1"/>
          </p:cNvCxnSpPr>
          <p:nvPr/>
        </p:nvCxnSpPr>
        <p:spPr bwMode="auto">
          <a:xfrm flipH="1">
            <a:off x="7880765" y="1353791"/>
            <a:ext cx="1143000" cy="1577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6696443" y="25734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48843" y="27258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01243" y="28782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53643" y="30306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06043" y="31830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Isosceles Triangle 9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458443" y="333541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Isosceles Triangle 9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648942" y="348095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Isosceles Triangle 10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801342" y="363335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Isosceles Triangle 110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53742" y="378575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13" name="Rectangle 112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Isosceles Triangle 113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106142" y="393815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16" name="Rectangle 115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Isosceles Triangle 116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258542" y="409055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19" name="Rectangle 11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Isosceles Triangle 11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2224" y="4982194"/>
            <a:ext cx="4240578" cy="29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Solutions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Use Forwarding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b="1" dirty="0">
                <a:solidFill>
                  <a:srgbClr val="C00000"/>
                </a:solidFill>
                <a:latin typeface="Lato Light" charset="0"/>
              </a:rPr>
              <a:t>Gotcha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TTL on subscription</a:t>
            </a:r>
            <a:endParaRPr lang="en-US" sz="1800" dirty="0">
              <a:latin typeface="Lato Ligh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0804" y="4829163"/>
            <a:ext cx="6047832" cy="1240848"/>
            <a:chOff x="3860804" y="4829163"/>
            <a:chExt cx="6047832" cy="1240848"/>
          </a:xfrm>
        </p:grpSpPr>
        <p:sp>
          <p:nvSpPr>
            <p:cNvPr id="65" name="Flowchart: Magnetic Disk 64"/>
            <p:cNvSpPr/>
            <p:nvPr/>
          </p:nvSpPr>
          <p:spPr bwMode="auto">
            <a:xfrm rot="5400000">
              <a:off x="5061258" y="5079037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lowchart: Magnetic Disk 65"/>
            <p:cNvSpPr/>
            <p:nvPr/>
          </p:nvSpPr>
          <p:spPr bwMode="auto">
            <a:xfrm rot="5400000">
              <a:off x="5499090" y="5077955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lowchart: Magnetic Disk 66"/>
            <p:cNvSpPr/>
            <p:nvPr/>
          </p:nvSpPr>
          <p:spPr bwMode="auto">
            <a:xfrm rot="5400000">
              <a:off x="6087487" y="548002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07112" y="5761037"/>
              <a:ext cx="212748" cy="128266"/>
              <a:chOff x="4997222" y="4546553"/>
              <a:chExt cx="381000" cy="229705"/>
            </a:xfrm>
            <a:solidFill>
              <a:schemeClr val="bg1"/>
            </a:solidFill>
          </p:grpSpPr>
          <p:sp>
            <p:nvSpPr>
              <p:cNvPr id="71" name="Rectangle 70"/>
              <p:cNvSpPr/>
              <p:nvPr/>
            </p:nvSpPr>
            <p:spPr bwMode="auto">
              <a:xfrm>
                <a:off x="4997222" y="4547658"/>
                <a:ext cx="381000" cy="228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6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 bwMode="auto">
              <a:xfrm rot="10800000">
                <a:off x="4999219" y="4546553"/>
                <a:ext cx="379001" cy="130291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en-CA" sz="16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Flowchart: Magnetic Disk 72"/>
            <p:cNvSpPr/>
            <p:nvPr/>
          </p:nvSpPr>
          <p:spPr bwMode="auto">
            <a:xfrm rot="5400000">
              <a:off x="6048975" y="5079637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lowchart: Magnetic Disk 73"/>
            <p:cNvSpPr/>
            <p:nvPr/>
          </p:nvSpPr>
          <p:spPr bwMode="auto">
            <a:xfrm rot="5400000">
              <a:off x="6046302" y="4676763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lowchart: Magnetic Disk 74"/>
            <p:cNvSpPr/>
            <p:nvPr/>
          </p:nvSpPr>
          <p:spPr bwMode="auto">
            <a:xfrm rot="5400000">
              <a:off x="8164512" y="5465132"/>
              <a:ext cx="381000" cy="68580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/>
            <p:cNvCxnSpPr>
              <a:stCxn id="67" idx="1"/>
              <a:endCxn id="75" idx="3"/>
            </p:cNvCxnSpPr>
            <p:nvPr/>
          </p:nvCxnSpPr>
          <p:spPr bwMode="auto">
            <a:xfrm flipV="1">
              <a:off x="6620887" y="5808032"/>
              <a:ext cx="1391225" cy="1489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TextBox 76"/>
            <p:cNvSpPr txBox="1"/>
            <p:nvPr/>
          </p:nvSpPr>
          <p:spPr>
            <a:xfrm>
              <a:off x="6786203" y="5781663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/>
                <a:t>Forwarding</a:t>
              </a:r>
              <a:endParaRPr lang="en-US" sz="1200" dirty="0"/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9135524" y="5540315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/>
            <p:cNvCxnSpPr>
              <a:stCxn id="78" idx="1"/>
              <a:endCxn id="75" idx="1"/>
            </p:cNvCxnSpPr>
            <p:nvPr/>
          </p:nvCxnSpPr>
          <p:spPr bwMode="auto">
            <a:xfrm flipH="1">
              <a:off x="8697912" y="5805163"/>
              <a:ext cx="437612" cy="286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Rectangle 80"/>
            <p:cNvSpPr/>
            <p:nvPr/>
          </p:nvSpPr>
          <p:spPr bwMode="auto">
            <a:xfrm>
              <a:off x="3860804" y="5157842"/>
              <a:ext cx="773112" cy="5296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Sending</a:t>
              </a:r>
              <a:r>
                <a:rPr lang="nl-BE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Client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Arrow Connector 120"/>
            <p:cNvCxnSpPr>
              <a:stCxn id="81" idx="3"/>
              <a:endCxn id="65" idx="3"/>
            </p:cNvCxnSpPr>
            <p:nvPr/>
          </p:nvCxnSpPr>
          <p:spPr bwMode="auto">
            <a:xfrm flipV="1">
              <a:off x="4633916" y="5421937"/>
              <a:ext cx="274942" cy="7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Arrow Connector 99"/>
            <p:cNvCxnSpPr>
              <a:stCxn id="74" idx="1"/>
              <a:endCxn id="75" idx="3"/>
            </p:cNvCxnSpPr>
            <p:nvPr/>
          </p:nvCxnSpPr>
          <p:spPr bwMode="auto">
            <a:xfrm>
              <a:off x="6579702" y="5019663"/>
              <a:ext cx="1432410" cy="78836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Arrow Connector 100"/>
            <p:cNvCxnSpPr>
              <a:stCxn id="73" idx="1"/>
              <a:endCxn id="75" idx="3"/>
            </p:cNvCxnSpPr>
            <p:nvPr/>
          </p:nvCxnSpPr>
          <p:spPr bwMode="auto">
            <a:xfrm>
              <a:off x="6582375" y="5422537"/>
              <a:ext cx="1429737" cy="38549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40853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All messages succeed or fail – atomic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C00000"/>
                </a:solidFill>
                <a:latin typeface="Lato Light" charset="0"/>
              </a:rPr>
              <a:t>NOT</a:t>
            </a:r>
            <a:r>
              <a:rPr lang="en-US" sz="1800" dirty="0">
                <a:latin typeface="Lato Light" charset="0"/>
              </a:rPr>
              <a:t> entirely what you think!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Single queue only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No other transactional resources allowed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65" name="Flowchart: Magnetic Disk 64"/>
          <p:cNvSpPr/>
          <p:nvPr/>
        </p:nvSpPr>
        <p:spPr bwMode="auto">
          <a:xfrm rot="5400000">
            <a:off x="8469312" y="1874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37799" y="1654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4504127" y="195288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7" idx="3"/>
            <a:endCxn id="65" idx="3"/>
          </p:cNvCxnSpPr>
          <p:nvPr/>
        </p:nvCxnSpPr>
        <p:spPr bwMode="auto">
          <a:xfrm>
            <a:off x="5277239" y="2217737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5851706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6356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80445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5726112" y="1745029"/>
            <a:ext cx="1752600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 rot="5400000">
            <a:off x="8469312" y="3474581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7799" y="3254662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 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4504127" y="393099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51706" y="338100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6356" y="338100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80445" y="338100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726112" y="3287994"/>
            <a:ext cx="1752600" cy="14062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Magnetic Disk 40"/>
          <p:cNvSpPr/>
          <p:nvPr/>
        </p:nvSpPr>
        <p:spPr bwMode="auto">
          <a:xfrm rot="5400000">
            <a:off x="8469312" y="4208352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37799" y="47177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 B</a:t>
            </a:r>
            <a:endParaRPr lang="en-US" dirty="0"/>
          </a:p>
        </p:txBody>
      </p:sp>
      <p:cxnSp>
        <p:nvCxnSpPr>
          <p:cNvPr id="6" name="Connector: Elbow 5"/>
          <p:cNvCxnSpPr>
            <a:stCxn id="28" idx="3"/>
            <a:endCxn id="26" idx="3"/>
          </p:cNvCxnSpPr>
          <p:nvPr/>
        </p:nvCxnSpPr>
        <p:spPr bwMode="auto">
          <a:xfrm flipV="1">
            <a:off x="5277239" y="3817481"/>
            <a:ext cx="3039673" cy="378366"/>
          </a:xfrm>
          <a:prstGeom prst="bentConnector3">
            <a:avLst>
              <a:gd name="adj1" fmla="val 1019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nector: Elbow 7"/>
          <p:cNvCxnSpPr>
            <a:stCxn id="28" idx="3"/>
            <a:endCxn id="41" idx="3"/>
          </p:cNvCxnSpPr>
          <p:nvPr/>
        </p:nvCxnSpPr>
        <p:spPr bwMode="auto">
          <a:xfrm>
            <a:off x="5277239" y="4195847"/>
            <a:ext cx="3039673" cy="355405"/>
          </a:xfrm>
          <a:prstGeom prst="bentConnector3">
            <a:avLst>
              <a:gd name="adj1" fmla="val 1019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851705" y="425723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73156" y="38563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7521398" y="1768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056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All messages succeed or fail - atomic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Surprise! 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 hard limit of 100 messages or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 err="1">
                <a:solidFill>
                  <a:srgbClr val="C00000"/>
                </a:solidFill>
                <a:latin typeface="Lato Light" charset="0"/>
              </a:rPr>
              <a:t>TransactionSizeExceededException</a:t>
            </a:r>
            <a:endParaRPr lang="en-US" sz="1800" b="1" dirty="0">
              <a:solidFill>
                <a:srgbClr val="C00000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Prevents usage of batch completion, has negative performance impact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Transactions and Number of Messages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65" name="Flowchart: Magnetic Disk 64"/>
          <p:cNvSpPr/>
          <p:nvPr/>
        </p:nvSpPr>
        <p:spPr bwMode="auto">
          <a:xfrm rot="5400000">
            <a:off x="8469312" y="1874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504127" y="195288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7" idx="3"/>
            <a:endCxn id="65" idx="3"/>
          </p:cNvCxnSpPr>
          <p:nvPr/>
        </p:nvCxnSpPr>
        <p:spPr bwMode="auto">
          <a:xfrm>
            <a:off x="5277239" y="2217737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5851706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69112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5726112" y="1745029"/>
            <a:ext cx="1752600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21398" y="1768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/>
          </a:p>
        </p:txBody>
      </p:sp>
      <p:sp>
        <p:nvSpPr>
          <p:cNvPr id="49" name="Oval 48"/>
          <p:cNvSpPr/>
          <p:nvPr/>
        </p:nvSpPr>
        <p:spPr bwMode="auto">
          <a:xfrm>
            <a:off x="6135256" y="1798637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098161" y="1804953"/>
            <a:ext cx="346587" cy="223935"/>
            <a:chOff x="5455725" y="5608637"/>
            <a:chExt cx="346587" cy="223935"/>
          </a:xfrm>
        </p:grpSpPr>
        <p:sp>
          <p:nvSpPr>
            <p:cNvPr id="51" name="Oval 50"/>
            <p:cNvSpPr/>
            <p:nvPr/>
          </p:nvSpPr>
          <p:spPr bwMode="auto">
            <a:xfrm>
              <a:off x="5503068" y="560863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55725" y="5613034"/>
              <a:ext cx="346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100</a:t>
              </a:r>
              <a:endParaRPr lang="en-CA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07747" y="1711122"/>
            <a:ext cx="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57" name="Flowchart: Magnetic Disk 56"/>
          <p:cNvSpPr/>
          <p:nvPr/>
        </p:nvSpPr>
        <p:spPr bwMode="auto">
          <a:xfrm rot="5400000">
            <a:off x="8469312" y="3819236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504127" y="3897288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60" idx="3"/>
            <a:endCxn id="57" idx="3"/>
          </p:cNvCxnSpPr>
          <p:nvPr/>
        </p:nvCxnSpPr>
        <p:spPr bwMode="auto">
          <a:xfrm>
            <a:off x="5277239" y="4162136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5623106" y="3782440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40512" y="3782440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5497512" y="3689428"/>
            <a:ext cx="2341812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36411" y="3712622"/>
            <a:ext cx="25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/>
          </a:p>
        </p:txBody>
      </p:sp>
      <p:sp>
        <p:nvSpPr>
          <p:cNvPr id="74" name="Oval 73"/>
          <p:cNvSpPr/>
          <p:nvPr/>
        </p:nvSpPr>
        <p:spPr bwMode="auto">
          <a:xfrm>
            <a:off x="5906656" y="3743036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869561" y="3749352"/>
            <a:ext cx="346587" cy="223935"/>
            <a:chOff x="5455725" y="5608637"/>
            <a:chExt cx="346587" cy="223935"/>
          </a:xfrm>
        </p:grpSpPr>
        <p:sp>
          <p:nvSpPr>
            <p:cNvPr id="82" name="Oval 81"/>
            <p:cNvSpPr/>
            <p:nvPr/>
          </p:nvSpPr>
          <p:spPr bwMode="auto">
            <a:xfrm>
              <a:off x="5503068" y="560863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55725" y="5613034"/>
              <a:ext cx="346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100</a:t>
              </a:r>
              <a:endParaRPr lang="en-CA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179147" y="3655521"/>
            <a:ext cx="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grpSp>
        <p:nvGrpSpPr>
          <p:cNvPr id="85" name="Group 84"/>
          <p:cNvGrpSpPr/>
          <p:nvPr/>
        </p:nvGrpSpPr>
        <p:grpSpPr>
          <a:xfrm>
            <a:off x="7241336" y="3782440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70385" y="3749352"/>
            <a:ext cx="346587" cy="223935"/>
            <a:chOff x="5455725" y="5608637"/>
            <a:chExt cx="346587" cy="223935"/>
          </a:xfrm>
        </p:grpSpPr>
        <p:sp>
          <p:nvSpPr>
            <p:cNvPr id="89" name="Oval 88"/>
            <p:cNvSpPr/>
            <p:nvPr/>
          </p:nvSpPr>
          <p:spPr bwMode="auto">
            <a:xfrm>
              <a:off x="5503068" y="560863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55725" y="5613034"/>
              <a:ext cx="346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101</a:t>
              </a:r>
              <a:endParaRPr lang="en-CA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17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All messages succeed or fail – atomic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C00000"/>
                </a:solidFill>
                <a:latin typeface="Lato Light" charset="0"/>
              </a:rPr>
              <a:t>NOT</a:t>
            </a:r>
            <a:r>
              <a:rPr lang="en-US" sz="1800" dirty="0">
                <a:latin typeface="Lato Light" charset="0"/>
              </a:rPr>
              <a:t> entirely what you think!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Abandon of incoming message can not be included!</a:t>
            </a:r>
          </a:p>
          <a:p>
            <a:pPr marL="685365" lvl="4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Complete can be included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Single queue only</a:t>
            </a:r>
          </a:p>
          <a:p>
            <a:pPr marL="685365" lvl="4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If complete included, sends must go to receive queue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No other transactional resources allowed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Transactions with Receive Operations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65" name="Flowchart: Magnetic Disk 64"/>
          <p:cNvSpPr/>
          <p:nvPr/>
        </p:nvSpPr>
        <p:spPr bwMode="auto">
          <a:xfrm rot="5400000">
            <a:off x="8469312" y="1874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37799" y="1654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4504127" y="195288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7" idx="3"/>
            <a:endCxn id="65" idx="3"/>
          </p:cNvCxnSpPr>
          <p:nvPr/>
        </p:nvCxnSpPr>
        <p:spPr bwMode="auto">
          <a:xfrm>
            <a:off x="5277239" y="2217737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6942533" y="1841803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lang="en-CA"/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lang="en-CA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6356" y="183804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5726112" y="1745029"/>
            <a:ext cx="1752600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 rot="5400000">
            <a:off x="8469312" y="3474581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7799" y="3254662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 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4504127" y="393099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51705" y="425723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6355" y="425723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80444" y="425723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726112" y="3444528"/>
            <a:ext cx="1752600" cy="12497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Magnetic Disk 40"/>
          <p:cNvSpPr/>
          <p:nvPr/>
        </p:nvSpPr>
        <p:spPr bwMode="auto">
          <a:xfrm rot="5400000">
            <a:off x="8469312" y="4208352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37799" y="47177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 B</a:t>
            </a:r>
            <a:endParaRPr lang="en-US" dirty="0"/>
          </a:p>
        </p:txBody>
      </p:sp>
      <p:cxnSp>
        <p:nvCxnSpPr>
          <p:cNvPr id="6" name="Connector: Elbow 5"/>
          <p:cNvCxnSpPr>
            <a:stCxn id="28" idx="3"/>
            <a:endCxn id="26" idx="3"/>
          </p:cNvCxnSpPr>
          <p:nvPr/>
        </p:nvCxnSpPr>
        <p:spPr bwMode="auto">
          <a:xfrm flipV="1">
            <a:off x="5277239" y="3817481"/>
            <a:ext cx="3039673" cy="378366"/>
          </a:xfrm>
          <a:prstGeom prst="bentConnector3">
            <a:avLst>
              <a:gd name="adj1" fmla="val 1019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nector: Elbow 7"/>
          <p:cNvCxnSpPr>
            <a:stCxn id="28" idx="3"/>
            <a:endCxn id="41" idx="3"/>
          </p:cNvCxnSpPr>
          <p:nvPr/>
        </p:nvCxnSpPr>
        <p:spPr bwMode="auto">
          <a:xfrm>
            <a:off x="5277239" y="4195847"/>
            <a:ext cx="3039673" cy="355405"/>
          </a:xfrm>
          <a:prstGeom prst="bentConnector3">
            <a:avLst>
              <a:gd name="adj1" fmla="val 1019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851705" y="3525546"/>
            <a:ext cx="381000" cy="229696"/>
            <a:chOff x="5268912" y="4921741"/>
            <a:chExt cx="381000" cy="229696"/>
          </a:xfrm>
          <a:solidFill>
            <a:srgbClr val="92D05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73156" y="38563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7521398" y="1768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734438" y="3225742"/>
            <a:ext cx="124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endParaRPr lang="en-CA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878817" y="1833102"/>
            <a:ext cx="381000" cy="229696"/>
            <a:chOff x="5268912" y="4921741"/>
            <a:chExt cx="381000" cy="229696"/>
          </a:xfrm>
          <a:solidFill>
            <a:srgbClr val="92D050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779471" y="1519929"/>
            <a:ext cx="124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endParaRPr lang="en-CA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21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A hidden gem in a heap of features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Work around for the single queue transaction limit!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Uses receive queue as a transfer queue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Use limited within namespace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Send Via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65" name="Flowchart: Magnetic Disk 64"/>
          <p:cNvSpPr/>
          <p:nvPr/>
        </p:nvSpPr>
        <p:spPr bwMode="auto">
          <a:xfrm rot="5400000">
            <a:off x="8444057" y="1874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12544" y="16450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myQueue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4478872" y="195288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7" idx="3"/>
            <a:endCxn id="65" idx="3"/>
          </p:cNvCxnSpPr>
          <p:nvPr/>
        </p:nvCxnSpPr>
        <p:spPr bwMode="auto">
          <a:xfrm>
            <a:off x="5251984" y="2217737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lowchart: Magnetic Disk 25"/>
          <p:cNvSpPr/>
          <p:nvPr/>
        </p:nvSpPr>
        <p:spPr bwMode="auto">
          <a:xfrm rot="5400000">
            <a:off x="8444057" y="3474581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2544" y="32546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4478872" y="3930999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Magnetic Disk 40"/>
          <p:cNvSpPr/>
          <p:nvPr/>
        </p:nvSpPr>
        <p:spPr bwMode="auto">
          <a:xfrm rot="5400000">
            <a:off x="8444057" y="4208352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2544" y="47177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queueB</a:t>
            </a:r>
            <a:endParaRPr lang="en-US" dirty="0"/>
          </a:p>
        </p:txBody>
      </p:sp>
      <p:cxnSp>
        <p:nvCxnSpPr>
          <p:cNvPr id="6" name="Connector: Elbow 5"/>
          <p:cNvCxnSpPr>
            <a:stCxn id="28" idx="3"/>
            <a:endCxn id="26" idx="3"/>
          </p:cNvCxnSpPr>
          <p:nvPr/>
        </p:nvCxnSpPr>
        <p:spPr bwMode="auto">
          <a:xfrm flipV="1">
            <a:off x="5251984" y="3817481"/>
            <a:ext cx="3039673" cy="378366"/>
          </a:xfrm>
          <a:prstGeom prst="bentConnector3">
            <a:avLst>
              <a:gd name="adj1" fmla="val 1019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nector: Elbow 7"/>
          <p:cNvCxnSpPr>
            <a:stCxn id="28" idx="3"/>
            <a:endCxn id="41" idx="3"/>
          </p:cNvCxnSpPr>
          <p:nvPr/>
        </p:nvCxnSpPr>
        <p:spPr bwMode="auto">
          <a:xfrm>
            <a:off x="5251984" y="4195847"/>
            <a:ext cx="3039673" cy="355405"/>
          </a:xfrm>
          <a:prstGeom prst="bentConnector3">
            <a:avLst>
              <a:gd name="adj1" fmla="val 1019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4" y="2953168"/>
            <a:ext cx="507247" cy="507247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67" idx="2"/>
            <a:endCxn id="40" idx="0"/>
          </p:cNvCxnSpPr>
          <p:nvPr/>
        </p:nvCxnSpPr>
        <p:spPr bwMode="auto">
          <a:xfrm>
            <a:off x="4865428" y="2482585"/>
            <a:ext cx="0" cy="4705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40" idx="2"/>
            <a:endCxn id="28" idx="0"/>
          </p:cNvCxnSpPr>
          <p:nvPr/>
        </p:nvCxnSpPr>
        <p:spPr bwMode="auto">
          <a:xfrm>
            <a:off x="4865428" y="3460415"/>
            <a:ext cx="0" cy="4705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atomic"/>
          <p:cNvGrpSpPr/>
          <p:nvPr/>
        </p:nvGrpSpPr>
        <p:grpSpPr>
          <a:xfrm>
            <a:off x="5895520" y="1451052"/>
            <a:ext cx="1752600" cy="3290700"/>
            <a:chOff x="5895520" y="1451052"/>
            <a:chExt cx="1752600" cy="329070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895520" y="1822618"/>
              <a:ext cx="1752600" cy="2919134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64873" y="1451052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solidFill>
                    <a:schemeClr val="bg1">
                      <a:lumMod val="75000"/>
                    </a:schemeClr>
                  </a:solidFill>
                </a:rPr>
                <a:t>atomic operation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forwarding"/>
          <p:cNvGrpSpPr/>
          <p:nvPr/>
        </p:nvGrpSpPr>
        <p:grpSpPr>
          <a:xfrm>
            <a:off x="8977457" y="2168456"/>
            <a:ext cx="863455" cy="2432076"/>
            <a:chOff x="8977457" y="2168456"/>
            <a:chExt cx="863455" cy="2432076"/>
          </a:xfrm>
        </p:grpSpPr>
        <p:cxnSp>
          <p:nvCxnSpPr>
            <p:cNvPr id="10" name="Connector: Elbow 9"/>
            <p:cNvCxnSpPr>
              <a:stCxn id="65" idx="1"/>
              <a:endCxn id="26" idx="1"/>
            </p:cNvCxnSpPr>
            <p:nvPr/>
          </p:nvCxnSpPr>
          <p:spPr bwMode="auto">
            <a:xfrm>
              <a:off x="8977457" y="2217737"/>
              <a:ext cx="12700" cy="1599744"/>
            </a:xfrm>
            <a:prstGeom prst="bentConnector3">
              <a:avLst>
                <a:gd name="adj1" fmla="val 18045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Connector: Elbow 12"/>
            <p:cNvCxnSpPr>
              <a:stCxn id="65" idx="1"/>
              <a:endCxn id="41" idx="1"/>
            </p:cNvCxnSpPr>
            <p:nvPr/>
          </p:nvCxnSpPr>
          <p:spPr bwMode="auto">
            <a:xfrm>
              <a:off x="8977457" y="2217737"/>
              <a:ext cx="12700" cy="2333515"/>
            </a:xfrm>
            <a:prstGeom prst="bentConnector3">
              <a:avLst>
                <a:gd name="adj1" fmla="val 4076803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9422271" y="2168456"/>
              <a:ext cx="418641" cy="2432076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nl-BE" sz="1400" dirty="0">
                  <a:solidFill>
                    <a:schemeClr val="bg1">
                      <a:lumMod val="75000"/>
                    </a:schemeClr>
                  </a:solidFill>
                </a:rPr>
                <a:t>forwarding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" name="sending #2"/>
          <p:cNvCxnSpPr>
            <a:stCxn id="56" idx="3"/>
            <a:endCxn id="65" idx="3"/>
          </p:cNvCxnSpPr>
          <p:nvPr/>
        </p:nvCxnSpPr>
        <p:spPr bwMode="auto">
          <a:xfrm flipV="1">
            <a:off x="6777449" y="2217737"/>
            <a:ext cx="1514208" cy="20604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ending #1"/>
          <p:cNvCxnSpPr>
            <a:stCxn id="32" idx="3"/>
            <a:endCxn id="65" idx="3"/>
          </p:cNvCxnSpPr>
          <p:nvPr/>
        </p:nvCxnSpPr>
        <p:spPr bwMode="auto">
          <a:xfrm flipV="1">
            <a:off x="6772818" y="2217737"/>
            <a:ext cx="1518839" cy="133381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ransfer queue"/>
          <p:cNvSpPr txBox="1"/>
          <p:nvPr/>
        </p:nvSpPr>
        <p:spPr>
          <a:xfrm>
            <a:off x="8136401" y="145353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transfer queue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4" name="Sent msg #2"/>
          <p:cNvGrpSpPr/>
          <p:nvPr/>
        </p:nvGrpSpPr>
        <p:grpSpPr>
          <a:xfrm>
            <a:off x="6585951" y="42782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Sent msg #1"/>
          <p:cNvGrpSpPr/>
          <p:nvPr/>
        </p:nvGrpSpPr>
        <p:grpSpPr>
          <a:xfrm>
            <a:off x="6581320" y="355155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Received msg"/>
          <p:cNvGrpSpPr/>
          <p:nvPr/>
        </p:nvGrpSpPr>
        <p:grpSpPr>
          <a:xfrm>
            <a:off x="6527945" y="1936369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5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2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4000" dirty="0">
                <a:latin typeface="Dosis SemiBold" charset="0"/>
              </a:rPr>
              <a:t>Performance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8890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7685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DOs and DONTs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Factories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Batching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Coding practices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Prefetching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Performance improvements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534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815614" y="1722437"/>
            <a:ext cx="1828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Remember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Using multiple senders helps.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More factories helps more.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Multiple Factories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726112" y="1493837"/>
            <a:ext cx="1219201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53414" y="1248574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945312" y="1792187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4453413" y="1865559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39" idx="3"/>
            <a:endCxn id="41" idx="1"/>
          </p:cNvCxnSpPr>
          <p:nvPr/>
        </p:nvCxnSpPr>
        <p:spPr bwMode="auto">
          <a:xfrm>
            <a:off x="5376141" y="1513422"/>
            <a:ext cx="349971" cy="361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41" idx="1"/>
            <a:endCxn id="21" idx="3"/>
          </p:cNvCxnSpPr>
          <p:nvPr/>
        </p:nvCxnSpPr>
        <p:spPr bwMode="auto">
          <a:xfrm flipH="1">
            <a:off x="5376140" y="1874837"/>
            <a:ext cx="349972" cy="255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945312" y="1944587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925622" y="2015027"/>
            <a:ext cx="141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TCP/Websocket</a:t>
            </a:r>
            <a:br>
              <a:rPr lang="nl-BE" sz="1200" dirty="0"/>
            </a:br>
            <a:r>
              <a:rPr lang="nl-BE" sz="1200" dirty="0"/>
              <a:t>Connection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2847" y="1725760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>
                <a:solidFill>
                  <a:schemeClr val="bg1"/>
                </a:solidFill>
              </a:rPr>
              <a:t>AMQP/SBMP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794658" y="3193783"/>
            <a:ext cx="1828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05156" y="2965183"/>
            <a:ext cx="1219201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32458" y="2719920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6924356" y="3263533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 bwMode="auto">
          <a:xfrm>
            <a:off x="4432457" y="3336905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 bwMode="auto">
          <a:xfrm>
            <a:off x="5355185" y="2984768"/>
            <a:ext cx="349971" cy="361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42" idx="1"/>
            <a:endCxn id="45" idx="3"/>
          </p:cNvCxnSpPr>
          <p:nvPr/>
        </p:nvCxnSpPr>
        <p:spPr bwMode="auto">
          <a:xfrm flipH="1">
            <a:off x="5355184" y="3346183"/>
            <a:ext cx="349972" cy="255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6924356" y="3415933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904666" y="3486373"/>
            <a:ext cx="141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TCP/Websocket</a:t>
            </a:r>
            <a:br>
              <a:rPr lang="nl-BE" sz="1200" dirty="0"/>
            </a:br>
            <a:r>
              <a:rPr lang="nl-BE" sz="1200" dirty="0"/>
              <a:t>Connection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11891" y="3197106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>
                <a:solidFill>
                  <a:schemeClr val="bg1"/>
                </a:solidFill>
              </a:rPr>
              <a:t>AMQP/SBMP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80902" y="1493836"/>
            <a:ext cx="1219200" cy="76200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466300" y="2964098"/>
            <a:ext cx="1219200" cy="76200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510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9"/>
            <a:ext cx="456921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2 Kinds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Batch flush interval</a:t>
            </a:r>
            <a:endParaRPr lang="en-US" sz="18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Batched send</a:t>
            </a: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dirty="0">
                <a:latin typeface="Lato Light" charset="0"/>
              </a:rPr>
              <a:t>Batch size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Standard tier: 256KB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Lato Light" charset="0"/>
              </a:rPr>
              <a:t>Premium tier: 1MB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 err="1">
                <a:solidFill>
                  <a:srgbClr val="C00000"/>
                </a:solidFill>
                <a:latin typeface="Lato Light" charset="0"/>
              </a:rPr>
              <a:t>MessageSizeExceededException</a:t>
            </a:r>
            <a:endParaRPr lang="en-US" sz="1800" b="1" dirty="0">
              <a:solidFill>
                <a:srgbClr val="C00000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C00000"/>
                </a:solidFill>
                <a:latin typeface="Lato Light" charset="0"/>
              </a:rPr>
              <a:t>Bonus!</a:t>
            </a:r>
            <a:r>
              <a:rPr lang="en-US" sz="1800" dirty="0">
                <a:solidFill>
                  <a:schemeClr val="tx1"/>
                </a:solidFill>
                <a:latin typeface="Lato Light" charset="0"/>
              </a:rPr>
              <a:t> Total message size is not known until it’s sent out…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1800" b="1" dirty="0">
                <a:solidFill>
                  <a:srgbClr val="C00000"/>
                </a:solidFill>
                <a:latin typeface="Lato Light" charset="0"/>
              </a:rPr>
              <a:t>Extra Bonus!</a:t>
            </a:r>
            <a:r>
              <a:rPr lang="en-US" sz="1800" dirty="0">
                <a:solidFill>
                  <a:schemeClr val="tx1"/>
                </a:solidFill>
                <a:latin typeface="Lato Light" charset="0"/>
              </a:rPr>
              <a:t> Max 100 messages when sending inside </a:t>
            </a:r>
            <a:r>
              <a:rPr lang="en-US" sz="1800" dirty="0" err="1">
                <a:solidFill>
                  <a:schemeClr val="tx1"/>
                </a:solidFill>
                <a:latin typeface="Lato Light" charset="0"/>
              </a:rPr>
              <a:t>transactionscope</a:t>
            </a:r>
            <a:endParaRPr lang="en-US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1800" dirty="0">
              <a:solidFill>
                <a:schemeClr val="tx1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Batch Sending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72" name="Flowchart: Magnetic Disk 71"/>
          <p:cNvSpPr/>
          <p:nvPr/>
        </p:nvSpPr>
        <p:spPr bwMode="auto">
          <a:xfrm rot="5400000">
            <a:off x="8469312" y="1868451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504127" y="1946503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>
            <a:stCxn id="73" idx="3"/>
            <a:endCxn id="72" idx="3"/>
          </p:cNvCxnSpPr>
          <p:nvPr/>
        </p:nvCxnSpPr>
        <p:spPr bwMode="auto">
          <a:xfrm>
            <a:off x="5277239" y="2211351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4"/>
          <p:cNvGrpSpPr/>
          <p:nvPr/>
        </p:nvGrpSpPr>
        <p:grpSpPr>
          <a:xfrm>
            <a:off x="5851706" y="1831655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9" name="Rectangle 7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69112" y="1831655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2" name="Rectangle 8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Isosceles Triangle 8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 bwMode="auto">
          <a:xfrm>
            <a:off x="5726112" y="1738643"/>
            <a:ext cx="1752600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21398" y="17618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/>
          </a:p>
        </p:txBody>
      </p:sp>
      <p:sp>
        <p:nvSpPr>
          <p:cNvPr id="86" name="Oval 85"/>
          <p:cNvSpPr/>
          <p:nvPr/>
        </p:nvSpPr>
        <p:spPr bwMode="auto">
          <a:xfrm>
            <a:off x="6135256" y="1792251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098161" y="1798567"/>
            <a:ext cx="346587" cy="223935"/>
            <a:chOff x="5455725" y="5608637"/>
            <a:chExt cx="346587" cy="223935"/>
          </a:xfrm>
        </p:grpSpPr>
        <p:sp>
          <p:nvSpPr>
            <p:cNvPr id="88" name="Oval 87"/>
            <p:cNvSpPr/>
            <p:nvPr/>
          </p:nvSpPr>
          <p:spPr bwMode="auto">
            <a:xfrm>
              <a:off x="5503068" y="560863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55725" y="5613034"/>
              <a:ext cx="346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endParaRPr lang="en-CA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07747" y="1704736"/>
            <a:ext cx="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91" name="Flowchart: Magnetic Disk 90"/>
          <p:cNvSpPr/>
          <p:nvPr/>
        </p:nvSpPr>
        <p:spPr bwMode="auto">
          <a:xfrm rot="5400000">
            <a:off x="8469312" y="3556272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504127" y="3634324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/>
          <p:cNvCxnSpPr>
            <a:stCxn id="92" idx="3"/>
            <a:endCxn id="91" idx="3"/>
          </p:cNvCxnSpPr>
          <p:nvPr/>
        </p:nvCxnSpPr>
        <p:spPr bwMode="auto">
          <a:xfrm>
            <a:off x="5277239" y="3899172"/>
            <a:ext cx="30396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" name="Group 93"/>
          <p:cNvGrpSpPr/>
          <p:nvPr/>
        </p:nvGrpSpPr>
        <p:grpSpPr>
          <a:xfrm>
            <a:off x="5851706" y="351947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Isosceles Triangle 9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69112" y="3519476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Isosceles Triangle 9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 bwMode="auto">
          <a:xfrm>
            <a:off x="5726112" y="3426464"/>
            <a:ext cx="1752600" cy="434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21398" y="34496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/>
          </a:p>
        </p:txBody>
      </p:sp>
      <p:sp>
        <p:nvSpPr>
          <p:cNvPr id="102" name="Oval 101"/>
          <p:cNvSpPr/>
          <p:nvPr/>
        </p:nvSpPr>
        <p:spPr bwMode="auto">
          <a:xfrm>
            <a:off x="6135256" y="3480072"/>
            <a:ext cx="223044" cy="22393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CA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098161" y="3486388"/>
            <a:ext cx="346587" cy="223935"/>
            <a:chOff x="5455725" y="5608637"/>
            <a:chExt cx="346587" cy="223935"/>
          </a:xfrm>
        </p:grpSpPr>
        <p:sp>
          <p:nvSpPr>
            <p:cNvPr id="104" name="Oval 103"/>
            <p:cNvSpPr/>
            <p:nvPr/>
          </p:nvSpPr>
          <p:spPr bwMode="auto">
            <a:xfrm>
              <a:off x="5503068" y="5608637"/>
              <a:ext cx="223044" cy="22393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55725" y="5613034"/>
              <a:ext cx="346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endParaRPr lang="en-CA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407747" y="3392557"/>
            <a:ext cx="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5797864" y="1417412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Batch size &lt; MAX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97864" y="311506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Batch size &gt; MAX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303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87312" y="4465637"/>
            <a:ext cx="10058401" cy="190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0" rIns="1080000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34290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Lato Light" charset="0"/>
              </a:rPr>
              <a:t>DNS </a:t>
            </a:r>
            <a:r>
              <a:rPr lang="en-US" sz="1200" dirty="0">
                <a:latin typeface="Lato Light" charset="0"/>
              </a:rPr>
              <a:t>(</a:t>
            </a:r>
            <a:r>
              <a:rPr lang="en-US" sz="1600" dirty="0">
                <a:latin typeface="Lato Light" charset="0"/>
              </a:rPr>
              <a:t>mynamespace</a:t>
            </a:r>
            <a:r>
              <a:rPr lang="en-US" sz="1200" dirty="0">
                <a:latin typeface="Lato Light" charset="0"/>
              </a:rPr>
              <a:t>.servicebus.windows.net)</a:t>
            </a:r>
            <a:r>
              <a:rPr lang="en-US" sz="2200" dirty="0">
                <a:latin typeface="Lato Light" charset="0"/>
              </a:rPr>
              <a:t>: Scale Unit allocation</a:t>
            </a:r>
          </a:p>
          <a:p>
            <a:pPr marL="34290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Load Balancer: High Availability</a:t>
            </a:r>
          </a:p>
          <a:p>
            <a:pPr marL="34290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Gateway Node: Authorization &amp; entity lookup</a:t>
            </a:r>
          </a:p>
          <a:p>
            <a:pPr marL="34290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Broker Node: Servicing entity operations store</a:t>
            </a:r>
          </a:p>
          <a:p>
            <a:pPr marL="34290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Store: SQL Azure Database or Storage Container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nl-BE" sz="2800" dirty="0">
                <a:latin typeface="Dosis SemiBold" charset="0"/>
              </a:rPr>
              <a:t>High Level Architecture Overview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906712" y="1036637"/>
            <a:ext cx="6781800" cy="152400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 Unit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06712" y="2614125"/>
            <a:ext cx="6781800" cy="152400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 Unit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16200000">
            <a:off x="1396360" y="2054074"/>
            <a:ext cx="1066800" cy="1094093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06712" y="1417637"/>
            <a:ext cx="304800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3591" y="2928937"/>
            <a:ext cx="304800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90924" y="1226343"/>
            <a:ext cx="1144588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80869" y="1893490"/>
            <a:ext cx="1144588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68169" y="2762423"/>
            <a:ext cx="1144588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68169" y="3448357"/>
            <a:ext cx="1144588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4800" y="2332037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25" idx="3"/>
            <a:endCxn id="4" idx="0"/>
          </p:cNvCxnSpPr>
          <p:nvPr/>
        </p:nvCxnSpPr>
        <p:spPr bwMode="auto">
          <a:xfrm>
            <a:off x="1077912" y="2596885"/>
            <a:ext cx="304802" cy="4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4"/>
            <a:endCxn id="5" idx="1"/>
          </p:cNvCxnSpPr>
          <p:nvPr/>
        </p:nvCxnSpPr>
        <p:spPr bwMode="auto">
          <a:xfrm flipV="1">
            <a:off x="2476807" y="1760537"/>
            <a:ext cx="429905" cy="3071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 bwMode="auto">
          <a:xfrm flipV="1">
            <a:off x="3211512" y="1491191"/>
            <a:ext cx="379412" cy="2693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926667" y="1239309"/>
            <a:ext cx="1339850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26667" y="1893490"/>
            <a:ext cx="1339850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6667" y="2762423"/>
            <a:ext cx="1339850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926667" y="3416604"/>
            <a:ext cx="1339850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6" idx="3"/>
            <a:endCxn id="34" idx="1"/>
          </p:cNvCxnSpPr>
          <p:nvPr/>
        </p:nvCxnSpPr>
        <p:spPr bwMode="auto">
          <a:xfrm>
            <a:off x="4735512" y="1491191"/>
            <a:ext cx="1191155" cy="12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lowchart: Magnetic Disk 25"/>
          <p:cNvSpPr/>
          <p:nvPr/>
        </p:nvSpPr>
        <p:spPr bwMode="auto">
          <a:xfrm>
            <a:off x="7450667" y="1265237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8162351" y="1265237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8874035" y="1265237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Magnetic Disk 45"/>
          <p:cNvSpPr/>
          <p:nvPr/>
        </p:nvSpPr>
        <p:spPr bwMode="auto">
          <a:xfrm>
            <a:off x="7466716" y="1947374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Magnetic Disk 46"/>
          <p:cNvSpPr/>
          <p:nvPr/>
        </p:nvSpPr>
        <p:spPr bwMode="auto">
          <a:xfrm>
            <a:off x="7476551" y="2805811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8188235" y="2805811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>
            <a:off x="8188235" y="3452852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Magnetic Disk 49"/>
          <p:cNvSpPr/>
          <p:nvPr/>
        </p:nvSpPr>
        <p:spPr bwMode="auto">
          <a:xfrm>
            <a:off x="7471038" y="3467311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lowchart: Magnetic Disk 50"/>
          <p:cNvSpPr/>
          <p:nvPr/>
        </p:nvSpPr>
        <p:spPr bwMode="auto">
          <a:xfrm>
            <a:off x="8926512" y="3448357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lowchart: Magnetic Disk 51"/>
          <p:cNvSpPr/>
          <p:nvPr/>
        </p:nvSpPr>
        <p:spPr bwMode="auto">
          <a:xfrm>
            <a:off x="4885025" y="1664890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4878386" y="3140073"/>
            <a:ext cx="685800" cy="457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>
            <a:endCxn id="52" idx="2"/>
          </p:cNvCxnSpPr>
          <p:nvPr/>
        </p:nvCxnSpPr>
        <p:spPr bwMode="auto">
          <a:xfrm>
            <a:off x="4735512" y="1739965"/>
            <a:ext cx="149513" cy="1535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34" idx="3"/>
            <a:endCxn id="26" idx="2"/>
          </p:cNvCxnSpPr>
          <p:nvPr/>
        </p:nvCxnSpPr>
        <p:spPr bwMode="auto">
          <a:xfrm flipV="1">
            <a:off x="7266517" y="1493837"/>
            <a:ext cx="184150" cy="103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60575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256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b="1" dirty="0">
                <a:solidFill>
                  <a:srgbClr val="C00000"/>
                </a:solidFill>
                <a:latin typeface="Lato Light" charset="0"/>
              </a:rPr>
              <a:t>Don’t!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1800" dirty="0">
              <a:solidFill>
                <a:schemeClr val="tx1"/>
              </a:solidFill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b="1" dirty="0">
                <a:solidFill>
                  <a:srgbClr val="009900"/>
                </a:solidFill>
                <a:latin typeface="Lato Light" charset="0"/>
              </a:rPr>
              <a:t>Do!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Coding Practices That Kill Native Batching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73063" y="1578098"/>
            <a:ext cx="8839247" cy="1219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foreach(var message in messages)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await s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ender.SendAsync(message)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73063" y="4008437"/>
            <a:ext cx="8839247" cy="170949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tasks = new List&lt;Task&gt;()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foreach(var message in messages)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</a:p>
          <a:p>
            <a:pPr defTabSz="457200" eaLnBrk="1">
              <a:lnSpc>
                <a:spcPct val="96000"/>
              </a:lnSpc>
              <a:buClr>
                <a:srgbClr val="000000"/>
              </a:buClr>
              <a:buSzPct val="100000"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tasks.Add( s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ender.SendAsync(message) )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indent="0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 Task.WhenAll(tasks)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157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815614" y="3094037"/>
            <a:ext cx="1828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5" y="1112839"/>
            <a:ext cx="4637087" cy="274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600" dirty="0">
                <a:latin typeface="Lato Light" charset="0"/>
              </a:rPr>
              <a:t>How it works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Load additional messages when receiving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Prefetched messages are locked on the gateway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Each client maintains its own in-memory cache of processing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Prefetching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726112" y="2865437"/>
            <a:ext cx="1219201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69332" y="2981588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39" idx="3"/>
            <a:endCxn id="41" idx="1"/>
          </p:cNvCxnSpPr>
          <p:nvPr/>
        </p:nvCxnSpPr>
        <p:spPr bwMode="auto">
          <a:xfrm>
            <a:off x="5392059" y="3246436"/>
            <a:ext cx="334053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945312" y="3242269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8480902" y="2865436"/>
            <a:ext cx="1219200" cy="76200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607" y="2801004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704722" y="35353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857122" y="36877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09522" y="38401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161922" y="39925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314322" y="4144901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65" name="Rectangle 64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38555" y="346677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90955" y="346677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1" name="Rectangle 70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43355" y="346677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595755" y="346677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48155" y="3466778"/>
            <a:ext cx="381000" cy="229696"/>
            <a:chOff x="5268912" y="4921741"/>
            <a:chExt cx="381000" cy="229696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5268912" y="4922837"/>
              <a:ext cx="3810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10800000">
              <a:off x="5270909" y="4921741"/>
              <a:ext cx="379002" cy="130292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22225" y="3955497"/>
            <a:ext cx="7268730" cy="261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600" b="1" dirty="0">
                <a:solidFill>
                  <a:srgbClr val="C00000"/>
                </a:solidFill>
                <a:latin typeface="Lato Light" charset="0"/>
              </a:rPr>
              <a:t>Gotchas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Cannot renew locks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Prefetch size depends on the processing code speed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Unlocked prefetched messages are not evicted from cache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600" dirty="0">
                <a:latin typeface="Lato Light" charset="0"/>
              </a:rPr>
              <a:t>Prefetched messages with expired TTL are not evicted from cache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160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934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Service Bus is a great service!</a:t>
            </a:r>
            <a:endParaRPr lang="nl-BE" sz="2200" dirty="0">
              <a:latin typeface="Lato Light" charset="0"/>
            </a:endParaRP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With many powerfull features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Combining those features while maintaining reliability &amp; performance is the challenge!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It’s a balancing act</a:t>
            </a:r>
            <a:endParaRPr lang="en-US" sz="1800" b="1" dirty="0">
              <a:latin typeface="Lato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2" y="963615"/>
            <a:ext cx="2438400" cy="2438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2212" y="3894137"/>
            <a:ext cx="2057400" cy="2057400"/>
            <a:chOff x="5002212" y="3894137"/>
            <a:chExt cx="2057400" cy="2057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3012" y="3894137"/>
            <a:ext cx="2057400" cy="2057400"/>
            <a:chOff x="7593012" y="3894137"/>
            <a:chExt cx="2057400" cy="2057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7" idx="0"/>
          </p:cNvCxnSpPr>
          <p:nvPr/>
        </p:nvCxnSpPr>
        <p:spPr bwMode="auto">
          <a:xfrm flipV="1">
            <a:off x="6030912" y="3017837"/>
            <a:ext cx="10287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7431578" y="3017837"/>
            <a:ext cx="1219200" cy="13128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20" idx="1"/>
            <a:endCxn id="9" idx="3"/>
          </p:cNvCxnSpPr>
          <p:nvPr/>
        </p:nvCxnSpPr>
        <p:spPr bwMode="auto">
          <a:xfrm flipH="1">
            <a:off x="7059612" y="4922837"/>
            <a:ext cx="5334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04597" y="46138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5262" y="30025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3012" y="298507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90946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Webinar #2</a:t>
            </a:r>
          </a:p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b="1" dirty="0">
                <a:latin typeface="Dosis SemiBold" charset="0"/>
              </a:rPr>
              <a:t>December 14th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586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Q&amp;A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32713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Thank you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34888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100472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0" rIns="1079772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Need to set up secure communication between your software components across network boundaries?</a:t>
            </a: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en-US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en-US" sz="2200" dirty="0">
                <a:latin typeface="Lato Light" charset="0"/>
              </a:rPr>
              <a:t>Yves Goeleven and Sean Feldman will show you what it takes to use the Azure Service Bus for this purpose.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Learn how to:</a:t>
            </a:r>
            <a:endParaRPr lang="en-US" sz="2200" dirty="0">
              <a:latin typeface="Lato Light" charset="0"/>
            </a:endParaRP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200" dirty="0">
                <a:latin typeface="Lato Light" charset="0"/>
              </a:rPr>
              <a:t>Set up and maintain the connection with the broker.</a:t>
            </a: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nl-BE" sz="2200" dirty="0">
                <a:latin typeface="Lato Light" charset="0"/>
              </a:rPr>
              <a:t>Ensure reliable message exchange.</a:t>
            </a:r>
          </a:p>
          <a:p>
            <a:pPr marL="0" lvl="3" indent="-342827" eaLnBrk="1">
              <a:lnSpc>
                <a:spcPts val="3199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nl-BE" sz="2200" dirty="0">
                <a:latin typeface="Lato Light" charset="0"/>
              </a:rPr>
              <a:t>Optimize performance.</a:t>
            </a:r>
            <a:endParaRPr lang="en-US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Abstract.</a:t>
            </a:r>
            <a:endParaRPr lang="en-US" sz="1800" b="1" dirty="0">
              <a:latin typeface="Lato Light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Magnetic Disk 33"/>
          <p:cNvSpPr/>
          <p:nvPr/>
        </p:nvSpPr>
        <p:spPr bwMode="auto">
          <a:xfrm rot="5400000">
            <a:off x="5745480" y="3424988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3" y="1112837"/>
            <a:ext cx="10058401" cy="4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i="1" dirty="0">
                <a:latin typeface="Lato Light" charset="0"/>
              </a:rPr>
              <a:t>Entity</a:t>
            </a:r>
            <a:r>
              <a:rPr lang="nl-BE" sz="2200" dirty="0">
                <a:latin typeface="Lato Light" charset="0"/>
              </a:rPr>
              <a:t>: a generic term for constructs in an Azure Service Bus namespace</a:t>
            </a: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Entity ?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 rot="5400000">
            <a:off x="5726112" y="1867580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owchart: Magnetic Disk 28"/>
          <p:cNvSpPr/>
          <p:nvPr/>
        </p:nvSpPr>
        <p:spPr bwMode="auto">
          <a:xfrm rot="5400000">
            <a:off x="6183312" y="3427383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Magnetic Disk 29"/>
          <p:cNvSpPr/>
          <p:nvPr/>
        </p:nvSpPr>
        <p:spPr bwMode="auto">
          <a:xfrm rot="5400000">
            <a:off x="6792912" y="30178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Magnetic Disk 31"/>
          <p:cNvSpPr/>
          <p:nvPr/>
        </p:nvSpPr>
        <p:spPr bwMode="auto">
          <a:xfrm rot="5400000">
            <a:off x="6792912" y="3412637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 bwMode="auto">
          <a:xfrm rot="5400000">
            <a:off x="6792912" y="3805988"/>
            <a:ext cx="381000" cy="6858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4599" y="1647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Queue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9190" y="28160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Subscription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9190" y="43393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Subscription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30592" y="3202081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Topic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504127" y="1945632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66444" y="3503040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469312" y="1954741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469312" y="2941637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469312" y="3495925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469312" y="4048333"/>
            <a:ext cx="773112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</a:t>
            </a:r>
            <a:r>
              <a:rPr lang="nl-B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1" idx="3"/>
            <a:endCxn id="3" idx="3"/>
          </p:cNvCxnSpPr>
          <p:nvPr/>
        </p:nvCxnSpPr>
        <p:spPr bwMode="auto">
          <a:xfrm>
            <a:off x="5277239" y="2210480"/>
            <a:ext cx="29647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43" idx="1"/>
            <a:endCxn id="3" idx="1"/>
          </p:cNvCxnSpPr>
          <p:nvPr/>
        </p:nvCxnSpPr>
        <p:spPr bwMode="auto">
          <a:xfrm flipH="1" flipV="1">
            <a:off x="6259512" y="2210480"/>
            <a:ext cx="2209800" cy="9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42" idx="3"/>
            <a:endCxn id="34" idx="3"/>
          </p:cNvCxnSpPr>
          <p:nvPr/>
        </p:nvCxnSpPr>
        <p:spPr bwMode="auto">
          <a:xfrm>
            <a:off x="5339556" y="3767888"/>
            <a:ext cx="25352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45" idx="1"/>
            <a:endCxn id="32" idx="1"/>
          </p:cNvCxnSpPr>
          <p:nvPr/>
        </p:nvCxnSpPr>
        <p:spPr bwMode="auto">
          <a:xfrm flipH="1" flipV="1">
            <a:off x="7326312" y="3755537"/>
            <a:ext cx="1143000" cy="5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44" idx="1"/>
            <a:endCxn id="30" idx="1"/>
          </p:cNvCxnSpPr>
          <p:nvPr/>
        </p:nvCxnSpPr>
        <p:spPr bwMode="auto">
          <a:xfrm flipH="1">
            <a:off x="7326312" y="3206485"/>
            <a:ext cx="1143000" cy="1542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46" idx="1"/>
            <a:endCxn id="33" idx="1"/>
          </p:cNvCxnSpPr>
          <p:nvPr/>
        </p:nvCxnSpPr>
        <p:spPr bwMode="auto">
          <a:xfrm flipH="1" flipV="1">
            <a:off x="7326312" y="4148888"/>
            <a:ext cx="1143000" cy="16429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4659312" y="5303837"/>
            <a:ext cx="4648200" cy="1143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entity is a</a:t>
            </a:r>
            <a:r>
              <a:rPr kumimoji="0" lang="nl-BE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SQL Azure Database or Storage Blob under the hood!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2224" y="1701338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Messaging Entities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Queue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Topic</a:t>
            </a:r>
          </a:p>
          <a:p>
            <a:pPr marL="742515" lvl="4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Subscription</a:t>
            </a:r>
          </a:p>
          <a:p>
            <a:pPr marL="1428170" lvl="6" indent="-342900" eaLnBrk="1">
              <a:lnSpc>
                <a:spcPts val="3199"/>
              </a:lnSpc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Rule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indent="-116205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1800" dirty="0">
                <a:latin typeface="Lato Light" charset="0"/>
              </a:rPr>
              <a:t>Other (out of scope): Relay, EventHub, Consumer Group, ...</a:t>
            </a:r>
            <a:endParaRPr lang="en-US" sz="180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356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865437"/>
            <a:ext cx="1008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4000" dirty="0">
                <a:latin typeface="Dosis SemiBold" charset="0"/>
              </a:rPr>
              <a:t>Connectivity</a:t>
            </a:r>
            <a:endParaRPr lang="en-US" sz="4000" b="1" dirty="0">
              <a:latin typeface="Lato Light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798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7685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2 Ways to connect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NamespaceManager: to create &amp; manage entities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MessagingFactory: to send/receive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solidFill>
                <a:srgbClr val="FF0000"/>
              </a:solidFill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Connectivity</a:t>
            </a:r>
            <a:endParaRPr lang="en-US" sz="1800" b="1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079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NamespaceManager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Namespace Address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TokenProvider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Methods: </a:t>
            </a:r>
          </a:p>
          <a:p>
            <a:pPr marL="685365" lvl="4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Get, Exists, Create, Update, Delete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Connecting to manage entities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67995" y="2315321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493047" y="4396107"/>
            <a:ext cx="6705600" cy="174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2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Additional options</a:t>
            </a:r>
          </a:p>
          <a:p>
            <a:pPr marL="285750" lvl="3" indent="-228552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/>
            </a:pPr>
            <a:r>
              <a:rPr lang="nl-BE" sz="1800" dirty="0">
                <a:latin typeface="Lato Light" charset="0"/>
              </a:rPr>
              <a:t>REST API: </a:t>
            </a:r>
            <a:r>
              <a:rPr lang="nl-BE" sz="900" dirty="0">
                <a:latin typeface="Lato Light" charset="0"/>
                <a:ea typeface="ＭＳ Ｐゴシック" charset="0"/>
              </a:rPr>
              <a:t>https://docs.microsoft.com/en-us/rest/api/servicebus</a:t>
            </a:r>
            <a:r>
              <a:rPr lang="nl-BE" sz="1000" dirty="0">
                <a:latin typeface="Lato Light" charset="0"/>
                <a:ea typeface="ＭＳ Ｐゴシック" charset="0"/>
              </a:rPr>
              <a:t>/</a:t>
            </a:r>
            <a:endParaRPr lang="nl-BE" sz="18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1800" dirty="0">
                <a:latin typeface="Lato Light" charset="0"/>
              </a:rPr>
              <a:t>ARM: </a:t>
            </a:r>
            <a:r>
              <a:rPr lang="nl-BE" sz="900" dirty="0">
                <a:latin typeface="Lato Light" charset="0"/>
              </a:rPr>
              <a:t>https://docs.microsoft.com/en-us/azure/service-bus-messaging/service-bus-resource-manager-overview</a:t>
            </a:r>
            <a:endParaRPr lang="en-US" sz="1800" dirty="0">
              <a:latin typeface="Lato Light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573712" y="1659963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or: Elbow 7"/>
          <p:cNvCxnSpPr>
            <a:stCxn id="41" idx="0"/>
            <a:endCxn id="39" idx="1"/>
          </p:cNvCxnSpPr>
          <p:nvPr/>
        </p:nvCxnSpPr>
        <p:spPr bwMode="auto">
          <a:xfrm rot="5400000" flipH="1" flipV="1">
            <a:off x="5256280" y="1997890"/>
            <a:ext cx="390510" cy="244353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7326312" y="2208447"/>
            <a:ext cx="1219200" cy="73054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1" idx="3"/>
            <a:endCxn id="9" idx="1"/>
          </p:cNvCxnSpPr>
          <p:nvPr/>
        </p:nvCxnSpPr>
        <p:spPr bwMode="auto">
          <a:xfrm flipV="1">
            <a:off x="5790722" y="2573719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183312" y="257371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HTTPS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150814" y="4412346"/>
            <a:ext cx="3506786" cy="15540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Creation is really expensive</a:t>
            </a:r>
            <a:r>
              <a:rPr kumimoji="0" lang="nl-BE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399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Exceptions to deal with: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Connectivity 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Timeouts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Authorization (manage)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Broker Exceptions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Transient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Non-transient</a:t>
            </a: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Concurrency conflicts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What can possibly go wrong?</a:t>
            </a:r>
            <a:endParaRPr lang="en-US" sz="1800" b="1" dirty="0">
              <a:latin typeface="Lat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30712" y="1670414"/>
            <a:ext cx="5529451" cy="2322484"/>
            <a:chOff x="5155445" y="1970289"/>
            <a:chExt cx="4824617" cy="2026439"/>
          </a:xfrm>
        </p:grpSpPr>
        <p:sp>
          <p:nvSpPr>
            <p:cNvPr id="20" name="Isosceles Triangle 19"/>
            <p:cNvSpPr/>
            <p:nvPr/>
          </p:nvSpPr>
          <p:spPr bwMode="auto">
            <a:xfrm rot="16200000">
              <a:off x="5807832" y="2895326"/>
              <a:ext cx="766817" cy="69740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nl-BE" sz="1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DNS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13976" y="2393339"/>
              <a:ext cx="194288" cy="49295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latin typeface="Arial" panose="020B0604020202020204" pitchFamily="34" charset="0"/>
                  <a:cs typeface="Arial" panose="020B0604020202020204" pitchFamily="34" charset="0"/>
                </a:rPr>
                <a:t>LB</a:t>
              </a:r>
              <a:endParaRPr kumimoji="0" lang="en-US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50112" y="2255837"/>
              <a:ext cx="729592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155445" y="2827335"/>
              <a:ext cx="492803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4" idx="3"/>
              <a:endCxn id="20" idx="0"/>
            </p:cNvCxnSpPr>
            <p:nvPr/>
          </p:nvCxnSpPr>
          <p:spPr bwMode="auto">
            <a:xfrm>
              <a:off x="5648248" y="3017708"/>
              <a:ext cx="194290" cy="22632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>
              <a:stCxn id="20" idx="4"/>
              <a:endCxn id="21" idx="1"/>
            </p:cNvCxnSpPr>
            <p:nvPr/>
          </p:nvCxnSpPr>
          <p:spPr bwMode="auto">
            <a:xfrm flipV="1">
              <a:off x="6539943" y="2639816"/>
              <a:ext cx="274033" cy="22080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21" idx="3"/>
              <a:endCxn id="23" idx="1"/>
            </p:cNvCxnSpPr>
            <p:nvPr/>
          </p:nvCxnSpPr>
          <p:spPr bwMode="auto">
            <a:xfrm flipV="1">
              <a:off x="7008264" y="2446210"/>
              <a:ext cx="241848" cy="19360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8738980" y="2265157"/>
              <a:ext cx="854058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Broker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23" idx="3"/>
              <a:endCxn id="28" idx="1"/>
            </p:cNvCxnSpPr>
            <p:nvPr/>
          </p:nvCxnSpPr>
          <p:spPr bwMode="auto">
            <a:xfrm>
              <a:off x="7979705" y="2446210"/>
              <a:ext cx="759275" cy="932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5648248" y="2880447"/>
              <a:ext cx="771184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timeout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58583" y="2723555"/>
              <a:ext cx="771184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timeout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9106" y="2473845"/>
              <a:ext cx="913302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Exception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66760" y="2469811"/>
              <a:ext cx="913302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Exception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00094" y="1970289"/>
              <a:ext cx="1111729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Unauthorized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155445" y="3329284"/>
              <a:ext cx="492803" cy="38074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nl-BE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>
              <a:stCxn id="43" idx="3"/>
              <a:endCxn id="20" idx="0"/>
            </p:cNvCxnSpPr>
            <p:nvPr/>
          </p:nvCxnSpPr>
          <p:spPr bwMode="auto">
            <a:xfrm flipV="1">
              <a:off x="5648248" y="3244028"/>
              <a:ext cx="194290" cy="27562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5281160" y="3739309"/>
              <a:ext cx="1441547" cy="25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solidFill>
                    <a:srgbClr val="FF0000"/>
                  </a:solidFill>
                  <a:sym typeface="Wingdings" panose="05000000000000000000" pitchFamily="2" charset="2"/>
                </a:rPr>
                <a:t>?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Concurrency conflict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85813" y="3238437"/>
              <a:ext cx="771184" cy="334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 </a:t>
              </a:r>
              <a:r>
                <a:rPr lang="nl-BE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timeout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548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815614" y="1722437"/>
            <a:ext cx="1828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657600" y="6970714"/>
            <a:ext cx="61722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FFFF"/>
                </a:solidFill>
                <a:latin typeface="Dosis SemiBold" charset="0"/>
              </a:rPr>
              <a:t>Introduction to ServiceInsight for NServiceBus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743702"/>
            <a:ext cx="10080625" cy="8159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0" tIns="45710" rIns="91420" bIns="45710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34202"/>
            <a:ext cx="18383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744912" y="6948002"/>
            <a:ext cx="6084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1" tIns="44991" rIns="89981" bIns="4499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lnSpc>
                <a:spcPct val="10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FFFFFF"/>
                </a:solidFill>
                <a:latin typeface="Dosis SemiBold" charset="0"/>
              </a:rPr>
              <a:t>Azure Service Bus</a:t>
            </a:r>
          </a:p>
        </p:txBody>
      </p: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2224" y="1112839"/>
            <a:ext cx="46370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0" rIns="359924" bIns="0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323975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MessagingFactory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Namespace Address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TokenProvider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Connection Settings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Maintains the network connection</a:t>
            </a: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0" lvl="3" indent="0" eaLnBrk="1">
              <a:lnSpc>
                <a:spcPts val="3199"/>
              </a:lnSpc>
              <a:buClr>
                <a:srgbClr val="000000"/>
              </a:buClr>
              <a:buSzPct val="45000"/>
            </a:pPr>
            <a:r>
              <a:rPr lang="nl-BE" sz="2200" dirty="0">
                <a:latin typeface="Lato Light" charset="0"/>
              </a:rPr>
              <a:t>MessageSender/Receiver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Created by Factory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nl-BE" sz="2200" dirty="0">
                <a:latin typeface="Lato Light" charset="0"/>
              </a:rPr>
              <a:t>Logical connection</a:t>
            </a:r>
          </a:p>
          <a:p>
            <a:pPr marL="342900" lvl="3" indent="-342900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  <a:p>
            <a:pPr marL="285750" lvl="3" eaLnBrk="1">
              <a:lnSpc>
                <a:spcPts val="3199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nl-BE" sz="2200" dirty="0">
              <a:latin typeface="Lato Light" charset="0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0" y="198440"/>
            <a:ext cx="100806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79772" tIns="44991" rIns="1079772" bIns="44991"/>
          <a:lstStyle>
            <a:lvl1pPr marL="1619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7825" indent="-1619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defTabSz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algn="ctr" eaLnBrk="1">
              <a:lnSpc>
                <a:spcPct val="106000"/>
              </a:lnSpc>
              <a:buClr>
                <a:srgbClr val="000000"/>
              </a:buClr>
              <a:buSzPct val="100000"/>
            </a:pPr>
            <a:r>
              <a:rPr lang="en-US" sz="2800" dirty="0">
                <a:latin typeface="Dosis SemiBold" charset="0"/>
              </a:rPr>
              <a:t>Connecting to send/receive messages</a:t>
            </a:r>
            <a:endParaRPr lang="en-US" sz="1800" b="1" dirty="0">
              <a:latin typeface="Lato Light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726112" y="1493837"/>
            <a:ext cx="1219201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53414" y="1248574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945312" y="1792187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371019" y="5886467"/>
            <a:ext cx="8576585" cy="67786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kumimoji="0" lang="nl-BE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physical connection 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expensive</a:t>
            </a:r>
            <a:r>
              <a:rPr kumimoji="0" lang="nl-BE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53413" y="1865559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39" idx="3"/>
            <a:endCxn id="41" idx="1"/>
          </p:cNvCxnSpPr>
          <p:nvPr/>
        </p:nvCxnSpPr>
        <p:spPr bwMode="auto">
          <a:xfrm>
            <a:off x="5376141" y="1513422"/>
            <a:ext cx="349971" cy="361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41" idx="1"/>
            <a:endCxn id="21" idx="3"/>
          </p:cNvCxnSpPr>
          <p:nvPr/>
        </p:nvCxnSpPr>
        <p:spPr bwMode="auto">
          <a:xfrm flipH="1">
            <a:off x="5376140" y="1874837"/>
            <a:ext cx="349972" cy="255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945312" y="1944587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925622" y="2015027"/>
            <a:ext cx="141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TCP/WebSocket</a:t>
            </a:r>
            <a:br>
              <a:rPr lang="nl-BE" sz="1200" dirty="0"/>
            </a:br>
            <a:r>
              <a:rPr lang="nl-BE" sz="1200" dirty="0"/>
              <a:t>Connection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2847" y="1742081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>
                <a:solidFill>
                  <a:schemeClr val="bg1"/>
                </a:solidFill>
              </a:rPr>
              <a:t>AMQP/SBMP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794658" y="3193783"/>
            <a:ext cx="1828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05156" y="2965183"/>
            <a:ext cx="1219201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32458" y="2719920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6924356" y="3263533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 bwMode="auto">
          <a:xfrm>
            <a:off x="4432457" y="3336905"/>
            <a:ext cx="922727" cy="5296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 bwMode="auto">
          <a:xfrm>
            <a:off x="5355185" y="2984768"/>
            <a:ext cx="349971" cy="361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42" idx="1"/>
            <a:endCxn id="45" idx="3"/>
          </p:cNvCxnSpPr>
          <p:nvPr/>
        </p:nvCxnSpPr>
        <p:spPr bwMode="auto">
          <a:xfrm flipH="1">
            <a:off x="5355184" y="3346183"/>
            <a:ext cx="349972" cy="255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6924356" y="3415933"/>
            <a:ext cx="1535590" cy="6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904666" y="3486373"/>
            <a:ext cx="141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TCP/WebSocket</a:t>
            </a:r>
            <a:br>
              <a:rPr lang="nl-BE" sz="1200" dirty="0"/>
            </a:br>
            <a:r>
              <a:rPr lang="nl-BE" sz="1200" dirty="0"/>
              <a:t>Connection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11891" y="321342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>
                <a:solidFill>
                  <a:schemeClr val="bg1"/>
                </a:solidFill>
              </a:rPr>
              <a:t>AMQP/SBMP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80902" y="1493836"/>
            <a:ext cx="1219200" cy="76200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466300" y="2964098"/>
            <a:ext cx="1219200" cy="76200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nl-B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5112" y="606214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>
                    <a:lumMod val="50000"/>
                  </a:schemeClr>
                </a:solidFill>
                <a:hlinkClick r:id="rId4" action="ppaction://hlinkfile"/>
              </a:rPr>
              <a:t>C#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26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Particular_template</Template>
  <TotalTime>3269</TotalTime>
  <Words>1783</Words>
  <Application>Microsoft Office PowerPoint</Application>
  <PresentationFormat>Custom</PresentationFormat>
  <Paragraphs>622</Paragraphs>
  <Slides>36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Dosis Regular</vt:lpstr>
      <vt:lpstr>Dosis SemiBold</vt:lpstr>
      <vt:lpstr>Lato Bold</vt:lpstr>
      <vt:lpstr>Lato Light</vt:lpstr>
      <vt:lpstr>Lato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King</dc:creator>
  <cp:lastModifiedBy>Sean Feldman</cp:lastModifiedBy>
  <cp:revision>293</cp:revision>
  <cp:lastPrinted>1601-01-01T00:00:00Z</cp:lastPrinted>
  <dcterms:created xsi:type="dcterms:W3CDTF">2014-09-10T07:40:51Z</dcterms:created>
  <dcterms:modified xsi:type="dcterms:W3CDTF">2016-11-30T15:00:20Z</dcterms:modified>
</cp:coreProperties>
</file>