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</p:sldMasterIdLst>
  <p:notesMasterIdLst>
    <p:notesMasterId r:id="rId36"/>
  </p:notesMasterIdLst>
  <p:handoutMasterIdLst>
    <p:handoutMasterId r:id="rId37"/>
  </p:handoutMasterIdLst>
  <p:sldIdLst>
    <p:sldId id="1457" r:id="rId5"/>
    <p:sldId id="1460" r:id="rId6"/>
    <p:sldId id="1524" r:id="rId7"/>
    <p:sldId id="1595" r:id="rId8"/>
    <p:sldId id="1586" r:id="rId9"/>
    <p:sldId id="1534" r:id="rId10"/>
    <p:sldId id="1596" r:id="rId11"/>
    <p:sldId id="1598" r:id="rId12"/>
    <p:sldId id="1607" r:id="rId13"/>
    <p:sldId id="1587" r:id="rId14"/>
    <p:sldId id="1597" r:id="rId15"/>
    <p:sldId id="1594" r:id="rId16"/>
    <p:sldId id="1588" r:id="rId17"/>
    <p:sldId id="1592" r:id="rId18"/>
    <p:sldId id="1599" r:id="rId19"/>
    <p:sldId id="1600" r:id="rId20"/>
    <p:sldId id="1601" r:id="rId21"/>
    <p:sldId id="1602" r:id="rId22"/>
    <p:sldId id="1603" r:id="rId23"/>
    <p:sldId id="1604" r:id="rId24"/>
    <p:sldId id="1605" r:id="rId25"/>
    <p:sldId id="1593" r:id="rId26"/>
    <p:sldId id="1589" r:id="rId27"/>
    <p:sldId id="1590" r:id="rId28"/>
    <p:sldId id="1606" r:id="rId29"/>
    <p:sldId id="1608" r:id="rId30"/>
    <p:sldId id="1609" r:id="rId31"/>
    <p:sldId id="1610" r:id="rId32"/>
    <p:sldId id="1591" r:id="rId33"/>
    <p:sldId id="1461" r:id="rId34"/>
    <p:sldId id="1458" r:id="rId35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970B588-B535-CC42-A7E5-4D8CE8D2B81C}">
          <p14:sldIdLst>
            <p14:sldId id="1457"/>
            <p14:sldId id="1460"/>
          </p14:sldIdLst>
        </p14:section>
        <p14:section name="overview" id="{E6860344-58C6-0E4F-A75D-E9E6B2829613}">
          <p14:sldIdLst>
            <p14:sldId id="1524"/>
            <p14:sldId id="1595"/>
          </p14:sldIdLst>
        </p14:section>
        <p14:section name="rate-card-detail" id="{34B572DE-4C3B-7A41-A951-0E3467BEF32F}">
          <p14:sldIdLst>
            <p14:sldId id="1586"/>
            <p14:sldId id="1534"/>
            <p14:sldId id="1596"/>
            <p14:sldId id="1598"/>
            <p14:sldId id="1607"/>
          </p14:sldIdLst>
        </p14:section>
        <p14:section name="enabling-scenarios" id="{25BF2059-5BF6-BB4F-BEBA-31E3C591C7F4}">
          <p14:sldIdLst>
            <p14:sldId id="1587"/>
            <p14:sldId id="1597"/>
            <p14:sldId id="1594"/>
          </p14:sldIdLst>
        </p14:section>
        <p14:section name="api-request" id="{A14D6DCD-CE37-EE4A-A44B-78AF17ACCBF6}">
          <p14:sldIdLst>
            <p14:sldId id="1588"/>
            <p14:sldId id="1592"/>
            <p14:sldId id="1599"/>
            <p14:sldId id="1600"/>
            <p14:sldId id="1601"/>
            <p14:sldId id="1602"/>
            <p14:sldId id="1603"/>
            <p14:sldId id="1604"/>
            <p14:sldId id="1605"/>
            <p14:sldId id="1593"/>
          </p14:sldIdLst>
        </p14:section>
        <p14:section name="api-response" id="{DA16431F-DCA1-074E-8BD3-58D97AC2E72C}">
          <p14:sldIdLst>
            <p14:sldId id="1589"/>
            <p14:sldId id="1590"/>
            <p14:sldId id="1606"/>
            <p14:sldId id="1608"/>
            <p14:sldId id="1609"/>
            <p14:sldId id="1610"/>
            <p14:sldId id="1591"/>
          </p14:sldIdLst>
        </p14:section>
        <p14:section name="outro" id="{94372C01-023E-8440-BAFB-3B6FFC8B5CAC}">
          <p14:sldIdLst>
            <p14:sldId id="1461"/>
            <p14:sldId id="145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5252"/>
    <a:srgbClr val="43D7FF"/>
    <a:srgbClr val="FFFFFF"/>
    <a:srgbClr val="47D8FF"/>
    <a:srgbClr val="11CCFF"/>
    <a:srgbClr val="85E5FF"/>
    <a:srgbClr val="B4A0FF"/>
    <a:srgbClr val="505050"/>
    <a:srgbClr val="000000"/>
    <a:srgbClr val="00B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4564" autoAdjust="0"/>
    <p:restoredTop sz="79824" autoAdjust="0"/>
  </p:normalViewPr>
  <p:slideViewPr>
    <p:cSldViewPr>
      <p:cViewPr>
        <p:scale>
          <a:sx n="90" d="100"/>
          <a:sy n="90" d="100"/>
        </p:scale>
        <p:origin x="2964" y="1662"/>
      </p:cViewPr>
      <p:guideLst/>
    </p:cSldViewPr>
  </p:slideViewPr>
  <p:outlineViewPr>
    <p:cViewPr>
      <p:scale>
        <a:sx n="33" d="100"/>
        <a:sy n="33" d="100"/>
      </p:scale>
      <p:origin x="0" y="-3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3582"/>
    </p:cViewPr>
  </p:sorterViewPr>
  <p:notesViewPr>
    <p:cSldViewPr showGuides="1">
      <p:cViewPr varScale="1">
        <p:scale>
          <a:sx n="83" d="100"/>
          <a:sy n="83" d="100"/>
        </p:scale>
        <p:origin x="299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2015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6/10/2016 11:51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2015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6/10/2016 11:51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6/10/2016 11:51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160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6/10/2016 11:51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2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6/10/2016 11:51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5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Metadata: localization / culture / currency /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 err="1"/>
              <a:t>OfferTerms</a:t>
            </a:r>
            <a:r>
              <a:rPr lang="en-US" dirty="0"/>
              <a:t>: details on the actual</a:t>
            </a:r>
            <a:r>
              <a:rPr lang="en-US" baseline="0" dirty="0"/>
              <a:t> offer requested</a:t>
            </a:r>
          </a:p>
          <a:p>
            <a:r>
              <a:rPr lang="en-US" baseline="0" dirty="0"/>
              <a:t>Collection of meters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6/10/2016 11:51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260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err="1"/>
              <a:t>IsTaxIncluded</a:t>
            </a:r>
            <a:r>
              <a:rPr lang="en-US" dirty="0"/>
              <a:t> = always false as the rates returned are ALWAYS pretax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Tags = name-value</a:t>
            </a:r>
            <a:r>
              <a:rPr lang="en-US" baseline="0" dirty="0"/>
              <a:t> pair of additional details on the request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6/10/2016 11:51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470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Name: the name of the Azure offer term</a:t>
            </a:r>
          </a:p>
          <a:p>
            <a:pPr marL="388712" lvl="1" indent="-171450">
              <a:buFont typeface="Arial" charset="0"/>
              <a:buChar char="•"/>
            </a:pPr>
            <a:r>
              <a:rPr lang="en-US" dirty="0"/>
              <a:t>Monetary Credit</a:t>
            </a:r>
          </a:p>
          <a:p>
            <a:pPr marL="388712" lvl="1" indent="-171450">
              <a:buFont typeface="Arial" charset="0"/>
              <a:buChar char="•"/>
            </a:pPr>
            <a:r>
              <a:rPr lang="en-US" dirty="0"/>
              <a:t>Monetary Commitment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dirty="0"/>
              <a:t>Credit: amount of credit provided under the terms of the</a:t>
            </a:r>
            <a:r>
              <a:rPr lang="en-US" baseline="0" dirty="0"/>
              <a:t> given offer level</a:t>
            </a:r>
            <a:endParaRPr lang="en-US" dirty="0"/>
          </a:p>
          <a:p>
            <a:pPr marL="388712" lvl="1" indent="-171450">
              <a:buFont typeface="Arial" charset="0"/>
              <a:buChar char="•"/>
            </a:pPr>
            <a:r>
              <a:rPr lang="en-US" dirty="0"/>
              <a:t>Only used by offer terms of type Monetary Commitment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dirty="0" err="1"/>
              <a:t>EffectiveDate</a:t>
            </a:r>
            <a:r>
              <a:rPr lang="en-US" dirty="0"/>
              <a:t>:</a:t>
            </a:r>
            <a:r>
              <a:rPr lang="en-US" baseline="0" dirty="0"/>
              <a:t> date from which the meter rate / offer term is effective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baseline="0" dirty="0" err="1"/>
              <a:t>TieredDiscount</a:t>
            </a:r>
            <a:r>
              <a:rPr lang="en-US" baseline="0" dirty="0"/>
              <a:t>: list of key/value pairs for tiered meter rates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Only used by offer terms of type Monetary Commitment</a:t>
            </a:r>
          </a:p>
          <a:p>
            <a:pPr marL="388712" lvl="1" indent="-171450">
              <a:buFont typeface="Arial" charset="0"/>
              <a:buChar char="•"/>
            </a:pPr>
            <a:r>
              <a:rPr lang="en-US" baseline="0" dirty="0"/>
              <a:t>Key = price</a:t>
            </a:r>
          </a:p>
          <a:p>
            <a:pPr marL="388712" lvl="1" indent="-171450">
              <a:buFont typeface="Arial" charset="0"/>
              <a:buChar char="•"/>
            </a:pPr>
            <a:r>
              <a:rPr lang="en-US" baseline="0" dirty="0"/>
              <a:t>Value = discount percentage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baseline="0" dirty="0" err="1"/>
              <a:t>ExcludedMeterIds</a:t>
            </a:r>
            <a:r>
              <a:rPr lang="en-US" baseline="0" dirty="0"/>
              <a:t>: array of meter IDs that are excluded from given offer terms</a:t>
            </a:r>
          </a:p>
          <a:p>
            <a:pPr marL="388712" lvl="1" indent="-171450">
              <a:buFont typeface="Arial" charset="0"/>
              <a:buChar char="•"/>
            </a:pPr>
            <a:endParaRPr lang="en-US" baseline="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6/10/2016 11:51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982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err="1"/>
              <a:t>MeterID</a:t>
            </a:r>
            <a:r>
              <a:rPr lang="en-US" dirty="0"/>
              <a:t>: unique</a:t>
            </a:r>
            <a:r>
              <a:rPr lang="en-US" baseline="0" dirty="0"/>
              <a:t> GUID ID of the meter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err="1"/>
              <a:t>MeterName</a:t>
            </a:r>
            <a:r>
              <a:rPr lang="en-US" dirty="0"/>
              <a:t>, category &amp; subcategory: Name and category of the meter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Unit: the unit</a:t>
            </a:r>
            <a:r>
              <a:rPr lang="en-US" baseline="0" dirty="0"/>
              <a:t> of measure used to price the meter</a:t>
            </a:r>
            <a:r>
              <a:rPr lang="is-IS" baseline="0" dirty="0"/>
              <a:t>… related to the MeterRates &amp; IncludedQuantity... </a:t>
            </a:r>
            <a:r>
              <a:rPr lang="en-US" baseline="0" dirty="0"/>
              <a:t>M</a:t>
            </a:r>
            <a:r>
              <a:rPr lang="is-IS" baseline="0" dirty="0"/>
              <a:t>atches what will be found in usage API</a:t>
            </a:r>
          </a:p>
          <a:p>
            <a:pPr marL="171450" indent="-171450">
              <a:buFont typeface="Arial" charset="0"/>
              <a:buChar char="•"/>
            </a:pPr>
            <a:r>
              <a:rPr lang="is-IS" baseline="0" dirty="0"/>
              <a:t>MeterRates: list of key/value pairs for rates</a:t>
            </a:r>
          </a:p>
          <a:p>
            <a:pPr marL="388712" lvl="1" indent="-171450">
              <a:buFont typeface="Arial" charset="0"/>
              <a:buChar char="•"/>
            </a:pPr>
            <a:r>
              <a:rPr lang="en-US" baseline="0" dirty="0"/>
              <a:t>K</a:t>
            </a:r>
            <a:r>
              <a:rPr lang="is-IS" baseline="0" dirty="0"/>
              <a:t>ey = meter quantity</a:t>
            </a:r>
          </a:p>
          <a:p>
            <a:pPr marL="388712" lvl="1" indent="-171450">
              <a:buFont typeface="Arial" charset="0"/>
              <a:buChar char="•"/>
            </a:pPr>
            <a:r>
              <a:rPr lang="en-US" baseline="0" dirty="0"/>
              <a:t>V</a:t>
            </a:r>
            <a:r>
              <a:rPr lang="is-IS" baseline="0" dirty="0"/>
              <a:t>alue = corresponding price</a:t>
            </a:r>
          </a:p>
          <a:p>
            <a:pPr marL="171450" lvl="0" indent="-171450">
              <a:buFont typeface="Arial" charset="0"/>
              <a:buChar char="•"/>
            </a:pPr>
            <a:r>
              <a:rPr lang="is-IS" baseline="0" dirty="0"/>
              <a:t>MeterRegion: location where the meter is available</a:t>
            </a:r>
          </a:p>
          <a:p>
            <a:pPr marL="388712" lvl="1" indent="-171450">
              <a:buFont typeface="Arial" charset="0"/>
              <a:buChar char="•"/>
            </a:pPr>
            <a:r>
              <a:rPr lang="en-US" baseline="0" dirty="0"/>
              <a:t>I</a:t>
            </a:r>
            <a:r>
              <a:rPr lang="is-IS" baseline="0" dirty="0"/>
              <a:t>f not present, then same price across all regions</a:t>
            </a:r>
          </a:p>
          <a:p>
            <a:pPr marL="506114" lvl="2" indent="-171450">
              <a:buFont typeface="Arial" charset="0"/>
              <a:buChar char="•"/>
            </a:pPr>
            <a:r>
              <a:rPr lang="en-US" baseline="0" dirty="0"/>
              <a:t>N</a:t>
            </a:r>
            <a:r>
              <a:rPr lang="is-IS" baseline="0" dirty="0"/>
              <a:t>ote – some locations may have special conditions... </a:t>
            </a:r>
            <a:r>
              <a:rPr lang="en-US" baseline="0" dirty="0"/>
              <a:t>F</a:t>
            </a:r>
            <a:r>
              <a:rPr lang="is-IS" baseline="0" dirty="0"/>
              <a:t>or instance, for a time the india regions are only available for volume license customers</a:t>
            </a:r>
          </a:p>
          <a:p>
            <a:pPr marL="388712" lvl="1" indent="-171450">
              <a:buFont typeface="Arial" charset="0"/>
              <a:buChar char="•"/>
            </a:pPr>
            <a:r>
              <a:rPr lang="is-IS" baseline="0" dirty="0"/>
              <a:t>You may see meters with the same name &amp; categories listed... </a:t>
            </a:r>
            <a:r>
              <a:rPr lang="en-US" baseline="0" dirty="0"/>
              <a:t>T</a:t>
            </a:r>
            <a:r>
              <a:rPr lang="is-IS" baseline="0" dirty="0"/>
              <a:t>his is different rates per region</a:t>
            </a:r>
          </a:p>
          <a:p>
            <a:pPr marL="171450" lvl="0" indent="-171450">
              <a:buFont typeface="Arial" charset="0"/>
              <a:buChar char="•"/>
            </a:pPr>
            <a:r>
              <a:rPr lang="is-IS" baseline="0" dirty="0"/>
              <a:t>EffectiveDate: date the pricing was effective</a:t>
            </a:r>
          </a:p>
          <a:p>
            <a:pPr marL="171450" lvl="0" indent="-171450">
              <a:buFont typeface="Arial" charset="0"/>
              <a:buChar char="•"/>
            </a:pPr>
            <a:r>
              <a:rPr lang="is-IS" baseline="0" dirty="0"/>
              <a:t>IncludedQuantity: amount of consumption in units that will incur no price (the free part... </a:t>
            </a:r>
            <a:r>
              <a:rPr lang="en-US" baseline="0" dirty="0"/>
              <a:t>L</a:t>
            </a:r>
            <a:r>
              <a:rPr lang="is-IS" baseline="0" dirty="0"/>
              <a:t>ike “The first 2GB are free”)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6/10/2016 11:51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732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6/10/2016 11:51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571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17D118-1690-458F-B4D2-F9DA5D6F5033}" type="datetime8">
              <a:rPr lang="en-US" smtClean="0">
                <a:solidFill>
                  <a:prstClr val="black"/>
                </a:solidFill>
              </a:rPr>
              <a:t>6/10/2016 11:51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815786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No ti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587"/>
            <a:ext cx="12430199" cy="699198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274638" y="2119165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7" y="6678218"/>
            <a:ext cx="822951" cy="17541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293752" y="3040063"/>
            <a:ext cx="4333238" cy="78483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65834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5000" b="0" kern="1200" cap="none" spc="-125" baseline="0" noProof="0" dirty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rPr>
              <a:t>Spark the future.</a:t>
            </a:r>
            <a:endParaRPr lang="en-US" sz="5000" b="0" kern="1200" cap="none" spc="-125" baseline="0" dirty="0">
              <a:ln w="3175">
                <a:noFill/>
              </a:ln>
              <a:gradFill>
                <a:gsLst>
                  <a:gs pos="84066">
                    <a:srgbClr val="000000"/>
                  </a:gs>
                  <a:gs pos="57576">
                    <a:srgbClr val="000000"/>
                  </a:gs>
                </a:gsLst>
                <a:lin ang="5400000" scaled="0"/>
              </a:gradFill>
              <a:effectLst/>
              <a:latin typeface="+mj-lt"/>
              <a:ea typeface="+mn-ea"/>
              <a:cs typeface="Segoe UI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441776" y="4617847"/>
            <a:ext cx="2185214" cy="71558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65834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250" b="0" kern="1200" cap="none" spc="0" baseline="0" noProof="0" dirty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Segoe UI" pitchFamily="34" charset="0"/>
              </a:rPr>
              <a:t>May 4 – 8, 2015</a:t>
            </a:r>
            <a:br>
              <a:rPr lang="en-US" sz="2250" b="0" kern="1200" cap="none" spc="0" baseline="0" noProof="0" dirty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Segoe UI" pitchFamily="34" charset="0"/>
              </a:rPr>
            </a:br>
            <a:r>
              <a:rPr lang="en-US" sz="2250" b="0" kern="1200" cap="none" spc="0" baseline="0" noProof="0" dirty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Segoe UI" pitchFamily="34" charset="0"/>
              </a:rPr>
              <a:t>Chicago, IL</a:t>
            </a:r>
            <a:endParaRPr lang="en-US" sz="2250" b="0" kern="1200" cap="none" spc="0" baseline="0" dirty="0">
              <a:ln w="3175">
                <a:noFill/>
              </a:ln>
              <a:gradFill>
                <a:gsLst>
                  <a:gs pos="84066">
                    <a:srgbClr val="000000"/>
                  </a:gs>
                  <a:gs pos="57576">
                    <a:srgbClr val="000000"/>
                  </a:gs>
                </a:gsLst>
                <a:lin ang="5400000" scaled="0"/>
              </a:gradFill>
              <a:effectLst/>
              <a:latin typeface="+mn-lt"/>
              <a:ea typeface="+mn-ea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510" y="4088040"/>
            <a:ext cx="2494315" cy="38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6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315" indent="-28731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200"/>
            </a:lvl1pPr>
            <a:lvl2pPr marL="531123" indent="-233176">
              <a:buFont typeface="Wingdings" panose="05000000000000000000" pitchFamily="2" charset="2"/>
              <a:buChar char="§"/>
              <a:defRPr sz="2400"/>
            </a:lvl2pPr>
            <a:lvl3pPr marL="699529" indent="-168406">
              <a:buFont typeface="Wingdings" panose="05000000000000000000" pitchFamily="2" charset="2"/>
              <a:buChar char="§"/>
              <a:tabLst/>
              <a:defRPr sz="2000"/>
            </a:lvl3pPr>
            <a:lvl4pPr marL="880887" indent="-181359">
              <a:buFont typeface="Wingdings" panose="05000000000000000000" pitchFamily="2" charset="2"/>
              <a:buChar char="§"/>
              <a:defRPr/>
            </a:lvl4pPr>
            <a:lvl5pPr marL="1049293" indent="-16840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2425279"/>
          </a:xfrm>
        </p:spPr>
        <p:txBody>
          <a:bodyPr wrap="square">
            <a:spAutoFit/>
          </a:bodyPr>
          <a:lstStyle>
            <a:lvl1pPr marL="287315" indent="-28731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200"/>
            </a:lvl1pPr>
            <a:lvl2pPr marL="531123" indent="-233176">
              <a:buFont typeface="Wingdings" panose="05000000000000000000" pitchFamily="2" charset="2"/>
              <a:buChar char="§"/>
              <a:defRPr sz="2400"/>
            </a:lvl2pPr>
            <a:lvl3pPr marL="699529" indent="-168406">
              <a:buFont typeface="Wingdings" panose="05000000000000000000" pitchFamily="2" charset="2"/>
              <a:buChar char="§"/>
              <a:tabLst/>
              <a:defRPr sz="2000"/>
            </a:lvl3pPr>
            <a:lvl4pPr marL="880887" indent="-181359">
              <a:buFont typeface="Wingdings" panose="05000000000000000000" pitchFamily="2" charset="2"/>
              <a:buChar char="§"/>
              <a:defRPr/>
            </a:lvl4pPr>
            <a:lvl5pPr marL="1049293" indent="-16840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98285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090"/>
            <a:ext cx="12430199" cy="6991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36776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4881266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7" y="6678218"/>
            <a:ext cx="822951" cy="17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090"/>
            <a:ext cx="12430199" cy="6991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199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  <p:sp>
        <p:nvSpPr>
          <p:cNvPr id="4" name="Rectangle 3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7" y="6678218"/>
            <a:ext cx="822951" cy="17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25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090"/>
            <a:ext cx="12430199" cy="6991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1583470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0" y="1241426"/>
            <a:ext cx="5486399" cy="2012859"/>
          </a:xfrm>
        </p:spPr>
        <p:txBody>
          <a:bodyPr>
            <a:spAutoFit/>
          </a:bodyPr>
          <a:lstStyle>
            <a:lvl1pPr>
              <a:defRPr sz="659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1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090"/>
            <a:ext cx="12430199" cy="699198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7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55785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7" y="6678218"/>
            <a:ext cx="822951" cy="17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31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492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spcBef>
                <a:spcPct val="0"/>
              </a:spcBef>
              <a:spcAft>
                <a:spcPct val="0"/>
              </a:spcAft>
            </a:pPr>
            <a:endParaRPr lang="en-US" sz="22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56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498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1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2" y="0"/>
            <a:ext cx="12435840" cy="699516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4868863"/>
            <a:ext cx="12436475" cy="2125662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398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ext Box 3"/>
          <p:cNvSpPr txBox="1">
            <a:spLocks noChangeArrowheads="1"/>
          </p:cNvSpPr>
          <p:nvPr userDrawn="1"/>
        </p:nvSpPr>
        <p:spPr bwMode="white">
          <a:xfrm>
            <a:off x="7589822" y="6294476"/>
            <a:ext cx="45719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algn="r" defTabSz="932215" eaLnBrk="0" hangingPunct="0"/>
            <a:r>
              <a:rPr lang="en-US" sz="700" dirty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30" y="5580859"/>
            <a:ext cx="3291840" cy="70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490" indent="-290490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454" indent="-280966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944" indent="-290490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526" indent="-228582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107" indent="-228582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97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82" indent="0">
              <a:buNone/>
              <a:defRPr/>
            </a:lvl3pPr>
            <a:lvl4pPr marL="457163" indent="0">
              <a:buNone/>
              <a:defRPr/>
            </a:lvl4pPr>
            <a:lvl5pPr marL="68574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82" indent="0">
              <a:buNone/>
              <a:defRPr/>
            </a:lvl3pPr>
            <a:lvl4pPr marL="457163" indent="0">
              <a:buNone/>
              <a:defRPr/>
            </a:lvl4pPr>
            <a:lvl5pPr marL="68574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09863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2092881"/>
          </a:xfrm>
        </p:spPr>
        <p:txBody>
          <a:bodyPr>
            <a:spAutoFit/>
          </a:bodyPr>
          <a:lstStyle>
            <a:lvl1pPr>
              <a:buClr>
                <a:schemeClr val="tx2"/>
              </a:buClr>
              <a:defRPr sz="4000">
                <a:gradFill>
                  <a:gsLst>
                    <a:gs pos="7080">
                      <a:schemeClr val="tx2"/>
                    </a:gs>
                    <a:gs pos="36283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3114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57" indent="0">
              <a:buNone/>
              <a:tabLst/>
              <a:defRPr sz="2000"/>
            </a:lvl3pPr>
            <a:lvl4pPr marL="460338" indent="0">
              <a:buNone/>
              <a:defRPr/>
            </a:lvl4pPr>
            <a:lvl5pPr marL="685745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57" indent="0">
              <a:buNone/>
              <a:tabLst/>
              <a:defRPr sz="2000"/>
            </a:lvl3pPr>
            <a:lvl4pPr marL="460338" indent="0">
              <a:buNone/>
              <a:defRPr/>
            </a:lvl4pPr>
            <a:lvl5pPr marL="685745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57" indent="0">
              <a:buNone/>
              <a:tabLst/>
              <a:defRPr sz="2000"/>
            </a:lvl3pPr>
            <a:lvl4pPr marL="460338" indent="0">
              <a:buNone/>
              <a:defRPr/>
            </a:lvl4pPr>
            <a:lvl5pPr marL="685745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57" indent="0">
              <a:buNone/>
              <a:tabLst/>
              <a:defRPr sz="2000"/>
            </a:lvl3pPr>
            <a:lvl4pPr marL="460338" indent="0">
              <a:buNone/>
              <a:defRPr/>
            </a:lvl4pPr>
            <a:lvl5pPr marL="685745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58667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315" indent="-287315">
              <a:spcBef>
                <a:spcPts val="1224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200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31123" indent="-233176">
              <a:buFont typeface="Wingdings" panose="05000000000000000000" pitchFamily="2" charset="2"/>
              <a:buChar char="§"/>
              <a:defRPr sz="2400"/>
            </a:lvl2pPr>
            <a:lvl3pPr marL="699529" indent="-168406">
              <a:buFont typeface="Wingdings" panose="05000000000000000000" pitchFamily="2" charset="2"/>
              <a:buChar char="§"/>
              <a:tabLst/>
              <a:defRPr sz="2000"/>
            </a:lvl3pPr>
            <a:lvl4pPr marL="880887" indent="-181359">
              <a:buFont typeface="Wingdings" panose="05000000000000000000" pitchFamily="2" charset="2"/>
              <a:buChar char="§"/>
              <a:defRPr/>
            </a:lvl4pPr>
            <a:lvl5pPr marL="1049293" indent="-16840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2425279"/>
          </a:xfrm>
        </p:spPr>
        <p:txBody>
          <a:bodyPr wrap="square">
            <a:spAutoFit/>
          </a:bodyPr>
          <a:lstStyle>
            <a:lvl1pPr marL="287315" indent="-287315">
              <a:spcBef>
                <a:spcPts val="1224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200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31123" indent="-233176">
              <a:buFont typeface="Wingdings" panose="05000000000000000000" pitchFamily="2" charset="2"/>
              <a:buChar char="§"/>
              <a:defRPr sz="2400"/>
            </a:lvl2pPr>
            <a:lvl3pPr marL="699529" indent="-168406">
              <a:buFont typeface="Wingdings" panose="05000000000000000000" pitchFamily="2" charset="2"/>
              <a:buChar char="§"/>
              <a:tabLst/>
              <a:defRPr sz="2000"/>
            </a:lvl3pPr>
            <a:lvl4pPr marL="880887" indent="-181359">
              <a:buFont typeface="Wingdings" panose="05000000000000000000" pitchFamily="2" charset="2"/>
              <a:buChar char="§"/>
              <a:defRPr/>
            </a:lvl4pPr>
            <a:lvl5pPr marL="1049293" indent="-16840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2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9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9" r:id="rId1"/>
    <p:sldLayoutId id="2147484236" r:id="rId2"/>
    <p:sldLayoutId id="2147484240" r:id="rId3"/>
    <p:sldLayoutId id="2147484272" r:id="rId4"/>
    <p:sldLayoutId id="2147484241" r:id="rId5"/>
    <p:sldLayoutId id="2147484273" r:id="rId6"/>
    <p:sldLayoutId id="2147484244" r:id="rId7"/>
    <p:sldLayoutId id="2147484274" r:id="rId8"/>
    <p:sldLayoutId id="2147484245" r:id="rId9"/>
    <p:sldLayoutId id="2147484275" r:id="rId10"/>
    <p:sldLayoutId id="2147484247" r:id="rId11"/>
    <p:sldLayoutId id="2147484249" r:id="rId12"/>
    <p:sldLayoutId id="2147484250" r:id="rId13"/>
    <p:sldLayoutId id="2147484264" r:id="rId14"/>
    <p:sldLayoutId id="2147484251" r:id="rId15"/>
    <p:sldLayoutId id="2147484270" r:id="rId16"/>
    <p:sldLayoutId id="2147484252" r:id="rId17"/>
    <p:sldLayoutId id="2147484253" r:id="rId18"/>
    <p:sldLayoutId id="2147484254" r:id="rId19"/>
    <p:sldLayoutId id="2147484271" r:id="rId20"/>
    <p:sldLayoutId id="2147484257" r:id="rId21"/>
    <p:sldLayoutId id="2147484258" r:id="rId22"/>
    <p:sldLayoutId id="2147484259" r:id="rId23"/>
    <p:sldLayoutId id="2147484260" r:id="rId24"/>
    <p:sldLayoutId id="2147484261" r:id="rId25"/>
    <p:sldLayoutId id="2147484263" r:id="rId26"/>
    <p:sldLayoutId id="2147484276" r:id="rId27"/>
  </p:sldLayoutIdLst>
  <p:transition>
    <p:fade/>
  </p:transition>
  <p:txStyles>
    <p:titleStyle>
      <a:lvl1pPr algn="l" defTabSz="932667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73" marR="0" indent="-342873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154" marR="0" indent="-241281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036" marR="0" indent="-228582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618" marR="0" indent="-228582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199" marR="0" indent="-228582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834" indent="-233167" algn="l" defTabSz="9326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170" indent="-233167" algn="l" defTabSz="9326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503" indent="-233167" algn="l" defTabSz="9326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838" indent="-233167" algn="l" defTabSz="9326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34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667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001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334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670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002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336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670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 userDrawn="1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 userDrawn="1">
          <p15:clr>
            <a:srgbClr val="5ACBF0"/>
          </p15:clr>
        </p15:guide>
        <p15:guide id="4" pos="1325" userDrawn="1">
          <p15:clr>
            <a:srgbClr val="5ACBF0"/>
          </p15:clr>
        </p15:guide>
        <p15:guide id="5" pos="1901" userDrawn="1">
          <p15:clr>
            <a:srgbClr val="5ACBF0"/>
          </p15:clr>
        </p15:guide>
        <p15:guide id="6" pos="2477" userDrawn="1">
          <p15:clr>
            <a:srgbClr val="5ACBF0"/>
          </p15:clr>
        </p15:guide>
        <p15:guide id="7" pos="3053" userDrawn="1">
          <p15:clr>
            <a:srgbClr val="5ACBF0"/>
          </p15:clr>
        </p15:guide>
        <p15:guide id="8" pos="3629" userDrawn="1">
          <p15:clr>
            <a:srgbClr val="5ACBF0"/>
          </p15:clr>
        </p15:guide>
        <p15:guide id="9" pos="4205" userDrawn="1">
          <p15:clr>
            <a:srgbClr val="5ACBF0"/>
          </p15:clr>
        </p15:guide>
        <p15:guide id="10" pos="4781" userDrawn="1">
          <p15:clr>
            <a:srgbClr val="5ACBF0"/>
          </p15:clr>
        </p15:guide>
        <p15:guide id="11" pos="5357" userDrawn="1">
          <p15:clr>
            <a:srgbClr val="5ACBF0"/>
          </p15:clr>
        </p15:guide>
        <p15:guide id="12" pos="5933" userDrawn="1">
          <p15:clr>
            <a:srgbClr val="5ACBF0"/>
          </p15:clr>
        </p15:guide>
        <p15:guide id="13" pos="6509" userDrawn="1">
          <p15:clr>
            <a:srgbClr val="5ACBF0"/>
          </p15:clr>
        </p15:guide>
        <p15:guide id="14" pos="7085" userDrawn="1">
          <p15:clr>
            <a:srgbClr val="5ACBF0"/>
          </p15:clr>
        </p15:guide>
        <p15:guide id="15" pos="7661" userDrawn="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 userDrawn="1">
          <p15:clr>
            <a:srgbClr val="5ACBF0"/>
          </p15:clr>
        </p15:guide>
        <p15:guide id="19" orient="horz" pos="1339" userDrawn="1">
          <p15:clr>
            <a:srgbClr val="5ACBF0"/>
          </p15:clr>
        </p15:guide>
        <p15:guide id="20" orient="horz" pos="1915" userDrawn="1">
          <p15:clr>
            <a:srgbClr val="5ACBF0"/>
          </p15:clr>
        </p15:guide>
        <p15:guide id="21" orient="horz" pos="2491" userDrawn="1">
          <p15:clr>
            <a:srgbClr val="5ACBF0"/>
          </p15:clr>
        </p15:guide>
        <p15:guide id="22" orient="horz" pos="3067" userDrawn="1">
          <p15:clr>
            <a:srgbClr val="5ACBF0"/>
          </p15:clr>
        </p15:guide>
        <p15:guide id="23" orient="horz" pos="3643" userDrawn="1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support/legal/offer-details/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azure/mt218998.asp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azure/mt219005.asp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in/documentation/articles/azure-subscription-service-limits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Billing API:</a:t>
            </a:r>
            <a:br>
              <a:rPr lang="en-US" dirty="0"/>
            </a:br>
            <a:r>
              <a:rPr lang="en-US" dirty="0" err="1"/>
              <a:t>RateCard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9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Enabling Scenarios</a:t>
            </a:r>
          </a:p>
        </p:txBody>
      </p:sp>
    </p:spTree>
    <p:extLst>
      <p:ext uri="{BB962C8B-B14F-4D97-AF65-F5344CB8AC3E}">
        <p14:creationId xmlns:p14="http://schemas.microsoft.com/office/powerpoint/2010/main" val="3284913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395049"/>
          </a:xfrm>
        </p:spPr>
        <p:txBody>
          <a:bodyPr/>
          <a:lstStyle/>
          <a:p>
            <a:r>
              <a:rPr lang="en-US" dirty="0"/>
              <a:t>Automatically update locally cached price list</a:t>
            </a:r>
          </a:p>
          <a:p>
            <a:r>
              <a:rPr lang="en-US" dirty="0"/>
              <a:t>Calculate estimate / anticipated bill for customers</a:t>
            </a:r>
          </a:p>
          <a:p>
            <a:r>
              <a:rPr lang="en-US" dirty="0"/>
              <a:t>Perform spending analysis</a:t>
            </a:r>
          </a:p>
          <a:p>
            <a:r>
              <a:rPr lang="en-US" dirty="0"/>
              <a:t>“What if</a:t>
            </a:r>
            <a:r>
              <a:rPr lang="is-IS" dirty="0"/>
              <a:t>…” </a:t>
            </a:r>
            <a:r>
              <a:rPr lang="en-US" dirty="0"/>
              <a:t>scenarios</a:t>
            </a:r>
          </a:p>
          <a:p>
            <a:pPr lvl="1"/>
            <a:r>
              <a:rPr lang="en-US" dirty="0"/>
              <a:t>What if we moved our resources from the East US =&gt; West Europe region?</a:t>
            </a:r>
          </a:p>
          <a:p>
            <a:pPr lvl="1"/>
            <a:r>
              <a:rPr lang="en-US" dirty="0"/>
              <a:t>What if we switched from hot =&gt; cool storage?</a:t>
            </a:r>
          </a:p>
          <a:p>
            <a:pPr lvl="1"/>
            <a:r>
              <a:rPr lang="en-US" dirty="0"/>
              <a:t>What if we changed the size of our virtual machine instances?</a:t>
            </a:r>
          </a:p>
          <a:p>
            <a:pPr lvl="1"/>
            <a:r>
              <a:rPr lang="en-US" dirty="0"/>
              <a:t>What if we changed the Azure subscription offer?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 Enabled with </a:t>
            </a:r>
            <a:r>
              <a:rPr lang="en-US" dirty="0" err="1"/>
              <a:t>RateCard</a:t>
            </a:r>
            <a:r>
              <a:rPr lang="en-US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135369400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639" y="4881266"/>
            <a:ext cx="10058401" cy="738664"/>
          </a:xfrm>
        </p:spPr>
        <p:txBody>
          <a:bodyPr/>
          <a:lstStyle/>
          <a:p>
            <a:r>
              <a:rPr lang="en-US" dirty="0" err="1"/>
              <a:t>RateCard</a:t>
            </a:r>
            <a:r>
              <a:rPr lang="en-US" dirty="0"/>
              <a:t> API Explorer Application</a:t>
            </a:r>
          </a:p>
        </p:txBody>
      </p:sp>
    </p:spTree>
    <p:extLst>
      <p:ext uri="{BB962C8B-B14F-4D97-AF65-F5344CB8AC3E}">
        <p14:creationId xmlns:p14="http://schemas.microsoft.com/office/powerpoint/2010/main" val="74191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2178802"/>
          </a:xfrm>
        </p:spPr>
        <p:txBody>
          <a:bodyPr/>
          <a:lstStyle/>
          <a:p>
            <a:r>
              <a:rPr lang="en-US" dirty="0" err="1"/>
              <a:t>RateCard</a:t>
            </a:r>
            <a:r>
              <a:rPr lang="en-US" dirty="0"/>
              <a:t> API:</a:t>
            </a:r>
            <a:br>
              <a:rPr lang="en-US" dirty="0"/>
            </a:br>
            <a:r>
              <a:rPr lang="en-US" dirty="0"/>
              <a:t>Request Details</a:t>
            </a:r>
          </a:p>
        </p:txBody>
      </p:sp>
    </p:spTree>
    <p:extLst>
      <p:ext uri="{BB962C8B-B14F-4D97-AF65-F5344CB8AC3E}">
        <p14:creationId xmlns:p14="http://schemas.microsoft.com/office/powerpoint/2010/main" val="111747984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First look at the </a:t>
            </a:r>
            <a:r>
              <a:rPr lang="en-US" dirty="0" err="1"/>
              <a:t>RateCard</a:t>
            </a:r>
            <a:r>
              <a:rPr lang="en-US" dirty="0"/>
              <a:t> API Request</a:t>
            </a:r>
          </a:p>
        </p:txBody>
      </p:sp>
    </p:spTree>
    <p:extLst>
      <p:ext uri="{BB962C8B-B14F-4D97-AF65-F5344CB8AC3E}">
        <p14:creationId xmlns:p14="http://schemas.microsoft.com/office/powerpoint/2010/main" val="82038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5281446"/>
          </a:xfrm>
        </p:spPr>
        <p:txBody>
          <a:bodyPr/>
          <a:lstStyle/>
          <a:p>
            <a:r>
              <a:rPr lang="en-US" dirty="0"/>
              <a:t>All requests must include two HTTP headers</a:t>
            </a:r>
          </a:p>
          <a:p>
            <a:pPr lvl="1"/>
            <a:r>
              <a:rPr lang="en-US" dirty="0"/>
              <a:t>Authorization: specify OAuth2 bearer token to authenticate the request</a:t>
            </a:r>
          </a:p>
          <a:p>
            <a:pPr lvl="1"/>
            <a:r>
              <a:rPr lang="en-US" dirty="0"/>
              <a:t>Content-Type: specify response format (JSON)</a:t>
            </a:r>
          </a:p>
          <a:p>
            <a:r>
              <a:rPr lang="en-US" dirty="0"/>
              <a:t>Include reference to Azure subscription to use</a:t>
            </a:r>
          </a:p>
          <a:p>
            <a:r>
              <a:rPr lang="en-US" dirty="0"/>
              <a:t>Include two required parameters in query string</a:t>
            </a:r>
          </a:p>
          <a:p>
            <a:pPr lvl="1"/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api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-version</a:t>
            </a:r>
            <a:r>
              <a:rPr lang="en-US" dirty="0"/>
              <a:t>: common parameter for all Azure APIs to control the version of the API you are requesting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$filter</a:t>
            </a:r>
            <a:r>
              <a:rPr lang="en-US" dirty="0"/>
              <a:t>: used to control the data set returned</a:t>
            </a:r>
          </a:p>
          <a:p>
            <a:r>
              <a:rPr lang="en-US" dirty="0"/>
              <a:t>Filter parameter only supports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eq</a:t>
            </a:r>
            <a:r>
              <a:rPr lang="en-US" dirty="0"/>
              <a:t> &amp;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and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logical operators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RateCard</a:t>
            </a:r>
            <a:r>
              <a:rPr lang="en-US" dirty="0"/>
              <a:t> REST API Request Details</a:t>
            </a:r>
          </a:p>
        </p:txBody>
      </p:sp>
    </p:spTree>
    <p:extLst>
      <p:ext uri="{BB962C8B-B14F-4D97-AF65-F5344CB8AC3E}">
        <p14:creationId xmlns:p14="http://schemas.microsoft.com/office/powerpoint/2010/main" val="54254940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RateCard</a:t>
            </a:r>
            <a:r>
              <a:rPr lang="en-US" dirty="0"/>
              <a:t> REST API Request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5669244"/>
          </a:xfrm>
        </p:spPr>
        <p:txBody>
          <a:bodyPr/>
          <a:lstStyle/>
          <a:p>
            <a:r>
              <a:rPr lang="en-US" dirty="0"/>
              <a:t>HTTP GET</a:t>
            </a:r>
          </a:p>
          <a:p>
            <a:r>
              <a:rPr lang="en-US" dirty="0"/>
              <a:t>https://</a:t>
            </a:r>
            <a:r>
              <a:rPr lang="en-US" dirty="0" err="1"/>
              <a:t>management.azure.com</a:t>
            </a:r>
            <a:endParaRPr lang="en-US" dirty="0"/>
          </a:p>
          <a:p>
            <a:r>
              <a:rPr lang="en-US" dirty="0"/>
              <a:t>  /subscriptions/</a:t>
            </a:r>
            <a:r>
              <a:rPr lang="en-US" dirty="0">
                <a:solidFill>
                  <a:schemeClr val="accent1"/>
                </a:solidFill>
              </a:rPr>
              <a:t>{subscription-id}</a:t>
            </a:r>
          </a:p>
          <a:p>
            <a:r>
              <a:rPr lang="en-US" dirty="0"/>
              <a:t>  /providers/</a:t>
            </a:r>
            <a:r>
              <a:rPr lang="en-US" dirty="0" err="1"/>
              <a:t>microsoft.commerce</a:t>
            </a:r>
            <a:endParaRPr lang="en-US" dirty="0"/>
          </a:p>
          <a:p>
            <a:r>
              <a:rPr lang="en-US" dirty="0">
                <a:solidFill>
                  <a:schemeClr val="accent6"/>
                </a:solidFill>
              </a:rPr>
              <a:t>  /</a:t>
            </a:r>
            <a:r>
              <a:rPr lang="en-US" dirty="0" err="1">
                <a:solidFill>
                  <a:schemeClr val="accent6"/>
                </a:solidFill>
              </a:rPr>
              <a:t>ratecard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dirty="0"/>
              <a:t>  ?</a:t>
            </a:r>
            <a:r>
              <a:rPr lang="en-US" dirty="0" err="1"/>
              <a:t>api</a:t>
            </a:r>
            <a:r>
              <a:rPr lang="en-US" dirty="0"/>
              <a:t>-version=</a:t>
            </a:r>
            <a:r>
              <a:rPr lang="en-US" dirty="0">
                <a:solidFill>
                  <a:schemeClr val="accent1"/>
                </a:solidFill>
              </a:rPr>
              <a:t>2015-06-01-preview</a:t>
            </a:r>
          </a:p>
          <a:p>
            <a:r>
              <a:rPr lang="en-US" dirty="0">
                <a:solidFill>
                  <a:schemeClr val="accent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&amp;$filter=</a:t>
            </a:r>
            <a:r>
              <a:rPr lang="en-US" dirty="0">
                <a:solidFill>
                  <a:schemeClr val="accent1"/>
                </a:solidFill>
              </a:rPr>
              <a:t>[...]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Authorization: Bearer [..JWT token..]</a:t>
            </a:r>
          </a:p>
          <a:p>
            <a:r>
              <a:rPr lang="en-US" dirty="0">
                <a:solidFill>
                  <a:schemeClr val="bg1"/>
                </a:solidFill>
              </a:rPr>
              <a:t>Content-Type: application/</a:t>
            </a:r>
            <a:r>
              <a:rPr lang="en-US" dirty="0" err="1">
                <a:solidFill>
                  <a:schemeClr val="bg1"/>
                </a:solidFill>
              </a:rPr>
              <a:t>json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11700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RateCard</a:t>
            </a:r>
            <a:r>
              <a:rPr lang="en-US" dirty="0"/>
              <a:t> API Request $filter Parameter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4552015"/>
          </a:xfrm>
        </p:spPr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// all four parameters are required</a:t>
            </a:r>
          </a:p>
          <a:p>
            <a:endParaRPr lang="en-US" dirty="0"/>
          </a:p>
          <a:p>
            <a:r>
              <a:rPr lang="en-US" dirty="0"/>
              <a:t>$filter=</a:t>
            </a:r>
          </a:p>
          <a:p>
            <a:r>
              <a:rPr lang="en-US" dirty="0"/>
              <a:t>  </a:t>
            </a:r>
            <a:r>
              <a:rPr lang="en-US" dirty="0" err="1"/>
              <a:t>OfferDurableId</a:t>
            </a:r>
            <a:r>
              <a:rPr lang="en-US" dirty="0"/>
              <a:t> </a:t>
            </a:r>
            <a:r>
              <a:rPr lang="en-US" dirty="0" err="1"/>
              <a:t>eq</a:t>
            </a:r>
            <a:r>
              <a:rPr lang="en-US" dirty="0"/>
              <a:t> '</a:t>
            </a:r>
            <a:r>
              <a:rPr lang="en-US" dirty="0">
                <a:solidFill>
                  <a:srgbClr val="0070C0"/>
                </a:solidFill>
              </a:rPr>
              <a:t>{</a:t>
            </a:r>
            <a:r>
              <a:rPr lang="en-US" dirty="0" err="1">
                <a:solidFill>
                  <a:srgbClr val="0070C0"/>
                </a:solidFill>
              </a:rPr>
              <a:t>OfferId</a:t>
            </a:r>
            <a:r>
              <a:rPr lang="en-US" dirty="0">
                <a:solidFill>
                  <a:srgbClr val="0070C0"/>
                </a:solidFill>
              </a:rPr>
              <a:t>}</a:t>
            </a:r>
            <a:r>
              <a:rPr lang="en-US" dirty="0"/>
              <a:t>' and </a:t>
            </a:r>
          </a:p>
          <a:p>
            <a:r>
              <a:rPr lang="en-US" dirty="0"/>
              <a:t>  Currency </a:t>
            </a:r>
            <a:r>
              <a:rPr lang="en-US" dirty="0" err="1"/>
              <a:t>eq</a:t>
            </a:r>
            <a:r>
              <a:rPr lang="en-US" dirty="0"/>
              <a:t> '</a:t>
            </a:r>
            <a:r>
              <a:rPr lang="en-US" dirty="0">
                <a:solidFill>
                  <a:srgbClr val="0070C0"/>
                </a:solidFill>
              </a:rPr>
              <a:t>{3-char-code}</a:t>
            </a:r>
            <a:r>
              <a:rPr lang="en-US" dirty="0"/>
              <a:t>' and</a:t>
            </a:r>
          </a:p>
          <a:p>
            <a:r>
              <a:rPr lang="en-US" dirty="0"/>
              <a:t>  Locale </a:t>
            </a:r>
            <a:r>
              <a:rPr lang="en-US" dirty="0" err="1"/>
              <a:t>eq</a:t>
            </a:r>
            <a:r>
              <a:rPr lang="en-US" dirty="0"/>
              <a:t> '</a:t>
            </a:r>
            <a:r>
              <a:rPr lang="en-US" dirty="0">
                <a:solidFill>
                  <a:srgbClr val="0070C0"/>
                </a:solidFill>
              </a:rPr>
              <a:t>{4-char-code}</a:t>
            </a:r>
            <a:r>
              <a:rPr lang="en-US" dirty="0"/>
              <a:t>' and</a:t>
            </a:r>
          </a:p>
          <a:p>
            <a:r>
              <a:rPr lang="en-US" dirty="0"/>
              <a:t>  </a:t>
            </a:r>
            <a:r>
              <a:rPr lang="en-US" dirty="0" err="1"/>
              <a:t>RegionInfo</a:t>
            </a:r>
            <a:r>
              <a:rPr lang="en-US" dirty="0"/>
              <a:t> </a:t>
            </a:r>
            <a:r>
              <a:rPr lang="en-US" dirty="0" err="1"/>
              <a:t>eq</a:t>
            </a:r>
            <a:r>
              <a:rPr lang="en-US" dirty="0"/>
              <a:t> '</a:t>
            </a:r>
            <a:r>
              <a:rPr lang="en-US" dirty="0">
                <a:solidFill>
                  <a:srgbClr val="0070C0"/>
                </a:solidFill>
              </a:rPr>
              <a:t>{2-char-code}</a:t>
            </a:r>
            <a:r>
              <a:rPr lang="en-US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4399528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5558445"/>
          </a:xfrm>
        </p:spPr>
        <p:txBody>
          <a:bodyPr/>
          <a:lstStyle/>
          <a:p>
            <a:r>
              <a:rPr lang="en-US" sz="3600" dirty="0" err="1">
                <a:latin typeface="Courier New" charset="0"/>
                <a:ea typeface="Courier New" charset="0"/>
                <a:cs typeface="Courier New" charset="0"/>
              </a:rPr>
              <a:t>OfferDurableId</a:t>
            </a:r>
            <a:r>
              <a:rPr lang="en-US" sz="3600" dirty="0">
                <a:latin typeface="Courier New" charset="0"/>
                <a:ea typeface="Courier New" charset="0"/>
                <a:cs typeface="Courier New" charset="0"/>
              </a:rPr>
              <a:t>: string</a:t>
            </a:r>
          </a:p>
          <a:p>
            <a:pPr lvl="1"/>
            <a:r>
              <a:rPr lang="en-US" sz="2000" dirty="0"/>
              <a:t>ID string of the Azure Offer code</a:t>
            </a:r>
          </a:p>
          <a:p>
            <a:pPr lvl="1"/>
            <a:r>
              <a:rPr lang="en-US" sz="2000" dirty="0" err="1"/>
              <a:t>Eg</a:t>
            </a:r>
            <a:r>
              <a:rPr lang="en-US" sz="2000" dirty="0"/>
              <a:t>: MS-AZR-0003q = Pay-As-You-Go</a:t>
            </a:r>
          </a:p>
          <a:p>
            <a:pPr lvl="1"/>
            <a:r>
              <a:rPr lang="en-US" sz="2000" dirty="0">
                <a:hlinkClick r:id="rId2"/>
              </a:rPr>
              <a:t>https://azure.microsoft.com/en-us/support/legal/offer-details/</a:t>
            </a:r>
            <a:endParaRPr lang="en-US" sz="2000" dirty="0"/>
          </a:p>
          <a:p>
            <a:r>
              <a:rPr lang="en-US" sz="3600" dirty="0">
                <a:latin typeface="Courier New" charset="0"/>
                <a:ea typeface="Courier New" charset="0"/>
                <a:cs typeface="Courier New" charset="0"/>
              </a:rPr>
              <a:t>Currency: string</a:t>
            </a:r>
          </a:p>
          <a:p>
            <a:pPr lvl="1"/>
            <a:r>
              <a:rPr lang="en-US" sz="2000" dirty="0"/>
              <a:t>ISO 4217:2015 standard currency codes</a:t>
            </a:r>
          </a:p>
          <a:p>
            <a:pPr lvl="1"/>
            <a:r>
              <a:rPr lang="en-US" sz="2000" dirty="0"/>
              <a:t>Ex: USD = United States Dollars / EUR = Euro</a:t>
            </a:r>
          </a:p>
          <a:p>
            <a:r>
              <a:rPr lang="en-US" sz="3600" dirty="0">
                <a:latin typeface="Courier New" charset="0"/>
                <a:ea typeface="Courier New" charset="0"/>
                <a:cs typeface="Courier New" charset="0"/>
              </a:rPr>
              <a:t>Locale: string</a:t>
            </a:r>
          </a:p>
          <a:p>
            <a:pPr lvl="1"/>
            <a:r>
              <a:rPr lang="en-US" sz="2000" dirty="0"/>
              <a:t>Ex: </a:t>
            </a:r>
            <a:r>
              <a:rPr lang="en-US" sz="2000" dirty="0" err="1"/>
              <a:t>en</a:t>
            </a:r>
            <a:r>
              <a:rPr lang="en-US" sz="2000" dirty="0"/>
              <a:t>-US = United States English / </a:t>
            </a:r>
            <a:r>
              <a:rPr lang="en-US" sz="2000" dirty="0" err="1"/>
              <a:t>fr</a:t>
            </a:r>
            <a:r>
              <a:rPr lang="en-US" sz="2000" dirty="0"/>
              <a:t>-CA = Canadian French</a:t>
            </a:r>
          </a:p>
          <a:p>
            <a:pPr lvl="1"/>
            <a:r>
              <a:rPr lang="en-US" sz="2000" dirty="0"/>
              <a:t>Control how the response is localized</a:t>
            </a:r>
          </a:p>
          <a:p>
            <a:r>
              <a:rPr lang="en-US" sz="3600" dirty="0" err="1">
                <a:latin typeface="Courier New" charset="0"/>
                <a:ea typeface="Courier New" charset="0"/>
                <a:cs typeface="Courier New" charset="0"/>
              </a:rPr>
              <a:t>RegionInfo</a:t>
            </a:r>
            <a:r>
              <a:rPr lang="en-US" sz="3600" dirty="0">
                <a:latin typeface="Courier New" charset="0"/>
                <a:ea typeface="Courier New" charset="0"/>
                <a:cs typeface="Courier New" charset="0"/>
              </a:rPr>
              <a:t>: string</a:t>
            </a:r>
          </a:p>
          <a:p>
            <a:pPr lvl="1"/>
            <a:r>
              <a:rPr lang="en-US" sz="2000" dirty="0"/>
              <a:t>ISO 3166-1 standard country codes</a:t>
            </a:r>
          </a:p>
          <a:p>
            <a:pPr lvl="1"/>
            <a:r>
              <a:rPr lang="en-US" sz="2000" dirty="0"/>
              <a:t>Ex: US = United States / CO = Columbia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Filter Parameter Details</a:t>
            </a:r>
          </a:p>
        </p:txBody>
      </p:sp>
    </p:spTree>
    <p:extLst>
      <p:ext uri="{BB962C8B-B14F-4D97-AF65-F5344CB8AC3E}">
        <p14:creationId xmlns:p14="http://schemas.microsoft.com/office/powerpoint/2010/main" val="133903463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Requests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5923160"/>
          </a:xfrm>
        </p:spPr>
        <p:txBody>
          <a:bodyPr/>
          <a:lstStyle/>
          <a:p>
            <a:r>
              <a:rPr lang="en-US" dirty="0"/>
              <a:t>https://management.azure.com</a:t>
            </a:r>
          </a:p>
          <a:p>
            <a:r>
              <a:rPr lang="en-US" dirty="0"/>
              <a:t>  /subscriptions/{</a:t>
            </a:r>
            <a:r>
              <a:rPr lang="en-US" dirty="0" err="1"/>
              <a:t>guid</a:t>
            </a:r>
            <a:r>
              <a:rPr lang="en-US" dirty="0"/>
              <a:t>}</a:t>
            </a:r>
          </a:p>
          <a:p>
            <a:r>
              <a:rPr lang="en-US" dirty="0"/>
              <a:t>  /providers/</a:t>
            </a:r>
            <a:r>
              <a:rPr lang="en-US" dirty="0" err="1"/>
              <a:t>Microsoft.Commerce</a:t>
            </a:r>
            <a:r>
              <a:rPr lang="en-US" dirty="0"/>
              <a:t>/</a:t>
            </a:r>
            <a:r>
              <a:rPr lang="en-US" dirty="0" err="1"/>
              <a:t>RateCard</a:t>
            </a:r>
            <a:br>
              <a:rPr lang="en-US" dirty="0"/>
            </a:br>
            <a:r>
              <a:rPr lang="en-US" dirty="0"/>
              <a:t>  ?</a:t>
            </a:r>
            <a:r>
              <a:rPr lang="en-US" dirty="0" err="1"/>
              <a:t>api</a:t>
            </a:r>
            <a:r>
              <a:rPr lang="en-US" dirty="0"/>
              <a:t>-version=2015-06-01-preview</a:t>
            </a:r>
            <a:br>
              <a:rPr lang="en-US" dirty="0"/>
            </a:br>
            <a:r>
              <a:rPr lang="en-US" dirty="0"/>
              <a:t>  &amp;$filter=OfferDurableId </a:t>
            </a:r>
            <a:r>
              <a:rPr lang="en-US" dirty="0" err="1"/>
              <a:t>eq</a:t>
            </a:r>
            <a:r>
              <a:rPr lang="en-US" dirty="0"/>
              <a:t> '</a:t>
            </a:r>
            <a:r>
              <a:rPr lang="en-US" dirty="0">
                <a:solidFill>
                  <a:srgbClr val="0070C0"/>
                </a:solidFill>
              </a:rPr>
              <a:t>MS-AZR-0003p</a:t>
            </a:r>
            <a:r>
              <a:rPr lang="en-US" dirty="0"/>
              <a:t>' and </a:t>
            </a:r>
          </a:p>
          <a:p>
            <a:r>
              <a:rPr lang="en-US" dirty="0"/>
              <a:t>           Currency </a:t>
            </a:r>
            <a:r>
              <a:rPr lang="en-US" dirty="0" err="1"/>
              <a:t>eq</a:t>
            </a:r>
            <a:r>
              <a:rPr lang="en-US" dirty="0"/>
              <a:t> '</a:t>
            </a:r>
            <a:r>
              <a:rPr lang="en-US" dirty="0">
                <a:solidFill>
                  <a:srgbClr val="0070C0"/>
                </a:solidFill>
              </a:rPr>
              <a:t>USD</a:t>
            </a:r>
            <a:r>
              <a:rPr lang="en-US" dirty="0"/>
              <a:t>' and </a:t>
            </a:r>
          </a:p>
          <a:p>
            <a:r>
              <a:rPr lang="en-US" dirty="0"/>
              <a:t>           Locale </a:t>
            </a:r>
            <a:r>
              <a:rPr lang="en-US" dirty="0" err="1"/>
              <a:t>eq</a:t>
            </a:r>
            <a:r>
              <a:rPr lang="en-US" dirty="0"/>
              <a:t> '</a:t>
            </a:r>
            <a:r>
              <a:rPr lang="en-US" dirty="0" err="1">
                <a:solidFill>
                  <a:srgbClr val="0070C0"/>
                </a:solidFill>
              </a:rPr>
              <a:t>en</a:t>
            </a:r>
            <a:r>
              <a:rPr lang="en-US" dirty="0">
                <a:solidFill>
                  <a:srgbClr val="0070C0"/>
                </a:solidFill>
              </a:rPr>
              <a:t>-US</a:t>
            </a:r>
            <a:r>
              <a:rPr lang="en-US" dirty="0"/>
              <a:t>' and </a:t>
            </a:r>
          </a:p>
          <a:p>
            <a:r>
              <a:rPr lang="en-US" dirty="0"/>
              <a:t>           </a:t>
            </a:r>
            <a:r>
              <a:rPr lang="en-US" dirty="0" err="1"/>
              <a:t>RegionInfo</a:t>
            </a:r>
            <a:r>
              <a:rPr lang="en-US" dirty="0"/>
              <a:t> </a:t>
            </a:r>
            <a:r>
              <a:rPr lang="en-US" dirty="0" err="1"/>
              <a:t>eq</a:t>
            </a:r>
            <a:r>
              <a:rPr lang="en-US" dirty="0"/>
              <a:t> '</a:t>
            </a:r>
            <a:r>
              <a:rPr lang="en-US" dirty="0">
                <a:solidFill>
                  <a:srgbClr val="0070C0"/>
                </a:solidFill>
              </a:rPr>
              <a:t>US</a:t>
            </a:r>
            <a:r>
              <a:rPr lang="en-US" dirty="0"/>
              <a:t>'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// get rates in English in the United States in US dollars for the Pay-As-You-Go offer</a:t>
            </a:r>
          </a:p>
        </p:txBody>
      </p:sp>
      <p:sp>
        <p:nvSpPr>
          <p:cNvPr id="6" name="Rectangle 5"/>
          <p:cNvSpPr/>
          <p:nvPr/>
        </p:nvSpPr>
        <p:spPr>
          <a:xfrm>
            <a:off x="6100257" y="3312597"/>
            <a:ext cx="235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87828443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3447098"/>
          </a:xfrm>
        </p:spPr>
        <p:txBody>
          <a:bodyPr/>
          <a:lstStyle/>
          <a:p>
            <a:r>
              <a:rPr lang="en-US" dirty="0"/>
              <a:t>Overview of Azure Billing API</a:t>
            </a:r>
          </a:p>
          <a:p>
            <a:r>
              <a:rPr lang="en-US" dirty="0" err="1"/>
              <a:t>RateCard</a:t>
            </a:r>
            <a:r>
              <a:rPr lang="en-US" dirty="0"/>
              <a:t> API Details</a:t>
            </a:r>
          </a:p>
          <a:p>
            <a:r>
              <a:rPr lang="en-US" dirty="0"/>
              <a:t>Enabling Scenarios</a:t>
            </a:r>
          </a:p>
          <a:p>
            <a:r>
              <a:rPr lang="en-US" dirty="0"/>
              <a:t>Azure </a:t>
            </a:r>
            <a:r>
              <a:rPr lang="en-US" dirty="0" err="1"/>
              <a:t>RateCard</a:t>
            </a:r>
            <a:r>
              <a:rPr lang="en-US" dirty="0"/>
              <a:t> REST API Request Details</a:t>
            </a:r>
          </a:p>
          <a:p>
            <a:r>
              <a:rPr lang="en-US" dirty="0"/>
              <a:t>Azure </a:t>
            </a:r>
            <a:r>
              <a:rPr lang="en-US" dirty="0" err="1"/>
              <a:t>RateCard</a:t>
            </a:r>
            <a:r>
              <a:rPr lang="en-US" dirty="0"/>
              <a:t> REST API Response Details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Overview</a:t>
            </a:r>
          </a:p>
        </p:txBody>
      </p:sp>
    </p:spTree>
    <p:extLst>
      <p:ext uri="{BB962C8B-B14F-4D97-AF65-F5344CB8AC3E}">
        <p14:creationId xmlns:p14="http://schemas.microsoft.com/office/powerpoint/2010/main" val="23398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Requests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5923160"/>
          </a:xfrm>
        </p:spPr>
        <p:txBody>
          <a:bodyPr/>
          <a:lstStyle/>
          <a:p>
            <a:r>
              <a:rPr lang="en-US" dirty="0"/>
              <a:t>https://management.azure.com</a:t>
            </a:r>
          </a:p>
          <a:p>
            <a:r>
              <a:rPr lang="en-US" dirty="0"/>
              <a:t>  /subscriptions/{</a:t>
            </a:r>
            <a:r>
              <a:rPr lang="en-US" dirty="0" err="1"/>
              <a:t>guid</a:t>
            </a:r>
            <a:r>
              <a:rPr lang="en-US" dirty="0"/>
              <a:t>}</a:t>
            </a:r>
          </a:p>
          <a:p>
            <a:r>
              <a:rPr lang="en-US" dirty="0"/>
              <a:t>  /providers/</a:t>
            </a:r>
            <a:r>
              <a:rPr lang="en-US" dirty="0" err="1"/>
              <a:t>Microsoft.Commerce</a:t>
            </a:r>
            <a:r>
              <a:rPr lang="en-US" dirty="0"/>
              <a:t>/</a:t>
            </a:r>
            <a:r>
              <a:rPr lang="en-US" dirty="0" err="1"/>
              <a:t>RateCard</a:t>
            </a:r>
            <a:br>
              <a:rPr lang="en-US" dirty="0"/>
            </a:br>
            <a:r>
              <a:rPr lang="en-US" dirty="0"/>
              <a:t>  ?</a:t>
            </a:r>
            <a:r>
              <a:rPr lang="en-US" dirty="0" err="1"/>
              <a:t>api</a:t>
            </a:r>
            <a:r>
              <a:rPr lang="en-US" dirty="0"/>
              <a:t>-version=2015-06-01-preview</a:t>
            </a:r>
            <a:br>
              <a:rPr lang="en-US" dirty="0"/>
            </a:br>
            <a:r>
              <a:rPr lang="en-US" dirty="0"/>
              <a:t>  &amp;$filter=OfferDurableId </a:t>
            </a:r>
            <a:r>
              <a:rPr lang="en-US" dirty="0" err="1"/>
              <a:t>eq</a:t>
            </a:r>
            <a:r>
              <a:rPr lang="en-US" dirty="0"/>
              <a:t> '</a:t>
            </a:r>
            <a:r>
              <a:rPr lang="en-US" dirty="0">
                <a:solidFill>
                  <a:srgbClr val="0070C0"/>
                </a:solidFill>
              </a:rPr>
              <a:t>MS-AZR-0037p</a:t>
            </a:r>
            <a:r>
              <a:rPr lang="en-US" dirty="0"/>
              <a:t>' and </a:t>
            </a:r>
          </a:p>
          <a:p>
            <a:r>
              <a:rPr lang="en-US" dirty="0"/>
              <a:t>           Currency </a:t>
            </a:r>
            <a:r>
              <a:rPr lang="en-US" dirty="0" err="1"/>
              <a:t>eq</a:t>
            </a:r>
            <a:r>
              <a:rPr lang="en-US" dirty="0"/>
              <a:t> '</a:t>
            </a:r>
            <a:r>
              <a:rPr lang="en-US" dirty="0">
                <a:solidFill>
                  <a:srgbClr val="0070C0"/>
                </a:solidFill>
              </a:rPr>
              <a:t>USD</a:t>
            </a:r>
            <a:r>
              <a:rPr lang="en-US" dirty="0"/>
              <a:t>' and </a:t>
            </a:r>
          </a:p>
          <a:p>
            <a:r>
              <a:rPr lang="en-US" dirty="0"/>
              <a:t>           Locale </a:t>
            </a:r>
            <a:r>
              <a:rPr lang="en-US" dirty="0" err="1"/>
              <a:t>eq</a:t>
            </a:r>
            <a:r>
              <a:rPr lang="en-US" dirty="0"/>
              <a:t> '</a:t>
            </a:r>
            <a:r>
              <a:rPr lang="en-US" dirty="0" err="1">
                <a:solidFill>
                  <a:srgbClr val="0070C0"/>
                </a:solidFill>
              </a:rPr>
              <a:t>en</a:t>
            </a:r>
            <a:r>
              <a:rPr lang="en-US" dirty="0">
                <a:solidFill>
                  <a:srgbClr val="0070C0"/>
                </a:solidFill>
              </a:rPr>
              <a:t>-US</a:t>
            </a:r>
            <a:r>
              <a:rPr lang="en-US" dirty="0"/>
              <a:t>' and </a:t>
            </a:r>
          </a:p>
          <a:p>
            <a:r>
              <a:rPr lang="en-US" dirty="0"/>
              <a:t>           </a:t>
            </a:r>
            <a:r>
              <a:rPr lang="en-US" dirty="0" err="1"/>
              <a:t>RegionInfo</a:t>
            </a:r>
            <a:r>
              <a:rPr lang="en-US" dirty="0"/>
              <a:t> </a:t>
            </a:r>
            <a:r>
              <a:rPr lang="en-US" dirty="0" err="1"/>
              <a:t>eq</a:t>
            </a:r>
            <a:r>
              <a:rPr lang="en-US" dirty="0"/>
              <a:t> '</a:t>
            </a:r>
            <a:r>
              <a:rPr lang="en-US" dirty="0">
                <a:solidFill>
                  <a:srgbClr val="0070C0"/>
                </a:solidFill>
              </a:rPr>
              <a:t>US</a:t>
            </a:r>
            <a:r>
              <a:rPr lang="en-US" dirty="0"/>
              <a:t>'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// get rates in English in the United States in US dollars for the Monetary Credit offer</a:t>
            </a:r>
          </a:p>
        </p:txBody>
      </p:sp>
      <p:sp>
        <p:nvSpPr>
          <p:cNvPr id="6" name="Rectangle 5"/>
          <p:cNvSpPr/>
          <p:nvPr/>
        </p:nvSpPr>
        <p:spPr>
          <a:xfrm>
            <a:off x="6100257" y="3312597"/>
            <a:ext cx="235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516448768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Requests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5923160"/>
          </a:xfrm>
        </p:spPr>
        <p:txBody>
          <a:bodyPr/>
          <a:lstStyle/>
          <a:p>
            <a:r>
              <a:rPr lang="en-US" dirty="0"/>
              <a:t>https://management.azure.com</a:t>
            </a:r>
          </a:p>
          <a:p>
            <a:r>
              <a:rPr lang="en-US" dirty="0"/>
              <a:t>  /subscriptions/{</a:t>
            </a:r>
            <a:r>
              <a:rPr lang="en-US" dirty="0" err="1"/>
              <a:t>guid</a:t>
            </a:r>
            <a:r>
              <a:rPr lang="en-US" dirty="0"/>
              <a:t>}</a:t>
            </a:r>
          </a:p>
          <a:p>
            <a:r>
              <a:rPr lang="en-US" dirty="0"/>
              <a:t>  /providers/</a:t>
            </a:r>
            <a:r>
              <a:rPr lang="en-US" dirty="0" err="1"/>
              <a:t>Microsoft.Commerce</a:t>
            </a:r>
            <a:r>
              <a:rPr lang="en-US" dirty="0"/>
              <a:t>/</a:t>
            </a:r>
            <a:r>
              <a:rPr lang="en-US" dirty="0" err="1"/>
              <a:t>RateCard</a:t>
            </a:r>
            <a:br>
              <a:rPr lang="en-US" dirty="0"/>
            </a:br>
            <a:r>
              <a:rPr lang="en-US" dirty="0"/>
              <a:t>  ?</a:t>
            </a:r>
            <a:r>
              <a:rPr lang="en-US" dirty="0" err="1"/>
              <a:t>api</a:t>
            </a:r>
            <a:r>
              <a:rPr lang="en-US" dirty="0"/>
              <a:t>-version=2015-06-01-preview</a:t>
            </a:r>
            <a:br>
              <a:rPr lang="en-US" dirty="0"/>
            </a:br>
            <a:r>
              <a:rPr lang="en-US" dirty="0"/>
              <a:t>  &amp;$filter=OfferDurableId </a:t>
            </a:r>
            <a:r>
              <a:rPr lang="en-US" dirty="0" err="1"/>
              <a:t>eq</a:t>
            </a:r>
            <a:r>
              <a:rPr lang="en-US" dirty="0"/>
              <a:t> '</a:t>
            </a:r>
            <a:r>
              <a:rPr lang="en-US" dirty="0">
                <a:solidFill>
                  <a:srgbClr val="0070C0"/>
                </a:solidFill>
              </a:rPr>
              <a:t>MS-AZR-0121p</a:t>
            </a:r>
            <a:r>
              <a:rPr lang="en-US" dirty="0"/>
              <a:t>' and </a:t>
            </a:r>
          </a:p>
          <a:p>
            <a:r>
              <a:rPr lang="en-US" dirty="0"/>
              <a:t>           Currency </a:t>
            </a:r>
            <a:r>
              <a:rPr lang="en-US" dirty="0" err="1"/>
              <a:t>eq</a:t>
            </a:r>
            <a:r>
              <a:rPr lang="en-US" dirty="0"/>
              <a:t> '</a:t>
            </a:r>
            <a:r>
              <a:rPr lang="en-US" dirty="0">
                <a:solidFill>
                  <a:srgbClr val="0070C0"/>
                </a:solidFill>
              </a:rPr>
              <a:t>EUR</a:t>
            </a:r>
            <a:r>
              <a:rPr lang="en-US" dirty="0"/>
              <a:t>' and </a:t>
            </a:r>
          </a:p>
          <a:p>
            <a:r>
              <a:rPr lang="en-US" dirty="0"/>
              <a:t>           Locale </a:t>
            </a:r>
            <a:r>
              <a:rPr lang="en-US" dirty="0" err="1"/>
              <a:t>eq</a:t>
            </a:r>
            <a:r>
              <a:rPr lang="en-US" dirty="0"/>
              <a:t> '</a:t>
            </a:r>
            <a:r>
              <a:rPr lang="en-US" dirty="0">
                <a:solidFill>
                  <a:srgbClr val="0070C0"/>
                </a:solidFill>
              </a:rPr>
              <a:t>de-DE</a:t>
            </a:r>
            <a:r>
              <a:rPr lang="en-US" dirty="0"/>
              <a:t>' and </a:t>
            </a:r>
          </a:p>
          <a:p>
            <a:r>
              <a:rPr lang="en-US" dirty="0"/>
              <a:t>           </a:t>
            </a:r>
            <a:r>
              <a:rPr lang="en-US" dirty="0" err="1"/>
              <a:t>RegionInfo</a:t>
            </a:r>
            <a:r>
              <a:rPr lang="en-US" dirty="0"/>
              <a:t> </a:t>
            </a:r>
            <a:r>
              <a:rPr lang="en-US" dirty="0" err="1"/>
              <a:t>eq</a:t>
            </a:r>
            <a:r>
              <a:rPr lang="en-US" dirty="0"/>
              <a:t> '</a:t>
            </a:r>
            <a:r>
              <a:rPr lang="en-US" dirty="0">
                <a:solidFill>
                  <a:srgbClr val="0070C0"/>
                </a:solidFill>
              </a:rPr>
              <a:t>DE</a:t>
            </a:r>
            <a:r>
              <a:rPr lang="en-US" dirty="0"/>
              <a:t>'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// get rates in German in Germany in Euros for the Azure Pass offer</a:t>
            </a:r>
          </a:p>
        </p:txBody>
      </p:sp>
      <p:sp>
        <p:nvSpPr>
          <p:cNvPr id="6" name="Rectangle 5"/>
          <p:cNvSpPr/>
          <p:nvPr/>
        </p:nvSpPr>
        <p:spPr>
          <a:xfrm>
            <a:off x="6100257" y="3312597"/>
            <a:ext cx="235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54660507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639" y="4881266"/>
            <a:ext cx="10058401" cy="738664"/>
          </a:xfrm>
        </p:spPr>
        <p:txBody>
          <a:bodyPr/>
          <a:lstStyle/>
          <a:p>
            <a:r>
              <a:rPr lang="en-US" dirty="0" err="1"/>
              <a:t>RateCard</a:t>
            </a:r>
            <a:r>
              <a:rPr lang="en-US" dirty="0"/>
              <a:t> API Request in Detail</a:t>
            </a:r>
          </a:p>
        </p:txBody>
      </p:sp>
    </p:spTree>
    <p:extLst>
      <p:ext uri="{BB962C8B-B14F-4D97-AF65-F5344CB8AC3E}">
        <p14:creationId xmlns:p14="http://schemas.microsoft.com/office/powerpoint/2010/main" val="136512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2178802"/>
          </a:xfrm>
        </p:spPr>
        <p:txBody>
          <a:bodyPr/>
          <a:lstStyle/>
          <a:p>
            <a:r>
              <a:rPr lang="en-US" dirty="0" err="1"/>
              <a:t>RateCard</a:t>
            </a:r>
            <a:r>
              <a:rPr lang="en-US" dirty="0"/>
              <a:t> API:</a:t>
            </a:r>
            <a:br>
              <a:rPr lang="en-US" dirty="0"/>
            </a:br>
            <a:r>
              <a:rPr lang="en-US" dirty="0"/>
              <a:t>Response Details</a:t>
            </a:r>
          </a:p>
        </p:txBody>
      </p:sp>
    </p:spTree>
    <p:extLst>
      <p:ext uri="{BB962C8B-B14F-4D97-AF65-F5344CB8AC3E}">
        <p14:creationId xmlns:p14="http://schemas.microsoft.com/office/powerpoint/2010/main" val="61148131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First look at the </a:t>
            </a:r>
            <a:r>
              <a:rPr lang="en-US" dirty="0" err="1"/>
              <a:t>RateCard</a:t>
            </a:r>
            <a:r>
              <a:rPr lang="en-US" dirty="0"/>
              <a:t> API Response</a:t>
            </a:r>
          </a:p>
        </p:txBody>
      </p:sp>
    </p:spTree>
    <p:extLst>
      <p:ext uri="{BB962C8B-B14F-4D97-AF65-F5344CB8AC3E}">
        <p14:creationId xmlns:p14="http://schemas.microsoft.com/office/powerpoint/2010/main" val="192809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3865674"/>
          </a:xfrm>
        </p:spPr>
        <p:txBody>
          <a:bodyPr/>
          <a:lstStyle/>
          <a:p>
            <a:r>
              <a:rPr lang="en-US" dirty="0"/>
              <a:t>Even with the filters in the request, responses are quite large (1MB+)</a:t>
            </a:r>
          </a:p>
          <a:p>
            <a:endParaRPr lang="en-US" dirty="0"/>
          </a:p>
          <a:p>
            <a:r>
              <a:rPr lang="en-US" dirty="0"/>
              <a:t>Responses include three main sections:</a:t>
            </a:r>
          </a:p>
          <a:p>
            <a:pPr lvl="1"/>
            <a:r>
              <a:rPr lang="en-US" dirty="0"/>
              <a:t>Metadata: details on the response</a:t>
            </a:r>
          </a:p>
          <a:p>
            <a:pPr lvl="1"/>
            <a:r>
              <a:rPr lang="en-US" dirty="0" err="1"/>
              <a:t>OfferTerms</a:t>
            </a:r>
            <a:r>
              <a:rPr lang="en-US" dirty="0"/>
              <a:t>: details on the specific Azure offer requested</a:t>
            </a:r>
          </a:p>
          <a:p>
            <a:pPr lvl="1"/>
            <a:r>
              <a:rPr lang="en-US" dirty="0"/>
              <a:t>Meters: collection of meters meeting the filter criteria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RateCard</a:t>
            </a:r>
            <a:r>
              <a:rPr lang="en-US" dirty="0"/>
              <a:t> REST API Response Details</a:t>
            </a:r>
          </a:p>
        </p:txBody>
      </p:sp>
    </p:spTree>
    <p:extLst>
      <p:ext uri="{BB962C8B-B14F-4D97-AF65-F5344CB8AC3E}">
        <p14:creationId xmlns:p14="http://schemas.microsoft.com/office/powerpoint/2010/main" val="1851097760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Section: Metadata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5110630"/>
          </a:xfrm>
        </p:spPr>
        <p:txBody>
          <a:bodyPr/>
          <a:lstStyle/>
          <a:p>
            <a:r>
              <a:rPr lang="en-US" dirty="0"/>
              <a:t>{</a:t>
            </a:r>
          </a:p>
          <a:p>
            <a:r>
              <a:rPr lang="en-US" dirty="0"/>
              <a:t>  Currency: "USD",</a:t>
            </a:r>
          </a:p>
          <a:p>
            <a:r>
              <a:rPr lang="en-US" dirty="0"/>
              <a:t>  Locale: "</a:t>
            </a:r>
            <a:r>
              <a:rPr lang="en-US" dirty="0" err="1"/>
              <a:t>en</a:t>
            </a:r>
            <a:r>
              <a:rPr lang="en-US" dirty="0"/>
              <a:t>-US",</a:t>
            </a:r>
          </a:p>
          <a:p>
            <a:r>
              <a:rPr lang="en-US" dirty="0"/>
              <a:t>  </a:t>
            </a:r>
            <a:r>
              <a:rPr lang="en-US" dirty="0" err="1"/>
              <a:t>IsTaxIncluded</a:t>
            </a:r>
            <a:r>
              <a:rPr lang="en-US" dirty="0"/>
              <a:t>: "false", </a:t>
            </a:r>
            <a:r>
              <a:rPr lang="en-US" dirty="0">
                <a:solidFill>
                  <a:srgbClr val="00B050"/>
                </a:solidFill>
              </a:rPr>
              <a:t>// all rates are pretax</a:t>
            </a: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MeterRegion</a:t>
            </a:r>
            <a:r>
              <a:rPr lang="en-US" dirty="0">
                <a:solidFill>
                  <a:schemeClr val="bg1"/>
                </a:solidFill>
              </a:rPr>
              <a:t>: "</a:t>
            </a:r>
            <a:r>
              <a:rPr lang="en-US" dirty="0" err="1">
                <a:solidFill>
                  <a:schemeClr val="bg1"/>
                </a:solidFill>
              </a:rPr>
              <a:t>eastus</a:t>
            </a:r>
            <a:r>
              <a:rPr lang="en-US" dirty="0">
                <a:solidFill>
                  <a:schemeClr val="bg1"/>
                </a:solidFill>
              </a:rPr>
              <a:t>",  </a:t>
            </a:r>
            <a:r>
              <a:rPr lang="en-US" dirty="0">
                <a:solidFill>
                  <a:srgbClr val="00B050"/>
                </a:solidFill>
              </a:rPr>
              <a:t>// optional</a:t>
            </a:r>
          </a:p>
          <a:p>
            <a:r>
              <a:rPr lang="en-US" dirty="0">
                <a:solidFill>
                  <a:schemeClr val="bg1"/>
                </a:solidFill>
              </a:rPr>
              <a:t>  Tags: []                </a:t>
            </a:r>
            <a:r>
              <a:rPr lang="en-US" dirty="0">
                <a:solidFill>
                  <a:srgbClr val="00B050"/>
                </a:solidFill>
              </a:rPr>
              <a:t>// optional</a:t>
            </a:r>
          </a:p>
          <a:p>
            <a:r>
              <a:rPr lang="is-IS" dirty="0">
                <a:solidFill>
                  <a:schemeClr val="tx1">
                    <a:lumMod val="50000"/>
                  </a:schemeClr>
                </a:solidFill>
              </a:rPr>
              <a:t>  Meters: […], 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OfferTerms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: {</a:t>
            </a:r>
            <a:r>
              <a:rPr lang="is-IS" dirty="0">
                <a:solidFill>
                  <a:schemeClr val="tx1">
                    <a:lumMod val="50000"/>
                  </a:schemeClr>
                </a:solidFill>
              </a:rPr>
              <a:t>…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8132247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Section: Offer Terms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5870838"/>
          </a:xfrm>
        </p:spPr>
        <p:txBody>
          <a:bodyPr/>
          <a:lstStyle/>
          <a:p>
            <a:r>
              <a:rPr lang="en-US" sz="2800" dirty="0"/>
              <a:t>{</a:t>
            </a:r>
          </a:p>
          <a:p>
            <a:r>
              <a:rPr lang="en-US" sz="2800" dirty="0"/>
              <a:t>  </a:t>
            </a:r>
            <a:r>
              <a:rPr lang="en-US" sz="2800" dirty="0" err="1"/>
              <a:t>OfferTerms</a:t>
            </a:r>
            <a:r>
              <a:rPr lang="en-US" sz="2800" dirty="0"/>
              <a:t>: {</a:t>
            </a:r>
          </a:p>
          <a:p>
            <a:r>
              <a:rPr lang="en-US" sz="2800" dirty="0"/>
              <a:t>    Name: "Monetary Credit",</a:t>
            </a:r>
          </a:p>
          <a:p>
            <a:r>
              <a:rPr lang="en-US" sz="2800" dirty="0"/>
              <a:t>    Locale: "",           </a:t>
            </a:r>
            <a:r>
              <a:rPr lang="en-US" sz="2800" dirty="0">
                <a:solidFill>
                  <a:srgbClr val="00B050"/>
                </a:solidFill>
              </a:rPr>
              <a:t>// optional</a:t>
            </a:r>
            <a:endParaRPr lang="en-US" sz="2800" dirty="0"/>
          </a:p>
          <a:p>
            <a:r>
              <a:rPr lang="en-US" sz="2800" dirty="0"/>
              <a:t>    Credit: "200",</a:t>
            </a:r>
            <a:r>
              <a:rPr lang="en-US" sz="2800" dirty="0">
                <a:solidFill>
                  <a:srgbClr val="00B050"/>
                </a:solidFill>
              </a:rPr>
              <a:t>        // optional</a:t>
            </a:r>
            <a:endParaRPr lang="en-US" sz="2800" dirty="0"/>
          </a:p>
          <a:p>
            <a:r>
              <a:rPr lang="en-US" sz="2800" dirty="0"/>
              <a:t>    </a:t>
            </a:r>
            <a:r>
              <a:rPr lang="en-US" sz="2800" dirty="0" err="1"/>
              <a:t>EffectiveDate</a:t>
            </a:r>
            <a:r>
              <a:rPr lang="en-US" sz="2800" dirty="0"/>
              <a:t>: "2013-11-01T00:00:00Z",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TieredDiscount</a:t>
            </a:r>
            <a:r>
              <a:rPr lang="en-US" sz="2800" dirty="0"/>
              <a:t>: [</a:t>
            </a:r>
            <a:r>
              <a:rPr lang="is-IS" sz="2800" dirty="0"/>
              <a:t>…</a:t>
            </a:r>
            <a:r>
              <a:rPr lang="en-US" sz="2800" dirty="0"/>
              <a:t>],  </a:t>
            </a:r>
            <a:r>
              <a:rPr lang="en-US" sz="2800" dirty="0">
                <a:solidFill>
                  <a:srgbClr val="00B050"/>
                </a:solidFill>
              </a:rPr>
              <a:t>// optional</a:t>
            </a:r>
            <a:r>
              <a:rPr lang="en-US" sz="2800" dirty="0"/>
              <a:t> 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ExcludedMeterIds</a:t>
            </a:r>
            <a:r>
              <a:rPr lang="en-US" sz="2800" dirty="0"/>
              <a:t>: [</a:t>
            </a:r>
            <a:r>
              <a:rPr lang="is-IS" sz="2800" dirty="0"/>
              <a:t>…</a:t>
            </a:r>
            <a:r>
              <a:rPr lang="en-US" sz="2800" dirty="0"/>
              <a:t>]</a:t>
            </a:r>
          </a:p>
          <a:p>
            <a:r>
              <a:rPr lang="en-US" sz="2800" dirty="0"/>
              <a:t>  },</a:t>
            </a:r>
          </a:p>
          <a:p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 </a:t>
            </a:r>
            <a:r>
              <a:rPr lang="is-IS" sz="2800" dirty="0">
                <a:solidFill>
                  <a:schemeClr val="tx1">
                    <a:lumMod val="50000"/>
                  </a:schemeClr>
                </a:solidFill>
              </a:rPr>
              <a:t>…</a:t>
            </a:r>
          </a:p>
          <a:p>
            <a:r>
              <a:rPr lang="is-IS" sz="2800" dirty="0">
                <a:solidFill>
                  <a:schemeClr val="tx1">
                    <a:lumMod val="50000"/>
                  </a:schemeClr>
                </a:solidFill>
              </a:rPr>
              <a:t>  Meters: [...]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988636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Section: Meters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5798510"/>
          </a:xfrm>
        </p:spPr>
        <p:txBody>
          <a:bodyPr/>
          <a:lstStyle/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{ </a:t>
            </a:r>
            <a:r>
              <a:rPr lang="is-IS" sz="2400" dirty="0">
                <a:solidFill>
                  <a:schemeClr val="tx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</a:p>
          <a:p>
            <a:r>
              <a:rPr lang="is-IS" sz="2400" dirty="0">
                <a:solidFill>
                  <a:schemeClr val="tx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OfferTerms: {},</a:t>
            </a:r>
          </a:p>
          <a:p>
            <a:r>
              <a:rPr lang="is-IS" sz="2400" dirty="0">
                <a:latin typeface="Consolas" charset="0"/>
                <a:ea typeface="Consolas" charset="0"/>
                <a:cs typeface="Consolas" charset="0"/>
              </a:rPr>
              <a:t>  Meters: [{</a:t>
            </a:r>
          </a:p>
          <a:p>
            <a:r>
              <a:rPr lang="is-IS" sz="2400" dirty="0">
                <a:latin typeface="Consolas" charset="0"/>
                <a:ea typeface="Consolas" charset="0"/>
                <a:cs typeface="Consolas" charset="0"/>
              </a:rPr>
              <a:t>    MeterId: "...",</a:t>
            </a:r>
          </a:p>
          <a:p>
            <a:r>
              <a:rPr lang="is-IS" sz="2400" dirty="0">
                <a:latin typeface="Consolas" charset="0"/>
                <a:ea typeface="Consolas" charset="0"/>
                <a:cs typeface="Consolas" charset="0"/>
              </a:rPr>
              <a:t>    MeterName: "Compute Hours",</a:t>
            </a:r>
          </a:p>
          <a:p>
            <a:r>
              <a:rPr lang="is-IS" sz="2400" dirty="0">
                <a:latin typeface="Consolas" charset="0"/>
                <a:ea typeface="Consolas" charset="0"/>
                <a:cs typeface="Consolas" charset="0"/>
              </a:rPr>
              <a:t>    MeterCategory: "Cloud Service",</a:t>
            </a:r>
          </a:p>
          <a:p>
            <a:r>
              <a:rPr lang="is-IS" sz="2400" dirty="0">
                <a:latin typeface="Consolas" charset="0"/>
                <a:ea typeface="Consolas" charset="0"/>
                <a:cs typeface="Consolas" charset="0"/>
              </a:rPr>
              <a:t>    MeterSubCategory: "A6 Cloud Services",</a:t>
            </a:r>
          </a:p>
          <a:p>
            <a:r>
              <a:rPr lang="is-IS" sz="2400" dirty="0">
                <a:latin typeface="Consolas" charset="0"/>
                <a:ea typeface="Consolas" charset="0"/>
                <a:cs typeface="Consolas" charset="0"/>
              </a:rPr>
              <a:t>    Unit: "Hours",</a:t>
            </a:r>
          </a:p>
          <a:p>
            <a:r>
              <a:rPr lang="is-IS" sz="2400" dirty="0">
                <a:latin typeface="Consolas" charset="0"/>
                <a:ea typeface="Consolas" charset="0"/>
                <a:cs typeface="Consolas" charset="0"/>
              </a:rPr>
              <a:t>    MeterRates: {"0":0.71},</a:t>
            </a:r>
          </a:p>
          <a:p>
            <a:r>
              <a:rPr lang="is-IS" sz="2400" dirty="0">
                <a:latin typeface="Consolas" charset="0"/>
                <a:ea typeface="Consolas" charset="0"/>
                <a:cs typeface="Consolas" charset="0"/>
              </a:rPr>
              <a:t>    MeterRegion: "US East",       </a:t>
            </a:r>
            <a:r>
              <a:rPr lang="en-US" sz="2400" dirty="0">
                <a:solidFill>
                  <a:srgbClr val="00B050"/>
                </a:solidFill>
              </a:rPr>
              <a:t>// optional</a:t>
            </a:r>
            <a:endParaRPr lang="is-IS" sz="24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is-IS" sz="24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EffectiveDate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: "2013-11-01T00:00:00Z",</a:t>
            </a:r>
          </a:p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IncludedQuantity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: 0.0</a:t>
            </a:r>
            <a:endParaRPr lang="is-IS" sz="24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is-IS" sz="2400" dirty="0">
                <a:latin typeface="Consolas" charset="0"/>
                <a:ea typeface="Consolas" charset="0"/>
                <a:cs typeface="Consolas" charset="0"/>
              </a:rPr>
              <a:t>  },{},{},...]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2728526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639" y="4881266"/>
            <a:ext cx="10058401" cy="738664"/>
          </a:xfrm>
        </p:spPr>
        <p:txBody>
          <a:bodyPr/>
          <a:lstStyle/>
          <a:p>
            <a:r>
              <a:rPr lang="en-US" dirty="0" err="1"/>
              <a:t>RateCard</a:t>
            </a:r>
            <a:r>
              <a:rPr lang="en-US" dirty="0"/>
              <a:t> API Response in Detail</a:t>
            </a:r>
          </a:p>
        </p:txBody>
      </p:sp>
    </p:spTree>
    <p:extLst>
      <p:ext uri="{BB962C8B-B14F-4D97-AF65-F5344CB8AC3E}">
        <p14:creationId xmlns:p14="http://schemas.microsoft.com/office/powerpoint/2010/main" val="137472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1181734"/>
          </a:xfrm>
        </p:spPr>
        <p:txBody>
          <a:bodyPr/>
          <a:lstStyle/>
          <a:p>
            <a:r>
              <a:rPr lang="en-US" dirty="0"/>
              <a:t>Overview of Azure Billing API</a:t>
            </a:r>
          </a:p>
        </p:txBody>
      </p:sp>
    </p:spTree>
    <p:extLst>
      <p:ext uri="{BB962C8B-B14F-4D97-AF65-F5344CB8AC3E}">
        <p14:creationId xmlns:p14="http://schemas.microsoft.com/office/powerpoint/2010/main" val="684998406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124206"/>
          </a:xfrm>
        </p:spPr>
        <p:txBody>
          <a:bodyPr/>
          <a:lstStyle/>
          <a:p>
            <a:r>
              <a:rPr lang="en-US" dirty="0"/>
              <a:t>Overview of Azure Billing API</a:t>
            </a:r>
          </a:p>
          <a:p>
            <a:r>
              <a:rPr lang="en-US" dirty="0" err="1"/>
              <a:t>RateCard</a:t>
            </a:r>
            <a:r>
              <a:rPr lang="en-US" dirty="0"/>
              <a:t> API Details</a:t>
            </a:r>
          </a:p>
          <a:p>
            <a:r>
              <a:rPr lang="en-US" dirty="0"/>
              <a:t>Enabling Scenarios</a:t>
            </a:r>
          </a:p>
          <a:p>
            <a:r>
              <a:rPr lang="en-US" dirty="0"/>
              <a:t>Azure </a:t>
            </a:r>
            <a:r>
              <a:rPr lang="en-US" dirty="0" err="1"/>
              <a:t>RateCard</a:t>
            </a:r>
            <a:r>
              <a:rPr lang="en-US" dirty="0"/>
              <a:t> REST API Request Details</a:t>
            </a:r>
          </a:p>
          <a:p>
            <a:r>
              <a:rPr lang="en-US" dirty="0"/>
              <a:t>Azure </a:t>
            </a:r>
            <a:r>
              <a:rPr lang="en-US" dirty="0" err="1"/>
              <a:t>RateCard</a:t>
            </a:r>
            <a:r>
              <a:rPr lang="en-US" dirty="0"/>
              <a:t> REST API Response Details</a:t>
            </a:r>
          </a:p>
          <a:p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Summary</a:t>
            </a:r>
          </a:p>
        </p:txBody>
      </p:sp>
    </p:spTree>
    <p:extLst>
      <p:ext uri="{BB962C8B-B14F-4D97-AF65-F5344CB8AC3E}">
        <p14:creationId xmlns:p14="http://schemas.microsoft.com/office/powerpoint/2010/main" val="208076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974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540455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Introduced as Preview in June 2015</a:t>
            </a:r>
          </a:p>
          <a:p>
            <a:r>
              <a:rPr lang="en-US" dirty="0"/>
              <a:t>Consists of two components</a:t>
            </a:r>
          </a:p>
          <a:p>
            <a:pPr lvl="1"/>
            <a:r>
              <a:rPr lang="en-US" dirty="0" err="1"/>
              <a:t>RateCard</a:t>
            </a:r>
            <a:r>
              <a:rPr lang="en-US" dirty="0"/>
              <a:t> API (this module)</a:t>
            </a:r>
          </a:p>
          <a:p>
            <a:pPr lvl="1"/>
            <a:r>
              <a:rPr lang="en-US" dirty="0"/>
              <a:t>Resource Usage API (next module)</a:t>
            </a:r>
          </a:p>
          <a:p>
            <a:r>
              <a:rPr lang="en-US" dirty="0"/>
              <a:t>Notes:</a:t>
            </a:r>
          </a:p>
          <a:p>
            <a:pPr lvl="1"/>
            <a:r>
              <a:rPr lang="en-US" dirty="0"/>
              <a:t>Mostly preview with v1/v2 usage data response (ASM =&gt; ARM)</a:t>
            </a:r>
          </a:p>
          <a:p>
            <a:pPr lvl="1"/>
            <a:r>
              <a:rPr lang="en-US" dirty="0"/>
              <a:t>Billing data can change at any time &amp; without notice</a:t>
            </a:r>
          </a:p>
          <a:p>
            <a:pPr lvl="1"/>
            <a:r>
              <a:rPr lang="en-US" dirty="0"/>
              <a:t>Changes to reflect new billing model will be announced and notifications sent </a:t>
            </a:r>
            <a:br>
              <a:rPr lang="en-US" dirty="0"/>
            </a:br>
            <a:r>
              <a:rPr lang="en-US" dirty="0"/>
              <a:t>prior to the change</a:t>
            </a:r>
          </a:p>
          <a:p>
            <a:pPr lvl="1"/>
            <a:r>
              <a:rPr lang="en-US" dirty="0"/>
              <a:t>Recommendation: use IDs (GUIDs) to identify entities, not their names</a:t>
            </a:r>
          </a:p>
          <a:p>
            <a:r>
              <a:rPr lang="en-US" sz="3200" dirty="0">
                <a:hlinkClick r:id="rId3"/>
              </a:rPr>
              <a:t>https://msdn.microsoft.com/en-us/library/azure/mt218998.aspx</a:t>
            </a:r>
            <a:r>
              <a:rPr lang="en-US" sz="3200" dirty="0"/>
              <a:t>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Billing API</a:t>
            </a:r>
          </a:p>
        </p:txBody>
      </p:sp>
    </p:spTree>
    <p:extLst>
      <p:ext uri="{BB962C8B-B14F-4D97-AF65-F5344CB8AC3E}">
        <p14:creationId xmlns:p14="http://schemas.microsoft.com/office/powerpoint/2010/main" val="166761737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RateCard</a:t>
            </a:r>
            <a:r>
              <a:rPr lang="en-US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81562444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530471"/>
          </a:xfrm>
        </p:spPr>
        <p:txBody>
          <a:bodyPr/>
          <a:lstStyle/>
          <a:p>
            <a:pPr fontAlgn="ctr"/>
            <a:r>
              <a:rPr lang="en-US" dirty="0">
                <a:solidFill>
                  <a:schemeClr val="tx1"/>
                </a:solidFill>
              </a:rPr>
              <a:t>Get detailed price list for all Azure resources</a:t>
            </a:r>
          </a:p>
          <a:p>
            <a:pPr fontAlgn="ctr"/>
            <a:r>
              <a:rPr lang="en-US" dirty="0">
                <a:solidFill>
                  <a:schemeClr val="tx1"/>
                </a:solidFill>
              </a:rPr>
              <a:t>Must have valid Azure subscription to query</a:t>
            </a:r>
          </a:p>
          <a:p>
            <a:pPr fontAlgn="ctr"/>
            <a:r>
              <a:rPr lang="en-US" dirty="0">
                <a:solidFill>
                  <a:schemeClr val="tx1"/>
                </a:solidFill>
              </a:rPr>
              <a:t>Only available for authenticated requests</a:t>
            </a:r>
          </a:p>
          <a:p>
            <a:pPr fontAlgn="ctr"/>
            <a:r>
              <a:rPr lang="en-US" dirty="0">
                <a:solidFill>
                  <a:schemeClr val="tx1"/>
                </a:solidFill>
              </a:rPr>
              <a:t>Available as REST API</a:t>
            </a:r>
          </a:p>
          <a:p>
            <a:pPr fontAlgn="ctr"/>
            <a:endParaRPr lang="en-US" dirty="0">
              <a:solidFill>
                <a:schemeClr val="tx1"/>
              </a:solidFill>
            </a:endParaRPr>
          </a:p>
          <a:p>
            <a:pPr fontAlgn="ctr"/>
            <a:r>
              <a:rPr lang="en-US" dirty="0">
                <a:solidFill>
                  <a:schemeClr val="tx1"/>
                </a:solidFill>
              </a:rPr>
              <a:t>More details:</a:t>
            </a:r>
          </a:p>
          <a:p>
            <a:pPr lvl="1" fontAlgn="ctr"/>
            <a:r>
              <a:rPr lang="en-US" dirty="0">
                <a:hlinkClick r:id="rId3"/>
              </a:rPr>
              <a:t>https://msdn.microsoft.com/en-us/library/azure/mt219005.aspx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Billing – </a:t>
            </a:r>
            <a:r>
              <a:rPr lang="en-US" dirty="0" err="1"/>
              <a:t>RateCard</a:t>
            </a:r>
            <a:r>
              <a:rPr lang="en-US" dirty="0"/>
              <a:t> REST API</a:t>
            </a:r>
          </a:p>
        </p:txBody>
      </p:sp>
    </p:spTree>
    <p:extLst>
      <p:ext uri="{BB962C8B-B14F-4D97-AF65-F5344CB8AC3E}">
        <p14:creationId xmlns:p14="http://schemas.microsoft.com/office/powerpoint/2010/main" val="140310073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5324535"/>
          </a:xfrm>
        </p:spPr>
        <p:txBody>
          <a:bodyPr/>
          <a:lstStyle/>
          <a:p>
            <a:r>
              <a:rPr lang="en-US" sz="3600" dirty="0"/>
              <a:t>All things you can use &amp; consume are referred to as </a:t>
            </a:r>
            <a:r>
              <a:rPr lang="en-US" sz="3600" i="1" dirty="0"/>
              <a:t>resources</a:t>
            </a:r>
            <a:endParaRPr lang="en-US" sz="3600" dirty="0"/>
          </a:p>
          <a:p>
            <a:r>
              <a:rPr lang="en-US" sz="3600" dirty="0"/>
              <a:t>These are referred to as </a:t>
            </a:r>
            <a:r>
              <a:rPr lang="en-US" sz="3600" b="1" i="1" dirty="0"/>
              <a:t>meters</a:t>
            </a:r>
            <a:r>
              <a:rPr lang="en-US" sz="3600" b="1" dirty="0"/>
              <a:t> in the Azure Billing API</a:t>
            </a:r>
          </a:p>
          <a:p>
            <a:r>
              <a:rPr lang="en-US" sz="3600" b="1" dirty="0"/>
              <a:t>Each meter billing can be different based on the:</a:t>
            </a:r>
          </a:p>
          <a:p>
            <a:pPr lvl="1"/>
            <a:r>
              <a:rPr lang="en-US" sz="2000" b="1" dirty="0"/>
              <a:t>Azure offer tied associated with the Azure subscription</a:t>
            </a:r>
          </a:p>
          <a:p>
            <a:pPr lvl="1"/>
            <a:r>
              <a:rPr lang="en-US" sz="2000" dirty="0"/>
              <a:t>Region (data center)</a:t>
            </a:r>
          </a:p>
          <a:p>
            <a:pPr lvl="1"/>
            <a:r>
              <a:rPr lang="en-US" sz="2000" dirty="0"/>
              <a:t>Currency</a:t>
            </a:r>
          </a:p>
          <a:p>
            <a:r>
              <a:rPr lang="en-US" sz="3600" dirty="0"/>
              <a:t>Some meters have various pricing checkpoints based on consumption</a:t>
            </a:r>
          </a:p>
          <a:p>
            <a:r>
              <a:rPr lang="en-US" sz="3600" dirty="0"/>
              <a:t>Some meters have included (free) consumption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are Meters</a:t>
            </a:r>
          </a:p>
        </p:txBody>
      </p:sp>
    </p:spTree>
    <p:extLst>
      <p:ext uri="{BB962C8B-B14F-4D97-AF65-F5344CB8AC3E}">
        <p14:creationId xmlns:p14="http://schemas.microsoft.com/office/powerpoint/2010/main" val="197719930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869025"/>
          </a:xfrm>
        </p:spPr>
        <p:txBody>
          <a:bodyPr/>
          <a:lstStyle/>
          <a:p>
            <a:r>
              <a:rPr lang="en-US" sz="3600" dirty="0"/>
              <a:t>Custom app must be registered in Azure AD</a:t>
            </a:r>
          </a:p>
          <a:p>
            <a:pPr lvl="1"/>
            <a:r>
              <a:rPr lang="en-US" sz="2000" dirty="0"/>
              <a:t>Must be granted </a:t>
            </a:r>
            <a:r>
              <a:rPr lang="en-US" sz="2000" b="1" i="1" dirty="0"/>
              <a:t>Access Azure Service Management as Organization</a:t>
            </a:r>
            <a:r>
              <a:rPr lang="en-US" sz="2000" i="1" dirty="0"/>
              <a:t> </a:t>
            </a:r>
            <a:r>
              <a:rPr lang="en-US" sz="2000" dirty="0"/>
              <a:t>permission (scope) on the </a:t>
            </a:r>
            <a:r>
              <a:rPr lang="en-US" sz="2000" b="1" i="1" dirty="0"/>
              <a:t>Windows Azure Service Manager</a:t>
            </a:r>
            <a:r>
              <a:rPr lang="en-US" sz="2000" i="1" dirty="0"/>
              <a:t> </a:t>
            </a:r>
            <a:r>
              <a:rPr lang="en-US" sz="2000" dirty="0"/>
              <a:t>role</a:t>
            </a:r>
          </a:p>
          <a:p>
            <a:r>
              <a:rPr lang="en-US" sz="3600" dirty="0"/>
              <a:t>Custom app (service principal) / user must be granted access to an Azure subscription</a:t>
            </a:r>
          </a:p>
          <a:p>
            <a:pPr lvl="1"/>
            <a:r>
              <a:rPr lang="en-US" sz="2000" dirty="0"/>
              <a:t>Added to one of the 3 core RBAC roles on a subscription</a:t>
            </a:r>
          </a:p>
          <a:p>
            <a:r>
              <a:rPr lang="en-US" sz="3600" dirty="0"/>
              <a:t>User using app must have access to Azure subscription</a:t>
            </a:r>
          </a:p>
          <a:p>
            <a:r>
              <a:rPr lang="en-US" sz="3600" dirty="0"/>
              <a:t>All requests to Azure REST API must be authenticated by including valid OAuth2 bearer token in header </a:t>
            </a:r>
          </a:p>
          <a:p>
            <a:pPr lvl="1"/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Authorization: Bearer [</a:t>
            </a:r>
            <a:r>
              <a:rPr lang="is-IS" sz="2000" dirty="0">
                <a:latin typeface="Courier New" charset="0"/>
                <a:ea typeface="Courier New" charset="0"/>
                <a:cs typeface="Courier New" charset="0"/>
              </a:rPr>
              <a:t>…]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&amp; Authorization</a:t>
            </a:r>
          </a:p>
        </p:txBody>
      </p:sp>
    </p:spTree>
    <p:extLst>
      <p:ext uri="{BB962C8B-B14F-4D97-AF65-F5344CB8AC3E}">
        <p14:creationId xmlns:p14="http://schemas.microsoft.com/office/powerpoint/2010/main" val="213981035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5650778"/>
          </a:xfrm>
        </p:spPr>
        <p:txBody>
          <a:bodyPr/>
          <a:lstStyle/>
          <a:p>
            <a:r>
              <a:rPr lang="en-US" dirty="0"/>
              <a:t>Azure Billing APIs, including </a:t>
            </a:r>
            <a:r>
              <a:rPr lang="en-US" dirty="0" err="1"/>
              <a:t>RateCard</a:t>
            </a:r>
            <a:r>
              <a:rPr lang="en-US" dirty="0"/>
              <a:t>, are part of the Azure Resource Manager (ARM) API</a:t>
            </a:r>
          </a:p>
          <a:p>
            <a:r>
              <a:rPr lang="en-US" dirty="0"/>
              <a:t>Max ARM REST API HTTP GET requests</a:t>
            </a:r>
          </a:p>
          <a:p>
            <a:pPr lvl="1"/>
            <a:r>
              <a:rPr lang="en-US" dirty="0"/>
              <a:t>15,000 per hour</a:t>
            </a:r>
          </a:p>
          <a:p>
            <a:r>
              <a:rPr lang="en-US" dirty="0"/>
              <a:t>All responses include header value with </a:t>
            </a:r>
            <a:br>
              <a:rPr lang="en-US" dirty="0"/>
            </a:br>
            <a:r>
              <a:rPr lang="en-US" dirty="0"/>
              <a:t>remaining reads permitted: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x-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ms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ratelimit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-remaining-subscription-reads</a:t>
            </a:r>
          </a:p>
          <a:p>
            <a:endParaRPr lang="en-US" sz="3200" dirty="0">
              <a:hlinkClick r:id="rId2"/>
            </a:endParaRPr>
          </a:p>
          <a:p>
            <a:r>
              <a:rPr lang="en-US" sz="3200" dirty="0">
                <a:hlinkClick r:id="rId2"/>
              </a:rPr>
              <a:t>https://azure.microsoft.com/en-in/documentation/articles/azure-subscription-service-limits/</a:t>
            </a:r>
            <a:r>
              <a:rPr lang="en-US" sz="3200" dirty="0"/>
              <a:t> </a:t>
            </a:r>
            <a:r>
              <a:rPr lang="en-US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Requests are Throttled / Rate Limited</a:t>
            </a:r>
          </a:p>
        </p:txBody>
      </p:sp>
    </p:spTree>
    <p:extLst>
      <p:ext uri="{BB962C8B-B14F-4D97-AF65-F5344CB8AC3E}">
        <p14:creationId xmlns:p14="http://schemas.microsoft.com/office/powerpoint/2010/main" val="87545226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30610_Microsoft_Ignite_Keynote_Template">
  <a:themeElements>
    <a:clrScheme name="Ignite - Breakout - Gray Back">
      <a:dk1>
        <a:srgbClr val="000000"/>
      </a:dk1>
      <a:lt1>
        <a:srgbClr val="FFFFFF"/>
      </a:lt1>
      <a:dk2>
        <a:srgbClr val="505050"/>
      </a:dk2>
      <a:lt2>
        <a:srgbClr val="47D8FF"/>
      </a:lt2>
      <a:accent1>
        <a:srgbClr val="0078D7"/>
      </a:accent1>
      <a:accent2>
        <a:srgbClr val="5C2D91"/>
      </a:accent2>
      <a:accent3>
        <a:srgbClr val="B4009E"/>
      </a:accent3>
      <a:accent4>
        <a:srgbClr val="00BCF2"/>
      </a:accent4>
      <a:accent5>
        <a:srgbClr val="BAD80A"/>
      </a:accent5>
      <a:accent6>
        <a:srgbClr val="FF8C00"/>
      </a:accent6>
      <a:hlink>
        <a:srgbClr val="47D8FF"/>
      </a:hlink>
      <a:folHlink>
        <a:srgbClr val="47D8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398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16814">
                  <a:srgbClr val="FFFFFF"/>
                </a:gs>
                <a:gs pos="46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SP_Module_Template" id="{6330ED0D-7AC0-EE45-80A3-E17D428C30F1}" vid="{E7AB9C06-52EA-6248-902B-DEEC30F1E7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46EBBE4F454C2C47A5E89CD935B1FC7800E83BCD34BAE21044A0567CF64FDFDE54" ma:contentTypeVersion="3" ma:contentTypeDescription="Create a new document." ma:contentTypeScope="" ma:versionID="ad0318b59f0baaa5619a87a276b8590a">
  <xsd:schema xmlns:xsd="http://www.w3.org/2001/XMLSchema" xmlns:xs="http://www.w3.org/2001/XMLSchema" xmlns:p="http://schemas.microsoft.com/office/2006/metadata/properties" xmlns:ns1="http://schemas.microsoft.com/sharepoint/v3" xmlns:ns2="12a172fe-0250-434a-85cf-03b10810c5e5" xmlns:ns3="230e9df3-be65-4c73-a93b-d1236ebd677e" targetNamespace="http://schemas.microsoft.com/office/2006/metadata/properties" ma:root="true" ma:fieldsID="26205b5b46d9ab9d881e0fa75366d1c2" ns1:_="" ns2:_="" ns3:_="">
    <xsd:import namespace="http://schemas.microsoft.com/sharepoint/v3"/>
    <xsd:import namespace="12a172fe-0250-434a-85cf-03b10810c5e5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k62f7d35b80b40fb8c27985e50b34fcd" minOccurs="0"/>
                <xsd:element ref="ns3:TaxCatchAll" minOccurs="0"/>
                <xsd:element ref="ns3:TaxCatchAllLabel" minOccurs="0"/>
                <xsd:element ref="ns2:pfbfa50075a04958bd8757dc155d3e08" minOccurs="0"/>
                <xsd:element ref="ns2:h9a868b2ee15488883f623ae5237ecae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72fbe6ee5ae4131af0832c08ec51202" minOccurs="0"/>
                <xsd:element ref="ns2:eb9cf3a3af7b473faa5c9c98148a90a4" minOccurs="0"/>
                <xsd:element ref="ns2:Session_x0020_Code" minOccurs="0"/>
                <xsd:element ref="ns2:MS_x0020_Content_x0020_Owner" minOccurs="0"/>
                <xsd:element ref="ns2:le8386062bd54e24a95c83b32ccbdb34" minOccurs="0"/>
                <xsd:element ref="ns2:j4d4d959795b4220a289a041ed046605" minOccurs="0"/>
                <xsd:element ref="ns3:TaxKeywordTaxHTField" minOccurs="0"/>
                <xsd:element ref="ns1:AverageRating" minOccurs="0"/>
                <xsd:element ref="ns1:RatingCount" minOccurs="0"/>
                <xsd:element ref="ns1:Likes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3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4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5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a172fe-0250-434a-85cf-03b10810c5e5" elementFormDefault="qualified">
    <xsd:import namespace="http://schemas.microsoft.com/office/2006/documentManagement/types"/>
    <xsd:import namespace="http://schemas.microsoft.com/office/infopath/2007/PartnerControls"/>
    <xsd:element name="k62f7d35b80b40fb8c27985e50b34fcd" ma:index="8" nillable="true" ma:taxonomy="true" ma:internalName="k62f7d35b80b40fb8c27985e50b34fcd" ma:taxonomyFieldName="Event_x0020_Name" ma:displayName="Event Name" ma:default="" ma:fieldId="{462f7d35-b80b-40fb-8c27-985e50b34fcd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pfbfa50075a04958bd8757dc155d3e08" ma:index="12" nillable="true" ma:taxonomy="true" ma:internalName="pfbfa50075a04958bd8757dc155d3e08" ma:taxonomyFieldName="Event_x0020_Location" ma:displayName="Event Location" ma:default="" ma:fieldId="{9fbfa500-75a0-4958-bd87-57dc155d3e08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9a868b2ee15488883f623ae5237ecae" ma:index="14" nillable="true" ma:taxonomy="true" ma:internalName="h9a868b2ee15488883f623ae5237ecae" ma:taxonomyFieldName="Event_x0020_Venue" ma:displayName="Event Venue" ma:default="" ma:fieldId="{19a868b2-ee15-4888-83f6-23ae5237ecae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72fbe6ee5ae4131af0832c08ec51202" ma:index="21" nillable="true" ma:taxonomy="true" ma:internalName="o72fbe6ee5ae4131af0832c08ec51202" ma:taxonomyFieldName="Product" ma:displayName="Product" ma:default="" ma:fieldId="{872fbe6e-e5ae-4131-af08-32c08ec51202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b9cf3a3af7b473faa5c9c98148a90a4" ma:index="23" nillable="true" ma:taxonomy="true" ma:internalName="eb9cf3a3af7b473faa5c9c98148a90a4" ma:taxonomyFieldName="Campaign" ma:displayName="Campaign" ma:default="" ma:fieldId="{eb9cf3a3-af7b-473f-aa5c-9c98148a90a4}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e8386062bd54e24a95c83b32ccbdb34" ma:index="27" nillable="true" ma:taxonomy="true" ma:internalName="le8386062bd54e24a95c83b32ccbdb34" ma:taxonomyFieldName="Track" ma:displayName="Track" ma:default="" ma:fieldId="{5e838606-2bd5-4e24-a95c-83b32ccbdb34}" ma:sspId="e385fb40-52d4-4fae-9c5b-3e8ff8a5878e" ma:termSetId="043e2b11-12ce-49cc-a347-2f73f2b7fe4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4d4d959795b4220a289a041ed046605" ma:index="29" nillable="true" ma:taxonomy="true" ma:internalName="j4d4d959795b4220a289a041ed046605" ma:taxonomyFieldName="Audience1" ma:displayName="Audience" ma:default="" ma:fieldId="{34d4d959-795b-4220-a289-a041ed046605}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hidden="true" ma:list="{5b797c71-5459-41dc-9095-63a63c56aa91}" ma:internalName="TaxCatchAll" ma:showField="CatchAllData" ma:web="12a172fe-0250-434a-85cf-03b10810c5e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5b797c71-5459-41dc-9095-63a63c56aa91}" ma:internalName="TaxCatchAllLabel" ma:readOnly="true" ma:showField="CatchAllDataLabel" ma:web="12a172fe-0250-434a-85cf-03b10810c5e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1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9a868b2ee15488883f623ae5237ecae xmlns="12a172fe-0250-434a-85cf-03b10810c5e5">
      <Terms xmlns="http://schemas.microsoft.com/office/infopath/2007/PartnerControls">
        <TermInfo xmlns="http://schemas.microsoft.com/office/infopath/2007/PartnerControls">
          <TermName xmlns="http://schemas.microsoft.com/office/infopath/2007/PartnerControls">McCormick Place</TermName>
          <TermId xmlns="http://schemas.microsoft.com/office/infopath/2007/PartnerControls">f42e8eaa-659e-42d3-85a5-a4ea6b6d2ed7</TermId>
        </TermInfo>
      </Terms>
    </h9a868b2ee15488883f623ae5237ecae>
    <k62f7d35b80b40fb8c27985e50b34fcd xmlns="12a172fe-0250-434a-85cf-03b10810c5e5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k62f7d35b80b40fb8c27985e50b34fcd>
    <LikesCount xmlns="http://schemas.microsoft.com/sharepoint/v3" xsi:nil="true"/>
    <pfbfa50075a04958bd8757dc155d3e08 xmlns="12a172fe-0250-434a-85cf-03b10810c5e5">
      <Terms xmlns="http://schemas.microsoft.com/office/infopath/2007/PartnerControls">
        <TermInfo xmlns="http://schemas.microsoft.com/office/infopath/2007/PartnerControls">
          <TermName xmlns="http://schemas.microsoft.com/office/infopath/2007/PartnerControls">Chicago</TermName>
          <TermId xmlns="http://schemas.microsoft.com/office/infopath/2007/PartnerControls">b2ea4b94-6e68-4e03-872e-ca2dcc35a47e</TermId>
        </TermInfo>
      </Terms>
    </pfbfa50075a04958bd8757dc155d3e08>
    <Presentation_x0020_Date xmlns="12a172fe-0250-434a-85cf-03b10810c5e5" xsi:nil="true"/>
    <o72fbe6ee5ae4131af0832c08ec51202 xmlns="12a172fe-0250-434a-85cf-03b10810c5e5">
      <Terms xmlns="http://schemas.microsoft.com/office/infopath/2007/PartnerControls"/>
    </o72fbe6ee5ae4131af0832c08ec51202>
    <Event_x0020_Start_x0020_Date xmlns="12a172fe-0250-434a-85cf-03b10810c5e5">2015-05-04T07:00:00+00:00</Event_x0020_Start_x0020_Date>
    <MS_x0020_Content_x0020_Owner xmlns="12a172fe-0250-434a-85cf-03b10810c5e5">
      <UserInfo>
        <DisplayName/>
        <AccountId xsi:nil="true"/>
        <AccountType/>
      </UserInfo>
    </MS_x0020_Content_x0020_Owner>
    <MS_x0020_Speaker xmlns="12a172fe-0250-434a-85cf-03b10810c5e5">
      <UserInfo>
        <DisplayName/>
        <AccountId xsi:nil="true"/>
        <AccountType/>
      </UserInfo>
    </MS_x0020_Speaker>
    <External_x0020_Speaker xmlns="12a172fe-0250-434a-85cf-03b10810c5e5" xsi:nil="true"/>
    <Session_x0020_Code xmlns="12a172fe-0250-434a-85cf-03b10810c5e5" xsi:nil="true"/>
    <le8386062bd54e24a95c83b32ccbdb34 xmlns="12a172fe-0250-434a-85cf-03b10810c5e5">
      <Terms xmlns="http://schemas.microsoft.com/office/infopath/2007/PartnerControls"/>
    </le8386062bd54e24a95c83b32ccbdb34>
    <j4d4d959795b4220a289a041ed046605 xmlns="12a172fe-0250-434a-85cf-03b10810c5e5">
      <Terms xmlns="http://schemas.microsoft.com/office/infopath/2007/PartnerControls"/>
    </j4d4d959795b4220a289a041ed046605>
    <Event_x0020_End_x0020_Date xmlns="12a172fe-0250-434a-85cf-03b10810c5e5">2015-05-08T07:00:00+00:00</Event_x0020_End_x0020_Date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2015</TermName>
          <TermId xmlns="http://schemas.microsoft.com/office/infopath/2007/PartnerControls">9eb2896f-7457-4443-a47b-f60d2d30355c</TermId>
        </TermInfo>
      </Terms>
    </TaxKeywordTaxHTField>
    <TaxCatchAll xmlns="230e9df3-be65-4c73-a93b-d1236ebd677e">
      <Value>41</Value>
      <Value>44</Value>
      <Value>43</Value>
      <Value>42</Value>
    </TaxCatchAll>
    <eb9cf3a3af7b473faa5c9c98148a90a4 xmlns="12a172fe-0250-434a-85cf-03b10810c5e5">
      <Terms xmlns="http://schemas.microsoft.com/office/infopath/2007/PartnerControls"/>
    </eb9cf3a3af7b473faa5c9c98148a90a4>
  </documentManagement>
</p:properties>
</file>

<file path=customXml/itemProps1.xml><?xml version="1.0" encoding="utf-8"?>
<ds:datastoreItem xmlns:ds="http://schemas.openxmlformats.org/officeDocument/2006/customXml" ds:itemID="{5D0DEFCE-63D4-4F88-8228-705C0AA705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2a172fe-0250-434a-85cf-03b10810c5e5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http://schemas.microsoft.com/office/infopath/2007/PartnerControls"/>
    <ds:schemaRef ds:uri="12a172fe-0250-434a-85cf-03b10810c5e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CSP_Module_Template</Template>
  <TotalTime>2395</TotalTime>
  <Words>1573</Words>
  <Application>Microsoft Office PowerPoint</Application>
  <PresentationFormat>Custom</PresentationFormat>
  <Paragraphs>260</Paragraphs>
  <Slides>31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Consolas</vt:lpstr>
      <vt:lpstr>Courier New</vt:lpstr>
      <vt:lpstr>Segoe UI</vt:lpstr>
      <vt:lpstr>Segoe UI Light</vt:lpstr>
      <vt:lpstr>Wingdings</vt:lpstr>
      <vt:lpstr>5-30610_Microsoft_Ignite_Keynote_Template</vt:lpstr>
      <vt:lpstr>Azure Billing API: RateCard</vt:lpstr>
      <vt:lpstr>Module Overview</vt:lpstr>
      <vt:lpstr>Overview of Azure Billing API</vt:lpstr>
      <vt:lpstr>Azure Billing API</vt:lpstr>
      <vt:lpstr>RateCard API</vt:lpstr>
      <vt:lpstr>Azure Billing – RateCard REST API</vt:lpstr>
      <vt:lpstr>Resources are Meters</vt:lpstr>
      <vt:lpstr>Authentication &amp; Authorization</vt:lpstr>
      <vt:lpstr>Requests are Throttled / Rate Limited</vt:lpstr>
      <vt:lpstr>Enabling Scenarios</vt:lpstr>
      <vt:lpstr>Scenarios Enabled with RateCard API</vt:lpstr>
      <vt:lpstr>DEMO</vt:lpstr>
      <vt:lpstr>RateCard API: Request Details</vt:lpstr>
      <vt:lpstr>DEMO</vt:lpstr>
      <vt:lpstr>RateCard REST API Request Details</vt:lpstr>
      <vt:lpstr>Basic RateCard REST API Request</vt:lpstr>
      <vt:lpstr>RateCard API Request $filter Parameter</vt:lpstr>
      <vt:lpstr>Request Filter Parameter Details</vt:lpstr>
      <vt:lpstr>Example Requests</vt:lpstr>
      <vt:lpstr>Example Requests</vt:lpstr>
      <vt:lpstr>Example Requests</vt:lpstr>
      <vt:lpstr>DEMO</vt:lpstr>
      <vt:lpstr>RateCard API: Response Details</vt:lpstr>
      <vt:lpstr>DEMO</vt:lpstr>
      <vt:lpstr>RateCard REST API Response Details</vt:lpstr>
      <vt:lpstr>Response Section: Metadata</vt:lpstr>
      <vt:lpstr>Response Section: Offer Terms</vt:lpstr>
      <vt:lpstr>Response Section: Meters</vt:lpstr>
      <vt:lpstr>DEMO</vt:lpstr>
      <vt:lpstr>Module Summary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Customers</dc:title>
  <dc:subject>Microsoft Ignite 2015</dc:subject>
  <dc:creator>Andrew Connell</dc:creator>
  <cp:keywords>Microsoft Ignite 2015</cp:keywords>
  <dc:description>Template: Mitchell Derrey, Silver Fox Productions
Formatting: 
Audience Type: Internal/External</dc:description>
  <cp:lastModifiedBy>Andrew Connell</cp:lastModifiedBy>
  <cp:revision>186</cp:revision>
  <dcterms:created xsi:type="dcterms:W3CDTF">2015-12-02T15:17:01Z</dcterms:created>
  <dcterms:modified xsi:type="dcterms:W3CDTF">2016-06-10T15:51:42Z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0x01010046EBBE4F454C2C47A5E89CD935B1FC7800E83BCD34BAE21044A0567CF64FDFDE54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44;#McCormick Place|f42e8eaa-659e-42d3-85a5-a4ea6b6d2ed7</vt:lpwstr>
  </property>
  <property fmtid="{D5CDD505-2E9C-101B-9397-08002B2CF9AE}" pid="7" name="Track">
    <vt:lpwstr/>
  </property>
  <property fmtid="{D5CDD505-2E9C-101B-9397-08002B2CF9AE}" pid="8" name="Event Location">
    <vt:lpwstr>43;#Chicago|b2ea4b94-6e68-4e03-872e-ca2dcc35a47e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41;#Microsoft Ignite 2015|9eb2896f-7457-4443-a47b-f60d2d30355c</vt:lpwstr>
  </property>
  <property fmtid="{D5CDD505-2E9C-101B-9397-08002B2CF9AE}" pid="12" name="Audience1">
    <vt:lpwstr/>
  </property>
  <property fmtid="{D5CDD505-2E9C-101B-9397-08002B2CF9AE}" pid="13" name="Event Name">
    <vt:lpwstr>42;#Microsoft Ignite|9323c522-fe4b-4922-816b-10a1920d7afb</vt:lpwstr>
  </property>
</Properties>
</file>