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8"/>
  </p:notesMasterIdLst>
  <p:handoutMasterIdLst>
    <p:handoutMasterId r:id="rId39"/>
  </p:handoutMasterIdLst>
  <p:sldIdLst>
    <p:sldId id="1457" r:id="rId5"/>
    <p:sldId id="1460" r:id="rId6"/>
    <p:sldId id="1524" r:id="rId7"/>
    <p:sldId id="1595" r:id="rId8"/>
    <p:sldId id="1586" r:id="rId9"/>
    <p:sldId id="1534" r:id="rId10"/>
    <p:sldId id="1598" r:id="rId11"/>
    <p:sldId id="1607" r:id="rId12"/>
    <p:sldId id="1612" r:id="rId13"/>
    <p:sldId id="1613" r:id="rId14"/>
    <p:sldId id="1614" r:id="rId15"/>
    <p:sldId id="1615" r:id="rId16"/>
    <p:sldId id="1587" r:id="rId17"/>
    <p:sldId id="1597" r:id="rId18"/>
    <p:sldId id="1594" r:id="rId19"/>
    <p:sldId id="1588" r:id="rId20"/>
    <p:sldId id="1592" r:id="rId21"/>
    <p:sldId id="1599" r:id="rId22"/>
    <p:sldId id="1616" r:id="rId23"/>
    <p:sldId id="1600" r:id="rId24"/>
    <p:sldId id="1603" r:id="rId25"/>
    <p:sldId id="1593" r:id="rId26"/>
    <p:sldId id="1589" r:id="rId27"/>
    <p:sldId id="1590" r:id="rId28"/>
    <p:sldId id="1606" r:id="rId29"/>
    <p:sldId id="1608" r:id="rId30"/>
    <p:sldId id="1609" r:id="rId31"/>
    <p:sldId id="1617" r:id="rId32"/>
    <p:sldId id="1618" r:id="rId33"/>
    <p:sldId id="1619" r:id="rId34"/>
    <p:sldId id="1591" r:id="rId35"/>
    <p:sldId id="1461" r:id="rId36"/>
    <p:sldId id="1458"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70B588-B535-CC42-A7E5-4D8CE8D2B81C}">
          <p14:sldIdLst>
            <p14:sldId id="1457"/>
            <p14:sldId id="1460"/>
          </p14:sldIdLst>
        </p14:section>
        <p14:section name="overview" id="{E6860344-58C6-0E4F-A75D-E9E6B2829613}">
          <p14:sldIdLst>
            <p14:sldId id="1524"/>
            <p14:sldId id="1595"/>
          </p14:sldIdLst>
        </p14:section>
        <p14:section name="resource-usage-detail" id="{34B572DE-4C3B-7A41-A951-0E3467BEF32F}">
          <p14:sldIdLst>
            <p14:sldId id="1586"/>
            <p14:sldId id="1534"/>
            <p14:sldId id="1598"/>
            <p14:sldId id="1607"/>
          </p14:sldIdLst>
        </p14:section>
        <p14:section name="understanding-time" id="{048B3EC0-F258-BA46-A80E-ECA43B189348}">
          <p14:sldIdLst>
            <p14:sldId id="1612"/>
            <p14:sldId id="1613"/>
            <p14:sldId id="1614"/>
            <p14:sldId id="1615"/>
          </p14:sldIdLst>
        </p14:section>
        <p14:section name="enabling-scenarios" id="{25BF2059-5BF6-BB4F-BEBA-31E3C591C7F4}">
          <p14:sldIdLst>
            <p14:sldId id="1587"/>
            <p14:sldId id="1597"/>
            <p14:sldId id="1594"/>
          </p14:sldIdLst>
        </p14:section>
        <p14:section name="api-request" id="{A14D6DCD-CE37-EE4A-A44B-78AF17ACCBF6}">
          <p14:sldIdLst>
            <p14:sldId id="1588"/>
            <p14:sldId id="1592"/>
            <p14:sldId id="1599"/>
            <p14:sldId id="1616"/>
            <p14:sldId id="1600"/>
            <p14:sldId id="1603"/>
            <p14:sldId id="1593"/>
          </p14:sldIdLst>
        </p14:section>
        <p14:section name="api-response" id="{DA16431F-DCA1-074E-8BD3-58D97AC2E72C}">
          <p14:sldIdLst>
            <p14:sldId id="1589"/>
            <p14:sldId id="1590"/>
            <p14:sldId id="1606"/>
            <p14:sldId id="1608"/>
            <p14:sldId id="1609"/>
            <p14:sldId id="1617"/>
            <p14:sldId id="1618"/>
            <p14:sldId id="1619"/>
            <p14:sldId id="1591"/>
          </p14:sldIdLst>
        </p14:section>
        <p14:section name="outro" id="{94372C01-023E-8440-BAFB-3B6FFC8B5CAC}">
          <p14:sldIdLst>
            <p14:sldId id="1461"/>
            <p14:sldId id="14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43D7FF"/>
    <a:srgbClr val="FFFFFF"/>
    <a:srgbClr val="47D8FF"/>
    <a:srgbClr val="11CCFF"/>
    <a:srgbClr val="85E5FF"/>
    <a:srgbClr val="B4A0FF"/>
    <a:srgbClr val="505050"/>
    <a:srgbClr val="00000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4" autoAdjust="0"/>
    <p:restoredTop sz="63400" autoAdjust="0"/>
  </p:normalViewPr>
  <p:slideViewPr>
    <p:cSldViewPr>
      <p:cViewPr>
        <p:scale>
          <a:sx n="90" d="100"/>
          <a:sy n="90" d="100"/>
        </p:scale>
        <p:origin x="2964" y="912"/>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varScale="1">
      <p:scale>
        <a:sx n="1" d="1"/>
        <a:sy n="1" d="1"/>
      </p:scale>
      <p:origin x="0" y="-5184"/>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6/10/2016 11:49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6/10/2016 11:49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4216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22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Why a difference</a:t>
            </a:r>
            <a:r>
              <a:rPr lang="en-US" sz="900" b="0" i="0" kern="1200" baseline="0" dirty="0">
                <a:solidFill>
                  <a:schemeClr val="tx1"/>
                </a:solidFill>
                <a:effectLst/>
                <a:latin typeface="Segoe UI Light" pitchFamily="34" charset="0"/>
                <a:ea typeface="+mn-ea"/>
                <a:cs typeface="+mn-cs"/>
              </a:rPr>
              <a:t> between Reported &amp; Usage event</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At the time of this writing, Azure has 19 Data Centers around the world where customers can run their workloads. Because of this distributed nature, there is a difference between the Usage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and the Reported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for a particular usage event. Although the Azure service providers will move to reporting the usage events at the earliest convenience (every hour), that is not the case today, and there can be multiple hours of delay between the usage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and the reported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for a particular usage event.</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Why not query by Usage Date?</a:t>
            </a:r>
          </a:p>
          <a:p>
            <a:r>
              <a:rPr lang="en-US" sz="900" b="0" i="0" kern="1200" dirty="0">
                <a:solidFill>
                  <a:schemeClr val="tx1"/>
                </a:solidFill>
                <a:effectLst/>
                <a:latin typeface="Segoe UI Light" pitchFamily="34" charset="0"/>
                <a:ea typeface="+mn-ea"/>
                <a:cs typeface="+mn-cs"/>
              </a:rPr>
              <a:t>As there can be delay in when the usage events make it into the commerce system (and hence available through this Azure Usage API), querying by usage date can provide incomplete information to callers.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example, if a caller queried for usage date of 4/2 on 4/3 for particular resource, he would probably get X units back (X is sum of the usage quantities that were reported by 4/3), but if he made the same query on 4/10, there is a chance that there could be a different number (say Y). If callers took that as deterministic and didn’t check for late usage for usage date 4/2, they would have incomplete information.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That is why, querying by reported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is deterministic, in that callers can query every hour and deterministically get all the usage events recorded in the billing system in the previous hour, and then keep shifting the reported </a:t>
            </a:r>
            <a:r>
              <a:rPr lang="en-US" sz="900" b="0" i="0" kern="1200" dirty="0" err="1">
                <a:solidFill>
                  <a:schemeClr val="tx1"/>
                </a:solidFill>
                <a:effectLst/>
                <a:latin typeface="Segoe UI Light" pitchFamily="34" charset="0"/>
                <a:ea typeface="+mn-ea"/>
                <a:cs typeface="+mn-cs"/>
              </a:rPr>
              <a:t>DateTime</a:t>
            </a:r>
            <a:r>
              <a:rPr lang="en-US" sz="900" b="0" i="0" kern="1200" dirty="0">
                <a:solidFill>
                  <a:schemeClr val="tx1"/>
                </a:solidFill>
                <a:effectLst/>
                <a:latin typeface="Segoe UI Light" pitchFamily="34" charset="0"/>
                <a:ea typeface="+mn-ea"/>
                <a:cs typeface="+mn-cs"/>
              </a:rPr>
              <a:t> parameters forward. The response of the usage events is always aggregated by usage date time, so even though you query by reported Date time, you can get a very good idea of when the particular resources were actually consumed.</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109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Metadata: localization / culture / currency / </a:t>
            </a:r>
            <a:r>
              <a:rPr lang="en-US" dirty="0" err="1"/>
              <a:t>etc</a:t>
            </a:r>
            <a:endParaRPr lang="en-US" dirty="0"/>
          </a:p>
          <a:p>
            <a:r>
              <a:rPr lang="en-US" dirty="0" err="1"/>
              <a:t>OfferTerms</a:t>
            </a:r>
            <a:r>
              <a:rPr lang="en-US" dirty="0"/>
              <a:t>: details on the actual</a:t>
            </a:r>
            <a:r>
              <a:rPr lang="en-US" baseline="0" dirty="0"/>
              <a:t> offer requested</a:t>
            </a:r>
          </a:p>
          <a:p>
            <a:r>
              <a:rPr lang="en-US" baseline="0" dirty="0"/>
              <a:t>Collection of meters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426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4947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t>
            </a:r>
            <a:endParaRPr lang="en-US" baseline="0"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06498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6/10/2016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7857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6/10/2016 11:49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15786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library/azure/mt218998.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library/azure/mt219003.aspx"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in/documentation/articles/azure-subscription-service-limit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Billing API:</a:t>
            </a:r>
            <a:br>
              <a:rPr lang="en-US" dirty="0"/>
            </a:br>
            <a:r>
              <a:rPr lang="en-US" dirty="0"/>
              <a:t>Resource Usage</a:t>
            </a:r>
          </a:p>
        </p:txBody>
      </p:sp>
    </p:spTree>
    <p:extLst>
      <p:ext uri="{BB962C8B-B14F-4D97-AF65-F5344CB8AC3E}">
        <p14:creationId xmlns:p14="http://schemas.microsoft.com/office/powerpoint/2010/main" val="1020794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4905958"/>
          </a:xfrm>
        </p:spPr>
        <p:txBody>
          <a:bodyPr/>
          <a:lstStyle/>
          <a:p>
            <a:r>
              <a:rPr lang="en-US" sz="3600" dirty="0"/>
              <a:t>All times in Azure stored as UTC (ISO 8601)</a:t>
            </a:r>
          </a:p>
          <a:p>
            <a:r>
              <a:rPr lang="en-US" sz="3600" dirty="0"/>
              <a:t>Two types of time in Azure usage records:</a:t>
            </a:r>
          </a:p>
          <a:p>
            <a:pPr lvl="1"/>
            <a:r>
              <a:rPr lang="en-US" sz="2000" b="1" dirty="0"/>
              <a:t>Reported Time</a:t>
            </a:r>
            <a:r>
              <a:rPr lang="en-US" sz="2000" dirty="0"/>
              <a:t>: Timestamp when the usage event was recorded in billing system</a:t>
            </a:r>
          </a:p>
          <a:p>
            <a:pPr lvl="1"/>
            <a:r>
              <a:rPr lang="en-US" sz="2000" b="1" dirty="0"/>
              <a:t>Usage Time</a:t>
            </a:r>
            <a:r>
              <a:rPr lang="en-US" sz="2000" dirty="0"/>
              <a:t>: timestamp of the actual consumption of the resource</a:t>
            </a:r>
          </a:p>
          <a:p>
            <a:r>
              <a:rPr lang="en-US" sz="3600" dirty="0"/>
              <a:t>Reported &amp; Usage times rarely match</a:t>
            </a:r>
          </a:p>
          <a:p>
            <a:r>
              <a:rPr lang="en-US" sz="3600" dirty="0"/>
              <a:t>Reported time used in billing to determine if the event made it into a billing cycle</a:t>
            </a:r>
          </a:p>
          <a:p>
            <a:r>
              <a:rPr lang="en-US" sz="3600" dirty="0"/>
              <a:t>API only allows query by reported time</a:t>
            </a:r>
          </a:p>
          <a:p>
            <a:r>
              <a:rPr lang="en-US" sz="3600" dirty="0"/>
              <a:t>Usage time only used for auditing usage; not for billing</a:t>
            </a:r>
          </a:p>
        </p:txBody>
      </p:sp>
      <p:sp>
        <p:nvSpPr>
          <p:cNvPr id="3" name="Title 2"/>
          <p:cNvSpPr>
            <a:spLocks noGrp="1"/>
          </p:cNvSpPr>
          <p:nvPr>
            <p:ph type="title"/>
          </p:nvPr>
        </p:nvSpPr>
        <p:spPr/>
        <p:txBody>
          <a:bodyPr/>
          <a:lstStyle/>
          <a:p>
            <a:r>
              <a:rPr lang="en-US" dirty="0"/>
              <a:t>Azure Resource Usage &amp; Time</a:t>
            </a:r>
          </a:p>
        </p:txBody>
      </p:sp>
    </p:spTree>
    <p:extLst>
      <p:ext uri="{BB962C8B-B14F-4D97-AF65-F5344CB8AC3E}">
        <p14:creationId xmlns:p14="http://schemas.microsoft.com/office/powerpoint/2010/main" val="581346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567404"/>
          </a:xfrm>
        </p:spPr>
        <p:txBody>
          <a:bodyPr/>
          <a:lstStyle/>
          <a:p>
            <a:r>
              <a:rPr lang="en-US" dirty="0"/>
              <a:t>Scenario:</a:t>
            </a:r>
          </a:p>
          <a:p>
            <a:pPr lvl="1"/>
            <a:r>
              <a:rPr lang="en-US" dirty="0"/>
              <a:t>Assume billing period May 1 – May 31</a:t>
            </a:r>
          </a:p>
          <a:p>
            <a:r>
              <a:rPr lang="en-US" dirty="0"/>
              <a:t>May invoice includes all usage events with reported date between May 1 00:00:00 – May 31 11:59:59</a:t>
            </a:r>
          </a:p>
          <a:p>
            <a:r>
              <a:rPr lang="en-US" dirty="0"/>
              <a:t>Some billing data may be discarded for May bill even if the usage event was on May 31 but wasn’t received by billing system until June 1 00:00:00 or later</a:t>
            </a:r>
          </a:p>
          <a:p>
            <a:pPr lvl="1"/>
            <a:r>
              <a:rPr lang="en-US" dirty="0"/>
              <a:t>This data will be included in the June invoice</a:t>
            </a:r>
          </a:p>
        </p:txBody>
      </p:sp>
      <p:sp>
        <p:nvSpPr>
          <p:cNvPr id="3" name="Title 2"/>
          <p:cNvSpPr>
            <a:spLocks noGrp="1"/>
          </p:cNvSpPr>
          <p:nvPr>
            <p:ph type="title"/>
          </p:nvPr>
        </p:nvSpPr>
        <p:spPr/>
        <p:txBody>
          <a:bodyPr/>
          <a:lstStyle/>
          <a:p>
            <a:r>
              <a:rPr lang="en-US" dirty="0"/>
              <a:t>Reported Time &amp; Lateness of Usage Events</a:t>
            </a:r>
          </a:p>
        </p:txBody>
      </p:sp>
    </p:spTree>
    <p:extLst>
      <p:ext uri="{BB962C8B-B14F-4D97-AF65-F5344CB8AC3E}">
        <p14:creationId xmlns:p14="http://schemas.microsoft.com/office/powerpoint/2010/main" val="21329497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36736"/>
          </a:xfrm>
        </p:spPr>
        <p:txBody>
          <a:bodyPr/>
          <a:lstStyle/>
          <a:p>
            <a:r>
              <a:rPr lang="en-US" dirty="0"/>
              <a:t>How often should you query the Resource Usage API?</a:t>
            </a:r>
          </a:p>
          <a:p>
            <a:r>
              <a:rPr lang="en-US" dirty="0"/>
              <a:t>If you query HOURLY / DAILY</a:t>
            </a:r>
          </a:p>
          <a:p>
            <a:pPr lvl="1"/>
            <a:r>
              <a:rPr lang="en-US" dirty="0"/>
              <a:t>Query by REPORTED date/time and store data locally according to USAGE date/time</a:t>
            </a:r>
          </a:p>
          <a:p>
            <a:pPr lvl="1"/>
            <a:r>
              <a:rPr lang="en-US" dirty="0"/>
              <a:t>Treat this data as volatile as it can change with late, incoming usage</a:t>
            </a:r>
          </a:p>
          <a:p>
            <a:r>
              <a:rPr lang="en-US" dirty="0"/>
              <a:t>If you query at the end of the billing cycle</a:t>
            </a:r>
          </a:p>
          <a:p>
            <a:pPr lvl="1"/>
            <a:r>
              <a:rPr lang="en-US" dirty="0"/>
              <a:t>Query by REPORTED date/time since usage is aggregated by usage date/time</a:t>
            </a:r>
          </a:p>
          <a:p>
            <a:pPr lvl="1"/>
            <a:r>
              <a:rPr lang="en-US" dirty="0"/>
              <a:t>Since usage is aggregated by usage date/time, discard the usage aggregations that don’t fall into the billing cycle you are concerned with</a:t>
            </a:r>
          </a:p>
        </p:txBody>
      </p:sp>
      <p:sp>
        <p:nvSpPr>
          <p:cNvPr id="3" name="Title 2"/>
          <p:cNvSpPr>
            <a:spLocks noGrp="1"/>
          </p:cNvSpPr>
          <p:nvPr>
            <p:ph type="title"/>
          </p:nvPr>
        </p:nvSpPr>
        <p:spPr/>
        <p:txBody>
          <a:bodyPr/>
          <a:lstStyle/>
          <a:p>
            <a:r>
              <a:rPr lang="en-US" dirty="0"/>
              <a:t>Query Resource Usage API Guidance </a:t>
            </a:r>
          </a:p>
        </p:txBody>
      </p:sp>
    </p:spTree>
    <p:extLst>
      <p:ext uri="{BB962C8B-B14F-4D97-AF65-F5344CB8AC3E}">
        <p14:creationId xmlns:p14="http://schemas.microsoft.com/office/powerpoint/2010/main" val="2282160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Scenarios</a:t>
            </a:r>
          </a:p>
        </p:txBody>
      </p:sp>
    </p:spTree>
    <p:extLst>
      <p:ext uri="{BB962C8B-B14F-4D97-AF65-F5344CB8AC3E}">
        <p14:creationId xmlns:p14="http://schemas.microsoft.com/office/powerpoint/2010/main" val="32849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4395049"/>
          </a:xfrm>
        </p:spPr>
        <p:txBody>
          <a:bodyPr/>
          <a:lstStyle/>
          <a:p>
            <a:r>
              <a:rPr lang="en-US" dirty="0"/>
              <a:t>Track usage &amp; perform usage trend analysis</a:t>
            </a:r>
          </a:p>
          <a:p>
            <a:r>
              <a:rPr lang="en-US" dirty="0"/>
              <a:t>Calculate estimate / anticipated bill for customers</a:t>
            </a:r>
          </a:p>
          <a:p>
            <a:r>
              <a:rPr lang="en-US" dirty="0"/>
              <a:t>Perform spending analysis</a:t>
            </a:r>
          </a:p>
          <a:p>
            <a:r>
              <a:rPr lang="en-US" dirty="0"/>
              <a:t>“What if</a:t>
            </a:r>
            <a:r>
              <a:rPr lang="is-IS" dirty="0"/>
              <a:t>…” </a:t>
            </a:r>
            <a:r>
              <a:rPr lang="en-US" dirty="0"/>
              <a:t>scenarios</a:t>
            </a:r>
          </a:p>
          <a:p>
            <a:pPr lvl="1"/>
            <a:r>
              <a:rPr lang="en-US" dirty="0"/>
              <a:t>What if we moved our resources from the East US =&gt; West Europe region?</a:t>
            </a:r>
          </a:p>
          <a:p>
            <a:pPr lvl="1"/>
            <a:r>
              <a:rPr lang="en-US" dirty="0"/>
              <a:t>What if we switched from hot =&gt; cool storage?</a:t>
            </a:r>
          </a:p>
          <a:p>
            <a:pPr lvl="1"/>
            <a:r>
              <a:rPr lang="en-US" dirty="0"/>
              <a:t>What if we changed the size of our virtual machine instances?</a:t>
            </a:r>
          </a:p>
          <a:p>
            <a:pPr lvl="1"/>
            <a:r>
              <a:rPr lang="en-US" dirty="0"/>
              <a:t>What if we changed the Azure subscription offer?</a:t>
            </a:r>
          </a:p>
        </p:txBody>
      </p:sp>
      <p:sp>
        <p:nvSpPr>
          <p:cNvPr id="3" name="Title 2"/>
          <p:cNvSpPr>
            <a:spLocks noGrp="1"/>
          </p:cNvSpPr>
          <p:nvPr>
            <p:ph type="title"/>
          </p:nvPr>
        </p:nvSpPr>
        <p:spPr/>
        <p:txBody>
          <a:bodyPr/>
          <a:lstStyle/>
          <a:p>
            <a:r>
              <a:rPr lang="en-US" dirty="0"/>
              <a:t>Scenarios Enabled with Resource Usage API</a:t>
            </a:r>
          </a:p>
        </p:txBody>
      </p:sp>
    </p:spTree>
    <p:extLst>
      <p:ext uri="{BB962C8B-B14F-4D97-AF65-F5344CB8AC3E}">
        <p14:creationId xmlns:p14="http://schemas.microsoft.com/office/powerpoint/2010/main" val="13536940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74639" y="4881266"/>
            <a:ext cx="10058401" cy="738664"/>
          </a:xfrm>
        </p:spPr>
        <p:txBody>
          <a:bodyPr/>
          <a:lstStyle/>
          <a:p>
            <a:r>
              <a:rPr lang="en-US" dirty="0"/>
              <a:t>Resource Usage API Explorer Application</a:t>
            </a:r>
          </a:p>
        </p:txBody>
      </p:sp>
    </p:spTree>
    <p:extLst>
      <p:ext uri="{BB962C8B-B14F-4D97-AF65-F5344CB8AC3E}">
        <p14:creationId xmlns:p14="http://schemas.microsoft.com/office/powerpoint/2010/main" val="741913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8802"/>
          </a:xfrm>
        </p:spPr>
        <p:txBody>
          <a:bodyPr/>
          <a:lstStyle/>
          <a:p>
            <a:r>
              <a:rPr lang="en-US" dirty="0"/>
              <a:t>Resource Usage API:</a:t>
            </a:r>
            <a:br>
              <a:rPr lang="en-US" dirty="0"/>
            </a:br>
            <a:r>
              <a:rPr lang="en-US" dirty="0"/>
              <a:t>Request Details</a:t>
            </a:r>
          </a:p>
        </p:txBody>
      </p:sp>
    </p:spTree>
    <p:extLst>
      <p:ext uri="{BB962C8B-B14F-4D97-AF65-F5344CB8AC3E}">
        <p14:creationId xmlns:p14="http://schemas.microsoft.com/office/powerpoint/2010/main" val="1117479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First look at the Resource Usage API Response</a:t>
            </a:r>
          </a:p>
        </p:txBody>
      </p:sp>
    </p:spTree>
    <p:extLst>
      <p:ext uri="{BB962C8B-B14F-4D97-AF65-F5344CB8AC3E}">
        <p14:creationId xmlns:p14="http://schemas.microsoft.com/office/powerpoint/2010/main" val="82038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905411"/>
          </a:xfrm>
        </p:spPr>
        <p:txBody>
          <a:bodyPr/>
          <a:lstStyle/>
          <a:p>
            <a:r>
              <a:rPr lang="en-US" dirty="0"/>
              <a:t>All requests must include two HTTP headers</a:t>
            </a:r>
          </a:p>
          <a:p>
            <a:pPr lvl="1"/>
            <a:r>
              <a:rPr lang="en-US" dirty="0"/>
              <a:t>Authorization: specify OAuth2 bearer token to authenticate the request</a:t>
            </a:r>
          </a:p>
          <a:p>
            <a:pPr lvl="1"/>
            <a:r>
              <a:rPr lang="en-US" dirty="0"/>
              <a:t>Content-Type: specify response format (JSON)</a:t>
            </a:r>
          </a:p>
          <a:p>
            <a:endParaRPr lang="en-US" dirty="0"/>
          </a:p>
          <a:p>
            <a:r>
              <a:rPr lang="en-US" dirty="0"/>
              <a:t>Include reference to Azure subscription to use</a:t>
            </a:r>
          </a:p>
        </p:txBody>
      </p:sp>
      <p:sp>
        <p:nvSpPr>
          <p:cNvPr id="3" name="Title 2"/>
          <p:cNvSpPr>
            <a:spLocks noGrp="1"/>
          </p:cNvSpPr>
          <p:nvPr>
            <p:ph type="title"/>
          </p:nvPr>
        </p:nvSpPr>
        <p:spPr/>
        <p:txBody>
          <a:bodyPr/>
          <a:lstStyle/>
          <a:p>
            <a:r>
              <a:rPr lang="en-US" dirty="0"/>
              <a:t>Resource Usage REST API Request Details</a:t>
            </a:r>
          </a:p>
        </p:txBody>
      </p:sp>
    </p:spTree>
    <p:extLst>
      <p:ext uri="{BB962C8B-B14F-4D97-AF65-F5344CB8AC3E}">
        <p14:creationId xmlns:p14="http://schemas.microsoft.com/office/powerpoint/2010/main" val="5425494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410712"/>
          </a:xfrm>
        </p:spPr>
        <p:txBody>
          <a:bodyPr/>
          <a:lstStyle/>
          <a:p>
            <a:r>
              <a:rPr lang="en-US" dirty="0"/>
              <a:t>Three (3) required parameters in query string</a:t>
            </a:r>
          </a:p>
          <a:p>
            <a:pPr lvl="1"/>
            <a:r>
              <a:rPr lang="en-US" dirty="0" err="1">
                <a:latin typeface="Courier New" charset="0"/>
                <a:ea typeface="Courier New" charset="0"/>
                <a:cs typeface="Courier New" charset="0"/>
              </a:rPr>
              <a:t>api</a:t>
            </a:r>
            <a:r>
              <a:rPr lang="en-US" dirty="0">
                <a:latin typeface="Courier New" charset="0"/>
                <a:ea typeface="Courier New" charset="0"/>
                <a:cs typeface="Courier New" charset="0"/>
              </a:rPr>
              <a:t>-version</a:t>
            </a:r>
            <a:r>
              <a:rPr lang="en-US" dirty="0"/>
              <a:t>: common parameter for all Azure APIs to control the version of the API you are requesting</a:t>
            </a:r>
          </a:p>
          <a:p>
            <a:pPr lvl="1"/>
            <a:r>
              <a:rPr lang="en-US" dirty="0" err="1">
                <a:latin typeface="Courier New" charset="0"/>
                <a:ea typeface="Courier New" charset="0"/>
                <a:cs typeface="Courier New" charset="0"/>
              </a:rPr>
              <a:t>reportedStartTime</a:t>
            </a:r>
            <a:r>
              <a:rPr lang="en-US" dirty="0"/>
              <a:t> &amp; </a:t>
            </a:r>
            <a:r>
              <a:rPr lang="en-US" dirty="0" err="1">
                <a:latin typeface="Courier New" charset="0"/>
                <a:ea typeface="Courier New" charset="0"/>
                <a:cs typeface="Courier New" charset="0"/>
              </a:rPr>
              <a:t>reportedEndTime</a:t>
            </a:r>
            <a:r>
              <a:rPr lang="en-US" dirty="0"/>
              <a:t>: range of data </a:t>
            </a:r>
          </a:p>
          <a:p>
            <a:endParaRPr lang="en-US" dirty="0"/>
          </a:p>
          <a:p>
            <a:r>
              <a:rPr lang="en-US" dirty="0"/>
              <a:t>Optional parameters:</a:t>
            </a:r>
          </a:p>
          <a:p>
            <a:pPr lvl="1"/>
            <a:r>
              <a:rPr lang="en-US" dirty="0" err="1">
                <a:latin typeface="Courier New" charset="0"/>
                <a:ea typeface="Courier New" charset="0"/>
                <a:cs typeface="Courier New" charset="0"/>
              </a:rPr>
              <a:t>aggregationGranularity</a:t>
            </a:r>
            <a:r>
              <a:rPr lang="en-US" dirty="0"/>
              <a:t>: daily (default) | hourly</a:t>
            </a:r>
          </a:p>
          <a:p>
            <a:pPr lvl="1"/>
            <a:r>
              <a:rPr lang="en-US" dirty="0" err="1">
                <a:latin typeface="Courier New" charset="0"/>
                <a:ea typeface="Courier New" charset="0"/>
                <a:cs typeface="Courier New" charset="0"/>
              </a:rPr>
              <a:t>showDetails</a:t>
            </a:r>
            <a:r>
              <a:rPr lang="en-US" dirty="0"/>
              <a:t>: true (default) | false</a:t>
            </a:r>
          </a:p>
          <a:p>
            <a:pPr lvl="2"/>
            <a:r>
              <a:rPr lang="en-US" dirty="0"/>
              <a:t>Should the server aggregate data (false) or include instance level detail (true) in usage data</a:t>
            </a:r>
          </a:p>
          <a:p>
            <a:pPr lvl="1"/>
            <a:r>
              <a:rPr lang="en-US" dirty="0" err="1">
                <a:latin typeface="Courier New" charset="0"/>
                <a:ea typeface="Courier New" charset="0"/>
                <a:cs typeface="Courier New" charset="0"/>
              </a:rPr>
              <a:t>continuationToken</a:t>
            </a:r>
            <a:r>
              <a:rPr lang="en-US" dirty="0"/>
              <a:t>: string</a:t>
            </a:r>
          </a:p>
          <a:p>
            <a:pPr lvl="2"/>
            <a:r>
              <a:rPr lang="en-US" dirty="0"/>
              <a:t>For very large responses, if this is present in the response, pass the value of the continuation token on the query string to get the next set of data in the response</a:t>
            </a:r>
          </a:p>
        </p:txBody>
      </p:sp>
      <p:sp>
        <p:nvSpPr>
          <p:cNvPr id="3" name="Title 2"/>
          <p:cNvSpPr>
            <a:spLocks noGrp="1"/>
          </p:cNvSpPr>
          <p:nvPr>
            <p:ph type="title"/>
          </p:nvPr>
        </p:nvSpPr>
        <p:spPr/>
        <p:txBody>
          <a:bodyPr/>
          <a:lstStyle/>
          <a:p>
            <a:r>
              <a:rPr lang="en-US" dirty="0"/>
              <a:t>Control Response with Query string Parameters</a:t>
            </a:r>
          </a:p>
        </p:txBody>
      </p:sp>
    </p:spTree>
    <p:extLst>
      <p:ext uri="{BB962C8B-B14F-4D97-AF65-F5344CB8AC3E}">
        <p14:creationId xmlns:p14="http://schemas.microsoft.com/office/powerpoint/2010/main" val="1392187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124206"/>
          </a:xfrm>
        </p:spPr>
        <p:txBody>
          <a:bodyPr/>
          <a:lstStyle/>
          <a:p>
            <a:r>
              <a:rPr lang="en-US" dirty="0"/>
              <a:t>Overview of Azure Billing API</a:t>
            </a:r>
          </a:p>
          <a:p>
            <a:r>
              <a:rPr lang="en-US" dirty="0"/>
              <a:t>Resource Usage API Details</a:t>
            </a:r>
          </a:p>
          <a:p>
            <a:r>
              <a:rPr lang="en-US" dirty="0"/>
              <a:t>Understanding Times in the Resource Usage API</a:t>
            </a:r>
          </a:p>
          <a:p>
            <a:r>
              <a:rPr lang="en-US" dirty="0"/>
              <a:t>Enabling Scenarios</a:t>
            </a:r>
          </a:p>
          <a:p>
            <a:r>
              <a:rPr lang="en-US" dirty="0"/>
              <a:t>Azure Resource Usage REST API Request Details</a:t>
            </a:r>
          </a:p>
          <a:p>
            <a:r>
              <a:rPr lang="en-US" dirty="0"/>
              <a:t>Azure Resource Usage REST API Response Details</a:t>
            </a:r>
          </a:p>
        </p:txBody>
      </p:sp>
      <p:sp>
        <p:nvSpPr>
          <p:cNvPr id="17" name="Title 16"/>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23398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Resource Usage REST API Request</a:t>
            </a:r>
          </a:p>
        </p:txBody>
      </p:sp>
      <p:sp>
        <p:nvSpPr>
          <p:cNvPr id="3" name="Text Placeholder 2"/>
          <p:cNvSpPr>
            <a:spLocks noGrp="1"/>
          </p:cNvSpPr>
          <p:nvPr>
            <p:ph type="body" sz="quarter" idx="10"/>
          </p:nvPr>
        </p:nvSpPr>
        <p:spPr>
          <a:xfrm>
            <a:off x="274639" y="1221158"/>
            <a:ext cx="11887199" cy="5322996"/>
          </a:xfrm>
        </p:spPr>
        <p:txBody>
          <a:bodyPr/>
          <a:lstStyle/>
          <a:p>
            <a:r>
              <a:rPr lang="en-US" sz="2800" dirty="0"/>
              <a:t>HTTP GET</a:t>
            </a:r>
          </a:p>
          <a:p>
            <a:r>
              <a:rPr lang="en-US" sz="2800" dirty="0"/>
              <a:t>https://</a:t>
            </a:r>
            <a:r>
              <a:rPr lang="en-US" sz="2800" dirty="0" err="1"/>
              <a:t>management.azure.com</a:t>
            </a:r>
            <a:endParaRPr lang="en-US" sz="2800" dirty="0"/>
          </a:p>
          <a:p>
            <a:r>
              <a:rPr lang="en-US" sz="2800" dirty="0"/>
              <a:t>  /subscriptions/</a:t>
            </a:r>
            <a:r>
              <a:rPr lang="en-US" sz="2800" dirty="0">
                <a:solidFill>
                  <a:schemeClr val="accent1"/>
                </a:solidFill>
              </a:rPr>
              <a:t>{subscription-id}</a:t>
            </a:r>
          </a:p>
          <a:p>
            <a:r>
              <a:rPr lang="en-US" sz="2800" dirty="0"/>
              <a:t>  /providers/</a:t>
            </a:r>
            <a:r>
              <a:rPr lang="en-US" sz="2800" dirty="0" err="1"/>
              <a:t>microsoft.commerce</a:t>
            </a:r>
            <a:endParaRPr lang="en-US" sz="2800" dirty="0"/>
          </a:p>
          <a:p>
            <a:r>
              <a:rPr lang="en-US" sz="2800" dirty="0">
                <a:solidFill>
                  <a:schemeClr val="accent6"/>
                </a:solidFill>
              </a:rPr>
              <a:t>  /</a:t>
            </a:r>
            <a:r>
              <a:rPr lang="en-US" sz="2800" dirty="0" err="1">
                <a:solidFill>
                  <a:schemeClr val="accent6"/>
                </a:solidFill>
              </a:rPr>
              <a:t>usageaggregates</a:t>
            </a:r>
            <a:endParaRPr lang="en-US" sz="2800" dirty="0">
              <a:solidFill>
                <a:schemeClr val="accent6"/>
              </a:solidFill>
            </a:endParaRPr>
          </a:p>
          <a:p>
            <a:r>
              <a:rPr lang="en-US" sz="2800" dirty="0"/>
              <a:t>  ?</a:t>
            </a:r>
            <a:r>
              <a:rPr lang="en-US" sz="2800" dirty="0" err="1"/>
              <a:t>api</a:t>
            </a:r>
            <a:r>
              <a:rPr lang="en-US" sz="2800" dirty="0"/>
              <a:t>-version=</a:t>
            </a:r>
            <a:r>
              <a:rPr lang="en-US" sz="2800" dirty="0">
                <a:solidFill>
                  <a:schemeClr val="accent1"/>
                </a:solidFill>
              </a:rPr>
              <a:t>2015-06-01-preview</a:t>
            </a:r>
          </a:p>
          <a:p>
            <a:r>
              <a:rPr lang="en-US" sz="2800" dirty="0">
                <a:solidFill>
                  <a:schemeClr val="accent1"/>
                </a:solidFill>
              </a:rPr>
              <a:t>  </a:t>
            </a:r>
            <a:r>
              <a:rPr lang="en-US" sz="2800" dirty="0">
                <a:solidFill>
                  <a:schemeClr val="bg1"/>
                </a:solidFill>
              </a:rPr>
              <a:t>&amp;</a:t>
            </a:r>
            <a:r>
              <a:rPr lang="en-US" sz="2800" dirty="0" err="1">
                <a:solidFill>
                  <a:schemeClr val="bg1"/>
                </a:solidFill>
              </a:rPr>
              <a:t>reportedStartTime</a:t>
            </a:r>
            <a:r>
              <a:rPr lang="en-US" sz="2800" dirty="0">
                <a:solidFill>
                  <a:schemeClr val="bg1"/>
                </a:solidFill>
              </a:rPr>
              <a:t>=</a:t>
            </a:r>
            <a:r>
              <a:rPr lang="en-US" sz="2800" dirty="0">
                <a:solidFill>
                  <a:schemeClr val="accent1"/>
                </a:solidFill>
              </a:rPr>
              <a:t>2016-01-01T00:00:00Z</a:t>
            </a:r>
          </a:p>
          <a:p>
            <a:r>
              <a:rPr lang="en-US" sz="2800" dirty="0">
                <a:solidFill>
                  <a:schemeClr val="bg1"/>
                </a:solidFill>
              </a:rPr>
              <a:t>  &amp;</a:t>
            </a:r>
            <a:r>
              <a:rPr lang="en-US" sz="2800" dirty="0" err="1">
                <a:solidFill>
                  <a:schemeClr val="bg1"/>
                </a:solidFill>
              </a:rPr>
              <a:t>reportedEndTime</a:t>
            </a:r>
            <a:r>
              <a:rPr lang="en-US" sz="2800" dirty="0">
                <a:solidFill>
                  <a:schemeClr val="bg1"/>
                </a:solidFill>
              </a:rPr>
              <a:t>=</a:t>
            </a:r>
            <a:r>
              <a:rPr lang="en-US" sz="2800" dirty="0">
                <a:solidFill>
                  <a:schemeClr val="accent1"/>
                </a:solidFill>
              </a:rPr>
              <a:t>2016-02-01T00:00:00Z</a:t>
            </a:r>
          </a:p>
          <a:p>
            <a:endParaRPr lang="en-US" sz="2800" dirty="0">
              <a:solidFill>
                <a:schemeClr val="accent1"/>
              </a:solidFill>
            </a:endParaRPr>
          </a:p>
          <a:p>
            <a:r>
              <a:rPr lang="en-US" sz="2800" dirty="0">
                <a:solidFill>
                  <a:schemeClr val="bg1"/>
                </a:solidFill>
              </a:rPr>
              <a:t>Authorization: Bearer [..JWT token..]</a:t>
            </a:r>
          </a:p>
          <a:p>
            <a:r>
              <a:rPr lang="en-US" sz="2800" dirty="0">
                <a:solidFill>
                  <a:schemeClr val="bg1"/>
                </a:solidFill>
              </a:rPr>
              <a:t>Content-Type: application/</a:t>
            </a:r>
            <a:r>
              <a:rPr lang="en-US" sz="2800" dirty="0" err="1">
                <a:solidFill>
                  <a:schemeClr val="bg1"/>
                </a:solidFill>
              </a:rPr>
              <a:t>json</a:t>
            </a:r>
            <a:endParaRPr lang="en-US" sz="2800" dirty="0">
              <a:solidFill>
                <a:schemeClr val="bg1"/>
              </a:solidFill>
            </a:endParaRPr>
          </a:p>
        </p:txBody>
      </p:sp>
    </p:spTree>
    <p:extLst>
      <p:ext uri="{BB962C8B-B14F-4D97-AF65-F5344CB8AC3E}">
        <p14:creationId xmlns:p14="http://schemas.microsoft.com/office/powerpoint/2010/main" val="60811700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Requests</a:t>
            </a:r>
          </a:p>
        </p:txBody>
      </p:sp>
      <p:sp>
        <p:nvSpPr>
          <p:cNvPr id="5" name="Text Placeholder 4"/>
          <p:cNvSpPr>
            <a:spLocks noGrp="1"/>
          </p:cNvSpPr>
          <p:nvPr>
            <p:ph type="body" sz="quarter" idx="10"/>
          </p:nvPr>
        </p:nvSpPr>
        <p:spPr>
          <a:xfrm>
            <a:off x="274639" y="1221158"/>
            <a:ext cx="11887199" cy="5312223"/>
          </a:xfrm>
        </p:spPr>
        <p:txBody>
          <a:bodyPr/>
          <a:lstStyle/>
          <a:p>
            <a:r>
              <a:rPr lang="en-US" sz="2800" dirty="0"/>
              <a:t>https://management.azure.com</a:t>
            </a:r>
          </a:p>
          <a:p>
            <a:r>
              <a:rPr lang="en-US" sz="2800" dirty="0"/>
              <a:t>  /subscriptions/</a:t>
            </a:r>
            <a:r>
              <a:rPr lang="en-US" sz="2800" dirty="0">
                <a:solidFill>
                  <a:schemeClr val="accent1"/>
                </a:solidFill>
              </a:rPr>
              <a:t>{subscription-Id}</a:t>
            </a:r>
          </a:p>
          <a:p>
            <a:r>
              <a:rPr lang="en-US" sz="2800" dirty="0"/>
              <a:t>  /providers/</a:t>
            </a:r>
            <a:r>
              <a:rPr lang="en-US" sz="2800" dirty="0" err="1"/>
              <a:t>Microsoft.Commerce</a:t>
            </a:r>
            <a:endParaRPr lang="en-US" sz="2800" dirty="0"/>
          </a:p>
          <a:p>
            <a:r>
              <a:rPr lang="en-US" sz="2800" dirty="0"/>
              <a:t>  /</a:t>
            </a:r>
            <a:r>
              <a:rPr lang="en-US" sz="2800" dirty="0" err="1"/>
              <a:t>UsageAggregates</a:t>
            </a:r>
            <a:endParaRPr lang="en-US" sz="2800" dirty="0"/>
          </a:p>
          <a:p>
            <a:r>
              <a:rPr lang="en-US" sz="2800" dirty="0"/>
              <a:t>  ?</a:t>
            </a:r>
            <a:r>
              <a:rPr lang="en-US" sz="2800" dirty="0" err="1"/>
              <a:t>api</a:t>
            </a:r>
            <a:r>
              <a:rPr lang="en-US" sz="2800" dirty="0"/>
              <a:t>-version=2015-06-01-preview</a:t>
            </a:r>
          </a:p>
          <a:p>
            <a:r>
              <a:rPr lang="en-US" sz="2800" dirty="0"/>
              <a:t>  &amp;</a:t>
            </a:r>
            <a:r>
              <a:rPr lang="en-US" sz="2800" dirty="0" err="1"/>
              <a:t>reportedStartTime</a:t>
            </a:r>
            <a:r>
              <a:rPr lang="en-US" sz="2800" dirty="0"/>
              <a:t>=</a:t>
            </a:r>
            <a:r>
              <a:rPr lang="en-US" sz="2800" dirty="0">
                <a:solidFill>
                  <a:schemeClr val="accent1"/>
                </a:solidFill>
              </a:rPr>
              <a:t>2016-05-01T00%3a00%3a00%2b00%3a00</a:t>
            </a:r>
          </a:p>
          <a:p>
            <a:r>
              <a:rPr lang="en-US" sz="2800" dirty="0"/>
              <a:t>  &amp;</a:t>
            </a:r>
            <a:r>
              <a:rPr lang="en-US" sz="2800" dirty="0" err="1"/>
              <a:t>reportedEndTime</a:t>
            </a:r>
            <a:r>
              <a:rPr lang="en-US" sz="2800" dirty="0"/>
              <a:t>=</a:t>
            </a:r>
            <a:r>
              <a:rPr lang="en-US" sz="2800" dirty="0">
                <a:solidFill>
                  <a:schemeClr val="accent1"/>
                </a:solidFill>
              </a:rPr>
              <a:t>2016-06-01T00%3a00%3a00%2b00%3a00</a:t>
            </a:r>
          </a:p>
          <a:p>
            <a:r>
              <a:rPr lang="en-US" sz="2800" dirty="0"/>
              <a:t>  &amp;</a:t>
            </a:r>
            <a:r>
              <a:rPr lang="en-US" sz="2800" dirty="0" err="1"/>
              <a:t>aggregationGranularity</a:t>
            </a:r>
            <a:r>
              <a:rPr lang="en-US" sz="2800" dirty="0"/>
              <a:t>=</a:t>
            </a:r>
            <a:r>
              <a:rPr lang="en-US" sz="2800" dirty="0">
                <a:solidFill>
                  <a:schemeClr val="accent1"/>
                </a:solidFill>
              </a:rPr>
              <a:t>Daily</a:t>
            </a:r>
          </a:p>
          <a:p>
            <a:r>
              <a:rPr lang="en-US" sz="2800" dirty="0"/>
              <a:t>  &amp;</a:t>
            </a:r>
            <a:r>
              <a:rPr lang="en-US" sz="2800" dirty="0" err="1"/>
              <a:t>showDetails</a:t>
            </a:r>
            <a:r>
              <a:rPr lang="en-US" sz="2800" dirty="0"/>
              <a:t>=</a:t>
            </a:r>
            <a:r>
              <a:rPr lang="en-US" sz="2800" dirty="0">
                <a:solidFill>
                  <a:schemeClr val="accent1"/>
                </a:solidFill>
              </a:rPr>
              <a:t>false</a:t>
            </a:r>
          </a:p>
          <a:p>
            <a:endParaRPr lang="en-US" sz="2800" dirty="0">
              <a:solidFill>
                <a:schemeClr val="accent1"/>
              </a:solidFill>
            </a:endParaRPr>
          </a:p>
          <a:p>
            <a:r>
              <a:rPr lang="en-US" sz="2800" dirty="0">
                <a:solidFill>
                  <a:srgbClr val="00B050"/>
                </a:solidFill>
              </a:rPr>
              <a:t>// get daily aggregated usage data for May 2016</a:t>
            </a:r>
          </a:p>
        </p:txBody>
      </p:sp>
      <p:sp>
        <p:nvSpPr>
          <p:cNvPr id="6" name="Rectangle 5"/>
          <p:cNvSpPr/>
          <p:nvPr/>
        </p:nvSpPr>
        <p:spPr>
          <a:xfrm>
            <a:off x="6100257" y="3312597"/>
            <a:ext cx="235962"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8782844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74639" y="4881266"/>
            <a:ext cx="10058401" cy="738664"/>
          </a:xfrm>
        </p:spPr>
        <p:txBody>
          <a:bodyPr/>
          <a:lstStyle/>
          <a:p>
            <a:r>
              <a:rPr lang="en-US" dirty="0"/>
              <a:t>Resource Usage API Request in Detail</a:t>
            </a:r>
          </a:p>
        </p:txBody>
      </p:sp>
    </p:spTree>
    <p:extLst>
      <p:ext uri="{BB962C8B-B14F-4D97-AF65-F5344CB8AC3E}">
        <p14:creationId xmlns:p14="http://schemas.microsoft.com/office/powerpoint/2010/main" val="1365126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8802"/>
          </a:xfrm>
        </p:spPr>
        <p:txBody>
          <a:bodyPr/>
          <a:lstStyle/>
          <a:p>
            <a:r>
              <a:rPr lang="en-US" dirty="0"/>
              <a:t>Resource Usage API:</a:t>
            </a:r>
            <a:br>
              <a:rPr lang="en-US" dirty="0"/>
            </a:br>
            <a:r>
              <a:rPr lang="en-US" dirty="0"/>
              <a:t>Response Details</a:t>
            </a:r>
          </a:p>
        </p:txBody>
      </p:sp>
    </p:spTree>
    <p:extLst>
      <p:ext uri="{BB962C8B-B14F-4D97-AF65-F5344CB8AC3E}">
        <p14:creationId xmlns:p14="http://schemas.microsoft.com/office/powerpoint/2010/main" val="6114813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First look at the Resource Usage API Response</a:t>
            </a:r>
          </a:p>
        </p:txBody>
      </p:sp>
    </p:spTree>
    <p:extLst>
      <p:ext uri="{BB962C8B-B14F-4D97-AF65-F5344CB8AC3E}">
        <p14:creationId xmlns:p14="http://schemas.microsoft.com/office/powerpoint/2010/main" val="1928093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3459409"/>
          </a:xfrm>
        </p:spPr>
        <p:txBody>
          <a:bodyPr/>
          <a:lstStyle/>
          <a:p>
            <a:r>
              <a:rPr lang="en-US" dirty="0"/>
              <a:t>Even with the filters in the request, responses are quite large (1MB+)</a:t>
            </a:r>
          </a:p>
          <a:p>
            <a:endParaRPr lang="en-US" dirty="0"/>
          </a:p>
          <a:p>
            <a:r>
              <a:rPr lang="en-US" dirty="0"/>
              <a:t>Collection of usage records, each with two sections:</a:t>
            </a:r>
          </a:p>
          <a:p>
            <a:pPr lvl="1"/>
            <a:r>
              <a:rPr lang="en-US" dirty="0"/>
              <a:t>Metadata: details on the usage record</a:t>
            </a:r>
          </a:p>
          <a:p>
            <a:pPr lvl="1"/>
            <a:r>
              <a:rPr lang="en-US" dirty="0"/>
              <a:t>Properties: details on the usage event record</a:t>
            </a:r>
          </a:p>
        </p:txBody>
      </p:sp>
      <p:sp>
        <p:nvSpPr>
          <p:cNvPr id="3" name="Title 2"/>
          <p:cNvSpPr>
            <a:spLocks noGrp="1"/>
          </p:cNvSpPr>
          <p:nvPr>
            <p:ph type="title"/>
          </p:nvPr>
        </p:nvSpPr>
        <p:spPr/>
        <p:txBody>
          <a:bodyPr/>
          <a:lstStyle/>
          <a:p>
            <a:r>
              <a:rPr lang="en-US" dirty="0"/>
              <a:t>Resource Usage REST API Response Details</a:t>
            </a:r>
          </a:p>
        </p:txBody>
      </p:sp>
    </p:spTree>
    <p:extLst>
      <p:ext uri="{BB962C8B-B14F-4D97-AF65-F5344CB8AC3E}">
        <p14:creationId xmlns:p14="http://schemas.microsoft.com/office/powerpoint/2010/main" val="18510977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Response Section: Metadata</a:t>
            </a:r>
          </a:p>
        </p:txBody>
      </p:sp>
      <p:sp>
        <p:nvSpPr>
          <p:cNvPr id="4" name="Text Placeholder 3"/>
          <p:cNvSpPr>
            <a:spLocks noGrp="1"/>
          </p:cNvSpPr>
          <p:nvPr>
            <p:ph type="body" sz="quarter" idx="10"/>
          </p:nvPr>
        </p:nvSpPr>
        <p:spPr>
          <a:xfrm>
            <a:off x="274639" y="1221158"/>
            <a:ext cx="11887199" cy="5021759"/>
          </a:xfrm>
        </p:spPr>
        <p:txBody>
          <a:bodyPr/>
          <a:lstStyle/>
          <a:p>
            <a:r>
              <a:rPr lang="en-US" dirty="0"/>
              <a:t>{ value: [{</a:t>
            </a:r>
          </a:p>
          <a:p>
            <a:r>
              <a:rPr lang="en-US" dirty="0"/>
              <a:t>  id: "/subscriptions/</a:t>
            </a:r>
            <a:r>
              <a:rPr lang="is-IS" dirty="0"/>
              <a:t>…</a:t>
            </a:r>
            <a:r>
              <a:rPr lang="en-US" dirty="0"/>
              <a:t>/providers</a:t>
            </a:r>
            <a:br>
              <a:rPr lang="en-US" dirty="0"/>
            </a:br>
            <a:r>
              <a:rPr lang="en-US" dirty="0"/>
              <a:t>       /</a:t>
            </a:r>
            <a:r>
              <a:rPr lang="en-US" dirty="0" err="1"/>
              <a:t>Microsoft.Commerce</a:t>
            </a:r>
            <a:r>
              <a:rPr lang="en-US" dirty="0"/>
              <a:t>/</a:t>
            </a:r>
            <a:r>
              <a:rPr lang="en-US" dirty="0" err="1"/>
              <a:t>UsageAggregates</a:t>
            </a:r>
            <a:r>
              <a:rPr lang="en-US" dirty="0"/>
              <a:t>/</a:t>
            </a:r>
            <a:r>
              <a:rPr lang="is-IS" dirty="0"/>
              <a:t>…</a:t>
            </a:r>
            <a:r>
              <a:rPr lang="en-US" dirty="0"/>
              <a:t>",</a:t>
            </a:r>
          </a:p>
          <a:p>
            <a:r>
              <a:rPr lang="en-US" dirty="0"/>
              <a:t>  name: "Daily_BRSDF_20140501_0000",</a:t>
            </a:r>
          </a:p>
          <a:p>
            <a:r>
              <a:rPr lang="en-US" dirty="0"/>
              <a:t>  type: "</a:t>
            </a:r>
            <a:r>
              <a:rPr lang="en-US" dirty="0" err="1"/>
              <a:t>Microsoft.Commerce</a:t>
            </a:r>
            <a:r>
              <a:rPr lang="en-US" dirty="0"/>
              <a:t>/</a:t>
            </a:r>
            <a:r>
              <a:rPr lang="en-US" dirty="0" err="1"/>
              <a:t>UsageAggregate</a:t>
            </a:r>
            <a:r>
              <a:rPr lang="en-US" dirty="0"/>
              <a:t>",</a:t>
            </a:r>
          </a:p>
          <a:p>
            <a:r>
              <a:rPr lang="en-US" dirty="0"/>
              <a:t>  properties: {</a:t>
            </a:r>
          </a:p>
          <a:p>
            <a:r>
              <a:rPr lang="en-US" dirty="0"/>
              <a:t>    </a:t>
            </a:r>
            <a:r>
              <a:rPr lang="is-IS" dirty="0"/>
              <a:t>…</a:t>
            </a:r>
            <a:endParaRPr lang="en-US" dirty="0"/>
          </a:p>
          <a:p>
            <a:r>
              <a:rPr lang="en-US" dirty="0"/>
              <a:t>  }</a:t>
            </a:r>
          </a:p>
          <a:p>
            <a:r>
              <a:rPr lang="en-US" dirty="0"/>
              <a:t>}]}</a:t>
            </a:r>
          </a:p>
        </p:txBody>
      </p:sp>
    </p:spTree>
    <p:extLst>
      <p:ext uri="{BB962C8B-B14F-4D97-AF65-F5344CB8AC3E}">
        <p14:creationId xmlns:p14="http://schemas.microsoft.com/office/powerpoint/2010/main" val="1298132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Section: Usage Data Properties</a:t>
            </a:r>
          </a:p>
        </p:txBody>
      </p:sp>
      <p:sp>
        <p:nvSpPr>
          <p:cNvPr id="3" name="Text Placeholder 2"/>
          <p:cNvSpPr>
            <a:spLocks noGrp="1"/>
          </p:cNvSpPr>
          <p:nvPr>
            <p:ph type="body" sz="quarter" idx="10"/>
          </p:nvPr>
        </p:nvSpPr>
        <p:spPr>
          <a:xfrm>
            <a:off x="274639" y="1221158"/>
            <a:ext cx="11887199" cy="5539978"/>
          </a:xfrm>
        </p:spPr>
        <p:txBody>
          <a:bodyPr/>
          <a:lstStyle/>
          <a:p>
            <a:r>
              <a:rPr lang="en-US" sz="2000" dirty="0"/>
              <a:t>{ value: [{</a:t>
            </a:r>
          </a:p>
          <a:p>
            <a:r>
              <a:rPr lang="en-US" sz="2000" dirty="0"/>
              <a:t>    </a:t>
            </a:r>
            <a:r>
              <a:rPr lang="is-IS" sz="2000" dirty="0"/>
              <a:t>…</a:t>
            </a:r>
            <a:endParaRPr lang="en-US" sz="2000" dirty="0"/>
          </a:p>
          <a:p>
            <a:r>
              <a:rPr lang="en-US" sz="2000" dirty="0"/>
              <a:t>    properties: {</a:t>
            </a:r>
          </a:p>
          <a:p>
            <a:r>
              <a:rPr lang="en-US" sz="2000" dirty="0"/>
              <a:t>      </a:t>
            </a:r>
            <a:r>
              <a:rPr lang="en-US" sz="2000" dirty="0" err="1"/>
              <a:t>subscriptionId</a:t>
            </a:r>
            <a:r>
              <a:rPr lang="en-US" sz="2000" dirty="0"/>
              <a:t>: "f68815e6-3c41-45ef-bbd8-5f83303c396b",</a:t>
            </a:r>
          </a:p>
          <a:p>
            <a:r>
              <a:rPr lang="en-US" sz="2000" dirty="0"/>
              <a:t>      </a:t>
            </a:r>
            <a:r>
              <a:rPr lang="en-US" sz="2000" dirty="0" err="1"/>
              <a:t>usageStartTime</a:t>
            </a:r>
            <a:r>
              <a:rPr lang="en-US" sz="2000" dirty="0"/>
              <a:t>: "2015-03-03T00:00:00+00:00",</a:t>
            </a:r>
          </a:p>
          <a:p>
            <a:r>
              <a:rPr lang="en-US" sz="2000" dirty="0"/>
              <a:t>      </a:t>
            </a:r>
            <a:r>
              <a:rPr lang="en-US" sz="2000" dirty="0" err="1"/>
              <a:t>usageEndTime</a:t>
            </a:r>
            <a:r>
              <a:rPr lang="en-US" sz="2000" dirty="0"/>
              <a:t>: "2015-03-04T00:00:00+00:00",</a:t>
            </a:r>
          </a:p>
          <a:p>
            <a:r>
              <a:rPr lang="en-US" sz="2000" dirty="0"/>
              <a:t>      </a:t>
            </a:r>
            <a:r>
              <a:rPr lang="en-US" sz="2000" dirty="0" err="1"/>
              <a:t>meterId</a:t>
            </a:r>
            <a:r>
              <a:rPr lang="en-US" sz="2000" dirty="0"/>
              <a:t>: "0e9d0c9b-ab6d-4312-9c7e-3794e22af9c4",</a:t>
            </a:r>
          </a:p>
          <a:p>
            <a:r>
              <a:rPr lang="en-US" sz="2000" dirty="0"/>
              <a:t>      </a:t>
            </a:r>
            <a:r>
              <a:rPr lang="en-US" sz="2000" dirty="0" err="1"/>
              <a:t>meterName</a:t>
            </a:r>
            <a:r>
              <a:rPr lang="en-US" sz="2000" dirty="0"/>
              <a:t>: "Standard IO – Page Blob/Disk (GB)",</a:t>
            </a:r>
          </a:p>
          <a:p>
            <a:r>
              <a:rPr lang="en-US" sz="2000" dirty="0"/>
              <a:t>      </a:t>
            </a:r>
            <a:r>
              <a:rPr lang="en-US" sz="2000" dirty="0" err="1"/>
              <a:t>meterCategory</a:t>
            </a:r>
            <a:r>
              <a:rPr lang="en-US" sz="2000" dirty="0"/>
              <a:t>: "Storage",</a:t>
            </a:r>
          </a:p>
          <a:p>
            <a:r>
              <a:rPr lang="en-US" sz="2000" dirty="0"/>
              <a:t>      </a:t>
            </a:r>
            <a:r>
              <a:rPr lang="en-US" sz="2000" dirty="0" err="1"/>
              <a:t>meterSubCategory</a:t>
            </a:r>
            <a:r>
              <a:rPr lang="en-US" sz="2000" dirty="0"/>
              <a:t>: "Geo Redundant",</a:t>
            </a:r>
          </a:p>
          <a:p>
            <a:r>
              <a:rPr lang="en-US" sz="2000" dirty="0"/>
              <a:t>      unit: "GB",</a:t>
            </a:r>
          </a:p>
          <a:p>
            <a:r>
              <a:rPr lang="en-US" sz="2000" dirty="0"/>
              <a:t>      quantity: 0.057865,</a:t>
            </a:r>
          </a:p>
          <a:p>
            <a:r>
              <a:rPr lang="en-US" sz="2000" dirty="0"/>
              <a:t>      </a:t>
            </a:r>
            <a:r>
              <a:rPr lang="en-US" sz="2000" dirty="0" err="1"/>
              <a:t>infoFields</a:t>
            </a:r>
            <a:r>
              <a:rPr lang="en-US" sz="2000" dirty="0"/>
              <a:t>: {},</a:t>
            </a:r>
          </a:p>
          <a:p>
            <a:r>
              <a:rPr lang="en-US" sz="2000" dirty="0"/>
              <a:t>      </a:t>
            </a:r>
            <a:r>
              <a:rPr lang="en-US" sz="2000" dirty="0" err="1"/>
              <a:t>instanceData</a:t>
            </a:r>
            <a:r>
              <a:rPr lang="en-US" sz="2000" dirty="0"/>
              <a:t>: {}      </a:t>
            </a:r>
          </a:p>
          <a:p>
            <a:r>
              <a:rPr lang="en-US" sz="2000" dirty="0"/>
              <a:t>  }</a:t>
            </a:r>
          </a:p>
          <a:p>
            <a:r>
              <a:rPr lang="en-US" sz="2000" dirty="0"/>
              <a:t>}]}</a:t>
            </a:r>
          </a:p>
        </p:txBody>
      </p:sp>
    </p:spTree>
    <p:extLst>
      <p:ext uri="{BB962C8B-B14F-4D97-AF65-F5344CB8AC3E}">
        <p14:creationId xmlns:p14="http://schemas.microsoft.com/office/powerpoint/2010/main" val="3899886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1"/>
            <a:ext cx="11887200" cy="5823133"/>
          </a:xfrm>
        </p:spPr>
        <p:txBody>
          <a:bodyPr/>
          <a:lstStyle/>
          <a:p>
            <a:r>
              <a:rPr lang="en-US" sz="3600" dirty="0" err="1">
                <a:latin typeface="Courier New" charset="0"/>
                <a:ea typeface="Courier New" charset="0"/>
                <a:cs typeface="Courier New" charset="0"/>
              </a:rPr>
              <a:t>InfoFields</a:t>
            </a:r>
            <a:r>
              <a:rPr lang="en-US" sz="3600" dirty="0"/>
              <a:t> contain only subset of data that </a:t>
            </a:r>
            <a:r>
              <a:rPr lang="en-US" sz="3600" dirty="0" err="1">
                <a:latin typeface="Courier New" charset="0"/>
                <a:ea typeface="Courier New" charset="0"/>
                <a:cs typeface="Courier New" charset="0"/>
              </a:rPr>
              <a:t>InstanceData</a:t>
            </a:r>
            <a:r>
              <a:rPr lang="en-US" sz="3600" dirty="0"/>
              <a:t> provides</a:t>
            </a:r>
          </a:p>
          <a:p>
            <a:r>
              <a:rPr lang="en-US" sz="3600" dirty="0" err="1">
                <a:latin typeface="Courier New" charset="0"/>
                <a:ea typeface="Courier New" charset="0"/>
                <a:cs typeface="Courier New" charset="0"/>
              </a:rPr>
              <a:t>InfoFields</a:t>
            </a:r>
            <a:r>
              <a:rPr lang="en-US" sz="3600" dirty="0"/>
              <a:t>: Named key-value pairs of data</a:t>
            </a:r>
          </a:p>
          <a:p>
            <a:r>
              <a:rPr lang="en-US" sz="3600" dirty="0" err="1">
                <a:latin typeface="Courier New" charset="0"/>
                <a:ea typeface="Courier New" charset="0"/>
                <a:cs typeface="Courier New" charset="0"/>
              </a:rPr>
              <a:t>InstanceData</a:t>
            </a:r>
            <a:r>
              <a:rPr lang="en-US" sz="3600" dirty="0"/>
              <a:t>: JSON object as string</a:t>
            </a:r>
          </a:p>
          <a:p>
            <a:r>
              <a:rPr lang="en-US" sz="3600" dirty="0"/>
              <a:t>Microsoft is transitioning from </a:t>
            </a:r>
            <a:r>
              <a:rPr lang="en-US" sz="3600" dirty="0" err="1">
                <a:latin typeface="Courier New" charset="0"/>
                <a:ea typeface="Courier New" charset="0"/>
                <a:cs typeface="Courier New" charset="0"/>
              </a:rPr>
              <a:t>InfoFields</a:t>
            </a:r>
            <a:r>
              <a:rPr lang="en-US" sz="3600" dirty="0"/>
              <a:t> =&gt; </a:t>
            </a:r>
            <a:r>
              <a:rPr lang="en-US" sz="3600" dirty="0" err="1">
                <a:latin typeface="Courier New" charset="0"/>
                <a:ea typeface="Courier New" charset="0"/>
                <a:cs typeface="Courier New" charset="0"/>
              </a:rPr>
              <a:t>InstanceData</a:t>
            </a:r>
            <a:endParaRPr lang="en-US" sz="3600" dirty="0">
              <a:latin typeface="Courier New" charset="0"/>
              <a:ea typeface="Courier New" charset="0"/>
              <a:cs typeface="Courier New" charset="0"/>
            </a:endParaRPr>
          </a:p>
          <a:p>
            <a:pPr lvl="1"/>
            <a:r>
              <a:rPr lang="en-US" sz="2000" dirty="0"/>
              <a:t>Only one is provided in a usage record</a:t>
            </a:r>
          </a:p>
          <a:p>
            <a:pPr lvl="1"/>
            <a:r>
              <a:rPr lang="en-US" sz="2000" dirty="0" err="1">
                <a:latin typeface="Courier New" charset="0"/>
                <a:ea typeface="Courier New" charset="0"/>
                <a:cs typeface="Courier New" charset="0"/>
              </a:rPr>
              <a:t>InfoFields</a:t>
            </a:r>
            <a:r>
              <a:rPr lang="en-US" sz="2000" dirty="0"/>
              <a:t> commonly referred to as “version 1”</a:t>
            </a:r>
          </a:p>
          <a:p>
            <a:pPr lvl="1"/>
            <a:r>
              <a:rPr lang="en-US" sz="2000" dirty="0" err="1">
                <a:latin typeface="Courier New" charset="0"/>
                <a:ea typeface="Courier New" charset="0"/>
                <a:cs typeface="Courier New" charset="0"/>
              </a:rPr>
              <a:t>InstanceData</a:t>
            </a:r>
            <a:r>
              <a:rPr lang="en-US" sz="2000" dirty="0"/>
              <a:t> commonly referred to as “version 2”</a:t>
            </a:r>
          </a:p>
          <a:p>
            <a:r>
              <a:rPr lang="en-US" sz="3600" dirty="0"/>
              <a:t>When possible, rely on </a:t>
            </a:r>
            <a:r>
              <a:rPr lang="en-US" sz="3600" dirty="0" err="1">
                <a:latin typeface="Courier New" charset="0"/>
                <a:ea typeface="Courier New" charset="0"/>
                <a:cs typeface="Courier New" charset="0"/>
              </a:rPr>
              <a:t>InstanceData</a:t>
            </a:r>
            <a:r>
              <a:rPr lang="en-US" sz="3600" dirty="0"/>
              <a:t> over </a:t>
            </a:r>
            <a:r>
              <a:rPr lang="en-US" sz="3600" dirty="0" err="1">
                <a:latin typeface="Courier New" charset="0"/>
                <a:ea typeface="Courier New" charset="0"/>
                <a:cs typeface="Courier New" charset="0"/>
              </a:rPr>
              <a:t>InfoFields</a:t>
            </a:r>
            <a:endParaRPr lang="en-US" sz="3600" dirty="0">
              <a:latin typeface="Courier New" charset="0"/>
              <a:ea typeface="Courier New" charset="0"/>
              <a:cs typeface="Courier New" charset="0"/>
            </a:endParaRPr>
          </a:p>
        </p:txBody>
      </p:sp>
      <p:sp>
        <p:nvSpPr>
          <p:cNvPr id="4" name="Title 3"/>
          <p:cNvSpPr>
            <a:spLocks noGrp="1"/>
          </p:cNvSpPr>
          <p:nvPr>
            <p:ph type="title"/>
          </p:nvPr>
        </p:nvSpPr>
        <p:spPr/>
        <p:txBody>
          <a:bodyPr/>
          <a:lstStyle/>
          <a:p>
            <a:r>
              <a:rPr lang="en-US" dirty="0"/>
              <a:t>Response: </a:t>
            </a:r>
            <a:r>
              <a:rPr lang="en-US" dirty="0" err="1"/>
              <a:t>InfoFields</a:t>
            </a:r>
            <a:r>
              <a:rPr lang="en-US" dirty="0"/>
              <a:t> vs. </a:t>
            </a:r>
            <a:r>
              <a:rPr lang="en-US" dirty="0" err="1"/>
              <a:t>InstanceData</a:t>
            </a:r>
            <a:endParaRPr lang="en-US" dirty="0"/>
          </a:p>
        </p:txBody>
      </p:sp>
    </p:spTree>
    <p:extLst>
      <p:ext uri="{BB962C8B-B14F-4D97-AF65-F5344CB8AC3E}">
        <p14:creationId xmlns:p14="http://schemas.microsoft.com/office/powerpoint/2010/main" val="12486097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 Usage Record: </a:t>
            </a:r>
            <a:r>
              <a:rPr lang="en-US" dirty="0" err="1"/>
              <a:t>InfoFields</a:t>
            </a:r>
            <a:endParaRPr lang="en-US" dirty="0"/>
          </a:p>
        </p:txBody>
      </p:sp>
      <p:sp>
        <p:nvSpPr>
          <p:cNvPr id="5" name="Text Placeholder 4"/>
          <p:cNvSpPr>
            <a:spLocks noGrp="1"/>
          </p:cNvSpPr>
          <p:nvPr>
            <p:ph type="body" sz="quarter" idx="10"/>
          </p:nvPr>
        </p:nvSpPr>
        <p:spPr>
          <a:xfrm>
            <a:off x="274639" y="1221158"/>
            <a:ext cx="11887199" cy="5322996"/>
          </a:xfrm>
        </p:spPr>
        <p:txBody>
          <a:bodyPr/>
          <a:lstStyle/>
          <a:p>
            <a:r>
              <a:rPr lang="en-US" sz="2800" dirty="0"/>
              <a:t>{ value: [{</a:t>
            </a:r>
          </a:p>
          <a:p>
            <a:r>
              <a:rPr lang="en-US" sz="2800" dirty="0"/>
              <a:t>    </a:t>
            </a:r>
            <a:r>
              <a:rPr lang="is-IS" sz="2800" dirty="0"/>
              <a:t>…</a:t>
            </a:r>
            <a:endParaRPr lang="en-US" sz="2800" dirty="0"/>
          </a:p>
          <a:p>
            <a:r>
              <a:rPr lang="en-US" sz="2800" dirty="0"/>
              <a:t>    properties: {</a:t>
            </a:r>
          </a:p>
          <a:p>
            <a:r>
              <a:rPr lang="en-US" sz="2800" dirty="0"/>
              <a:t>      </a:t>
            </a:r>
            <a:r>
              <a:rPr lang="en-US" sz="2800" dirty="0" err="1"/>
              <a:t>infoFields</a:t>
            </a:r>
            <a:r>
              <a:rPr lang="en-US" sz="2800" dirty="0"/>
              <a:t>: {</a:t>
            </a:r>
          </a:p>
          <a:p>
            <a:r>
              <a:rPr lang="en-US" sz="2800" dirty="0"/>
              <a:t>        </a:t>
            </a:r>
            <a:r>
              <a:rPr lang="en-US" sz="2800" dirty="0" err="1"/>
              <a:t>meterRegion</a:t>
            </a:r>
            <a:r>
              <a:rPr lang="en-US" sz="2800" dirty="0"/>
              <a:t>: "West US",</a:t>
            </a:r>
          </a:p>
          <a:p>
            <a:r>
              <a:rPr lang="en-US" sz="2800" dirty="0"/>
              <a:t>        </a:t>
            </a:r>
            <a:r>
              <a:rPr lang="en-US" sz="2800" dirty="0" err="1"/>
              <a:t>meterService</a:t>
            </a:r>
            <a:r>
              <a:rPr lang="en-US" sz="2800" dirty="0"/>
              <a:t>: "Storage",</a:t>
            </a:r>
          </a:p>
          <a:p>
            <a:r>
              <a:rPr lang="en-US" sz="2800" dirty="0"/>
              <a:t>        project: "windowsdevvmsd37a4794</a:t>
            </a:r>
            <a:r>
              <a:rPr lang="is-IS" sz="2800" dirty="0"/>
              <a:t>…</a:t>
            </a:r>
            <a:r>
              <a:rPr lang="en-US" sz="2800" dirty="0"/>
              <a:t>"</a:t>
            </a:r>
          </a:p>
          <a:p>
            <a:r>
              <a:rPr lang="en-US" sz="2800" dirty="0"/>
              <a:t>      },</a:t>
            </a:r>
          </a:p>
          <a:p>
            <a:r>
              <a:rPr lang="en-US" sz="2800" dirty="0"/>
              <a:t>    }</a:t>
            </a:r>
          </a:p>
          <a:p>
            <a:r>
              <a:rPr lang="en-US" sz="2800" dirty="0"/>
              <a:t>}]}</a:t>
            </a:r>
          </a:p>
          <a:p>
            <a:endParaRPr lang="en-US" sz="2800" dirty="0"/>
          </a:p>
        </p:txBody>
      </p:sp>
    </p:spTree>
    <p:extLst>
      <p:ext uri="{BB962C8B-B14F-4D97-AF65-F5344CB8AC3E}">
        <p14:creationId xmlns:p14="http://schemas.microsoft.com/office/powerpoint/2010/main" val="11414509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734"/>
          </a:xfrm>
        </p:spPr>
        <p:txBody>
          <a:bodyPr/>
          <a:lstStyle/>
          <a:p>
            <a:r>
              <a:rPr lang="en-US" dirty="0"/>
              <a:t>Overview of Azure Billing API</a:t>
            </a:r>
          </a:p>
        </p:txBody>
      </p:sp>
    </p:spTree>
    <p:extLst>
      <p:ext uri="{BB962C8B-B14F-4D97-AF65-F5344CB8AC3E}">
        <p14:creationId xmlns:p14="http://schemas.microsoft.com/office/powerpoint/2010/main" val="6849984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 Usage Record: </a:t>
            </a:r>
            <a:r>
              <a:rPr lang="en-US" dirty="0" err="1"/>
              <a:t>InstanceData</a:t>
            </a:r>
            <a:endParaRPr lang="en-US" dirty="0"/>
          </a:p>
        </p:txBody>
      </p:sp>
      <p:sp>
        <p:nvSpPr>
          <p:cNvPr id="5" name="Text Placeholder 4"/>
          <p:cNvSpPr>
            <a:spLocks noGrp="1"/>
          </p:cNvSpPr>
          <p:nvPr>
            <p:ph type="body" sz="quarter" idx="10"/>
          </p:nvPr>
        </p:nvSpPr>
        <p:spPr>
          <a:xfrm>
            <a:off x="274639" y="1221158"/>
            <a:ext cx="11887199" cy="4401205"/>
          </a:xfrm>
        </p:spPr>
        <p:txBody>
          <a:bodyPr/>
          <a:lstStyle/>
          <a:p>
            <a:endParaRPr lang="en-US" sz="2000" dirty="0"/>
          </a:p>
          <a:p>
            <a:endParaRPr lang="en-US" sz="2000" dirty="0"/>
          </a:p>
          <a:p>
            <a:r>
              <a:rPr lang="en-US" sz="2000" dirty="0"/>
              <a:t>{ value: [{</a:t>
            </a:r>
          </a:p>
          <a:p>
            <a:r>
              <a:rPr lang="en-US" sz="2000" dirty="0"/>
              <a:t>    </a:t>
            </a:r>
            <a:r>
              <a:rPr lang="is-IS" sz="2000" dirty="0"/>
              <a:t>…</a:t>
            </a:r>
            <a:endParaRPr lang="en-US" sz="2000" dirty="0"/>
          </a:p>
          <a:p>
            <a:r>
              <a:rPr lang="en-US" sz="2000" dirty="0"/>
              <a:t>    properties: {</a:t>
            </a:r>
          </a:p>
          <a:p>
            <a:r>
              <a:rPr lang="en-US" sz="2000" dirty="0"/>
              <a:t>      </a:t>
            </a:r>
            <a:r>
              <a:rPr lang="en-US" sz="2000" dirty="0" err="1"/>
              <a:t>infoFields</a:t>
            </a:r>
            <a:r>
              <a:rPr lang="en-US" sz="2000" dirty="0"/>
              <a:t>: { },</a:t>
            </a:r>
          </a:p>
          <a:p>
            <a:r>
              <a:rPr lang="en-US" sz="2000" dirty="0"/>
              <a:t>      </a:t>
            </a:r>
            <a:r>
              <a:rPr lang="en-US" sz="2000" dirty="0" err="1"/>
              <a:t>instanceData</a:t>
            </a:r>
            <a:r>
              <a:rPr lang="en-US" sz="2000" dirty="0"/>
              <a:t>: "{\"</a:t>
            </a:r>
            <a:r>
              <a:rPr lang="en-US" sz="2000" dirty="0" err="1"/>
              <a:t>Microsoft.Resources</a:t>
            </a:r>
            <a:r>
              <a:rPr lang="en-US" sz="2000" dirty="0"/>
              <a:t>\":{\"</a:t>
            </a:r>
            <a:r>
              <a:rPr lang="en-US" sz="2000" dirty="0" err="1"/>
              <a:t>resourceUri</a:t>
            </a:r>
            <a:r>
              <a:rPr lang="en-US" sz="2000" dirty="0"/>
              <a:t>\":\"/subscriptions</a:t>
            </a:r>
            <a:br>
              <a:rPr lang="en-US" sz="2000" dirty="0"/>
            </a:br>
            <a:r>
              <a:rPr lang="en-US" sz="2000" dirty="0"/>
              <a:t>                 /d657c399-e17c-405d-859e-9f2efb6462e5/</a:t>
            </a:r>
            <a:r>
              <a:rPr lang="en-US" sz="2000" dirty="0" err="1"/>
              <a:t>resourceGroups</a:t>
            </a:r>
            <a:r>
              <a:rPr lang="en-US" sz="2000" dirty="0"/>
              <a:t>/</a:t>
            </a:r>
            <a:r>
              <a:rPr lang="en-US" sz="2000" dirty="0" err="1"/>
              <a:t>moinakrg</a:t>
            </a:r>
            <a:br>
              <a:rPr lang="en-US" sz="2000" dirty="0"/>
            </a:br>
            <a:r>
              <a:rPr lang="en-US" sz="2000" dirty="0"/>
              <a:t>                 /providers/</a:t>
            </a:r>
            <a:r>
              <a:rPr lang="en-US" sz="2000" dirty="0" err="1"/>
              <a:t>Microsoft.Storage</a:t>
            </a:r>
            <a:r>
              <a:rPr lang="en-US" sz="2000" dirty="0"/>
              <a:t>/</a:t>
            </a:r>
            <a:r>
              <a:rPr lang="en-US" sz="2000" dirty="0" err="1"/>
              <a:t>storageAccounts</a:t>
            </a:r>
            <a:r>
              <a:rPr lang="en-US" sz="2000" dirty="0"/>
              <a:t>/</a:t>
            </a:r>
            <a:r>
              <a:rPr lang="en-US" sz="2000" dirty="0" err="1"/>
              <a:t>moinakstorage</a:t>
            </a:r>
            <a:r>
              <a:rPr lang="en-US" sz="2000" dirty="0"/>
              <a:t>\",</a:t>
            </a:r>
          </a:p>
          <a:p>
            <a:r>
              <a:rPr lang="en-US" sz="2000" dirty="0"/>
              <a:t>                 \"location\":\"West US\",\"tags\":{\"department\":\"</a:t>
            </a:r>
            <a:r>
              <a:rPr lang="en-US" sz="2000" dirty="0" err="1"/>
              <a:t>hr</a:t>
            </a:r>
            <a:r>
              <a:rPr lang="en-US" sz="2000" dirty="0"/>
              <a:t>\"}}}"</a:t>
            </a:r>
          </a:p>
          <a:p>
            <a:r>
              <a:rPr lang="en-US" sz="2000" dirty="0"/>
              <a:t>    }</a:t>
            </a:r>
          </a:p>
          <a:p>
            <a:r>
              <a:rPr lang="en-US" sz="2000" dirty="0"/>
              <a:t>}]}</a:t>
            </a:r>
          </a:p>
          <a:p>
            <a:endParaRPr lang="en-US" sz="2000" dirty="0"/>
          </a:p>
        </p:txBody>
      </p:sp>
    </p:spTree>
    <p:extLst>
      <p:ext uri="{BB962C8B-B14F-4D97-AF65-F5344CB8AC3E}">
        <p14:creationId xmlns:p14="http://schemas.microsoft.com/office/powerpoint/2010/main" val="5420171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74639" y="4881266"/>
            <a:ext cx="10058401" cy="738664"/>
          </a:xfrm>
        </p:spPr>
        <p:txBody>
          <a:bodyPr/>
          <a:lstStyle/>
          <a:p>
            <a:r>
              <a:rPr lang="en-US" dirty="0"/>
              <a:t>Resource Usage API Response in Detail</a:t>
            </a:r>
          </a:p>
        </p:txBody>
      </p:sp>
    </p:spTree>
    <p:extLst>
      <p:ext uri="{BB962C8B-B14F-4D97-AF65-F5344CB8AC3E}">
        <p14:creationId xmlns:p14="http://schemas.microsoft.com/office/powerpoint/2010/main" val="1374728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124206"/>
          </a:xfrm>
        </p:spPr>
        <p:txBody>
          <a:bodyPr/>
          <a:lstStyle/>
          <a:p>
            <a:r>
              <a:rPr lang="en-US" dirty="0"/>
              <a:t>Overview of Azure Billing API</a:t>
            </a:r>
          </a:p>
          <a:p>
            <a:r>
              <a:rPr lang="en-US" dirty="0"/>
              <a:t>Resource Usage API Details</a:t>
            </a:r>
          </a:p>
          <a:p>
            <a:r>
              <a:rPr lang="en-US" dirty="0"/>
              <a:t>Understanding Times in the Resource Usage API</a:t>
            </a:r>
          </a:p>
          <a:p>
            <a:r>
              <a:rPr lang="en-US" dirty="0"/>
              <a:t>Enabling Scenarios</a:t>
            </a:r>
          </a:p>
          <a:p>
            <a:r>
              <a:rPr lang="en-US" dirty="0"/>
              <a:t>Azure Resource Usage REST API Request Details</a:t>
            </a:r>
          </a:p>
          <a:p>
            <a:r>
              <a:rPr lang="en-US" dirty="0"/>
              <a:t>Azure Resource Usage REST API Response Details</a:t>
            </a:r>
          </a:p>
        </p:txBody>
      </p:sp>
      <p:sp>
        <p:nvSpPr>
          <p:cNvPr id="17" name="Title 16"/>
          <p:cNvSpPr>
            <a:spLocks noGrp="1"/>
          </p:cNvSpPr>
          <p:nvPr>
            <p:ph type="title"/>
          </p:nvPr>
        </p:nvSpPr>
        <p:spPr/>
        <p:txBody>
          <a:bodyPr/>
          <a:lstStyle/>
          <a:p>
            <a:r>
              <a:rPr lang="en-US" dirty="0"/>
              <a:t>Module Summary</a:t>
            </a:r>
          </a:p>
        </p:txBody>
      </p:sp>
    </p:spTree>
    <p:extLst>
      <p:ext uri="{BB962C8B-B14F-4D97-AF65-F5344CB8AC3E}">
        <p14:creationId xmlns:p14="http://schemas.microsoft.com/office/powerpoint/2010/main" val="20807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74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5404556"/>
          </a:xfrm>
        </p:spPr>
        <p:txBody>
          <a:bodyPr/>
          <a:lstStyle/>
          <a:p>
            <a:r>
              <a:rPr lang="en-US" dirty="0">
                <a:solidFill>
                  <a:schemeClr val="tx1"/>
                </a:solidFill>
              </a:rPr>
              <a:t>Introduced as Preview in June 2015</a:t>
            </a:r>
          </a:p>
          <a:p>
            <a:r>
              <a:rPr lang="en-US" dirty="0"/>
              <a:t>Consists of two components</a:t>
            </a:r>
          </a:p>
          <a:p>
            <a:pPr lvl="1"/>
            <a:r>
              <a:rPr lang="en-US" dirty="0" err="1"/>
              <a:t>RateCard</a:t>
            </a:r>
            <a:r>
              <a:rPr lang="en-US" dirty="0"/>
              <a:t> API (previous module)</a:t>
            </a:r>
          </a:p>
          <a:p>
            <a:pPr lvl="1"/>
            <a:r>
              <a:rPr lang="en-US" dirty="0"/>
              <a:t>Resource Usage API (this module)</a:t>
            </a:r>
          </a:p>
          <a:p>
            <a:r>
              <a:rPr lang="en-US" dirty="0"/>
              <a:t>Notes:</a:t>
            </a:r>
          </a:p>
          <a:p>
            <a:pPr lvl="1"/>
            <a:r>
              <a:rPr lang="en-US" dirty="0"/>
              <a:t>Mostly preview with v1/v2 usage data response (ASM =&gt; ARM)</a:t>
            </a:r>
          </a:p>
          <a:p>
            <a:pPr lvl="1"/>
            <a:r>
              <a:rPr lang="en-US" dirty="0"/>
              <a:t>Billing data can change at any time &amp; without notice</a:t>
            </a:r>
          </a:p>
          <a:p>
            <a:pPr lvl="1"/>
            <a:r>
              <a:rPr lang="en-US" dirty="0"/>
              <a:t>Changes to reflect new billing model will be announced and notifications sent </a:t>
            </a:r>
            <a:br>
              <a:rPr lang="en-US" dirty="0"/>
            </a:br>
            <a:r>
              <a:rPr lang="en-US" dirty="0"/>
              <a:t>prior to the change</a:t>
            </a:r>
          </a:p>
          <a:p>
            <a:pPr lvl="1"/>
            <a:r>
              <a:rPr lang="en-US" dirty="0"/>
              <a:t>Recommendation: use IDs (GUIDs) to identify entities, not their names</a:t>
            </a:r>
          </a:p>
          <a:p>
            <a:r>
              <a:rPr lang="en-US" sz="3200" dirty="0">
                <a:hlinkClick r:id="rId3"/>
              </a:rPr>
              <a:t>https://msdn.microsoft.com/en-us/library/azure/mt218998.aspx</a:t>
            </a:r>
            <a:r>
              <a:rPr lang="en-US" sz="3200" dirty="0"/>
              <a:t> </a:t>
            </a:r>
          </a:p>
        </p:txBody>
      </p:sp>
      <p:sp>
        <p:nvSpPr>
          <p:cNvPr id="5" name="Title 4"/>
          <p:cNvSpPr>
            <a:spLocks noGrp="1"/>
          </p:cNvSpPr>
          <p:nvPr>
            <p:ph type="title"/>
          </p:nvPr>
        </p:nvSpPr>
        <p:spPr/>
        <p:txBody>
          <a:bodyPr/>
          <a:lstStyle/>
          <a:p>
            <a:r>
              <a:rPr lang="en-US" dirty="0"/>
              <a:t>Azure Billing API</a:t>
            </a:r>
          </a:p>
        </p:txBody>
      </p:sp>
    </p:spTree>
    <p:extLst>
      <p:ext uri="{BB962C8B-B14F-4D97-AF65-F5344CB8AC3E}">
        <p14:creationId xmlns:p14="http://schemas.microsoft.com/office/powerpoint/2010/main" val="16676173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Usage API</a:t>
            </a:r>
          </a:p>
        </p:txBody>
      </p:sp>
    </p:spTree>
    <p:extLst>
      <p:ext uri="{BB962C8B-B14F-4D97-AF65-F5344CB8AC3E}">
        <p14:creationId xmlns:p14="http://schemas.microsoft.com/office/powerpoint/2010/main" val="8156244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5084469"/>
          </a:xfrm>
        </p:spPr>
        <p:txBody>
          <a:bodyPr/>
          <a:lstStyle/>
          <a:p>
            <a:pPr fontAlgn="ctr"/>
            <a:r>
              <a:rPr lang="en-US" dirty="0">
                <a:solidFill>
                  <a:schemeClr val="tx1"/>
                </a:solidFill>
              </a:rPr>
              <a:t>Get detailed usage / consumption details for an Azure subscription</a:t>
            </a:r>
          </a:p>
          <a:p>
            <a:pPr fontAlgn="ctr"/>
            <a:r>
              <a:rPr lang="en-US" dirty="0">
                <a:solidFill>
                  <a:schemeClr val="tx1"/>
                </a:solidFill>
              </a:rPr>
              <a:t>Must have valid Azure subscription to query</a:t>
            </a:r>
          </a:p>
          <a:p>
            <a:pPr fontAlgn="ctr"/>
            <a:r>
              <a:rPr lang="en-US" dirty="0">
                <a:solidFill>
                  <a:schemeClr val="tx1"/>
                </a:solidFill>
              </a:rPr>
              <a:t>Only available for authenticated requests</a:t>
            </a:r>
          </a:p>
          <a:p>
            <a:pPr fontAlgn="ctr"/>
            <a:r>
              <a:rPr lang="en-US" dirty="0">
                <a:solidFill>
                  <a:schemeClr val="tx1"/>
                </a:solidFill>
              </a:rPr>
              <a:t>Available as REST API</a:t>
            </a:r>
          </a:p>
          <a:p>
            <a:pPr fontAlgn="ctr"/>
            <a:endParaRPr lang="en-US" dirty="0">
              <a:solidFill>
                <a:schemeClr val="tx1"/>
              </a:solidFill>
            </a:endParaRPr>
          </a:p>
          <a:p>
            <a:pPr fontAlgn="ctr"/>
            <a:r>
              <a:rPr lang="en-US" dirty="0">
                <a:solidFill>
                  <a:schemeClr val="tx1"/>
                </a:solidFill>
              </a:rPr>
              <a:t>More details:</a:t>
            </a:r>
          </a:p>
          <a:p>
            <a:pPr lvl="1" fontAlgn="ctr"/>
            <a:r>
              <a:rPr lang="en-US" dirty="0">
                <a:solidFill>
                  <a:schemeClr val="tx1"/>
                </a:solidFill>
                <a:hlinkClick r:id="rId2"/>
              </a:rPr>
              <a:t>https://msdn.microsoft.com/en-us/library/azure/mt219003.aspx</a:t>
            </a:r>
            <a:r>
              <a:rPr lang="en-US" dirty="0">
                <a:solidFill>
                  <a:schemeClr val="tx1"/>
                </a:solidFill>
              </a:rPr>
              <a:t> </a:t>
            </a:r>
          </a:p>
        </p:txBody>
      </p:sp>
      <p:sp>
        <p:nvSpPr>
          <p:cNvPr id="3" name="Title 2"/>
          <p:cNvSpPr>
            <a:spLocks noGrp="1"/>
          </p:cNvSpPr>
          <p:nvPr>
            <p:ph type="title"/>
          </p:nvPr>
        </p:nvSpPr>
        <p:spPr/>
        <p:txBody>
          <a:bodyPr/>
          <a:lstStyle/>
          <a:p>
            <a:r>
              <a:rPr lang="en-US" dirty="0"/>
              <a:t>Azure Billing – Resource Usage REST API</a:t>
            </a:r>
          </a:p>
        </p:txBody>
      </p:sp>
    </p:spTree>
    <p:extLst>
      <p:ext uri="{BB962C8B-B14F-4D97-AF65-F5344CB8AC3E}">
        <p14:creationId xmlns:p14="http://schemas.microsoft.com/office/powerpoint/2010/main" val="1403100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869025"/>
          </a:xfrm>
        </p:spPr>
        <p:txBody>
          <a:bodyPr/>
          <a:lstStyle/>
          <a:p>
            <a:r>
              <a:rPr lang="en-US" sz="3600" dirty="0"/>
              <a:t>Custom app must be registered in Azure AD</a:t>
            </a:r>
          </a:p>
          <a:p>
            <a:pPr lvl="1"/>
            <a:r>
              <a:rPr lang="en-US" sz="2000" dirty="0"/>
              <a:t>Must be granted </a:t>
            </a:r>
            <a:r>
              <a:rPr lang="en-US" sz="2000" b="1" i="1" dirty="0"/>
              <a:t>Access Azure Service Management as Organization</a:t>
            </a:r>
            <a:r>
              <a:rPr lang="en-US" sz="2000" i="1" dirty="0"/>
              <a:t> </a:t>
            </a:r>
            <a:r>
              <a:rPr lang="en-US" sz="2000" dirty="0"/>
              <a:t>permission (scope) on the </a:t>
            </a:r>
            <a:r>
              <a:rPr lang="en-US" sz="2000" b="1" i="1" dirty="0"/>
              <a:t>Windows Azure Service Manager</a:t>
            </a:r>
            <a:r>
              <a:rPr lang="en-US" sz="2000" i="1" dirty="0"/>
              <a:t> </a:t>
            </a:r>
            <a:r>
              <a:rPr lang="en-US" sz="2000" dirty="0"/>
              <a:t>role</a:t>
            </a:r>
          </a:p>
          <a:p>
            <a:r>
              <a:rPr lang="en-US" sz="3600" dirty="0"/>
              <a:t>Custom app (service principal) / user must be granted access to an Azure subscription</a:t>
            </a:r>
          </a:p>
          <a:p>
            <a:pPr lvl="1"/>
            <a:r>
              <a:rPr lang="en-US" sz="2000" dirty="0"/>
              <a:t>Added to one of the 3 core RBAC roles on a subscription</a:t>
            </a:r>
          </a:p>
          <a:p>
            <a:r>
              <a:rPr lang="en-US" sz="3600" dirty="0"/>
              <a:t>User using app must have access to Azure subscription</a:t>
            </a:r>
          </a:p>
          <a:p>
            <a:r>
              <a:rPr lang="en-US" sz="3600" dirty="0"/>
              <a:t>All requests to Azure REST API must be authenticated by including valid OAuth2 bearer token in header </a:t>
            </a:r>
          </a:p>
          <a:p>
            <a:pPr lvl="1"/>
            <a:r>
              <a:rPr lang="en-US" sz="2000" dirty="0">
                <a:latin typeface="Courier New" charset="0"/>
                <a:ea typeface="Courier New" charset="0"/>
                <a:cs typeface="Courier New" charset="0"/>
              </a:rPr>
              <a:t>Authorization: Bearer [</a:t>
            </a:r>
            <a:r>
              <a:rPr lang="is-IS" sz="2000" dirty="0">
                <a:latin typeface="Courier New" charset="0"/>
                <a:ea typeface="Courier New" charset="0"/>
                <a:cs typeface="Courier New" charset="0"/>
              </a:rPr>
              <a:t>…]</a:t>
            </a:r>
            <a:endParaRPr lang="en-US" sz="2000" dirty="0">
              <a:latin typeface="Courier New" charset="0"/>
              <a:ea typeface="Courier New" charset="0"/>
              <a:cs typeface="Courier New" charset="0"/>
            </a:endParaRPr>
          </a:p>
        </p:txBody>
      </p:sp>
      <p:sp>
        <p:nvSpPr>
          <p:cNvPr id="3" name="Title 2"/>
          <p:cNvSpPr>
            <a:spLocks noGrp="1"/>
          </p:cNvSpPr>
          <p:nvPr>
            <p:ph type="title"/>
          </p:nvPr>
        </p:nvSpPr>
        <p:spPr/>
        <p:txBody>
          <a:bodyPr/>
          <a:lstStyle/>
          <a:p>
            <a:r>
              <a:rPr lang="en-US" dirty="0"/>
              <a:t>Authentication &amp; Authorization</a:t>
            </a:r>
          </a:p>
        </p:txBody>
      </p:sp>
    </p:spTree>
    <p:extLst>
      <p:ext uri="{BB962C8B-B14F-4D97-AF65-F5344CB8AC3E}">
        <p14:creationId xmlns:p14="http://schemas.microsoft.com/office/powerpoint/2010/main" val="21398103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650778"/>
          </a:xfrm>
        </p:spPr>
        <p:txBody>
          <a:bodyPr/>
          <a:lstStyle/>
          <a:p>
            <a:r>
              <a:rPr lang="en-US" dirty="0"/>
              <a:t>Azure Billing APIs, including Resource Usage, are part of the Azure Resource Manager (ARM) API</a:t>
            </a:r>
          </a:p>
          <a:p>
            <a:r>
              <a:rPr lang="en-US" dirty="0"/>
              <a:t>Max ARM REST API HTTP GET requests</a:t>
            </a:r>
          </a:p>
          <a:p>
            <a:pPr lvl="1"/>
            <a:r>
              <a:rPr lang="en-US" dirty="0"/>
              <a:t>15,000 per hour</a:t>
            </a:r>
          </a:p>
          <a:p>
            <a:r>
              <a:rPr lang="en-US" dirty="0"/>
              <a:t>All responses include header value with </a:t>
            </a:r>
            <a:br>
              <a:rPr lang="en-US" dirty="0"/>
            </a:br>
            <a:r>
              <a:rPr lang="en-US" dirty="0"/>
              <a:t>remaining reads permitted:</a:t>
            </a:r>
          </a:p>
          <a:p>
            <a:pPr lvl="1"/>
            <a:r>
              <a:rPr lang="en-US" dirty="0">
                <a:latin typeface="Courier New" charset="0"/>
                <a:ea typeface="Courier New" charset="0"/>
                <a:cs typeface="Courier New" charset="0"/>
              </a:rPr>
              <a:t>x-</a:t>
            </a:r>
            <a:r>
              <a:rPr lang="en-US" dirty="0" err="1">
                <a:latin typeface="Courier New" charset="0"/>
                <a:ea typeface="Courier New" charset="0"/>
                <a:cs typeface="Courier New" charset="0"/>
              </a:rPr>
              <a:t>ms</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ratelimit</a:t>
            </a:r>
            <a:r>
              <a:rPr lang="en-US" dirty="0">
                <a:latin typeface="Courier New" charset="0"/>
                <a:ea typeface="Courier New" charset="0"/>
                <a:cs typeface="Courier New" charset="0"/>
              </a:rPr>
              <a:t>-remaining-subscription-reads</a:t>
            </a:r>
          </a:p>
          <a:p>
            <a:endParaRPr lang="en-US" sz="3200" dirty="0">
              <a:hlinkClick r:id="rId2"/>
            </a:endParaRPr>
          </a:p>
          <a:p>
            <a:r>
              <a:rPr lang="en-US" sz="3200" dirty="0">
                <a:hlinkClick r:id="rId2"/>
              </a:rPr>
              <a:t>https://azure.microsoft.com/en-in/documentation/articles/azure-subscription-service-limits/</a:t>
            </a:r>
            <a:r>
              <a:rPr lang="en-US" sz="3200" dirty="0"/>
              <a:t> </a:t>
            </a:r>
            <a:r>
              <a:rPr lang="en-US" dirty="0"/>
              <a:t> </a:t>
            </a:r>
          </a:p>
        </p:txBody>
      </p:sp>
      <p:sp>
        <p:nvSpPr>
          <p:cNvPr id="3" name="Title 2"/>
          <p:cNvSpPr>
            <a:spLocks noGrp="1"/>
          </p:cNvSpPr>
          <p:nvPr>
            <p:ph type="title"/>
          </p:nvPr>
        </p:nvSpPr>
        <p:spPr/>
        <p:txBody>
          <a:bodyPr/>
          <a:lstStyle/>
          <a:p>
            <a:r>
              <a:rPr lang="en-US" dirty="0"/>
              <a:t>Requests are Throttled / Rate Limited</a:t>
            </a:r>
          </a:p>
        </p:txBody>
      </p:sp>
    </p:spTree>
    <p:extLst>
      <p:ext uri="{BB962C8B-B14F-4D97-AF65-F5344CB8AC3E}">
        <p14:creationId xmlns:p14="http://schemas.microsoft.com/office/powerpoint/2010/main" val="8754522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2125662"/>
            <a:ext cx="12039599" cy="3175869"/>
          </a:xfrm>
        </p:spPr>
        <p:txBody>
          <a:bodyPr/>
          <a:lstStyle/>
          <a:p>
            <a:r>
              <a:rPr lang="en-US" dirty="0"/>
              <a:t>Understanding Time in the Azure Billing Resource Usage REST API</a:t>
            </a:r>
          </a:p>
        </p:txBody>
      </p:sp>
    </p:spTree>
    <p:extLst>
      <p:ext uri="{BB962C8B-B14F-4D97-AF65-F5344CB8AC3E}">
        <p14:creationId xmlns:p14="http://schemas.microsoft.com/office/powerpoint/2010/main" val="795510670"/>
      </p:ext>
    </p:extLst>
  </p:cSld>
  <p:clrMapOvr>
    <a:masterClrMapping/>
  </p:clrMapOvr>
  <p:transition>
    <p:fade/>
  </p:transition>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SP_Module_Template" id="{6330ED0D-7AC0-EE45-80A3-E17D428C30F1}" vid="{E7AB9C06-52EA-6248-902B-DEEC30F1E7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230e9df3-be65-4c73-a93b-d1236ebd677e"/>
    <ds:schemaRef ds:uri="http://schemas.microsoft.com/sharepoint/v3"/>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12a172fe-0250-434a-85cf-03b10810c5e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CSP_Module_Template</Template>
  <TotalTime>2554</TotalTime>
  <Words>1821</Words>
  <Application>Microsoft Office PowerPoint</Application>
  <PresentationFormat>Custom</PresentationFormat>
  <Paragraphs>245</Paragraphs>
  <Slides>33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Courier New</vt:lpstr>
      <vt:lpstr>Segoe UI</vt:lpstr>
      <vt:lpstr>Segoe UI Light</vt:lpstr>
      <vt:lpstr>Wingdings</vt:lpstr>
      <vt:lpstr>5-30610_Microsoft_Ignite_Keynote_Template</vt:lpstr>
      <vt:lpstr>Azure Billing API: Resource Usage</vt:lpstr>
      <vt:lpstr>Module Overview</vt:lpstr>
      <vt:lpstr>Overview of Azure Billing API</vt:lpstr>
      <vt:lpstr>Azure Billing API</vt:lpstr>
      <vt:lpstr>Resource Usage API</vt:lpstr>
      <vt:lpstr>Azure Billing – Resource Usage REST API</vt:lpstr>
      <vt:lpstr>Authentication &amp; Authorization</vt:lpstr>
      <vt:lpstr>Requests are Throttled / Rate Limited</vt:lpstr>
      <vt:lpstr>Understanding Time in the Azure Billing Resource Usage REST API</vt:lpstr>
      <vt:lpstr>Azure Resource Usage &amp; Time</vt:lpstr>
      <vt:lpstr>Reported Time &amp; Lateness of Usage Events</vt:lpstr>
      <vt:lpstr>Query Resource Usage API Guidance </vt:lpstr>
      <vt:lpstr>Enabling Scenarios</vt:lpstr>
      <vt:lpstr>Scenarios Enabled with Resource Usage API</vt:lpstr>
      <vt:lpstr>DEMO</vt:lpstr>
      <vt:lpstr>Resource Usage API: Request Details</vt:lpstr>
      <vt:lpstr>DEMO</vt:lpstr>
      <vt:lpstr>Resource Usage REST API Request Details</vt:lpstr>
      <vt:lpstr>Control Response with Query string Parameters</vt:lpstr>
      <vt:lpstr>Basic Resource Usage REST API Request</vt:lpstr>
      <vt:lpstr>Example Requests</vt:lpstr>
      <vt:lpstr>DEMO</vt:lpstr>
      <vt:lpstr>Resource Usage API: Response Details</vt:lpstr>
      <vt:lpstr>DEMO</vt:lpstr>
      <vt:lpstr>Resource Usage REST API Response Details</vt:lpstr>
      <vt:lpstr>Response Section: Metadata</vt:lpstr>
      <vt:lpstr>Response Section: Usage Data Properties</vt:lpstr>
      <vt:lpstr>Response: InfoFields vs. InstanceData</vt:lpstr>
      <vt:lpstr>Resource Usage Record: InfoFields</vt:lpstr>
      <vt:lpstr>Resource Usage Record: InstanceData</vt:lpstr>
      <vt:lpstr>DEMO</vt:lpstr>
      <vt:lpstr>Module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Customers</dc:title>
  <dc:subject>Microsoft Ignite 2015</dc:subject>
  <dc:creator>Andrew Connell</dc:creator>
  <cp:keywords>Microsoft Ignite 2015</cp:keywords>
  <dc:description>Template: Mitchell Derrey, Silver Fox Productions
Formatting: 
Audience Type: Internal/External</dc:description>
  <cp:lastModifiedBy>Andrew Connell</cp:lastModifiedBy>
  <cp:revision>202</cp:revision>
  <dcterms:created xsi:type="dcterms:W3CDTF">2015-12-02T15:17:01Z</dcterms:created>
  <dcterms:modified xsi:type="dcterms:W3CDTF">2016-06-10T15:50:57Z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