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44"/>
  </p:notesMasterIdLst>
  <p:handoutMasterIdLst>
    <p:handoutMasterId r:id="rId45"/>
  </p:handoutMasterIdLst>
  <p:sldIdLst>
    <p:sldId id="1457" r:id="rId5"/>
    <p:sldId id="1460" r:id="rId6"/>
    <p:sldId id="1524" r:id="rId7"/>
    <p:sldId id="1534" r:id="rId8"/>
    <p:sldId id="1580" r:id="rId9"/>
    <p:sldId id="1542" r:id="rId10"/>
    <p:sldId id="1536" r:id="rId11"/>
    <p:sldId id="1537" r:id="rId12"/>
    <p:sldId id="1586" r:id="rId13"/>
    <p:sldId id="1538" r:id="rId14"/>
    <p:sldId id="1539" r:id="rId15"/>
    <p:sldId id="1543" r:id="rId16"/>
    <p:sldId id="1540" r:id="rId17"/>
    <p:sldId id="1541" r:id="rId18"/>
    <p:sldId id="1544" r:id="rId19"/>
    <p:sldId id="1545" r:id="rId20"/>
    <p:sldId id="1546" r:id="rId21"/>
    <p:sldId id="1550" r:id="rId22"/>
    <p:sldId id="1547" r:id="rId23"/>
    <p:sldId id="1548" r:id="rId24"/>
    <p:sldId id="1549" r:id="rId25"/>
    <p:sldId id="1555" r:id="rId26"/>
    <p:sldId id="1556" r:id="rId27"/>
    <p:sldId id="1557" r:id="rId28"/>
    <p:sldId id="1558" r:id="rId29"/>
    <p:sldId id="1568" r:id="rId30"/>
    <p:sldId id="1559" r:id="rId31"/>
    <p:sldId id="1560" r:id="rId32"/>
    <p:sldId id="1570" r:id="rId33"/>
    <p:sldId id="1583" r:id="rId34"/>
    <p:sldId id="1584" r:id="rId35"/>
    <p:sldId id="1582" r:id="rId36"/>
    <p:sldId id="1575" r:id="rId37"/>
    <p:sldId id="1571" r:id="rId38"/>
    <p:sldId id="1572" r:id="rId39"/>
    <p:sldId id="1573" r:id="rId40"/>
    <p:sldId id="1585" r:id="rId41"/>
    <p:sldId id="1461" r:id="rId42"/>
    <p:sldId id="1458" r:id="rId4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overview" id="{E6860344-58C6-0E4F-A75D-E9E6B2829613}">
          <p14:sldIdLst>
            <p14:sldId id="1524"/>
            <p14:sldId id="1534"/>
            <p14:sldId id="1580"/>
            <p14:sldId id="1542"/>
          </p14:sldIdLst>
        </p14:section>
        <p14:section name="spending-budget" id="{381F3C61-9648-EC47-BFB0-3ED86A197EAD}">
          <p14:sldIdLst>
            <p14:sldId id="1536"/>
            <p14:sldId id="1537"/>
            <p14:sldId id="1586"/>
            <p14:sldId id="1538"/>
            <p14:sldId id="1539"/>
            <p14:sldId id="1543"/>
            <p14:sldId id="1540"/>
            <p14:sldId id="1541"/>
            <p14:sldId id="1544"/>
          </p14:sldIdLst>
        </p14:section>
        <p14:section name="usage-summary" id="{1A0A9C5D-0691-3045-AA12-C458541285B7}">
          <p14:sldIdLst>
            <p14:sldId id="1545"/>
            <p14:sldId id="1546"/>
            <p14:sldId id="1550"/>
            <p14:sldId id="1547"/>
            <p14:sldId id="1548"/>
            <p14:sldId id="1549"/>
            <p14:sldId id="1555"/>
            <p14:sldId id="1556"/>
            <p14:sldId id="1557"/>
            <p14:sldId id="1558"/>
            <p14:sldId id="1568"/>
          </p14:sldIdLst>
        </p14:section>
        <p14:section name="usage-detail" id="{080DD440-3BFF-ED4A-9544-DEB0DA0344FF}">
          <p14:sldIdLst>
            <p14:sldId id="1559"/>
            <p14:sldId id="1560"/>
            <p14:sldId id="1570"/>
            <p14:sldId id="1583"/>
            <p14:sldId id="1584"/>
            <p14:sldId id="1582"/>
            <p14:sldId id="1575"/>
            <p14:sldId id="1571"/>
            <p14:sldId id="1572"/>
            <p14:sldId id="1573"/>
            <p14:sldId id="1585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D7FF"/>
    <a:srgbClr val="FFFFFF"/>
    <a:srgbClr val="47D8FF"/>
    <a:srgbClr val="11CCFF"/>
    <a:srgbClr val="85E5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569" autoAdjust="0"/>
    <p:restoredTop sz="95491" autoAdjust="0"/>
  </p:normalViewPr>
  <p:slideViewPr>
    <p:cSldViewPr>
      <p:cViewPr>
        <p:scale>
          <a:sx n="70" d="100"/>
          <a:sy n="70" d="100"/>
        </p:scale>
        <p:origin x="510" y="777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62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2015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5/31/2016 12:12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5/31/2016 12:12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5/31/2016 12:12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5/31/2016 12:12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5/31/2016 12:12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Rated Usage</a:t>
            </a:r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Spending Budget with Managed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00022"/>
          </a:xfrm>
        </p:spPr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// get scoped partner ops </a:t>
            </a:r>
            <a:r>
              <a:rPr lang="is-IS" sz="28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800" dirty="0"/>
              <a:t>IPartner partnerOps = [...]</a:t>
            </a:r>
            <a:endParaRPr lang="en-US" sz="2800" dirty="0"/>
          </a:p>
          <a:p>
            <a:r>
              <a:rPr lang="en-US" sz="2800" dirty="0">
                <a:solidFill>
                  <a:srgbClr val="00B050"/>
                </a:solidFill>
              </a:rPr>
              <a:t>// get spending budget</a:t>
            </a:r>
          </a:p>
          <a:p>
            <a:r>
              <a:rPr lang="en-US" sz="2800" dirty="0" err="1"/>
              <a:t>SpendingBudget</a:t>
            </a:r>
            <a:r>
              <a:rPr lang="en-US" sz="2800" dirty="0"/>
              <a:t> </a:t>
            </a:r>
            <a:r>
              <a:rPr lang="en-US" sz="2800" dirty="0" err="1"/>
              <a:t>csb</a:t>
            </a:r>
            <a:r>
              <a:rPr lang="en-US" sz="2800" dirty="0"/>
              <a:t> =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partnerOps.Customers.ById</a:t>
            </a:r>
            <a:r>
              <a:rPr lang="en-US" sz="2800" dirty="0"/>
              <a:t>(</a:t>
            </a:r>
            <a:r>
              <a:rPr lang="en-US" sz="2800" dirty="0" err="1"/>
              <a:t>cid</a:t>
            </a:r>
            <a:r>
              <a:rPr lang="en-US" sz="2800" dirty="0"/>
              <a:t>).</a:t>
            </a:r>
            <a:r>
              <a:rPr lang="en-US" sz="2800" dirty="0" err="1"/>
              <a:t>UsageBudget.Get</a:t>
            </a:r>
            <a:r>
              <a:rPr lang="en-US" sz="2800" dirty="0"/>
              <a:t>();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// output budget</a:t>
            </a:r>
          </a:p>
          <a:p>
            <a:r>
              <a:rPr lang="en-US" sz="2800" dirty="0"/>
              <a:t>if (!</a:t>
            </a:r>
            <a:r>
              <a:rPr lang="en-US" sz="2800" dirty="0" err="1"/>
              <a:t>csb.Amount</a:t>
            </a:r>
            <a:r>
              <a:rPr lang="en-US" sz="2800" dirty="0"/>
              <a:t>) {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Console.WriteLine</a:t>
            </a:r>
            <a:r>
              <a:rPr lang="en-US" sz="2800" dirty="0"/>
              <a:t>("no spending budget set");</a:t>
            </a:r>
          </a:p>
          <a:p>
            <a:r>
              <a:rPr lang="en-US" sz="2800" dirty="0"/>
              <a:t>else 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Console.WriteLine</a:t>
            </a:r>
            <a:r>
              <a:rPr lang="en-US" sz="2800" dirty="0"/>
              <a:t>("Spending budget: " + </a:t>
            </a:r>
            <a:br>
              <a:rPr lang="en-US" sz="2800" dirty="0"/>
            </a:br>
            <a:r>
              <a:rPr lang="en-US" sz="2800" dirty="0"/>
              <a:t>                </a:t>
            </a:r>
            <a:r>
              <a:rPr lang="en-US" sz="2800" dirty="0" err="1"/>
              <a:t>csb.Amount.ToString</a:t>
            </a:r>
            <a:r>
              <a:rPr lang="en-US" sz="2800" dirty="0"/>
              <a:t>());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8139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Query Spending Budget with REST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/>
              <a:t>HTTP GET </a:t>
            </a:r>
          </a:p>
          <a:p>
            <a:endParaRPr lang="en-US" sz="2800" dirty="0"/>
          </a:p>
          <a:p>
            <a:r>
              <a:rPr lang="en-US" sz="2800" dirty="0"/>
              <a:t>https://api.partnercenter.microsoft.com</a:t>
            </a:r>
          </a:p>
          <a:p>
            <a:r>
              <a:rPr lang="en-US" sz="2800" dirty="0"/>
              <a:t>                  /v1/customers/{</a:t>
            </a:r>
            <a:r>
              <a:rPr lang="en-US" sz="2800" dirty="0" err="1"/>
              <a:t>guid</a:t>
            </a:r>
            <a:r>
              <a:rPr lang="en-US" sz="2800" dirty="0"/>
              <a:t>}/</a:t>
            </a:r>
            <a:r>
              <a:rPr lang="en-US" sz="2800" dirty="0" err="1"/>
              <a:t>usagebudget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Authorization: Bearer eyJ0eXAiOiJKV1QiLCJhbG[</a:t>
            </a:r>
            <a:r>
              <a:rPr lang="is-IS" sz="2800" dirty="0"/>
              <a:t>…]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Accept: application/</a:t>
            </a:r>
            <a:r>
              <a:rPr lang="en-US" sz="2800" dirty="0" err="1"/>
              <a:t>json</a:t>
            </a:r>
            <a:endParaRPr lang="en-US" sz="2800" dirty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15539137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Query Spending Budget with REST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231755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usageSpendingBudget</a:t>
            </a:r>
            <a:r>
              <a:rPr lang="en-US" dirty="0"/>
              <a:t>: 10000.00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55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Spending Budget with Managed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// get scoped partner ops </a:t>
            </a:r>
            <a:r>
              <a:rPr lang="is-IS" sz="28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800" dirty="0"/>
              <a:t>IPartner partnerOps = [...]</a:t>
            </a:r>
            <a:endParaRPr lang="en-US" sz="2800" dirty="0"/>
          </a:p>
          <a:p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// set spending budget</a:t>
            </a:r>
          </a:p>
          <a:p>
            <a:r>
              <a:rPr lang="en-US" sz="2800" dirty="0" err="1"/>
              <a:t>SpendingBudget</a:t>
            </a:r>
            <a:r>
              <a:rPr lang="en-US" sz="2800" dirty="0"/>
              <a:t> </a:t>
            </a:r>
            <a:r>
              <a:rPr lang="en-US" sz="2800" dirty="0" err="1"/>
              <a:t>csb</a:t>
            </a:r>
            <a:r>
              <a:rPr lang="en-US" sz="2800" dirty="0"/>
              <a:t> = new </a:t>
            </a:r>
            <a:r>
              <a:rPr lang="en-US" sz="2800" dirty="0" err="1"/>
              <a:t>SpendingBudget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csb.Amount</a:t>
            </a:r>
            <a:r>
              <a:rPr lang="en-US" sz="2800" dirty="0"/>
              <a:t> = new decimal(10000.00);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 // or</a:t>
            </a:r>
          </a:p>
          <a:p>
            <a:r>
              <a:rPr lang="en-US" sz="2800" dirty="0" err="1"/>
              <a:t>csb.Amount</a:t>
            </a:r>
            <a:r>
              <a:rPr lang="en-US" sz="2800" dirty="0"/>
              <a:t> = null;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B050"/>
                </a:solidFill>
              </a:rPr>
              <a:t>// update budget</a:t>
            </a:r>
          </a:p>
          <a:p>
            <a:r>
              <a:rPr lang="en-US" sz="2800" dirty="0" err="1"/>
              <a:t>partnerOps.Customers.ById</a:t>
            </a:r>
            <a:r>
              <a:rPr lang="en-US" sz="2800" dirty="0"/>
              <a:t>(</a:t>
            </a:r>
            <a:r>
              <a:rPr lang="en-US" sz="2800" dirty="0" err="1"/>
              <a:t>cid</a:t>
            </a:r>
            <a:r>
              <a:rPr lang="en-US" sz="2800" dirty="0"/>
              <a:t>).</a:t>
            </a:r>
            <a:r>
              <a:rPr lang="en-US" sz="2800" dirty="0" err="1"/>
              <a:t>UsageBudget.Patch</a:t>
            </a:r>
            <a:r>
              <a:rPr lang="en-US" sz="2800" dirty="0"/>
              <a:t>(</a:t>
            </a:r>
            <a:r>
              <a:rPr lang="en-US" sz="2800" dirty="0" err="1"/>
              <a:t>csb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296953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Set Spending Budget with REST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786199"/>
          </a:xfrm>
        </p:spPr>
        <p:txBody>
          <a:bodyPr/>
          <a:lstStyle/>
          <a:p>
            <a:r>
              <a:rPr lang="en-US" sz="2800" dirty="0"/>
              <a:t>HTTP PATCH</a:t>
            </a:r>
          </a:p>
          <a:p>
            <a:r>
              <a:rPr lang="en-US" sz="2800" dirty="0"/>
              <a:t>https://api.partnercenter.microsoft.com</a:t>
            </a:r>
          </a:p>
          <a:p>
            <a:r>
              <a:rPr lang="en-US" sz="2800" dirty="0"/>
              <a:t>                  /v1/customers/{</a:t>
            </a:r>
            <a:r>
              <a:rPr lang="en-US" sz="2800" dirty="0" err="1"/>
              <a:t>guid</a:t>
            </a:r>
            <a:r>
              <a:rPr lang="en-US" sz="2800" dirty="0"/>
              <a:t>}/</a:t>
            </a:r>
            <a:r>
              <a:rPr lang="en-US" sz="2800" dirty="0" err="1"/>
              <a:t>usagebudget</a:t>
            </a:r>
            <a:endParaRPr lang="en-US" sz="2800" dirty="0"/>
          </a:p>
          <a:p>
            <a:r>
              <a:rPr lang="en-US" sz="2800" dirty="0"/>
              <a:t>{ </a:t>
            </a:r>
            <a:r>
              <a:rPr lang="en-US" sz="2800" dirty="0" err="1"/>
              <a:t>usageSpendingBudget</a:t>
            </a:r>
            <a:r>
              <a:rPr lang="en-US" sz="2800" dirty="0"/>
              <a:t>=10000.00 }</a:t>
            </a:r>
          </a:p>
          <a:p>
            <a:endParaRPr lang="en-US" sz="2800" dirty="0"/>
          </a:p>
          <a:p>
            <a:r>
              <a:rPr lang="en-US" sz="2800" dirty="0"/>
              <a:t>Authorization: Bearer eyJ0eXAiOiJKV1QiLCJhbG[</a:t>
            </a:r>
            <a:r>
              <a:rPr lang="is-IS" sz="2800" dirty="0"/>
              <a:t>…]</a:t>
            </a:r>
            <a:r>
              <a:rPr lang="en-US" sz="2800" dirty="0"/>
              <a:t> </a:t>
            </a:r>
          </a:p>
          <a:p>
            <a:r>
              <a:rPr lang="en-US" sz="2800" dirty="0"/>
              <a:t>Accept: application/</a:t>
            </a:r>
            <a:r>
              <a:rPr lang="en-US" sz="2800" dirty="0" err="1"/>
              <a:t>json</a:t>
            </a:r>
            <a:endParaRPr lang="en-US" sz="2800" dirty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  <a:p>
            <a:r>
              <a:rPr lang="en-US" sz="2800" dirty="0"/>
              <a:t>Content-Type: application/</a:t>
            </a:r>
            <a:r>
              <a:rPr lang="en-US" sz="2800" dirty="0" err="1"/>
              <a:t>json</a:t>
            </a:r>
            <a:r>
              <a:rPr lang="en-US" sz="2800" dirty="0"/>
              <a:t>  Content-Length: ##</a:t>
            </a:r>
          </a:p>
        </p:txBody>
      </p:sp>
    </p:spTree>
    <p:extLst>
      <p:ext uri="{BB962C8B-B14F-4D97-AF65-F5344CB8AC3E}">
        <p14:creationId xmlns:p14="http://schemas.microsoft.com/office/powerpoint/2010/main" val="4467077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Customer Spending Budget</a:t>
            </a:r>
          </a:p>
        </p:txBody>
      </p:sp>
    </p:spTree>
    <p:extLst>
      <p:ext uri="{BB962C8B-B14F-4D97-AF65-F5344CB8AC3E}">
        <p14:creationId xmlns:p14="http://schemas.microsoft.com/office/powerpoint/2010/main" val="5639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Summary</a:t>
            </a:r>
          </a:p>
        </p:txBody>
      </p:sp>
    </p:spTree>
    <p:extLst>
      <p:ext uri="{BB962C8B-B14F-4D97-AF65-F5344CB8AC3E}">
        <p14:creationId xmlns:p14="http://schemas.microsoft.com/office/powerpoint/2010/main" val="158225264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650778"/>
          </a:xfrm>
        </p:spPr>
        <p:txBody>
          <a:bodyPr/>
          <a:lstStyle/>
          <a:p>
            <a:pPr fontAlgn="ctr"/>
            <a:r>
              <a:rPr lang="en-US" dirty="0">
                <a:solidFill>
                  <a:schemeClr val="tx1"/>
                </a:solidFill>
              </a:rPr>
              <a:t>Estimate of current (</a:t>
            </a:r>
            <a:r>
              <a:rPr lang="en-US" i="1" dirty="0">
                <a:solidFill>
                  <a:schemeClr val="tx1"/>
                </a:solidFill>
              </a:rPr>
              <a:t>as of last 24 hours</a:t>
            </a:r>
            <a:r>
              <a:rPr lang="en-US" dirty="0">
                <a:solidFill>
                  <a:schemeClr val="tx1"/>
                </a:solidFill>
              </a:rPr>
              <a:t>)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Azure resource usage spend</a:t>
            </a:r>
          </a:p>
          <a:p>
            <a:pPr fontAlgn="ctr"/>
            <a:r>
              <a:rPr lang="en-US" dirty="0">
                <a:solidFill>
                  <a:schemeClr val="tx1"/>
                </a:solidFill>
              </a:rPr>
              <a:t>Allows partners to take action on behalf or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notify customers</a:t>
            </a:r>
          </a:p>
          <a:p>
            <a:pPr fontAlgn="ctr"/>
            <a:r>
              <a:rPr lang="en-US" dirty="0">
                <a:solidFill>
                  <a:schemeClr val="tx1"/>
                </a:solidFill>
              </a:rPr>
              <a:t>Enables to monitor ongoing Azure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consumption spend</a:t>
            </a:r>
          </a:p>
          <a:p>
            <a:pPr fontAlgn="ctr"/>
            <a:r>
              <a:rPr lang="en-US" dirty="0">
                <a:solidFill>
                  <a:schemeClr val="tx1"/>
                </a:solidFill>
              </a:rPr>
              <a:t>Available in different forms at multiple scopes:</a:t>
            </a:r>
          </a:p>
          <a:p>
            <a:pPr lvl="1" fontAlgn="ctr"/>
            <a:r>
              <a:rPr lang="en-US" dirty="0">
                <a:solidFill>
                  <a:schemeClr val="tx1"/>
                </a:solidFill>
              </a:rPr>
              <a:t>Partner</a:t>
            </a:r>
          </a:p>
          <a:p>
            <a:pPr lvl="1" font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  <a:p>
            <a:pPr lvl="1" fontAlgn="ctr"/>
            <a:r>
              <a:rPr lang="en-US" dirty="0">
                <a:solidFill>
                  <a:schemeClr val="tx1"/>
                </a:solidFill>
              </a:rPr>
              <a:t>Subscription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Usage Summary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637" y="601662"/>
            <a:ext cx="2236042" cy="1817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866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66308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Partners can get a single view of all Azure resource usage spend across all customer’s subscriptions</a:t>
            </a:r>
          </a:p>
          <a:p>
            <a:r>
              <a:rPr lang="en-US" dirty="0">
                <a:solidFill>
                  <a:schemeClr val="tx1"/>
                </a:solidFill>
              </a:rPr>
              <a:t>In addition to the common shared summary data: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CustomersOverBudget</a:t>
            </a:r>
            <a:r>
              <a:rPr lang="en-US" dirty="0">
                <a:solidFill>
                  <a:schemeClr val="tx1"/>
                </a:solidFill>
              </a:rPr>
              <a:t>: number of customers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who’s spend exceeds their set budget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CustomersTrendingOver</a:t>
            </a:r>
            <a:r>
              <a:rPr lang="en-US" dirty="0">
                <a:solidFill>
                  <a:schemeClr val="tx1"/>
                </a:solidFill>
              </a:rPr>
              <a:t>: number of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customers who’s spend exceeds 80% of their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set budget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CustomersWithUsageSubscription</a:t>
            </a:r>
            <a:r>
              <a:rPr lang="en-US" dirty="0">
                <a:solidFill>
                  <a:schemeClr val="tx1"/>
                </a:solidFill>
              </a:rPr>
              <a:t>: number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of customers who have usage subscriptions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EmailsToNotify</a:t>
            </a:r>
            <a:r>
              <a:rPr lang="en-US" dirty="0">
                <a:solidFill>
                  <a:schemeClr val="tx1"/>
                </a:solidFill>
              </a:rPr>
              <a:t>: email addresses to send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notification when customer exceeds spending budget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ResourceId</a:t>
            </a:r>
            <a:r>
              <a:rPr lang="en-US" dirty="0">
                <a:solidFill>
                  <a:schemeClr val="tx1"/>
                </a:solidFill>
              </a:rPr>
              <a:t>: AAD tenant of partner summary applies to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Summary for Partners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36409" y="3116262"/>
            <a:ext cx="4401628" cy="3276600"/>
            <a:chOff x="7666037" y="3344862"/>
            <a:chExt cx="4401628" cy="3276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666037" y="3344862"/>
              <a:ext cx="4401628" cy="3276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rPr>
                <a:t>Partner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818437" y="3954462"/>
              <a:ext cx="4114800" cy="24837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2"/>
                  </a:solidFill>
                </a:rPr>
                <a:t>Customer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970837" y="4487862"/>
              <a:ext cx="3809999" cy="183097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2"/>
                  </a:solidFill>
                </a:rPr>
                <a:t>Subscription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8123237" y="5074752"/>
              <a:ext cx="3505200" cy="11437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2"/>
                  </a:solidFill>
                </a:rPr>
                <a:t>Resource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637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785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211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359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933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9508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19779826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Get Usage Summary for Partner - Managed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715137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/>
              <a:t>IPartner partnerOps = [...]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B050"/>
                </a:solidFill>
              </a:rPr>
              <a:t>// get usage</a:t>
            </a:r>
          </a:p>
          <a:p>
            <a:r>
              <a:rPr lang="en-US" sz="2800" dirty="0" err="1"/>
              <a:t>PartnerUsageSummary</a:t>
            </a:r>
            <a:r>
              <a:rPr lang="en-US" sz="2800" dirty="0"/>
              <a:t> </a:t>
            </a:r>
            <a:r>
              <a:rPr lang="en-US" sz="2800" dirty="0" err="1"/>
              <a:t>psm</a:t>
            </a:r>
            <a:r>
              <a:rPr lang="en-US" sz="2800" dirty="0"/>
              <a:t> = </a:t>
            </a:r>
            <a:r>
              <a:rPr lang="en-US" sz="2800" dirty="0" err="1"/>
              <a:t>partnerOps.UsageSummary.Get</a:t>
            </a:r>
            <a:r>
              <a:rPr lang="en-US" sz="2800" dirty="0"/>
              <a:t>();</a:t>
            </a:r>
          </a:p>
          <a:p>
            <a:endParaRPr lang="en-US" sz="2800" dirty="0"/>
          </a:p>
          <a:p>
            <a:r>
              <a:rPr lang="en-US" sz="2800" dirty="0" err="1"/>
              <a:t>Console.Write</a:t>
            </a:r>
            <a:r>
              <a:rPr lang="en-US" sz="2800" dirty="0"/>
              <a:t>(</a:t>
            </a:r>
            <a:r>
              <a:rPr lang="en-US" sz="2800" dirty="0" err="1"/>
              <a:t>psm.CustomersOverBudget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Console.Write</a:t>
            </a:r>
            <a:r>
              <a:rPr lang="en-US" sz="2800" dirty="0"/>
              <a:t>(</a:t>
            </a:r>
            <a:r>
              <a:rPr lang="en-US" sz="2800" dirty="0" err="1"/>
              <a:t>psm.CustomersTrendingOver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Console.Write</a:t>
            </a:r>
            <a:r>
              <a:rPr lang="en-US" sz="2800" dirty="0"/>
              <a:t>(</a:t>
            </a:r>
            <a:r>
              <a:rPr lang="en-US" sz="2800" dirty="0" err="1"/>
              <a:t>psm.CustomersWithUsageBasedSubscription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Console.Write</a:t>
            </a:r>
            <a:r>
              <a:rPr lang="en-US" sz="2800" dirty="0"/>
              <a:t>(</a:t>
            </a:r>
            <a:r>
              <a:rPr lang="en-US" sz="2800" dirty="0" err="1"/>
              <a:t>psm.EmailsToNotify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834044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01314"/>
          </a:xfrm>
        </p:spPr>
        <p:txBody>
          <a:bodyPr/>
          <a:lstStyle/>
          <a:p>
            <a:r>
              <a:rPr lang="en-US" dirty="0"/>
              <a:t>Overview of Rated Usage</a:t>
            </a:r>
          </a:p>
          <a:p>
            <a:endParaRPr lang="en-US" dirty="0"/>
          </a:p>
          <a:p>
            <a:r>
              <a:rPr lang="en-US" dirty="0"/>
              <a:t>Customer Spending Budgets</a:t>
            </a:r>
          </a:p>
          <a:p>
            <a:endParaRPr lang="en-US" dirty="0"/>
          </a:p>
          <a:p>
            <a:r>
              <a:rPr lang="en-US" dirty="0"/>
              <a:t>Usage Summary</a:t>
            </a:r>
          </a:p>
          <a:p>
            <a:endParaRPr lang="en-US" dirty="0"/>
          </a:p>
          <a:p>
            <a:r>
              <a:rPr lang="en-US" dirty="0"/>
              <a:t>Usage Details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Usage Summary for Partner - REST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12223"/>
          </a:xfrm>
        </p:spPr>
        <p:txBody>
          <a:bodyPr/>
          <a:lstStyle/>
          <a:p>
            <a:r>
              <a:rPr lang="en-US" sz="2800" dirty="0"/>
              <a:t>HTTP GET </a:t>
            </a:r>
          </a:p>
          <a:p>
            <a:endParaRPr lang="en-US" sz="2800" dirty="0"/>
          </a:p>
          <a:p>
            <a:r>
              <a:rPr lang="en-US" sz="2800" dirty="0"/>
              <a:t>https://api.partnercenter.microsoft.com/v1/usagesummary</a:t>
            </a:r>
          </a:p>
          <a:p>
            <a:endParaRPr lang="en-US" sz="2800" dirty="0"/>
          </a:p>
          <a:p>
            <a:r>
              <a:rPr lang="en-US" sz="2800" dirty="0"/>
              <a:t>Authorization: Bearer eyJ0eXAiOiJKV1QiLCJhbG[</a:t>
            </a:r>
            <a:r>
              <a:rPr lang="is-IS" sz="2800" dirty="0"/>
              <a:t>…]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Accept: application/</a:t>
            </a:r>
            <a:r>
              <a:rPr lang="en-US" sz="2800" dirty="0" err="1"/>
              <a:t>json</a:t>
            </a:r>
            <a:endParaRPr lang="en-US" sz="2800" dirty="0"/>
          </a:p>
          <a:p>
            <a:r>
              <a:rPr lang="en-US" sz="2800" dirty="0"/>
              <a:t>X-Locale: en-US</a:t>
            </a:r>
          </a:p>
          <a:p>
            <a:r>
              <a:rPr lang="en-US" sz="2800" dirty="0"/>
              <a:t>MS-Contract-Version: v1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RequestId</a:t>
            </a:r>
            <a:r>
              <a:rPr lang="en-US" sz="2800" dirty="0"/>
              <a:t>: c4004cc7-55ab-4aa8-a513-504c83d9b10f</a:t>
            </a:r>
          </a:p>
          <a:p>
            <a:r>
              <a:rPr lang="en-US" sz="2800" dirty="0"/>
              <a:t>MS-</a:t>
            </a:r>
            <a:r>
              <a:rPr lang="en-US" sz="2800" dirty="0" err="1"/>
              <a:t>CorrelationId</a:t>
            </a:r>
            <a:r>
              <a:rPr lang="en-US" sz="28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189956435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Usage Summary for Partner - REST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669244"/>
          </a:xfrm>
        </p:spPr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billingStartDate</a:t>
            </a:r>
            <a:r>
              <a:rPr lang="en-US" dirty="0"/>
              <a:t>: "2016-02-06T00:00:00-08:00",</a:t>
            </a:r>
          </a:p>
          <a:p>
            <a:r>
              <a:rPr lang="en-US" dirty="0"/>
              <a:t>  </a:t>
            </a:r>
            <a:r>
              <a:rPr lang="en-US" dirty="0" err="1"/>
              <a:t>billingEndDate</a:t>
            </a:r>
            <a:r>
              <a:rPr lang="en-US" dirty="0"/>
              <a:t>: "2016-03-05T00:00:00-08:00",</a:t>
            </a:r>
          </a:p>
          <a:p>
            <a:r>
              <a:rPr lang="en-US" dirty="0"/>
              <a:t>  </a:t>
            </a:r>
            <a:r>
              <a:rPr lang="en-US" dirty="0" err="1"/>
              <a:t>lastModifiedDate</a:t>
            </a:r>
            <a:r>
              <a:rPr lang="en-US" dirty="0"/>
              <a:t>: "2016-02-26T21:42:25+00:00", </a:t>
            </a:r>
          </a:p>
          <a:p>
            <a:r>
              <a:rPr lang="en-US" dirty="0"/>
              <a:t>  </a:t>
            </a:r>
            <a:r>
              <a:rPr lang="en-US" dirty="0" err="1"/>
              <a:t>currencyLocale</a:t>
            </a:r>
            <a:r>
              <a:rPr lang="en-US" dirty="0"/>
              <a:t>: "en-US",</a:t>
            </a:r>
          </a:p>
          <a:p>
            <a:r>
              <a:rPr lang="en-US" dirty="0"/>
              <a:t>  </a:t>
            </a:r>
            <a:r>
              <a:rPr lang="en-US" dirty="0" err="1"/>
              <a:t>customersOverBudget</a:t>
            </a:r>
            <a:r>
              <a:rPr lang="en-US" dirty="0"/>
              <a:t>: 0,</a:t>
            </a:r>
          </a:p>
          <a:p>
            <a:r>
              <a:rPr lang="en-US" dirty="0"/>
              <a:t>  </a:t>
            </a:r>
            <a:r>
              <a:rPr lang="en-US" dirty="0" err="1"/>
              <a:t>customersTrendingOver</a:t>
            </a:r>
            <a:r>
              <a:rPr lang="en-US" dirty="0"/>
              <a:t>: 0,</a:t>
            </a:r>
          </a:p>
          <a:p>
            <a:r>
              <a:rPr lang="en-US" dirty="0"/>
              <a:t>  </a:t>
            </a:r>
            <a:r>
              <a:rPr lang="en-US" dirty="0" err="1"/>
              <a:t>customersWithUsageBasedSubscription</a:t>
            </a:r>
            <a:r>
              <a:rPr lang="en-US" dirty="0"/>
              <a:t>: 22,</a:t>
            </a:r>
          </a:p>
          <a:p>
            <a:r>
              <a:rPr lang="en-US" dirty="0"/>
              <a:t>  </a:t>
            </a:r>
            <a:r>
              <a:rPr lang="en-US" dirty="0" err="1"/>
              <a:t>totalCost</a:t>
            </a:r>
            <a:r>
              <a:rPr lang="en-US" dirty="0"/>
              <a:t>: 0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505591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75487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Partners can get a summary view of all Azure resource usage spend across all resources for a given subscription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Same dataset returned that’s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shared across summary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Summary for Subscription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66037" y="3344862"/>
            <a:ext cx="4401628" cy="3276600"/>
            <a:chOff x="7666037" y="3344862"/>
            <a:chExt cx="4401628" cy="3276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666037" y="3344862"/>
              <a:ext cx="4401628" cy="3276600"/>
            </a:xfrm>
            <a:prstGeom prst="round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rPr>
                <a:t>Partner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818437" y="3954462"/>
              <a:ext cx="4114800" cy="2483756"/>
            </a:xfrm>
            <a:prstGeom prst="roundRect">
              <a:avLst/>
            </a:prstGeom>
            <a:solidFill>
              <a:schemeClr val="tx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2"/>
                  </a:solidFill>
                </a:rPr>
                <a:t>Customer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970837" y="4487862"/>
              <a:ext cx="3809999" cy="183097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2"/>
                  </a:solidFill>
                </a:rPr>
                <a:t>Subscription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8123237" y="5074752"/>
              <a:ext cx="3505200" cy="11437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2"/>
                  </a:solidFill>
                </a:rPr>
                <a:t>Resource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637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785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211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359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933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9508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95751197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Get Usage Summary for Subscription - Managed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663089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/>
              <a:t>IPartner partnerOps = [...]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B050"/>
                </a:solidFill>
              </a:rPr>
              <a:t>// get usage</a:t>
            </a:r>
          </a:p>
          <a:p>
            <a:r>
              <a:rPr lang="en-US" sz="2800" dirty="0"/>
              <a:t>Customer customer = </a:t>
            </a:r>
            <a:r>
              <a:rPr lang="en-US" sz="2800" dirty="0" err="1"/>
              <a:t>partnerOps.Customers.ById</a:t>
            </a:r>
            <a:r>
              <a:rPr lang="en-US" sz="2800" dirty="0"/>
              <a:t>(</a:t>
            </a:r>
            <a:r>
              <a:rPr lang="en-US" sz="2800" dirty="0" err="1"/>
              <a:t>cid</a:t>
            </a:r>
            <a:r>
              <a:rPr lang="en-US" sz="2800" dirty="0"/>
              <a:t>).Get();</a:t>
            </a:r>
          </a:p>
          <a:p>
            <a:r>
              <a:rPr lang="en-US" sz="2800" dirty="0"/>
              <a:t>Subscription sub = </a:t>
            </a:r>
            <a:r>
              <a:rPr lang="en-US" sz="2800" dirty="0" err="1"/>
              <a:t>customer.Subscriptions.ById</a:t>
            </a:r>
            <a:r>
              <a:rPr lang="en-US" sz="2800" dirty="0"/>
              <a:t>(</a:t>
            </a:r>
            <a:r>
              <a:rPr lang="en-US" sz="2800" dirty="0" err="1"/>
              <a:t>sid</a:t>
            </a:r>
            <a:r>
              <a:rPr lang="en-US" sz="2800" dirty="0"/>
              <a:t>).Get();</a:t>
            </a:r>
          </a:p>
          <a:p>
            <a:r>
              <a:rPr lang="en-US" sz="2800" dirty="0" err="1"/>
              <a:t>SubscriptionUsageSummary</a:t>
            </a:r>
            <a:r>
              <a:rPr lang="en-US" sz="2800" dirty="0"/>
              <a:t> </a:t>
            </a:r>
            <a:r>
              <a:rPr lang="en-US" sz="2800" dirty="0" err="1"/>
              <a:t>sus</a:t>
            </a:r>
            <a:r>
              <a:rPr lang="en-US" sz="2800" dirty="0"/>
              <a:t> = </a:t>
            </a:r>
            <a:r>
              <a:rPr lang="en-US" sz="2800" dirty="0" err="1"/>
              <a:t>sub.UsageSummary.Get</a:t>
            </a:r>
            <a:r>
              <a:rPr lang="en-US" sz="2800" dirty="0"/>
              <a:t>();</a:t>
            </a:r>
          </a:p>
          <a:p>
            <a:endParaRPr lang="en-US" sz="2800" dirty="0"/>
          </a:p>
          <a:p>
            <a:r>
              <a:rPr lang="en-US" sz="2800" dirty="0" err="1"/>
              <a:t>Console.Write</a:t>
            </a:r>
            <a:r>
              <a:rPr lang="en-US" sz="2800" dirty="0"/>
              <a:t>(</a:t>
            </a:r>
            <a:r>
              <a:rPr lang="en-US" sz="2800" dirty="0" err="1"/>
              <a:t>sus.ResourceId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Console.Write</a:t>
            </a:r>
            <a:r>
              <a:rPr lang="en-US" sz="2800" dirty="0"/>
              <a:t>(</a:t>
            </a:r>
            <a:r>
              <a:rPr lang="en-US" sz="2800" dirty="0" err="1"/>
              <a:t>sus.BillingStartDate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Console.Write</a:t>
            </a:r>
            <a:r>
              <a:rPr lang="en-US" sz="2800" dirty="0"/>
              <a:t>(</a:t>
            </a:r>
            <a:r>
              <a:rPr lang="en-US" sz="2800" dirty="0" err="1"/>
              <a:t>sus.BillingEndDate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Console.Write</a:t>
            </a:r>
            <a:r>
              <a:rPr lang="en-US" sz="2800" dirty="0"/>
              <a:t>(</a:t>
            </a:r>
            <a:r>
              <a:rPr lang="en-US" sz="2800" dirty="0" err="1"/>
              <a:t>sus.TotalCost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425817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Get Usage Summary for Subscription - REST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912114"/>
          </a:xfrm>
        </p:spPr>
        <p:txBody>
          <a:bodyPr/>
          <a:lstStyle/>
          <a:p>
            <a:r>
              <a:rPr lang="en-US" sz="2400" dirty="0"/>
              <a:t>HTTP GET </a:t>
            </a:r>
          </a:p>
          <a:p>
            <a:endParaRPr lang="en-US" sz="2400" dirty="0"/>
          </a:p>
          <a:p>
            <a:r>
              <a:rPr lang="en-US" sz="2400" dirty="0"/>
              <a:t>https://api.partnercenter.microsoft.com/v1</a:t>
            </a:r>
            <a:br>
              <a:rPr lang="en-US" sz="2400" dirty="0"/>
            </a:br>
            <a:r>
              <a:rPr lang="en-US" sz="2400" dirty="0"/>
              <a:t>                 /customers/{</a:t>
            </a:r>
            <a:r>
              <a:rPr lang="en-US" sz="2400" dirty="0" err="1"/>
              <a:t>guid</a:t>
            </a:r>
            <a:r>
              <a:rPr lang="en-US" sz="2400" dirty="0"/>
              <a:t>}/subscriptions/{</a:t>
            </a:r>
            <a:r>
              <a:rPr lang="en-US" sz="2400" dirty="0" err="1"/>
              <a:t>guid</a:t>
            </a:r>
            <a:r>
              <a:rPr lang="en-US" sz="2400" dirty="0"/>
              <a:t>}/</a:t>
            </a:r>
            <a:r>
              <a:rPr lang="en-US" sz="2400" dirty="0" err="1"/>
              <a:t>usagesummary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Authorization: Bearer eyJ0eXAiOiJKV1QiLCJhbG[</a:t>
            </a:r>
            <a:r>
              <a:rPr lang="is-IS" sz="2400" dirty="0"/>
              <a:t>…]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Accept: application/</a:t>
            </a:r>
            <a:r>
              <a:rPr lang="en-US" sz="2400" dirty="0" err="1"/>
              <a:t>json</a:t>
            </a:r>
            <a:endParaRPr lang="en-US" sz="2400" dirty="0"/>
          </a:p>
          <a:p>
            <a:r>
              <a:rPr lang="en-US" sz="2400" dirty="0"/>
              <a:t>X-Locale: en-US</a:t>
            </a:r>
          </a:p>
          <a:p>
            <a:r>
              <a:rPr lang="en-US" sz="2400" dirty="0"/>
              <a:t>MS-Contract-Version: v1</a:t>
            </a:r>
          </a:p>
          <a:p>
            <a:r>
              <a:rPr lang="en-US" sz="2400" dirty="0"/>
              <a:t>MS-</a:t>
            </a:r>
            <a:r>
              <a:rPr lang="en-US" sz="2400" dirty="0" err="1"/>
              <a:t>RequestId</a:t>
            </a:r>
            <a:r>
              <a:rPr lang="en-US" sz="2400" dirty="0"/>
              <a:t>: c4004cc7-55ab-4aa8-a513-504c83d9b10f</a:t>
            </a:r>
          </a:p>
          <a:p>
            <a:r>
              <a:rPr lang="en-US" sz="2400" dirty="0"/>
              <a:t>MS-</a:t>
            </a:r>
            <a:r>
              <a:rPr lang="en-US" sz="2400" dirty="0" err="1"/>
              <a:t>CorrelationId</a:t>
            </a:r>
            <a:r>
              <a:rPr lang="en-US" sz="24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41271491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Get Usage Summary for Subscription - REST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55201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billingStartDate</a:t>
            </a:r>
            <a:r>
              <a:rPr lang="en-US" dirty="0"/>
              <a:t>: "2016-02-06T00:00:00-08:00",</a:t>
            </a:r>
          </a:p>
          <a:p>
            <a:r>
              <a:rPr lang="en-US" dirty="0"/>
              <a:t>  </a:t>
            </a:r>
            <a:r>
              <a:rPr lang="en-US" dirty="0" err="1"/>
              <a:t>billingEndDate</a:t>
            </a:r>
            <a:r>
              <a:rPr lang="en-US" dirty="0"/>
              <a:t>: "2016-03-05T00:00:00-08:00",</a:t>
            </a:r>
          </a:p>
          <a:p>
            <a:r>
              <a:rPr lang="en-US" dirty="0"/>
              <a:t>  </a:t>
            </a:r>
            <a:r>
              <a:rPr lang="en-US" dirty="0" err="1"/>
              <a:t>lastModifiedDate</a:t>
            </a:r>
            <a:r>
              <a:rPr lang="en-US" dirty="0"/>
              <a:t>: "2016-02-26T21:42:25+00:00", </a:t>
            </a:r>
          </a:p>
          <a:p>
            <a:r>
              <a:rPr lang="en-US" dirty="0"/>
              <a:t>  </a:t>
            </a:r>
            <a:r>
              <a:rPr lang="en-US" dirty="0" err="1"/>
              <a:t>currencyLocale</a:t>
            </a:r>
            <a:r>
              <a:rPr lang="en-US" dirty="0"/>
              <a:t>: "en-US",</a:t>
            </a:r>
          </a:p>
          <a:p>
            <a:r>
              <a:rPr lang="en-US" dirty="0"/>
              <a:t>  </a:t>
            </a:r>
            <a:r>
              <a:rPr lang="en-US" dirty="0" err="1"/>
              <a:t>totalCost</a:t>
            </a:r>
            <a:r>
              <a:rPr lang="en-US" dirty="0"/>
              <a:t>: 0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34617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Usage Summary</a:t>
            </a:r>
          </a:p>
        </p:txBody>
      </p:sp>
    </p:spTree>
    <p:extLst>
      <p:ext uri="{BB962C8B-B14F-4D97-AF65-F5344CB8AC3E}">
        <p14:creationId xmlns:p14="http://schemas.microsoft.com/office/powerpoint/2010/main" val="129202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Detail</a:t>
            </a:r>
          </a:p>
        </p:txBody>
      </p:sp>
    </p:spTree>
    <p:extLst>
      <p:ext uri="{BB962C8B-B14F-4D97-AF65-F5344CB8AC3E}">
        <p14:creationId xmlns:p14="http://schemas.microsoft.com/office/powerpoint/2010/main" val="164616594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567404"/>
          </a:xfrm>
        </p:spPr>
        <p:txBody>
          <a:bodyPr/>
          <a:lstStyle/>
          <a:p>
            <a:pPr fontAlgn="ctr"/>
            <a:r>
              <a:rPr lang="en-US" dirty="0">
                <a:solidFill>
                  <a:schemeClr val="tx1"/>
                </a:solidFill>
              </a:rPr>
              <a:t>View detailed Azure resource usage /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consumption data without waiting for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monthly invoices</a:t>
            </a:r>
          </a:p>
          <a:p>
            <a:pPr fontAlgn="ctr"/>
            <a:r>
              <a:rPr lang="en-US" dirty="0">
                <a:solidFill>
                  <a:schemeClr val="tx1"/>
                </a:solidFill>
              </a:rPr>
              <a:t>Allows partners to share trends and insight into resource usage of customers in near-real time</a:t>
            </a:r>
          </a:p>
          <a:p>
            <a:pPr fontAlgn="ctr"/>
            <a:r>
              <a:rPr lang="en-US" dirty="0">
                <a:solidFill>
                  <a:schemeClr val="tx1"/>
                </a:solidFill>
              </a:rPr>
              <a:t>Available in different forms at multiple scopes:</a:t>
            </a:r>
          </a:p>
          <a:p>
            <a:pPr lvl="1" fontAlgn="ctr"/>
            <a:r>
              <a:rPr lang="en-US" dirty="0">
                <a:solidFill>
                  <a:schemeClr val="tx1"/>
                </a:solidFill>
              </a:rPr>
              <a:t>Subscription</a:t>
            </a:r>
          </a:p>
          <a:p>
            <a:pPr lvl="1" fontAlgn="ctr"/>
            <a:r>
              <a:rPr lang="en-US" dirty="0">
                <a:solidFill>
                  <a:schemeClr val="tx1"/>
                </a:solidFill>
              </a:rPr>
              <a:t>Azure Resource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Usage Detail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037" y="295274"/>
            <a:ext cx="2574085" cy="17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8503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330416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Partners can get detailed usage records for all Azure resources for a given subscriptions</a:t>
            </a:r>
          </a:p>
          <a:p>
            <a:r>
              <a:rPr lang="en-US" sz="3600" dirty="0">
                <a:solidFill>
                  <a:schemeClr val="tx1"/>
                </a:solidFill>
              </a:rPr>
              <a:t>Available in two forms: daily &amp; monthly data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Both return data based on the common shared detail data</a:t>
            </a:r>
          </a:p>
          <a:p>
            <a:r>
              <a:rPr lang="en-US" sz="3600" dirty="0">
                <a:solidFill>
                  <a:schemeClr val="tx1"/>
                </a:solidFill>
              </a:rPr>
              <a:t>Additional monthly usage detail data: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TotalCost</a:t>
            </a:r>
            <a:r>
              <a:rPr lang="en-US" dirty="0">
                <a:solidFill>
                  <a:schemeClr val="tx1"/>
                </a:solidFill>
              </a:rPr>
              <a:t>: total spend on the current month</a:t>
            </a:r>
          </a:p>
          <a:p>
            <a:r>
              <a:rPr lang="en-US" sz="3600" dirty="0">
                <a:solidFill>
                  <a:schemeClr val="tx1"/>
                </a:solidFill>
              </a:rPr>
              <a:t>Additional daily usage detail data: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DateUsed</a:t>
            </a:r>
            <a:r>
              <a:rPr lang="en-US" sz="1800" dirty="0">
                <a:solidFill>
                  <a:schemeClr val="tx1"/>
                </a:solidFill>
              </a:rPr>
              <a:t>: indicating the day the data represents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Detail for Subscription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988809" y="4106862"/>
            <a:ext cx="4114800" cy="2483756"/>
            <a:chOff x="7818437" y="3954462"/>
            <a:chExt cx="4114800" cy="2483756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818437" y="3954462"/>
              <a:ext cx="4114800" cy="2483756"/>
            </a:xfrm>
            <a:prstGeom prst="roundRect">
              <a:avLst/>
            </a:prstGeom>
            <a:solidFill>
              <a:schemeClr val="tx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2"/>
                  </a:solidFill>
                </a:rPr>
                <a:t>Customer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970837" y="4487862"/>
              <a:ext cx="3809999" cy="183097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2"/>
                  </a:solidFill>
                </a:rPr>
                <a:t>Subscription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8123237" y="5074752"/>
              <a:ext cx="3505200" cy="11437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2"/>
                  </a:solidFill>
                </a:rPr>
                <a:t>Resource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637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785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211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359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933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9508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82977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Overview of Rated Usage</a:t>
            </a:r>
          </a:p>
        </p:txBody>
      </p:sp>
    </p:spTree>
    <p:extLst>
      <p:ext uri="{BB962C8B-B14F-4D97-AF65-F5344CB8AC3E}">
        <p14:creationId xmlns:p14="http://schemas.microsoft.com/office/powerpoint/2010/main" val="68499840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Get Usage Detail for Subscription - Managed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92245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// get scoped partner ops </a:t>
            </a:r>
            <a:r>
              <a:rPr lang="is-IS" sz="24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400" dirty="0"/>
              <a:t>IPartner partnerOps = [...]</a:t>
            </a:r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// get subscription</a:t>
            </a:r>
          </a:p>
          <a:p>
            <a:r>
              <a:rPr lang="en-US" sz="2400" dirty="0"/>
              <a:t>Customer customer = </a:t>
            </a:r>
            <a:r>
              <a:rPr lang="en-US" sz="2400" dirty="0" err="1"/>
              <a:t>partnerOps.Customers.ById</a:t>
            </a:r>
            <a:r>
              <a:rPr lang="en-US" sz="2400" dirty="0"/>
              <a:t>(</a:t>
            </a:r>
            <a:r>
              <a:rPr lang="en-US" sz="2400" dirty="0" err="1"/>
              <a:t>cid</a:t>
            </a:r>
            <a:r>
              <a:rPr lang="en-US" sz="2400" dirty="0"/>
              <a:t>).Get();</a:t>
            </a:r>
          </a:p>
          <a:p>
            <a:r>
              <a:rPr lang="en-US" sz="2400" dirty="0"/>
              <a:t>Subscription sub = </a:t>
            </a:r>
            <a:r>
              <a:rPr lang="en-US" sz="2400" dirty="0" err="1"/>
              <a:t>customer.Subscriptions.ById</a:t>
            </a:r>
            <a:r>
              <a:rPr lang="en-US" sz="2400" dirty="0"/>
              <a:t>(</a:t>
            </a:r>
            <a:r>
              <a:rPr lang="en-US" sz="2400" dirty="0" err="1"/>
              <a:t>sid</a:t>
            </a:r>
            <a:r>
              <a:rPr lang="en-US" sz="2400" dirty="0"/>
              <a:t>).Get();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monthlyUsageDetail</a:t>
            </a:r>
            <a:r>
              <a:rPr lang="en-US" sz="2400" dirty="0"/>
              <a:t> = </a:t>
            </a:r>
            <a:r>
              <a:rPr lang="en-US" sz="2400" dirty="0" err="1"/>
              <a:t>sub.UsageRecords.Get</a:t>
            </a:r>
            <a:r>
              <a:rPr lang="en-US" sz="2400" dirty="0"/>
              <a:t>();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dailyRecs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         = </a:t>
            </a:r>
            <a:r>
              <a:rPr lang="en-US" sz="2400" dirty="0" err="1"/>
              <a:t>sub.UsageRecords.Daily.Get</a:t>
            </a:r>
            <a:r>
              <a:rPr lang="en-US" sz="2400" dirty="0"/>
              <a:t>();</a:t>
            </a:r>
          </a:p>
          <a:p>
            <a:r>
              <a:rPr lang="en-US" sz="2400" dirty="0" err="1"/>
              <a:t>foreach</a:t>
            </a:r>
            <a:r>
              <a:rPr lang="en-US" sz="2400" dirty="0"/>
              <a:t>(</a:t>
            </a:r>
            <a:r>
              <a:rPr lang="en-US" sz="2400" dirty="0" err="1"/>
              <a:t>var</a:t>
            </a:r>
            <a:r>
              <a:rPr lang="en-US" sz="2400" dirty="0"/>
              <a:t> rec in </a:t>
            </a:r>
            <a:r>
              <a:rPr lang="en-US" sz="2400" dirty="0" err="1"/>
              <a:t>dailyRecs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/* or </a:t>
            </a:r>
            <a:r>
              <a:rPr lang="en-US" sz="2400" dirty="0" err="1">
                <a:solidFill>
                  <a:srgbClr val="00B050"/>
                </a:solidFill>
              </a:rPr>
              <a:t>monthlyUsageDetail</a:t>
            </a:r>
            <a:r>
              <a:rPr lang="en-US" sz="2400" dirty="0">
                <a:solidFill>
                  <a:srgbClr val="00B050"/>
                </a:solidFill>
              </a:rPr>
              <a:t> */</a:t>
            </a:r>
            <a:r>
              <a:rPr lang="en-US" sz="2400" dirty="0"/>
              <a:t>)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Console.Write</a:t>
            </a:r>
            <a:r>
              <a:rPr lang="en-US" sz="2400" dirty="0"/>
              <a:t>(</a:t>
            </a:r>
            <a:r>
              <a:rPr lang="en-US" sz="2400" dirty="0" err="1"/>
              <a:t>rec.ResourceId</a:t>
            </a:r>
            <a:r>
              <a:rPr lang="en-US" sz="2400" dirty="0"/>
              <a:t>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Console.Write</a:t>
            </a:r>
            <a:r>
              <a:rPr lang="en-US" sz="2400" dirty="0"/>
              <a:t>(</a:t>
            </a:r>
            <a:r>
              <a:rPr lang="en-US" sz="2400" dirty="0" err="1"/>
              <a:t>rec.TotalCost</a:t>
            </a:r>
            <a:r>
              <a:rPr lang="en-US" sz="2400" dirty="0"/>
              <a:t>);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Console.Write</a:t>
            </a:r>
            <a:r>
              <a:rPr lang="en-US" sz="2400" dirty="0"/>
              <a:t>(</a:t>
            </a:r>
            <a:r>
              <a:rPr lang="en-US" sz="2400" dirty="0" err="1"/>
              <a:t>rec.OfferId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00B050"/>
                </a:solidFill>
              </a:rPr>
              <a:t>// monthly only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Console.Write</a:t>
            </a:r>
            <a:r>
              <a:rPr lang="en-US" sz="2400" dirty="0"/>
              <a:t>(</a:t>
            </a:r>
            <a:r>
              <a:rPr lang="en-US" sz="2400" dirty="0" err="1"/>
              <a:t>rec.DateUsed</a:t>
            </a:r>
            <a:r>
              <a:rPr lang="en-US" sz="2400" dirty="0"/>
              <a:t>); </a:t>
            </a:r>
            <a:r>
              <a:rPr lang="en-US" sz="2400" dirty="0">
                <a:solidFill>
                  <a:srgbClr val="00B050"/>
                </a:solidFill>
              </a:rPr>
              <a:t>// daily only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70375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Get Usage Detail for Subscription - REST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912114"/>
          </a:xfrm>
        </p:spPr>
        <p:txBody>
          <a:bodyPr/>
          <a:lstStyle/>
          <a:p>
            <a:r>
              <a:rPr lang="en-US" sz="2400" dirty="0"/>
              <a:t>HTTP GET </a:t>
            </a:r>
          </a:p>
          <a:p>
            <a:endParaRPr lang="en-US" sz="2400" dirty="0"/>
          </a:p>
          <a:p>
            <a:r>
              <a:rPr lang="en-US" sz="2400" dirty="0"/>
              <a:t>https://api.partnercenter.microsoft.com</a:t>
            </a:r>
            <a:br>
              <a:rPr lang="en-US" sz="2400" dirty="0"/>
            </a:br>
            <a:r>
              <a:rPr lang="en-US" sz="2400" dirty="0"/>
              <a:t>       /v1/customers/{</a:t>
            </a:r>
            <a:r>
              <a:rPr lang="en-US" sz="2400" dirty="0" err="1"/>
              <a:t>guid</a:t>
            </a:r>
            <a:r>
              <a:rPr lang="en-US" sz="2400" dirty="0"/>
              <a:t>}/subscriptions/{</a:t>
            </a:r>
            <a:r>
              <a:rPr lang="en-US" sz="2400" dirty="0" err="1"/>
              <a:t>guid</a:t>
            </a:r>
            <a:r>
              <a:rPr lang="en-US" sz="2400" dirty="0"/>
              <a:t>}/</a:t>
            </a:r>
            <a:r>
              <a:rPr lang="en-US" sz="2400" dirty="0" err="1"/>
              <a:t>usagedetail</a:t>
            </a:r>
            <a:r>
              <a:rPr lang="en-US" sz="2400" dirty="0"/>
              <a:t>/daily</a:t>
            </a:r>
          </a:p>
          <a:p>
            <a:endParaRPr lang="en-US" sz="2400" dirty="0"/>
          </a:p>
          <a:p>
            <a:r>
              <a:rPr lang="en-US" sz="2400" dirty="0"/>
              <a:t>Authorization: Bearer eyJ0eXAiOiJKV1QiLCJhbG[</a:t>
            </a:r>
            <a:r>
              <a:rPr lang="is-IS" sz="2400" dirty="0"/>
              <a:t>…]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Accept: application/</a:t>
            </a:r>
            <a:r>
              <a:rPr lang="en-US" sz="2400" dirty="0" err="1"/>
              <a:t>json</a:t>
            </a:r>
            <a:endParaRPr lang="en-US" sz="2400" dirty="0"/>
          </a:p>
          <a:p>
            <a:r>
              <a:rPr lang="en-US" sz="2400" dirty="0"/>
              <a:t>X-Locale: en-US</a:t>
            </a:r>
          </a:p>
          <a:p>
            <a:r>
              <a:rPr lang="en-US" sz="2400" dirty="0"/>
              <a:t>MS-Contract-Version: v1</a:t>
            </a:r>
          </a:p>
          <a:p>
            <a:r>
              <a:rPr lang="en-US" sz="2400" dirty="0"/>
              <a:t>MS-</a:t>
            </a:r>
            <a:r>
              <a:rPr lang="en-US" sz="2400" dirty="0" err="1"/>
              <a:t>RequestId</a:t>
            </a:r>
            <a:r>
              <a:rPr lang="en-US" sz="2400" dirty="0"/>
              <a:t>: c4004cc7-55ab-4aa8-a513-504c83d9b10f</a:t>
            </a:r>
          </a:p>
          <a:p>
            <a:r>
              <a:rPr lang="en-US" sz="2400" dirty="0"/>
              <a:t>MS-</a:t>
            </a:r>
            <a:r>
              <a:rPr lang="en-US" sz="2400" dirty="0" err="1"/>
              <a:t>CorrelationId</a:t>
            </a:r>
            <a:r>
              <a:rPr lang="en-US" sz="2400" dirty="0"/>
              <a:t>: 5d886114-1efb-472a-85e9-7c752f2a81b6</a:t>
            </a:r>
          </a:p>
        </p:txBody>
      </p:sp>
    </p:spTree>
    <p:extLst>
      <p:ext uri="{BB962C8B-B14F-4D97-AF65-F5344CB8AC3E}">
        <p14:creationId xmlns:p14="http://schemas.microsoft.com/office/powerpoint/2010/main" val="186893291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Usage Detail for Customer - REST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3993401"/>
          </a:xfrm>
        </p:spPr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items: [</a:t>
            </a:r>
          </a:p>
          <a:p>
            <a:r>
              <a:rPr lang="en-US" dirty="0"/>
              <a:t>    name: "</a:t>
            </a:r>
            <a:r>
              <a:rPr lang="is-IS" dirty="0"/>
              <a:t>Name of Resource</a:t>
            </a:r>
            <a:r>
              <a:rPr lang="en-US" dirty="0"/>
              <a:t>",</a:t>
            </a:r>
          </a:p>
          <a:p>
            <a:r>
              <a:rPr lang="en-US" dirty="0"/>
              <a:t>    </a:t>
            </a:r>
            <a:r>
              <a:rPr lang="en-US" dirty="0" err="1"/>
              <a:t>dateUsed</a:t>
            </a:r>
            <a:r>
              <a:rPr lang="en-US" dirty="0"/>
              <a:t>: "2016-02-06T00:00:00-08:00",</a:t>
            </a:r>
          </a:p>
          <a:p>
            <a:r>
              <a:rPr lang="en-US" dirty="0"/>
              <a:t>    </a:t>
            </a:r>
            <a:r>
              <a:rPr lang="en-US" dirty="0" err="1"/>
              <a:t>totalCost</a:t>
            </a:r>
            <a:r>
              <a:rPr lang="en-US" dirty="0"/>
              <a:t>: 123.84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478277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6043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Partners can get detailed usage records for specific Azure resources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 addition to common shared detail data: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Category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Subcategory</a:t>
            </a:r>
            <a:r>
              <a:rPr lang="en-US" dirty="0">
                <a:solidFill>
                  <a:schemeClr val="tx1"/>
                </a:solidFill>
              </a:rPr>
              <a:t>: Matches meter categories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Azure’s </a:t>
            </a:r>
            <a:r>
              <a:rPr lang="en-US" dirty="0" err="1">
                <a:solidFill>
                  <a:schemeClr val="tx1"/>
                </a:solidFill>
              </a:rPr>
              <a:t>RateCard</a:t>
            </a:r>
            <a:r>
              <a:rPr lang="en-US" dirty="0">
                <a:solidFill>
                  <a:schemeClr val="tx1"/>
                </a:solidFill>
              </a:rPr>
              <a:t> REST API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QuantityUsed</a:t>
            </a:r>
            <a:r>
              <a:rPr lang="en-US" dirty="0">
                <a:solidFill>
                  <a:schemeClr val="tx1"/>
                </a:solidFill>
              </a:rPr>
              <a:t>: decimal value of units consumed 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ResourceId</a:t>
            </a:r>
            <a:r>
              <a:rPr lang="en-US" dirty="0">
                <a:solidFill>
                  <a:schemeClr val="tx1"/>
                </a:solidFill>
              </a:rPr>
              <a:t>: unique ID of Azure resource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Unit</a:t>
            </a:r>
            <a:r>
              <a:rPr lang="en-US" dirty="0">
                <a:solidFill>
                  <a:schemeClr val="tx1"/>
                </a:solidFill>
              </a:rPr>
              <a:t>: string unit of measure for the resource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Detail for Resource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988809" y="4290106"/>
            <a:ext cx="4114800" cy="2483756"/>
            <a:chOff x="7818437" y="3954462"/>
            <a:chExt cx="4114800" cy="2483756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818437" y="3954462"/>
              <a:ext cx="4114800" cy="2483756"/>
            </a:xfrm>
            <a:prstGeom prst="round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2">
                      <a:lumMod val="20000"/>
                      <a:lumOff val="80000"/>
                    </a:schemeClr>
                  </a:solidFill>
                </a:rPr>
                <a:t>Customer</a:t>
              </a:r>
              <a:endPara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970837" y="4487862"/>
              <a:ext cx="3809999" cy="1830979"/>
            </a:xfrm>
            <a:prstGeom prst="roundRect">
              <a:avLst/>
            </a:prstGeom>
            <a:solidFill>
              <a:schemeClr val="tx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2"/>
                  </a:solidFill>
                </a:rPr>
                <a:t>Subscription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8123237" y="5074752"/>
              <a:ext cx="3505200" cy="11437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2"/>
                  </a:solidFill>
                </a:rPr>
                <a:t>Resource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637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785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211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359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933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9508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4973858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Get Usage Detail for Subscription - Managed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878532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// get scoped partner ops </a:t>
            </a:r>
            <a:r>
              <a:rPr lang="is-IS" sz="2000" dirty="0">
                <a:solidFill>
                  <a:srgbClr val="00B050"/>
                </a:solidFill>
              </a:rPr>
              <a:t>…</a:t>
            </a:r>
          </a:p>
          <a:p>
            <a:r>
              <a:rPr lang="is-IS" sz="2000" dirty="0"/>
              <a:t>IPartnerOpertions partnerOps = [...]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B050"/>
                </a:solidFill>
              </a:rPr>
              <a:t>// get usage</a:t>
            </a:r>
          </a:p>
          <a:p>
            <a:r>
              <a:rPr lang="en-US" sz="2000" dirty="0"/>
              <a:t>Customer customer = </a:t>
            </a:r>
            <a:r>
              <a:rPr lang="en-US" sz="2000" dirty="0" err="1"/>
              <a:t>partnerOps.Customers.ById</a:t>
            </a:r>
            <a:r>
              <a:rPr lang="en-US" sz="2000" dirty="0"/>
              <a:t>(</a:t>
            </a:r>
            <a:r>
              <a:rPr lang="en-US" sz="2000" dirty="0" err="1"/>
              <a:t>cid</a:t>
            </a:r>
            <a:r>
              <a:rPr lang="en-US" sz="2000" dirty="0"/>
              <a:t>).Get();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subscription = </a:t>
            </a:r>
            <a:r>
              <a:rPr lang="en-US" sz="2000" dirty="0" err="1"/>
              <a:t>customer.Subscriptions.ById</a:t>
            </a:r>
            <a:r>
              <a:rPr lang="en-US" sz="2000" dirty="0"/>
              <a:t>(</a:t>
            </a:r>
            <a:r>
              <a:rPr lang="en-US" sz="2000" dirty="0" err="1"/>
              <a:t>subId.Get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usageRecs</a:t>
            </a:r>
            <a:r>
              <a:rPr lang="en-US" sz="2000" dirty="0"/>
              <a:t> = </a:t>
            </a:r>
            <a:r>
              <a:rPr lang="en-US" sz="2000" dirty="0" err="1"/>
              <a:t>subscription.UsageRecords.Resources.Get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 err="1"/>
              <a:t>foreach</a:t>
            </a:r>
            <a:r>
              <a:rPr lang="en-US" sz="2000" dirty="0"/>
              <a:t>(</a:t>
            </a:r>
            <a:r>
              <a:rPr lang="en-US" sz="2000" dirty="0" err="1"/>
              <a:t>var</a:t>
            </a:r>
            <a:r>
              <a:rPr lang="en-US" sz="2000" dirty="0"/>
              <a:t> rec in </a:t>
            </a:r>
            <a:r>
              <a:rPr lang="en-US" sz="2000" dirty="0" err="1"/>
              <a:t>usageRecs</a:t>
            </a:r>
            <a:r>
              <a:rPr lang="en-US" sz="2000" dirty="0"/>
              <a:t>)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Console.WriteLine</a:t>
            </a:r>
            <a:r>
              <a:rPr lang="en-US" sz="2000" dirty="0"/>
              <a:t>("Category: " + </a:t>
            </a:r>
            <a:r>
              <a:rPr lang="en-US" sz="2000" dirty="0" err="1"/>
              <a:t>rec.Category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Console.WriteLine</a:t>
            </a:r>
            <a:r>
              <a:rPr lang="en-US" sz="2000" dirty="0"/>
              <a:t>("Subcategory: " + </a:t>
            </a:r>
            <a:r>
              <a:rPr lang="en-US" sz="2000" dirty="0" err="1"/>
              <a:t>rec.Subcategory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Console.WriteLine</a:t>
            </a:r>
            <a:r>
              <a:rPr lang="en-US" sz="2000" dirty="0"/>
              <a:t>("Quantity Used: " + </a:t>
            </a:r>
            <a:r>
              <a:rPr lang="en-US" sz="2000" dirty="0" err="1"/>
              <a:t>rec.QuantityUsed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Console.WriteLine</a:t>
            </a:r>
            <a:r>
              <a:rPr lang="en-US" sz="2000" dirty="0"/>
              <a:t>("Unit of Measure: " + </a:t>
            </a:r>
            <a:r>
              <a:rPr lang="en-US" sz="2000" dirty="0" err="1"/>
              <a:t>rec.Unit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Console.WriteLine</a:t>
            </a:r>
            <a:r>
              <a:rPr lang="en-US" sz="2000" dirty="0"/>
              <a:t>("Total Cost: " + </a:t>
            </a:r>
            <a:r>
              <a:rPr lang="en-US" sz="2000" dirty="0" err="1"/>
              <a:t>rec.TotalCost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162366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Usage Detail for Subscription - REST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92245"/>
          </a:xfrm>
        </p:spPr>
        <p:txBody>
          <a:bodyPr/>
          <a:lstStyle/>
          <a:p>
            <a:r>
              <a:rPr lang="en-US" sz="2400" dirty="0"/>
              <a:t>HTTP GET </a:t>
            </a:r>
          </a:p>
          <a:p>
            <a:endParaRPr lang="en-US" sz="2400" dirty="0"/>
          </a:p>
          <a:p>
            <a:r>
              <a:rPr lang="en-US" sz="2400" dirty="0"/>
              <a:t>https://api.partnercenter.microsoft.com</a:t>
            </a:r>
          </a:p>
          <a:p>
            <a:r>
              <a:rPr lang="en-US" sz="2400" dirty="0"/>
              <a:t>            /v1/customers/{</a:t>
            </a:r>
            <a:r>
              <a:rPr lang="en-US" sz="2400" dirty="0" err="1"/>
              <a:t>guid</a:t>
            </a:r>
            <a:r>
              <a:rPr lang="en-US" sz="2400" dirty="0"/>
              <a:t>}/subscriptions/{</a:t>
            </a:r>
            <a:r>
              <a:rPr lang="en-US" sz="2400" dirty="0" err="1"/>
              <a:t>guid</a:t>
            </a:r>
            <a:r>
              <a:rPr lang="en-US" sz="2400" dirty="0"/>
              <a:t>}/</a:t>
            </a:r>
            <a:r>
              <a:rPr lang="en-US" sz="2400" dirty="0" err="1"/>
              <a:t>usagerecords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Authorization: Bearer eyJ0eXAiOiJKV1QiLCJhbG[</a:t>
            </a:r>
            <a:r>
              <a:rPr lang="is-IS" sz="2400" dirty="0"/>
              <a:t>…]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Accept: application/</a:t>
            </a:r>
            <a:r>
              <a:rPr lang="en-US" sz="2400" dirty="0" err="1"/>
              <a:t>json</a:t>
            </a:r>
            <a:endParaRPr lang="en-US" sz="2400" dirty="0"/>
          </a:p>
          <a:p>
            <a:r>
              <a:rPr lang="en-US" sz="2400" dirty="0"/>
              <a:t>X-Locale: en-US</a:t>
            </a:r>
          </a:p>
          <a:p>
            <a:r>
              <a:rPr lang="en-US" sz="2400" dirty="0"/>
              <a:t>MS-Contract-Version: v1</a:t>
            </a:r>
          </a:p>
          <a:p>
            <a:r>
              <a:rPr lang="en-US" sz="2400" dirty="0"/>
              <a:t>MS-</a:t>
            </a:r>
            <a:r>
              <a:rPr lang="en-US" sz="2400" dirty="0" err="1"/>
              <a:t>RequestId</a:t>
            </a:r>
            <a:r>
              <a:rPr lang="en-US" sz="2400" dirty="0"/>
              <a:t>: c4004cc7-55ab-4aa8-a513-504c83d9b10f</a:t>
            </a:r>
          </a:p>
          <a:p>
            <a:r>
              <a:rPr lang="en-US" sz="2400" dirty="0"/>
              <a:t>MS-</a:t>
            </a:r>
            <a:r>
              <a:rPr lang="en-US" sz="2400" dirty="0" err="1"/>
              <a:t>CorrelationId</a:t>
            </a:r>
            <a:r>
              <a:rPr lang="en-US" sz="2400" dirty="0"/>
              <a:t>: 5d886114-1efb-472a-85e9-7c752f2a81b6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570099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Usage Detail for Subscription - REST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669244"/>
          </a:xfrm>
        </p:spPr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items: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category: "Virtual Machines",</a:t>
            </a:r>
          </a:p>
          <a:p>
            <a:r>
              <a:rPr lang="en-US" dirty="0"/>
              <a:t>      </a:t>
            </a:r>
            <a:r>
              <a:rPr lang="en-US" dirty="0" err="1"/>
              <a:t>subCategory</a:t>
            </a:r>
            <a:r>
              <a:rPr lang="en-US" dirty="0"/>
              <a:t>: "Basic_D6 VM (Non-Windows)",</a:t>
            </a:r>
          </a:p>
          <a:p>
            <a:r>
              <a:rPr lang="en-US" dirty="0"/>
              <a:t>      </a:t>
            </a:r>
            <a:r>
              <a:rPr lang="en-US" dirty="0" err="1"/>
              <a:t>quantityUsed</a:t>
            </a:r>
            <a:r>
              <a:rPr lang="en-US" dirty="0"/>
              <a:t>: 12.74,    </a:t>
            </a:r>
          </a:p>
          <a:p>
            <a:r>
              <a:rPr lang="en-US" dirty="0"/>
              <a:t>      unit: "Hours”</a:t>
            </a:r>
          </a:p>
          <a:p>
            <a:r>
              <a:rPr lang="en-US" dirty="0"/>
              <a:t>    }, {</a:t>
            </a:r>
            <a:r>
              <a:rPr lang="is-IS" dirty="0"/>
              <a:t>…}</a:t>
            </a:r>
            <a:endParaRPr lang="en-US" dirty="0"/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750583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Usage Detail</a:t>
            </a:r>
          </a:p>
        </p:txBody>
      </p:sp>
    </p:spTree>
    <p:extLst>
      <p:ext uri="{BB962C8B-B14F-4D97-AF65-F5344CB8AC3E}">
        <p14:creationId xmlns:p14="http://schemas.microsoft.com/office/powerpoint/2010/main" val="157533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478423"/>
          </a:xfrm>
        </p:spPr>
        <p:txBody>
          <a:bodyPr/>
          <a:lstStyle/>
          <a:p>
            <a:r>
              <a:rPr lang="en-US" dirty="0"/>
              <a:t>Overview of Rated Usage</a:t>
            </a:r>
          </a:p>
          <a:p>
            <a:endParaRPr lang="en-US" dirty="0"/>
          </a:p>
          <a:p>
            <a:r>
              <a:rPr lang="en-US" dirty="0"/>
              <a:t>Customer Spending Budgets</a:t>
            </a:r>
          </a:p>
          <a:p>
            <a:endParaRPr lang="en-US" dirty="0"/>
          </a:p>
          <a:p>
            <a:r>
              <a:rPr lang="en-US" dirty="0"/>
              <a:t>Usage Summary</a:t>
            </a:r>
          </a:p>
          <a:p>
            <a:endParaRPr lang="en-US" dirty="0"/>
          </a:p>
          <a:p>
            <a:r>
              <a:rPr lang="en-US" dirty="0"/>
              <a:t>Usage Details</a:t>
            </a:r>
          </a:p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419671"/>
          </a:xfrm>
        </p:spPr>
        <p:txBody>
          <a:bodyPr/>
          <a:lstStyle/>
          <a:p>
            <a:pPr fontAlgn="ctr"/>
            <a:r>
              <a:rPr lang="en-US" dirty="0">
                <a:solidFill>
                  <a:schemeClr val="tx1"/>
                </a:solidFill>
              </a:rPr>
              <a:t>Recall Azure is usage based, not license based</a:t>
            </a:r>
          </a:p>
          <a:p>
            <a:pPr fontAlgn="ctr"/>
            <a:r>
              <a:rPr lang="en-US" dirty="0">
                <a:solidFill>
                  <a:schemeClr val="tx1"/>
                </a:solidFill>
              </a:rPr>
              <a:t>Azure’s Billing REST API contains resource consumption details</a:t>
            </a:r>
          </a:p>
          <a:p>
            <a:pPr lvl="1" fontAlgn="ctr"/>
            <a:r>
              <a:rPr lang="en-US" dirty="0">
                <a:solidFill>
                  <a:schemeClr val="tx1"/>
                </a:solidFill>
              </a:rPr>
              <a:t>Resource Usage REST API: Usage details</a:t>
            </a:r>
          </a:p>
          <a:p>
            <a:pPr lvl="1" fontAlgn="ctr"/>
            <a:r>
              <a:rPr lang="en-US" dirty="0">
                <a:solidFill>
                  <a:schemeClr val="tx1"/>
                </a:solidFill>
              </a:rPr>
              <a:t>Resource </a:t>
            </a:r>
            <a:r>
              <a:rPr lang="en-US" dirty="0" err="1">
                <a:solidFill>
                  <a:schemeClr val="tx1"/>
                </a:solidFill>
              </a:rPr>
              <a:t>RateCard</a:t>
            </a:r>
            <a:r>
              <a:rPr lang="en-US" dirty="0">
                <a:solidFill>
                  <a:schemeClr val="tx1"/>
                </a:solidFill>
              </a:rPr>
              <a:t> REST API: Rates for each resource, units (by region)</a:t>
            </a:r>
          </a:p>
          <a:p>
            <a:pPr fontAlgn="ctr"/>
            <a:r>
              <a:rPr lang="en-US" dirty="0">
                <a:solidFill>
                  <a:schemeClr val="tx1"/>
                </a:solidFill>
              </a:rPr>
              <a:t>Partner Center’s Rated Usage addresses most common partner billing scenarios</a:t>
            </a:r>
          </a:p>
          <a:p>
            <a:pPr lvl="1" fontAlgn="ctr"/>
            <a:r>
              <a:rPr lang="en-US" dirty="0">
                <a:solidFill>
                  <a:schemeClr val="tx1"/>
                </a:solidFill>
              </a:rPr>
              <a:t>Benefit: only one API to call &amp; thus no need for multiple authentication tokens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Rated Usage in Partner Center SDK</a:t>
            </a:r>
          </a:p>
        </p:txBody>
      </p:sp>
    </p:spTree>
    <p:extLst>
      <p:ext uri="{BB962C8B-B14F-4D97-AF65-F5344CB8AC3E}">
        <p14:creationId xmlns:p14="http://schemas.microsoft.com/office/powerpoint/2010/main" val="14031007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013406"/>
          </a:xfrm>
        </p:spPr>
        <p:txBody>
          <a:bodyPr/>
          <a:lstStyle/>
          <a:p>
            <a:r>
              <a:rPr lang="en-US" dirty="0"/>
              <a:t>Partners can use Rated Usage to gain insight into how customers are using their Azure subscription</a:t>
            </a:r>
          </a:p>
          <a:p>
            <a:endParaRPr lang="en-US" dirty="0"/>
          </a:p>
          <a:p>
            <a:r>
              <a:rPr lang="en-US" dirty="0"/>
              <a:t>Rated Usage includes consumption estimates for the current billing period</a:t>
            </a:r>
          </a:p>
          <a:p>
            <a:pPr lvl="1"/>
            <a:r>
              <a:rPr lang="en-US" dirty="0"/>
              <a:t>Does not cover previous billing periods</a:t>
            </a:r>
          </a:p>
          <a:p>
            <a:pPr lvl="1"/>
            <a:r>
              <a:rPr lang="en-US" dirty="0"/>
              <a:t>Refer to Invoices &amp; Invoice line items for historical Azure usage consumption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Rated Usage in Partner Center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623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865674"/>
          </a:xfrm>
        </p:spPr>
        <p:txBody>
          <a:bodyPr/>
          <a:lstStyle/>
          <a:p>
            <a:r>
              <a:rPr lang="en-US" dirty="0"/>
              <a:t>Rated Usage includes visibility &amp; control via:</a:t>
            </a:r>
          </a:p>
          <a:p>
            <a:pPr lvl="1"/>
            <a:r>
              <a:rPr lang="en-US" dirty="0"/>
              <a:t>Customer spending budgets</a:t>
            </a:r>
          </a:p>
          <a:p>
            <a:pPr lvl="1"/>
            <a:r>
              <a:rPr lang="en-US" dirty="0"/>
              <a:t>Summary resource consumption</a:t>
            </a:r>
          </a:p>
          <a:p>
            <a:pPr lvl="1"/>
            <a:r>
              <a:rPr lang="en-US" dirty="0"/>
              <a:t>Detailed resource consumption</a:t>
            </a:r>
          </a:p>
          <a:p>
            <a:endParaRPr lang="en-US" dirty="0"/>
          </a:p>
          <a:p>
            <a:r>
              <a:rPr lang="en-US" dirty="0"/>
              <a:t>Resource consumption </a:t>
            </a:r>
            <a:br>
              <a:rPr lang="en-US" dirty="0"/>
            </a:br>
            <a:r>
              <a:rPr lang="en-US" dirty="0"/>
              <a:t>spans different scopes: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Rate Usage Scopes in Partner Center SDK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66037" y="3344862"/>
            <a:ext cx="4401628" cy="3276600"/>
            <a:chOff x="7666037" y="3344862"/>
            <a:chExt cx="4401628" cy="3276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666037" y="3344862"/>
              <a:ext cx="4401628" cy="3276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16814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</a:rPr>
                <a:t>Partner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7818437" y="3954462"/>
              <a:ext cx="4114800" cy="24837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2"/>
                  </a:solidFill>
                </a:rPr>
                <a:t>Customer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7970837" y="4487862"/>
              <a:ext cx="3809999" cy="183097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2"/>
                  </a:solidFill>
                </a:rPr>
                <a:t>Subscription</a:t>
              </a: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8123237" y="5074752"/>
              <a:ext cx="3505200" cy="114373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39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2"/>
                  </a:solidFill>
                </a:rPr>
                <a:t>Resource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637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785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211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359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933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9508" y="5669154"/>
              <a:ext cx="381001" cy="381001"/>
            </a:xfrm>
            <a:prstGeom prst="rect">
              <a:avLst/>
            </a:prstGeom>
            <a:ln w="127000" cap="sq">
              <a:noFill/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758397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Spending Budget</a:t>
            </a:r>
          </a:p>
        </p:txBody>
      </p:sp>
    </p:spTree>
    <p:extLst>
      <p:ext uri="{BB962C8B-B14F-4D97-AF65-F5344CB8AC3E}">
        <p14:creationId xmlns:p14="http://schemas.microsoft.com/office/powerpoint/2010/main" val="10656058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961358"/>
          </a:xfrm>
        </p:spPr>
        <p:txBody>
          <a:bodyPr/>
          <a:lstStyle/>
          <a:p>
            <a:r>
              <a:rPr lang="en-US" dirty="0"/>
              <a:t>Partners can set a spending budget on a customer</a:t>
            </a:r>
          </a:p>
          <a:p>
            <a:r>
              <a:rPr lang="en-US" dirty="0"/>
              <a:t>Has zero impact on the customer, Azure subscription or the resource usage</a:t>
            </a:r>
          </a:p>
          <a:p>
            <a:pPr lvl="1"/>
            <a:r>
              <a:rPr lang="en-US" dirty="0"/>
              <a:t>Simply an indicator that the Partner can use to take specific actions on</a:t>
            </a:r>
          </a:p>
          <a:p>
            <a:r>
              <a:rPr lang="en-US" dirty="0"/>
              <a:t>Partners can set the budget: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Customer.UsageSpendingBudget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Budget=0 – any usage spending counted</a:t>
            </a:r>
          </a:p>
          <a:p>
            <a:r>
              <a:rPr lang="en-US" dirty="0"/>
              <a:t>Budget=null – disable spending budget for customer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Spending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68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738664"/>
          </a:xfrm>
        </p:spPr>
        <p:txBody>
          <a:bodyPr/>
          <a:lstStyle/>
          <a:p>
            <a:r>
              <a:rPr lang="en-US" dirty="0"/>
              <a:t>Shows customers with spending budgets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Spending Budget in Partner Center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14" y="1973262"/>
            <a:ext cx="7515047" cy="48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18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2a172fe-0250-434a-85cf-03b10810c5e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2074</TotalTime>
  <Words>1275</Words>
  <Application>Microsoft Office PowerPoint</Application>
  <PresentationFormat>Custom</PresentationFormat>
  <Paragraphs>322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Consolas</vt:lpstr>
      <vt:lpstr>Courier New</vt:lpstr>
      <vt:lpstr>Segoe UI</vt:lpstr>
      <vt:lpstr>Segoe UI Light</vt:lpstr>
      <vt:lpstr>Wingdings</vt:lpstr>
      <vt:lpstr>5-30610_Microsoft_Ignite_Keynote_Template</vt:lpstr>
      <vt:lpstr>Azure Rated Usage</vt:lpstr>
      <vt:lpstr>Module Overview</vt:lpstr>
      <vt:lpstr>Overview of Rated Usage</vt:lpstr>
      <vt:lpstr>Rated Usage in Partner Center SDK</vt:lpstr>
      <vt:lpstr>Rated Usage in Partner Center SDK</vt:lpstr>
      <vt:lpstr>Rate Usage Scopes in Partner Center SDK</vt:lpstr>
      <vt:lpstr>Customer Spending Budget</vt:lpstr>
      <vt:lpstr>Customer Spending Budget</vt:lpstr>
      <vt:lpstr>Spending Budget in Partner Center Dashboard</vt:lpstr>
      <vt:lpstr>Query Spending Budget with Managed API</vt:lpstr>
      <vt:lpstr>Query Spending Budget with REST API</vt:lpstr>
      <vt:lpstr>Query Spending Budget with REST API</vt:lpstr>
      <vt:lpstr>Set Spending Budget with Managed API</vt:lpstr>
      <vt:lpstr>Set Spending Budget with REST API</vt:lpstr>
      <vt:lpstr>DEMO</vt:lpstr>
      <vt:lpstr>Usage Summary</vt:lpstr>
      <vt:lpstr>Understanding Usage Summary</vt:lpstr>
      <vt:lpstr>Usage Summary for Partners</vt:lpstr>
      <vt:lpstr>Get Usage Summary for Partner - Managed API</vt:lpstr>
      <vt:lpstr>Get Usage Summary for Partner - REST API</vt:lpstr>
      <vt:lpstr>Get Usage Summary for Partner - REST API</vt:lpstr>
      <vt:lpstr>Usage Summary for Subscription</vt:lpstr>
      <vt:lpstr>Get Usage Summary for Subscription - Managed API</vt:lpstr>
      <vt:lpstr>Get Usage Summary for Subscription - REST API</vt:lpstr>
      <vt:lpstr>Get Usage Summary for Subscription - REST API</vt:lpstr>
      <vt:lpstr>DEMO</vt:lpstr>
      <vt:lpstr>Usage Detail</vt:lpstr>
      <vt:lpstr>Understanding Usage Detail</vt:lpstr>
      <vt:lpstr>Usage Detail for Subscription</vt:lpstr>
      <vt:lpstr>Get Usage Detail for Subscription - Managed API</vt:lpstr>
      <vt:lpstr>Get Usage Detail for Subscription - REST API</vt:lpstr>
      <vt:lpstr>Get Usage Detail for Customer - REST API</vt:lpstr>
      <vt:lpstr>Usage Detail for Resource</vt:lpstr>
      <vt:lpstr>Get Usage Detail for Subscription - Managed API</vt:lpstr>
      <vt:lpstr>Get Usage Detail for Subscription - REST API</vt:lpstr>
      <vt:lpstr>Get Usage Detail for Subscription - REST API</vt:lpstr>
      <vt:lpstr>DEMO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Customers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161</cp:revision>
  <dcterms:created xsi:type="dcterms:W3CDTF">2015-12-02T15:17:01Z</dcterms:created>
  <dcterms:modified xsi:type="dcterms:W3CDTF">2016-05-31T16:13:28Z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