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74" r:id="rId7"/>
    <p:sldId id="275" r:id="rId8"/>
    <p:sldId id="267" r:id="rId9"/>
    <p:sldId id="268" r:id="rId10"/>
    <p:sldId id="269" r:id="rId11"/>
    <p:sldId id="270" r:id="rId12"/>
    <p:sldId id="271" r:id="rId13"/>
    <p:sldId id="259" r:id="rId14"/>
    <p:sldId id="258" r:id="rId15"/>
    <p:sldId id="276" r:id="rId16"/>
    <p:sldId id="272" r:id="rId17"/>
    <p:sldId id="257" r:id="rId18"/>
    <p:sldId id="277" r:id="rId19"/>
    <p:sldId id="283" r:id="rId20"/>
    <p:sldId id="284" r:id="rId21"/>
    <p:sldId id="278" r:id="rId22"/>
    <p:sldId id="285" r:id="rId23"/>
    <p:sldId id="286" r:id="rId24"/>
    <p:sldId id="287" r:id="rId25"/>
    <p:sldId id="279" r:id="rId26"/>
    <p:sldId id="280" r:id="rId27"/>
    <p:sldId id="282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E285-55A4-401E-AA1A-A1CF771B1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725D7-EAB0-40E4-A409-B46146300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44E9-6984-4F50-BC53-0D4D08F8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1038-8BE3-43B9-9036-5FF8921D113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C9CB-2BCD-4AB1-9473-9042B38F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FE7C-1C48-4C4D-9D70-AF1C02C8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4D73-B2EE-42A8-BDC8-5B40D5F3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8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E94C-E329-4BA4-BCF7-D736B6CA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0AEB7-EEAF-4DFD-A669-C3E1A43CE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AF53B-1407-483B-BAEA-DD690B2F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1038-8BE3-43B9-9036-5FF8921D113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E36BA-C148-4D93-876D-208FAA23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98748-DAFE-4315-90D1-FC8E0A56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4D73-B2EE-42A8-BDC8-5B40D5F3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8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D35E5-453B-463E-8621-8E8E78E84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79F91-9BE8-4569-BF8E-FBEEF622C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3A467-F5AA-4C59-8637-880C5AB6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1038-8BE3-43B9-9036-5FF8921D113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2EB1-50D5-4094-A33A-A7007EC0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1AFF-1DDD-4A01-9D3C-670F56C8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4D73-B2EE-42A8-BDC8-5B40D5F3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9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0B09-3CE9-4070-BFDE-65289576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66DC-512C-48F2-9871-32C2C2BC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0C28-C044-4E25-98F2-4C6EAD88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1038-8BE3-43B9-9036-5FF8921D113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EECF5-6772-4843-9A31-881544AB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FE38-2538-4B95-8769-949BAE46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4D73-B2EE-42A8-BDC8-5B40D5F3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25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258D-32E4-45D2-8638-05F41378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2E2B8-FB3D-446A-90CC-C826C160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169A-0FF2-48BF-B9B3-0DB17FB0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1038-8BE3-43B9-9036-5FF8921D113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4D2D-BF60-4288-A468-18343B0F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6BAA-7EDC-4408-813A-B3DC1C34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4D73-B2EE-42A8-BDC8-5B40D5F3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8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0ED6-0158-479D-B532-3FC92D5D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C85C-A543-433F-B06A-EC07531AB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485EF-6939-4514-9C44-F5C71199A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E1168-0B02-436D-BFA1-C6B5460E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1038-8BE3-43B9-9036-5FF8921D113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38BB1-99B7-46EB-949E-2D1F83A5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AEC3E-9AC7-4E09-8123-F85F9E7B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4D73-B2EE-42A8-BDC8-5B40D5F3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47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ACE5-8CD0-401C-9EFB-BD80F2F6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44190-FC6D-40D0-B2BC-C215477AE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A6947-871B-43E4-B9AC-7D0247DD4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665AF-BB19-429E-AD68-CDB29E06D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7400D-9866-446D-8561-EEF7F1B9E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B60A8-1F1F-4892-8282-74287788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1038-8BE3-43B9-9036-5FF8921D113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77482-4690-4FAF-9BB2-7EE9D447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B6D56-C603-4E8C-A922-749D8F3A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4D73-B2EE-42A8-BDC8-5B40D5F3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38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37B7-765D-4AD6-AE42-E1A3EDD9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70154-0DC4-4AD6-B81D-16A681B4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1038-8BE3-43B9-9036-5FF8921D113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F717D-5401-4D21-9BE8-E40A8030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B9C2E-1820-4B9E-B342-0C905655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4D73-B2EE-42A8-BDC8-5B40D5F3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1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9C606-3042-4A17-976E-1D5F7B2B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1038-8BE3-43B9-9036-5FF8921D113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13143-1010-495E-94A3-86360AC2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7B8A-5286-4976-9DF0-9F713E0F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4D73-B2EE-42A8-BDC8-5B40D5F3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93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831D-B30F-43FE-A3D1-8843CAB4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9A72-3F9A-4B07-BDEC-B37B17D8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9AD4A-6577-4BC5-88DE-06A142C2D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919D8-743F-4EC4-A3B2-FC12887F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1038-8BE3-43B9-9036-5FF8921D113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41815-79DA-4C3E-A649-007A8EAC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C7CA-A749-41C6-AB3F-3E91C714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4D73-B2EE-42A8-BDC8-5B40D5F3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6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F450-F05C-4518-A863-965AC988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66727-30DC-4025-B19A-D56055344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3D4F0-E0E4-46E2-B4FA-202FF296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11F4B-4DB6-4C00-A9F3-60585BB1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1038-8BE3-43B9-9036-5FF8921D113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3B5D0-0647-4E80-B7E2-2D96F515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A3B0A-6842-452C-9DA5-0E57BFFF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4D73-B2EE-42A8-BDC8-5B40D5F3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60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C2187-1546-4642-A0E7-83676DC0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D22B0-FF92-434C-992B-39277BEB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C176-2C57-4B81-A1EA-32F75DE97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1038-8BE3-43B9-9036-5FF8921D1134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EF89-919D-453E-8E5B-237241C99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7A3B0-9CB3-4BB1-AAE9-7656DEDC4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4D73-B2EE-42A8-BDC8-5B40D5F3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A8AF-B61F-4304-9D8D-59C5027D7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Scalar Wave Equations and Numerical Solutions In Black Hole Spacetimes </a:t>
            </a:r>
            <a:r>
              <a:rPr lang="en-US" b="0" i="0" dirty="0">
                <a:effectLst/>
                <a:latin typeface="Calibri Light" panose="020F0302020204030204" pitchFamily="34" charset="0"/>
              </a:rPr>
              <a:t>​</a:t>
            </a:r>
            <a:br>
              <a:rPr lang="en-US" b="0" i="0" dirty="0">
                <a:effectLst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D53A9-0C42-40ED-A52C-F4298E524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A Brief Look</a:t>
            </a:r>
            <a:r>
              <a:rPr lang="en-US" b="0" i="0" dirty="0">
                <a:effectLst/>
                <a:latin typeface="Calibri Light" panose="020F03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ctr" rtl="0" fontAlgn="base"/>
            <a:r>
              <a:rPr lang="en-US" b="0" i="0" dirty="0">
                <a:effectLst/>
                <a:latin typeface="Calibri Light" panose="020F03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ctr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By Adam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Kiddle</a:t>
            </a:r>
            <a:endParaRPr lang="en-US" b="0" i="0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76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9292B94-888B-45B8-A27D-742131748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5" y="0"/>
            <a:ext cx="10533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3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BB59344-3737-448E-A795-BC23E7DC9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5" y="0"/>
            <a:ext cx="10533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2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A4C6435-5691-423E-834A-7D9186EE0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5" y="0"/>
            <a:ext cx="10533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8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01E1F31-B267-467F-A4F4-C8DF68AA3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641" y="315557"/>
            <a:ext cx="8384718" cy="6226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32F51B-5A06-4877-BC5E-03EB8EE22E62}"/>
                  </a:ext>
                </a:extLst>
              </p:cNvPr>
              <p:cNvSpPr txBox="1"/>
              <p:nvPr/>
            </p:nvSpPr>
            <p:spPr>
              <a:xfrm>
                <a:off x="276885" y="871870"/>
                <a:ext cx="168033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BCs:</a:t>
                </a:r>
              </a:p>
              <a:p>
                <a:r>
                  <a:rPr lang="en-GB" dirty="0"/>
                  <a:t>Periodic</a:t>
                </a:r>
              </a:p>
              <a:p>
                <a:endParaRPr lang="en-GB" dirty="0"/>
              </a:p>
              <a:p>
                <a:r>
                  <a:rPr lang="en-GB" dirty="0"/>
                  <a:t>ICs:</a:t>
                </a:r>
              </a:p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propagation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32F51B-5A06-4877-BC5E-03EB8EE22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5" y="871870"/>
                <a:ext cx="1680332" cy="1477328"/>
              </a:xfrm>
              <a:prstGeom prst="rect">
                <a:avLst/>
              </a:prstGeom>
              <a:blipFill>
                <a:blip r:embed="rId4"/>
                <a:stretch>
                  <a:fillRect l="-2899" t="-2066" r="-2899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2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2EFB0C-A84D-4AF7-8935-C1DC3C8BC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640" y="315557"/>
            <a:ext cx="8384717" cy="62268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C6ADFA-F2A1-430C-A801-72F7C02C9DC6}"/>
                  </a:ext>
                </a:extLst>
              </p:cNvPr>
              <p:cNvSpPr txBox="1"/>
              <p:nvPr/>
            </p:nvSpPr>
            <p:spPr>
              <a:xfrm>
                <a:off x="273788" y="872168"/>
                <a:ext cx="6097772" cy="1616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BCs:</a:t>
                </a:r>
              </a:p>
              <a:p>
                <a:r>
                  <a:rPr lang="en-GB" dirty="0"/>
                  <a:t>Periodic</a:t>
                </a:r>
              </a:p>
              <a:p>
                <a:endParaRPr lang="en-GB" dirty="0"/>
              </a:p>
              <a:p>
                <a:r>
                  <a:rPr lang="en-GB" dirty="0"/>
                  <a:t>ICs: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C6ADFA-F2A1-430C-A801-72F7C02C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88" y="872168"/>
                <a:ext cx="6097772" cy="1616533"/>
              </a:xfrm>
              <a:prstGeom prst="rect">
                <a:avLst/>
              </a:prstGeom>
              <a:blipFill>
                <a:blip r:embed="rId4"/>
                <a:stretch>
                  <a:fillRect l="-900" t="-18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51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A4C6435-5691-423E-834A-7D9186EE0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5" y="0"/>
            <a:ext cx="10533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6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3901814-7662-49A2-B835-C6AF9A6F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95" y="-74432"/>
            <a:ext cx="9051027" cy="691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10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D16F-0830-4631-B205-14E1BA9B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5" y="99309"/>
            <a:ext cx="10515600" cy="657411"/>
          </a:xfrm>
        </p:spPr>
        <p:txBody>
          <a:bodyPr>
            <a:normAutofit fontScale="90000"/>
          </a:bodyPr>
          <a:lstStyle/>
          <a:p>
            <a:r>
              <a:rPr lang="en-GB" dirty="0"/>
              <a:t>Dissipative Propagation: Gaussian Peak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3A7C584-A5F4-42BF-BFB1-EFF5EE01D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4037" y="756720"/>
            <a:ext cx="85439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6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15BC35-722B-42B2-91BE-0CCC382263A3}"/>
                  </a:ext>
                </a:extLst>
              </p:cNvPr>
              <p:cNvSpPr txBox="1"/>
              <p:nvPr/>
            </p:nvSpPr>
            <p:spPr>
              <a:xfrm>
                <a:off x="3514060" y="2052194"/>
                <a:ext cx="3831625" cy="650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2000" smtClean="0">
                              <a:solidFill>
                                <a:srgbClr val="C00000"/>
                              </a:solidFill>
                              <a:effectLst/>
                            </a:rPr>
                            <m:t>☐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GB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rad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15BC35-722B-42B2-91BE-0CCC3822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060" y="2052194"/>
                <a:ext cx="3831625" cy="650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2534A57-6FFB-462F-9694-31884C08B64E}"/>
              </a:ext>
            </a:extLst>
          </p:cNvPr>
          <p:cNvSpPr txBox="1"/>
          <p:nvPr/>
        </p:nvSpPr>
        <p:spPr>
          <a:xfrm>
            <a:off x="838200" y="1633612"/>
            <a:ext cx="659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For general 4-dimensional spacetime, the scalar wave equation 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83518-3F68-4332-B1DC-54C2F1AC2B63}"/>
              </a:ext>
            </a:extLst>
          </p:cNvPr>
          <p:cNvSpPr txBox="1"/>
          <p:nvPr/>
        </p:nvSpPr>
        <p:spPr>
          <a:xfrm>
            <a:off x="838200" y="2922402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Take the Schwarzschild metric in Schwarzschild coordinates (c, M = 1):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DCF3DB-F75E-45A9-AB5C-4F5FC3CCB6C4}"/>
                  </a:ext>
                </a:extLst>
              </p:cNvPr>
              <p:cNvSpPr txBox="1"/>
              <p:nvPr/>
            </p:nvSpPr>
            <p:spPr>
              <a:xfrm>
                <a:off x="2420066" y="3426840"/>
                <a:ext cx="7351867" cy="842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𝑓𝑑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GB" sz="20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bg2">
                        <a:lumMod val="90000"/>
                      </a:schemeClr>
                    </a:solidFill>
                  </a:rPr>
                  <a:t>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4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sz="2400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GB" sz="24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/>
                <a:endParaRPr lang="en-GB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DCF3DB-F75E-45A9-AB5C-4F5FC3CCB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66" y="3426840"/>
                <a:ext cx="7351867" cy="842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F7D7778-6012-405F-9872-2A5E5A0F72E7}"/>
              </a:ext>
            </a:extLst>
          </p:cNvPr>
          <p:cNvSpPr txBox="1"/>
          <p:nvPr/>
        </p:nvSpPr>
        <p:spPr>
          <a:xfrm>
            <a:off x="838200" y="4099648"/>
            <a:ext cx="413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Expand solution into scalar harmonics: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030C3B-DBCD-4FC9-AE25-0A10A1F29150}"/>
                  </a:ext>
                </a:extLst>
              </p:cNvPr>
              <p:cNvSpPr txBox="1"/>
              <p:nvPr/>
            </p:nvSpPr>
            <p:spPr>
              <a:xfrm>
                <a:off x="3600078" y="4556632"/>
                <a:ext cx="2742225" cy="770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GB" sz="20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0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0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dirty="0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dirty="0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GB" sz="2000" b="0" i="1" dirty="0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030C3B-DBCD-4FC9-AE25-0A10A1F29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78" y="4556632"/>
                <a:ext cx="2742225" cy="770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21">
            <a:extLst>
              <a:ext uri="{FF2B5EF4-FFF2-40B4-BE49-F238E27FC236}">
                <a16:creationId xmlns:a16="http://schemas.microsoft.com/office/drawing/2014/main" id="{87AAB753-5A5D-4384-BAA8-57FA95B9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Wave Equation</a:t>
            </a:r>
          </a:p>
        </p:txBody>
      </p:sp>
    </p:spTree>
    <p:extLst>
      <p:ext uri="{BB962C8B-B14F-4D97-AF65-F5344CB8AC3E}">
        <p14:creationId xmlns:p14="http://schemas.microsoft.com/office/powerpoint/2010/main" val="376226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15BC35-722B-42B2-91BE-0CCC382263A3}"/>
                  </a:ext>
                </a:extLst>
              </p:cNvPr>
              <p:cNvSpPr txBox="1"/>
              <p:nvPr/>
            </p:nvSpPr>
            <p:spPr>
              <a:xfrm>
                <a:off x="3514060" y="2052194"/>
                <a:ext cx="3831625" cy="650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2000" smtClean="0">
                              <a:effectLst/>
                            </a:rPr>
                            <m:t>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rad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15BC35-722B-42B2-91BE-0CCC3822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060" y="2052194"/>
                <a:ext cx="3831625" cy="650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2534A57-6FFB-462F-9694-31884C08B64E}"/>
              </a:ext>
            </a:extLst>
          </p:cNvPr>
          <p:cNvSpPr txBox="1"/>
          <p:nvPr/>
        </p:nvSpPr>
        <p:spPr>
          <a:xfrm>
            <a:off x="838200" y="1633612"/>
            <a:ext cx="659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general 4-dimensional spacetime, the scalar wave equation 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83518-3F68-4332-B1DC-54C2F1AC2B63}"/>
              </a:ext>
            </a:extLst>
          </p:cNvPr>
          <p:cNvSpPr txBox="1"/>
          <p:nvPr/>
        </p:nvSpPr>
        <p:spPr>
          <a:xfrm>
            <a:off x="838200" y="2922402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Take the Schwarzschild metric in Schwarzschild coordinates (c, M = 1):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DCF3DB-F75E-45A9-AB5C-4F5FC3CCB6C4}"/>
                  </a:ext>
                </a:extLst>
              </p:cNvPr>
              <p:cNvSpPr txBox="1"/>
              <p:nvPr/>
            </p:nvSpPr>
            <p:spPr>
              <a:xfrm>
                <a:off x="2420066" y="3426840"/>
                <a:ext cx="7351867" cy="842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𝑓𝑑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  <a:p>
                <a:pPr/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DCF3DB-F75E-45A9-AB5C-4F5FC3CCB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66" y="3426840"/>
                <a:ext cx="7351867" cy="842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F7D7778-6012-405F-9872-2A5E5A0F72E7}"/>
              </a:ext>
            </a:extLst>
          </p:cNvPr>
          <p:cNvSpPr txBox="1"/>
          <p:nvPr/>
        </p:nvSpPr>
        <p:spPr>
          <a:xfrm>
            <a:off x="838200" y="4099648"/>
            <a:ext cx="413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Expand solution into scalar harmonics: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030C3B-DBCD-4FC9-AE25-0A10A1F29150}"/>
                  </a:ext>
                </a:extLst>
              </p:cNvPr>
              <p:cNvSpPr txBox="1"/>
              <p:nvPr/>
            </p:nvSpPr>
            <p:spPr>
              <a:xfrm>
                <a:off x="3600078" y="4556632"/>
                <a:ext cx="2742225" cy="770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GB" sz="20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0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0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dirty="0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dirty="0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GB" sz="2000" b="0" i="1" dirty="0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030C3B-DBCD-4FC9-AE25-0A10A1F29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78" y="4556632"/>
                <a:ext cx="2742225" cy="770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21">
            <a:extLst>
              <a:ext uri="{FF2B5EF4-FFF2-40B4-BE49-F238E27FC236}">
                <a16:creationId xmlns:a16="http://schemas.microsoft.com/office/drawing/2014/main" id="{87AAB753-5A5D-4384-BAA8-57FA95B9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Wave Equation</a:t>
            </a:r>
          </a:p>
        </p:txBody>
      </p:sp>
    </p:spTree>
    <p:extLst>
      <p:ext uri="{BB962C8B-B14F-4D97-AF65-F5344CB8AC3E}">
        <p14:creationId xmlns:p14="http://schemas.microsoft.com/office/powerpoint/2010/main" val="119674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2D4D-6658-4931-B8EF-7BAA8F40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Hyperbolic PDE  - A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73D13-F790-4F7F-B6E9-C89F77116AA2}"/>
                  </a:ext>
                </a:extLst>
              </p:cNvPr>
              <p:cNvSpPr txBox="1"/>
              <p:nvPr/>
            </p:nvSpPr>
            <p:spPr>
              <a:xfrm>
                <a:off x="4330609" y="2114232"/>
                <a:ext cx="3339392" cy="741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73D13-F790-4F7F-B6E9-C89F77116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09" y="2114232"/>
                <a:ext cx="3339392" cy="741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FE6C28-5C0D-4AC5-8EB2-123F85205A65}"/>
                  </a:ext>
                </a:extLst>
              </p:cNvPr>
              <p:cNvSpPr txBox="1"/>
              <p:nvPr/>
            </p:nvSpPr>
            <p:spPr>
              <a:xfrm>
                <a:off x="3565067" y="3940611"/>
                <a:ext cx="3994682" cy="1664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4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𝜕𝜓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GB" sz="2400" b="0" i="1" dirty="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400" b="0" i="0" dirty="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GB" sz="2400" b="0" i="0" dirty="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GB" sz="2400" b="0" i="1" dirty="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FE6C28-5C0D-4AC5-8EB2-123F85205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67" y="3940611"/>
                <a:ext cx="3994682" cy="1664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94491B6-5DAF-4121-88F7-CA9E5109DE5B}"/>
              </a:ext>
            </a:extLst>
          </p:cNvPr>
          <p:cNvSpPr txBox="1"/>
          <p:nvPr/>
        </p:nvSpPr>
        <p:spPr>
          <a:xfrm>
            <a:off x="935665" y="1584251"/>
            <a:ext cx="522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Model hyperbolic equation: The 1D wave equation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EE204-E823-4C58-A8A7-CB6ED432D68B}"/>
              </a:ext>
            </a:extLst>
          </p:cNvPr>
          <p:cNvSpPr txBox="1"/>
          <p:nvPr/>
        </p:nvSpPr>
        <p:spPr>
          <a:xfrm>
            <a:off x="935665" y="3178602"/>
            <a:ext cx="45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Second order in time, second order in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E7320D-6656-4035-8EF9-46F3B68152B3}"/>
                  </a:ext>
                </a:extLst>
              </p:cNvPr>
              <p:cNvSpPr txBox="1"/>
              <p:nvPr/>
            </p:nvSpPr>
            <p:spPr>
              <a:xfrm>
                <a:off x="935665" y="3519588"/>
                <a:ext cx="6561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</a:rPr>
                  <a:t>Can introduce a new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</a:rPr>
                  <a:t> to turn this into two equations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E7320D-6656-4035-8EF9-46F3B6815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65" y="3519588"/>
                <a:ext cx="6561027" cy="369332"/>
              </a:xfrm>
              <a:prstGeom prst="rect">
                <a:avLst/>
              </a:prstGeom>
              <a:blipFill>
                <a:blip r:embed="rId4"/>
                <a:stretch>
                  <a:fillRect l="-5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395CE87-ED3B-4224-9CED-60EA216B99EC}"/>
              </a:ext>
            </a:extLst>
          </p:cNvPr>
          <p:cNvSpPr txBox="1"/>
          <p:nvPr/>
        </p:nvSpPr>
        <p:spPr>
          <a:xfrm>
            <a:off x="935664" y="5901607"/>
            <a:ext cx="553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Both first order in time – simpler to solve numerically!</a:t>
            </a:r>
          </a:p>
        </p:txBody>
      </p:sp>
    </p:spTree>
    <p:extLst>
      <p:ext uri="{BB962C8B-B14F-4D97-AF65-F5344CB8AC3E}">
        <p14:creationId xmlns:p14="http://schemas.microsoft.com/office/powerpoint/2010/main" val="83638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15BC35-722B-42B2-91BE-0CCC382263A3}"/>
                  </a:ext>
                </a:extLst>
              </p:cNvPr>
              <p:cNvSpPr txBox="1"/>
              <p:nvPr/>
            </p:nvSpPr>
            <p:spPr>
              <a:xfrm>
                <a:off x="3514060" y="2052194"/>
                <a:ext cx="3831625" cy="650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2000" smtClean="0">
                              <a:effectLst/>
                            </a:rPr>
                            <m:t>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rad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15BC35-722B-42B2-91BE-0CCC3822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060" y="2052194"/>
                <a:ext cx="3831625" cy="650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2534A57-6FFB-462F-9694-31884C08B64E}"/>
              </a:ext>
            </a:extLst>
          </p:cNvPr>
          <p:cNvSpPr txBox="1"/>
          <p:nvPr/>
        </p:nvSpPr>
        <p:spPr>
          <a:xfrm>
            <a:off x="838200" y="1633612"/>
            <a:ext cx="659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general 4-dimensional spacetime, the scalar wave equation 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83518-3F68-4332-B1DC-54C2F1AC2B63}"/>
              </a:ext>
            </a:extLst>
          </p:cNvPr>
          <p:cNvSpPr txBox="1"/>
          <p:nvPr/>
        </p:nvSpPr>
        <p:spPr>
          <a:xfrm>
            <a:off x="838200" y="2922402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Take the Schwarzschild metric in Schwarzschild coordinates (c, M = 1):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DCF3DB-F75E-45A9-AB5C-4F5FC3CCB6C4}"/>
                  </a:ext>
                </a:extLst>
              </p:cNvPr>
              <p:cNvSpPr txBox="1"/>
              <p:nvPr/>
            </p:nvSpPr>
            <p:spPr>
              <a:xfrm>
                <a:off x="2420066" y="3426840"/>
                <a:ext cx="7351867" cy="842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𝑓𝑑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GB" sz="2400" dirty="0"/>
              </a:p>
              <a:p>
                <a:pPr/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DCF3DB-F75E-45A9-AB5C-4F5FC3CCB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66" y="3426840"/>
                <a:ext cx="7351867" cy="842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F7D7778-6012-405F-9872-2A5E5A0F72E7}"/>
              </a:ext>
            </a:extLst>
          </p:cNvPr>
          <p:cNvSpPr txBox="1"/>
          <p:nvPr/>
        </p:nvSpPr>
        <p:spPr>
          <a:xfrm>
            <a:off x="838200" y="4099648"/>
            <a:ext cx="413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Expand solution into scalar harmonics: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030C3B-DBCD-4FC9-AE25-0A10A1F29150}"/>
                  </a:ext>
                </a:extLst>
              </p:cNvPr>
              <p:cNvSpPr txBox="1"/>
              <p:nvPr/>
            </p:nvSpPr>
            <p:spPr>
              <a:xfrm>
                <a:off x="3600078" y="4556632"/>
                <a:ext cx="2742225" cy="770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GB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GB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030C3B-DBCD-4FC9-AE25-0A10A1F29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78" y="4556632"/>
                <a:ext cx="2742225" cy="770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21">
            <a:extLst>
              <a:ext uri="{FF2B5EF4-FFF2-40B4-BE49-F238E27FC236}">
                <a16:creationId xmlns:a16="http://schemas.microsoft.com/office/drawing/2014/main" id="{87AAB753-5A5D-4384-BAA8-57FA95B9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Wave Equation</a:t>
            </a:r>
          </a:p>
        </p:txBody>
      </p:sp>
    </p:spTree>
    <p:extLst>
      <p:ext uri="{BB962C8B-B14F-4D97-AF65-F5344CB8AC3E}">
        <p14:creationId xmlns:p14="http://schemas.microsoft.com/office/powerpoint/2010/main" val="124685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6CF4-DE58-49A8-BDCA-2DED39FB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Wave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9F80FE-5892-4F8A-B93F-1361EB71C5CD}"/>
                  </a:ext>
                </a:extLst>
              </p:cNvPr>
              <p:cNvSpPr txBox="1"/>
              <p:nvPr/>
            </p:nvSpPr>
            <p:spPr>
              <a:xfrm>
                <a:off x="1440699" y="3437511"/>
                <a:ext cx="7060983" cy="790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i="1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i="1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r>
                            <a:rPr lang="en-GB" sz="2000" i="1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b="0" i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GB" sz="200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sz="2000" i="1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GB" sz="200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r>
                            <a:rPr lang="en-GB" sz="2000" i="1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GB" sz="2000" b="0" i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sz="20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GB" sz="20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0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GB" sz="2000" b="0" i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9F80FE-5892-4F8A-B93F-1361EB71C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99" y="3437511"/>
                <a:ext cx="7060983" cy="790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E5ED3B4-D05D-45BD-B517-7D85C41D1DC7}"/>
              </a:ext>
            </a:extLst>
          </p:cNvPr>
          <p:cNvSpPr txBox="1"/>
          <p:nvPr/>
        </p:nvSpPr>
        <p:spPr>
          <a:xfrm>
            <a:off x="838200" y="1690688"/>
            <a:ext cx="413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Expand solution into scalar harmonics: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4CDFF3-8DCC-4FFE-ACBF-CD42312CEEDD}"/>
                  </a:ext>
                </a:extLst>
              </p:cNvPr>
              <p:cNvSpPr txBox="1"/>
              <p:nvPr/>
            </p:nvSpPr>
            <p:spPr>
              <a:xfrm>
                <a:off x="3600078" y="2147672"/>
                <a:ext cx="4349589" cy="770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GB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GB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GB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</m:sSub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4CDFF3-8DCC-4FFE-ACBF-CD42312C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78" y="2147672"/>
                <a:ext cx="4349589" cy="770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856522-DB86-4483-8354-BD6A2BE2CD80}"/>
                  </a:ext>
                </a:extLst>
              </p:cNvPr>
              <p:cNvSpPr txBox="1"/>
              <p:nvPr/>
            </p:nvSpPr>
            <p:spPr>
              <a:xfrm>
                <a:off x="838200" y="2983770"/>
                <a:ext cx="8618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</a:rPr>
                  <a:t>Put this solution into the wave equation to obtain a PDE for any given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GB" sz="1800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GB" sz="1800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800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800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856522-DB86-4483-8354-BD6A2BE2C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3770"/>
                <a:ext cx="8618193" cy="369332"/>
              </a:xfrm>
              <a:prstGeom prst="rect">
                <a:avLst/>
              </a:prstGeom>
              <a:blipFill>
                <a:blip r:embed="rId4"/>
                <a:stretch>
                  <a:fillRect l="-495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41B65E-8EEE-4DAD-B8C9-EE3FD2277372}"/>
                  </a:ext>
                </a:extLst>
              </p:cNvPr>
              <p:cNvSpPr txBox="1"/>
              <p:nvPr/>
            </p:nvSpPr>
            <p:spPr>
              <a:xfrm>
                <a:off x="838200" y="4341814"/>
                <a:ext cx="5844933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</a:rPr>
                  <a:t>Using a new radial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1800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</a:rPr>
                  <a:t> which satisfies</a:t>
                </a:r>
                <a:r>
                  <a:rPr lang="en-GB" b="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sSup>
                          <m:sSupPr>
                            <m:ctrlPr>
                              <a:rPr lang="en-GB" b="0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  <m:sup>
                            <m:r>
                              <a:rPr lang="en-GB" b="0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GB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41B65E-8EEE-4DAD-B8C9-EE3FD2277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41814"/>
                <a:ext cx="5844933" cy="491288"/>
              </a:xfrm>
              <a:prstGeom prst="rect">
                <a:avLst/>
              </a:prstGeom>
              <a:blipFill>
                <a:blip r:embed="rId5"/>
                <a:stretch>
                  <a:fillRect l="-731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964378-1FF8-4F2C-A300-49F91BB081E9}"/>
                  </a:ext>
                </a:extLst>
              </p:cNvPr>
              <p:cNvSpPr txBox="1"/>
              <p:nvPr/>
            </p:nvSpPr>
            <p:spPr>
              <a:xfrm>
                <a:off x="1616804" y="4984898"/>
                <a:ext cx="7060983" cy="790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000" b="0" i="1" dirty="0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dirty="0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GB" sz="2000" b="0" i="1" dirty="0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i="1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i="1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r>
                            <a:rPr lang="en-GB" sz="2000" i="1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b="0" i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GB" sz="20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0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GB" sz="2000" b="0" i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964378-1FF8-4F2C-A300-49F91BB0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804" y="4984898"/>
                <a:ext cx="7060983" cy="790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637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6CF4-DE58-49A8-BDCA-2DED39FB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Wave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9F80FE-5892-4F8A-B93F-1361EB71C5CD}"/>
                  </a:ext>
                </a:extLst>
              </p:cNvPr>
              <p:cNvSpPr txBox="1"/>
              <p:nvPr/>
            </p:nvSpPr>
            <p:spPr>
              <a:xfrm>
                <a:off x="1440699" y="3437511"/>
                <a:ext cx="7060983" cy="790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r>
                            <a:rPr lang="en-GB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GB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GB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r>
                            <a:rPr lang="en-GB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GB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GB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GB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GB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9F80FE-5892-4F8A-B93F-1361EB71C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99" y="3437511"/>
                <a:ext cx="7060983" cy="790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E5ED3B4-D05D-45BD-B517-7D85C41D1DC7}"/>
              </a:ext>
            </a:extLst>
          </p:cNvPr>
          <p:cNvSpPr txBox="1"/>
          <p:nvPr/>
        </p:nvSpPr>
        <p:spPr>
          <a:xfrm>
            <a:off x="838200" y="1690688"/>
            <a:ext cx="413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Expand solution into scalar harmonics: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4CDFF3-8DCC-4FFE-ACBF-CD42312CEEDD}"/>
                  </a:ext>
                </a:extLst>
              </p:cNvPr>
              <p:cNvSpPr txBox="1"/>
              <p:nvPr/>
            </p:nvSpPr>
            <p:spPr>
              <a:xfrm>
                <a:off x="3600078" y="2147672"/>
                <a:ext cx="4349589" cy="770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GB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</m:sSub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4CDFF3-8DCC-4FFE-ACBF-CD42312C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78" y="2147672"/>
                <a:ext cx="4349589" cy="770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856522-DB86-4483-8354-BD6A2BE2CD80}"/>
                  </a:ext>
                </a:extLst>
              </p:cNvPr>
              <p:cNvSpPr txBox="1"/>
              <p:nvPr/>
            </p:nvSpPr>
            <p:spPr>
              <a:xfrm>
                <a:off x="838200" y="2983770"/>
                <a:ext cx="8618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C00000"/>
                    </a:solidFill>
                  </a:rPr>
                  <a:t>Put this solution into the wave equation to obtain a PDE for any given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GB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GB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856522-DB86-4483-8354-BD6A2BE2C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3770"/>
                <a:ext cx="8618193" cy="369332"/>
              </a:xfrm>
              <a:prstGeom prst="rect">
                <a:avLst/>
              </a:prstGeom>
              <a:blipFill>
                <a:blip r:embed="rId4"/>
                <a:stretch>
                  <a:fillRect l="-495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41B65E-8EEE-4DAD-B8C9-EE3FD2277372}"/>
                  </a:ext>
                </a:extLst>
              </p:cNvPr>
              <p:cNvSpPr txBox="1"/>
              <p:nvPr/>
            </p:nvSpPr>
            <p:spPr>
              <a:xfrm>
                <a:off x="838200" y="4341814"/>
                <a:ext cx="5844933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</a:rPr>
                  <a:t>Using a new radial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1800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</a:rPr>
                  <a:t> which satisfies</a:t>
                </a:r>
                <a:r>
                  <a:rPr lang="en-GB" b="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sSup>
                          <m:sSupPr>
                            <m:ctrlPr>
                              <a:rPr lang="en-GB" b="0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  <m:sup>
                            <m:r>
                              <a:rPr lang="en-GB" b="0" i="1" dirty="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GB" b="0" i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41B65E-8EEE-4DAD-B8C9-EE3FD2277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41814"/>
                <a:ext cx="5844933" cy="491288"/>
              </a:xfrm>
              <a:prstGeom prst="rect">
                <a:avLst/>
              </a:prstGeom>
              <a:blipFill>
                <a:blip r:embed="rId5"/>
                <a:stretch>
                  <a:fillRect l="-731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964378-1FF8-4F2C-A300-49F91BB081E9}"/>
                  </a:ext>
                </a:extLst>
              </p:cNvPr>
              <p:cNvSpPr txBox="1"/>
              <p:nvPr/>
            </p:nvSpPr>
            <p:spPr>
              <a:xfrm>
                <a:off x="1616804" y="4984898"/>
                <a:ext cx="7060983" cy="790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000" b="0" i="1" dirty="0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dirty="0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GB" sz="2000" b="0" i="1" dirty="0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i="1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i="1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r>
                            <a:rPr lang="en-GB" sz="2000" i="1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b="0" i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GB" sz="200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GB" sz="2000" i="1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000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GB" sz="2000" b="0" i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964378-1FF8-4F2C-A300-49F91BB0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804" y="4984898"/>
                <a:ext cx="7060983" cy="790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22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6CF4-DE58-49A8-BDCA-2DED39FB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Wave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9F80FE-5892-4F8A-B93F-1361EB71C5CD}"/>
                  </a:ext>
                </a:extLst>
              </p:cNvPr>
              <p:cNvSpPr txBox="1"/>
              <p:nvPr/>
            </p:nvSpPr>
            <p:spPr>
              <a:xfrm>
                <a:off x="1440699" y="3437511"/>
                <a:ext cx="7060983" cy="790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GB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r>
                            <a:rPr lang="en-GB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GB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9F80FE-5892-4F8A-B93F-1361EB71C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99" y="3437511"/>
                <a:ext cx="7060983" cy="790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E5ED3B4-D05D-45BD-B517-7D85C41D1DC7}"/>
              </a:ext>
            </a:extLst>
          </p:cNvPr>
          <p:cNvSpPr txBox="1"/>
          <p:nvPr/>
        </p:nvSpPr>
        <p:spPr>
          <a:xfrm>
            <a:off x="838200" y="1690688"/>
            <a:ext cx="413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Expand solution into scalar harmonics: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4CDFF3-8DCC-4FFE-ACBF-CD42312CEEDD}"/>
                  </a:ext>
                </a:extLst>
              </p:cNvPr>
              <p:cNvSpPr txBox="1"/>
              <p:nvPr/>
            </p:nvSpPr>
            <p:spPr>
              <a:xfrm>
                <a:off x="3600078" y="2147672"/>
                <a:ext cx="4349589" cy="770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GB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</m:sSub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4CDFF3-8DCC-4FFE-ACBF-CD42312C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78" y="2147672"/>
                <a:ext cx="4349589" cy="770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856522-DB86-4483-8354-BD6A2BE2CD80}"/>
                  </a:ext>
                </a:extLst>
              </p:cNvPr>
              <p:cNvSpPr txBox="1"/>
              <p:nvPr/>
            </p:nvSpPr>
            <p:spPr>
              <a:xfrm>
                <a:off x="838200" y="2983770"/>
                <a:ext cx="8618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Put this solution into the wave equation to obtain a PDE for any given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GB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GB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856522-DB86-4483-8354-BD6A2BE2C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3770"/>
                <a:ext cx="8618193" cy="369332"/>
              </a:xfrm>
              <a:prstGeom prst="rect">
                <a:avLst/>
              </a:prstGeom>
              <a:blipFill>
                <a:blip r:embed="rId4"/>
                <a:stretch>
                  <a:fillRect l="-495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41B65E-8EEE-4DAD-B8C9-EE3FD2277372}"/>
                  </a:ext>
                </a:extLst>
              </p:cNvPr>
              <p:cNvSpPr txBox="1"/>
              <p:nvPr/>
            </p:nvSpPr>
            <p:spPr>
              <a:xfrm>
                <a:off x="838200" y="4341814"/>
                <a:ext cx="5844933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C00000"/>
                    </a:solidFill>
                  </a:rPr>
                  <a:t>Using a new radial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which satisfies</a:t>
                </a:r>
                <a:r>
                  <a:rPr lang="en-GB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sSup>
                          <m:sSupPr>
                            <m:ctrlPr>
                              <a:rPr lang="en-GB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  <m:sup>
                            <m:r>
                              <a:rPr lang="en-GB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GB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41B65E-8EEE-4DAD-B8C9-EE3FD2277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41814"/>
                <a:ext cx="5844933" cy="491288"/>
              </a:xfrm>
              <a:prstGeom prst="rect">
                <a:avLst/>
              </a:prstGeom>
              <a:blipFill>
                <a:blip r:embed="rId5"/>
                <a:stretch>
                  <a:fillRect l="-731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964378-1FF8-4F2C-A300-49F91BB081E9}"/>
                  </a:ext>
                </a:extLst>
              </p:cNvPr>
              <p:cNvSpPr txBox="1"/>
              <p:nvPr/>
            </p:nvSpPr>
            <p:spPr>
              <a:xfrm>
                <a:off x="1616804" y="4984898"/>
                <a:ext cx="7060983" cy="790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GB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num>
                        <m:den>
                          <m:r>
                            <a:rPr lang="en-GB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GB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GB" sz="20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en-GB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964378-1FF8-4F2C-A300-49F91BB0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804" y="4984898"/>
                <a:ext cx="7060983" cy="790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378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C7BB5-AE37-4D25-B654-DBE41DB3A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01" y="357844"/>
            <a:ext cx="8565347" cy="61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1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6622-8858-4454-BFBA-91665460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difference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D8232F-E1DD-4E85-AC72-9F348E760EA7}"/>
                  </a:ext>
                </a:extLst>
              </p:cNvPr>
              <p:cNvSpPr txBox="1"/>
              <p:nvPr/>
            </p:nvSpPr>
            <p:spPr>
              <a:xfrm>
                <a:off x="3047114" y="2115991"/>
                <a:ext cx="6097772" cy="8397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 −2</m:t>
                          </m:r>
                          <m:sSub>
                            <m:sSub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D8232F-E1DD-4E85-AC72-9F348E760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14" y="2115991"/>
                <a:ext cx="6097772" cy="8397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0542DB-3AB7-44DE-8B21-EFA35F5FAE61}"/>
              </a:ext>
            </a:extLst>
          </p:cNvPr>
          <p:cNvSpPr txBox="1"/>
          <p:nvPr/>
        </p:nvSpPr>
        <p:spPr>
          <a:xfrm>
            <a:off x="838200" y="1718673"/>
            <a:ext cx="673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Taking second order derivatives across space at fixed time intervals: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F799C-D692-438D-9B09-5A3CF2F4A463}"/>
              </a:ext>
            </a:extLst>
          </p:cNvPr>
          <p:cNvSpPr txBox="1"/>
          <p:nvPr/>
        </p:nvSpPr>
        <p:spPr>
          <a:xfrm>
            <a:off x="838200" y="3298561"/>
            <a:ext cx="711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solution can be integrated integrated forward in time (with e.g. RK4):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953E8E-4D4B-4D01-90F9-57D801045D0A}"/>
                  </a:ext>
                </a:extLst>
              </p:cNvPr>
              <p:cNvSpPr txBox="1"/>
              <p:nvPr/>
            </p:nvSpPr>
            <p:spPr>
              <a:xfrm>
                <a:off x="2086196" y="3811185"/>
                <a:ext cx="8019608" cy="1823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𝑛𝑒𝑥𝑡</m:t>
                                    </m:r>
                                  </m:sup>
                                </m:sSubSup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=∫</m:t>
                                </m:r>
                                <m:sSub>
                                  <m:sSubPr>
                                    <m:ctrlP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 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𝑛𝑒𝑥𝑡</m:t>
                                    </m:r>
                                  </m:sup>
                                </m:sSubSup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=∫</m:t>
                                </m:r>
                                <m:sSup>
                                  <m:sSupPr>
                                    <m:ctrlP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p>
                                    <m:r>
                                      <a:rPr lang="en-GB" sz="24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−2</m:t>
                                    </m:r>
                                    <m:sSub>
                                      <m:sSub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GB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GB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GB" sz="2400" i="1" dirty="0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GB" sz="2400" b="0" i="1" dirty="0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r>
                                                  <a:rPr lang="en-GB" sz="2400" b="0" i="1" dirty="0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GB" sz="2400" i="1" dirty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r>
                                                  <a:rPr lang="en-GB" sz="2400" b="0" i="1" dirty="0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GB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GB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GB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GB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sz="2400" b="0" i="1" dirty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b="0" i="1" dirty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b="0" i="1" dirty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953E8E-4D4B-4D01-90F9-57D801045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196" y="3811185"/>
                <a:ext cx="8019608" cy="1823191"/>
              </a:xfrm>
              <a:prstGeom prst="rect">
                <a:avLst/>
              </a:prstGeom>
              <a:blipFill>
                <a:blip r:embed="rId3"/>
                <a:stretch>
                  <a:fillRect r="-4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55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979D-B333-4A02-8F1E-34476BB9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69EFA-E946-4E4C-B833-2DE101B794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Dissipative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 ±∞</m:t>
                    </m:r>
                  </m:oMath>
                </a14:m>
                <a:endParaRPr lang="en-GB" dirty="0"/>
              </a:p>
              <a:p>
                <a:r>
                  <a:rPr lang="en-GB" dirty="0"/>
                  <a:t>(No waves come out the horizon, nor come in from infinity)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69EFA-E946-4E4C-B833-2DE101B79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633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5AD0E3B-1DC3-46BB-B4D6-8CFC99B96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88" y="441895"/>
            <a:ext cx="7550224" cy="54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45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271D91C-D108-4176-867C-E1CBC6088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10" y="688486"/>
            <a:ext cx="8221542" cy="548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2D4D-6658-4931-B8EF-7BAA8F40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Hyperbolic PDE  - A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73D13-F790-4F7F-B6E9-C89F77116AA2}"/>
                  </a:ext>
                </a:extLst>
              </p:cNvPr>
              <p:cNvSpPr txBox="1"/>
              <p:nvPr/>
            </p:nvSpPr>
            <p:spPr>
              <a:xfrm>
                <a:off x="4330609" y="2114232"/>
                <a:ext cx="3339392" cy="741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73D13-F790-4F7F-B6E9-C89F77116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09" y="2114232"/>
                <a:ext cx="3339392" cy="741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FE6C28-5C0D-4AC5-8EB2-123F85205A65}"/>
                  </a:ext>
                </a:extLst>
              </p:cNvPr>
              <p:cNvSpPr txBox="1"/>
              <p:nvPr/>
            </p:nvSpPr>
            <p:spPr>
              <a:xfrm>
                <a:off x="3565067" y="3940611"/>
                <a:ext cx="3994682" cy="1664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4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𝜕𝜓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GB" sz="2400" b="0" i="1" dirty="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400" b="0" i="0" dirty="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GB" sz="2400" b="0" i="0" dirty="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GB" sz="2400" b="0" i="1" dirty="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FE6C28-5C0D-4AC5-8EB2-123F85205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67" y="3940611"/>
                <a:ext cx="3994682" cy="1664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94491B6-5DAF-4121-88F7-CA9E5109DE5B}"/>
              </a:ext>
            </a:extLst>
          </p:cNvPr>
          <p:cNvSpPr txBox="1"/>
          <p:nvPr/>
        </p:nvSpPr>
        <p:spPr>
          <a:xfrm>
            <a:off x="935665" y="1584251"/>
            <a:ext cx="522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hyperbolic equation: The 1D wave equation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EE204-E823-4C58-A8A7-CB6ED432D68B}"/>
              </a:ext>
            </a:extLst>
          </p:cNvPr>
          <p:cNvSpPr txBox="1"/>
          <p:nvPr/>
        </p:nvSpPr>
        <p:spPr>
          <a:xfrm>
            <a:off x="935665" y="3178602"/>
            <a:ext cx="45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Second order in time, second order in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E7320D-6656-4035-8EF9-46F3B68152B3}"/>
                  </a:ext>
                </a:extLst>
              </p:cNvPr>
              <p:cNvSpPr txBox="1"/>
              <p:nvPr/>
            </p:nvSpPr>
            <p:spPr>
              <a:xfrm>
                <a:off x="935665" y="3519588"/>
                <a:ext cx="6561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</a:rPr>
                  <a:t>Can introduce a new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</a:rPr>
                  <a:t> to turn this into two equations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E7320D-6656-4035-8EF9-46F3B6815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65" y="3519588"/>
                <a:ext cx="6561027" cy="369332"/>
              </a:xfrm>
              <a:prstGeom prst="rect">
                <a:avLst/>
              </a:prstGeom>
              <a:blipFill>
                <a:blip r:embed="rId4"/>
                <a:stretch>
                  <a:fillRect l="-5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395CE87-ED3B-4224-9CED-60EA216B99EC}"/>
              </a:ext>
            </a:extLst>
          </p:cNvPr>
          <p:cNvSpPr txBox="1"/>
          <p:nvPr/>
        </p:nvSpPr>
        <p:spPr>
          <a:xfrm>
            <a:off x="935664" y="5901607"/>
            <a:ext cx="553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Both first order in time – simpler to solve numerically!</a:t>
            </a:r>
          </a:p>
        </p:txBody>
      </p:sp>
    </p:spTree>
    <p:extLst>
      <p:ext uri="{BB962C8B-B14F-4D97-AF65-F5344CB8AC3E}">
        <p14:creationId xmlns:p14="http://schemas.microsoft.com/office/powerpoint/2010/main" val="259564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2D4D-6658-4931-B8EF-7BAA8F40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Hyperbolic PDE  - A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73D13-F790-4F7F-B6E9-C89F77116AA2}"/>
                  </a:ext>
                </a:extLst>
              </p:cNvPr>
              <p:cNvSpPr txBox="1"/>
              <p:nvPr/>
            </p:nvSpPr>
            <p:spPr>
              <a:xfrm>
                <a:off x="4330609" y="2114232"/>
                <a:ext cx="3339392" cy="741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73D13-F790-4F7F-B6E9-C89F77116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09" y="2114232"/>
                <a:ext cx="3339392" cy="741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FE6C28-5C0D-4AC5-8EB2-123F85205A65}"/>
                  </a:ext>
                </a:extLst>
              </p:cNvPr>
              <p:cNvSpPr txBox="1"/>
              <p:nvPr/>
            </p:nvSpPr>
            <p:spPr>
              <a:xfrm>
                <a:off x="3565067" y="3940611"/>
                <a:ext cx="3994682" cy="1664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𝜕𝜓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GB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4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GB" sz="24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GB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FE6C28-5C0D-4AC5-8EB2-123F85205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67" y="3940611"/>
                <a:ext cx="3994682" cy="1664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94491B6-5DAF-4121-88F7-CA9E5109DE5B}"/>
              </a:ext>
            </a:extLst>
          </p:cNvPr>
          <p:cNvSpPr txBox="1"/>
          <p:nvPr/>
        </p:nvSpPr>
        <p:spPr>
          <a:xfrm>
            <a:off x="935665" y="1584251"/>
            <a:ext cx="522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hyperbolic equation: The 1D wave equation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EE204-E823-4C58-A8A7-CB6ED432D68B}"/>
              </a:ext>
            </a:extLst>
          </p:cNvPr>
          <p:cNvSpPr txBox="1"/>
          <p:nvPr/>
        </p:nvSpPr>
        <p:spPr>
          <a:xfrm>
            <a:off x="935665" y="3178602"/>
            <a:ext cx="45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Second order in time, second order in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E7320D-6656-4035-8EF9-46F3B68152B3}"/>
                  </a:ext>
                </a:extLst>
              </p:cNvPr>
              <p:cNvSpPr txBox="1"/>
              <p:nvPr/>
            </p:nvSpPr>
            <p:spPr>
              <a:xfrm>
                <a:off x="935665" y="3519588"/>
                <a:ext cx="6561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C00000"/>
                    </a:solidFill>
                  </a:rPr>
                  <a:t>Can introduce a new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to turn this into two equations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E7320D-6656-4035-8EF9-46F3B6815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65" y="3519588"/>
                <a:ext cx="6561027" cy="369332"/>
              </a:xfrm>
              <a:prstGeom prst="rect">
                <a:avLst/>
              </a:prstGeom>
              <a:blipFill>
                <a:blip r:embed="rId4"/>
                <a:stretch>
                  <a:fillRect l="-5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395CE87-ED3B-4224-9CED-60EA216B99EC}"/>
              </a:ext>
            </a:extLst>
          </p:cNvPr>
          <p:cNvSpPr txBox="1"/>
          <p:nvPr/>
        </p:nvSpPr>
        <p:spPr>
          <a:xfrm>
            <a:off x="935664" y="5901607"/>
            <a:ext cx="553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Both first order in time – simpler to solve numerically!</a:t>
            </a:r>
          </a:p>
        </p:txBody>
      </p:sp>
    </p:spTree>
    <p:extLst>
      <p:ext uri="{BB962C8B-B14F-4D97-AF65-F5344CB8AC3E}">
        <p14:creationId xmlns:p14="http://schemas.microsoft.com/office/powerpoint/2010/main" val="255726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2D4D-6658-4931-B8EF-7BAA8F40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Hyperbolic PDE  - A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73D13-F790-4F7F-B6E9-C89F77116AA2}"/>
                  </a:ext>
                </a:extLst>
              </p:cNvPr>
              <p:cNvSpPr txBox="1"/>
              <p:nvPr/>
            </p:nvSpPr>
            <p:spPr>
              <a:xfrm>
                <a:off x="4330609" y="2114232"/>
                <a:ext cx="3339392" cy="741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73D13-F790-4F7F-B6E9-C89F77116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09" y="2114232"/>
                <a:ext cx="3339392" cy="741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FE6C28-5C0D-4AC5-8EB2-123F85205A65}"/>
                  </a:ext>
                </a:extLst>
              </p:cNvPr>
              <p:cNvSpPr txBox="1"/>
              <p:nvPr/>
            </p:nvSpPr>
            <p:spPr>
              <a:xfrm>
                <a:off x="3565067" y="3940611"/>
                <a:ext cx="3994682" cy="1664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𝜕𝜓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GB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FE6C28-5C0D-4AC5-8EB2-123F85205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67" y="3940611"/>
                <a:ext cx="3994682" cy="1664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94491B6-5DAF-4121-88F7-CA9E5109DE5B}"/>
              </a:ext>
            </a:extLst>
          </p:cNvPr>
          <p:cNvSpPr txBox="1"/>
          <p:nvPr/>
        </p:nvSpPr>
        <p:spPr>
          <a:xfrm>
            <a:off x="935665" y="1584251"/>
            <a:ext cx="522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hyperbolic equation: The 1D wave equation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EE204-E823-4C58-A8A7-CB6ED432D68B}"/>
              </a:ext>
            </a:extLst>
          </p:cNvPr>
          <p:cNvSpPr txBox="1"/>
          <p:nvPr/>
        </p:nvSpPr>
        <p:spPr>
          <a:xfrm>
            <a:off x="935665" y="3178602"/>
            <a:ext cx="45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Second order in time, second order in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E7320D-6656-4035-8EF9-46F3B68152B3}"/>
                  </a:ext>
                </a:extLst>
              </p:cNvPr>
              <p:cNvSpPr txBox="1"/>
              <p:nvPr/>
            </p:nvSpPr>
            <p:spPr>
              <a:xfrm>
                <a:off x="935665" y="3519588"/>
                <a:ext cx="6561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Can introduce a new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dirty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GB" dirty="0"/>
                  <a:t> to turn this into two equations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E7320D-6656-4035-8EF9-46F3B6815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65" y="3519588"/>
                <a:ext cx="6561027" cy="369332"/>
              </a:xfrm>
              <a:prstGeom prst="rect">
                <a:avLst/>
              </a:prstGeom>
              <a:blipFill>
                <a:blip r:embed="rId4"/>
                <a:stretch>
                  <a:fillRect l="-5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395CE87-ED3B-4224-9CED-60EA216B99EC}"/>
              </a:ext>
            </a:extLst>
          </p:cNvPr>
          <p:cNvSpPr txBox="1"/>
          <p:nvPr/>
        </p:nvSpPr>
        <p:spPr>
          <a:xfrm>
            <a:off x="935664" y="5901607"/>
            <a:ext cx="553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Both first order in time – simpler to solve numerically!</a:t>
            </a:r>
          </a:p>
        </p:txBody>
      </p:sp>
    </p:spTree>
    <p:extLst>
      <p:ext uri="{BB962C8B-B14F-4D97-AF65-F5344CB8AC3E}">
        <p14:creationId xmlns:p14="http://schemas.microsoft.com/office/powerpoint/2010/main" val="305617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6622-8858-4454-BFBA-91665460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difference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D8232F-E1DD-4E85-AC72-9F348E760EA7}"/>
                  </a:ext>
                </a:extLst>
              </p:cNvPr>
              <p:cNvSpPr txBox="1"/>
              <p:nvPr/>
            </p:nvSpPr>
            <p:spPr>
              <a:xfrm>
                <a:off x="3047114" y="2115991"/>
                <a:ext cx="6097772" cy="8397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>
                                  <a:solidFill>
                                    <a:srgbClr val="C00000"/>
                                  </a:solidFill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−2</m:t>
                          </m:r>
                          <m:sSub>
                            <m:sSubPr>
                              <m:ctrlP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GB" sz="24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D8232F-E1DD-4E85-AC72-9F348E760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14" y="2115991"/>
                <a:ext cx="6097772" cy="8397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0542DB-3AB7-44DE-8B21-EFA35F5FAE61}"/>
              </a:ext>
            </a:extLst>
          </p:cNvPr>
          <p:cNvSpPr txBox="1"/>
          <p:nvPr/>
        </p:nvSpPr>
        <p:spPr>
          <a:xfrm>
            <a:off x="838200" y="1718673"/>
            <a:ext cx="673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Taking second order derivatives across space at fixed time intervals: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F799C-D692-438D-9B09-5A3CF2F4A463}"/>
              </a:ext>
            </a:extLst>
          </p:cNvPr>
          <p:cNvSpPr txBox="1"/>
          <p:nvPr/>
        </p:nvSpPr>
        <p:spPr>
          <a:xfrm>
            <a:off x="838200" y="3298561"/>
            <a:ext cx="706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 solution can be integrated integrated forward in time (with e.g. RK4):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953E8E-4D4B-4D01-90F9-57D801045D0A}"/>
                  </a:ext>
                </a:extLst>
              </p:cNvPr>
              <p:cNvSpPr txBox="1"/>
              <p:nvPr/>
            </p:nvSpPr>
            <p:spPr>
              <a:xfrm>
                <a:off x="2751174" y="3789919"/>
                <a:ext cx="6097772" cy="1459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400" b="0" i="1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𝑛𝑒𝑥𝑡</m:t>
                                    </m:r>
                                  </m:sup>
                                </m:sSubSup>
                                <m:r>
                                  <a:rPr lang="en-GB" sz="2400" b="0" i="1" dirty="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=∫</m:t>
                                </m:r>
                                <m:sSub>
                                  <m:sSubPr>
                                    <m:ctrlP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2400" b="0" i="1" dirty="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400" b="0" i="1" dirty="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  <m:r>
                                  <a:rPr lang="en-GB" sz="2400" b="0" i="1" dirty="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𝑛𝑒𝑥𝑡</m:t>
                                    </m:r>
                                  </m:sup>
                                </m:sSubSup>
                                <m:r>
                                  <a:rPr lang="en-GB" sz="2400" b="0" i="1" dirty="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=∫</m:t>
                                </m:r>
                                <m:sSup>
                                  <m:sSupPr>
                                    <m:ctrlP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p>
                                    <m:r>
                                      <a:rPr lang="en-GB" sz="2400" b="0" i="0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−2</m:t>
                                    </m:r>
                                    <m:sSub>
                                      <m:sSub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2400" b="0" i="1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2400" b="0" i="1" dirty="0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2400" b="0" i="1" dirty="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953E8E-4D4B-4D01-90F9-57D801045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74" y="3789919"/>
                <a:ext cx="6097772" cy="1459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24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6622-8858-4454-BFBA-91665460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difference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D8232F-E1DD-4E85-AC72-9F348E760EA7}"/>
                  </a:ext>
                </a:extLst>
              </p:cNvPr>
              <p:cNvSpPr txBox="1"/>
              <p:nvPr/>
            </p:nvSpPr>
            <p:spPr>
              <a:xfrm>
                <a:off x="3047114" y="2115991"/>
                <a:ext cx="6097772" cy="8397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 −2</m:t>
                          </m:r>
                          <m:sSub>
                            <m:sSub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D8232F-E1DD-4E85-AC72-9F348E760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14" y="2115991"/>
                <a:ext cx="6097772" cy="8397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0542DB-3AB7-44DE-8B21-EFA35F5FAE61}"/>
              </a:ext>
            </a:extLst>
          </p:cNvPr>
          <p:cNvSpPr txBox="1"/>
          <p:nvPr/>
        </p:nvSpPr>
        <p:spPr>
          <a:xfrm>
            <a:off x="838200" y="1718673"/>
            <a:ext cx="673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Taking second order derivatives across space at fixed time intervals: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F799C-D692-438D-9B09-5A3CF2F4A463}"/>
              </a:ext>
            </a:extLst>
          </p:cNvPr>
          <p:cNvSpPr txBox="1"/>
          <p:nvPr/>
        </p:nvSpPr>
        <p:spPr>
          <a:xfrm>
            <a:off x="838200" y="3298561"/>
            <a:ext cx="711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A solution can be integrated integrated forward in time (with e.g. RK4):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953E8E-4D4B-4D01-90F9-57D801045D0A}"/>
                  </a:ext>
                </a:extLst>
              </p:cNvPr>
              <p:cNvSpPr txBox="1"/>
              <p:nvPr/>
            </p:nvSpPr>
            <p:spPr>
              <a:xfrm>
                <a:off x="2751174" y="3789919"/>
                <a:ext cx="6097772" cy="1459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𝑛𝑒𝑥𝑡</m:t>
                                    </m:r>
                                  </m:sup>
                                </m:sSubSup>
                                <m:r>
                                  <a:rPr lang="en-GB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=∫</m:t>
                                </m:r>
                                <m:sSub>
                                  <m:sSubPr>
                                    <m:ctrlP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  <m:r>
                                  <a:rPr lang="en-GB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𝑛𝑒𝑥𝑡</m:t>
                                    </m:r>
                                  </m:sup>
                                </m:sSubSup>
                                <m:r>
                                  <a:rPr lang="en-GB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=∫</m:t>
                                </m:r>
                                <m:sSup>
                                  <m:sSupPr>
                                    <m:ctrlP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p>
                                    <m:r>
                                      <a:rPr lang="en-GB" sz="24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−2</m:t>
                                    </m:r>
                                    <m:sSub>
                                      <m:sSubPr>
                                        <m:ctrlP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24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24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953E8E-4D4B-4D01-90F9-57D801045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74" y="3789919"/>
                <a:ext cx="6097772" cy="1459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19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96B3F60-DAA9-4092-87B8-BF0BF4D5B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5" y="0"/>
            <a:ext cx="10533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BA85537-E020-4C1D-AE8A-534397D96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5" y="0"/>
            <a:ext cx="10533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790</Words>
  <Application>Microsoft Office PowerPoint</Application>
  <PresentationFormat>Widescreen</PresentationFormat>
  <Paragraphs>103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Scalar Wave Equations and Numerical Solutions In Black Hole Spacetimes ​ </vt:lpstr>
      <vt:lpstr>Hyperbolic PDE  - A reminder</vt:lpstr>
      <vt:lpstr>Hyperbolic PDE  - A reminder</vt:lpstr>
      <vt:lpstr>Hyperbolic PDE  - A reminder</vt:lpstr>
      <vt:lpstr>Hyperbolic PDE  - A reminder</vt:lpstr>
      <vt:lpstr>Finite difference</vt:lpstr>
      <vt:lpstr>Finite difference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Dissipative Propagation: Gaussian Peak</vt:lpstr>
      <vt:lpstr>General Wave Equation</vt:lpstr>
      <vt:lpstr>General Wave Equation</vt:lpstr>
      <vt:lpstr>General Wave Equation</vt:lpstr>
      <vt:lpstr>General Wave Equation</vt:lpstr>
      <vt:lpstr>General Wave Equation</vt:lpstr>
      <vt:lpstr>General Wave Equation</vt:lpstr>
      <vt:lpstr>PowerPoint Presentation</vt:lpstr>
      <vt:lpstr>Finite difference</vt:lpstr>
      <vt:lpstr>Boundaries?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 Wave Equations and Numerical Solutions In Black Hole Spacetimes</dc:title>
  <dc:creator>adam.kiddle@uni-jena.de</dc:creator>
  <cp:lastModifiedBy>Glitches Stuff</cp:lastModifiedBy>
  <cp:revision>16</cp:revision>
  <dcterms:created xsi:type="dcterms:W3CDTF">2020-11-13T09:15:59Z</dcterms:created>
  <dcterms:modified xsi:type="dcterms:W3CDTF">2020-11-13T15:24:39Z</dcterms:modified>
</cp:coreProperties>
</file>