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5"/>
  </p:notesMasterIdLst>
  <p:handoutMasterIdLst>
    <p:handoutMasterId r:id="rId26"/>
  </p:handoutMasterIdLst>
  <p:sldIdLst>
    <p:sldId id="1661" r:id="rId5"/>
    <p:sldId id="2067" r:id="rId6"/>
    <p:sldId id="2056" r:id="rId7"/>
    <p:sldId id="2068" r:id="rId8"/>
    <p:sldId id="2070" r:id="rId9"/>
    <p:sldId id="2073" r:id="rId10"/>
    <p:sldId id="2069" r:id="rId11"/>
    <p:sldId id="2054" r:id="rId12"/>
    <p:sldId id="2055" r:id="rId13"/>
    <p:sldId id="2064" r:id="rId14"/>
    <p:sldId id="2065" r:id="rId15"/>
    <p:sldId id="2057" r:id="rId16"/>
    <p:sldId id="2062" r:id="rId17"/>
    <p:sldId id="2061" r:id="rId18"/>
    <p:sldId id="2071" r:id="rId19"/>
    <p:sldId id="2060" r:id="rId20"/>
    <p:sldId id="1660" r:id="rId21"/>
    <p:sldId id="2074" r:id="rId22"/>
    <p:sldId id="2063" r:id="rId23"/>
    <p:sldId id="2066" r:id="rId2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38B656EC-D568-4EF7-8842-9FA1AE1192C9}">
          <p14:sldIdLst>
            <p14:sldId id="1661"/>
            <p14:sldId id="2067"/>
            <p14:sldId id="2056"/>
            <p14:sldId id="2068"/>
            <p14:sldId id="2070"/>
            <p14:sldId id="2073"/>
            <p14:sldId id="2069"/>
            <p14:sldId id="2054"/>
            <p14:sldId id="2055"/>
            <p14:sldId id="2064"/>
            <p14:sldId id="2065"/>
            <p14:sldId id="2057"/>
            <p14:sldId id="2062"/>
            <p14:sldId id="2061"/>
            <p14:sldId id="2071"/>
            <p14:sldId id="2060"/>
            <p14:sldId id="1660"/>
            <p14:sldId id="2074"/>
            <p14:sldId id="2063"/>
            <p14:sldId id="206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A01"/>
    <a:srgbClr val="0F780F"/>
    <a:srgbClr val="9CF00D"/>
    <a:srgbClr val="FFFFFF"/>
    <a:srgbClr val="000000"/>
    <a:srgbClr val="D59DFF"/>
    <a:srgbClr val="50E6FF"/>
    <a:srgbClr val="0069BA"/>
    <a:srgbClr val="9BF00B"/>
    <a:srgbClr val="107E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755" autoAdjust="0"/>
    <p:restoredTop sz="96259" autoAdjust="0"/>
  </p:normalViewPr>
  <p:slideViewPr>
    <p:cSldViewPr snapToGrid="0">
      <p:cViewPr varScale="1">
        <p:scale>
          <a:sx n="125" d="100"/>
          <a:sy n="125" d="100"/>
        </p:scale>
        <p:origin x="192" y="240"/>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83" d="100"/>
          <a:sy n="83" d="100"/>
        </p:scale>
        <p:origin x="2190" y="3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6/29/20 4:28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6/29/20 4:28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6/29/20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1206384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6/29/20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569898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6/29/20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6/29/20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981158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6/29/20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009641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6/29/20 4:28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313107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6/29/20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330405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6/29/20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242273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6/29/20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651336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6/29/20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717598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6/29/20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024169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6/29/20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570792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6/29/20 4:28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7821971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D59D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3" name="Picture 2" descr="Business meeting in a conference room.">
            <a:extLst>
              <a:ext uri="{FF2B5EF4-FFF2-40B4-BE49-F238E27FC236}">
                <a16:creationId xmlns:a16="http://schemas.microsoft.com/office/drawing/2014/main" id="{F5C01742-16F2-479B-B961-C10AF9694200}"/>
              </a:ext>
            </a:extLst>
          </p:cNvPr>
          <p:cNvPicPr>
            <a:picLocks noChangeAspect="1"/>
          </p:cNvPicPr>
          <p:nvPr userDrawn="1"/>
        </p:nvPicPr>
        <p:blipFill rotWithShape="1">
          <a:blip r:embed="rId3"/>
          <a:srcRect l="16675" r="16675"/>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Business meeting in a conference room.">
            <a:extLst>
              <a:ext uri="{FF2B5EF4-FFF2-40B4-BE49-F238E27FC236}">
                <a16:creationId xmlns:a16="http://schemas.microsoft.com/office/drawing/2014/main" id="{21B38327-7FF8-46B9-9F4D-5CD06F8ECD06}"/>
              </a:ext>
            </a:extLst>
          </p:cNvPr>
          <p:cNvPicPr>
            <a:picLocks noChangeAspect="1"/>
          </p:cNvPicPr>
          <p:nvPr userDrawn="1"/>
        </p:nvPicPr>
        <p:blipFill rotWithShape="1">
          <a:blip r:embed="rId3"/>
          <a:srcRect l="16675" r="16675"/>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D59D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D59D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59D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partydonk/roslyn/tree/dev/abock/asim/asim-playground"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hyperlink" Target="https://github.com/Partydonk/partydonk/issues/1"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swift.org/blog/numerics/"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hyperlink" Target="https://github.com/apple/swift-numeric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hyperlink" Target="https://github.com/Partydonk/roslyn/tree/dev/abock/asim/asim-playground/Numeric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partydonk/partydonk" TargetMode="Externa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Partydonk/partydonk/issues/1" TargetMode="External"/><Relationship Id="rId2" Type="http://schemas.openxmlformats.org/officeDocument/2006/relationships/hyperlink" Target="https://github.com/partydonk/roslyn/tree/dev/abock/asim/asim-playground"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672002"/>
            <a:ext cx="9144000" cy="861774"/>
          </a:xfrm>
        </p:spPr>
        <p:txBody>
          <a:bodyPr/>
          <a:lstStyle/>
          <a:p>
            <a:r>
              <a:rPr lang="en-US">
                <a:cs typeface="Segoe UI"/>
              </a:rPr>
              <a:t>Generic Math in .NET</a:t>
            </a:r>
            <a:br>
              <a:rPr lang="en-US">
                <a:cs typeface="Segoe UI"/>
              </a:rPr>
            </a:br>
            <a:r>
              <a:rPr lang="en-US" sz="2000">
                <a:cs typeface="Segoe UI"/>
              </a:rPr>
              <a:t>Contractual Static Interface Members in C#</a:t>
            </a:r>
          </a:p>
        </p:txBody>
      </p:sp>
      <p:sp>
        <p:nvSpPr>
          <p:cNvPr id="5" name="Text Placeholder 4"/>
          <p:cNvSpPr>
            <a:spLocks noGrp="1"/>
          </p:cNvSpPr>
          <p:nvPr>
            <p:ph type="body" sz="quarter" idx="12"/>
          </p:nvPr>
        </p:nvSpPr>
        <p:spPr>
          <a:xfrm>
            <a:off x="584200" y="3962400"/>
            <a:ext cx="9144000" cy="677108"/>
          </a:xfrm>
        </p:spPr>
        <p:txBody>
          <a:bodyPr/>
          <a:lstStyle/>
          <a:p>
            <a:r>
              <a:rPr lang="en-US" dirty="0"/>
              <a:t>Aaron Bockover</a:t>
            </a:r>
          </a:p>
          <a:p>
            <a:r>
              <a:rPr lang="en-US" dirty="0"/>
              <a:t>Miguel de Icaza</a:t>
            </a:r>
          </a:p>
        </p:txBody>
      </p:sp>
      <p:grpSp>
        <p:nvGrpSpPr>
          <p:cNvPr id="18" name="Graphic 2">
            <a:extLst>
              <a:ext uri="{FF2B5EF4-FFF2-40B4-BE49-F238E27FC236}">
                <a16:creationId xmlns:a16="http://schemas.microsoft.com/office/drawing/2014/main" id="{A892C5DB-D405-BC4A-82F0-B4D4F692E651}"/>
              </a:ext>
            </a:extLst>
          </p:cNvPr>
          <p:cNvGrpSpPr/>
          <p:nvPr/>
        </p:nvGrpSpPr>
        <p:grpSpPr>
          <a:xfrm flipH="1">
            <a:off x="7183389" y="1196976"/>
            <a:ext cx="3198820" cy="4673600"/>
            <a:chOff x="6515100" y="676276"/>
            <a:chExt cx="3911600" cy="5715000"/>
          </a:xfrm>
        </p:grpSpPr>
        <p:sp>
          <p:nvSpPr>
            <p:cNvPr id="19" name="Freeform 18">
              <a:extLst>
                <a:ext uri="{FF2B5EF4-FFF2-40B4-BE49-F238E27FC236}">
                  <a16:creationId xmlns:a16="http://schemas.microsoft.com/office/drawing/2014/main" id="{49D2BEFC-F47B-C348-A5E2-9BCC448FB67D}"/>
                </a:ext>
              </a:extLst>
            </p:cNvPr>
            <p:cNvSpPr/>
            <p:nvPr/>
          </p:nvSpPr>
          <p:spPr>
            <a:xfrm>
              <a:off x="7857000" y="2254795"/>
              <a:ext cx="285553" cy="2187104"/>
            </a:xfrm>
            <a:custGeom>
              <a:avLst/>
              <a:gdLst>
                <a:gd name="connsiteX0" fmla="*/ 285553 w 285553"/>
                <a:gd name="connsiteY0" fmla="*/ 2187105 h 2187104"/>
                <a:gd name="connsiteX1" fmla="*/ 35 w 285553"/>
                <a:gd name="connsiteY1" fmla="*/ 0 h 2187104"/>
              </a:gdLst>
              <a:ahLst/>
              <a:cxnLst>
                <a:cxn ang="0">
                  <a:pos x="connsiteX0" y="connsiteY0"/>
                </a:cxn>
                <a:cxn ang="0">
                  <a:pos x="connsiteX1" y="connsiteY1"/>
                </a:cxn>
              </a:cxnLst>
              <a:rect l="l" t="t" r="r" b="b"/>
              <a:pathLst>
                <a:path w="285553" h="2187104">
                  <a:moveTo>
                    <a:pt x="285553" y="2187105"/>
                  </a:moveTo>
                  <a:cubicBezTo>
                    <a:pt x="-9482" y="1217171"/>
                    <a:pt x="35" y="722696"/>
                    <a:pt x="35" y="0"/>
                  </a:cubicBezTo>
                </a:path>
              </a:pathLst>
            </a:custGeom>
            <a:noFill/>
            <a:ln w="19004" cap="flat">
              <a:solidFill>
                <a:schemeClr val="accent3"/>
              </a:solid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54126629-211B-E34C-9B75-F03A2043CA45}"/>
                </a:ext>
              </a:extLst>
            </p:cNvPr>
            <p:cNvSpPr/>
            <p:nvPr/>
          </p:nvSpPr>
          <p:spPr>
            <a:xfrm>
              <a:off x="8818280" y="799894"/>
              <a:ext cx="1408556" cy="3204584"/>
            </a:xfrm>
            <a:custGeom>
              <a:avLst/>
              <a:gdLst>
                <a:gd name="connsiteX0" fmla="*/ 0 w 1408556"/>
                <a:gd name="connsiteY0" fmla="*/ 0 h 3204584"/>
                <a:gd name="connsiteX1" fmla="*/ 361656 w 1408556"/>
                <a:gd name="connsiteY1" fmla="*/ 465948 h 3204584"/>
                <a:gd name="connsiteX2" fmla="*/ 1408557 w 1408556"/>
                <a:gd name="connsiteY2" fmla="*/ 2719617 h 3204584"/>
                <a:gd name="connsiteX3" fmla="*/ 1351453 w 1408556"/>
                <a:gd name="connsiteY3" fmla="*/ 3204584 h 3204584"/>
                <a:gd name="connsiteX4" fmla="*/ 1199177 w 1408556"/>
                <a:gd name="connsiteY4" fmla="*/ 3147529 h 3204584"/>
                <a:gd name="connsiteX5" fmla="*/ 1199177 w 1408556"/>
                <a:gd name="connsiteY5" fmla="*/ 3147529 h 3204584"/>
                <a:gd name="connsiteX6" fmla="*/ 1265798 w 1408556"/>
                <a:gd name="connsiteY6" fmla="*/ 2776672 h 3204584"/>
                <a:gd name="connsiteX7" fmla="*/ 1065935 w 1408556"/>
                <a:gd name="connsiteY7" fmla="*/ 2776672 h 3204584"/>
                <a:gd name="connsiteX8" fmla="*/ 1008831 w 1408556"/>
                <a:gd name="connsiteY8" fmla="*/ 3147529 h 3204584"/>
                <a:gd name="connsiteX9" fmla="*/ 1199177 w 1408556"/>
                <a:gd name="connsiteY9" fmla="*/ 3147529 h 3204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08556" h="3204584">
                  <a:moveTo>
                    <a:pt x="0" y="0"/>
                  </a:moveTo>
                  <a:cubicBezTo>
                    <a:pt x="47586" y="237729"/>
                    <a:pt x="142759" y="380366"/>
                    <a:pt x="361656" y="465948"/>
                  </a:cubicBezTo>
                  <a:moveTo>
                    <a:pt x="1408557" y="2719617"/>
                  </a:moveTo>
                  <a:lnTo>
                    <a:pt x="1351453" y="3204584"/>
                  </a:lnTo>
                  <a:lnTo>
                    <a:pt x="1199177" y="3147529"/>
                  </a:lnTo>
                  <a:moveTo>
                    <a:pt x="1199177" y="3147529"/>
                  </a:moveTo>
                  <a:lnTo>
                    <a:pt x="1265798" y="2776672"/>
                  </a:lnTo>
                  <a:lnTo>
                    <a:pt x="1065935" y="2776672"/>
                  </a:lnTo>
                  <a:lnTo>
                    <a:pt x="1008831" y="3147529"/>
                  </a:lnTo>
                  <a:lnTo>
                    <a:pt x="1199177" y="3147529"/>
                  </a:lnTo>
                  <a:close/>
                </a:path>
              </a:pathLst>
            </a:custGeom>
            <a:noFill/>
            <a:ln w="28505" cap="flat">
              <a:solidFill>
                <a:schemeClr val="accent3"/>
              </a:solid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9E47D3EC-327A-2044-BCDF-B81A9FE2E8CD}"/>
                </a:ext>
              </a:extLst>
            </p:cNvPr>
            <p:cNvSpPr/>
            <p:nvPr/>
          </p:nvSpPr>
          <p:spPr>
            <a:xfrm>
              <a:off x="8047381" y="894986"/>
              <a:ext cx="904141" cy="1122079"/>
            </a:xfrm>
            <a:custGeom>
              <a:avLst/>
              <a:gdLst>
                <a:gd name="connsiteX0" fmla="*/ 0 w 904141"/>
                <a:gd name="connsiteY0" fmla="*/ 57055 h 1122079"/>
                <a:gd name="connsiteX1" fmla="*/ 704278 w 904141"/>
                <a:gd name="connsiteY1" fmla="*/ 1122080 h 1122079"/>
                <a:gd name="connsiteX2" fmla="*/ 333105 w 904141"/>
                <a:gd name="connsiteY2" fmla="*/ 0 h 1122079"/>
                <a:gd name="connsiteX3" fmla="*/ 904141 w 904141"/>
                <a:gd name="connsiteY3" fmla="*/ 808278 h 1122079"/>
              </a:gdLst>
              <a:ahLst/>
              <a:cxnLst>
                <a:cxn ang="0">
                  <a:pos x="connsiteX0" y="connsiteY0"/>
                </a:cxn>
                <a:cxn ang="0">
                  <a:pos x="connsiteX1" y="connsiteY1"/>
                </a:cxn>
                <a:cxn ang="0">
                  <a:pos x="connsiteX2" y="connsiteY2"/>
                </a:cxn>
                <a:cxn ang="0">
                  <a:pos x="connsiteX3" y="connsiteY3"/>
                </a:cxn>
              </a:cxnLst>
              <a:rect l="l" t="t" r="r" b="b"/>
              <a:pathLst>
                <a:path w="904141" h="1122079">
                  <a:moveTo>
                    <a:pt x="0" y="57055"/>
                  </a:moveTo>
                  <a:cubicBezTo>
                    <a:pt x="144663" y="627604"/>
                    <a:pt x="295036" y="884351"/>
                    <a:pt x="704278" y="1122080"/>
                  </a:cubicBezTo>
                  <a:moveTo>
                    <a:pt x="333105" y="0"/>
                  </a:moveTo>
                  <a:cubicBezTo>
                    <a:pt x="437795" y="494476"/>
                    <a:pt x="494898" y="570549"/>
                    <a:pt x="904141" y="808278"/>
                  </a:cubicBezTo>
                </a:path>
              </a:pathLst>
            </a:custGeom>
            <a:noFill/>
            <a:ln w="28505" cap="flat">
              <a:solidFill>
                <a:schemeClr val="accent3"/>
              </a:solid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CC90AE2E-E043-914A-954B-1E06148FA385}"/>
                </a:ext>
              </a:extLst>
            </p:cNvPr>
            <p:cNvSpPr/>
            <p:nvPr/>
          </p:nvSpPr>
          <p:spPr>
            <a:xfrm>
              <a:off x="8133036" y="2359280"/>
              <a:ext cx="2259279" cy="2700714"/>
            </a:xfrm>
            <a:custGeom>
              <a:avLst/>
              <a:gdLst>
                <a:gd name="connsiteX0" fmla="*/ 580554 w 2259279"/>
                <a:gd name="connsiteY0" fmla="*/ 115 h 2700714"/>
                <a:gd name="connsiteX1" fmla="*/ 2255594 w 2259279"/>
                <a:gd name="connsiteY1" fmla="*/ 1084159 h 2700714"/>
                <a:gd name="connsiteX2" fmla="*/ 580554 w 2259279"/>
                <a:gd name="connsiteY2" fmla="*/ 1084159 h 2700714"/>
                <a:gd name="connsiteX3" fmla="*/ 1855869 w 2259279"/>
                <a:gd name="connsiteY3" fmla="*/ 1787836 h 2700714"/>
                <a:gd name="connsiteX4" fmla="*/ 1256280 w 2259279"/>
                <a:gd name="connsiteY4" fmla="*/ 2700714 h 2700714"/>
                <a:gd name="connsiteX5" fmla="*/ 0 w 2259279"/>
                <a:gd name="connsiteY5" fmla="*/ 2082620 h 270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59279" h="2700714">
                  <a:moveTo>
                    <a:pt x="580554" y="115"/>
                  </a:moveTo>
                  <a:cubicBezTo>
                    <a:pt x="1897745" y="-7492"/>
                    <a:pt x="2303181" y="361463"/>
                    <a:pt x="2255594" y="1084159"/>
                  </a:cubicBezTo>
                  <a:cubicBezTo>
                    <a:pt x="1893938" y="1236305"/>
                    <a:pt x="1220115" y="1411273"/>
                    <a:pt x="580554" y="1084159"/>
                  </a:cubicBezTo>
                  <a:cubicBezTo>
                    <a:pt x="669378" y="1201435"/>
                    <a:pt x="1046900" y="1578634"/>
                    <a:pt x="1855869" y="1787836"/>
                  </a:cubicBezTo>
                  <a:cubicBezTo>
                    <a:pt x="2023373" y="1841087"/>
                    <a:pt x="1579868" y="2700714"/>
                    <a:pt x="1256280" y="2700714"/>
                  </a:cubicBezTo>
                  <a:cubicBezTo>
                    <a:pt x="770899" y="2548568"/>
                    <a:pt x="333105" y="2339367"/>
                    <a:pt x="0" y="2082620"/>
                  </a:cubicBezTo>
                </a:path>
              </a:pathLst>
            </a:custGeom>
            <a:noFill/>
            <a:ln w="57011" cap="flat">
              <a:solidFill>
                <a:schemeClr val="accent3"/>
              </a:solid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4109BB15-0F35-6A49-AD1B-801282E5AABC}"/>
                </a:ext>
              </a:extLst>
            </p:cNvPr>
            <p:cNvSpPr/>
            <p:nvPr/>
          </p:nvSpPr>
          <p:spPr>
            <a:xfrm>
              <a:off x="7685724" y="711181"/>
              <a:ext cx="1757716" cy="1771833"/>
            </a:xfrm>
            <a:custGeom>
              <a:avLst/>
              <a:gdLst>
                <a:gd name="connsiteX0" fmla="*/ 532967 w 1757716"/>
                <a:gd name="connsiteY0" fmla="*/ 1771833 h 1771833"/>
                <a:gd name="connsiteX1" fmla="*/ 894624 w 1757716"/>
                <a:gd name="connsiteY1" fmla="*/ 1610178 h 1771833"/>
                <a:gd name="connsiteX2" fmla="*/ 0 w 1757716"/>
                <a:gd name="connsiteY2" fmla="*/ 326441 h 1771833"/>
                <a:gd name="connsiteX3" fmla="*/ 1675040 w 1757716"/>
                <a:gd name="connsiteY3" fmla="*/ 3130 h 1771833"/>
                <a:gd name="connsiteX4" fmla="*/ 1722627 w 1757716"/>
                <a:gd name="connsiteY4" fmla="*/ 193313 h 1771833"/>
                <a:gd name="connsiteX5" fmla="*/ 1380005 w 1757716"/>
                <a:gd name="connsiteY5" fmla="*/ 811408 h 1771833"/>
                <a:gd name="connsiteX6" fmla="*/ 1008831 w 1757716"/>
                <a:gd name="connsiteY6" fmla="*/ 1458031 h 1771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7716" h="1771833">
                  <a:moveTo>
                    <a:pt x="532967" y="1771833"/>
                  </a:moveTo>
                  <a:cubicBezTo>
                    <a:pt x="-85655" y="1220302"/>
                    <a:pt x="1218211" y="1049138"/>
                    <a:pt x="894624" y="1610178"/>
                  </a:cubicBezTo>
                  <a:moveTo>
                    <a:pt x="0" y="326441"/>
                  </a:moveTo>
                  <a:cubicBezTo>
                    <a:pt x="532967" y="145767"/>
                    <a:pt x="1522764" y="-25399"/>
                    <a:pt x="1675040" y="3130"/>
                  </a:cubicBezTo>
                  <a:cubicBezTo>
                    <a:pt x="1827317" y="31658"/>
                    <a:pt x="1722627" y="193313"/>
                    <a:pt x="1722627" y="193313"/>
                  </a:cubicBezTo>
                  <a:lnTo>
                    <a:pt x="1380005" y="811408"/>
                  </a:lnTo>
                  <a:lnTo>
                    <a:pt x="1008831" y="1458031"/>
                  </a:lnTo>
                </a:path>
              </a:pathLst>
            </a:custGeom>
            <a:noFill/>
            <a:ln w="57011" cap="flat">
              <a:solidFill>
                <a:schemeClr val="accent3"/>
              </a:solid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9629D807-ED41-A744-865C-47727A75951A}"/>
                </a:ext>
              </a:extLst>
            </p:cNvPr>
            <p:cNvSpPr/>
            <p:nvPr/>
          </p:nvSpPr>
          <p:spPr>
            <a:xfrm>
              <a:off x="9699247" y="2683485"/>
              <a:ext cx="428187" cy="607806"/>
            </a:xfrm>
            <a:custGeom>
              <a:avLst/>
              <a:gdLst>
                <a:gd name="connsiteX0" fmla="*/ 242071 w 428187"/>
                <a:gd name="connsiteY0" fmla="*/ 607807 h 607806"/>
                <a:gd name="connsiteX1" fmla="*/ 318210 w 428187"/>
                <a:gd name="connsiteY1" fmla="*/ 27749 h 607806"/>
                <a:gd name="connsiteX2" fmla="*/ 318210 w 428187"/>
                <a:gd name="connsiteY2" fmla="*/ 360569 h 607806"/>
                <a:gd name="connsiteX3" fmla="*/ 242071 w 428187"/>
                <a:gd name="connsiteY3" fmla="*/ 208423 h 607806"/>
                <a:gd name="connsiteX4" fmla="*/ 318210 w 428187"/>
                <a:gd name="connsiteY4" fmla="*/ 208423 h 6078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187" h="607806">
                  <a:moveTo>
                    <a:pt x="242071" y="607807"/>
                  </a:moveTo>
                  <a:cubicBezTo>
                    <a:pt x="-214758" y="607807"/>
                    <a:pt x="70761" y="-152925"/>
                    <a:pt x="318210" y="27749"/>
                  </a:cubicBezTo>
                  <a:cubicBezTo>
                    <a:pt x="565659" y="208423"/>
                    <a:pt x="318210" y="360569"/>
                    <a:pt x="318210" y="360569"/>
                  </a:cubicBezTo>
                  <a:cubicBezTo>
                    <a:pt x="318210" y="360569"/>
                    <a:pt x="165933" y="360569"/>
                    <a:pt x="242071" y="208423"/>
                  </a:cubicBezTo>
                  <a:cubicBezTo>
                    <a:pt x="242071" y="117135"/>
                    <a:pt x="292827" y="170386"/>
                    <a:pt x="318210" y="208423"/>
                  </a:cubicBezTo>
                </a:path>
              </a:pathLst>
            </a:custGeom>
            <a:noFill/>
            <a:ln w="28505" cap="flat">
              <a:solidFill>
                <a:schemeClr val="accent3"/>
              </a:solid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32A84AE5-B603-C54E-868A-5DB68B26B4C5}"/>
                </a:ext>
              </a:extLst>
            </p:cNvPr>
            <p:cNvSpPr/>
            <p:nvPr/>
          </p:nvSpPr>
          <p:spPr>
            <a:xfrm>
              <a:off x="7357532" y="1037623"/>
              <a:ext cx="680331" cy="1331281"/>
            </a:xfrm>
            <a:custGeom>
              <a:avLst/>
              <a:gdLst>
                <a:gd name="connsiteX0" fmla="*/ 328193 w 680331"/>
                <a:gd name="connsiteY0" fmla="*/ 0 h 1331281"/>
                <a:gd name="connsiteX1" fmla="*/ 680332 w 680331"/>
                <a:gd name="connsiteY1" fmla="*/ 1331281 h 1331281"/>
              </a:gdLst>
              <a:ahLst/>
              <a:cxnLst>
                <a:cxn ang="0">
                  <a:pos x="connsiteX0" y="connsiteY0"/>
                </a:cxn>
                <a:cxn ang="0">
                  <a:pos x="connsiteX1" y="connsiteY1"/>
                </a:cxn>
              </a:cxnLst>
              <a:rect l="l" t="t" r="r" b="b"/>
              <a:pathLst>
                <a:path w="680331" h="1331281">
                  <a:moveTo>
                    <a:pt x="328193" y="0"/>
                  </a:moveTo>
                  <a:cubicBezTo>
                    <a:pt x="-528362" y="665641"/>
                    <a:pt x="547090" y="1217171"/>
                    <a:pt x="680332" y="1331281"/>
                  </a:cubicBezTo>
                </a:path>
              </a:pathLst>
            </a:custGeom>
            <a:noFill/>
            <a:ln w="57011" cap="flat">
              <a:solidFill>
                <a:schemeClr val="accent3"/>
              </a:solid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4EFF1C82-0D4D-2C42-8548-061E7C89A879}"/>
                </a:ext>
              </a:extLst>
            </p:cNvPr>
            <p:cNvSpPr/>
            <p:nvPr/>
          </p:nvSpPr>
          <p:spPr>
            <a:xfrm>
              <a:off x="8228209" y="2131176"/>
              <a:ext cx="161793" cy="237728"/>
            </a:xfrm>
            <a:custGeom>
              <a:avLst/>
              <a:gdLst>
                <a:gd name="connsiteX0" fmla="*/ 161794 w 161793"/>
                <a:gd name="connsiteY0" fmla="*/ 118864 h 237728"/>
                <a:gd name="connsiteX1" fmla="*/ 80897 w 161793"/>
                <a:gd name="connsiteY1" fmla="*/ 237729 h 237728"/>
                <a:gd name="connsiteX2" fmla="*/ 0 w 161793"/>
                <a:gd name="connsiteY2" fmla="*/ 118864 h 237728"/>
                <a:gd name="connsiteX3" fmla="*/ 80897 w 161793"/>
                <a:gd name="connsiteY3" fmla="*/ 0 h 237728"/>
                <a:gd name="connsiteX4" fmla="*/ 161794 w 161793"/>
                <a:gd name="connsiteY4" fmla="*/ 118864 h 237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793" h="237728">
                  <a:moveTo>
                    <a:pt x="161794" y="118864"/>
                  </a:moveTo>
                  <a:cubicBezTo>
                    <a:pt x="161794" y="184511"/>
                    <a:pt x="125575" y="237729"/>
                    <a:pt x="80897" y="237729"/>
                  </a:cubicBezTo>
                  <a:cubicBezTo>
                    <a:pt x="36219" y="237729"/>
                    <a:pt x="0" y="184511"/>
                    <a:pt x="0" y="118864"/>
                  </a:cubicBezTo>
                  <a:cubicBezTo>
                    <a:pt x="0" y="53217"/>
                    <a:pt x="36219" y="0"/>
                    <a:pt x="80897" y="0"/>
                  </a:cubicBezTo>
                  <a:cubicBezTo>
                    <a:pt x="125575" y="0"/>
                    <a:pt x="161794" y="53217"/>
                    <a:pt x="161794" y="118864"/>
                  </a:cubicBezTo>
                  <a:close/>
                </a:path>
              </a:pathLst>
            </a:custGeom>
            <a:solidFill>
              <a:schemeClr val="accent3"/>
            </a:solidFill>
            <a:ln w="9502" cap="flat">
              <a:solidFill>
                <a:schemeClr val="accent3"/>
              </a:solidFill>
              <a:prstDash val="solid"/>
              <a:miter/>
            </a:ln>
          </p:spPr>
          <p:txBody>
            <a:bodyPr rtlCol="0" anchor="ctr"/>
            <a:lstStyle/>
            <a:p>
              <a:endParaRPr lang="en-US" dirty="0"/>
            </a:p>
          </p:txBody>
        </p:sp>
        <p:sp>
          <p:nvSpPr>
            <p:cNvPr id="27" name="Freeform 26">
              <a:extLst>
                <a:ext uri="{FF2B5EF4-FFF2-40B4-BE49-F238E27FC236}">
                  <a16:creationId xmlns:a16="http://schemas.microsoft.com/office/drawing/2014/main" id="{AF8D582A-9FCA-2749-AB9D-02B3C8105382}"/>
                </a:ext>
              </a:extLst>
            </p:cNvPr>
            <p:cNvSpPr/>
            <p:nvPr/>
          </p:nvSpPr>
          <p:spPr>
            <a:xfrm>
              <a:off x="6581720" y="2112157"/>
              <a:ext cx="1598668" cy="4250590"/>
            </a:xfrm>
            <a:custGeom>
              <a:avLst/>
              <a:gdLst>
                <a:gd name="connsiteX0" fmla="*/ 1560833 w 1598668"/>
                <a:gd name="connsiteY0" fmla="*/ 2348761 h 4250590"/>
                <a:gd name="connsiteX1" fmla="*/ 1560833 w 1598668"/>
                <a:gd name="connsiteY1" fmla="*/ 4250591 h 4250590"/>
                <a:gd name="connsiteX2" fmla="*/ 504416 w 1598668"/>
                <a:gd name="connsiteY2" fmla="*/ 4250591 h 4250590"/>
                <a:gd name="connsiteX3" fmla="*/ 447312 w 1598668"/>
                <a:gd name="connsiteY3" fmla="*/ 2653053 h 4250590"/>
                <a:gd name="connsiteX4" fmla="*/ 133242 w 1598668"/>
                <a:gd name="connsiteY4" fmla="*/ 2805200 h 4250590"/>
                <a:gd name="connsiteX5" fmla="*/ 447312 w 1598668"/>
                <a:gd name="connsiteY5" fmla="*/ 2453361 h 4250590"/>
                <a:gd name="connsiteX6" fmla="*/ 133242 w 1598668"/>
                <a:gd name="connsiteY6" fmla="*/ 2586489 h 4250590"/>
                <a:gd name="connsiteX7" fmla="*/ 504416 w 1598668"/>
                <a:gd name="connsiteY7" fmla="*/ 2101523 h 4250590"/>
                <a:gd name="connsiteX8" fmla="*/ 85655 w 1598668"/>
                <a:gd name="connsiteY8" fmla="*/ 2263178 h 4250590"/>
                <a:gd name="connsiteX9" fmla="*/ 447312 w 1598668"/>
                <a:gd name="connsiteY9" fmla="*/ 1673611 h 4250590"/>
                <a:gd name="connsiteX10" fmla="*/ 0 w 1598668"/>
                <a:gd name="connsiteY10" fmla="*/ 1968394 h 4250590"/>
                <a:gd name="connsiteX11" fmla="*/ 447312 w 1598668"/>
                <a:gd name="connsiteY11" fmla="*/ 1274226 h 4250590"/>
                <a:gd name="connsiteX12" fmla="*/ 85655 w 1598668"/>
                <a:gd name="connsiteY12" fmla="*/ 1502446 h 4250590"/>
                <a:gd name="connsiteX13" fmla="*/ 504416 w 1598668"/>
                <a:gd name="connsiteY13" fmla="*/ 741714 h 4250590"/>
                <a:gd name="connsiteX14" fmla="*/ 85655 w 1598668"/>
                <a:gd name="connsiteY14" fmla="*/ 960424 h 4250590"/>
                <a:gd name="connsiteX15" fmla="*/ 447312 w 1598668"/>
                <a:gd name="connsiteY15" fmla="*/ 427912 h 4250590"/>
                <a:gd name="connsiteX16" fmla="*/ 0 w 1598668"/>
                <a:gd name="connsiteY16" fmla="*/ 561040 h 4250590"/>
                <a:gd name="connsiteX17" fmla="*/ 218897 w 1598668"/>
                <a:gd name="connsiteY17" fmla="*/ 218710 h 4250590"/>
                <a:gd name="connsiteX18" fmla="*/ 599588 w 1598668"/>
                <a:gd name="connsiteY18" fmla="*/ 0 h 4250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98668" h="4250590">
                  <a:moveTo>
                    <a:pt x="1560833" y="2348761"/>
                  </a:moveTo>
                  <a:cubicBezTo>
                    <a:pt x="1629358" y="3870225"/>
                    <a:pt x="1589385" y="4250591"/>
                    <a:pt x="1560833" y="4250591"/>
                  </a:cubicBezTo>
                  <a:lnTo>
                    <a:pt x="504416" y="4250591"/>
                  </a:lnTo>
                  <a:lnTo>
                    <a:pt x="447312" y="2653053"/>
                  </a:lnTo>
                  <a:lnTo>
                    <a:pt x="133242" y="2805200"/>
                  </a:lnTo>
                  <a:lnTo>
                    <a:pt x="447312" y="2453361"/>
                  </a:lnTo>
                  <a:lnTo>
                    <a:pt x="133242" y="2586489"/>
                  </a:lnTo>
                  <a:lnTo>
                    <a:pt x="504416" y="2101523"/>
                  </a:lnTo>
                  <a:lnTo>
                    <a:pt x="85655" y="2263178"/>
                  </a:lnTo>
                  <a:lnTo>
                    <a:pt x="447312" y="1673611"/>
                  </a:lnTo>
                  <a:lnTo>
                    <a:pt x="0" y="1968394"/>
                  </a:lnTo>
                  <a:lnTo>
                    <a:pt x="447312" y="1274226"/>
                  </a:lnTo>
                  <a:lnTo>
                    <a:pt x="85655" y="1502446"/>
                  </a:lnTo>
                  <a:lnTo>
                    <a:pt x="504416" y="741714"/>
                  </a:lnTo>
                  <a:lnTo>
                    <a:pt x="85655" y="960424"/>
                  </a:lnTo>
                  <a:lnTo>
                    <a:pt x="447312" y="427912"/>
                  </a:lnTo>
                  <a:lnTo>
                    <a:pt x="0" y="561040"/>
                  </a:lnTo>
                  <a:lnTo>
                    <a:pt x="218897" y="218710"/>
                  </a:lnTo>
                  <a:lnTo>
                    <a:pt x="599588" y="0"/>
                  </a:lnTo>
                </a:path>
              </a:pathLst>
            </a:custGeom>
            <a:noFill/>
            <a:ln w="57011" cap="flat">
              <a:solidFill>
                <a:schemeClr val="accent3"/>
              </a:solid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6F38BB1D-E2E6-5045-8F0E-701F74087C9D}"/>
                </a:ext>
              </a:extLst>
            </p:cNvPr>
            <p:cNvSpPr/>
            <p:nvPr/>
          </p:nvSpPr>
          <p:spPr>
            <a:xfrm>
              <a:off x="7123645" y="1442401"/>
              <a:ext cx="504975" cy="1240305"/>
            </a:xfrm>
            <a:custGeom>
              <a:avLst/>
              <a:gdLst>
                <a:gd name="connsiteX0" fmla="*/ 162354 w 504975"/>
                <a:gd name="connsiteY0" fmla="*/ 1240305 h 1240305"/>
                <a:gd name="connsiteX1" fmla="*/ 29112 w 504975"/>
                <a:gd name="connsiteY1" fmla="*/ 4115 h 1240305"/>
                <a:gd name="connsiteX2" fmla="*/ 504975 w 504975"/>
                <a:gd name="connsiteY2" fmla="*/ 850430 h 1240305"/>
                <a:gd name="connsiteX3" fmla="*/ 162354 w 504975"/>
                <a:gd name="connsiteY3" fmla="*/ 1240305 h 1240305"/>
                <a:gd name="connsiteX4" fmla="*/ 29112 w 504975"/>
                <a:gd name="connsiteY4" fmla="*/ 4115 h 1240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75" h="1240305">
                  <a:moveTo>
                    <a:pt x="162354" y="1240305"/>
                  </a:moveTo>
                  <a:cubicBezTo>
                    <a:pt x="-85096" y="-90976"/>
                    <a:pt x="21969" y="-4550"/>
                    <a:pt x="29112" y="4115"/>
                  </a:cubicBezTo>
                  <a:cubicBezTo>
                    <a:pt x="162354" y="336936"/>
                    <a:pt x="219457" y="536628"/>
                    <a:pt x="504975" y="850430"/>
                  </a:cubicBezTo>
                  <a:moveTo>
                    <a:pt x="162354" y="1240305"/>
                  </a:moveTo>
                  <a:cubicBezTo>
                    <a:pt x="-85096" y="-90976"/>
                    <a:pt x="21969" y="-4550"/>
                    <a:pt x="29112" y="4115"/>
                  </a:cubicBezTo>
                </a:path>
              </a:pathLst>
            </a:custGeom>
            <a:noFill/>
            <a:ln w="57011" cap="flat">
              <a:solidFill>
                <a:schemeClr val="accent3"/>
              </a:solid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3A8D2A62-C166-A449-A66C-D07B69A62239}"/>
                </a:ext>
              </a:extLst>
            </p:cNvPr>
            <p:cNvSpPr/>
            <p:nvPr/>
          </p:nvSpPr>
          <p:spPr>
            <a:xfrm>
              <a:off x="7298869" y="2006147"/>
              <a:ext cx="206169" cy="693390"/>
            </a:xfrm>
            <a:custGeom>
              <a:avLst/>
              <a:gdLst>
                <a:gd name="connsiteX0" fmla="*/ 130369 w 206169"/>
                <a:gd name="connsiteY0" fmla="*/ 693391 h 693390"/>
                <a:gd name="connsiteX1" fmla="*/ 5644 w 206169"/>
                <a:gd name="connsiteY1" fmla="*/ 2037 h 693390"/>
                <a:gd name="connsiteX2" fmla="*/ 206170 w 206169"/>
                <a:gd name="connsiteY2" fmla="*/ 461339 h 693390"/>
                <a:gd name="connsiteX3" fmla="*/ 130369 w 206169"/>
                <a:gd name="connsiteY3" fmla="*/ 693391 h 693390"/>
                <a:gd name="connsiteX4" fmla="*/ 5644 w 206169"/>
                <a:gd name="connsiteY4" fmla="*/ 2037 h 693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169" h="693390">
                  <a:moveTo>
                    <a:pt x="130369" y="693391"/>
                  </a:moveTo>
                  <a:cubicBezTo>
                    <a:pt x="-35069" y="-47353"/>
                    <a:pt x="2911" y="-2584"/>
                    <a:pt x="5644" y="2037"/>
                  </a:cubicBezTo>
                  <a:cubicBezTo>
                    <a:pt x="68370" y="184622"/>
                    <a:pt x="99168" y="295005"/>
                    <a:pt x="206170" y="461339"/>
                  </a:cubicBezTo>
                  <a:moveTo>
                    <a:pt x="130369" y="693391"/>
                  </a:moveTo>
                  <a:cubicBezTo>
                    <a:pt x="-35069" y="-47353"/>
                    <a:pt x="2911" y="-2584"/>
                    <a:pt x="5644" y="2037"/>
                  </a:cubicBezTo>
                </a:path>
              </a:pathLst>
            </a:custGeom>
            <a:noFill/>
            <a:ln w="57011" cap="flat">
              <a:solidFill>
                <a:schemeClr val="accent3"/>
              </a:solidFill>
              <a:prstDash val="solid"/>
              <a:miter/>
            </a:ln>
          </p:spPr>
          <p:txBody>
            <a:bodyPr rtlCol="0" anchor="ctr"/>
            <a:lstStyle/>
            <a:p>
              <a:endParaRPr lang="en-US"/>
            </a:p>
          </p:txBody>
        </p:sp>
      </p:grpSp>
      <p:sp>
        <p:nvSpPr>
          <p:cNvPr id="30" name="TextBox 29">
            <a:extLst>
              <a:ext uri="{FF2B5EF4-FFF2-40B4-BE49-F238E27FC236}">
                <a16:creationId xmlns:a16="http://schemas.microsoft.com/office/drawing/2014/main" id="{72195852-D368-7247-AFAC-158E22C6DA30}"/>
              </a:ext>
            </a:extLst>
          </p:cNvPr>
          <p:cNvSpPr txBox="1"/>
          <p:nvPr/>
        </p:nvSpPr>
        <p:spPr>
          <a:xfrm>
            <a:off x="10144904" y="5398281"/>
            <a:ext cx="1307356" cy="461665"/>
          </a:xfrm>
          <a:prstGeom prst="rect">
            <a:avLst/>
          </a:prstGeom>
          <a:noFill/>
        </p:spPr>
        <p:txBody>
          <a:bodyPr wrap="square" lIns="0" tIns="0" rIns="0" bIns="0" rtlCol="0">
            <a:spAutoFit/>
          </a:bodyPr>
          <a:lstStyle/>
          <a:p>
            <a:pPr algn="l"/>
            <a:r>
              <a:rPr lang="en-US" sz="1000" dirty="0">
                <a:solidFill>
                  <a:schemeClr val="accent1">
                    <a:lumMod val="60000"/>
                    <a:lumOff val="40000"/>
                  </a:schemeClr>
                </a:solidFill>
              </a:rPr>
              <a:t>Miguel de Icaza</a:t>
            </a:r>
          </a:p>
          <a:p>
            <a:pPr algn="l"/>
            <a:r>
              <a:rPr lang="en-US" sz="1000" dirty="0">
                <a:solidFill>
                  <a:schemeClr val="accent1">
                    <a:lumMod val="60000"/>
                    <a:lumOff val="40000"/>
                  </a:schemeClr>
                </a:solidFill>
              </a:rPr>
              <a:t>Partydonk, 2020</a:t>
            </a:r>
          </a:p>
          <a:p>
            <a:pPr algn="l"/>
            <a:r>
              <a:rPr lang="en-US" sz="1000" dirty="0">
                <a:solidFill>
                  <a:schemeClr val="accent1">
                    <a:lumMod val="60000"/>
                    <a:lumOff val="40000"/>
                  </a:schemeClr>
                </a:solidFill>
              </a:rPr>
              <a:t>Oil on Canvas</a:t>
            </a:r>
          </a:p>
        </p:txBody>
      </p:sp>
    </p:spTree>
    <p:extLst>
      <p:ext uri="{BB962C8B-B14F-4D97-AF65-F5344CB8AC3E}">
        <p14:creationId xmlns:p14="http://schemas.microsoft.com/office/powerpoint/2010/main" val="120030439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Contractual Static Interface Members (CSIM)</a:t>
            </a:r>
          </a:p>
        </p:txBody>
      </p:sp>
      <p:sp>
        <p:nvSpPr>
          <p:cNvPr id="6" name="Text Placeholder 5"/>
          <p:cNvSpPr>
            <a:spLocks noGrp="1"/>
          </p:cNvSpPr>
          <p:nvPr>
            <p:ph sz="quarter" idx="10"/>
          </p:nvPr>
        </p:nvSpPr>
        <p:spPr>
          <a:xfrm>
            <a:off x="584200" y="1435100"/>
            <a:ext cx="11018838" cy="4185761"/>
          </a:xfrm>
        </p:spPr>
        <p:txBody>
          <a:bodyPr/>
          <a:lstStyle/>
          <a:p>
            <a:r>
              <a:rPr lang="en-US" dirty="0">
                <a:solidFill>
                  <a:srgbClr val="0000FF"/>
                </a:solidFill>
                <a:latin typeface="Consolas" panose="020B0609020204030204" pitchFamily="49" charset="0"/>
                <a:cs typeface="Consolas" panose="020B0609020204030204" pitchFamily="49" charset="0"/>
              </a:rPr>
              <a:t>static</a:t>
            </a:r>
            <a:r>
              <a:rPr lang="en-US" dirty="0"/>
              <a:t> members participate as part of an interface’s contract.</a:t>
            </a:r>
          </a:p>
          <a:p>
            <a:endParaRPr lang="en-US" dirty="0"/>
          </a:p>
          <a:p>
            <a:r>
              <a:rPr lang="en-US" dirty="0"/>
              <a:t>We need a keyword to disambiguate “helper” static members now that the C# 8.0 ship has sailed.</a:t>
            </a:r>
          </a:p>
          <a:p>
            <a:endParaRPr lang="en-US" dirty="0"/>
          </a:p>
          <a:p>
            <a:r>
              <a:rPr lang="en-US" dirty="0">
                <a:solidFill>
                  <a:srgbClr val="0000FF"/>
                </a:solidFill>
                <a:latin typeface="Consolas" panose="020B0609020204030204" pitchFamily="49" charset="0"/>
                <a:cs typeface="Consolas" panose="020B0609020204030204" pitchFamily="49" charset="0"/>
              </a:rPr>
              <a:t>abstract</a:t>
            </a:r>
            <a:r>
              <a:rPr lang="en-US" dirty="0"/>
              <a:t> is natural and easy to reuse in the compiler.</a:t>
            </a:r>
          </a:p>
          <a:p>
            <a:pPr lvl="1"/>
            <a:r>
              <a:rPr lang="en-US" dirty="0"/>
              <a:t>No new </a:t>
            </a:r>
            <a:r>
              <a:rPr lang="en-US" dirty="0" err="1"/>
              <a:t>lexer</a:t>
            </a:r>
            <a:r>
              <a:rPr lang="en-US" dirty="0"/>
              <a:t> work (we explored a </a:t>
            </a:r>
            <a:r>
              <a:rPr lang="en-US" dirty="0">
                <a:solidFill>
                  <a:srgbClr val="0000FF"/>
                </a:solidFill>
                <a:latin typeface="Consolas" panose="020B0609020204030204" pitchFamily="49" charset="0"/>
                <a:cs typeface="Consolas" panose="020B0609020204030204" pitchFamily="49" charset="0"/>
              </a:rPr>
              <a:t>self</a:t>
            </a:r>
            <a:r>
              <a:rPr lang="en-US" dirty="0"/>
              <a:t> keyword, </a:t>
            </a:r>
            <a:r>
              <a:rPr lang="en-US" dirty="0" err="1"/>
              <a:t>etc</a:t>
            </a:r>
            <a:r>
              <a:rPr lang="en-US" dirty="0"/>
              <a:t>).</a:t>
            </a:r>
          </a:p>
          <a:p>
            <a:pPr lvl="1"/>
            <a:endParaRPr lang="en-US" dirty="0"/>
          </a:p>
          <a:p>
            <a:r>
              <a:rPr lang="en-US" dirty="0"/>
              <a:t>We will want </a:t>
            </a:r>
            <a:r>
              <a:rPr lang="en-US" dirty="0">
                <a:solidFill>
                  <a:srgbClr val="0000FF"/>
                </a:solidFill>
                <a:latin typeface="Consolas" panose="020B0609020204030204" pitchFamily="49" charset="0"/>
                <a:cs typeface="Consolas" panose="020B0609020204030204" pitchFamily="49" charset="0"/>
              </a:rPr>
              <a:t>virtual</a:t>
            </a:r>
            <a:r>
              <a:rPr lang="en-US" dirty="0"/>
              <a:t> behavior too…</a:t>
            </a:r>
          </a:p>
        </p:txBody>
      </p:sp>
    </p:spTree>
    <p:extLst>
      <p:ext uri="{BB962C8B-B14F-4D97-AF65-F5344CB8AC3E}">
        <p14:creationId xmlns:p14="http://schemas.microsoft.com/office/powerpoint/2010/main" val="410781101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Contractual Static Interface Members (CSIM)</a:t>
            </a:r>
          </a:p>
        </p:txBody>
      </p:sp>
      <p:sp>
        <p:nvSpPr>
          <p:cNvPr id="6" name="Text Placeholder 5"/>
          <p:cNvSpPr>
            <a:spLocks noGrp="1"/>
          </p:cNvSpPr>
          <p:nvPr>
            <p:ph sz="quarter" idx="10"/>
          </p:nvPr>
        </p:nvSpPr>
        <p:spPr>
          <a:xfrm>
            <a:off x="584200" y="1435100"/>
            <a:ext cx="11018838" cy="3016210"/>
          </a:xfrm>
        </p:spPr>
        <p:txBody>
          <a:bodyPr/>
          <a:lstStyle/>
          <a:p>
            <a:r>
              <a:rPr lang="en-US" dirty="0">
                <a:solidFill>
                  <a:srgbClr val="0000FF"/>
                </a:solidFill>
                <a:latin typeface="Consolas" panose="020B0609020204030204" pitchFamily="49" charset="0"/>
                <a:cs typeface="Consolas" panose="020B0609020204030204" pitchFamily="49" charset="0"/>
              </a:rPr>
              <a:t>static</a:t>
            </a:r>
            <a:r>
              <a:rPr lang="en-US" dirty="0"/>
              <a:t> members participate as part of an interface’s contract:</a:t>
            </a:r>
          </a:p>
          <a:p>
            <a:pPr marL="0" indent="0">
              <a:buNone/>
            </a:pPr>
            <a:endParaRPr lang="en-US" dirty="0"/>
          </a:p>
          <a:p>
            <a:endParaRPr lang="en-US" dirty="0"/>
          </a:p>
          <a:p>
            <a:endParaRPr lang="en-US" dirty="0"/>
          </a:p>
          <a:p>
            <a:pPr marL="0" indent="0">
              <a:buNone/>
            </a:pPr>
            <a:endParaRPr lang="en-US" dirty="0"/>
          </a:p>
          <a:p>
            <a:r>
              <a:rPr lang="en-US" dirty="0"/>
              <a:t>Invocable against constrained generic type arguments:</a:t>
            </a:r>
          </a:p>
        </p:txBody>
      </p:sp>
      <p:sp>
        <p:nvSpPr>
          <p:cNvPr id="5" name="Rectangle 4">
            <a:extLst>
              <a:ext uri="{FF2B5EF4-FFF2-40B4-BE49-F238E27FC236}">
                <a16:creationId xmlns:a16="http://schemas.microsoft.com/office/drawing/2014/main" id="{9AD81512-BBF2-A340-8A3A-B5336D7B3B19}"/>
              </a:ext>
            </a:extLst>
          </p:cNvPr>
          <p:cNvSpPr/>
          <p:nvPr/>
        </p:nvSpPr>
        <p:spPr>
          <a:xfrm>
            <a:off x="1138326" y="2149680"/>
            <a:ext cx="4464009" cy="1178784"/>
          </a:xfrm>
          <a:prstGeom prst="rect">
            <a:avLst/>
          </a:prstGeom>
        </p:spPr>
        <p:txBody>
          <a:bodyPr wrap="square">
            <a:spAutoFit/>
          </a:bodyPr>
          <a:lstStyle/>
          <a:p>
            <a:r>
              <a:rPr lang="en-US" dirty="0">
                <a:solidFill>
                  <a:srgbClr val="0000FF"/>
                </a:solidFill>
                <a:latin typeface="Consolas" panose="020B0609020204030204" pitchFamily="49" charset="0"/>
                <a:cs typeface="Consolas" panose="020B0609020204030204" pitchFamily="49" charset="0"/>
              </a:rPr>
              <a:t>interface</a:t>
            </a:r>
            <a:r>
              <a:rPr lang="en-US" dirty="0">
                <a:solidFill>
                  <a:srgbClr val="000000"/>
                </a:solidFill>
                <a:latin typeface="Consolas" panose="020B0609020204030204" pitchFamily="49" charset="0"/>
                <a:cs typeface="Consolas" panose="020B0609020204030204" pitchFamily="49" charset="0"/>
              </a:rPr>
              <a:t> </a:t>
            </a:r>
            <a:r>
              <a:rPr lang="en-US" dirty="0">
                <a:solidFill>
                  <a:srgbClr val="267F99"/>
                </a:solidFill>
                <a:latin typeface="Consolas" panose="020B0609020204030204" pitchFamily="49" charset="0"/>
                <a:cs typeface="Consolas" panose="020B0609020204030204" pitchFamily="49" charset="0"/>
              </a:rPr>
              <a:t>IContract</a:t>
            </a:r>
            <a:endParaRPr lang="en-US" dirty="0">
              <a:solidFill>
                <a:srgbClr val="000000"/>
              </a:solidFill>
              <a:latin typeface="Consolas" panose="020B0609020204030204" pitchFamily="49" charset="0"/>
              <a:cs typeface="Consolas" panose="020B0609020204030204" pitchFamily="49" charset="0"/>
            </a:endParaRPr>
          </a:p>
          <a:p>
            <a:r>
              <a:rPr lang="en-US" dirty="0">
                <a:solidFill>
                  <a:srgbClr val="000000"/>
                </a:solidFill>
                <a:latin typeface="Consolas" panose="020B0609020204030204" pitchFamily="49" charset="0"/>
                <a:cs typeface="Consolas" panose="020B0609020204030204" pitchFamily="49" charset="0"/>
              </a:rPr>
              <a:t>{</a:t>
            </a:r>
          </a:p>
          <a:p>
            <a:r>
              <a:rPr lang="en-US" dirty="0">
                <a:solidFill>
                  <a:srgbClr val="000000"/>
                </a:solidFill>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abstract</a:t>
            </a:r>
            <a:r>
              <a:rPr lang="en-US" dirty="0">
                <a:solidFill>
                  <a:srgbClr val="0000FF"/>
                </a:solidFill>
                <a:latin typeface="Consolas" panose="020B0609020204030204" pitchFamily="49" charset="0"/>
                <a:cs typeface="Consolas" panose="020B0609020204030204" pitchFamily="49" charset="0"/>
              </a:rPr>
              <a:t> static void</a:t>
            </a:r>
            <a:r>
              <a:rPr lang="en-US" dirty="0">
                <a:solidFill>
                  <a:srgbClr val="000000"/>
                </a:solidFill>
                <a:latin typeface="Consolas" panose="020B0609020204030204" pitchFamily="49" charset="0"/>
                <a:cs typeface="Consolas" panose="020B0609020204030204" pitchFamily="49" charset="0"/>
              </a:rPr>
              <a:t> </a:t>
            </a:r>
            <a:r>
              <a:rPr lang="en-US" dirty="0">
                <a:solidFill>
                  <a:srgbClr val="795E26"/>
                </a:solidFill>
                <a:latin typeface="Consolas" panose="020B0609020204030204" pitchFamily="49" charset="0"/>
                <a:cs typeface="Consolas" panose="020B0609020204030204" pitchFamily="49" charset="0"/>
              </a:rPr>
              <a:t>M</a:t>
            </a:r>
            <a:r>
              <a:rPr lang="en-US" dirty="0">
                <a:solidFill>
                  <a:srgbClr val="000000"/>
                </a:solidFill>
                <a:latin typeface="Consolas" panose="020B0609020204030204" pitchFamily="49" charset="0"/>
                <a:cs typeface="Consolas" panose="020B0609020204030204" pitchFamily="49" charset="0"/>
              </a:rPr>
              <a:t>();</a:t>
            </a:r>
          </a:p>
          <a:p>
            <a:r>
              <a:rPr lang="en-US" dirty="0">
                <a:solidFill>
                  <a:srgbClr val="000000"/>
                </a:solidFill>
                <a:latin typeface="Consolas" panose="020B0609020204030204" pitchFamily="49" charset="0"/>
                <a:cs typeface="Consolas" panose="020B0609020204030204" pitchFamily="49" charset="0"/>
              </a:rPr>
              <a:t>}</a:t>
            </a:r>
          </a:p>
        </p:txBody>
      </p:sp>
      <p:sp>
        <p:nvSpPr>
          <p:cNvPr id="7" name="Rectangle 6">
            <a:extLst>
              <a:ext uri="{FF2B5EF4-FFF2-40B4-BE49-F238E27FC236}">
                <a16:creationId xmlns:a16="http://schemas.microsoft.com/office/drawing/2014/main" id="{629FE4A0-781C-FD49-82DC-40536F0BA358}"/>
              </a:ext>
            </a:extLst>
          </p:cNvPr>
          <p:cNvSpPr/>
          <p:nvPr/>
        </p:nvSpPr>
        <p:spPr>
          <a:xfrm>
            <a:off x="5983335" y="2149680"/>
            <a:ext cx="5827665" cy="1450397"/>
          </a:xfrm>
          <a:prstGeom prst="rect">
            <a:avLst/>
          </a:prstGeom>
        </p:spPr>
        <p:txBody>
          <a:bodyPr wrap="square">
            <a:spAutoFit/>
          </a:bodyPr>
          <a:lstStyle/>
          <a:p>
            <a:r>
              <a:rPr lang="en-US" dirty="0">
                <a:solidFill>
                  <a:srgbClr val="0000FF"/>
                </a:solidFill>
                <a:latin typeface="Consolas" panose="020B0609020204030204" pitchFamily="49" charset="0"/>
                <a:cs typeface="Consolas" panose="020B0609020204030204" pitchFamily="49" charset="0"/>
              </a:rPr>
              <a:t>class</a:t>
            </a:r>
            <a:r>
              <a:rPr lang="en-US" dirty="0">
                <a:solidFill>
                  <a:srgbClr val="000000"/>
                </a:solidFill>
                <a:latin typeface="Consolas" panose="020B0609020204030204" pitchFamily="49" charset="0"/>
                <a:cs typeface="Consolas" panose="020B0609020204030204" pitchFamily="49" charset="0"/>
              </a:rPr>
              <a:t> </a:t>
            </a:r>
            <a:r>
              <a:rPr lang="en-US" dirty="0">
                <a:solidFill>
                  <a:srgbClr val="267F99"/>
                </a:solidFill>
                <a:latin typeface="Consolas" panose="020B0609020204030204" pitchFamily="49" charset="0"/>
                <a:cs typeface="Consolas" panose="020B0609020204030204" pitchFamily="49" charset="0"/>
              </a:rPr>
              <a:t>A</a:t>
            </a:r>
            <a:r>
              <a:rPr lang="en-US" dirty="0">
                <a:solidFill>
                  <a:srgbClr val="000000"/>
                </a:solidFill>
                <a:latin typeface="Consolas" panose="020B0609020204030204" pitchFamily="49" charset="0"/>
                <a:cs typeface="Consolas" panose="020B0609020204030204" pitchFamily="49" charset="0"/>
              </a:rPr>
              <a:t> : </a:t>
            </a:r>
            <a:r>
              <a:rPr lang="en-US" dirty="0">
                <a:solidFill>
                  <a:srgbClr val="267F99"/>
                </a:solidFill>
                <a:latin typeface="Consolas" panose="020B0609020204030204" pitchFamily="49" charset="0"/>
                <a:cs typeface="Consolas" panose="020B0609020204030204" pitchFamily="49" charset="0"/>
              </a:rPr>
              <a:t>IContract</a:t>
            </a:r>
            <a:endParaRPr lang="en-US" dirty="0">
              <a:solidFill>
                <a:srgbClr val="000000"/>
              </a:solidFill>
              <a:latin typeface="Consolas" panose="020B0609020204030204" pitchFamily="49" charset="0"/>
              <a:cs typeface="Consolas" panose="020B0609020204030204" pitchFamily="49" charset="0"/>
            </a:endParaRPr>
          </a:p>
          <a:p>
            <a:r>
              <a:rPr lang="en-US" dirty="0">
                <a:solidFill>
                  <a:srgbClr val="000000"/>
                </a:solidFill>
                <a:latin typeface="Consolas" panose="020B0609020204030204" pitchFamily="49" charset="0"/>
                <a:cs typeface="Consolas" panose="020B0609020204030204" pitchFamily="49" charset="0"/>
              </a:rPr>
              <a:t>{</a:t>
            </a:r>
          </a:p>
          <a:p>
            <a:r>
              <a:rPr lang="en-US" dirty="0">
                <a:solidFill>
                  <a:srgbClr val="0000FF"/>
                </a:solidFill>
                <a:latin typeface="Consolas" panose="020B0609020204030204" pitchFamily="49" charset="0"/>
                <a:cs typeface="Consolas" panose="020B0609020204030204" pitchFamily="49" charset="0"/>
              </a:rPr>
              <a:t>    public</a:t>
            </a:r>
            <a:r>
              <a:rPr lang="en-US" dirty="0">
                <a:solidFill>
                  <a:srgbClr val="000000"/>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static</a:t>
            </a:r>
            <a:r>
              <a:rPr lang="en-US" dirty="0">
                <a:solidFill>
                  <a:srgbClr val="000000"/>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void</a:t>
            </a:r>
            <a:r>
              <a:rPr lang="en-US" dirty="0">
                <a:solidFill>
                  <a:srgbClr val="000000"/>
                </a:solidFill>
                <a:latin typeface="Consolas" panose="020B0609020204030204" pitchFamily="49" charset="0"/>
                <a:cs typeface="Consolas" panose="020B0609020204030204" pitchFamily="49" charset="0"/>
              </a:rPr>
              <a:t> </a:t>
            </a:r>
            <a:r>
              <a:rPr lang="en-US" dirty="0">
                <a:solidFill>
                  <a:srgbClr val="795E26"/>
                </a:solidFill>
                <a:latin typeface="Consolas" panose="020B0609020204030204" pitchFamily="49" charset="0"/>
                <a:cs typeface="Consolas" panose="020B0609020204030204" pitchFamily="49" charset="0"/>
              </a:rPr>
              <a:t>M</a:t>
            </a:r>
            <a:r>
              <a:rPr lang="en-US" dirty="0">
                <a:solidFill>
                  <a:srgbClr val="000000"/>
                </a:solidFill>
                <a:latin typeface="Consolas" panose="020B0609020204030204" pitchFamily="49" charset="0"/>
                <a:cs typeface="Consolas" panose="020B0609020204030204" pitchFamily="49" charset="0"/>
              </a:rPr>
              <a:t>()</a:t>
            </a:r>
          </a:p>
          <a:p>
            <a:r>
              <a:rPr lang="en-US" dirty="0">
                <a:solidFill>
                  <a:srgbClr val="000000"/>
                </a:solidFill>
                <a:latin typeface="Consolas" panose="020B0609020204030204" pitchFamily="49" charset="0"/>
                <a:cs typeface="Consolas" panose="020B0609020204030204" pitchFamily="49" charset="0"/>
              </a:rPr>
              <a:t>        =&gt; </a:t>
            </a:r>
            <a:r>
              <a:rPr lang="en-US" dirty="0">
                <a:solidFill>
                  <a:srgbClr val="001080"/>
                </a:solidFill>
                <a:latin typeface="Consolas" panose="020B0609020204030204" pitchFamily="49" charset="0"/>
                <a:cs typeface="Consolas" panose="020B0609020204030204" pitchFamily="49" charset="0"/>
              </a:rPr>
              <a:t>WriteLine</a:t>
            </a:r>
            <a:r>
              <a:rPr lang="en-US" dirty="0">
                <a:solidFill>
                  <a:srgbClr val="000000"/>
                </a:solidFill>
                <a:latin typeface="Consolas" panose="020B0609020204030204" pitchFamily="49" charset="0"/>
                <a:cs typeface="Consolas" panose="020B0609020204030204" pitchFamily="49" charset="0"/>
              </a:rPr>
              <a:t>(</a:t>
            </a:r>
            <a:r>
              <a:rPr lang="en-US" dirty="0">
                <a:solidFill>
                  <a:srgbClr val="A31515"/>
                </a:solidFill>
                <a:latin typeface="Consolas" panose="020B0609020204030204" pitchFamily="49" charset="0"/>
                <a:cs typeface="Consolas" panose="020B0609020204030204" pitchFamily="49" charset="0"/>
              </a:rPr>
              <a:t>"Hello from A.M"</a:t>
            </a:r>
            <a:r>
              <a:rPr lang="en-US" dirty="0">
                <a:solidFill>
                  <a:srgbClr val="000000"/>
                </a:solidFill>
                <a:latin typeface="Consolas" panose="020B0609020204030204" pitchFamily="49" charset="0"/>
                <a:cs typeface="Consolas" panose="020B0609020204030204" pitchFamily="49" charset="0"/>
              </a:rPr>
              <a:t>);</a:t>
            </a:r>
          </a:p>
          <a:p>
            <a:r>
              <a:rPr lang="en-US" dirty="0">
                <a:solidFill>
                  <a:srgbClr val="000000"/>
                </a:solidFill>
                <a:latin typeface="Consolas" panose="020B0609020204030204" pitchFamily="49" charset="0"/>
                <a:cs typeface="Consolas" panose="020B0609020204030204" pitchFamily="49" charset="0"/>
              </a:rPr>
              <a:t>}</a:t>
            </a:r>
          </a:p>
        </p:txBody>
      </p:sp>
      <p:sp>
        <p:nvSpPr>
          <p:cNvPr id="10" name="Rectangle 9">
            <a:extLst>
              <a:ext uri="{FF2B5EF4-FFF2-40B4-BE49-F238E27FC236}">
                <a16:creationId xmlns:a16="http://schemas.microsoft.com/office/drawing/2014/main" id="{08244DE6-B271-644B-8D35-6C7F1395BA2E}"/>
              </a:ext>
            </a:extLst>
          </p:cNvPr>
          <p:cNvSpPr/>
          <p:nvPr/>
        </p:nvSpPr>
        <p:spPr>
          <a:xfrm>
            <a:off x="1138326" y="4745238"/>
            <a:ext cx="4464009" cy="907171"/>
          </a:xfrm>
          <a:prstGeom prst="rect">
            <a:avLst/>
          </a:prstGeom>
        </p:spPr>
        <p:txBody>
          <a:bodyPr wrap="square">
            <a:spAutoFit/>
          </a:bodyPr>
          <a:lstStyle/>
          <a:p>
            <a:r>
              <a:rPr lang="en-US" dirty="0">
                <a:solidFill>
                  <a:srgbClr val="0000FF"/>
                </a:solidFill>
                <a:latin typeface="Consolas" panose="020B0609020204030204" pitchFamily="49" charset="0"/>
                <a:cs typeface="Consolas" panose="020B0609020204030204" pitchFamily="49" charset="0"/>
              </a:rPr>
              <a:t>void</a:t>
            </a:r>
            <a:r>
              <a:rPr lang="en-US" dirty="0">
                <a:solidFill>
                  <a:srgbClr val="000000"/>
                </a:solidFill>
                <a:latin typeface="Consolas" panose="020B0609020204030204" pitchFamily="49" charset="0"/>
                <a:cs typeface="Consolas" panose="020B0609020204030204" pitchFamily="49" charset="0"/>
              </a:rPr>
              <a:t> </a:t>
            </a:r>
            <a:r>
              <a:rPr lang="en-US" dirty="0">
                <a:solidFill>
                  <a:srgbClr val="795E26"/>
                </a:solidFill>
                <a:latin typeface="Consolas" panose="020B0609020204030204" pitchFamily="49" charset="0"/>
                <a:cs typeface="Consolas" panose="020B0609020204030204" pitchFamily="49" charset="0"/>
              </a:rPr>
              <a:t>InvokeM</a:t>
            </a:r>
            <a:r>
              <a:rPr lang="en-US" dirty="0">
                <a:solidFill>
                  <a:srgbClr val="000000"/>
                </a:solidFill>
                <a:latin typeface="Consolas" panose="020B0609020204030204" pitchFamily="49" charset="0"/>
                <a:cs typeface="Consolas" panose="020B0609020204030204" pitchFamily="49" charset="0"/>
              </a:rPr>
              <a:t>&lt;</a:t>
            </a:r>
            <a:r>
              <a:rPr lang="en-US" dirty="0">
                <a:solidFill>
                  <a:srgbClr val="267F99"/>
                </a:solidFill>
                <a:latin typeface="Consolas" panose="020B0609020204030204" pitchFamily="49" charset="0"/>
                <a:cs typeface="Consolas" panose="020B0609020204030204" pitchFamily="49" charset="0"/>
              </a:rPr>
              <a:t>T</a:t>
            </a:r>
            <a:r>
              <a:rPr lang="en-US" dirty="0">
                <a:solidFill>
                  <a:srgbClr val="000000"/>
                </a:solidFill>
                <a:latin typeface="Consolas" panose="020B0609020204030204" pitchFamily="49" charset="0"/>
                <a:cs typeface="Consolas" panose="020B0609020204030204" pitchFamily="49" charset="0"/>
              </a:rPr>
              <a:t>&gt;()</a:t>
            </a:r>
          </a:p>
          <a:p>
            <a:r>
              <a:rPr lang="en-US" dirty="0">
                <a:solidFill>
                  <a:srgbClr val="000000"/>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where</a:t>
            </a:r>
            <a:r>
              <a:rPr lang="en-US" dirty="0">
                <a:solidFill>
                  <a:srgbClr val="000000"/>
                </a:solidFill>
                <a:latin typeface="Consolas" panose="020B0609020204030204" pitchFamily="49" charset="0"/>
                <a:cs typeface="Consolas" panose="020B0609020204030204" pitchFamily="49" charset="0"/>
              </a:rPr>
              <a:t> </a:t>
            </a:r>
            <a:r>
              <a:rPr lang="en-US" dirty="0">
                <a:solidFill>
                  <a:srgbClr val="267F99"/>
                </a:solidFill>
                <a:latin typeface="Consolas" panose="020B0609020204030204" pitchFamily="49" charset="0"/>
                <a:cs typeface="Consolas" panose="020B0609020204030204" pitchFamily="49" charset="0"/>
              </a:rPr>
              <a:t>T</a:t>
            </a:r>
            <a:r>
              <a:rPr lang="en-US" dirty="0">
                <a:solidFill>
                  <a:srgbClr val="000000"/>
                </a:solidFill>
                <a:latin typeface="Consolas" panose="020B0609020204030204" pitchFamily="49" charset="0"/>
                <a:cs typeface="Consolas" panose="020B0609020204030204" pitchFamily="49" charset="0"/>
              </a:rPr>
              <a:t> : </a:t>
            </a:r>
            <a:r>
              <a:rPr lang="en-US" dirty="0">
                <a:solidFill>
                  <a:srgbClr val="267F99"/>
                </a:solidFill>
                <a:latin typeface="Consolas" panose="020B0609020204030204" pitchFamily="49" charset="0"/>
                <a:cs typeface="Consolas" panose="020B0609020204030204" pitchFamily="49" charset="0"/>
              </a:rPr>
              <a:t>IContract</a:t>
            </a:r>
            <a:endParaRPr lang="en-US" dirty="0">
              <a:solidFill>
                <a:srgbClr val="000000"/>
              </a:solidFill>
              <a:latin typeface="Consolas" panose="020B0609020204030204" pitchFamily="49" charset="0"/>
              <a:cs typeface="Consolas" panose="020B0609020204030204" pitchFamily="49" charset="0"/>
            </a:endParaRPr>
          </a:p>
          <a:p>
            <a:r>
              <a:rPr lang="en-US" dirty="0">
                <a:solidFill>
                  <a:srgbClr val="000000"/>
                </a:solidFill>
                <a:latin typeface="Consolas" panose="020B0609020204030204" pitchFamily="49" charset="0"/>
                <a:cs typeface="Consolas" panose="020B0609020204030204" pitchFamily="49" charset="0"/>
              </a:rPr>
              <a:t>    =&gt; </a:t>
            </a:r>
            <a:r>
              <a:rPr lang="en-US" dirty="0">
                <a:solidFill>
                  <a:srgbClr val="267F99"/>
                </a:solidFill>
                <a:latin typeface="Consolas" panose="020B0609020204030204" pitchFamily="49" charset="0"/>
                <a:cs typeface="Consolas" panose="020B0609020204030204" pitchFamily="49" charset="0"/>
              </a:rPr>
              <a:t>T</a:t>
            </a:r>
            <a:r>
              <a:rPr lang="en-US" dirty="0">
                <a:solidFill>
                  <a:srgbClr val="000000"/>
                </a:solidFill>
                <a:latin typeface="Consolas" panose="020B0609020204030204" pitchFamily="49" charset="0"/>
                <a:cs typeface="Consolas" panose="020B0609020204030204" pitchFamily="49" charset="0"/>
              </a:rPr>
              <a:t>.</a:t>
            </a:r>
            <a:r>
              <a:rPr lang="en-US" dirty="0">
                <a:solidFill>
                  <a:srgbClr val="795E26"/>
                </a:solidFill>
                <a:latin typeface="Consolas" panose="020B0609020204030204" pitchFamily="49" charset="0"/>
                <a:cs typeface="Consolas" panose="020B0609020204030204" pitchFamily="49" charset="0"/>
              </a:rPr>
              <a:t>M</a:t>
            </a:r>
            <a:r>
              <a:rPr lang="en-US" dirty="0">
                <a:solidFill>
                  <a:srgbClr val="000000"/>
                </a:solidFill>
                <a:latin typeface="Consolas" panose="020B0609020204030204" pitchFamily="49" charset="0"/>
                <a:cs typeface="Consolas" panose="020B0609020204030204" pitchFamily="49" charset="0"/>
              </a:rPr>
              <a:t>();</a:t>
            </a:r>
          </a:p>
        </p:txBody>
      </p:sp>
      <p:sp>
        <p:nvSpPr>
          <p:cNvPr id="11" name="Rectangle 10">
            <a:extLst>
              <a:ext uri="{FF2B5EF4-FFF2-40B4-BE49-F238E27FC236}">
                <a16:creationId xmlns:a16="http://schemas.microsoft.com/office/drawing/2014/main" id="{BEF38D58-18F7-7547-AEFB-4796C6CF0C18}"/>
              </a:ext>
            </a:extLst>
          </p:cNvPr>
          <p:cNvSpPr/>
          <p:nvPr/>
        </p:nvSpPr>
        <p:spPr>
          <a:xfrm>
            <a:off x="5983335" y="4745238"/>
            <a:ext cx="4464009" cy="363946"/>
          </a:xfrm>
          <a:prstGeom prst="rect">
            <a:avLst/>
          </a:prstGeom>
        </p:spPr>
        <p:txBody>
          <a:bodyPr wrap="square">
            <a:spAutoFit/>
          </a:bodyPr>
          <a:lstStyle/>
          <a:p>
            <a:r>
              <a:rPr lang="en-US" dirty="0">
                <a:solidFill>
                  <a:srgbClr val="795E26"/>
                </a:solidFill>
                <a:latin typeface="Consolas" panose="020B0609020204030204" pitchFamily="49" charset="0"/>
                <a:cs typeface="Consolas" panose="020B0609020204030204" pitchFamily="49" charset="0"/>
              </a:rPr>
              <a:t>InvokeM</a:t>
            </a:r>
            <a:r>
              <a:rPr lang="en-US" dirty="0">
                <a:solidFill>
                  <a:srgbClr val="000000"/>
                </a:solidFill>
                <a:latin typeface="Consolas" panose="020B0609020204030204" pitchFamily="49" charset="0"/>
                <a:cs typeface="Consolas" panose="020B0609020204030204" pitchFamily="49" charset="0"/>
              </a:rPr>
              <a:t>&lt;</a:t>
            </a:r>
            <a:r>
              <a:rPr lang="en-US" dirty="0">
                <a:solidFill>
                  <a:srgbClr val="267F99"/>
                </a:solidFill>
                <a:latin typeface="Consolas" panose="020B0609020204030204" pitchFamily="49" charset="0"/>
                <a:cs typeface="Consolas" panose="020B0609020204030204" pitchFamily="49" charset="0"/>
              </a:rPr>
              <a:t>A</a:t>
            </a:r>
            <a:r>
              <a:rPr lang="en-US" dirty="0">
                <a:solidFill>
                  <a:srgbClr val="000000"/>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10023417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2075CEF5-A4BB-AE4E-9F32-EB3C94874D99}"/>
              </a:ext>
            </a:extLst>
          </p:cNvPr>
          <p:cNvSpPr/>
          <p:nvPr/>
        </p:nvSpPr>
        <p:spPr bwMode="auto">
          <a:xfrm>
            <a:off x="1614004" y="5327374"/>
            <a:ext cx="3211996" cy="725556"/>
          </a:xfrm>
          <a:custGeom>
            <a:avLst/>
            <a:gdLst>
              <a:gd name="connsiteX0" fmla="*/ 0 w 3211996"/>
              <a:gd name="connsiteY0" fmla="*/ 120928 h 725556"/>
              <a:gd name="connsiteX1" fmla="*/ 120928 w 3211996"/>
              <a:gd name="connsiteY1" fmla="*/ 0 h 725556"/>
              <a:gd name="connsiteX2" fmla="*/ 655553 w 3211996"/>
              <a:gd name="connsiteY2" fmla="*/ 0 h 725556"/>
              <a:gd name="connsiteX3" fmla="*/ 1249581 w 3211996"/>
              <a:gd name="connsiteY3" fmla="*/ 0 h 725556"/>
              <a:gd name="connsiteX4" fmla="*/ 1784206 w 3211996"/>
              <a:gd name="connsiteY4" fmla="*/ 0 h 725556"/>
              <a:gd name="connsiteX5" fmla="*/ 2378234 w 3211996"/>
              <a:gd name="connsiteY5" fmla="*/ 0 h 725556"/>
              <a:gd name="connsiteX6" fmla="*/ 3091068 w 3211996"/>
              <a:gd name="connsiteY6" fmla="*/ 0 h 725556"/>
              <a:gd name="connsiteX7" fmla="*/ 3211996 w 3211996"/>
              <a:gd name="connsiteY7" fmla="*/ 120928 h 725556"/>
              <a:gd name="connsiteX8" fmla="*/ 3211996 w 3211996"/>
              <a:gd name="connsiteY8" fmla="*/ 604628 h 725556"/>
              <a:gd name="connsiteX9" fmla="*/ 3091068 w 3211996"/>
              <a:gd name="connsiteY9" fmla="*/ 725556 h 725556"/>
              <a:gd name="connsiteX10" fmla="*/ 2526741 w 3211996"/>
              <a:gd name="connsiteY10" fmla="*/ 725556 h 725556"/>
              <a:gd name="connsiteX11" fmla="*/ 2021818 w 3211996"/>
              <a:gd name="connsiteY11" fmla="*/ 725556 h 725556"/>
              <a:gd name="connsiteX12" fmla="*/ 1398088 w 3211996"/>
              <a:gd name="connsiteY12" fmla="*/ 725556 h 725556"/>
              <a:gd name="connsiteX13" fmla="*/ 863463 w 3211996"/>
              <a:gd name="connsiteY13" fmla="*/ 725556 h 725556"/>
              <a:gd name="connsiteX14" fmla="*/ 120928 w 3211996"/>
              <a:gd name="connsiteY14" fmla="*/ 725556 h 725556"/>
              <a:gd name="connsiteX15" fmla="*/ 0 w 3211996"/>
              <a:gd name="connsiteY15" fmla="*/ 604628 h 725556"/>
              <a:gd name="connsiteX16" fmla="*/ 0 w 3211996"/>
              <a:gd name="connsiteY16" fmla="*/ 120928 h 725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11996" h="725556" fill="none" extrusionOk="0">
                <a:moveTo>
                  <a:pt x="0" y="120928"/>
                </a:moveTo>
                <a:cubicBezTo>
                  <a:pt x="-5100" y="63260"/>
                  <a:pt x="60086" y="4418"/>
                  <a:pt x="120928" y="0"/>
                </a:cubicBezTo>
                <a:cubicBezTo>
                  <a:pt x="387766" y="-8601"/>
                  <a:pt x="455329" y="-17783"/>
                  <a:pt x="655553" y="0"/>
                </a:cubicBezTo>
                <a:cubicBezTo>
                  <a:pt x="855777" y="17783"/>
                  <a:pt x="1116822" y="-23576"/>
                  <a:pt x="1249581" y="0"/>
                </a:cubicBezTo>
                <a:cubicBezTo>
                  <a:pt x="1382340" y="23576"/>
                  <a:pt x="1594028" y="-18088"/>
                  <a:pt x="1784206" y="0"/>
                </a:cubicBezTo>
                <a:cubicBezTo>
                  <a:pt x="1974384" y="18088"/>
                  <a:pt x="2215047" y="27761"/>
                  <a:pt x="2378234" y="0"/>
                </a:cubicBezTo>
                <a:cubicBezTo>
                  <a:pt x="2541421" y="-27761"/>
                  <a:pt x="2796267" y="-35138"/>
                  <a:pt x="3091068" y="0"/>
                </a:cubicBezTo>
                <a:cubicBezTo>
                  <a:pt x="3162887" y="-15478"/>
                  <a:pt x="3214579" y="56934"/>
                  <a:pt x="3211996" y="120928"/>
                </a:cubicBezTo>
                <a:cubicBezTo>
                  <a:pt x="3230074" y="230676"/>
                  <a:pt x="3236052" y="392146"/>
                  <a:pt x="3211996" y="604628"/>
                </a:cubicBezTo>
                <a:cubicBezTo>
                  <a:pt x="3211307" y="657113"/>
                  <a:pt x="3164764" y="729909"/>
                  <a:pt x="3091068" y="725556"/>
                </a:cubicBezTo>
                <a:cubicBezTo>
                  <a:pt x="2809491" y="730308"/>
                  <a:pt x="2795747" y="714174"/>
                  <a:pt x="2526741" y="725556"/>
                </a:cubicBezTo>
                <a:cubicBezTo>
                  <a:pt x="2257735" y="736938"/>
                  <a:pt x="2229275" y="717519"/>
                  <a:pt x="2021818" y="725556"/>
                </a:cubicBezTo>
                <a:cubicBezTo>
                  <a:pt x="1814361" y="733593"/>
                  <a:pt x="1579977" y="711484"/>
                  <a:pt x="1398088" y="725556"/>
                </a:cubicBezTo>
                <a:cubicBezTo>
                  <a:pt x="1216199" y="739629"/>
                  <a:pt x="1116253" y="702772"/>
                  <a:pt x="863463" y="725556"/>
                </a:cubicBezTo>
                <a:cubicBezTo>
                  <a:pt x="610674" y="748340"/>
                  <a:pt x="374282" y="735650"/>
                  <a:pt x="120928" y="725556"/>
                </a:cubicBezTo>
                <a:cubicBezTo>
                  <a:pt x="57631" y="710324"/>
                  <a:pt x="-4441" y="671272"/>
                  <a:pt x="0" y="604628"/>
                </a:cubicBezTo>
                <a:cubicBezTo>
                  <a:pt x="23876" y="464192"/>
                  <a:pt x="1864" y="228144"/>
                  <a:pt x="0" y="120928"/>
                </a:cubicBezTo>
                <a:close/>
              </a:path>
              <a:path w="3211996" h="725556" stroke="0" extrusionOk="0">
                <a:moveTo>
                  <a:pt x="0" y="120928"/>
                </a:moveTo>
                <a:cubicBezTo>
                  <a:pt x="-1889" y="52976"/>
                  <a:pt x="47828" y="2369"/>
                  <a:pt x="120928" y="0"/>
                </a:cubicBezTo>
                <a:cubicBezTo>
                  <a:pt x="403385" y="-882"/>
                  <a:pt x="559525" y="6382"/>
                  <a:pt x="774359" y="0"/>
                </a:cubicBezTo>
                <a:cubicBezTo>
                  <a:pt x="989193" y="-6382"/>
                  <a:pt x="1068107" y="-10342"/>
                  <a:pt x="1338685" y="0"/>
                </a:cubicBezTo>
                <a:cubicBezTo>
                  <a:pt x="1609263" y="10342"/>
                  <a:pt x="1710150" y="26696"/>
                  <a:pt x="1873311" y="0"/>
                </a:cubicBezTo>
                <a:cubicBezTo>
                  <a:pt x="2036472" y="-26696"/>
                  <a:pt x="2225857" y="11326"/>
                  <a:pt x="2497040" y="0"/>
                </a:cubicBezTo>
                <a:cubicBezTo>
                  <a:pt x="2768223" y="-11326"/>
                  <a:pt x="2903431" y="7726"/>
                  <a:pt x="3091068" y="0"/>
                </a:cubicBezTo>
                <a:cubicBezTo>
                  <a:pt x="3159835" y="-3222"/>
                  <a:pt x="3199538" y="65089"/>
                  <a:pt x="3211996" y="120928"/>
                </a:cubicBezTo>
                <a:cubicBezTo>
                  <a:pt x="3209526" y="225493"/>
                  <a:pt x="3226722" y="466288"/>
                  <a:pt x="3211996" y="604628"/>
                </a:cubicBezTo>
                <a:cubicBezTo>
                  <a:pt x="3215957" y="672367"/>
                  <a:pt x="3151800" y="724577"/>
                  <a:pt x="3091068" y="725556"/>
                </a:cubicBezTo>
                <a:cubicBezTo>
                  <a:pt x="2843302" y="746477"/>
                  <a:pt x="2789432" y="734465"/>
                  <a:pt x="2497040" y="725556"/>
                </a:cubicBezTo>
                <a:cubicBezTo>
                  <a:pt x="2204648" y="716647"/>
                  <a:pt x="2117259" y="747847"/>
                  <a:pt x="1932713" y="725556"/>
                </a:cubicBezTo>
                <a:cubicBezTo>
                  <a:pt x="1748167" y="703265"/>
                  <a:pt x="1505633" y="696042"/>
                  <a:pt x="1279283" y="725556"/>
                </a:cubicBezTo>
                <a:cubicBezTo>
                  <a:pt x="1052933" y="755071"/>
                  <a:pt x="874145" y="698090"/>
                  <a:pt x="625852" y="725556"/>
                </a:cubicBezTo>
                <a:cubicBezTo>
                  <a:pt x="377559" y="753022"/>
                  <a:pt x="316414" y="726054"/>
                  <a:pt x="120928" y="725556"/>
                </a:cubicBezTo>
                <a:cubicBezTo>
                  <a:pt x="47573" y="719368"/>
                  <a:pt x="-6990" y="660966"/>
                  <a:pt x="0" y="604628"/>
                </a:cubicBezTo>
                <a:cubicBezTo>
                  <a:pt x="-16216" y="373146"/>
                  <a:pt x="-19515" y="243197"/>
                  <a:pt x="0" y="120928"/>
                </a:cubicBezTo>
                <a:close/>
              </a:path>
            </a:pathLst>
          </a:custGeom>
          <a:solidFill>
            <a:schemeClr val="bg1">
              <a:lumMod val="95000"/>
            </a:schemeClr>
          </a:solidFill>
          <a:ln w="28575">
            <a:solidFill>
              <a:schemeClr val="accent1">
                <a:lumMod val="50000"/>
              </a:schemeClr>
            </a:solidFill>
            <a:prstDash val="solid"/>
            <a:headEnd type="none" w="med" len="med"/>
            <a:tailEnd type="none" w="med" len="med"/>
            <a:extLst>
              <a:ext uri="{C807C97D-BFC1-408E-A445-0C87EB9F89A2}">
                <ask:lineSketchStyleProps xmlns:ask="http://schemas.microsoft.com/office/drawing/2018/sketchyshapes" sd="1219033472">
                  <a:prstGeom prst="roundRect">
                    <a:avLst/>
                  </a:prstGeom>
                  <ask:type>
                    <ask:lineSketchFreehand/>
                  </ask:type>
                </ask:lineSketchStyleProps>
              </a:ext>
            </a:extLst>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7" name="Title 16"/>
          <p:cNvSpPr>
            <a:spLocks noGrp="1"/>
          </p:cNvSpPr>
          <p:nvPr>
            <p:ph type="title"/>
          </p:nvPr>
        </p:nvSpPr>
        <p:spPr/>
        <p:txBody>
          <a:bodyPr/>
          <a:lstStyle/>
          <a:p>
            <a:r>
              <a:rPr lang="en-US" dirty="0"/>
              <a:t>Contractual Static Interface Members (CSIM)</a:t>
            </a:r>
          </a:p>
        </p:txBody>
      </p:sp>
      <p:sp>
        <p:nvSpPr>
          <p:cNvPr id="6" name="Text Placeholder 5"/>
          <p:cNvSpPr>
            <a:spLocks noGrp="1"/>
          </p:cNvSpPr>
          <p:nvPr>
            <p:ph sz="quarter" idx="10"/>
          </p:nvPr>
        </p:nvSpPr>
        <p:spPr>
          <a:xfrm>
            <a:off x="584200" y="1435100"/>
            <a:ext cx="11018838" cy="1982081"/>
          </a:xfrm>
        </p:spPr>
        <p:txBody>
          <a:bodyPr/>
          <a:lstStyle/>
          <a:p>
            <a:r>
              <a:rPr lang="en-US" dirty="0"/>
              <a:t>Reuse CIL metadata; </a:t>
            </a:r>
            <a:r>
              <a:rPr lang="en-US" dirty="0">
                <a:solidFill>
                  <a:srgbClr val="800000"/>
                </a:solidFill>
                <a:latin typeface="Consolas" panose="020B0609020204030204" pitchFamily="49" charset="0"/>
                <a:cs typeface="Consolas" panose="020B0609020204030204" pitchFamily="49" charset="0"/>
              </a:rPr>
              <a:t>constrained. call</a:t>
            </a:r>
            <a:r>
              <a:rPr lang="en-US" i="1" dirty="0"/>
              <a:t> </a:t>
            </a:r>
            <a:r>
              <a:rPr lang="en-US" dirty="0"/>
              <a:t>to invoke:</a:t>
            </a:r>
          </a:p>
          <a:p>
            <a:pPr marL="0" indent="0">
              <a:buNone/>
            </a:pPr>
            <a:endParaRPr lang="en-US" dirty="0"/>
          </a:p>
          <a:p>
            <a:endParaRPr lang="en-US" dirty="0"/>
          </a:p>
          <a:p>
            <a:endParaRPr lang="en-US" dirty="0"/>
          </a:p>
        </p:txBody>
      </p:sp>
      <p:sp>
        <p:nvSpPr>
          <p:cNvPr id="2" name="Rectangle 1">
            <a:extLst>
              <a:ext uri="{FF2B5EF4-FFF2-40B4-BE49-F238E27FC236}">
                <a16:creationId xmlns:a16="http://schemas.microsoft.com/office/drawing/2014/main" id="{A225A0DC-C71F-1143-86DF-A06F8A8F3944}"/>
              </a:ext>
            </a:extLst>
          </p:cNvPr>
          <p:cNvSpPr/>
          <p:nvPr/>
        </p:nvSpPr>
        <p:spPr>
          <a:xfrm>
            <a:off x="1138326" y="2148249"/>
            <a:ext cx="9838339" cy="4166525"/>
          </a:xfrm>
          <a:prstGeom prst="rect">
            <a:avLst/>
          </a:prstGeom>
        </p:spPr>
        <p:txBody>
          <a:bodyPr wrap="square">
            <a:spAutoFit/>
          </a:bodyPr>
          <a:lstStyle/>
          <a:p>
            <a:r>
              <a:rPr lang="en-US" dirty="0">
                <a:solidFill>
                  <a:srgbClr val="AF00DB"/>
                </a:solidFill>
                <a:latin typeface="Consolas" panose="020B0609020204030204" pitchFamily="49" charset="0"/>
                <a:cs typeface="Consolas" panose="020B0609020204030204" pitchFamily="49" charset="0"/>
              </a:rPr>
              <a:t>.class</a:t>
            </a:r>
            <a:r>
              <a:rPr lang="en-US" dirty="0">
                <a:solidFill>
                  <a:srgbClr val="000000"/>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interface</a:t>
            </a:r>
            <a:r>
              <a:rPr lang="en-US" dirty="0">
                <a:solidFill>
                  <a:srgbClr val="000000"/>
                </a:solidFill>
                <a:latin typeface="Consolas" panose="020B0609020204030204" pitchFamily="49" charset="0"/>
                <a:cs typeface="Consolas" panose="020B0609020204030204" pitchFamily="49" charset="0"/>
              </a:rPr>
              <a:t> </a:t>
            </a:r>
            <a:r>
              <a:rPr lang="en-US" dirty="0">
                <a:solidFill>
                  <a:srgbClr val="267F99"/>
                </a:solidFill>
                <a:latin typeface="Consolas" panose="020B0609020204030204" pitchFamily="49" charset="0"/>
                <a:cs typeface="Consolas" panose="020B0609020204030204" pitchFamily="49" charset="0"/>
              </a:rPr>
              <a:t>IContract</a:t>
            </a:r>
            <a:endParaRPr lang="en-US" dirty="0">
              <a:solidFill>
                <a:srgbClr val="000000"/>
              </a:solidFill>
              <a:latin typeface="Consolas" panose="020B0609020204030204" pitchFamily="49" charset="0"/>
              <a:cs typeface="Consolas" panose="020B0609020204030204" pitchFamily="49" charset="0"/>
            </a:endParaRPr>
          </a:p>
          <a:p>
            <a:r>
              <a:rPr lang="en-US" dirty="0">
                <a:solidFill>
                  <a:srgbClr val="000000"/>
                </a:solidFill>
                <a:latin typeface="Consolas" panose="020B0609020204030204" pitchFamily="49" charset="0"/>
                <a:cs typeface="Consolas" panose="020B0609020204030204" pitchFamily="49" charset="0"/>
              </a:rPr>
              <a:t>{</a:t>
            </a:r>
          </a:p>
          <a:p>
            <a:r>
              <a:rPr lang="en-US" dirty="0">
                <a:solidFill>
                  <a:srgbClr val="AF00DB"/>
                </a:solidFill>
                <a:latin typeface="Consolas" panose="020B0609020204030204" pitchFamily="49" charset="0"/>
                <a:cs typeface="Consolas" panose="020B0609020204030204" pitchFamily="49" charset="0"/>
              </a:rPr>
              <a:t>    .method</a:t>
            </a:r>
            <a:r>
              <a:rPr lang="en-US" dirty="0">
                <a:solidFill>
                  <a:srgbClr val="000000"/>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public abstract virtual static</a:t>
            </a:r>
            <a:r>
              <a:rPr lang="en-US" dirty="0">
                <a:solidFill>
                  <a:srgbClr val="000000"/>
                </a:solidFill>
                <a:latin typeface="Consolas" panose="020B0609020204030204" pitchFamily="49" charset="0"/>
                <a:cs typeface="Consolas" panose="020B0609020204030204" pitchFamily="49" charset="0"/>
              </a:rPr>
              <a:t> </a:t>
            </a:r>
            <a:r>
              <a:rPr lang="en-US" dirty="0">
                <a:solidFill>
                  <a:srgbClr val="AF00DB"/>
                </a:solidFill>
                <a:latin typeface="Consolas" panose="020B0609020204030204" pitchFamily="49" charset="0"/>
                <a:cs typeface="Consolas" panose="020B0609020204030204" pitchFamily="49" charset="0"/>
              </a:rPr>
              <a:t>void</a:t>
            </a:r>
            <a:r>
              <a:rPr lang="en-US" dirty="0">
                <a:solidFill>
                  <a:srgbClr val="000000"/>
                </a:solidFill>
                <a:latin typeface="Consolas" panose="020B0609020204030204" pitchFamily="49" charset="0"/>
                <a:cs typeface="Consolas" panose="020B0609020204030204" pitchFamily="49" charset="0"/>
              </a:rPr>
              <a:t> </a:t>
            </a:r>
            <a:r>
              <a:rPr lang="en-US" dirty="0">
                <a:solidFill>
                  <a:srgbClr val="795E26"/>
                </a:solidFill>
                <a:latin typeface="Consolas" panose="020B0609020204030204" pitchFamily="49" charset="0"/>
                <a:cs typeface="Consolas" panose="020B0609020204030204" pitchFamily="49" charset="0"/>
              </a:rPr>
              <a:t>M()</a:t>
            </a:r>
            <a:r>
              <a:rPr lang="en-US" dirty="0">
                <a:solidFill>
                  <a:srgbClr val="000000"/>
                </a:solidFill>
                <a:latin typeface="Consolas" panose="020B0609020204030204" pitchFamily="49" charset="0"/>
                <a:cs typeface="Consolas" panose="020B0609020204030204" pitchFamily="49" charset="0"/>
              </a:rPr>
              <a:t> { }</a:t>
            </a:r>
          </a:p>
          <a:p>
            <a:r>
              <a:rPr lang="en-US" dirty="0">
                <a:solidFill>
                  <a:srgbClr val="000000"/>
                </a:solidFill>
                <a:latin typeface="Consolas" panose="020B0609020204030204" pitchFamily="49" charset="0"/>
                <a:cs typeface="Consolas" panose="020B0609020204030204" pitchFamily="49" charset="0"/>
              </a:rPr>
              <a:t>}</a:t>
            </a:r>
          </a:p>
          <a:p>
            <a:br>
              <a:rPr lang="en-US" dirty="0">
                <a:solidFill>
                  <a:srgbClr val="000000"/>
                </a:solidFill>
                <a:latin typeface="Consolas" panose="020B0609020204030204" pitchFamily="49" charset="0"/>
                <a:cs typeface="Consolas" panose="020B0609020204030204" pitchFamily="49" charset="0"/>
              </a:rPr>
            </a:br>
            <a:r>
              <a:rPr lang="en-US" dirty="0">
                <a:solidFill>
                  <a:srgbClr val="AF00DB"/>
                </a:solidFill>
                <a:latin typeface="Consolas" panose="020B0609020204030204" pitchFamily="49" charset="0"/>
                <a:cs typeface="Consolas" panose="020B0609020204030204" pitchFamily="49" charset="0"/>
              </a:rPr>
              <a:t>.class</a:t>
            </a:r>
            <a:r>
              <a:rPr lang="en-US" dirty="0">
                <a:solidFill>
                  <a:srgbClr val="000000"/>
                </a:solidFill>
                <a:latin typeface="Consolas" panose="020B0609020204030204" pitchFamily="49" charset="0"/>
                <a:cs typeface="Consolas" panose="020B0609020204030204" pitchFamily="49" charset="0"/>
              </a:rPr>
              <a:t> </a:t>
            </a:r>
            <a:r>
              <a:rPr lang="en-US" dirty="0">
                <a:solidFill>
                  <a:srgbClr val="267F99"/>
                </a:solidFill>
                <a:latin typeface="Consolas" panose="020B0609020204030204" pitchFamily="49" charset="0"/>
                <a:cs typeface="Consolas" panose="020B0609020204030204" pitchFamily="49" charset="0"/>
              </a:rPr>
              <a:t>A</a:t>
            </a:r>
            <a:r>
              <a:rPr lang="en-US" dirty="0">
                <a:solidFill>
                  <a:srgbClr val="000000"/>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implements</a:t>
            </a:r>
            <a:r>
              <a:rPr lang="en-US" dirty="0">
                <a:solidFill>
                  <a:srgbClr val="000000"/>
                </a:solidFill>
                <a:latin typeface="Consolas" panose="020B0609020204030204" pitchFamily="49" charset="0"/>
                <a:cs typeface="Consolas" panose="020B0609020204030204" pitchFamily="49" charset="0"/>
              </a:rPr>
              <a:t> </a:t>
            </a:r>
            <a:r>
              <a:rPr lang="en-US" dirty="0">
                <a:solidFill>
                  <a:srgbClr val="267F99"/>
                </a:solidFill>
                <a:latin typeface="Consolas" panose="020B0609020204030204" pitchFamily="49" charset="0"/>
                <a:cs typeface="Consolas" panose="020B0609020204030204" pitchFamily="49" charset="0"/>
              </a:rPr>
              <a:t>IContract</a:t>
            </a:r>
            <a:endParaRPr lang="en-US" dirty="0">
              <a:solidFill>
                <a:srgbClr val="000000"/>
              </a:solidFill>
              <a:latin typeface="Consolas" panose="020B0609020204030204" pitchFamily="49" charset="0"/>
              <a:cs typeface="Consolas" panose="020B0609020204030204" pitchFamily="49" charset="0"/>
            </a:endParaRPr>
          </a:p>
          <a:p>
            <a:r>
              <a:rPr lang="en-US" dirty="0">
                <a:solidFill>
                  <a:srgbClr val="000000"/>
                </a:solidFill>
                <a:latin typeface="Consolas" panose="020B0609020204030204" pitchFamily="49" charset="0"/>
                <a:cs typeface="Consolas" panose="020B0609020204030204" pitchFamily="49" charset="0"/>
              </a:rPr>
              <a:t>{</a:t>
            </a:r>
          </a:p>
          <a:p>
            <a:r>
              <a:rPr lang="en-US" dirty="0">
                <a:solidFill>
                  <a:srgbClr val="AF00DB"/>
                </a:solidFill>
                <a:latin typeface="Consolas" panose="020B0609020204030204" pitchFamily="49" charset="0"/>
                <a:cs typeface="Consolas" panose="020B0609020204030204" pitchFamily="49" charset="0"/>
              </a:rPr>
              <a:t>    .method</a:t>
            </a:r>
            <a:r>
              <a:rPr lang="en-US" dirty="0">
                <a:solidFill>
                  <a:srgbClr val="000000"/>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public virtual final static</a:t>
            </a:r>
            <a:r>
              <a:rPr lang="en-US" dirty="0">
                <a:solidFill>
                  <a:srgbClr val="000000"/>
                </a:solidFill>
                <a:latin typeface="Consolas" panose="020B0609020204030204" pitchFamily="49" charset="0"/>
                <a:cs typeface="Consolas" panose="020B0609020204030204" pitchFamily="49" charset="0"/>
              </a:rPr>
              <a:t> </a:t>
            </a:r>
            <a:r>
              <a:rPr lang="en-US" dirty="0">
                <a:solidFill>
                  <a:srgbClr val="AF00DB"/>
                </a:solidFill>
                <a:latin typeface="Consolas" panose="020B0609020204030204" pitchFamily="49" charset="0"/>
                <a:cs typeface="Consolas" panose="020B0609020204030204" pitchFamily="49" charset="0"/>
              </a:rPr>
              <a:t>void</a:t>
            </a:r>
            <a:r>
              <a:rPr lang="en-US" dirty="0">
                <a:solidFill>
                  <a:srgbClr val="000000"/>
                </a:solidFill>
                <a:latin typeface="Consolas" panose="020B0609020204030204" pitchFamily="49" charset="0"/>
                <a:cs typeface="Consolas" panose="020B0609020204030204" pitchFamily="49" charset="0"/>
              </a:rPr>
              <a:t> </a:t>
            </a:r>
            <a:r>
              <a:rPr lang="en-US" dirty="0">
                <a:solidFill>
                  <a:srgbClr val="795E26"/>
                </a:solidFill>
                <a:latin typeface="Consolas" panose="020B0609020204030204" pitchFamily="49" charset="0"/>
                <a:cs typeface="Consolas" panose="020B0609020204030204" pitchFamily="49" charset="0"/>
              </a:rPr>
              <a:t>M()</a:t>
            </a:r>
            <a:r>
              <a:rPr lang="en-US" dirty="0">
                <a:solidFill>
                  <a:srgbClr val="000000"/>
                </a:solidFill>
                <a:latin typeface="Consolas" panose="020B0609020204030204" pitchFamily="49" charset="0"/>
                <a:cs typeface="Consolas" panose="020B0609020204030204" pitchFamily="49" charset="0"/>
              </a:rPr>
              <a:t> { }</a:t>
            </a:r>
          </a:p>
          <a:p>
            <a:r>
              <a:rPr lang="en-US" dirty="0">
                <a:solidFill>
                  <a:srgbClr val="000000"/>
                </a:solidFill>
                <a:latin typeface="Consolas" panose="020B0609020204030204" pitchFamily="49" charset="0"/>
                <a:cs typeface="Consolas" panose="020B0609020204030204" pitchFamily="49" charset="0"/>
              </a:rPr>
              <a:t>}</a:t>
            </a:r>
          </a:p>
          <a:p>
            <a:br>
              <a:rPr lang="en-US" dirty="0">
                <a:solidFill>
                  <a:srgbClr val="000000"/>
                </a:solidFill>
                <a:latin typeface="Consolas" panose="020B0609020204030204" pitchFamily="49" charset="0"/>
                <a:cs typeface="Consolas" panose="020B0609020204030204" pitchFamily="49" charset="0"/>
              </a:rPr>
            </a:br>
            <a:r>
              <a:rPr lang="en-US" dirty="0">
                <a:solidFill>
                  <a:srgbClr val="AF00DB"/>
                </a:solidFill>
                <a:latin typeface="Consolas" panose="020B0609020204030204" pitchFamily="49" charset="0"/>
                <a:cs typeface="Consolas" panose="020B0609020204030204" pitchFamily="49" charset="0"/>
              </a:rPr>
              <a:t>.method</a:t>
            </a:r>
            <a:r>
              <a:rPr lang="en-US" dirty="0">
                <a:solidFill>
                  <a:srgbClr val="000000"/>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static</a:t>
            </a:r>
            <a:r>
              <a:rPr lang="en-US" dirty="0">
                <a:solidFill>
                  <a:srgbClr val="000000"/>
                </a:solidFill>
                <a:latin typeface="Consolas" panose="020B0609020204030204" pitchFamily="49" charset="0"/>
                <a:cs typeface="Consolas" panose="020B0609020204030204" pitchFamily="49" charset="0"/>
              </a:rPr>
              <a:t> </a:t>
            </a:r>
            <a:r>
              <a:rPr lang="en-US" dirty="0">
                <a:solidFill>
                  <a:srgbClr val="AF00DB"/>
                </a:solidFill>
                <a:latin typeface="Consolas" panose="020B0609020204030204" pitchFamily="49" charset="0"/>
                <a:cs typeface="Consolas" panose="020B0609020204030204" pitchFamily="49" charset="0"/>
              </a:rPr>
              <a:t>void</a:t>
            </a:r>
            <a:r>
              <a:rPr lang="en-US" dirty="0">
                <a:solidFill>
                  <a:srgbClr val="000000"/>
                </a:solidFill>
                <a:latin typeface="Consolas" panose="020B0609020204030204" pitchFamily="49" charset="0"/>
                <a:cs typeface="Consolas" panose="020B0609020204030204" pitchFamily="49" charset="0"/>
              </a:rPr>
              <a:t> </a:t>
            </a:r>
            <a:r>
              <a:rPr lang="en-US" dirty="0">
                <a:solidFill>
                  <a:srgbClr val="795E26"/>
                </a:solidFill>
                <a:latin typeface="Consolas" panose="020B0609020204030204" pitchFamily="49" charset="0"/>
                <a:cs typeface="Consolas" panose="020B0609020204030204" pitchFamily="49" charset="0"/>
              </a:rPr>
              <a:t>InvokeM&lt;(</a:t>
            </a:r>
            <a:r>
              <a:rPr lang="en-US" dirty="0">
                <a:solidFill>
                  <a:srgbClr val="267F99"/>
                </a:solidFill>
                <a:latin typeface="Consolas" panose="020B0609020204030204" pitchFamily="49" charset="0"/>
                <a:cs typeface="Consolas" panose="020B0609020204030204" pitchFamily="49" charset="0"/>
              </a:rPr>
              <a:t>IContract</a:t>
            </a:r>
            <a:r>
              <a:rPr lang="en-US" dirty="0">
                <a:solidFill>
                  <a:srgbClr val="795E26"/>
                </a:solidFill>
                <a:latin typeface="Consolas" panose="020B0609020204030204" pitchFamily="49" charset="0"/>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 </a:t>
            </a:r>
            <a:r>
              <a:rPr lang="en-US" dirty="0">
                <a:solidFill>
                  <a:srgbClr val="267F99"/>
                </a:solidFill>
                <a:latin typeface="Consolas" panose="020B0609020204030204" pitchFamily="49" charset="0"/>
                <a:cs typeface="Consolas" panose="020B0609020204030204" pitchFamily="49" charset="0"/>
              </a:rPr>
              <a:t>T</a:t>
            </a:r>
            <a:r>
              <a:rPr lang="en-US" dirty="0">
                <a:solidFill>
                  <a:srgbClr val="000000"/>
                </a:solidFill>
                <a:latin typeface="Consolas" panose="020B0609020204030204" pitchFamily="49" charset="0"/>
                <a:cs typeface="Consolas" panose="020B0609020204030204" pitchFamily="49" charset="0"/>
              </a:rPr>
              <a:t>&gt;()</a:t>
            </a:r>
          </a:p>
          <a:p>
            <a:r>
              <a:rPr lang="en-US" dirty="0">
                <a:solidFill>
                  <a:srgbClr val="000000"/>
                </a:solidFill>
                <a:latin typeface="Consolas" panose="020B0609020204030204" pitchFamily="49" charset="0"/>
                <a:cs typeface="Consolas" panose="020B0609020204030204" pitchFamily="49" charset="0"/>
              </a:rPr>
              <a:t>{</a:t>
            </a:r>
          </a:p>
          <a:p>
            <a:r>
              <a:rPr lang="en-US" dirty="0">
                <a:solidFill>
                  <a:srgbClr val="800000"/>
                </a:solidFill>
                <a:latin typeface="Consolas" panose="020B0609020204030204" pitchFamily="49" charset="0"/>
                <a:cs typeface="Consolas" panose="020B0609020204030204" pitchFamily="49" charset="0"/>
              </a:rPr>
              <a:t>    constrained.</a:t>
            </a:r>
            <a:r>
              <a:rPr lang="en-US" dirty="0">
                <a:solidFill>
                  <a:srgbClr val="000000"/>
                </a:solidFill>
                <a:latin typeface="Consolas" panose="020B0609020204030204" pitchFamily="49" charset="0"/>
                <a:cs typeface="Consolas" panose="020B0609020204030204" pitchFamily="49" charset="0"/>
              </a:rPr>
              <a:t> !!</a:t>
            </a:r>
            <a:r>
              <a:rPr lang="en-US" dirty="0">
                <a:solidFill>
                  <a:srgbClr val="267F99"/>
                </a:solidFill>
                <a:latin typeface="Consolas" panose="020B0609020204030204" pitchFamily="49" charset="0"/>
                <a:cs typeface="Consolas" panose="020B0609020204030204" pitchFamily="49" charset="0"/>
              </a:rPr>
              <a:t>T</a:t>
            </a:r>
            <a:endParaRPr lang="en-US" dirty="0">
              <a:solidFill>
                <a:srgbClr val="000000"/>
              </a:solidFill>
              <a:latin typeface="Consolas" panose="020B0609020204030204" pitchFamily="49" charset="0"/>
              <a:cs typeface="Consolas" panose="020B0609020204030204" pitchFamily="49" charset="0"/>
            </a:endParaRPr>
          </a:p>
          <a:p>
            <a:r>
              <a:rPr lang="en-US" dirty="0">
                <a:solidFill>
                  <a:srgbClr val="800000"/>
                </a:solidFill>
                <a:latin typeface="Consolas" panose="020B0609020204030204" pitchFamily="49" charset="0"/>
                <a:cs typeface="Consolas" panose="020B0609020204030204" pitchFamily="49" charset="0"/>
              </a:rPr>
              <a:t>    call</a:t>
            </a:r>
            <a:r>
              <a:rPr lang="en-US" dirty="0">
                <a:solidFill>
                  <a:srgbClr val="000000"/>
                </a:solidFill>
                <a:latin typeface="Consolas" panose="020B0609020204030204" pitchFamily="49" charset="0"/>
                <a:cs typeface="Consolas" panose="020B0609020204030204" pitchFamily="49" charset="0"/>
              </a:rPr>
              <a:t> </a:t>
            </a:r>
            <a:r>
              <a:rPr lang="en-US" dirty="0">
                <a:solidFill>
                  <a:srgbClr val="AF00DB"/>
                </a:solidFill>
                <a:latin typeface="Consolas" panose="020B0609020204030204" pitchFamily="49" charset="0"/>
                <a:cs typeface="Consolas" panose="020B0609020204030204" pitchFamily="49" charset="0"/>
              </a:rPr>
              <a:t>void</a:t>
            </a:r>
            <a:r>
              <a:rPr lang="en-US" dirty="0">
                <a:solidFill>
                  <a:srgbClr val="000000"/>
                </a:solidFill>
                <a:latin typeface="Consolas" panose="020B0609020204030204" pitchFamily="49" charset="0"/>
                <a:cs typeface="Consolas" panose="020B0609020204030204" pitchFamily="49" charset="0"/>
              </a:rPr>
              <a:t> </a:t>
            </a:r>
            <a:r>
              <a:rPr lang="en-US" dirty="0">
                <a:solidFill>
                  <a:srgbClr val="795E26"/>
                </a:solidFill>
                <a:latin typeface="Consolas" panose="020B0609020204030204" pitchFamily="49" charset="0"/>
                <a:cs typeface="Consolas" panose="020B0609020204030204" pitchFamily="49" charset="0"/>
              </a:rPr>
              <a:t>IContract::M()</a:t>
            </a:r>
            <a:endParaRPr lang="en-US" dirty="0">
              <a:solidFill>
                <a:srgbClr val="000000"/>
              </a:solidFill>
              <a:latin typeface="Consolas" panose="020B0609020204030204" pitchFamily="49" charset="0"/>
              <a:cs typeface="Consolas" panose="020B0609020204030204" pitchFamily="49" charset="0"/>
            </a:endParaRPr>
          </a:p>
          <a:p>
            <a:r>
              <a:rPr lang="en-US" dirty="0">
                <a:solidFill>
                  <a:srgbClr val="000000"/>
                </a:solidFill>
                <a:latin typeface="Consolas" panose="020B0609020204030204" pitchFamily="49" charset="0"/>
                <a:cs typeface="Consolas" panose="020B0609020204030204" pitchFamily="49" charset="0"/>
              </a:rPr>
              <a:t>}</a:t>
            </a:r>
          </a:p>
        </p:txBody>
      </p:sp>
      <p:sp>
        <p:nvSpPr>
          <p:cNvPr id="4" name="TextBox 3">
            <a:extLst>
              <a:ext uri="{FF2B5EF4-FFF2-40B4-BE49-F238E27FC236}">
                <a16:creationId xmlns:a16="http://schemas.microsoft.com/office/drawing/2014/main" id="{5C4EAACD-F4B4-7A40-94D5-EAC0B5A464D7}"/>
              </a:ext>
            </a:extLst>
          </p:cNvPr>
          <p:cNvSpPr txBox="1"/>
          <p:nvPr/>
        </p:nvSpPr>
        <p:spPr>
          <a:xfrm>
            <a:off x="7885595" y="4889933"/>
            <a:ext cx="3091070" cy="825611"/>
          </a:xfrm>
          <a:prstGeom prst="rect">
            <a:avLst/>
          </a:prstGeom>
          <a:noFill/>
        </p:spPr>
        <p:txBody>
          <a:bodyPr wrap="square" lIns="0" tIns="0" rIns="0" bIns="0" rtlCol="0">
            <a:spAutoFit/>
          </a:bodyPr>
          <a:lstStyle/>
          <a:p>
            <a:pPr algn="ctr"/>
            <a:r>
              <a:rPr lang="en-US" sz="2000" b="1" dirty="0">
                <a:solidFill>
                  <a:schemeClr val="tx2">
                    <a:lumMod val="75000"/>
                  </a:schemeClr>
                </a:solidFill>
              </a:rPr>
              <a:t>Runtime Support Needed</a:t>
            </a:r>
          </a:p>
          <a:p>
            <a:pPr algn="ctr"/>
            <a:r>
              <a:rPr lang="en-US" sz="1600" dirty="0">
                <a:solidFill>
                  <a:schemeClr val="tx2">
                    <a:lumMod val="75000"/>
                  </a:schemeClr>
                </a:solidFill>
              </a:rPr>
              <a:t>Currently prototyped against </a:t>
            </a:r>
            <a:r>
              <a:rPr lang="en-US" sz="1600" dirty="0">
                <a:solidFill>
                  <a:schemeClr val="accent1"/>
                </a:solidFill>
                <a:latin typeface="Consolas" panose="020B0609020204030204" pitchFamily="49" charset="0"/>
                <a:cs typeface="Consolas" panose="020B0609020204030204" pitchFamily="49" charset="0"/>
              </a:rPr>
              <a:t>dotnet/runtime</a:t>
            </a:r>
            <a:r>
              <a:rPr lang="en-US" sz="1600" dirty="0">
                <a:solidFill>
                  <a:schemeClr val="tx2">
                    <a:lumMod val="75000"/>
                  </a:schemeClr>
                </a:solidFill>
              </a:rPr>
              <a:t> Mono. </a:t>
            </a:r>
          </a:p>
        </p:txBody>
      </p:sp>
      <p:cxnSp>
        <p:nvCxnSpPr>
          <p:cNvPr id="12" name="Straight Arrow Connector 11">
            <a:extLst>
              <a:ext uri="{FF2B5EF4-FFF2-40B4-BE49-F238E27FC236}">
                <a16:creationId xmlns:a16="http://schemas.microsoft.com/office/drawing/2014/main" id="{151D1516-D097-CB41-8146-106405595746}"/>
              </a:ext>
            </a:extLst>
          </p:cNvPr>
          <p:cNvCxnSpPr>
            <a:cxnSpLocks/>
            <a:stCxn id="3" idx="3"/>
            <a:endCxn id="4" idx="1"/>
          </p:cNvCxnSpPr>
          <p:nvPr/>
        </p:nvCxnSpPr>
        <p:spPr>
          <a:xfrm flipV="1">
            <a:off x="4826000" y="5302739"/>
            <a:ext cx="3059595" cy="387413"/>
          </a:xfrm>
          <a:prstGeom prst="straightConnector1">
            <a:avLst/>
          </a:prstGeom>
          <a:ln w="28575">
            <a:solidFill>
              <a:schemeClr val="accent1">
                <a:lumMod val="5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61390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CSIM Roslyn Prototype</a:t>
            </a:r>
          </a:p>
        </p:txBody>
      </p:sp>
      <p:sp>
        <p:nvSpPr>
          <p:cNvPr id="6" name="Text Placeholder 5"/>
          <p:cNvSpPr>
            <a:spLocks noGrp="1"/>
          </p:cNvSpPr>
          <p:nvPr>
            <p:ph sz="quarter" idx="10"/>
          </p:nvPr>
        </p:nvSpPr>
        <p:spPr>
          <a:xfrm>
            <a:off x="584200" y="1447800"/>
            <a:ext cx="11018838" cy="4628960"/>
          </a:xfrm>
        </p:spPr>
        <p:txBody>
          <a:bodyPr/>
          <a:lstStyle/>
          <a:p>
            <a:r>
              <a:rPr lang="en-US" dirty="0">
                <a:solidFill>
                  <a:srgbClr val="0000FF"/>
                </a:solidFill>
                <a:latin typeface="Consolas" panose="020B0609020204030204" pitchFamily="49" charset="0"/>
                <a:cs typeface="Consolas" panose="020B0609020204030204" pitchFamily="49" charset="0"/>
              </a:rPr>
              <a:t>abstract</a:t>
            </a:r>
            <a:r>
              <a:rPr lang="en-US" dirty="0"/>
              <a:t> on </a:t>
            </a:r>
            <a:r>
              <a:rPr lang="en-US" dirty="0">
                <a:solidFill>
                  <a:srgbClr val="0000FF"/>
                </a:solidFill>
                <a:latin typeface="Consolas" panose="020B0609020204030204" pitchFamily="49" charset="0"/>
                <a:cs typeface="Consolas" panose="020B0609020204030204" pitchFamily="49" charset="0"/>
              </a:rPr>
              <a:t>static</a:t>
            </a:r>
            <a:r>
              <a:rPr lang="en-US" dirty="0"/>
              <a:t> interface members</a:t>
            </a:r>
          </a:p>
          <a:p>
            <a:r>
              <a:rPr lang="en-US" dirty="0"/>
              <a:t>Allow for </a:t>
            </a:r>
            <a:r>
              <a:rPr lang="en-US" dirty="0">
                <a:solidFill>
                  <a:srgbClr val="0000FF"/>
                </a:solidFill>
                <a:latin typeface="Fira Code, Menlo, Monaco,  Courier New"/>
              </a:rPr>
              <a:t>static</a:t>
            </a:r>
            <a:r>
              <a:rPr lang="en-US" dirty="0"/>
              <a:t> member accesses against generic type arguments</a:t>
            </a:r>
          </a:p>
          <a:p>
            <a:r>
              <a:rPr lang="en-US" dirty="0"/>
              <a:t>Emit </a:t>
            </a:r>
            <a:r>
              <a:rPr lang="en-US" dirty="0">
                <a:solidFill>
                  <a:srgbClr val="800000"/>
                </a:solidFill>
                <a:latin typeface="Consolas" panose="020B0609020204030204" pitchFamily="49" charset="0"/>
                <a:cs typeface="Consolas" panose="020B0609020204030204" pitchFamily="49" charset="0"/>
              </a:rPr>
              <a:t>constrained. call</a:t>
            </a:r>
            <a:r>
              <a:rPr lang="en-US" dirty="0"/>
              <a:t> against generic type</a:t>
            </a:r>
          </a:p>
          <a:p>
            <a:r>
              <a:rPr lang="en-US" dirty="0"/>
              <a:t>Special case support for operators – lots of existing diagnostics around operators are relaxed in the CSIM context</a:t>
            </a:r>
          </a:p>
          <a:p>
            <a:r>
              <a:rPr lang="en-US" dirty="0"/>
              <a:t>Diagnostic to enforce </a:t>
            </a:r>
            <a:r>
              <a:rPr lang="en-US" dirty="0" err="1"/>
              <a:t>impl</a:t>
            </a:r>
            <a:r>
              <a:rPr lang="en-US" dirty="0"/>
              <a:t> of </a:t>
            </a:r>
            <a:r>
              <a:rPr lang="en-US" dirty="0">
                <a:solidFill>
                  <a:srgbClr val="0000FF"/>
                </a:solidFill>
                <a:latin typeface="Consolas" panose="020B0609020204030204" pitchFamily="49" charset="0"/>
                <a:cs typeface="Consolas" panose="020B0609020204030204" pitchFamily="49" charset="0"/>
              </a:rPr>
              <a:t>abstract static</a:t>
            </a:r>
            <a:r>
              <a:rPr lang="en-US" dirty="0"/>
              <a:t> members</a:t>
            </a:r>
          </a:p>
          <a:p>
            <a:r>
              <a:rPr lang="en-US" dirty="0"/>
              <a:t>Feature flag needed to ensure target runtime support</a:t>
            </a:r>
          </a:p>
          <a:p>
            <a:endParaRPr lang="en-US" dirty="0"/>
          </a:p>
          <a:p>
            <a:r>
              <a:rPr lang="en-US" sz="1800" dirty="0">
                <a:hlinkClick r:id="rId3"/>
              </a:rPr>
              <a:t>https://github.com/partydonk/roslyn/tree/dev/abock/asim/asim-playground</a:t>
            </a:r>
            <a:endParaRPr lang="en-US" sz="1800" dirty="0"/>
          </a:p>
          <a:p>
            <a:r>
              <a:rPr lang="en-US" sz="1800" dirty="0">
                <a:hlinkClick r:id="rId4"/>
              </a:rPr>
              <a:t>https://github.com/Partydonk/partydonk/issues/1</a:t>
            </a:r>
            <a:endParaRPr lang="en-US" sz="1800" dirty="0"/>
          </a:p>
        </p:txBody>
      </p:sp>
    </p:spTree>
    <p:extLst>
      <p:ext uri="{BB962C8B-B14F-4D97-AF65-F5344CB8AC3E}">
        <p14:creationId xmlns:p14="http://schemas.microsoft.com/office/powerpoint/2010/main" val="159467144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CSIM Roslyn Prototype</a:t>
            </a:r>
          </a:p>
        </p:txBody>
      </p:sp>
      <p:sp>
        <p:nvSpPr>
          <p:cNvPr id="6" name="Text Placeholder 5"/>
          <p:cNvSpPr>
            <a:spLocks noGrp="1"/>
          </p:cNvSpPr>
          <p:nvPr>
            <p:ph sz="quarter" idx="10"/>
          </p:nvPr>
        </p:nvSpPr>
        <p:spPr>
          <a:xfrm>
            <a:off x="584200" y="1435100"/>
            <a:ext cx="11018838" cy="3656386"/>
          </a:xfrm>
        </p:spPr>
        <p:txBody>
          <a:bodyPr/>
          <a:lstStyle/>
          <a:p>
            <a:r>
              <a:rPr lang="en-US" dirty="0"/>
              <a:t>Lots of small changes sprinkled across Roslyn</a:t>
            </a:r>
          </a:p>
          <a:p>
            <a:endParaRPr lang="en-US" dirty="0"/>
          </a:p>
          <a:p>
            <a:endParaRPr lang="en-US" dirty="0"/>
          </a:p>
          <a:p>
            <a:endParaRPr lang="en-US" dirty="0"/>
          </a:p>
          <a:p>
            <a:r>
              <a:rPr lang="en-US" dirty="0"/>
              <a:t>Most of these checks relax restrictions that yield “you cannot do this” diagnostics. This relaxation needs to be behind the feature flag:</a:t>
            </a:r>
            <a:br>
              <a:rPr lang="en-US" dirty="0"/>
            </a:br>
            <a:endParaRPr lang="en-US" dirty="0"/>
          </a:p>
          <a:p>
            <a:pPr lvl="1"/>
            <a:r>
              <a:rPr lang="en-US" sz="1600" dirty="0">
                <a:solidFill>
                  <a:srgbClr val="001080"/>
                </a:solidFill>
                <a:latin typeface="Consolas" panose="020B0609020204030204" pitchFamily="49" charset="0"/>
                <a:cs typeface="Consolas" panose="020B0609020204030204" pitchFamily="49" charset="0"/>
              </a:rPr>
              <a:t>System.Runtime.CompilerServices</a:t>
            </a:r>
            <a:r>
              <a:rPr lang="en-US" sz="1600" dirty="0">
                <a:solidFill>
                  <a:srgbClr val="0000FF"/>
                </a:solidFill>
                <a:latin typeface="Consolas" panose="020B0609020204030204" pitchFamily="49" charset="0"/>
                <a:cs typeface="Consolas" panose="020B0609020204030204" pitchFamily="49" charset="0"/>
              </a:rPr>
              <a:t>.</a:t>
            </a:r>
            <a:r>
              <a:rPr lang="en-US" sz="1600" dirty="0">
                <a:solidFill>
                  <a:srgbClr val="267F99"/>
                </a:solidFill>
                <a:latin typeface="Consolas" panose="020B0609020204030204" pitchFamily="49" charset="0"/>
                <a:cs typeface="Consolas" panose="020B0609020204030204" pitchFamily="49" charset="0"/>
              </a:rPr>
              <a:t>RuntimeFeature</a:t>
            </a:r>
            <a:r>
              <a:rPr lang="en-US" sz="1600" dirty="0">
                <a:solidFill>
                  <a:srgbClr val="0000FF"/>
                </a:solidFill>
                <a:latin typeface="Consolas" panose="020B0609020204030204" pitchFamily="49" charset="0"/>
                <a:cs typeface="Consolas" panose="020B0609020204030204" pitchFamily="49" charset="0"/>
              </a:rPr>
              <a:t>.</a:t>
            </a:r>
            <a:r>
              <a:rPr lang="en-US" sz="1600" b="1" dirty="0">
                <a:solidFill>
                  <a:srgbClr val="001080"/>
                </a:solidFill>
                <a:latin typeface="Consolas" panose="020B0609020204030204" pitchFamily="49" charset="0"/>
                <a:cs typeface="Consolas" panose="020B0609020204030204" pitchFamily="49" charset="0"/>
              </a:rPr>
              <a:t>ContractualStaticInterfaceMembers</a:t>
            </a:r>
            <a:endParaRPr lang="en-US" sz="1600" b="1" dirty="0">
              <a:latin typeface="Consolas" panose="020B0609020204030204" pitchFamily="49" charset="0"/>
              <a:cs typeface="Consolas" panose="020B0609020204030204" pitchFamily="49" charset="0"/>
            </a:endParaRPr>
          </a:p>
        </p:txBody>
      </p:sp>
      <p:grpSp>
        <p:nvGrpSpPr>
          <p:cNvPr id="8" name="Group 7">
            <a:extLst>
              <a:ext uri="{FF2B5EF4-FFF2-40B4-BE49-F238E27FC236}">
                <a16:creationId xmlns:a16="http://schemas.microsoft.com/office/drawing/2014/main" id="{C005C73D-B090-C54B-B350-ADADD3FC479F}"/>
              </a:ext>
            </a:extLst>
          </p:cNvPr>
          <p:cNvGrpSpPr/>
          <p:nvPr/>
        </p:nvGrpSpPr>
        <p:grpSpPr>
          <a:xfrm>
            <a:off x="723900" y="2078721"/>
            <a:ext cx="11303000" cy="954107"/>
            <a:chOff x="1104900" y="2904221"/>
            <a:chExt cx="11303000" cy="954107"/>
          </a:xfrm>
        </p:grpSpPr>
        <p:sp>
          <p:nvSpPr>
            <p:cNvPr id="4" name="Rectangle 3">
              <a:extLst>
                <a:ext uri="{FF2B5EF4-FFF2-40B4-BE49-F238E27FC236}">
                  <a16:creationId xmlns:a16="http://schemas.microsoft.com/office/drawing/2014/main" id="{11312875-0CDD-D749-87DE-0C42E04827B4}"/>
                </a:ext>
              </a:extLst>
            </p:cNvPr>
            <p:cNvSpPr/>
            <p:nvPr/>
          </p:nvSpPr>
          <p:spPr bwMode="auto">
            <a:xfrm>
              <a:off x="1485900" y="3365500"/>
              <a:ext cx="10261600" cy="219642"/>
            </a:xfrm>
            <a:prstGeom prst="rect">
              <a:avLst/>
            </a:prstGeom>
            <a:solidFill>
              <a:srgbClr val="D83A01">
                <a:alpha val="34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7" name="Rectangle 6">
              <a:extLst>
                <a:ext uri="{FF2B5EF4-FFF2-40B4-BE49-F238E27FC236}">
                  <a16:creationId xmlns:a16="http://schemas.microsoft.com/office/drawing/2014/main" id="{333FE6A4-B30D-9C4F-9149-262664602EE2}"/>
                </a:ext>
              </a:extLst>
            </p:cNvPr>
            <p:cNvSpPr/>
            <p:nvPr/>
          </p:nvSpPr>
          <p:spPr bwMode="auto">
            <a:xfrm>
              <a:off x="1485900" y="3581400"/>
              <a:ext cx="10261600" cy="219642"/>
            </a:xfrm>
            <a:prstGeom prst="rect">
              <a:avLst/>
            </a:prstGeom>
            <a:solidFill>
              <a:srgbClr val="9CF00D">
                <a:alpha val="34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Rectangle 2">
              <a:extLst>
                <a:ext uri="{FF2B5EF4-FFF2-40B4-BE49-F238E27FC236}">
                  <a16:creationId xmlns:a16="http://schemas.microsoft.com/office/drawing/2014/main" id="{038CE43D-3CBD-424D-8FAD-68C0EE94CF50}"/>
                </a:ext>
              </a:extLst>
            </p:cNvPr>
            <p:cNvSpPr/>
            <p:nvPr/>
          </p:nvSpPr>
          <p:spPr>
            <a:xfrm>
              <a:off x="1104900" y="2904221"/>
              <a:ext cx="11303000" cy="954107"/>
            </a:xfrm>
            <a:prstGeom prst="rect">
              <a:avLst/>
            </a:prstGeom>
          </p:spPr>
          <p:txBody>
            <a:bodyPr wrap="square">
              <a:spAutoFit/>
            </a:bodyPr>
            <a:lstStyle/>
            <a:p>
              <a:r>
                <a:rPr lang="en-US" sz="1400" dirty="0">
                  <a:solidFill>
                    <a:srgbClr val="0000FF"/>
                  </a:solidFill>
                  <a:latin typeface="Consolas" panose="020B0609020204030204" pitchFamily="49" charset="0"/>
                  <a:cs typeface="Consolas" panose="020B0609020204030204" pitchFamily="49" charset="0"/>
                </a:rPr>
                <a:t>private</a:t>
              </a:r>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00FF"/>
                  </a:solidFill>
                  <a:latin typeface="Consolas" panose="020B0609020204030204" pitchFamily="49" charset="0"/>
                  <a:cs typeface="Consolas" panose="020B0609020204030204" pitchFamily="49" charset="0"/>
                </a:rPr>
                <a:t>static</a:t>
              </a:r>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00FF"/>
                  </a:solidFill>
                  <a:latin typeface="Consolas" panose="020B0609020204030204" pitchFamily="49" charset="0"/>
                  <a:cs typeface="Consolas" panose="020B0609020204030204" pitchFamily="49" charset="0"/>
                </a:rPr>
                <a:t>bool</a:t>
              </a:r>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795E26"/>
                  </a:solidFill>
                  <a:latin typeface="Consolas" panose="020B0609020204030204" pitchFamily="49" charset="0"/>
                  <a:cs typeface="Consolas" panose="020B0609020204030204" pitchFamily="49" charset="0"/>
                </a:rPr>
                <a:t>IsInterfaceMemberImplementation</a:t>
              </a:r>
              <a:r>
                <a:rPr lang="en-US" sz="1400" dirty="0">
                  <a:solidFill>
                    <a:srgbClr val="000000"/>
                  </a:solidFill>
                  <a:latin typeface="Consolas" panose="020B0609020204030204" pitchFamily="49" charset="0"/>
                  <a:cs typeface="Consolas" panose="020B0609020204030204" pitchFamily="49" charset="0"/>
                </a:rPr>
                <a:t>(</a:t>
              </a:r>
              <a:r>
                <a:rPr lang="en-US" sz="1400" dirty="0">
                  <a:solidFill>
                    <a:srgbClr val="267F99"/>
                  </a:solidFill>
                  <a:latin typeface="Consolas" panose="020B0609020204030204" pitchFamily="49" charset="0"/>
                  <a:cs typeface="Consolas" panose="020B0609020204030204" pitchFamily="49" charset="0"/>
                </a:rPr>
                <a:t>Symbol</a:t>
              </a:r>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1080"/>
                  </a:solidFill>
                  <a:latin typeface="Consolas" panose="020B0609020204030204" pitchFamily="49" charset="0"/>
                  <a:cs typeface="Consolas" panose="020B0609020204030204" pitchFamily="49" charset="0"/>
                </a:rPr>
                <a:t>candidateMember</a:t>
              </a:r>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267F99"/>
                  </a:solidFill>
                  <a:latin typeface="Consolas" panose="020B0609020204030204" pitchFamily="49" charset="0"/>
                  <a:cs typeface="Consolas" panose="020B0609020204030204" pitchFamily="49" charset="0"/>
                </a:rPr>
                <a:t>Symbol</a:t>
              </a:r>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1080"/>
                  </a:solidFill>
                  <a:latin typeface="Consolas" panose="020B0609020204030204" pitchFamily="49" charset="0"/>
                  <a:cs typeface="Consolas" panose="020B0609020204030204" pitchFamily="49" charset="0"/>
                </a:rPr>
                <a:t>interfaceMember,</a:t>
              </a:r>
              <a:r>
                <a:rPr lang="en-US" sz="1400" dirty="0">
                  <a:solidFill>
                    <a:srgbClr val="000000"/>
                  </a:solidFill>
                  <a:latin typeface="Consolas" panose="020B0609020204030204" pitchFamily="49" charset="0"/>
                  <a:cs typeface="Consolas" panose="020B0609020204030204" pitchFamily="49" charset="0"/>
                </a:rPr>
                <a:t> …)</a:t>
              </a:r>
            </a:p>
            <a:p>
              <a:r>
                <a:rPr lang="en-US" sz="1400" dirty="0">
                  <a:solidFill>
                    <a:srgbClr val="000000"/>
                  </a:solidFill>
                  <a:latin typeface="Consolas" panose="020B0609020204030204" pitchFamily="49" charset="0"/>
                  <a:cs typeface="Consolas" panose="020B0609020204030204" pitchFamily="49" charset="0"/>
                </a:rPr>
                <a:t>{</a:t>
              </a:r>
            </a:p>
            <a:p>
              <a:r>
                <a:rPr lang="en-US" sz="1400" dirty="0">
                  <a:solidFill>
                    <a:srgbClr val="AF00DB"/>
                  </a:solidFill>
                  <a:latin typeface="Consolas" panose="020B0609020204030204" pitchFamily="49" charset="0"/>
                  <a:cs typeface="Consolas" panose="020B0609020204030204" pitchFamily="49" charset="0"/>
                </a:rPr>
                <a:t>   </a:t>
              </a:r>
              <a:r>
                <a:rPr lang="en-US" sz="1400" b="1" dirty="0">
                  <a:solidFill>
                    <a:srgbClr val="C00000"/>
                  </a:solidFill>
                  <a:latin typeface="Consolas" panose="020B0609020204030204" pitchFamily="49" charset="0"/>
                  <a:cs typeface="Consolas" panose="020B0609020204030204" pitchFamily="49" charset="0"/>
                </a:rPr>
                <a:t>-</a:t>
              </a:r>
              <a:r>
                <a:rPr lang="en-US" sz="1400" dirty="0">
                  <a:solidFill>
                    <a:srgbClr val="AF00DB"/>
                  </a:solidFill>
                  <a:latin typeface="Consolas" panose="020B0609020204030204" pitchFamily="49" charset="0"/>
                  <a:cs typeface="Consolas" panose="020B0609020204030204" pitchFamily="49" charset="0"/>
                </a:rPr>
                <a:t> if</a:t>
              </a:r>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1080"/>
                  </a:solidFill>
                  <a:latin typeface="Consolas" panose="020B0609020204030204" pitchFamily="49" charset="0"/>
                  <a:cs typeface="Consolas" panose="020B0609020204030204" pitchFamily="49" charset="0"/>
                </a:rPr>
                <a:t>candidateMember</a:t>
              </a:r>
              <a:r>
                <a:rPr lang="en-US" sz="1400" dirty="0">
                  <a:solidFill>
                    <a:srgbClr val="000000"/>
                  </a:solidFill>
                  <a:latin typeface="Consolas" panose="020B0609020204030204" pitchFamily="49" charset="0"/>
                  <a:cs typeface="Consolas" panose="020B0609020204030204" pitchFamily="49" charset="0"/>
                </a:rPr>
                <a:t>.</a:t>
              </a:r>
              <a:r>
                <a:rPr lang="en-US" sz="1400" dirty="0">
                  <a:solidFill>
                    <a:srgbClr val="001080"/>
                  </a:solidFill>
                  <a:latin typeface="Consolas" panose="020B0609020204030204" pitchFamily="49" charset="0"/>
                  <a:cs typeface="Consolas" panose="020B0609020204030204" pitchFamily="49" charset="0"/>
                </a:rPr>
                <a:t>DeclaredAccessibility</a:t>
              </a:r>
              <a:r>
                <a:rPr lang="en-US" sz="1400" dirty="0">
                  <a:solidFill>
                    <a:srgbClr val="000000"/>
                  </a:solidFill>
                  <a:latin typeface="Consolas" panose="020B0609020204030204" pitchFamily="49" charset="0"/>
                  <a:cs typeface="Consolas" panose="020B0609020204030204" pitchFamily="49" charset="0"/>
                </a:rPr>
                <a:t> != </a:t>
              </a:r>
              <a:r>
                <a:rPr lang="en-US" sz="1400" dirty="0">
                  <a:solidFill>
                    <a:srgbClr val="001080"/>
                  </a:solidFill>
                  <a:latin typeface="Consolas" panose="020B0609020204030204" pitchFamily="49" charset="0"/>
                  <a:cs typeface="Consolas" panose="020B0609020204030204" pitchFamily="49" charset="0"/>
                </a:rPr>
                <a:t>Accessibility</a:t>
              </a:r>
              <a:r>
                <a:rPr lang="en-US" sz="1400" dirty="0">
                  <a:solidFill>
                    <a:srgbClr val="000000"/>
                  </a:solidFill>
                  <a:latin typeface="Consolas" panose="020B0609020204030204" pitchFamily="49" charset="0"/>
                  <a:cs typeface="Consolas" panose="020B0609020204030204" pitchFamily="49" charset="0"/>
                </a:rPr>
                <a:t>.</a:t>
              </a:r>
              <a:r>
                <a:rPr lang="en-US" sz="1400" dirty="0">
                  <a:solidFill>
                    <a:srgbClr val="001080"/>
                  </a:solidFill>
                  <a:latin typeface="Consolas" panose="020B0609020204030204" pitchFamily="49" charset="0"/>
                  <a:cs typeface="Consolas" panose="020B0609020204030204" pitchFamily="49" charset="0"/>
                </a:rPr>
                <a:t>Public</a:t>
              </a:r>
              <a:r>
                <a:rPr lang="en-US" sz="1400" b="1" dirty="0">
                  <a:solidFill>
                    <a:srgbClr val="C00000"/>
                  </a:solidFill>
                  <a:latin typeface="Consolas" panose="020B0609020204030204" pitchFamily="49" charset="0"/>
                  <a:cs typeface="Consolas" panose="020B0609020204030204" pitchFamily="49" charset="0"/>
                </a:rPr>
                <a:t> || candidateMember.IsStatic</a:t>
              </a:r>
              <a:r>
                <a:rPr lang="en-US" sz="1400" dirty="0">
                  <a:solidFill>
                    <a:srgbClr val="000000"/>
                  </a:solidFill>
                  <a:latin typeface="Consolas" panose="020B0609020204030204" pitchFamily="49" charset="0"/>
                  <a:cs typeface="Consolas" panose="020B0609020204030204" pitchFamily="49" charset="0"/>
                </a:rPr>
                <a:t>)</a:t>
              </a:r>
            </a:p>
            <a:p>
              <a:r>
                <a:rPr lang="en-US" sz="1400" dirty="0">
                  <a:solidFill>
                    <a:srgbClr val="AF00DB"/>
                  </a:solidFill>
                  <a:latin typeface="Consolas" panose="020B0609020204030204" pitchFamily="49" charset="0"/>
                  <a:cs typeface="Consolas" panose="020B0609020204030204" pitchFamily="49" charset="0"/>
                </a:rPr>
                <a:t>   </a:t>
              </a:r>
              <a:r>
                <a:rPr lang="en-US" sz="1400" b="1" dirty="0">
                  <a:solidFill>
                    <a:srgbClr val="0F780F"/>
                  </a:solidFill>
                  <a:latin typeface="Consolas" panose="020B0609020204030204" pitchFamily="49" charset="0"/>
                  <a:cs typeface="Consolas" panose="020B0609020204030204" pitchFamily="49" charset="0"/>
                </a:rPr>
                <a:t>+</a:t>
              </a:r>
              <a:r>
                <a:rPr lang="en-US" sz="1400" dirty="0">
                  <a:solidFill>
                    <a:srgbClr val="AF00DB"/>
                  </a:solidFill>
                  <a:latin typeface="Consolas" panose="020B0609020204030204" pitchFamily="49" charset="0"/>
                  <a:cs typeface="Consolas" panose="020B0609020204030204" pitchFamily="49" charset="0"/>
                </a:rPr>
                <a:t> if</a:t>
              </a:r>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1080"/>
                  </a:solidFill>
                  <a:latin typeface="Consolas" panose="020B0609020204030204" pitchFamily="49" charset="0"/>
                  <a:cs typeface="Consolas" panose="020B0609020204030204" pitchFamily="49" charset="0"/>
                </a:rPr>
                <a:t>candidateMember</a:t>
              </a:r>
              <a:r>
                <a:rPr lang="en-US" sz="1400" dirty="0">
                  <a:solidFill>
                    <a:srgbClr val="000000"/>
                  </a:solidFill>
                  <a:latin typeface="Consolas" panose="020B0609020204030204" pitchFamily="49" charset="0"/>
                  <a:cs typeface="Consolas" panose="020B0609020204030204" pitchFamily="49" charset="0"/>
                </a:rPr>
                <a:t>.</a:t>
              </a:r>
              <a:r>
                <a:rPr lang="en-US" sz="1400" dirty="0">
                  <a:solidFill>
                    <a:srgbClr val="001080"/>
                  </a:solidFill>
                  <a:latin typeface="Consolas" panose="020B0609020204030204" pitchFamily="49" charset="0"/>
                  <a:cs typeface="Consolas" panose="020B0609020204030204" pitchFamily="49" charset="0"/>
                </a:rPr>
                <a:t>DeclaredAccessibility</a:t>
              </a:r>
              <a:r>
                <a:rPr lang="en-US" sz="1400" dirty="0">
                  <a:solidFill>
                    <a:srgbClr val="000000"/>
                  </a:solidFill>
                  <a:latin typeface="Consolas" panose="020B0609020204030204" pitchFamily="49" charset="0"/>
                  <a:cs typeface="Consolas" panose="020B0609020204030204" pitchFamily="49" charset="0"/>
                </a:rPr>
                <a:t> != </a:t>
              </a:r>
              <a:r>
                <a:rPr lang="en-US" sz="1400" dirty="0">
                  <a:solidFill>
                    <a:srgbClr val="001080"/>
                  </a:solidFill>
                  <a:latin typeface="Consolas" panose="020B0609020204030204" pitchFamily="49" charset="0"/>
                  <a:cs typeface="Consolas" panose="020B0609020204030204" pitchFamily="49" charset="0"/>
                </a:rPr>
                <a:t>Accessibility</a:t>
              </a:r>
              <a:r>
                <a:rPr lang="en-US" sz="1400" dirty="0">
                  <a:solidFill>
                    <a:srgbClr val="000000"/>
                  </a:solidFill>
                  <a:latin typeface="Consolas" panose="020B0609020204030204" pitchFamily="49" charset="0"/>
                  <a:cs typeface="Consolas" panose="020B0609020204030204" pitchFamily="49" charset="0"/>
                </a:rPr>
                <a:t>.</a:t>
              </a:r>
              <a:r>
                <a:rPr lang="en-US" sz="1400" dirty="0">
                  <a:solidFill>
                    <a:srgbClr val="001080"/>
                  </a:solidFill>
                  <a:latin typeface="Consolas" panose="020B0609020204030204" pitchFamily="49" charset="0"/>
                  <a:cs typeface="Consolas" panose="020B0609020204030204" pitchFamily="49" charset="0"/>
                </a:rPr>
                <a:t>Public</a:t>
              </a:r>
              <a:r>
                <a:rPr lang="en-US" sz="1400" dirty="0">
                  <a:solidFill>
                    <a:srgbClr val="000000"/>
                  </a:solidFill>
                  <a:latin typeface="Consolas" panose="020B0609020204030204" pitchFamily="49" charset="0"/>
                  <a:cs typeface="Consolas" panose="020B0609020204030204" pitchFamily="49" charset="0"/>
                </a:rPr>
                <a:t>)</a:t>
              </a:r>
            </a:p>
          </p:txBody>
        </p:sp>
      </p:grpSp>
    </p:spTree>
    <p:extLst>
      <p:ext uri="{BB962C8B-B14F-4D97-AF65-F5344CB8AC3E}">
        <p14:creationId xmlns:p14="http://schemas.microsoft.com/office/powerpoint/2010/main" val="164765588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4DE87-FF18-C048-A6C8-F4985CCBEBFB}"/>
              </a:ext>
            </a:extLst>
          </p:cNvPr>
          <p:cNvSpPr>
            <a:spLocks noGrp="1"/>
          </p:cNvSpPr>
          <p:nvPr>
            <p:ph type="title"/>
          </p:nvPr>
        </p:nvSpPr>
        <p:spPr/>
        <p:txBody>
          <a:bodyPr/>
          <a:lstStyle/>
          <a:p>
            <a:r>
              <a:rPr lang="en-US"/>
              <a:t>Next Steps</a:t>
            </a:r>
          </a:p>
        </p:txBody>
      </p:sp>
      <p:sp>
        <p:nvSpPr>
          <p:cNvPr id="5" name="Text Placeholder 4">
            <a:extLst>
              <a:ext uri="{FF2B5EF4-FFF2-40B4-BE49-F238E27FC236}">
                <a16:creationId xmlns:a16="http://schemas.microsoft.com/office/drawing/2014/main" id="{F5CF8736-A804-694A-8706-1A23B0EB983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557812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follows CSIM? .NET Numerics</a:t>
            </a:r>
          </a:p>
        </p:txBody>
      </p:sp>
      <p:sp>
        <p:nvSpPr>
          <p:cNvPr id="6" name="Text Placeholder 5"/>
          <p:cNvSpPr>
            <a:spLocks noGrp="1"/>
          </p:cNvSpPr>
          <p:nvPr>
            <p:ph sz="quarter" idx="10"/>
          </p:nvPr>
        </p:nvSpPr>
        <p:spPr>
          <a:xfrm>
            <a:off x="584200" y="1435100"/>
            <a:ext cx="11018838" cy="4776692"/>
          </a:xfrm>
        </p:spPr>
        <p:txBody>
          <a:bodyPr/>
          <a:lstStyle/>
          <a:p>
            <a:r>
              <a:rPr lang="en-US" dirty="0"/>
              <a:t>With Contractual Static Interface Members in place, we can then expand .NET to leverage the capability</a:t>
            </a:r>
          </a:p>
          <a:p>
            <a:endParaRPr lang="en-US" dirty="0"/>
          </a:p>
          <a:p>
            <a:pPr lvl="1"/>
            <a:r>
              <a:rPr lang="en-US" dirty="0"/>
              <a:t>Introduce new </a:t>
            </a:r>
            <a:r>
              <a:rPr lang="en-US" dirty="0" err="1"/>
              <a:t>System.Numerics</a:t>
            </a:r>
            <a:r>
              <a:rPr lang="en-US" dirty="0"/>
              <a:t> interfaces to represent various numerical capabilities.</a:t>
            </a:r>
          </a:p>
          <a:p>
            <a:pPr lvl="1"/>
            <a:endParaRPr lang="en-US" dirty="0"/>
          </a:p>
          <a:p>
            <a:pPr lvl="1"/>
            <a:r>
              <a:rPr lang="en-US" dirty="0"/>
              <a:t>Augment existing numeric types to implement these interfaces.</a:t>
            </a:r>
          </a:p>
          <a:p>
            <a:pPr lvl="1"/>
            <a:endParaRPr lang="en-US" dirty="0"/>
          </a:p>
          <a:p>
            <a:pPr lvl="1"/>
            <a:r>
              <a:rPr lang="en-US" dirty="0"/>
              <a:t>Take heavy inspiration from Swift and Swift Numerics!</a:t>
            </a:r>
          </a:p>
          <a:p>
            <a:pPr lvl="2"/>
            <a:endParaRPr lang="en-US" dirty="0"/>
          </a:p>
          <a:p>
            <a:pPr lvl="2"/>
            <a:r>
              <a:rPr lang="en-US" dirty="0">
                <a:hlinkClick r:id="rId3"/>
              </a:rPr>
              <a:t>https://swift.org/blog/numerics/</a:t>
            </a:r>
            <a:endParaRPr lang="en-US" dirty="0"/>
          </a:p>
          <a:p>
            <a:pPr lvl="2"/>
            <a:r>
              <a:rPr lang="en-US" dirty="0">
                <a:hlinkClick r:id="rId4"/>
              </a:rPr>
              <a:t>https://github.com/apple/swift-numerics</a:t>
            </a:r>
            <a:endParaRPr lang="en-US" dirty="0"/>
          </a:p>
          <a:p>
            <a:pPr lvl="2"/>
            <a:endParaRPr lang="en-US" dirty="0"/>
          </a:p>
          <a:p>
            <a:pPr marL="228600" lvl="1" indent="0">
              <a:buNone/>
            </a:pPr>
            <a:endParaRPr lang="en-US" dirty="0"/>
          </a:p>
        </p:txBody>
      </p:sp>
    </p:spTree>
    <p:extLst>
      <p:ext uri="{BB962C8B-B14F-4D97-AF65-F5344CB8AC3E}">
        <p14:creationId xmlns:p14="http://schemas.microsoft.com/office/powerpoint/2010/main" val="178319379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CB11A7B-B88D-E549-BEBB-2927B4AA5AD9}"/>
              </a:ext>
            </a:extLst>
          </p:cNvPr>
          <p:cNvPicPr>
            <a:picLocks noChangeAspect="1"/>
          </p:cNvPicPr>
          <p:nvPr/>
        </p:nvPicPr>
        <p:blipFill>
          <a:blip r:embed="rId3"/>
          <a:stretch>
            <a:fillRect/>
          </a:stretch>
        </p:blipFill>
        <p:spPr>
          <a:xfrm>
            <a:off x="1424091" y="320040"/>
            <a:ext cx="10333327" cy="6217920"/>
          </a:xfrm>
          <a:prstGeom prst="rect">
            <a:avLst/>
          </a:prstGeom>
        </p:spPr>
      </p:pic>
      <p:sp>
        <p:nvSpPr>
          <p:cNvPr id="3" name="Title 16">
            <a:extLst>
              <a:ext uri="{FF2B5EF4-FFF2-40B4-BE49-F238E27FC236}">
                <a16:creationId xmlns:a16="http://schemas.microsoft.com/office/drawing/2014/main" id="{9886B019-FCBA-5B40-874F-63B4A2CC00CC}"/>
              </a:ext>
            </a:extLst>
          </p:cNvPr>
          <p:cNvSpPr>
            <a:spLocks noGrp="1"/>
          </p:cNvSpPr>
          <p:nvPr>
            <p:ph type="title"/>
          </p:nvPr>
        </p:nvSpPr>
        <p:spPr>
          <a:xfrm>
            <a:off x="588263" y="457200"/>
            <a:ext cx="11018520" cy="553998"/>
          </a:xfrm>
        </p:spPr>
        <p:txBody>
          <a:bodyPr/>
          <a:lstStyle/>
          <a:p>
            <a:r>
              <a:rPr lang="en-US" dirty="0"/>
              <a:t>.NET Numerics</a:t>
            </a:r>
          </a:p>
        </p:txBody>
      </p:sp>
      <p:sp>
        <p:nvSpPr>
          <p:cNvPr id="4" name="Title 16">
            <a:extLst>
              <a:ext uri="{FF2B5EF4-FFF2-40B4-BE49-F238E27FC236}">
                <a16:creationId xmlns:a16="http://schemas.microsoft.com/office/drawing/2014/main" id="{B758F245-A8B3-FE41-87D8-2B087AD7606D}"/>
              </a:ext>
            </a:extLst>
          </p:cNvPr>
          <p:cNvSpPr txBox="1">
            <a:spLocks/>
          </p:cNvSpPr>
          <p:nvPr/>
        </p:nvSpPr>
        <p:spPr>
          <a:xfrm>
            <a:off x="7394714" y="3886200"/>
            <a:ext cx="3979405" cy="1292662"/>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2800" dirty="0">
                <a:latin typeface="+mn-lt"/>
              </a:rPr>
              <a:t>Swift Numerics Protocols as a composition of .NET Interfaces.</a:t>
            </a:r>
          </a:p>
        </p:txBody>
      </p:sp>
      <p:sp>
        <p:nvSpPr>
          <p:cNvPr id="2" name="Rectangle 1">
            <a:extLst>
              <a:ext uri="{FF2B5EF4-FFF2-40B4-BE49-F238E27FC236}">
                <a16:creationId xmlns:a16="http://schemas.microsoft.com/office/drawing/2014/main" id="{852D9B39-9437-4641-A5E1-F79526758AD4}"/>
              </a:ext>
            </a:extLst>
          </p:cNvPr>
          <p:cNvSpPr/>
          <p:nvPr/>
        </p:nvSpPr>
        <p:spPr>
          <a:xfrm>
            <a:off x="5770881" y="6123801"/>
            <a:ext cx="6116319" cy="276999"/>
          </a:xfrm>
          <a:prstGeom prst="rect">
            <a:avLst/>
          </a:prstGeom>
        </p:spPr>
        <p:txBody>
          <a:bodyPr wrap="square">
            <a:spAutoFit/>
          </a:bodyPr>
          <a:lstStyle/>
          <a:p>
            <a:r>
              <a:rPr lang="en-US" sz="1200" dirty="0">
                <a:hlinkClick r:id="rId4"/>
              </a:rPr>
              <a:t>https://github.com/Partydonk/roslyn/tree/dev/abock/asim/asim-playground/Numerics</a:t>
            </a:r>
            <a:endParaRPr lang="en-US" sz="1200" dirty="0"/>
          </a:p>
        </p:txBody>
      </p:sp>
    </p:spTree>
    <p:extLst>
      <p:ext uri="{BB962C8B-B14F-4D97-AF65-F5344CB8AC3E}">
        <p14:creationId xmlns:p14="http://schemas.microsoft.com/office/powerpoint/2010/main" val="395772235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44336-2C36-DE4C-ACE1-35AE95BDF857}"/>
              </a:ext>
            </a:extLst>
          </p:cNvPr>
          <p:cNvSpPr>
            <a:spLocks noGrp="1"/>
          </p:cNvSpPr>
          <p:nvPr>
            <p:ph type="title"/>
          </p:nvPr>
        </p:nvSpPr>
        <p:spPr/>
        <p:txBody>
          <a:bodyPr/>
          <a:lstStyle/>
          <a:p>
            <a:r>
              <a:rPr lang="en-US" dirty="0"/>
              <a:t>For Further Consideration</a:t>
            </a:r>
          </a:p>
        </p:txBody>
      </p:sp>
      <p:sp>
        <p:nvSpPr>
          <p:cNvPr id="3" name="Text Placeholder 2">
            <a:extLst>
              <a:ext uri="{FF2B5EF4-FFF2-40B4-BE49-F238E27FC236}">
                <a16:creationId xmlns:a16="http://schemas.microsoft.com/office/drawing/2014/main" id="{4B91CF94-177C-E94C-B535-E33C2B084ED5}"/>
              </a:ext>
            </a:extLst>
          </p:cNvPr>
          <p:cNvSpPr>
            <a:spLocks noGrp="1"/>
          </p:cNvSpPr>
          <p:nvPr>
            <p:ph type="body" sz="quarter" idx="10"/>
          </p:nvPr>
        </p:nvSpPr>
        <p:spPr>
          <a:xfrm>
            <a:off x="586390" y="1434370"/>
            <a:ext cx="11018520" cy="4998291"/>
          </a:xfrm>
        </p:spPr>
        <p:txBody>
          <a:bodyPr/>
          <a:lstStyle/>
          <a:p>
            <a:r>
              <a:rPr lang="en-US" dirty="0"/>
              <a:t>Generic </a:t>
            </a:r>
            <a:r>
              <a:rPr lang="en-US" dirty="0" err="1">
                <a:solidFill>
                  <a:srgbClr val="795E26"/>
                </a:solidFill>
                <a:latin typeface="Consolas" panose="020B0609020204030204" pitchFamily="49" charset="0"/>
                <a:cs typeface="Consolas" panose="020B0609020204030204" pitchFamily="49" charset="0"/>
              </a:rPr>
              <a:t>SinSquared</a:t>
            </a:r>
            <a:r>
              <a:rPr lang="en-US" dirty="0"/>
              <a:t>:</a:t>
            </a:r>
          </a:p>
          <a:p>
            <a:endParaRPr lang="en-US" dirty="0"/>
          </a:p>
          <a:p>
            <a:endParaRPr lang="en-US" dirty="0"/>
          </a:p>
          <a:p>
            <a:endParaRPr lang="en-US" dirty="0"/>
          </a:p>
          <a:p>
            <a:r>
              <a:rPr lang="en-US" dirty="0"/>
              <a:t>We need to surface the math operations on the types directly.</a:t>
            </a:r>
            <a:br>
              <a:rPr lang="en-US" dirty="0"/>
            </a:br>
            <a:r>
              <a:rPr lang="en-US" dirty="0"/>
              <a:t>Options include:</a:t>
            </a:r>
          </a:p>
          <a:p>
            <a:endParaRPr lang="en-US" dirty="0"/>
          </a:p>
          <a:p>
            <a:endParaRPr lang="en-US" dirty="0"/>
          </a:p>
          <a:p>
            <a:endParaRPr lang="en-US" dirty="0"/>
          </a:p>
          <a:p>
            <a:r>
              <a:rPr lang="en-US" dirty="0"/>
              <a:t>Or both could be valid if </a:t>
            </a:r>
            <a:r>
              <a:rPr lang="en-US" dirty="0">
                <a:solidFill>
                  <a:srgbClr val="795E26"/>
                </a:solidFill>
                <a:latin typeface="Consolas" panose="020B0609020204030204" pitchFamily="49" charset="0"/>
                <a:cs typeface="Consolas" panose="020B0609020204030204" pitchFamily="49" charset="0"/>
              </a:rPr>
              <a:t>Sin</a:t>
            </a:r>
            <a:r>
              <a:rPr lang="en-US" dirty="0"/>
              <a:t> could be an extension method…</a:t>
            </a:r>
          </a:p>
        </p:txBody>
      </p:sp>
      <p:sp>
        <p:nvSpPr>
          <p:cNvPr id="4" name="Rectangle 3">
            <a:extLst>
              <a:ext uri="{FF2B5EF4-FFF2-40B4-BE49-F238E27FC236}">
                <a16:creationId xmlns:a16="http://schemas.microsoft.com/office/drawing/2014/main" id="{4967BF27-5832-F942-8978-8060E3B7C1A5}"/>
              </a:ext>
            </a:extLst>
          </p:cNvPr>
          <p:cNvSpPr/>
          <p:nvPr/>
        </p:nvSpPr>
        <p:spPr>
          <a:xfrm>
            <a:off x="1174400" y="4587406"/>
            <a:ext cx="9842500" cy="1178784"/>
          </a:xfrm>
          <a:prstGeom prst="rect">
            <a:avLst/>
          </a:prstGeom>
        </p:spPr>
        <p:txBody>
          <a:bodyPr wrap="square">
            <a:spAutoFit/>
          </a:bodyPr>
          <a:lstStyle/>
          <a:p>
            <a:r>
              <a:rPr lang="en-US" dirty="0">
                <a:solidFill>
                  <a:srgbClr val="267F99"/>
                </a:solidFill>
                <a:latin typeface="Consolas" panose="020B0609020204030204" pitchFamily="49" charset="0"/>
                <a:cs typeface="Consolas" panose="020B0609020204030204" pitchFamily="49" charset="0"/>
              </a:rPr>
              <a:t>T</a:t>
            </a:r>
            <a:r>
              <a:rPr lang="en-US" dirty="0">
                <a:solidFill>
                  <a:srgbClr val="000000"/>
                </a:solidFill>
                <a:latin typeface="Consolas" panose="020B0609020204030204" pitchFamily="49" charset="0"/>
                <a:cs typeface="Consolas" panose="020B0609020204030204" pitchFamily="49" charset="0"/>
              </a:rPr>
              <a:t> </a:t>
            </a:r>
            <a:r>
              <a:rPr lang="en-US" dirty="0" err="1">
                <a:solidFill>
                  <a:srgbClr val="795E26"/>
                </a:solidFill>
                <a:latin typeface="Consolas" panose="020B0609020204030204" pitchFamily="49" charset="0"/>
                <a:cs typeface="Consolas" panose="020B0609020204030204" pitchFamily="49" charset="0"/>
              </a:rPr>
              <a:t>SinSquared</a:t>
            </a:r>
            <a:r>
              <a:rPr lang="en-US" dirty="0">
                <a:solidFill>
                  <a:srgbClr val="000000"/>
                </a:solidFill>
                <a:latin typeface="Consolas" panose="020B0609020204030204" pitchFamily="49" charset="0"/>
                <a:cs typeface="Consolas" panose="020B0609020204030204" pitchFamily="49" charset="0"/>
              </a:rPr>
              <a:t>(</a:t>
            </a:r>
            <a:r>
              <a:rPr lang="en-US" dirty="0">
                <a:solidFill>
                  <a:srgbClr val="267F99"/>
                </a:solidFill>
                <a:latin typeface="Consolas" panose="020B0609020204030204" pitchFamily="49" charset="0"/>
                <a:cs typeface="Consolas" panose="020B0609020204030204" pitchFamily="49" charset="0"/>
              </a:rPr>
              <a:t>T</a:t>
            </a:r>
            <a:r>
              <a:rPr lang="en-US" dirty="0">
                <a:solidFill>
                  <a:srgbClr val="000000"/>
                </a:solidFill>
                <a:latin typeface="Consolas" panose="020B0609020204030204" pitchFamily="49" charset="0"/>
                <a:cs typeface="Consolas" panose="020B0609020204030204" pitchFamily="49" charset="0"/>
              </a:rPr>
              <a:t> </a:t>
            </a:r>
            <a:r>
              <a:rPr lang="en-US" dirty="0">
                <a:solidFill>
                  <a:srgbClr val="001080"/>
                </a:solidFill>
                <a:latin typeface="Consolas" panose="020B0609020204030204" pitchFamily="49" charset="0"/>
                <a:cs typeface="Consolas" panose="020B0609020204030204" pitchFamily="49" charset="0"/>
              </a:rPr>
              <a:t>x</a:t>
            </a:r>
            <a:r>
              <a:rPr lang="en-US" dirty="0">
                <a:solidFill>
                  <a:srgbClr val="000000"/>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where</a:t>
            </a:r>
            <a:r>
              <a:rPr lang="en-US" dirty="0">
                <a:solidFill>
                  <a:srgbClr val="000000"/>
                </a:solidFill>
                <a:latin typeface="Consolas" panose="020B0609020204030204" pitchFamily="49" charset="0"/>
                <a:cs typeface="Consolas" panose="020B0609020204030204" pitchFamily="49" charset="0"/>
              </a:rPr>
              <a:t> </a:t>
            </a:r>
            <a:r>
              <a:rPr lang="en-US" dirty="0">
                <a:solidFill>
                  <a:srgbClr val="267F99"/>
                </a:solidFill>
                <a:latin typeface="Consolas" panose="020B0609020204030204" pitchFamily="49" charset="0"/>
                <a:cs typeface="Consolas" panose="020B0609020204030204" pitchFamily="49" charset="0"/>
              </a:rPr>
              <a:t>T </a:t>
            </a:r>
            <a:r>
              <a:rPr lang="en-US" dirty="0">
                <a:solidFill>
                  <a:srgbClr val="000000"/>
                </a:solidFill>
                <a:latin typeface="Consolas" panose="020B0609020204030204" pitchFamily="49" charset="0"/>
                <a:cs typeface="Consolas" panose="020B0609020204030204" pitchFamily="49" charset="0"/>
              </a:rPr>
              <a:t>: </a:t>
            </a:r>
            <a:r>
              <a:rPr lang="en-US" dirty="0" err="1">
                <a:solidFill>
                  <a:srgbClr val="267F99"/>
                </a:solidFill>
                <a:latin typeface="Consolas" panose="020B0609020204030204" pitchFamily="49" charset="0"/>
                <a:cs typeface="Consolas" panose="020B0609020204030204" pitchFamily="49" charset="0"/>
              </a:rPr>
              <a:t>IReal</a:t>
            </a:r>
            <a:r>
              <a:rPr lang="en-US" dirty="0">
                <a:solidFill>
                  <a:srgbClr val="000000"/>
                </a:solidFill>
                <a:latin typeface="Consolas" panose="020B0609020204030204" pitchFamily="49" charset="0"/>
                <a:cs typeface="Consolas" panose="020B0609020204030204" pitchFamily="49" charset="0"/>
              </a:rPr>
              <a:t>&lt;</a:t>
            </a:r>
            <a:r>
              <a:rPr lang="en-US" dirty="0">
                <a:solidFill>
                  <a:srgbClr val="267F99"/>
                </a:solidFill>
                <a:latin typeface="Consolas" panose="020B0609020204030204" pitchFamily="49" charset="0"/>
                <a:cs typeface="Consolas" panose="020B0609020204030204" pitchFamily="49" charset="0"/>
              </a:rPr>
              <a:t>T</a:t>
            </a:r>
            <a:r>
              <a:rPr lang="en-US" dirty="0">
                <a:solidFill>
                  <a:srgbClr val="000000"/>
                </a:solidFill>
                <a:latin typeface="Consolas" panose="020B0609020204030204" pitchFamily="49" charset="0"/>
                <a:cs typeface="Consolas" panose="020B0609020204030204" pitchFamily="49" charset="0"/>
              </a:rPr>
              <a:t>&gt; {</a:t>
            </a:r>
          </a:p>
          <a:p>
            <a:r>
              <a:rPr lang="en-US" dirty="0">
                <a:solidFill>
                  <a:srgbClr val="AF00DB"/>
                </a:solidFill>
                <a:latin typeface="Consolas" panose="020B0609020204030204" pitchFamily="49" charset="0"/>
                <a:cs typeface="Consolas" panose="020B0609020204030204" pitchFamily="49" charset="0"/>
              </a:rPr>
              <a:t>    return</a:t>
            </a:r>
            <a:r>
              <a:rPr lang="en-US" dirty="0">
                <a:solidFill>
                  <a:srgbClr val="000000"/>
                </a:solidFill>
                <a:latin typeface="Consolas" panose="020B0609020204030204" pitchFamily="49" charset="0"/>
                <a:cs typeface="Consolas" panose="020B0609020204030204" pitchFamily="49" charset="0"/>
              </a:rPr>
              <a:t> </a:t>
            </a:r>
            <a:r>
              <a:rPr lang="en-US" dirty="0" err="1">
                <a:solidFill>
                  <a:srgbClr val="001080"/>
                </a:solidFill>
                <a:latin typeface="Consolas" panose="020B0609020204030204" pitchFamily="49" charset="0"/>
                <a:cs typeface="Consolas" panose="020B0609020204030204" pitchFamily="49" charset="0"/>
              </a:rPr>
              <a:t>T</a:t>
            </a:r>
            <a:r>
              <a:rPr lang="en-US" dirty="0" err="1">
                <a:solidFill>
                  <a:srgbClr val="000000"/>
                </a:solidFill>
                <a:latin typeface="Consolas" panose="020B0609020204030204" pitchFamily="49" charset="0"/>
                <a:cs typeface="Consolas" panose="020B0609020204030204" pitchFamily="49" charset="0"/>
              </a:rPr>
              <a:t>.</a:t>
            </a:r>
            <a:r>
              <a:rPr lang="en-US" dirty="0" err="1">
                <a:solidFill>
                  <a:srgbClr val="795E26"/>
                </a:solidFill>
                <a:latin typeface="Consolas" panose="020B0609020204030204" pitchFamily="49" charset="0"/>
                <a:cs typeface="Consolas" panose="020B0609020204030204" pitchFamily="49" charset="0"/>
              </a:rPr>
              <a:t>Sin</a:t>
            </a:r>
            <a:r>
              <a:rPr lang="en-US" dirty="0">
                <a:solidFill>
                  <a:srgbClr val="000000"/>
                </a:solidFill>
                <a:latin typeface="Consolas" panose="020B0609020204030204" pitchFamily="49" charset="0"/>
                <a:cs typeface="Consolas" panose="020B0609020204030204" pitchFamily="49" charset="0"/>
              </a:rPr>
              <a:t>(</a:t>
            </a:r>
            <a:r>
              <a:rPr lang="en-US" dirty="0">
                <a:solidFill>
                  <a:srgbClr val="001080"/>
                </a:solidFill>
                <a:latin typeface="Consolas" panose="020B0609020204030204" pitchFamily="49" charset="0"/>
                <a:cs typeface="Consolas" panose="020B0609020204030204" pitchFamily="49" charset="0"/>
              </a:rPr>
              <a:t>x</a:t>
            </a:r>
            <a:r>
              <a:rPr lang="en-US" dirty="0">
                <a:solidFill>
                  <a:srgbClr val="000000"/>
                </a:solidFill>
                <a:latin typeface="Consolas" panose="020B0609020204030204" pitchFamily="49" charset="0"/>
                <a:cs typeface="Consolas" panose="020B0609020204030204" pitchFamily="49" charset="0"/>
              </a:rPr>
              <a:t>) * </a:t>
            </a:r>
            <a:r>
              <a:rPr lang="en-US" dirty="0" err="1">
                <a:solidFill>
                  <a:srgbClr val="001080"/>
                </a:solidFill>
                <a:latin typeface="Consolas" panose="020B0609020204030204" pitchFamily="49" charset="0"/>
                <a:cs typeface="Consolas" panose="020B0609020204030204" pitchFamily="49" charset="0"/>
              </a:rPr>
              <a:t>T</a:t>
            </a:r>
            <a:r>
              <a:rPr lang="en-US" dirty="0" err="1">
                <a:solidFill>
                  <a:srgbClr val="000000"/>
                </a:solidFill>
                <a:latin typeface="Consolas" panose="020B0609020204030204" pitchFamily="49" charset="0"/>
                <a:cs typeface="Consolas" panose="020B0609020204030204" pitchFamily="49" charset="0"/>
              </a:rPr>
              <a:t>.</a:t>
            </a:r>
            <a:r>
              <a:rPr lang="en-US" dirty="0" err="1">
                <a:solidFill>
                  <a:srgbClr val="795E26"/>
                </a:solidFill>
                <a:latin typeface="Consolas" panose="020B0609020204030204" pitchFamily="49" charset="0"/>
                <a:cs typeface="Consolas" panose="020B0609020204030204" pitchFamily="49" charset="0"/>
              </a:rPr>
              <a:t>Sin</a:t>
            </a:r>
            <a:r>
              <a:rPr lang="en-US" dirty="0">
                <a:solidFill>
                  <a:srgbClr val="000000"/>
                </a:solidFill>
                <a:latin typeface="Consolas" panose="020B0609020204030204" pitchFamily="49" charset="0"/>
                <a:cs typeface="Consolas" panose="020B0609020204030204" pitchFamily="49" charset="0"/>
              </a:rPr>
              <a:t>(</a:t>
            </a:r>
            <a:r>
              <a:rPr lang="en-US" dirty="0">
                <a:solidFill>
                  <a:srgbClr val="001080"/>
                </a:solidFill>
                <a:latin typeface="Consolas" panose="020B0609020204030204" pitchFamily="49" charset="0"/>
                <a:cs typeface="Consolas" panose="020B0609020204030204" pitchFamily="49" charset="0"/>
              </a:rPr>
              <a:t>x</a:t>
            </a:r>
            <a:r>
              <a:rPr lang="en-US" dirty="0">
                <a:solidFill>
                  <a:srgbClr val="000000"/>
                </a:solidFill>
                <a:latin typeface="Consolas" panose="020B0609020204030204" pitchFamily="49" charset="0"/>
                <a:cs typeface="Consolas" panose="020B0609020204030204" pitchFamily="49" charset="0"/>
              </a:rPr>
              <a:t>); </a:t>
            </a:r>
            <a:r>
              <a:rPr lang="en-US" dirty="0">
                <a:solidFill>
                  <a:srgbClr val="008000"/>
                </a:solidFill>
                <a:latin typeface="Consolas" panose="020B0609020204030204" pitchFamily="49" charset="0"/>
                <a:cs typeface="Consolas" panose="020B0609020204030204" pitchFamily="49" charset="0"/>
              </a:rPr>
              <a:t>// as a static method</a:t>
            </a:r>
            <a:endParaRPr lang="en-US" dirty="0">
              <a:solidFill>
                <a:srgbClr val="000000"/>
              </a:solidFill>
              <a:latin typeface="Consolas" panose="020B0609020204030204" pitchFamily="49" charset="0"/>
              <a:cs typeface="Consolas" panose="020B0609020204030204" pitchFamily="49" charset="0"/>
            </a:endParaRPr>
          </a:p>
          <a:p>
            <a:r>
              <a:rPr lang="en-US" dirty="0">
                <a:solidFill>
                  <a:srgbClr val="AF00DB"/>
                </a:solidFill>
                <a:latin typeface="Consolas" panose="020B0609020204030204" pitchFamily="49" charset="0"/>
                <a:cs typeface="Consolas" panose="020B0609020204030204" pitchFamily="49" charset="0"/>
              </a:rPr>
              <a:t>    return</a:t>
            </a:r>
            <a:r>
              <a:rPr lang="en-US" dirty="0">
                <a:solidFill>
                  <a:srgbClr val="000000"/>
                </a:solidFill>
                <a:latin typeface="Consolas" panose="020B0609020204030204" pitchFamily="49" charset="0"/>
                <a:cs typeface="Consolas" panose="020B0609020204030204" pitchFamily="49" charset="0"/>
              </a:rPr>
              <a:t> </a:t>
            </a:r>
            <a:r>
              <a:rPr lang="en-US" dirty="0" err="1">
                <a:solidFill>
                  <a:srgbClr val="001080"/>
                </a:solidFill>
                <a:latin typeface="Consolas" panose="020B0609020204030204" pitchFamily="49" charset="0"/>
                <a:cs typeface="Consolas" panose="020B0609020204030204" pitchFamily="49" charset="0"/>
              </a:rPr>
              <a:t>x</a:t>
            </a:r>
            <a:r>
              <a:rPr lang="en-US" dirty="0" err="1">
                <a:solidFill>
                  <a:srgbClr val="000000"/>
                </a:solidFill>
                <a:latin typeface="Consolas" panose="020B0609020204030204" pitchFamily="49" charset="0"/>
                <a:cs typeface="Consolas" panose="020B0609020204030204" pitchFamily="49" charset="0"/>
              </a:rPr>
              <a:t>.</a:t>
            </a:r>
            <a:r>
              <a:rPr lang="en-US" dirty="0" err="1">
                <a:solidFill>
                  <a:srgbClr val="795E26"/>
                </a:solidFill>
                <a:latin typeface="Consolas" panose="020B0609020204030204" pitchFamily="49" charset="0"/>
                <a:cs typeface="Consolas" panose="020B0609020204030204" pitchFamily="49" charset="0"/>
              </a:rPr>
              <a:t>Sin</a:t>
            </a:r>
            <a:r>
              <a:rPr lang="en-US" dirty="0">
                <a:solidFill>
                  <a:srgbClr val="000000"/>
                </a:solidFill>
                <a:latin typeface="Consolas" panose="020B0609020204030204" pitchFamily="49" charset="0"/>
                <a:cs typeface="Consolas" panose="020B0609020204030204" pitchFamily="49" charset="0"/>
              </a:rPr>
              <a:t>() * </a:t>
            </a:r>
            <a:r>
              <a:rPr lang="en-US" dirty="0" err="1">
                <a:solidFill>
                  <a:srgbClr val="001080"/>
                </a:solidFill>
                <a:latin typeface="Consolas" panose="020B0609020204030204" pitchFamily="49" charset="0"/>
                <a:cs typeface="Consolas" panose="020B0609020204030204" pitchFamily="49" charset="0"/>
              </a:rPr>
              <a:t>x</a:t>
            </a:r>
            <a:r>
              <a:rPr lang="en-US" dirty="0" err="1">
                <a:solidFill>
                  <a:srgbClr val="000000"/>
                </a:solidFill>
                <a:latin typeface="Consolas" panose="020B0609020204030204" pitchFamily="49" charset="0"/>
                <a:cs typeface="Consolas" panose="020B0609020204030204" pitchFamily="49" charset="0"/>
              </a:rPr>
              <a:t>.</a:t>
            </a:r>
            <a:r>
              <a:rPr lang="en-US" dirty="0" err="1">
                <a:solidFill>
                  <a:srgbClr val="795E26"/>
                </a:solidFill>
                <a:latin typeface="Consolas" panose="020B0609020204030204" pitchFamily="49" charset="0"/>
                <a:cs typeface="Consolas" panose="020B0609020204030204" pitchFamily="49" charset="0"/>
              </a:rPr>
              <a:t>Sin</a:t>
            </a:r>
            <a:r>
              <a:rPr lang="en-US" dirty="0">
                <a:solidFill>
                  <a:srgbClr val="000000"/>
                </a:solidFill>
                <a:latin typeface="Consolas" panose="020B0609020204030204" pitchFamily="49" charset="0"/>
                <a:cs typeface="Consolas" panose="020B0609020204030204" pitchFamily="49" charset="0"/>
              </a:rPr>
              <a:t>();   </a:t>
            </a:r>
            <a:r>
              <a:rPr lang="en-US" dirty="0">
                <a:solidFill>
                  <a:srgbClr val="008000"/>
                </a:solidFill>
                <a:latin typeface="Consolas" panose="020B0609020204030204" pitchFamily="49" charset="0"/>
                <a:cs typeface="Consolas" panose="020B0609020204030204" pitchFamily="49" charset="0"/>
              </a:rPr>
              <a:t>// as an instance method</a:t>
            </a:r>
            <a:endParaRPr lang="en-US" dirty="0">
              <a:solidFill>
                <a:srgbClr val="000000"/>
              </a:solidFill>
              <a:latin typeface="Consolas" panose="020B0609020204030204" pitchFamily="49" charset="0"/>
              <a:cs typeface="Consolas" panose="020B0609020204030204" pitchFamily="49" charset="0"/>
            </a:endParaRPr>
          </a:p>
          <a:p>
            <a:r>
              <a:rPr lang="en-US" dirty="0">
                <a:solidFill>
                  <a:srgbClr val="000000"/>
                </a:solidFill>
                <a:latin typeface="Consolas" panose="020B0609020204030204" pitchFamily="49" charset="0"/>
                <a:cs typeface="Consolas" panose="020B0609020204030204" pitchFamily="49" charset="0"/>
              </a:rPr>
              <a:t>}</a:t>
            </a:r>
          </a:p>
        </p:txBody>
      </p:sp>
      <p:sp>
        <p:nvSpPr>
          <p:cNvPr id="5" name="Rectangle 4">
            <a:extLst>
              <a:ext uri="{FF2B5EF4-FFF2-40B4-BE49-F238E27FC236}">
                <a16:creationId xmlns:a16="http://schemas.microsoft.com/office/drawing/2014/main" id="{366BED71-CD84-104A-B931-E4D24BEA2AE7}"/>
              </a:ext>
            </a:extLst>
          </p:cNvPr>
          <p:cNvSpPr/>
          <p:nvPr/>
        </p:nvSpPr>
        <p:spPr>
          <a:xfrm>
            <a:off x="1174400" y="2195872"/>
            <a:ext cx="9842500" cy="907171"/>
          </a:xfrm>
          <a:prstGeom prst="rect">
            <a:avLst/>
          </a:prstGeom>
        </p:spPr>
        <p:txBody>
          <a:bodyPr wrap="square">
            <a:spAutoFit/>
          </a:bodyPr>
          <a:lstStyle/>
          <a:p>
            <a:r>
              <a:rPr lang="en-US" dirty="0">
                <a:solidFill>
                  <a:srgbClr val="267F99"/>
                </a:solidFill>
                <a:latin typeface="Consolas" panose="020B0609020204030204" pitchFamily="49" charset="0"/>
                <a:cs typeface="Consolas" panose="020B0609020204030204" pitchFamily="49" charset="0"/>
              </a:rPr>
              <a:t>T</a:t>
            </a:r>
            <a:r>
              <a:rPr lang="en-US" dirty="0">
                <a:solidFill>
                  <a:srgbClr val="000000"/>
                </a:solidFill>
                <a:latin typeface="Consolas" panose="020B0609020204030204" pitchFamily="49" charset="0"/>
                <a:cs typeface="Consolas" panose="020B0609020204030204" pitchFamily="49" charset="0"/>
              </a:rPr>
              <a:t> </a:t>
            </a:r>
            <a:r>
              <a:rPr lang="en-US" dirty="0" err="1">
                <a:solidFill>
                  <a:srgbClr val="795E26"/>
                </a:solidFill>
                <a:latin typeface="Consolas" panose="020B0609020204030204" pitchFamily="49" charset="0"/>
                <a:cs typeface="Consolas" panose="020B0609020204030204" pitchFamily="49" charset="0"/>
              </a:rPr>
              <a:t>SinSquared</a:t>
            </a:r>
            <a:r>
              <a:rPr lang="en-US" dirty="0">
                <a:solidFill>
                  <a:srgbClr val="000000"/>
                </a:solidFill>
                <a:latin typeface="Consolas" panose="020B0609020204030204" pitchFamily="49" charset="0"/>
                <a:cs typeface="Consolas" panose="020B0609020204030204" pitchFamily="49" charset="0"/>
              </a:rPr>
              <a:t>(</a:t>
            </a:r>
            <a:r>
              <a:rPr lang="en-US" dirty="0">
                <a:solidFill>
                  <a:srgbClr val="267F99"/>
                </a:solidFill>
                <a:latin typeface="Consolas" panose="020B0609020204030204" pitchFamily="49" charset="0"/>
                <a:cs typeface="Consolas" panose="020B0609020204030204" pitchFamily="49" charset="0"/>
              </a:rPr>
              <a:t>T</a:t>
            </a:r>
            <a:r>
              <a:rPr lang="en-US" dirty="0">
                <a:solidFill>
                  <a:srgbClr val="000000"/>
                </a:solidFill>
                <a:latin typeface="Consolas" panose="020B0609020204030204" pitchFamily="49" charset="0"/>
                <a:cs typeface="Consolas" panose="020B0609020204030204" pitchFamily="49" charset="0"/>
              </a:rPr>
              <a:t> </a:t>
            </a:r>
            <a:r>
              <a:rPr lang="en-US" dirty="0">
                <a:solidFill>
                  <a:srgbClr val="001080"/>
                </a:solidFill>
                <a:latin typeface="Consolas" panose="020B0609020204030204" pitchFamily="49" charset="0"/>
                <a:cs typeface="Consolas" panose="020B0609020204030204" pitchFamily="49" charset="0"/>
              </a:rPr>
              <a:t>x</a:t>
            </a:r>
            <a:r>
              <a:rPr lang="en-US" dirty="0">
                <a:solidFill>
                  <a:srgbClr val="000000"/>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where</a:t>
            </a:r>
            <a:r>
              <a:rPr lang="en-US" dirty="0">
                <a:solidFill>
                  <a:srgbClr val="000000"/>
                </a:solidFill>
                <a:latin typeface="Consolas" panose="020B0609020204030204" pitchFamily="49" charset="0"/>
                <a:cs typeface="Consolas" panose="020B0609020204030204" pitchFamily="49" charset="0"/>
              </a:rPr>
              <a:t> </a:t>
            </a:r>
            <a:r>
              <a:rPr lang="en-US" dirty="0">
                <a:solidFill>
                  <a:srgbClr val="267F99"/>
                </a:solidFill>
                <a:latin typeface="Consolas" panose="020B0609020204030204" pitchFamily="49" charset="0"/>
                <a:cs typeface="Consolas" panose="020B0609020204030204" pitchFamily="49" charset="0"/>
              </a:rPr>
              <a:t>T </a:t>
            </a:r>
            <a:r>
              <a:rPr lang="en-US" dirty="0">
                <a:solidFill>
                  <a:srgbClr val="000000"/>
                </a:solidFill>
                <a:latin typeface="Consolas" panose="020B0609020204030204" pitchFamily="49" charset="0"/>
                <a:cs typeface="Consolas" panose="020B0609020204030204" pitchFamily="49" charset="0"/>
              </a:rPr>
              <a:t>: </a:t>
            </a:r>
            <a:r>
              <a:rPr lang="en-US" dirty="0" err="1">
                <a:solidFill>
                  <a:srgbClr val="267F99"/>
                </a:solidFill>
                <a:latin typeface="Consolas" panose="020B0609020204030204" pitchFamily="49" charset="0"/>
                <a:cs typeface="Consolas" panose="020B0609020204030204" pitchFamily="49" charset="0"/>
              </a:rPr>
              <a:t>IReal</a:t>
            </a:r>
            <a:r>
              <a:rPr lang="en-US" dirty="0">
                <a:solidFill>
                  <a:srgbClr val="000000"/>
                </a:solidFill>
                <a:latin typeface="Consolas" panose="020B0609020204030204" pitchFamily="49" charset="0"/>
                <a:cs typeface="Consolas" panose="020B0609020204030204" pitchFamily="49" charset="0"/>
              </a:rPr>
              <a:t>&lt;</a:t>
            </a:r>
            <a:r>
              <a:rPr lang="en-US" dirty="0">
                <a:solidFill>
                  <a:srgbClr val="267F99"/>
                </a:solidFill>
                <a:latin typeface="Consolas" panose="020B0609020204030204" pitchFamily="49" charset="0"/>
                <a:cs typeface="Consolas" panose="020B0609020204030204" pitchFamily="49" charset="0"/>
              </a:rPr>
              <a:t>T</a:t>
            </a:r>
            <a:r>
              <a:rPr lang="en-US" dirty="0">
                <a:solidFill>
                  <a:srgbClr val="000000"/>
                </a:solidFill>
                <a:latin typeface="Consolas" panose="020B0609020204030204" pitchFamily="49" charset="0"/>
                <a:cs typeface="Consolas" panose="020B0609020204030204" pitchFamily="49" charset="0"/>
              </a:rPr>
              <a:t>&gt; {</a:t>
            </a:r>
          </a:p>
          <a:p>
            <a:r>
              <a:rPr lang="en-US" dirty="0">
                <a:solidFill>
                  <a:srgbClr val="AF00DB"/>
                </a:solidFill>
                <a:latin typeface="Consolas" panose="020B0609020204030204" pitchFamily="49" charset="0"/>
                <a:cs typeface="Consolas" panose="020B0609020204030204" pitchFamily="49" charset="0"/>
              </a:rPr>
              <a:t>    return</a:t>
            </a:r>
            <a:r>
              <a:rPr lang="en-US" dirty="0">
                <a:solidFill>
                  <a:srgbClr val="000000"/>
                </a:solidFill>
                <a:latin typeface="Consolas" panose="020B0609020204030204" pitchFamily="49" charset="0"/>
                <a:cs typeface="Consolas" panose="020B0609020204030204" pitchFamily="49" charset="0"/>
              </a:rPr>
              <a:t> </a:t>
            </a:r>
            <a:r>
              <a:rPr lang="en-US" dirty="0" err="1">
                <a:solidFill>
                  <a:srgbClr val="001080"/>
                </a:solidFill>
                <a:latin typeface="Consolas" panose="020B0609020204030204" pitchFamily="49" charset="0"/>
                <a:cs typeface="Consolas" panose="020B0609020204030204" pitchFamily="49" charset="0"/>
              </a:rPr>
              <a:t>Math</a:t>
            </a:r>
            <a:r>
              <a:rPr lang="en-US" dirty="0" err="1">
                <a:solidFill>
                  <a:srgbClr val="000000"/>
                </a:solidFill>
                <a:latin typeface="Consolas" panose="020B0609020204030204" pitchFamily="49" charset="0"/>
                <a:cs typeface="Consolas" panose="020B0609020204030204" pitchFamily="49" charset="0"/>
              </a:rPr>
              <a:t>.</a:t>
            </a:r>
            <a:r>
              <a:rPr lang="en-US" dirty="0" err="1">
                <a:solidFill>
                  <a:srgbClr val="795E26"/>
                </a:solidFill>
                <a:latin typeface="Consolas" panose="020B0609020204030204" pitchFamily="49" charset="0"/>
                <a:cs typeface="Consolas" panose="020B0609020204030204" pitchFamily="49" charset="0"/>
              </a:rPr>
              <a:t>Sin</a:t>
            </a:r>
            <a:r>
              <a:rPr lang="en-US" dirty="0">
                <a:solidFill>
                  <a:srgbClr val="000000"/>
                </a:solidFill>
                <a:latin typeface="Consolas" panose="020B0609020204030204" pitchFamily="49" charset="0"/>
                <a:cs typeface="Consolas" panose="020B0609020204030204" pitchFamily="49" charset="0"/>
              </a:rPr>
              <a:t>(</a:t>
            </a:r>
            <a:r>
              <a:rPr lang="en-US" dirty="0">
                <a:solidFill>
                  <a:srgbClr val="001080"/>
                </a:solidFill>
                <a:latin typeface="Consolas" panose="020B0609020204030204" pitchFamily="49" charset="0"/>
                <a:cs typeface="Consolas" panose="020B0609020204030204" pitchFamily="49" charset="0"/>
              </a:rPr>
              <a:t>x</a:t>
            </a:r>
            <a:r>
              <a:rPr lang="en-US" dirty="0">
                <a:solidFill>
                  <a:srgbClr val="000000"/>
                </a:solidFill>
                <a:latin typeface="Consolas" panose="020B0609020204030204" pitchFamily="49" charset="0"/>
                <a:cs typeface="Consolas" panose="020B0609020204030204" pitchFamily="49" charset="0"/>
              </a:rPr>
              <a:t>) * </a:t>
            </a:r>
            <a:r>
              <a:rPr lang="en-US" dirty="0" err="1">
                <a:solidFill>
                  <a:srgbClr val="001080"/>
                </a:solidFill>
                <a:latin typeface="Consolas" panose="020B0609020204030204" pitchFamily="49" charset="0"/>
                <a:cs typeface="Consolas" panose="020B0609020204030204" pitchFamily="49" charset="0"/>
              </a:rPr>
              <a:t>Math</a:t>
            </a:r>
            <a:r>
              <a:rPr lang="en-US" dirty="0" err="1">
                <a:solidFill>
                  <a:srgbClr val="000000"/>
                </a:solidFill>
                <a:latin typeface="Consolas" panose="020B0609020204030204" pitchFamily="49" charset="0"/>
                <a:cs typeface="Consolas" panose="020B0609020204030204" pitchFamily="49" charset="0"/>
              </a:rPr>
              <a:t>.</a:t>
            </a:r>
            <a:r>
              <a:rPr lang="en-US" dirty="0" err="1">
                <a:solidFill>
                  <a:srgbClr val="795E26"/>
                </a:solidFill>
                <a:latin typeface="Consolas" panose="020B0609020204030204" pitchFamily="49" charset="0"/>
                <a:cs typeface="Consolas" panose="020B0609020204030204" pitchFamily="49" charset="0"/>
              </a:rPr>
              <a:t>Sin</a:t>
            </a:r>
            <a:r>
              <a:rPr lang="en-US" dirty="0">
                <a:solidFill>
                  <a:srgbClr val="000000"/>
                </a:solidFill>
                <a:latin typeface="Consolas" panose="020B0609020204030204" pitchFamily="49" charset="0"/>
                <a:cs typeface="Consolas" panose="020B0609020204030204" pitchFamily="49" charset="0"/>
              </a:rPr>
              <a:t>(</a:t>
            </a:r>
            <a:r>
              <a:rPr lang="en-US" dirty="0">
                <a:solidFill>
                  <a:srgbClr val="001080"/>
                </a:solidFill>
                <a:latin typeface="Consolas" panose="020B0609020204030204" pitchFamily="49" charset="0"/>
                <a:cs typeface="Consolas" panose="020B0609020204030204" pitchFamily="49" charset="0"/>
              </a:rPr>
              <a:t>x</a:t>
            </a:r>
            <a:r>
              <a:rPr lang="en-US" dirty="0">
                <a:solidFill>
                  <a:srgbClr val="000000"/>
                </a:solidFill>
                <a:latin typeface="Consolas" panose="020B0609020204030204" pitchFamily="49" charset="0"/>
                <a:cs typeface="Consolas" panose="020B0609020204030204" pitchFamily="49" charset="0"/>
              </a:rPr>
              <a:t>); </a:t>
            </a:r>
            <a:r>
              <a:rPr lang="en-US" dirty="0">
                <a:solidFill>
                  <a:srgbClr val="008000"/>
                </a:solidFill>
                <a:latin typeface="Consolas" panose="020B0609020204030204" pitchFamily="49" charset="0"/>
                <a:cs typeface="Consolas" panose="020B0609020204030204" pitchFamily="49" charset="0"/>
              </a:rPr>
              <a:t>// Error – cannot express today</a:t>
            </a:r>
            <a:endParaRPr lang="en-US" dirty="0">
              <a:solidFill>
                <a:srgbClr val="000000"/>
              </a:solidFill>
              <a:latin typeface="Consolas" panose="020B0609020204030204" pitchFamily="49" charset="0"/>
              <a:cs typeface="Consolas" panose="020B0609020204030204" pitchFamily="49" charset="0"/>
            </a:endParaRPr>
          </a:p>
          <a:p>
            <a:r>
              <a:rPr lang="en-US" dirty="0">
                <a:solidFill>
                  <a:srgbClr val="00000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409777632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CSIM: Virtual?</a:t>
            </a:r>
          </a:p>
        </p:txBody>
      </p:sp>
      <p:sp>
        <p:nvSpPr>
          <p:cNvPr id="6" name="Text Placeholder 5"/>
          <p:cNvSpPr>
            <a:spLocks noGrp="1"/>
          </p:cNvSpPr>
          <p:nvPr>
            <p:ph sz="quarter" idx="10"/>
          </p:nvPr>
        </p:nvSpPr>
        <p:spPr>
          <a:xfrm>
            <a:off x="584200" y="1435100"/>
            <a:ext cx="11018838" cy="2979277"/>
          </a:xfrm>
        </p:spPr>
        <p:txBody>
          <a:bodyPr/>
          <a:lstStyle/>
          <a:p>
            <a:r>
              <a:rPr lang="en-US" dirty="0"/>
              <a:t>We have only prototyped </a:t>
            </a:r>
            <a:r>
              <a:rPr lang="en-US" dirty="0">
                <a:solidFill>
                  <a:srgbClr val="0000FF"/>
                </a:solidFill>
                <a:latin typeface="Consolas" panose="020B0609020204030204" pitchFamily="49" charset="0"/>
                <a:cs typeface="Consolas" panose="020B0609020204030204" pitchFamily="49" charset="0"/>
              </a:rPr>
              <a:t>abstract</a:t>
            </a:r>
            <a:r>
              <a:rPr lang="en-US" dirty="0"/>
              <a:t>, but </a:t>
            </a:r>
            <a:r>
              <a:rPr lang="en-US" dirty="0">
                <a:solidFill>
                  <a:srgbClr val="0000FF"/>
                </a:solidFill>
                <a:latin typeface="Consolas" panose="020B0609020204030204" pitchFamily="49" charset="0"/>
                <a:cs typeface="Consolas" panose="020B0609020204030204" pitchFamily="49" charset="0"/>
              </a:rPr>
              <a:t>virtual</a:t>
            </a:r>
            <a:r>
              <a:rPr lang="en-US" dirty="0"/>
              <a:t> is equally valid</a:t>
            </a:r>
          </a:p>
          <a:p>
            <a:r>
              <a:rPr lang="en-US" dirty="0"/>
              <a:t>Flows naturally from default interface member support</a:t>
            </a:r>
          </a:p>
          <a:p>
            <a:r>
              <a:rPr lang="en-US" dirty="0"/>
              <a:t>Simplifies contract implementation. Ex:</a:t>
            </a:r>
          </a:p>
          <a:p>
            <a:pPr lvl="1"/>
            <a:r>
              <a:rPr lang="en-US" dirty="0"/>
              <a:t>Binary subtraction op could be virtual which invokes unary negation and binary addition ops</a:t>
            </a:r>
          </a:p>
          <a:p>
            <a:pPr lvl="1"/>
            <a:r>
              <a:rPr lang="en-US" dirty="0"/>
              <a:t>Extend </a:t>
            </a:r>
            <a:r>
              <a:rPr lang="en-US" dirty="0">
                <a:solidFill>
                  <a:srgbClr val="267F99"/>
                </a:solidFill>
                <a:latin typeface="Consolas" panose="020B0609020204030204" pitchFamily="49" charset="0"/>
                <a:cs typeface="Consolas" panose="020B0609020204030204" pitchFamily="49" charset="0"/>
              </a:rPr>
              <a:t>IEquatable</a:t>
            </a:r>
            <a:r>
              <a:rPr lang="en-US" dirty="0"/>
              <a:t> to light up operator support</a:t>
            </a:r>
          </a:p>
          <a:p>
            <a:endParaRPr lang="en-US" dirty="0"/>
          </a:p>
          <a:p>
            <a:endParaRPr lang="en-US" sz="1400" dirty="0"/>
          </a:p>
        </p:txBody>
      </p:sp>
      <p:sp>
        <p:nvSpPr>
          <p:cNvPr id="2" name="Rectangle 1">
            <a:extLst>
              <a:ext uri="{FF2B5EF4-FFF2-40B4-BE49-F238E27FC236}">
                <a16:creationId xmlns:a16="http://schemas.microsoft.com/office/drawing/2014/main" id="{EF575ACE-5EFC-1C4B-ADB2-48EBB442461F}"/>
              </a:ext>
            </a:extLst>
          </p:cNvPr>
          <p:cNvSpPr/>
          <p:nvPr/>
        </p:nvSpPr>
        <p:spPr>
          <a:xfrm>
            <a:off x="1587500" y="3848100"/>
            <a:ext cx="9715500" cy="2536848"/>
          </a:xfrm>
          <a:prstGeom prst="rect">
            <a:avLst/>
          </a:prstGeom>
        </p:spPr>
        <p:txBody>
          <a:bodyPr wrap="square">
            <a:spAutoFit/>
          </a:bodyPr>
          <a:lstStyle/>
          <a:p>
            <a:r>
              <a:rPr lang="en-US" dirty="0">
                <a:solidFill>
                  <a:srgbClr val="0000FF"/>
                </a:solidFill>
                <a:latin typeface="Consolas" panose="020B0609020204030204" pitchFamily="49" charset="0"/>
                <a:cs typeface="Consolas" panose="020B0609020204030204" pitchFamily="49" charset="0"/>
              </a:rPr>
              <a:t>public</a:t>
            </a:r>
            <a:r>
              <a:rPr lang="en-US" dirty="0">
                <a:solidFill>
                  <a:srgbClr val="000000"/>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interface</a:t>
            </a:r>
            <a:r>
              <a:rPr lang="en-US" dirty="0">
                <a:solidFill>
                  <a:srgbClr val="000000"/>
                </a:solidFill>
                <a:latin typeface="Consolas" panose="020B0609020204030204" pitchFamily="49" charset="0"/>
                <a:cs typeface="Consolas" panose="020B0609020204030204" pitchFamily="49" charset="0"/>
              </a:rPr>
              <a:t> </a:t>
            </a:r>
            <a:r>
              <a:rPr lang="en-US" dirty="0">
                <a:solidFill>
                  <a:srgbClr val="267F99"/>
                </a:solidFill>
                <a:latin typeface="Consolas" panose="020B0609020204030204" pitchFamily="49" charset="0"/>
                <a:cs typeface="Consolas" panose="020B0609020204030204" pitchFamily="49" charset="0"/>
              </a:rPr>
              <a:t>IEquatable</a:t>
            </a:r>
            <a:r>
              <a:rPr lang="en-US" dirty="0">
                <a:solidFill>
                  <a:srgbClr val="000000"/>
                </a:solidFill>
                <a:latin typeface="Consolas" panose="020B0609020204030204" pitchFamily="49" charset="0"/>
                <a:cs typeface="Consolas" panose="020B0609020204030204" pitchFamily="49" charset="0"/>
              </a:rPr>
              <a:t>&lt;</a:t>
            </a:r>
            <a:r>
              <a:rPr lang="en-US" dirty="0">
                <a:solidFill>
                  <a:srgbClr val="267F99"/>
                </a:solidFill>
                <a:latin typeface="Consolas" panose="020B0609020204030204" pitchFamily="49" charset="0"/>
                <a:cs typeface="Consolas" panose="020B0609020204030204" pitchFamily="49" charset="0"/>
              </a:rPr>
              <a:t>T</a:t>
            </a:r>
            <a:r>
              <a:rPr lang="en-US" dirty="0">
                <a:solidFill>
                  <a:srgbClr val="000000"/>
                </a:solidFill>
                <a:latin typeface="Consolas" panose="020B0609020204030204" pitchFamily="49" charset="0"/>
                <a:cs typeface="Consolas" panose="020B0609020204030204" pitchFamily="49" charset="0"/>
              </a:rPr>
              <a:t>&gt;</a:t>
            </a:r>
          </a:p>
          <a:p>
            <a:r>
              <a:rPr lang="en-US" dirty="0">
                <a:solidFill>
                  <a:srgbClr val="000000"/>
                </a:solidFill>
                <a:latin typeface="Consolas" panose="020B0609020204030204" pitchFamily="49" charset="0"/>
                <a:cs typeface="Consolas" panose="020B0609020204030204" pitchFamily="49" charset="0"/>
              </a:rPr>
              <a:t>{</a:t>
            </a:r>
          </a:p>
          <a:p>
            <a:r>
              <a:rPr lang="en-US" dirty="0">
                <a:solidFill>
                  <a:srgbClr val="000000"/>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bool</a:t>
            </a:r>
            <a:r>
              <a:rPr lang="en-US" dirty="0">
                <a:solidFill>
                  <a:srgbClr val="000000"/>
                </a:solidFill>
                <a:latin typeface="Consolas" panose="020B0609020204030204" pitchFamily="49" charset="0"/>
                <a:cs typeface="Consolas" panose="020B0609020204030204" pitchFamily="49" charset="0"/>
              </a:rPr>
              <a:t> </a:t>
            </a:r>
            <a:r>
              <a:rPr lang="en-US" dirty="0">
                <a:solidFill>
                  <a:srgbClr val="795E26"/>
                </a:solidFill>
                <a:latin typeface="Consolas" panose="020B0609020204030204" pitchFamily="49" charset="0"/>
                <a:cs typeface="Consolas" panose="020B0609020204030204" pitchFamily="49" charset="0"/>
              </a:rPr>
              <a:t>Equals</a:t>
            </a:r>
            <a:r>
              <a:rPr lang="en-US" dirty="0">
                <a:solidFill>
                  <a:srgbClr val="000000"/>
                </a:solidFill>
                <a:latin typeface="Consolas" panose="020B0609020204030204" pitchFamily="49" charset="0"/>
                <a:cs typeface="Consolas" panose="020B0609020204030204" pitchFamily="49" charset="0"/>
              </a:rPr>
              <a:t>(</a:t>
            </a:r>
            <a:r>
              <a:rPr lang="en-US" dirty="0">
                <a:solidFill>
                  <a:srgbClr val="267F99"/>
                </a:solidFill>
                <a:latin typeface="Consolas" panose="020B0609020204030204" pitchFamily="49" charset="0"/>
                <a:cs typeface="Consolas" panose="020B0609020204030204" pitchFamily="49" charset="0"/>
              </a:rPr>
              <a:t>T</a:t>
            </a:r>
            <a:r>
              <a:rPr lang="en-US" dirty="0">
                <a:solidFill>
                  <a:srgbClr val="000000"/>
                </a:solidFill>
                <a:latin typeface="Consolas" panose="020B0609020204030204" pitchFamily="49" charset="0"/>
                <a:cs typeface="Consolas" panose="020B0609020204030204" pitchFamily="49" charset="0"/>
              </a:rPr>
              <a:t> </a:t>
            </a:r>
            <a:r>
              <a:rPr lang="en-US" dirty="0">
                <a:solidFill>
                  <a:srgbClr val="001080"/>
                </a:solidFill>
                <a:latin typeface="Consolas" panose="020B0609020204030204" pitchFamily="49" charset="0"/>
                <a:cs typeface="Consolas" panose="020B0609020204030204" pitchFamily="49" charset="0"/>
              </a:rPr>
              <a:t>other</a:t>
            </a:r>
            <a:r>
              <a:rPr lang="en-US" dirty="0">
                <a:solidFill>
                  <a:srgbClr val="000000"/>
                </a:solidFill>
                <a:latin typeface="Consolas" panose="020B0609020204030204" pitchFamily="49" charset="0"/>
                <a:cs typeface="Consolas" panose="020B0609020204030204" pitchFamily="49" charset="0"/>
              </a:rPr>
              <a:t>); </a:t>
            </a:r>
            <a:r>
              <a:rPr lang="en-US" dirty="0">
                <a:solidFill>
                  <a:srgbClr val="008000"/>
                </a:solidFill>
                <a:latin typeface="Consolas" panose="020B0609020204030204" pitchFamily="49" charset="0"/>
                <a:cs typeface="Consolas" panose="020B0609020204030204" pitchFamily="49" charset="0"/>
              </a:rPr>
              <a:t>// Today</a:t>
            </a:r>
            <a:endParaRPr lang="en-US" dirty="0">
              <a:solidFill>
                <a:srgbClr val="000000"/>
              </a:solidFill>
              <a:latin typeface="Consolas" panose="020B0609020204030204" pitchFamily="49" charset="0"/>
              <a:cs typeface="Consolas" panose="020B0609020204030204" pitchFamily="49" charset="0"/>
            </a:endParaRPr>
          </a:p>
          <a:p>
            <a:br>
              <a:rPr lang="en-US" dirty="0">
                <a:solidFill>
                  <a:srgbClr val="000000"/>
                </a:solidFill>
                <a:latin typeface="Consolas" panose="020B0609020204030204" pitchFamily="49" charset="0"/>
                <a:cs typeface="Consolas" panose="020B0609020204030204" pitchFamily="49" charset="0"/>
              </a:rPr>
            </a:br>
            <a:r>
              <a:rPr lang="en-US" dirty="0">
                <a:solidFill>
                  <a:srgbClr val="000000"/>
                </a:solidFill>
                <a:latin typeface="Consolas" panose="020B0609020204030204" pitchFamily="49" charset="0"/>
                <a:cs typeface="Consolas" panose="020B0609020204030204" pitchFamily="49" charset="0"/>
              </a:rPr>
              <a:t>    </a:t>
            </a:r>
            <a:r>
              <a:rPr lang="en-US" dirty="0">
                <a:solidFill>
                  <a:srgbClr val="008000"/>
                </a:solidFill>
                <a:latin typeface="Consolas" panose="020B0609020204030204" pitchFamily="49" charset="0"/>
                <a:cs typeface="Consolas" panose="020B0609020204030204" pitchFamily="49" charset="0"/>
              </a:rPr>
              <a:t>// Future: implement IEquatable&lt;T&gt;.Equals, and</a:t>
            </a:r>
          </a:p>
          <a:p>
            <a:r>
              <a:rPr lang="en-US" dirty="0">
                <a:solidFill>
                  <a:srgbClr val="008000"/>
                </a:solidFill>
                <a:latin typeface="Consolas" panose="020B0609020204030204" pitchFamily="49" charset="0"/>
                <a:cs typeface="Consolas" panose="020B0609020204030204" pitchFamily="49" charset="0"/>
              </a:rPr>
              <a:t>    // receive free support for equality operators.</a:t>
            </a:r>
            <a:endParaRPr lang="en-US" dirty="0">
              <a:solidFill>
                <a:srgbClr val="000000"/>
              </a:solidFill>
              <a:latin typeface="Consolas" panose="020B0609020204030204" pitchFamily="49" charset="0"/>
              <a:cs typeface="Consolas" panose="020B0609020204030204" pitchFamily="49" charset="0"/>
            </a:endParaRPr>
          </a:p>
          <a:p>
            <a:r>
              <a:rPr lang="en-US" dirty="0">
                <a:solidFill>
                  <a:srgbClr val="0000FF"/>
                </a:solidFill>
                <a:latin typeface="Consolas" panose="020B0609020204030204" pitchFamily="49" charset="0"/>
                <a:cs typeface="Consolas" panose="020B0609020204030204" pitchFamily="49" charset="0"/>
              </a:rPr>
              <a:t>    virtual static bool operator</a:t>
            </a:r>
            <a:r>
              <a:rPr lang="en-US" dirty="0">
                <a:solidFill>
                  <a:srgbClr val="000000"/>
                </a:solidFill>
                <a:latin typeface="Consolas" panose="020B0609020204030204" pitchFamily="49" charset="0"/>
                <a:cs typeface="Consolas" panose="020B0609020204030204" pitchFamily="49" charset="0"/>
              </a:rPr>
              <a:t> ==(</a:t>
            </a:r>
            <a:r>
              <a:rPr lang="en-US" dirty="0">
                <a:solidFill>
                  <a:srgbClr val="267F99"/>
                </a:solidFill>
                <a:latin typeface="Consolas" panose="020B0609020204030204" pitchFamily="49" charset="0"/>
                <a:cs typeface="Consolas" panose="020B0609020204030204" pitchFamily="49" charset="0"/>
              </a:rPr>
              <a:t>T</a:t>
            </a:r>
            <a:r>
              <a:rPr lang="en-US" dirty="0">
                <a:solidFill>
                  <a:srgbClr val="000000"/>
                </a:solidFill>
                <a:latin typeface="Consolas" panose="020B0609020204030204" pitchFamily="49" charset="0"/>
                <a:cs typeface="Consolas" panose="020B0609020204030204" pitchFamily="49" charset="0"/>
              </a:rPr>
              <a:t> </a:t>
            </a:r>
            <a:r>
              <a:rPr lang="en-US" dirty="0">
                <a:solidFill>
                  <a:srgbClr val="001080"/>
                </a:solidFill>
                <a:latin typeface="Consolas" panose="020B0609020204030204" pitchFamily="49" charset="0"/>
                <a:cs typeface="Consolas" panose="020B0609020204030204" pitchFamily="49" charset="0"/>
              </a:rPr>
              <a:t>l</a:t>
            </a:r>
            <a:r>
              <a:rPr lang="en-US" dirty="0">
                <a:solidFill>
                  <a:srgbClr val="000000"/>
                </a:solidFill>
                <a:latin typeface="Consolas" panose="020B0609020204030204" pitchFamily="49" charset="0"/>
                <a:cs typeface="Consolas" panose="020B0609020204030204" pitchFamily="49" charset="0"/>
              </a:rPr>
              <a:t>,</a:t>
            </a:r>
            <a:r>
              <a:rPr lang="en-US" dirty="0">
                <a:solidFill>
                  <a:srgbClr val="001080"/>
                </a:solidFill>
                <a:latin typeface="Consolas" panose="020B0609020204030204" pitchFamily="49" charset="0"/>
                <a:cs typeface="Consolas" panose="020B0609020204030204" pitchFamily="49" charset="0"/>
              </a:rPr>
              <a:t> </a:t>
            </a:r>
            <a:r>
              <a:rPr lang="en-US" dirty="0">
                <a:solidFill>
                  <a:srgbClr val="267F99"/>
                </a:solidFill>
                <a:latin typeface="Consolas" panose="020B0609020204030204" pitchFamily="49" charset="0"/>
                <a:cs typeface="Consolas" panose="020B0609020204030204" pitchFamily="49" charset="0"/>
              </a:rPr>
              <a:t>T</a:t>
            </a:r>
            <a:r>
              <a:rPr lang="en-US" dirty="0">
                <a:solidFill>
                  <a:srgbClr val="000000"/>
                </a:solidFill>
                <a:latin typeface="Consolas" panose="020B0609020204030204" pitchFamily="49" charset="0"/>
                <a:cs typeface="Consolas" panose="020B0609020204030204" pitchFamily="49" charset="0"/>
              </a:rPr>
              <a:t> </a:t>
            </a:r>
            <a:r>
              <a:rPr lang="en-US" dirty="0">
                <a:solidFill>
                  <a:srgbClr val="001080"/>
                </a:solidFill>
                <a:latin typeface="Consolas" panose="020B0609020204030204" pitchFamily="49" charset="0"/>
                <a:cs typeface="Consolas" panose="020B0609020204030204" pitchFamily="49" charset="0"/>
              </a:rPr>
              <a:t>r</a:t>
            </a:r>
            <a:r>
              <a:rPr lang="en-US" dirty="0">
                <a:solidFill>
                  <a:srgbClr val="000000"/>
                </a:solidFill>
                <a:latin typeface="Consolas" panose="020B0609020204030204" pitchFamily="49" charset="0"/>
                <a:cs typeface="Consolas" panose="020B0609020204030204" pitchFamily="49" charset="0"/>
              </a:rPr>
              <a:t>) =&gt; </a:t>
            </a:r>
            <a:r>
              <a:rPr lang="en-US" dirty="0" err="1">
                <a:solidFill>
                  <a:srgbClr val="001080"/>
                </a:solidFill>
                <a:latin typeface="Consolas" panose="020B0609020204030204" pitchFamily="49" charset="0"/>
                <a:cs typeface="Consolas" panose="020B0609020204030204" pitchFamily="49" charset="0"/>
              </a:rPr>
              <a:t>l</a:t>
            </a:r>
            <a:r>
              <a:rPr lang="en-US" dirty="0" err="1">
                <a:solidFill>
                  <a:srgbClr val="000000"/>
                </a:solidFill>
                <a:latin typeface="Consolas" panose="020B0609020204030204" pitchFamily="49" charset="0"/>
                <a:cs typeface="Consolas" panose="020B0609020204030204" pitchFamily="49" charset="0"/>
              </a:rPr>
              <a:t>.</a:t>
            </a:r>
            <a:r>
              <a:rPr lang="en-US" dirty="0" err="1">
                <a:solidFill>
                  <a:srgbClr val="795E26"/>
                </a:solidFill>
                <a:latin typeface="Consolas" panose="020B0609020204030204" pitchFamily="49" charset="0"/>
                <a:cs typeface="Consolas" panose="020B0609020204030204" pitchFamily="49" charset="0"/>
              </a:rPr>
              <a:t>Equals</a:t>
            </a:r>
            <a:r>
              <a:rPr lang="en-US" dirty="0">
                <a:solidFill>
                  <a:srgbClr val="000000"/>
                </a:solidFill>
                <a:latin typeface="Consolas" panose="020B0609020204030204" pitchFamily="49" charset="0"/>
                <a:cs typeface="Consolas" panose="020B0609020204030204" pitchFamily="49" charset="0"/>
              </a:rPr>
              <a:t>(</a:t>
            </a:r>
            <a:r>
              <a:rPr lang="en-US" dirty="0">
                <a:solidFill>
                  <a:srgbClr val="001080"/>
                </a:solidFill>
                <a:latin typeface="Consolas" panose="020B0609020204030204" pitchFamily="49" charset="0"/>
                <a:cs typeface="Consolas" panose="020B0609020204030204" pitchFamily="49" charset="0"/>
              </a:rPr>
              <a:t>r</a:t>
            </a:r>
            <a:r>
              <a:rPr lang="en-US" dirty="0">
                <a:solidFill>
                  <a:srgbClr val="000000"/>
                </a:solidFill>
                <a:latin typeface="Consolas" panose="020B0609020204030204" pitchFamily="49" charset="0"/>
                <a:cs typeface="Consolas" panose="020B0609020204030204" pitchFamily="49" charset="0"/>
              </a:rPr>
              <a:t>);</a:t>
            </a:r>
          </a:p>
          <a:p>
            <a:r>
              <a:rPr lang="en-US" dirty="0">
                <a:solidFill>
                  <a:srgbClr val="0000FF"/>
                </a:solidFill>
                <a:latin typeface="Consolas" panose="020B0609020204030204" pitchFamily="49" charset="0"/>
                <a:cs typeface="Consolas" panose="020B0609020204030204" pitchFamily="49" charset="0"/>
              </a:rPr>
              <a:t>    virtual static bool operator</a:t>
            </a:r>
            <a:r>
              <a:rPr lang="en-US" dirty="0">
                <a:solidFill>
                  <a:srgbClr val="000000"/>
                </a:solidFill>
                <a:latin typeface="Consolas" panose="020B0609020204030204" pitchFamily="49" charset="0"/>
                <a:cs typeface="Consolas" panose="020B0609020204030204" pitchFamily="49" charset="0"/>
              </a:rPr>
              <a:t> !=(</a:t>
            </a:r>
            <a:r>
              <a:rPr lang="en-US" dirty="0">
                <a:solidFill>
                  <a:srgbClr val="267F99"/>
                </a:solidFill>
                <a:latin typeface="Consolas" panose="020B0609020204030204" pitchFamily="49" charset="0"/>
                <a:cs typeface="Consolas" panose="020B0609020204030204" pitchFamily="49" charset="0"/>
              </a:rPr>
              <a:t>T</a:t>
            </a:r>
            <a:r>
              <a:rPr lang="en-US" dirty="0">
                <a:solidFill>
                  <a:srgbClr val="000000"/>
                </a:solidFill>
                <a:latin typeface="Consolas" panose="020B0609020204030204" pitchFamily="49" charset="0"/>
                <a:cs typeface="Consolas" panose="020B0609020204030204" pitchFamily="49" charset="0"/>
              </a:rPr>
              <a:t> </a:t>
            </a:r>
            <a:r>
              <a:rPr lang="en-US" dirty="0">
                <a:solidFill>
                  <a:srgbClr val="001080"/>
                </a:solidFill>
                <a:latin typeface="Consolas" panose="020B0609020204030204" pitchFamily="49" charset="0"/>
                <a:cs typeface="Consolas" panose="020B0609020204030204" pitchFamily="49" charset="0"/>
              </a:rPr>
              <a:t>l</a:t>
            </a:r>
            <a:r>
              <a:rPr lang="en-US" dirty="0">
                <a:solidFill>
                  <a:srgbClr val="000000"/>
                </a:solidFill>
                <a:latin typeface="Consolas" panose="020B0609020204030204" pitchFamily="49" charset="0"/>
                <a:cs typeface="Consolas" panose="020B0609020204030204" pitchFamily="49" charset="0"/>
              </a:rPr>
              <a:t>,</a:t>
            </a:r>
            <a:r>
              <a:rPr lang="en-US" dirty="0">
                <a:solidFill>
                  <a:srgbClr val="001080"/>
                </a:solidFill>
                <a:latin typeface="Consolas" panose="020B0609020204030204" pitchFamily="49" charset="0"/>
                <a:cs typeface="Consolas" panose="020B0609020204030204" pitchFamily="49" charset="0"/>
              </a:rPr>
              <a:t> </a:t>
            </a:r>
            <a:r>
              <a:rPr lang="en-US" dirty="0">
                <a:solidFill>
                  <a:srgbClr val="267F99"/>
                </a:solidFill>
                <a:latin typeface="Consolas" panose="020B0609020204030204" pitchFamily="49" charset="0"/>
                <a:cs typeface="Consolas" panose="020B0609020204030204" pitchFamily="49" charset="0"/>
              </a:rPr>
              <a:t>T</a:t>
            </a:r>
            <a:r>
              <a:rPr lang="en-US" dirty="0">
                <a:solidFill>
                  <a:srgbClr val="000000"/>
                </a:solidFill>
                <a:latin typeface="Consolas" panose="020B0609020204030204" pitchFamily="49" charset="0"/>
                <a:cs typeface="Consolas" panose="020B0609020204030204" pitchFamily="49" charset="0"/>
              </a:rPr>
              <a:t> </a:t>
            </a:r>
            <a:r>
              <a:rPr lang="en-US" dirty="0">
                <a:solidFill>
                  <a:srgbClr val="001080"/>
                </a:solidFill>
                <a:latin typeface="Consolas" panose="020B0609020204030204" pitchFamily="49" charset="0"/>
                <a:cs typeface="Consolas" panose="020B0609020204030204" pitchFamily="49" charset="0"/>
              </a:rPr>
              <a:t>r</a:t>
            </a:r>
            <a:r>
              <a:rPr lang="en-US" dirty="0">
                <a:solidFill>
                  <a:srgbClr val="000000"/>
                </a:solidFill>
                <a:latin typeface="Consolas" panose="020B0609020204030204" pitchFamily="49" charset="0"/>
                <a:cs typeface="Consolas" panose="020B0609020204030204" pitchFamily="49" charset="0"/>
              </a:rPr>
              <a:t>) =&gt; !</a:t>
            </a:r>
            <a:r>
              <a:rPr lang="en-US" dirty="0" err="1">
                <a:solidFill>
                  <a:srgbClr val="001080"/>
                </a:solidFill>
                <a:latin typeface="Consolas" panose="020B0609020204030204" pitchFamily="49" charset="0"/>
                <a:cs typeface="Consolas" panose="020B0609020204030204" pitchFamily="49" charset="0"/>
              </a:rPr>
              <a:t>l</a:t>
            </a:r>
            <a:r>
              <a:rPr lang="en-US" dirty="0" err="1">
                <a:solidFill>
                  <a:srgbClr val="000000"/>
                </a:solidFill>
                <a:latin typeface="Consolas" panose="020B0609020204030204" pitchFamily="49" charset="0"/>
                <a:cs typeface="Consolas" panose="020B0609020204030204" pitchFamily="49" charset="0"/>
              </a:rPr>
              <a:t>.</a:t>
            </a:r>
            <a:r>
              <a:rPr lang="en-US" dirty="0" err="1">
                <a:solidFill>
                  <a:srgbClr val="795E26"/>
                </a:solidFill>
                <a:latin typeface="Consolas" panose="020B0609020204030204" pitchFamily="49" charset="0"/>
                <a:cs typeface="Consolas" panose="020B0609020204030204" pitchFamily="49" charset="0"/>
              </a:rPr>
              <a:t>Equals</a:t>
            </a:r>
            <a:r>
              <a:rPr lang="en-US" dirty="0">
                <a:solidFill>
                  <a:srgbClr val="000000"/>
                </a:solidFill>
                <a:latin typeface="Consolas" panose="020B0609020204030204" pitchFamily="49" charset="0"/>
                <a:cs typeface="Consolas" panose="020B0609020204030204" pitchFamily="49" charset="0"/>
              </a:rPr>
              <a:t>(</a:t>
            </a:r>
            <a:r>
              <a:rPr lang="en-US" dirty="0">
                <a:solidFill>
                  <a:srgbClr val="001080"/>
                </a:solidFill>
                <a:latin typeface="Consolas" panose="020B0609020204030204" pitchFamily="49" charset="0"/>
                <a:cs typeface="Consolas" panose="020B0609020204030204" pitchFamily="49" charset="0"/>
              </a:rPr>
              <a:t>r</a:t>
            </a:r>
            <a:r>
              <a:rPr lang="en-US" dirty="0">
                <a:solidFill>
                  <a:srgbClr val="000000"/>
                </a:solidFill>
                <a:latin typeface="Consolas" panose="020B0609020204030204" pitchFamily="49" charset="0"/>
                <a:cs typeface="Consolas" panose="020B0609020204030204" pitchFamily="49" charset="0"/>
              </a:rPr>
              <a:t>);</a:t>
            </a:r>
          </a:p>
          <a:p>
            <a:r>
              <a:rPr lang="en-US" dirty="0">
                <a:solidFill>
                  <a:srgbClr val="00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52607929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870A1-7472-4483-8850-240AA5A3EED7}"/>
              </a:ext>
            </a:extLst>
          </p:cNvPr>
          <p:cNvSpPr>
            <a:spLocks noGrp="1"/>
          </p:cNvSpPr>
          <p:nvPr>
            <p:ph type="title"/>
          </p:nvPr>
        </p:nvSpPr>
        <p:spPr/>
        <p:txBody>
          <a:bodyPr/>
          <a:lstStyle/>
          <a:p>
            <a:r>
              <a:rPr lang="en-US">
                <a:cs typeface="Segoe UI"/>
              </a:rPr>
              <a:t>Background</a:t>
            </a:r>
            <a:endParaRPr lang="en-US"/>
          </a:p>
        </p:txBody>
      </p:sp>
      <p:sp>
        <p:nvSpPr>
          <p:cNvPr id="3" name="Content Placeholder 2">
            <a:extLst>
              <a:ext uri="{FF2B5EF4-FFF2-40B4-BE49-F238E27FC236}">
                <a16:creationId xmlns:a16="http://schemas.microsoft.com/office/drawing/2014/main" id="{AD505F24-6267-45D0-B714-1183E9771498}"/>
              </a:ext>
            </a:extLst>
          </p:cNvPr>
          <p:cNvSpPr>
            <a:spLocks noGrp="1"/>
          </p:cNvSpPr>
          <p:nvPr>
            <p:ph sz="quarter" idx="10"/>
          </p:nvPr>
        </p:nvSpPr>
        <p:spPr>
          <a:xfrm>
            <a:off x="584200" y="1435100"/>
            <a:ext cx="11018838" cy="3828740"/>
          </a:xfrm>
        </p:spPr>
        <p:txBody>
          <a:bodyPr vert="horz" wrap="square" lIns="0" tIns="0" rIns="0" bIns="0" rtlCol="0" anchor="t">
            <a:spAutoFit/>
          </a:bodyPr>
          <a:lstStyle/>
          <a:p>
            <a:r>
              <a:rPr lang="en-US" dirty="0">
                <a:cs typeface="Segoe UI"/>
              </a:rPr>
              <a:t>How could .NET participate in the world of Deep Learning?</a:t>
            </a:r>
          </a:p>
          <a:p>
            <a:pPr lvl="1"/>
            <a:r>
              <a:rPr lang="en-US" dirty="0">
                <a:cs typeface="Segoe UI"/>
              </a:rPr>
              <a:t>Not just as a consumer (inferencing), but as means to develop AI models (training)</a:t>
            </a:r>
          </a:p>
          <a:p>
            <a:pPr lvl="1"/>
            <a:r>
              <a:rPr lang="en-US" dirty="0">
                <a:cs typeface="Segoe UI"/>
              </a:rPr>
              <a:t>.NET can participate, just not very well today, and the solutions are clunky</a:t>
            </a:r>
          </a:p>
          <a:p>
            <a:pPr lvl="1"/>
            <a:r>
              <a:rPr lang="en-US" dirty="0">
                <a:cs typeface="Segoe UI"/>
              </a:rPr>
              <a:t>We described our findings in </a:t>
            </a:r>
            <a:r>
              <a:rPr lang="en-US" dirty="0">
                <a:cs typeface="Segoe UI"/>
                <a:hlinkClick r:id="rId2"/>
              </a:rPr>
              <a:t>https://github.com/partydonk/partydonk</a:t>
            </a:r>
            <a:endParaRPr lang="en-US" dirty="0">
              <a:cs typeface="Segoe UI"/>
            </a:endParaRPr>
          </a:p>
          <a:p>
            <a:pPr marL="228600" lvl="1" indent="0">
              <a:buNone/>
            </a:pPr>
            <a:endParaRPr lang="en-US" dirty="0">
              <a:cs typeface="Segoe UI"/>
            </a:endParaRPr>
          </a:p>
          <a:p>
            <a:r>
              <a:rPr lang="en-US" dirty="0">
                <a:cs typeface="Segoe UI"/>
              </a:rPr>
              <a:t>Today we will cover a foundational of the piece of the puzzle…</a:t>
            </a:r>
          </a:p>
          <a:p>
            <a:endParaRPr lang="en-US" dirty="0">
              <a:cs typeface="Segoe UI"/>
            </a:endParaRPr>
          </a:p>
          <a:p>
            <a:pPr marL="0" indent="0" algn="ctr">
              <a:buNone/>
            </a:pPr>
            <a:r>
              <a:rPr lang="en-US" i="1" dirty="0">
                <a:cs typeface="Segoe UI"/>
              </a:rPr>
              <a:t>Contractual Static Interface Members</a:t>
            </a:r>
          </a:p>
          <a:p>
            <a:pPr lvl="1"/>
            <a:endParaRPr lang="en-US" dirty="0">
              <a:cs typeface="Segoe UI"/>
            </a:endParaRPr>
          </a:p>
        </p:txBody>
      </p:sp>
    </p:spTree>
    <p:extLst>
      <p:ext uri="{BB962C8B-B14F-4D97-AF65-F5344CB8AC3E}">
        <p14:creationId xmlns:p14="http://schemas.microsoft.com/office/powerpoint/2010/main" val="412896804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CSIM: Override?</a:t>
            </a:r>
          </a:p>
        </p:txBody>
      </p:sp>
      <p:sp>
        <p:nvSpPr>
          <p:cNvPr id="6" name="Text Placeholder 5"/>
          <p:cNvSpPr>
            <a:spLocks noGrp="1"/>
          </p:cNvSpPr>
          <p:nvPr>
            <p:ph sz="quarter" idx="10"/>
          </p:nvPr>
        </p:nvSpPr>
        <p:spPr>
          <a:xfrm>
            <a:off x="584200" y="1435100"/>
            <a:ext cx="11018838" cy="1169551"/>
          </a:xfrm>
        </p:spPr>
        <p:txBody>
          <a:bodyPr/>
          <a:lstStyle/>
          <a:p>
            <a:r>
              <a:rPr lang="en-US" dirty="0"/>
              <a:t>Should we require </a:t>
            </a:r>
            <a:r>
              <a:rPr lang="en-US" dirty="0">
                <a:solidFill>
                  <a:srgbClr val="0000FF"/>
                </a:solidFill>
                <a:latin typeface="Consolas" panose="020B0609020204030204" pitchFamily="49" charset="0"/>
                <a:cs typeface="Consolas" panose="020B0609020204030204" pitchFamily="49" charset="0"/>
              </a:rPr>
              <a:t>override</a:t>
            </a:r>
            <a:r>
              <a:rPr lang="en-US" dirty="0"/>
              <a:t> on the implementation?</a:t>
            </a:r>
          </a:p>
          <a:p>
            <a:pPr lvl="1"/>
            <a:r>
              <a:rPr lang="en-US" dirty="0"/>
              <a:t>Technically unnecessary since they’re all static members.</a:t>
            </a:r>
          </a:p>
          <a:p>
            <a:pPr lvl="1"/>
            <a:r>
              <a:rPr lang="en-US" dirty="0"/>
              <a:t>However, syntax </a:t>
            </a:r>
            <a:r>
              <a:rPr lang="en-US" i="1" dirty="0"/>
              <a:t>may</a:t>
            </a:r>
            <a:r>
              <a:rPr lang="en-US" dirty="0"/>
              <a:t> be desired for ceremony/consistency with abstract class members.</a:t>
            </a:r>
          </a:p>
        </p:txBody>
      </p:sp>
      <p:sp>
        <p:nvSpPr>
          <p:cNvPr id="8" name="Rectangle 7">
            <a:extLst>
              <a:ext uri="{FF2B5EF4-FFF2-40B4-BE49-F238E27FC236}">
                <a16:creationId xmlns:a16="http://schemas.microsoft.com/office/drawing/2014/main" id="{1C81FAC4-67F4-7242-AA4D-A8A566B2E195}"/>
              </a:ext>
            </a:extLst>
          </p:cNvPr>
          <p:cNvSpPr/>
          <p:nvPr/>
        </p:nvSpPr>
        <p:spPr>
          <a:xfrm>
            <a:off x="1138326" y="3013280"/>
            <a:ext cx="4464009" cy="1178784"/>
          </a:xfrm>
          <a:prstGeom prst="rect">
            <a:avLst/>
          </a:prstGeom>
        </p:spPr>
        <p:txBody>
          <a:bodyPr wrap="square">
            <a:spAutoFit/>
          </a:bodyPr>
          <a:lstStyle/>
          <a:p>
            <a:r>
              <a:rPr lang="en-US" dirty="0">
                <a:solidFill>
                  <a:srgbClr val="0000FF"/>
                </a:solidFill>
                <a:latin typeface="Consolas" panose="020B0609020204030204" pitchFamily="49" charset="0"/>
                <a:cs typeface="Consolas" panose="020B0609020204030204" pitchFamily="49" charset="0"/>
              </a:rPr>
              <a:t>interface</a:t>
            </a:r>
            <a:r>
              <a:rPr lang="en-US" dirty="0">
                <a:solidFill>
                  <a:srgbClr val="000000"/>
                </a:solidFill>
                <a:latin typeface="Consolas" panose="020B0609020204030204" pitchFamily="49" charset="0"/>
                <a:cs typeface="Consolas" panose="020B0609020204030204" pitchFamily="49" charset="0"/>
              </a:rPr>
              <a:t> </a:t>
            </a:r>
            <a:r>
              <a:rPr lang="en-US" dirty="0">
                <a:solidFill>
                  <a:srgbClr val="267F99"/>
                </a:solidFill>
                <a:latin typeface="Consolas" panose="020B0609020204030204" pitchFamily="49" charset="0"/>
                <a:cs typeface="Consolas" panose="020B0609020204030204" pitchFamily="49" charset="0"/>
              </a:rPr>
              <a:t>IContract</a:t>
            </a:r>
            <a:endParaRPr lang="en-US" dirty="0">
              <a:solidFill>
                <a:srgbClr val="000000"/>
              </a:solidFill>
              <a:latin typeface="Consolas" panose="020B0609020204030204" pitchFamily="49" charset="0"/>
              <a:cs typeface="Consolas" panose="020B0609020204030204" pitchFamily="49" charset="0"/>
            </a:endParaRPr>
          </a:p>
          <a:p>
            <a:r>
              <a:rPr lang="en-US" dirty="0">
                <a:solidFill>
                  <a:srgbClr val="000000"/>
                </a:solidFill>
                <a:latin typeface="Consolas" panose="020B0609020204030204" pitchFamily="49" charset="0"/>
                <a:cs typeface="Consolas" panose="020B0609020204030204" pitchFamily="49" charset="0"/>
              </a:rPr>
              <a:t>{</a:t>
            </a:r>
          </a:p>
          <a:p>
            <a:r>
              <a:rPr lang="en-US" dirty="0">
                <a:solidFill>
                  <a:srgbClr val="000000"/>
                </a:solidFill>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abstract</a:t>
            </a:r>
            <a:r>
              <a:rPr lang="en-US" dirty="0">
                <a:solidFill>
                  <a:srgbClr val="0000FF"/>
                </a:solidFill>
                <a:latin typeface="Consolas" panose="020B0609020204030204" pitchFamily="49" charset="0"/>
                <a:cs typeface="Consolas" panose="020B0609020204030204" pitchFamily="49" charset="0"/>
              </a:rPr>
              <a:t> static void</a:t>
            </a:r>
            <a:r>
              <a:rPr lang="en-US" dirty="0">
                <a:solidFill>
                  <a:srgbClr val="000000"/>
                </a:solidFill>
                <a:latin typeface="Consolas" panose="020B0609020204030204" pitchFamily="49" charset="0"/>
                <a:cs typeface="Consolas" panose="020B0609020204030204" pitchFamily="49" charset="0"/>
              </a:rPr>
              <a:t> </a:t>
            </a:r>
            <a:r>
              <a:rPr lang="en-US" dirty="0">
                <a:solidFill>
                  <a:srgbClr val="795E26"/>
                </a:solidFill>
                <a:latin typeface="Consolas" panose="020B0609020204030204" pitchFamily="49" charset="0"/>
                <a:cs typeface="Consolas" panose="020B0609020204030204" pitchFamily="49" charset="0"/>
              </a:rPr>
              <a:t>M</a:t>
            </a:r>
            <a:r>
              <a:rPr lang="en-US" dirty="0">
                <a:solidFill>
                  <a:srgbClr val="000000"/>
                </a:solidFill>
                <a:latin typeface="Consolas" panose="020B0609020204030204" pitchFamily="49" charset="0"/>
                <a:cs typeface="Consolas" panose="020B0609020204030204" pitchFamily="49" charset="0"/>
              </a:rPr>
              <a:t>();</a:t>
            </a:r>
          </a:p>
          <a:p>
            <a:r>
              <a:rPr lang="en-US" dirty="0">
                <a:solidFill>
                  <a:srgbClr val="000000"/>
                </a:solidFill>
                <a:latin typeface="Consolas" panose="020B0609020204030204" pitchFamily="49" charset="0"/>
                <a:cs typeface="Consolas" panose="020B0609020204030204" pitchFamily="49" charset="0"/>
              </a:rPr>
              <a:t>}</a:t>
            </a:r>
          </a:p>
        </p:txBody>
      </p:sp>
      <p:sp>
        <p:nvSpPr>
          <p:cNvPr id="9" name="Rectangle 8">
            <a:extLst>
              <a:ext uri="{FF2B5EF4-FFF2-40B4-BE49-F238E27FC236}">
                <a16:creationId xmlns:a16="http://schemas.microsoft.com/office/drawing/2014/main" id="{173D9776-0000-3148-8A4C-BC090C7EFE07}"/>
              </a:ext>
            </a:extLst>
          </p:cNvPr>
          <p:cNvSpPr/>
          <p:nvPr/>
        </p:nvSpPr>
        <p:spPr>
          <a:xfrm>
            <a:off x="5983335" y="3013280"/>
            <a:ext cx="5827665" cy="1450397"/>
          </a:xfrm>
          <a:prstGeom prst="rect">
            <a:avLst/>
          </a:prstGeom>
        </p:spPr>
        <p:txBody>
          <a:bodyPr wrap="square">
            <a:spAutoFit/>
          </a:bodyPr>
          <a:lstStyle/>
          <a:p>
            <a:r>
              <a:rPr lang="en-US" dirty="0">
                <a:solidFill>
                  <a:srgbClr val="0000FF"/>
                </a:solidFill>
                <a:latin typeface="Consolas" panose="020B0609020204030204" pitchFamily="49" charset="0"/>
                <a:cs typeface="Consolas" panose="020B0609020204030204" pitchFamily="49" charset="0"/>
              </a:rPr>
              <a:t>class</a:t>
            </a:r>
            <a:r>
              <a:rPr lang="en-US" dirty="0">
                <a:solidFill>
                  <a:srgbClr val="000000"/>
                </a:solidFill>
                <a:latin typeface="Consolas" panose="020B0609020204030204" pitchFamily="49" charset="0"/>
                <a:cs typeface="Consolas" panose="020B0609020204030204" pitchFamily="49" charset="0"/>
              </a:rPr>
              <a:t> </a:t>
            </a:r>
            <a:r>
              <a:rPr lang="en-US" dirty="0">
                <a:solidFill>
                  <a:srgbClr val="267F99"/>
                </a:solidFill>
                <a:latin typeface="Consolas" panose="020B0609020204030204" pitchFamily="49" charset="0"/>
                <a:cs typeface="Consolas" panose="020B0609020204030204" pitchFamily="49" charset="0"/>
              </a:rPr>
              <a:t>A</a:t>
            </a:r>
            <a:r>
              <a:rPr lang="en-US" dirty="0">
                <a:solidFill>
                  <a:srgbClr val="000000"/>
                </a:solidFill>
                <a:latin typeface="Consolas" panose="020B0609020204030204" pitchFamily="49" charset="0"/>
                <a:cs typeface="Consolas" panose="020B0609020204030204" pitchFamily="49" charset="0"/>
              </a:rPr>
              <a:t> : </a:t>
            </a:r>
            <a:r>
              <a:rPr lang="en-US" dirty="0">
                <a:solidFill>
                  <a:srgbClr val="267F99"/>
                </a:solidFill>
                <a:latin typeface="Consolas" panose="020B0609020204030204" pitchFamily="49" charset="0"/>
                <a:cs typeface="Consolas" panose="020B0609020204030204" pitchFamily="49" charset="0"/>
              </a:rPr>
              <a:t>IContract</a:t>
            </a:r>
            <a:endParaRPr lang="en-US" dirty="0">
              <a:solidFill>
                <a:srgbClr val="000000"/>
              </a:solidFill>
              <a:latin typeface="Consolas" panose="020B0609020204030204" pitchFamily="49" charset="0"/>
              <a:cs typeface="Consolas" panose="020B0609020204030204" pitchFamily="49" charset="0"/>
            </a:endParaRPr>
          </a:p>
          <a:p>
            <a:r>
              <a:rPr lang="en-US" dirty="0">
                <a:solidFill>
                  <a:srgbClr val="000000"/>
                </a:solidFill>
                <a:latin typeface="Consolas" panose="020B0609020204030204" pitchFamily="49" charset="0"/>
                <a:cs typeface="Consolas" panose="020B0609020204030204" pitchFamily="49" charset="0"/>
              </a:rPr>
              <a:t>{</a:t>
            </a:r>
          </a:p>
          <a:p>
            <a:r>
              <a:rPr lang="en-US" dirty="0">
                <a:solidFill>
                  <a:srgbClr val="0000FF"/>
                </a:solidFill>
                <a:latin typeface="Consolas" panose="020B0609020204030204" pitchFamily="49" charset="0"/>
                <a:cs typeface="Consolas" panose="020B0609020204030204" pitchFamily="49" charset="0"/>
              </a:rPr>
              <a:t>    public</a:t>
            </a:r>
            <a:r>
              <a:rPr lang="en-US" dirty="0">
                <a:solidFill>
                  <a:srgbClr val="000000"/>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static</a:t>
            </a:r>
            <a:r>
              <a:rPr lang="en-US" dirty="0">
                <a:solidFill>
                  <a:srgbClr val="000000"/>
                </a:solidFill>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override</a:t>
            </a:r>
            <a:r>
              <a:rPr lang="en-US" dirty="0">
                <a:solidFill>
                  <a:srgbClr val="0000FF"/>
                </a:solidFill>
                <a:latin typeface="Consolas" panose="020B0609020204030204" pitchFamily="49" charset="0"/>
                <a:cs typeface="Consolas" panose="020B0609020204030204" pitchFamily="49" charset="0"/>
              </a:rPr>
              <a:t> void</a:t>
            </a:r>
            <a:r>
              <a:rPr lang="en-US" dirty="0">
                <a:solidFill>
                  <a:srgbClr val="000000"/>
                </a:solidFill>
                <a:latin typeface="Consolas" panose="020B0609020204030204" pitchFamily="49" charset="0"/>
                <a:cs typeface="Consolas" panose="020B0609020204030204" pitchFamily="49" charset="0"/>
              </a:rPr>
              <a:t> </a:t>
            </a:r>
            <a:r>
              <a:rPr lang="en-US" dirty="0">
                <a:solidFill>
                  <a:srgbClr val="795E26"/>
                </a:solidFill>
                <a:latin typeface="Consolas" panose="020B0609020204030204" pitchFamily="49" charset="0"/>
                <a:cs typeface="Consolas" panose="020B0609020204030204" pitchFamily="49" charset="0"/>
              </a:rPr>
              <a:t>M</a:t>
            </a:r>
            <a:r>
              <a:rPr lang="en-US" dirty="0">
                <a:solidFill>
                  <a:srgbClr val="000000"/>
                </a:solidFill>
                <a:latin typeface="Consolas" panose="020B0609020204030204" pitchFamily="49" charset="0"/>
                <a:cs typeface="Consolas" panose="020B0609020204030204" pitchFamily="49" charset="0"/>
              </a:rPr>
              <a:t>()</a:t>
            </a:r>
          </a:p>
          <a:p>
            <a:r>
              <a:rPr lang="en-US" dirty="0">
                <a:solidFill>
                  <a:srgbClr val="000000"/>
                </a:solidFill>
                <a:latin typeface="Consolas" panose="020B0609020204030204" pitchFamily="49" charset="0"/>
                <a:cs typeface="Consolas" panose="020B0609020204030204" pitchFamily="49" charset="0"/>
              </a:rPr>
              <a:t>        =&gt; </a:t>
            </a:r>
            <a:r>
              <a:rPr lang="en-US" dirty="0">
                <a:solidFill>
                  <a:srgbClr val="001080"/>
                </a:solidFill>
                <a:latin typeface="Consolas" panose="020B0609020204030204" pitchFamily="49" charset="0"/>
                <a:cs typeface="Consolas" panose="020B0609020204030204" pitchFamily="49" charset="0"/>
              </a:rPr>
              <a:t>WriteLine</a:t>
            </a:r>
            <a:r>
              <a:rPr lang="en-US" dirty="0">
                <a:solidFill>
                  <a:srgbClr val="000000"/>
                </a:solidFill>
                <a:latin typeface="Consolas" panose="020B0609020204030204" pitchFamily="49" charset="0"/>
                <a:cs typeface="Consolas" panose="020B0609020204030204" pitchFamily="49" charset="0"/>
              </a:rPr>
              <a:t>(</a:t>
            </a:r>
            <a:r>
              <a:rPr lang="en-US" dirty="0">
                <a:solidFill>
                  <a:srgbClr val="A31515"/>
                </a:solidFill>
                <a:latin typeface="Consolas" panose="020B0609020204030204" pitchFamily="49" charset="0"/>
                <a:cs typeface="Consolas" panose="020B0609020204030204" pitchFamily="49" charset="0"/>
              </a:rPr>
              <a:t>"Hello from A.M"</a:t>
            </a:r>
            <a:r>
              <a:rPr lang="en-US" dirty="0">
                <a:solidFill>
                  <a:srgbClr val="000000"/>
                </a:solidFill>
                <a:latin typeface="Consolas" panose="020B0609020204030204" pitchFamily="49" charset="0"/>
                <a:cs typeface="Consolas" panose="020B0609020204030204" pitchFamily="49" charset="0"/>
              </a:rPr>
              <a:t>);</a:t>
            </a:r>
          </a:p>
          <a:p>
            <a:r>
              <a:rPr lang="en-US" dirty="0">
                <a:solidFill>
                  <a:srgbClr val="00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22327296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Generic Math: the primary motivator</a:t>
            </a:r>
          </a:p>
        </p:txBody>
      </p:sp>
      <p:sp>
        <p:nvSpPr>
          <p:cNvPr id="6" name="Text Placeholder 5"/>
          <p:cNvSpPr>
            <a:spLocks noGrp="1"/>
          </p:cNvSpPr>
          <p:nvPr>
            <p:ph sz="quarter" idx="10"/>
          </p:nvPr>
        </p:nvSpPr>
        <p:spPr>
          <a:xfrm>
            <a:off x="355600" y="1447800"/>
            <a:ext cx="11018838" cy="1465016"/>
          </a:xfrm>
        </p:spPr>
        <p:txBody>
          <a:bodyPr/>
          <a:lstStyle/>
          <a:p>
            <a:pPr lvl="1"/>
            <a:r>
              <a:rPr lang="en-US" sz="2800" dirty="0"/>
              <a:t>Operators </a:t>
            </a:r>
            <a:r>
              <a:rPr lang="en-US" sz="2800" b="1" dirty="0">
                <a:solidFill>
                  <a:srgbClr val="795E26"/>
                </a:solidFill>
                <a:latin typeface="Consolas" panose="020B0609020204030204" pitchFamily="49" charset="0"/>
                <a:cs typeface="Consolas" panose="020B0609020204030204" pitchFamily="49" charset="0"/>
              </a:rPr>
              <a:t>+ - / *</a:t>
            </a:r>
            <a:r>
              <a:rPr lang="en-US" sz="2800" b="1" dirty="0"/>
              <a:t> </a:t>
            </a:r>
            <a:r>
              <a:rPr lang="en-US" sz="2800" dirty="0"/>
              <a:t>etc.</a:t>
            </a:r>
          </a:p>
          <a:p>
            <a:pPr lvl="1"/>
            <a:r>
              <a:rPr lang="en-US" sz="2800" dirty="0"/>
              <a:t>Additive identity property </a:t>
            </a:r>
            <a:r>
              <a:rPr lang="en-US" sz="2800" b="1" dirty="0">
                <a:solidFill>
                  <a:srgbClr val="795E26"/>
                </a:solidFill>
                <a:latin typeface="Consolas" panose="020B0609020204030204" pitchFamily="49" charset="0"/>
                <a:cs typeface="Consolas" panose="020B0609020204030204" pitchFamily="49" charset="0"/>
              </a:rPr>
              <a:t>Zero</a:t>
            </a:r>
            <a:endParaRPr lang="en-US" sz="2800" dirty="0">
              <a:latin typeface="Consolas" panose="020B0609020204030204" pitchFamily="49" charset="0"/>
              <a:cs typeface="Consolas" panose="020B0609020204030204" pitchFamily="49" charset="0"/>
            </a:endParaRPr>
          </a:p>
          <a:p>
            <a:pPr lvl="1"/>
            <a:r>
              <a:rPr lang="en-US" sz="2800" dirty="0"/>
              <a:t>Common mathematical functions</a:t>
            </a:r>
          </a:p>
        </p:txBody>
      </p:sp>
      <p:sp>
        <p:nvSpPr>
          <p:cNvPr id="2" name="Rectangle 1">
            <a:extLst>
              <a:ext uri="{FF2B5EF4-FFF2-40B4-BE49-F238E27FC236}">
                <a16:creationId xmlns:a16="http://schemas.microsoft.com/office/drawing/2014/main" id="{E27686D4-1EE3-3C4C-B4FB-F159A1B78A5A}"/>
              </a:ext>
            </a:extLst>
          </p:cNvPr>
          <p:cNvSpPr/>
          <p:nvPr/>
        </p:nvSpPr>
        <p:spPr>
          <a:xfrm>
            <a:off x="984906" y="3397884"/>
            <a:ext cx="5111094" cy="2265236"/>
          </a:xfrm>
          <a:prstGeom prst="rect">
            <a:avLst/>
          </a:prstGeom>
        </p:spPr>
        <p:txBody>
          <a:bodyPr wrap="square">
            <a:spAutoFit/>
          </a:bodyPr>
          <a:lstStyle/>
          <a:p>
            <a:r>
              <a:rPr lang="en-US" dirty="0">
                <a:solidFill>
                  <a:srgbClr val="267F99"/>
                </a:solidFill>
                <a:latin typeface="Consolas" panose="020B0609020204030204" pitchFamily="49" charset="0"/>
                <a:cs typeface="Consolas" panose="020B0609020204030204" pitchFamily="49" charset="0"/>
              </a:rPr>
              <a:t>T</a:t>
            </a:r>
            <a:r>
              <a:rPr lang="en-US" dirty="0">
                <a:solidFill>
                  <a:srgbClr val="000000"/>
                </a:solidFill>
                <a:latin typeface="Consolas" panose="020B0609020204030204" pitchFamily="49" charset="0"/>
                <a:cs typeface="Consolas" panose="020B0609020204030204" pitchFamily="49" charset="0"/>
              </a:rPr>
              <a:t> </a:t>
            </a:r>
            <a:r>
              <a:rPr lang="en-US" dirty="0">
                <a:solidFill>
                  <a:srgbClr val="795E26"/>
                </a:solidFill>
                <a:latin typeface="Consolas" panose="020B0609020204030204" pitchFamily="49" charset="0"/>
                <a:cs typeface="Consolas" panose="020B0609020204030204" pitchFamily="49" charset="0"/>
              </a:rPr>
              <a:t>Average</a:t>
            </a:r>
            <a:r>
              <a:rPr lang="en-US" dirty="0">
                <a:solidFill>
                  <a:srgbClr val="000000"/>
                </a:solidFill>
                <a:latin typeface="Consolas" panose="020B0609020204030204" pitchFamily="49" charset="0"/>
                <a:cs typeface="Consolas" panose="020B0609020204030204" pitchFamily="49" charset="0"/>
              </a:rPr>
              <a:t>&lt;</a:t>
            </a:r>
            <a:r>
              <a:rPr lang="en-US" dirty="0">
                <a:solidFill>
                  <a:srgbClr val="267F99"/>
                </a:solidFill>
                <a:latin typeface="Consolas" panose="020B0609020204030204" pitchFamily="49" charset="0"/>
                <a:cs typeface="Consolas" panose="020B0609020204030204" pitchFamily="49" charset="0"/>
              </a:rPr>
              <a:t>T</a:t>
            </a:r>
            <a:r>
              <a:rPr lang="en-US" dirty="0">
                <a:solidFill>
                  <a:srgbClr val="000000"/>
                </a:solidFill>
                <a:latin typeface="Consolas" panose="020B0609020204030204" pitchFamily="49" charset="0"/>
                <a:cs typeface="Consolas" panose="020B0609020204030204" pitchFamily="49" charset="0"/>
              </a:rPr>
              <a:t>&gt;(</a:t>
            </a:r>
            <a:r>
              <a:rPr lang="en-US" dirty="0">
                <a:solidFill>
                  <a:srgbClr val="0000FF"/>
                </a:solidFill>
                <a:latin typeface="Consolas" panose="020B0609020204030204" pitchFamily="49" charset="0"/>
                <a:cs typeface="Consolas" panose="020B0609020204030204" pitchFamily="49" charset="0"/>
              </a:rPr>
              <a:t>params</a:t>
            </a:r>
            <a:r>
              <a:rPr lang="en-US" dirty="0">
                <a:solidFill>
                  <a:srgbClr val="000000"/>
                </a:solidFill>
                <a:latin typeface="Consolas" panose="020B0609020204030204" pitchFamily="49" charset="0"/>
                <a:cs typeface="Consolas" panose="020B0609020204030204" pitchFamily="49" charset="0"/>
              </a:rPr>
              <a:t> </a:t>
            </a:r>
            <a:r>
              <a:rPr lang="en-US" dirty="0">
                <a:solidFill>
                  <a:srgbClr val="267F99"/>
                </a:solidFill>
                <a:latin typeface="Consolas" panose="020B0609020204030204" pitchFamily="49" charset="0"/>
                <a:cs typeface="Consolas" panose="020B0609020204030204" pitchFamily="49" charset="0"/>
              </a:rPr>
              <a:t>T</a:t>
            </a:r>
            <a:r>
              <a:rPr lang="en-US" dirty="0">
                <a:solidFill>
                  <a:srgbClr val="000000"/>
                </a:solidFill>
                <a:latin typeface="Consolas" panose="020B0609020204030204" pitchFamily="49" charset="0"/>
                <a:cs typeface="Consolas" panose="020B0609020204030204" pitchFamily="49" charset="0"/>
              </a:rPr>
              <a:t>[] </a:t>
            </a:r>
            <a:r>
              <a:rPr lang="en-US" dirty="0">
                <a:solidFill>
                  <a:srgbClr val="001080"/>
                </a:solidFill>
                <a:latin typeface="Consolas" panose="020B0609020204030204" pitchFamily="49" charset="0"/>
                <a:cs typeface="Consolas" panose="020B0609020204030204" pitchFamily="49" charset="0"/>
              </a:rPr>
              <a:t>values</a:t>
            </a:r>
            <a:r>
              <a:rPr lang="en-US" dirty="0">
                <a:solidFill>
                  <a:srgbClr val="000000"/>
                </a:solidFill>
                <a:latin typeface="Consolas" panose="020B0609020204030204" pitchFamily="49" charset="0"/>
                <a:cs typeface="Consolas" panose="020B0609020204030204" pitchFamily="49" charset="0"/>
              </a:rPr>
              <a:t>)</a:t>
            </a:r>
          </a:p>
          <a:p>
            <a:r>
              <a:rPr lang="en-US" dirty="0">
                <a:solidFill>
                  <a:srgbClr val="0000FF"/>
                </a:solidFill>
                <a:latin typeface="Consolas" panose="020B0609020204030204" pitchFamily="49" charset="0"/>
                <a:cs typeface="Consolas" panose="020B0609020204030204" pitchFamily="49" charset="0"/>
              </a:rPr>
              <a:t>    where</a:t>
            </a:r>
            <a:r>
              <a:rPr lang="en-US" dirty="0">
                <a:solidFill>
                  <a:srgbClr val="000000"/>
                </a:solidFill>
                <a:latin typeface="Consolas" panose="020B0609020204030204" pitchFamily="49" charset="0"/>
                <a:cs typeface="Consolas" panose="020B0609020204030204" pitchFamily="49" charset="0"/>
              </a:rPr>
              <a:t> </a:t>
            </a:r>
            <a:r>
              <a:rPr lang="en-US" dirty="0">
                <a:solidFill>
                  <a:srgbClr val="267F99"/>
                </a:solidFill>
                <a:latin typeface="Consolas" panose="020B0609020204030204" pitchFamily="49" charset="0"/>
                <a:cs typeface="Consolas" panose="020B0609020204030204" pitchFamily="49" charset="0"/>
              </a:rPr>
              <a:t>T</a:t>
            </a:r>
            <a:r>
              <a:rPr lang="en-US" dirty="0">
                <a:solidFill>
                  <a:srgbClr val="000000"/>
                </a:solidFill>
                <a:latin typeface="Consolas" panose="020B0609020204030204" pitchFamily="49" charset="0"/>
                <a:cs typeface="Consolas" panose="020B0609020204030204" pitchFamily="49" charset="0"/>
              </a:rPr>
              <a:t> : </a:t>
            </a:r>
            <a:r>
              <a:rPr lang="en-US" dirty="0">
                <a:solidFill>
                  <a:srgbClr val="267F99"/>
                </a:solidFill>
                <a:latin typeface="Consolas" panose="020B0609020204030204" pitchFamily="49" charset="0"/>
                <a:cs typeface="Consolas" panose="020B0609020204030204" pitchFamily="49" charset="0"/>
              </a:rPr>
              <a:t>INumeric</a:t>
            </a:r>
            <a:r>
              <a:rPr lang="en-US" dirty="0">
                <a:solidFill>
                  <a:srgbClr val="000000"/>
                </a:solidFill>
                <a:latin typeface="Consolas" panose="020B0609020204030204" pitchFamily="49" charset="0"/>
                <a:cs typeface="Consolas" panose="020B0609020204030204" pitchFamily="49" charset="0"/>
              </a:rPr>
              <a:t>&lt;</a:t>
            </a:r>
            <a:r>
              <a:rPr lang="en-US" dirty="0">
                <a:solidFill>
                  <a:srgbClr val="267F99"/>
                </a:solidFill>
                <a:latin typeface="Consolas" panose="020B0609020204030204" pitchFamily="49" charset="0"/>
                <a:cs typeface="Consolas" panose="020B0609020204030204" pitchFamily="49" charset="0"/>
              </a:rPr>
              <a:t>T</a:t>
            </a:r>
            <a:r>
              <a:rPr lang="en-US" dirty="0">
                <a:solidFill>
                  <a:srgbClr val="000000"/>
                </a:solidFill>
                <a:latin typeface="Consolas" panose="020B0609020204030204" pitchFamily="49" charset="0"/>
                <a:cs typeface="Consolas" panose="020B0609020204030204" pitchFamily="49" charset="0"/>
              </a:rPr>
              <a:t>&gt;</a:t>
            </a:r>
          </a:p>
          <a:p>
            <a:r>
              <a:rPr lang="en-US" dirty="0">
                <a:solidFill>
                  <a:srgbClr val="000000"/>
                </a:solidFill>
                <a:latin typeface="Consolas" panose="020B0609020204030204" pitchFamily="49" charset="0"/>
                <a:cs typeface="Consolas" panose="020B0609020204030204" pitchFamily="49" charset="0"/>
              </a:rPr>
              <a:t>{</a:t>
            </a:r>
          </a:p>
          <a:p>
            <a:r>
              <a:rPr lang="en-US" dirty="0">
                <a:solidFill>
                  <a:srgbClr val="0000FF"/>
                </a:solidFill>
                <a:latin typeface="Consolas" panose="020B0609020204030204" pitchFamily="49" charset="0"/>
                <a:cs typeface="Consolas" panose="020B0609020204030204" pitchFamily="49" charset="0"/>
              </a:rPr>
              <a:t>    var</a:t>
            </a:r>
            <a:r>
              <a:rPr lang="en-US" dirty="0">
                <a:solidFill>
                  <a:srgbClr val="000000"/>
                </a:solidFill>
                <a:latin typeface="Consolas" panose="020B0609020204030204" pitchFamily="49" charset="0"/>
                <a:cs typeface="Consolas" panose="020B0609020204030204" pitchFamily="49" charset="0"/>
              </a:rPr>
              <a:t> </a:t>
            </a:r>
            <a:r>
              <a:rPr lang="en-US" dirty="0">
                <a:solidFill>
                  <a:srgbClr val="001080"/>
                </a:solidFill>
                <a:latin typeface="Consolas" panose="020B0609020204030204" pitchFamily="49" charset="0"/>
                <a:cs typeface="Consolas" panose="020B0609020204030204" pitchFamily="49" charset="0"/>
              </a:rPr>
              <a:t>sum</a:t>
            </a:r>
            <a:r>
              <a:rPr lang="en-US" dirty="0">
                <a:solidFill>
                  <a:srgbClr val="000000"/>
                </a:solidFill>
                <a:latin typeface="Consolas" panose="020B0609020204030204" pitchFamily="49" charset="0"/>
                <a:cs typeface="Consolas" panose="020B0609020204030204" pitchFamily="49" charset="0"/>
              </a:rPr>
              <a:t> = </a:t>
            </a:r>
            <a:r>
              <a:rPr lang="en-US" dirty="0" err="1">
                <a:solidFill>
                  <a:srgbClr val="267F99"/>
                </a:solidFill>
                <a:latin typeface="Consolas" panose="020B0609020204030204" pitchFamily="49" charset="0"/>
                <a:cs typeface="Consolas" panose="020B0609020204030204" pitchFamily="49" charset="0"/>
              </a:rPr>
              <a:t>T</a:t>
            </a:r>
            <a:r>
              <a:rPr lang="en-US" dirty="0" err="1">
                <a:solidFill>
                  <a:srgbClr val="000000"/>
                </a:solidFill>
                <a:latin typeface="Consolas" panose="020B0609020204030204" pitchFamily="49" charset="0"/>
                <a:cs typeface="Consolas" panose="020B0609020204030204" pitchFamily="49" charset="0"/>
              </a:rPr>
              <a:t>.</a:t>
            </a:r>
            <a:r>
              <a:rPr lang="en-US" dirty="0" err="1">
                <a:solidFill>
                  <a:srgbClr val="001080"/>
                </a:solidFill>
                <a:latin typeface="Consolas" panose="020B0609020204030204" pitchFamily="49" charset="0"/>
                <a:cs typeface="Consolas" panose="020B0609020204030204" pitchFamily="49" charset="0"/>
              </a:rPr>
              <a:t>Zero</a:t>
            </a:r>
            <a:r>
              <a:rPr lang="en-US" dirty="0">
                <a:solidFill>
                  <a:srgbClr val="000000"/>
                </a:solidFill>
                <a:latin typeface="Consolas" panose="020B0609020204030204" pitchFamily="49" charset="0"/>
                <a:cs typeface="Consolas" panose="020B0609020204030204" pitchFamily="49" charset="0"/>
              </a:rPr>
              <a:t>;</a:t>
            </a:r>
          </a:p>
          <a:p>
            <a:r>
              <a:rPr lang="en-US" dirty="0">
                <a:solidFill>
                  <a:srgbClr val="AF00DB"/>
                </a:solidFill>
                <a:latin typeface="Consolas" panose="020B0609020204030204" pitchFamily="49" charset="0"/>
                <a:cs typeface="Consolas" panose="020B0609020204030204" pitchFamily="49" charset="0"/>
              </a:rPr>
              <a:t>    foreach</a:t>
            </a:r>
            <a:r>
              <a:rPr lang="en-US" dirty="0">
                <a:solidFill>
                  <a:srgbClr val="000000"/>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var</a:t>
            </a:r>
            <a:r>
              <a:rPr lang="en-US" dirty="0">
                <a:solidFill>
                  <a:srgbClr val="000000"/>
                </a:solidFill>
                <a:latin typeface="Consolas" panose="020B0609020204030204" pitchFamily="49" charset="0"/>
                <a:cs typeface="Consolas" panose="020B0609020204030204" pitchFamily="49" charset="0"/>
              </a:rPr>
              <a:t> </a:t>
            </a:r>
            <a:r>
              <a:rPr lang="en-US" dirty="0">
                <a:solidFill>
                  <a:srgbClr val="001080"/>
                </a:solidFill>
                <a:latin typeface="Consolas" panose="020B0609020204030204" pitchFamily="49" charset="0"/>
                <a:cs typeface="Consolas" panose="020B0609020204030204" pitchFamily="49" charset="0"/>
              </a:rPr>
              <a:t>value</a:t>
            </a:r>
            <a:r>
              <a:rPr lang="en-US" dirty="0">
                <a:solidFill>
                  <a:srgbClr val="000000"/>
                </a:solidFill>
                <a:latin typeface="Consolas" panose="020B0609020204030204" pitchFamily="49" charset="0"/>
                <a:cs typeface="Consolas" panose="020B0609020204030204" pitchFamily="49" charset="0"/>
              </a:rPr>
              <a:t> </a:t>
            </a:r>
            <a:r>
              <a:rPr lang="en-US" dirty="0">
                <a:solidFill>
                  <a:srgbClr val="AF00DB"/>
                </a:solidFill>
                <a:latin typeface="Consolas" panose="020B0609020204030204" pitchFamily="49" charset="0"/>
                <a:cs typeface="Consolas" panose="020B0609020204030204" pitchFamily="49" charset="0"/>
              </a:rPr>
              <a:t>in</a:t>
            </a:r>
            <a:r>
              <a:rPr lang="en-US" dirty="0">
                <a:solidFill>
                  <a:srgbClr val="000000"/>
                </a:solidFill>
                <a:latin typeface="Consolas" panose="020B0609020204030204" pitchFamily="49" charset="0"/>
                <a:cs typeface="Consolas" panose="020B0609020204030204" pitchFamily="49" charset="0"/>
              </a:rPr>
              <a:t> </a:t>
            </a:r>
            <a:r>
              <a:rPr lang="en-US" dirty="0">
                <a:solidFill>
                  <a:srgbClr val="001080"/>
                </a:solidFill>
                <a:latin typeface="Consolas" panose="020B0609020204030204" pitchFamily="49" charset="0"/>
                <a:cs typeface="Consolas" panose="020B0609020204030204" pitchFamily="49" charset="0"/>
              </a:rPr>
              <a:t>values</a:t>
            </a:r>
            <a:r>
              <a:rPr lang="en-US" dirty="0">
                <a:solidFill>
                  <a:srgbClr val="000000"/>
                </a:solidFill>
                <a:latin typeface="Consolas" panose="020B0609020204030204" pitchFamily="49" charset="0"/>
                <a:cs typeface="Consolas" panose="020B0609020204030204" pitchFamily="49" charset="0"/>
              </a:rPr>
              <a:t>)</a:t>
            </a:r>
          </a:p>
          <a:p>
            <a:r>
              <a:rPr lang="en-US" dirty="0">
                <a:solidFill>
                  <a:srgbClr val="001080"/>
                </a:solidFill>
                <a:latin typeface="Consolas" panose="020B0609020204030204" pitchFamily="49" charset="0"/>
                <a:cs typeface="Consolas" panose="020B0609020204030204" pitchFamily="49" charset="0"/>
              </a:rPr>
              <a:t>        sum</a:t>
            </a:r>
            <a:r>
              <a:rPr lang="en-US" dirty="0">
                <a:solidFill>
                  <a:srgbClr val="000000"/>
                </a:solidFill>
                <a:latin typeface="Consolas" panose="020B0609020204030204" pitchFamily="49" charset="0"/>
                <a:cs typeface="Consolas" panose="020B0609020204030204" pitchFamily="49" charset="0"/>
              </a:rPr>
              <a:t> += </a:t>
            </a:r>
            <a:r>
              <a:rPr lang="en-US" dirty="0">
                <a:solidFill>
                  <a:srgbClr val="001080"/>
                </a:solidFill>
                <a:latin typeface="Consolas" panose="020B0609020204030204" pitchFamily="49" charset="0"/>
                <a:cs typeface="Consolas" panose="020B0609020204030204" pitchFamily="49" charset="0"/>
              </a:rPr>
              <a:t>value</a:t>
            </a:r>
            <a:r>
              <a:rPr lang="en-US" dirty="0">
                <a:solidFill>
                  <a:srgbClr val="000000"/>
                </a:solidFill>
                <a:latin typeface="Consolas" panose="020B0609020204030204" pitchFamily="49" charset="0"/>
                <a:cs typeface="Consolas" panose="020B0609020204030204" pitchFamily="49" charset="0"/>
              </a:rPr>
              <a:t>;</a:t>
            </a:r>
          </a:p>
          <a:p>
            <a:r>
              <a:rPr lang="en-US" dirty="0">
                <a:solidFill>
                  <a:srgbClr val="AF00DB"/>
                </a:solidFill>
                <a:latin typeface="Consolas" panose="020B0609020204030204" pitchFamily="49" charset="0"/>
                <a:cs typeface="Consolas" panose="020B0609020204030204" pitchFamily="49" charset="0"/>
              </a:rPr>
              <a:t>    return</a:t>
            </a:r>
            <a:r>
              <a:rPr lang="en-US" dirty="0">
                <a:solidFill>
                  <a:srgbClr val="000000"/>
                </a:solidFill>
                <a:latin typeface="Consolas" panose="020B0609020204030204" pitchFamily="49" charset="0"/>
                <a:cs typeface="Consolas" panose="020B0609020204030204" pitchFamily="49" charset="0"/>
              </a:rPr>
              <a:t> </a:t>
            </a:r>
            <a:r>
              <a:rPr lang="en-US" dirty="0">
                <a:solidFill>
                  <a:srgbClr val="001080"/>
                </a:solidFill>
                <a:latin typeface="Consolas" panose="020B0609020204030204" pitchFamily="49" charset="0"/>
                <a:cs typeface="Consolas" panose="020B0609020204030204" pitchFamily="49" charset="0"/>
              </a:rPr>
              <a:t>sum</a:t>
            </a:r>
            <a:r>
              <a:rPr lang="en-US" dirty="0">
                <a:solidFill>
                  <a:srgbClr val="000000"/>
                </a:solidFill>
                <a:latin typeface="Consolas" panose="020B0609020204030204" pitchFamily="49" charset="0"/>
                <a:cs typeface="Consolas" panose="020B0609020204030204" pitchFamily="49" charset="0"/>
              </a:rPr>
              <a:t> / </a:t>
            </a:r>
            <a:r>
              <a:rPr lang="en-US" dirty="0" err="1">
                <a:solidFill>
                  <a:srgbClr val="001080"/>
                </a:solidFill>
                <a:latin typeface="Consolas" panose="020B0609020204030204" pitchFamily="49" charset="0"/>
                <a:cs typeface="Consolas" panose="020B0609020204030204" pitchFamily="49" charset="0"/>
              </a:rPr>
              <a:t>values</a:t>
            </a:r>
            <a:r>
              <a:rPr lang="en-US" dirty="0" err="1">
                <a:solidFill>
                  <a:srgbClr val="000000"/>
                </a:solidFill>
                <a:latin typeface="Consolas" panose="020B0609020204030204" pitchFamily="49" charset="0"/>
                <a:cs typeface="Consolas" panose="020B0609020204030204" pitchFamily="49" charset="0"/>
              </a:rPr>
              <a:t>.</a:t>
            </a:r>
            <a:r>
              <a:rPr lang="en-US" dirty="0" err="1">
                <a:solidFill>
                  <a:srgbClr val="001080"/>
                </a:solidFill>
                <a:latin typeface="Consolas" panose="020B0609020204030204" pitchFamily="49" charset="0"/>
                <a:cs typeface="Consolas" panose="020B0609020204030204" pitchFamily="49" charset="0"/>
              </a:rPr>
              <a:t>Length</a:t>
            </a:r>
            <a:r>
              <a:rPr lang="en-US" dirty="0">
                <a:solidFill>
                  <a:srgbClr val="000000"/>
                </a:solidFill>
                <a:latin typeface="Consolas" panose="020B0609020204030204" pitchFamily="49" charset="0"/>
                <a:cs typeface="Consolas" panose="020B0609020204030204" pitchFamily="49" charset="0"/>
              </a:rPr>
              <a:t>;</a:t>
            </a:r>
          </a:p>
          <a:p>
            <a:r>
              <a:rPr lang="en-US" dirty="0">
                <a:solidFill>
                  <a:srgbClr val="000000"/>
                </a:solidFill>
                <a:latin typeface="Consolas" panose="020B0609020204030204" pitchFamily="49" charset="0"/>
                <a:cs typeface="Consolas" panose="020B0609020204030204" pitchFamily="49" charset="0"/>
              </a:rPr>
              <a:t>}</a:t>
            </a:r>
          </a:p>
        </p:txBody>
      </p:sp>
      <p:sp>
        <p:nvSpPr>
          <p:cNvPr id="3" name="Rectangle 2">
            <a:extLst>
              <a:ext uri="{FF2B5EF4-FFF2-40B4-BE49-F238E27FC236}">
                <a16:creationId xmlns:a16="http://schemas.microsoft.com/office/drawing/2014/main" id="{3EAFD9AB-1DF4-0140-99C7-750C86476A96}"/>
              </a:ext>
            </a:extLst>
          </p:cNvPr>
          <p:cNvSpPr/>
          <p:nvPr/>
        </p:nvSpPr>
        <p:spPr>
          <a:xfrm>
            <a:off x="6662530" y="3397884"/>
            <a:ext cx="6096000" cy="907171"/>
          </a:xfrm>
          <a:prstGeom prst="rect">
            <a:avLst/>
          </a:prstGeom>
        </p:spPr>
        <p:txBody>
          <a:bodyPr>
            <a:spAutoFit/>
          </a:bodyPr>
          <a:lstStyle/>
          <a:p>
            <a:r>
              <a:rPr lang="en-US">
                <a:solidFill>
                  <a:srgbClr val="267F99"/>
                </a:solidFill>
                <a:latin typeface="Consolas" panose="020B0609020204030204" pitchFamily="49" charset="0"/>
                <a:cs typeface="Consolas" panose="020B0609020204030204" pitchFamily="49" charset="0"/>
              </a:rPr>
              <a:t>T</a:t>
            </a:r>
            <a:r>
              <a:rPr lang="en-US">
                <a:solidFill>
                  <a:srgbClr val="000000"/>
                </a:solidFill>
                <a:latin typeface="Consolas" panose="020B0609020204030204" pitchFamily="49" charset="0"/>
                <a:cs typeface="Consolas" panose="020B0609020204030204" pitchFamily="49" charset="0"/>
              </a:rPr>
              <a:t> </a:t>
            </a:r>
            <a:r>
              <a:rPr lang="en-US">
                <a:solidFill>
                  <a:srgbClr val="795E26"/>
                </a:solidFill>
                <a:latin typeface="Consolas" panose="020B0609020204030204" pitchFamily="49" charset="0"/>
                <a:cs typeface="Consolas" panose="020B0609020204030204" pitchFamily="49" charset="0"/>
              </a:rPr>
              <a:t>Sigmoid</a:t>
            </a:r>
            <a:r>
              <a:rPr lang="en-US">
                <a:solidFill>
                  <a:srgbClr val="000000"/>
                </a:solidFill>
                <a:latin typeface="Consolas" panose="020B0609020204030204" pitchFamily="49" charset="0"/>
                <a:cs typeface="Consolas" panose="020B0609020204030204" pitchFamily="49" charset="0"/>
              </a:rPr>
              <a:t>&lt;</a:t>
            </a:r>
            <a:r>
              <a:rPr lang="en-US">
                <a:solidFill>
                  <a:srgbClr val="267F99"/>
                </a:solidFill>
                <a:latin typeface="Consolas" panose="020B0609020204030204" pitchFamily="49" charset="0"/>
                <a:cs typeface="Consolas" panose="020B0609020204030204" pitchFamily="49" charset="0"/>
              </a:rPr>
              <a:t>T</a:t>
            </a:r>
            <a:r>
              <a:rPr lang="en-US">
                <a:solidFill>
                  <a:srgbClr val="000000"/>
                </a:solidFill>
                <a:latin typeface="Consolas" panose="020B0609020204030204" pitchFamily="49" charset="0"/>
                <a:cs typeface="Consolas" panose="020B0609020204030204" pitchFamily="49" charset="0"/>
              </a:rPr>
              <a:t>&gt;(</a:t>
            </a:r>
            <a:r>
              <a:rPr lang="en-US">
                <a:solidFill>
                  <a:srgbClr val="267F99"/>
                </a:solidFill>
                <a:latin typeface="Consolas" panose="020B0609020204030204" pitchFamily="49" charset="0"/>
                <a:cs typeface="Consolas" panose="020B0609020204030204" pitchFamily="49" charset="0"/>
              </a:rPr>
              <a:t>T</a:t>
            </a:r>
            <a:r>
              <a:rPr lang="en-US">
                <a:solidFill>
                  <a:srgbClr val="000000"/>
                </a:solidFill>
                <a:latin typeface="Consolas" panose="020B0609020204030204" pitchFamily="49" charset="0"/>
                <a:cs typeface="Consolas" panose="020B0609020204030204" pitchFamily="49" charset="0"/>
              </a:rPr>
              <a:t> </a:t>
            </a:r>
            <a:r>
              <a:rPr lang="en-US">
                <a:solidFill>
                  <a:srgbClr val="001080"/>
                </a:solidFill>
                <a:latin typeface="Consolas" panose="020B0609020204030204" pitchFamily="49" charset="0"/>
                <a:cs typeface="Consolas" panose="020B0609020204030204" pitchFamily="49" charset="0"/>
              </a:rPr>
              <a:t>x</a:t>
            </a:r>
            <a:r>
              <a:rPr lang="en-US">
                <a:solidFill>
                  <a:srgbClr val="000000"/>
                </a:solidFill>
                <a:latin typeface="Consolas" panose="020B0609020204030204" pitchFamily="49" charset="0"/>
                <a:cs typeface="Consolas" panose="020B0609020204030204" pitchFamily="49" charset="0"/>
              </a:rPr>
              <a:t>)</a:t>
            </a:r>
          </a:p>
          <a:p>
            <a:r>
              <a:rPr lang="en-US">
                <a:solidFill>
                  <a:srgbClr val="000000"/>
                </a:solidFill>
                <a:latin typeface="Consolas" panose="020B0609020204030204" pitchFamily="49" charset="0"/>
                <a:cs typeface="Consolas" panose="020B0609020204030204" pitchFamily="49" charset="0"/>
              </a:rPr>
              <a:t>    </a:t>
            </a:r>
            <a:r>
              <a:rPr lang="en-US">
                <a:solidFill>
                  <a:srgbClr val="0000FF"/>
                </a:solidFill>
                <a:latin typeface="Consolas" panose="020B0609020204030204" pitchFamily="49" charset="0"/>
                <a:cs typeface="Consolas" panose="020B0609020204030204" pitchFamily="49" charset="0"/>
              </a:rPr>
              <a:t>where</a:t>
            </a:r>
            <a:r>
              <a:rPr lang="en-US">
                <a:solidFill>
                  <a:srgbClr val="000000"/>
                </a:solidFill>
                <a:latin typeface="Consolas" panose="020B0609020204030204" pitchFamily="49" charset="0"/>
                <a:cs typeface="Consolas" panose="020B0609020204030204" pitchFamily="49" charset="0"/>
              </a:rPr>
              <a:t> </a:t>
            </a:r>
            <a:r>
              <a:rPr lang="en-US">
                <a:solidFill>
                  <a:srgbClr val="267F99"/>
                </a:solidFill>
                <a:latin typeface="Consolas" panose="020B0609020204030204" pitchFamily="49" charset="0"/>
                <a:cs typeface="Consolas" panose="020B0609020204030204" pitchFamily="49" charset="0"/>
              </a:rPr>
              <a:t>T</a:t>
            </a:r>
            <a:r>
              <a:rPr lang="en-US">
                <a:solidFill>
                  <a:srgbClr val="000000"/>
                </a:solidFill>
                <a:latin typeface="Consolas" panose="020B0609020204030204" pitchFamily="49" charset="0"/>
                <a:cs typeface="Consolas" panose="020B0609020204030204" pitchFamily="49" charset="0"/>
              </a:rPr>
              <a:t>: </a:t>
            </a:r>
            <a:r>
              <a:rPr lang="en-US" err="1">
                <a:solidFill>
                  <a:srgbClr val="267F99"/>
                </a:solidFill>
                <a:latin typeface="Consolas" panose="020B0609020204030204" pitchFamily="49" charset="0"/>
                <a:cs typeface="Consolas" panose="020B0609020204030204" pitchFamily="49" charset="0"/>
              </a:rPr>
              <a:t>IReal</a:t>
            </a:r>
            <a:r>
              <a:rPr lang="en-US">
                <a:solidFill>
                  <a:srgbClr val="000000"/>
                </a:solidFill>
                <a:latin typeface="Consolas" panose="020B0609020204030204" pitchFamily="49" charset="0"/>
                <a:cs typeface="Consolas" panose="020B0609020204030204" pitchFamily="49" charset="0"/>
              </a:rPr>
              <a:t>&lt;</a:t>
            </a:r>
            <a:r>
              <a:rPr lang="en-US">
                <a:solidFill>
                  <a:srgbClr val="267F99"/>
                </a:solidFill>
                <a:latin typeface="Consolas" panose="020B0609020204030204" pitchFamily="49" charset="0"/>
                <a:cs typeface="Consolas" panose="020B0609020204030204" pitchFamily="49" charset="0"/>
              </a:rPr>
              <a:t>T</a:t>
            </a:r>
            <a:r>
              <a:rPr lang="en-US">
                <a:solidFill>
                  <a:srgbClr val="000000"/>
                </a:solidFill>
                <a:latin typeface="Consolas" panose="020B0609020204030204" pitchFamily="49" charset="0"/>
                <a:cs typeface="Consolas" panose="020B0609020204030204" pitchFamily="49" charset="0"/>
              </a:rPr>
              <a:t>&gt;</a:t>
            </a:r>
          </a:p>
          <a:p>
            <a:r>
              <a:rPr lang="en-US">
                <a:solidFill>
                  <a:srgbClr val="000000"/>
                </a:solidFill>
                <a:latin typeface="Consolas" panose="020B0609020204030204" pitchFamily="49" charset="0"/>
                <a:cs typeface="Consolas" panose="020B0609020204030204" pitchFamily="49" charset="0"/>
              </a:rPr>
              <a:t>    =&gt; </a:t>
            </a:r>
            <a:r>
              <a:rPr lang="en-US">
                <a:solidFill>
                  <a:srgbClr val="098658"/>
                </a:solidFill>
                <a:latin typeface="Consolas" panose="020B0609020204030204" pitchFamily="49" charset="0"/>
                <a:cs typeface="Consolas" panose="020B0609020204030204" pitchFamily="49" charset="0"/>
              </a:rPr>
              <a:t>1</a:t>
            </a:r>
            <a:r>
              <a:rPr lang="en-US">
                <a:solidFill>
                  <a:srgbClr val="000000"/>
                </a:solidFill>
                <a:latin typeface="Consolas" panose="020B0609020204030204" pitchFamily="49" charset="0"/>
                <a:cs typeface="Consolas" panose="020B0609020204030204" pitchFamily="49" charset="0"/>
              </a:rPr>
              <a:t> / (</a:t>
            </a:r>
            <a:r>
              <a:rPr lang="en-US">
                <a:solidFill>
                  <a:srgbClr val="098658"/>
                </a:solidFill>
                <a:latin typeface="Consolas" panose="020B0609020204030204" pitchFamily="49" charset="0"/>
                <a:cs typeface="Consolas" panose="020B0609020204030204" pitchFamily="49" charset="0"/>
              </a:rPr>
              <a:t>1</a:t>
            </a:r>
            <a:r>
              <a:rPr lang="en-US">
                <a:solidFill>
                  <a:srgbClr val="000000"/>
                </a:solidFill>
                <a:latin typeface="Consolas" panose="020B0609020204030204" pitchFamily="49" charset="0"/>
                <a:cs typeface="Consolas" panose="020B0609020204030204" pitchFamily="49" charset="0"/>
              </a:rPr>
              <a:t> + </a:t>
            </a:r>
            <a:r>
              <a:rPr lang="en-US" err="1">
                <a:solidFill>
                  <a:srgbClr val="001080"/>
                </a:solidFill>
                <a:latin typeface="Consolas" panose="020B0609020204030204" pitchFamily="49" charset="0"/>
                <a:cs typeface="Consolas" panose="020B0609020204030204" pitchFamily="49" charset="0"/>
              </a:rPr>
              <a:t>T</a:t>
            </a:r>
            <a:r>
              <a:rPr lang="en-US" err="1">
                <a:solidFill>
                  <a:srgbClr val="000000"/>
                </a:solidFill>
                <a:latin typeface="Consolas" panose="020B0609020204030204" pitchFamily="49" charset="0"/>
                <a:cs typeface="Consolas" panose="020B0609020204030204" pitchFamily="49" charset="0"/>
              </a:rPr>
              <a:t>.</a:t>
            </a:r>
            <a:r>
              <a:rPr lang="en-US" err="1">
                <a:solidFill>
                  <a:srgbClr val="795E26"/>
                </a:solidFill>
                <a:latin typeface="Consolas" panose="020B0609020204030204" pitchFamily="49" charset="0"/>
                <a:cs typeface="Consolas" panose="020B0609020204030204" pitchFamily="49" charset="0"/>
              </a:rPr>
              <a:t>Exp</a:t>
            </a:r>
            <a:r>
              <a:rPr lang="en-US">
                <a:solidFill>
                  <a:srgbClr val="000000"/>
                </a:solidFill>
                <a:latin typeface="Consolas" panose="020B0609020204030204" pitchFamily="49" charset="0"/>
                <a:cs typeface="Consolas" panose="020B0609020204030204" pitchFamily="49" charset="0"/>
              </a:rPr>
              <a:t>(</a:t>
            </a:r>
            <a:r>
              <a:rPr lang="en-US">
                <a:solidFill>
                  <a:srgbClr val="001080"/>
                </a:solidFill>
                <a:latin typeface="Consolas" panose="020B0609020204030204" pitchFamily="49" charset="0"/>
                <a:cs typeface="Consolas" panose="020B0609020204030204" pitchFamily="49" charset="0"/>
              </a:rPr>
              <a:t>x</a:t>
            </a:r>
            <a:r>
              <a:rPr lang="en-US">
                <a:solidFill>
                  <a:srgbClr val="00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63237391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619AC-0B06-404F-9478-69E2DD4DE81B}"/>
              </a:ext>
            </a:extLst>
          </p:cNvPr>
          <p:cNvSpPr>
            <a:spLocks noGrp="1"/>
          </p:cNvSpPr>
          <p:nvPr>
            <p:ph type="title"/>
          </p:nvPr>
        </p:nvSpPr>
        <p:spPr/>
        <p:txBody>
          <a:bodyPr/>
          <a:lstStyle/>
          <a:p>
            <a:r>
              <a:rPr lang="en-US">
                <a:cs typeface="Segoe UI"/>
              </a:rPr>
              <a:t>Status</a:t>
            </a:r>
            <a:endParaRPr lang="en-US"/>
          </a:p>
        </p:txBody>
      </p:sp>
      <p:sp>
        <p:nvSpPr>
          <p:cNvPr id="3" name="Content Placeholder 2">
            <a:extLst>
              <a:ext uri="{FF2B5EF4-FFF2-40B4-BE49-F238E27FC236}">
                <a16:creationId xmlns:a16="http://schemas.microsoft.com/office/drawing/2014/main" id="{E7BB540A-AD95-42C5-B9A5-C07DFC85035E}"/>
              </a:ext>
            </a:extLst>
          </p:cNvPr>
          <p:cNvSpPr>
            <a:spLocks noGrp="1"/>
          </p:cNvSpPr>
          <p:nvPr>
            <p:ph sz="quarter" idx="10"/>
          </p:nvPr>
        </p:nvSpPr>
        <p:spPr>
          <a:xfrm>
            <a:off x="584200" y="1435100"/>
            <a:ext cx="11018838" cy="3607141"/>
          </a:xfrm>
        </p:spPr>
        <p:txBody>
          <a:bodyPr vert="horz" wrap="square" lIns="0" tIns="0" rIns="0" bIns="0" rtlCol="0" anchor="t">
            <a:spAutoFit/>
          </a:bodyPr>
          <a:lstStyle/>
          <a:p>
            <a:r>
              <a:rPr lang="en-US" dirty="0">
                <a:cs typeface="Segoe UI"/>
              </a:rPr>
              <a:t>We have a proof of concept implemented in Roslyn + Mono</a:t>
            </a:r>
            <a:endParaRPr lang="en-US" dirty="0"/>
          </a:p>
          <a:p>
            <a:pPr lvl="1"/>
            <a:r>
              <a:rPr lang="en-US" dirty="0">
                <a:hlinkClick r:id="rId2"/>
              </a:rPr>
              <a:t>https://github.com/partydonk/roslyn/tree/dev/abock/asim/asim-playground</a:t>
            </a:r>
            <a:endParaRPr lang="en-US" dirty="0"/>
          </a:p>
          <a:p>
            <a:pPr lvl="1"/>
            <a:r>
              <a:rPr lang="en-US" dirty="0">
                <a:hlinkClick r:id="rId3"/>
              </a:rPr>
              <a:t>https://github.com/Partydonk/partydonk/issues/1</a:t>
            </a:r>
            <a:endParaRPr lang="en-US" dirty="0">
              <a:cs typeface="Segoe UI"/>
            </a:endParaRPr>
          </a:p>
          <a:p>
            <a:endParaRPr lang="en-US" dirty="0">
              <a:cs typeface="Segoe UI"/>
            </a:endParaRPr>
          </a:p>
          <a:p>
            <a:r>
              <a:rPr lang="en-US" dirty="0">
                <a:cs typeface="Segoe UI"/>
              </a:rPr>
              <a:t>Very modest changes are required to the language and runtime</a:t>
            </a:r>
          </a:p>
          <a:p>
            <a:pPr lvl="1" indent="0"/>
            <a:r>
              <a:rPr lang="en-US" dirty="0">
                <a:cs typeface="Segoe UI"/>
              </a:rPr>
              <a:t>They flow directly from the existing language and runtime design.</a:t>
            </a:r>
            <a:endParaRPr lang="en-US" dirty="0">
              <a:ea typeface="+mn-lt"/>
              <a:cs typeface="+mn-lt"/>
            </a:endParaRPr>
          </a:p>
          <a:p>
            <a:pPr marL="0" indent="0">
              <a:buNone/>
            </a:pPr>
            <a:endParaRPr lang="en-US" dirty="0">
              <a:cs typeface="Segoe UI"/>
            </a:endParaRPr>
          </a:p>
          <a:p>
            <a:r>
              <a:rPr lang="en-US" dirty="0">
                <a:cs typeface="Segoe UI"/>
              </a:rPr>
              <a:t>Additional work in </a:t>
            </a:r>
            <a:r>
              <a:rPr lang="en-US" dirty="0" err="1">
                <a:cs typeface="Segoe UI"/>
              </a:rPr>
              <a:t>corlib</a:t>
            </a:r>
            <a:r>
              <a:rPr lang="en-US" dirty="0">
                <a:cs typeface="Segoe UI"/>
              </a:rPr>
              <a:t> required to fully realize </a:t>
            </a:r>
            <a:r>
              <a:rPr lang="en-US" dirty="0" err="1">
                <a:cs typeface="Segoe UI"/>
              </a:rPr>
              <a:t>numerics</a:t>
            </a:r>
            <a:r>
              <a:rPr lang="en-US" dirty="0">
                <a:cs typeface="Segoe UI"/>
              </a:rPr>
              <a:t> dream</a:t>
            </a:r>
            <a:endParaRPr lang="en-US" dirty="0"/>
          </a:p>
        </p:txBody>
      </p:sp>
    </p:spTree>
    <p:extLst>
      <p:ext uri="{BB962C8B-B14F-4D97-AF65-F5344CB8AC3E}">
        <p14:creationId xmlns:p14="http://schemas.microsoft.com/office/powerpoint/2010/main" val="255044352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0F126-0200-F347-A731-3C32426CEDF2}"/>
              </a:ext>
            </a:extLst>
          </p:cNvPr>
          <p:cNvSpPr>
            <a:spLocks noGrp="1"/>
          </p:cNvSpPr>
          <p:nvPr>
            <p:ph type="title"/>
          </p:nvPr>
        </p:nvSpPr>
        <p:spPr/>
        <p:txBody>
          <a:bodyPr/>
          <a:lstStyle/>
          <a:p>
            <a:r>
              <a:rPr lang="en-US" dirty="0"/>
              <a:t>Context</a:t>
            </a:r>
          </a:p>
        </p:txBody>
      </p:sp>
      <p:sp>
        <p:nvSpPr>
          <p:cNvPr id="3" name="Content Placeholder 2">
            <a:extLst>
              <a:ext uri="{FF2B5EF4-FFF2-40B4-BE49-F238E27FC236}">
                <a16:creationId xmlns:a16="http://schemas.microsoft.com/office/drawing/2014/main" id="{F9FD5FCB-D3D5-EB41-8688-88B06AF48BE6}"/>
              </a:ext>
            </a:extLst>
          </p:cNvPr>
          <p:cNvSpPr>
            <a:spLocks noGrp="1"/>
          </p:cNvSpPr>
          <p:nvPr>
            <p:ph sz="quarter" idx="10"/>
          </p:nvPr>
        </p:nvSpPr>
        <p:spPr>
          <a:xfrm>
            <a:off x="584200" y="1435100"/>
            <a:ext cx="11018838" cy="5281446"/>
          </a:xfrm>
        </p:spPr>
        <p:txBody>
          <a:bodyPr/>
          <a:lstStyle/>
          <a:p>
            <a:r>
              <a:rPr lang="en-US" dirty="0"/>
              <a:t>Unbeknownst to us, Carol Eidt and Dave </a:t>
            </a:r>
            <a:r>
              <a:rPr lang="en-US" dirty="0" err="1"/>
              <a:t>Detlefs</a:t>
            </a:r>
            <a:r>
              <a:rPr lang="en-US" dirty="0"/>
              <a:t> described this work in 2010 in the document </a:t>
            </a:r>
            <a:r>
              <a:rPr lang="en-US" dirty="0">
                <a:solidFill>
                  <a:schemeClr val="accent1">
                    <a:lumMod val="75000"/>
                  </a:schemeClr>
                </a:solidFill>
                <a:ea typeface="+mn-lt"/>
                <a:cs typeface="+mn-lt"/>
              </a:rPr>
              <a:t>“Increasing the power of generics through static constraints”</a:t>
            </a:r>
          </a:p>
          <a:p>
            <a:pPr lvl="1"/>
            <a:r>
              <a:rPr lang="en-US" dirty="0">
                <a:ea typeface="+mn-lt"/>
                <a:cs typeface="+mn-lt"/>
              </a:rPr>
              <a:t>They landed on abstract static for contract definition, and constrained calls in CIL as well</a:t>
            </a:r>
          </a:p>
          <a:p>
            <a:pPr lvl="1"/>
            <a:r>
              <a:rPr lang="en-US" dirty="0">
                <a:ea typeface="+mn-lt"/>
                <a:cs typeface="+mn-lt"/>
              </a:rPr>
              <a:t>So, a big thanks to Carol and Dave!</a:t>
            </a:r>
          </a:p>
          <a:p>
            <a:pPr lvl="1"/>
            <a:endParaRPr lang="en-US" dirty="0"/>
          </a:p>
          <a:p>
            <a:r>
              <a:rPr lang="en-US" dirty="0"/>
              <a:t>Swift baked this into the language</a:t>
            </a:r>
          </a:p>
          <a:p>
            <a:pPr lvl="1"/>
            <a:r>
              <a:rPr lang="en-US" dirty="0"/>
              <a:t>Then benefits from Chris </a:t>
            </a:r>
            <a:r>
              <a:rPr lang="en-US" dirty="0" err="1"/>
              <a:t>Lattner</a:t>
            </a:r>
            <a:r>
              <a:rPr lang="en-US" dirty="0"/>
              <a:t> moving to Google to advance numerical computing uses</a:t>
            </a:r>
          </a:p>
          <a:p>
            <a:pPr lvl="1"/>
            <a:r>
              <a:rPr lang="en-US" dirty="0"/>
              <a:t>Swift type hierarchy and capabilities while not perfectly named, has all the right elements</a:t>
            </a:r>
          </a:p>
          <a:p>
            <a:pPr lvl="1"/>
            <a:endParaRPr lang="en-US" dirty="0"/>
          </a:p>
          <a:p>
            <a:r>
              <a:rPr lang="en-US" dirty="0"/>
              <a:t>Swift has </a:t>
            </a:r>
            <a:r>
              <a:rPr lang="en-US" dirty="0">
                <a:solidFill>
                  <a:srgbClr val="0000FF"/>
                </a:solidFill>
                <a:latin typeface="Consolas" panose="020B0609020204030204" pitchFamily="49" charset="0"/>
                <a:cs typeface="Consolas" panose="020B0609020204030204" pitchFamily="49" charset="0"/>
              </a:rPr>
              <a:t>self</a:t>
            </a:r>
            <a:r>
              <a:rPr lang="en-US" dirty="0"/>
              <a:t> + </a:t>
            </a:r>
            <a:r>
              <a:rPr lang="en-US" dirty="0">
                <a:solidFill>
                  <a:srgbClr val="0000FF"/>
                </a:solidFill>
                <a:latin typeface="Consolas" panose="020B0609020204030204" pitchFamily="49" charset="0"/>
                <a:cs typeface="Consolas" panose="020B0609020204030204" pitchFamily="49" charset="0"/>
              </a:rPr>
              <a:t>associatedtype</a:t>
            </a:r>
            <a:r>
              <a:rPr lang="en-US" dirty="0"/>
              <a:t> that makes this easy</a:t>
            </a:r>
          </a:p>
          <a:p>
            <a:pPr lvl="1"/>
            <a:r>
              <a:rPr lang="en-US" dirty="0"/>
              <a:t>We thought we would need this – but</a:t>
            </a:r>
          </a:p>
          <a:p>
            <a:pPr lvl="1"/>
            <a:r>
              <a:rPr lang="en-US" dirty="0"/>
              <a:t>Mads Torgersen offered a great way of expressing it…</a:t>
            </a:r>
          </a:p>
        </p:txBody>
      </p:sp>
    </p:spTree>
    <p:extLst>
      <p:ext uri="{BB962C8B-B14F-4D97-AF65-F5344CB8AC3E}">
        <p14:creationId xmlns:p14="http://schemas.microsoft.com/office/powerpoint/2010/main" val="3558455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85BE0F65-398C-2F43-800C-09C4D9B5EDED}"/>
              </a:ext>
            </a:extLst>
          </p:cNvPr>
          <p:cNvSpPr/>
          <p:nvPr/>
        </p:nvSpPr>
        <p:spPr bwMode="auto">
          <a:xfrm>
            <a:off x="1728304" y="1280498"/>
            <a:ext cx="3973996" cy="725556"/>
          </a:xfrm>
          <a:custGeom>
            <a:avLst/>
            <a:gdLst>
              <a:gd name="connsiteX0" fmla="*/ 0 w 3973996"/>
              <a:gd name="connsiteY0" fmla="*/ 120928 h 725556"/>
              <a:gd name="connsiteX1" fmla="*/ 120928 w 3973996"/>
              <a:gd name="connsiteY1" fmla="*/ 0 h 725556"/>
              <a:gd name="connsiteX2" fmla="*/ 780273 w 3973996"/>
              <a:gd name="connsiteY2" fmla="*/ 0 h 725556"/>
              <a:gd name="connsiteX3" fmla="*/ 1327653 w 3973996"/>
              <a:gd name="connsiteY3" fmla="*/ 0 h 725556"/>
              <a:gd name="connsiteX4" fmla="*/ 1949677 w 3973996"/>
              <a:gd name="connsiteY4" fmla="*/ 0 h 725556"/>
              <a:gd name="connsiteX5" fmla="*/ 2459736 w 3973996"/>
              <a:gd name="connsiteY5" fmla="*/ 0 h 725556"/>
              <a:gd name="connsiteX6" fmla="*/ 2969795 w 3973996"/>
              <a:gd name="connsiteY6" fmla="*/ 0 h 725556"/>
              <a:gd name="connsiteX7" fmla="*/ 3853068 w 3973996"/>
              <a:gd name="connsiteY7" fmla="*/ 0 h 725556"/>
              <a:gd name="connsiteX8" fmla="*/ 3973996 w 3973996"/>
              <a:gd name="connsiteY8" fmla="*/ 120928 h 725556"/>
              <a:gd name="connsiteX9" fmla="*/ 3973996 w 3973996"/>
              <a:gd name="connsiteY9" fmla="*/ 604628 h 725556"/>
              <a:gd name="connsiteX10" fmla="*/ 3853068 w 3973996"/>
              <a:gd name="connsiteY10" fmla="*/ 725556 h 725556"/>
              <a:gd name="connsiteX11" fmla="*/ 3231045 w 3973996"/>
              <a:gd name="connsiteY11" fmla="*/ 725556 h 725556"/>
              <a:gd name="connsiteX12" fmla="*/ 2683664 w 3973996"/>
              <a:gd name="connsiteY12" fmla="*/ 725556 h 725556"/>
              <a:gd name="connsiteX13" fmla="*/ 2173605 w 3973996"/>
              <a:gd name="connsiteY13" fmla="*/ 725556 h 725556"/>
              <a:gd name="connsiteX14" fmla="*/ 1626224 w 3973996"/>
              <a:gd name="connsiteY14" fmla="*/ 725556 h 725556"/>
              <a:gd name="connsiteX15" fmla="*/ 966880 w 3973996"/>
              <a:gd name="connsiteY15" fmla="*/ 725556 h 725556"/>
              <a:gd name="connsiteX16" fmla="*/ 120928 w 3973996"/>
              <a:gd name="connsiteY16" fmla="*/ 725556 h 725556"/>
              <a:gd name="connsiteX17" fmla="*/ 0 w 3973996"/>
              <a:gd name="connsiteY17" fmla="*/ 604628 h 725556"/>
              <a:gd name="connsiteX18" fmla="*/ 0 w 3973996"/>
              <a:gd name="connsiteY18" fmla="*/ 120928 h 725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73996" h="725556" fill="none" extrusionOk="0">
                <a:moveTo>
                  <a:pt x="0" y="120928"/>
                </a:moveTo>
                <a:cubicBezTo>
                  <a:pt x="-5449" y="54365"/>
                  <a:pt x="59231" y="-9175"/>
                  <a:pt x="120928" y="0"/>
                </a:cubicBezTo>
                <a:cubicBezTo>
                  <a:pt x="345483" y="-9432"/>
                  <a:pt x="642118" y="15098"/>
                  <a:pt x="780273" y="0"/>
                </a:cubicBezTo>
                <a:cubicBezTo>
                  <a:pt x="918429" y="-15098"/>
                  <a:pt x="1207347" y="2640"/>
                  <a:pt x="1327653" y="0"/>
                </a:cubicBezTo>
                <a:cubicBezTo>
                  <a:pt x="1447959" y="-2640"/>
                  <a:pt x="1671975" y="-20723"/>
                  <a:pt x="1949677" y="0"/>
                </a:cubicBezTo>
                <a:cubicBezTo>
                  <a:pt x="2227379" y="20723"/>
                  <a:pt x="2314836" y="3603"/>
                  <a:pt x="2459736" y="0"/>
                </a:cubicBezTo>
                <a:cubicBezTo>
                  <a:pt x="2604636" y="-3603"/>
                  <a:pt x="2728527" y="711"/>
                  <a:pt x="2969795" y="0"/>
                </a:cubicBezTo>
                <a:cubicBezTo>
                  <a:pt x="3211063" y="-711"/>
                  <a:pt x="3441966" y="15408"/>
                  <a:pt x="3853068" y="0"/>
                </a:cubicBezTo>
                <a:cubicBezTo>
                  <a:pt x="3931659" y="4131"/>
                  <a:pt x="3977392" y="65579"/>
                  <a:pt x="3973996" y="120928"/>
                </a:cubicBezTo>
                <a:cubicBezTo>
                  <a:pt x="3956368" y="225380"/>
                  <a:pt x="3961253" y="461892"/>
                  <a:pt x="3973996" y="604628"/>
                </a:cubicBezTo>
                <a:cubicBezTo>
                  <a:pt x="3971572" y="678971"/>
                  <a:pt x="3915061" y="710459"/>
                  <a:pt x="3853068" y="725556"/>
                </a:cubicBezTo>
                <a:cubicBezTo>
                  <a:pt x="3568832" y="721919"/>
                  <a:pt x="3467577" y="701134"/>
                  <a:pt x="3231045" y="725556"/>
                </a:cubicBezTo>
                <a:cubicBezTo>
                  <a:pt x="2994513" y="749978"/>
                  <a:pt x="2839342" y="726958"/>
                  <a:pt x="2683664" y="725556"/>
                </a:cubicBezTo>
                <a:cubicBezTo>
                  <a:pt x="2527986" y="724154"/>
                  <a:pt x="2306771" y="741383"/>
                  <a:pt x="2173605" y="725556"/>
                </a:cubicBezTo>
                <a:cubicBezTo>
                  <a:pt x="2040439" y="709729"/>
                  <a:pt x="1771484" y="731472"/>
                  <a:pt x="1626224" y="725556"/>
                </a:cubicBezTo>
                <a:cubicBezTo>
                  <a:pt x="1480964" y="719640"/>
                  <a:pt x="1175118" y="752409"/>
                  <a:pt x="966880" y="725556"/>
                </a:cubicBezTo>
                <a:cubicBezTo>
                  <a:pt x="758642" y="698703"/>
                  <a:pt x="362771" y="764297"/>
                  <a:pt x="120928" y="725556"/>
                </a:cubicBezTo>
                <a:cubicBezTo>
                  <a:pt x="60431" y="725756"/>
                  <a:pt x="3514" y="675056"/>
                  <a:pt x="0" y="604628"/>
                </a:cubicBezTo>
                <a:cubicBezTo>
                  <a:pt x="5047" y="478813"/>
                  <a:pt x="-997" y="296199"/>
                  <a:pt x="0" y="120928"/>
                </a:cubicBezTo>
                <a:close/>
              </a:path>
              <a:path w="3973996" h="725556" stroke="0" extrusionOk="0">
                <a:moveTo>
                  <a:pt x="0" y="120928"/>
                </a:moveTo>
                <a:cubicBezTo>
                  <a:pt x="-1889" y="52976"/>
                  <a:pt x="47828" y="2369"/>
                  <a:pt x="120928" y="0"/>
                </a:cubicBezTo>
                <a:cubicBezTo>
                  <a:pt x="318259" y="-3227"/>
                  <a:pt x="587187" y="-12726"/>
                  <a:pt x="817594" y="0"/>
                </a:cubicBezTo>
                <a:cubicBezTo>
                  <a:pt x="1048001" y="12726"/>
                  <a:pt x="1154260" y="-11929"/>
                  <a:pt x="1402296" y="0"/>
                </a:cubicBezTo>
                <a:cubicBezTo>
                  <a:pt x="1650332" y="11929"/>
                  <a:pt x="1691805" y="-3518"/>
                  <a:pt x="1949677" y="0"/>
                </a:cubicBezTo>
                <a:cubicBezTo>
                  <a:pt x="2207549" y="3518"/>
                  <a:pt x="2315670" y="32493"/>
                  <a:pt x="2609021" y="0"/>
                </a:cubicBezTo>
                <a:cubicBezTo>
                  <a:pt x="2902372" y="-32493"/>
                  <a:pt x="3012371" y="-18896"/>
                  <a:pt x="3193723" y="0"/>
                </a:cubicBezTo>
                <a:cubicBezTo>
                  <a:pt x="3375075" y="18896"/>
                  <a:pt x="3647764" y="-9954"/>
                  <a:pt x="3853068" y="0"/>
                </a:cubicBezTo>
                <a:cubicBezTo>
                  <a:pt x="3919667" y="-1792"/>
                  <a:pt x="3967352" y="63374"/>
                  <a:pt x="3973996" y="120928"/>
                </a:cubicBezTo>
                <a:cubicBezTo>
                  <a:pt x="3960021" y="219291"/>
                  <a:pt x="3949994" y="433608"/>
                  <a:pt x="3973996" y="604628"/>
                </a:cubicBezTo>
                <a:cubicBezTo>
                  <a:pt x="3961946" y="670726"/>
                  <a:pt x="3922838" y="717377"/>
                  <a:pt x="3853068" y="725556"/>
                </a:cubicBezTo>
                <a:cubicBezTo>
                  <a:pt x="3668962" y="755562"/>
                  <a:pt x="3382056" y="712294"/>
                  <a:pt x="3193723" y="725556"/>
                </a:cubicBezTo>
                <a:cubicBezTo>
                  <a:pt x="3005391" y="738818"/>
                  <a:pt x="2816683" y="711793"/>
                  <a:pt x="2497057" y="725556"/>
                </a:cubicBezTo>
                <a:cubicBezTo>
                  <a:pt x="2177431" y="739319"/>
                  <a:pt x="2090023" y="741714"/>
                  <a:pt x="1800391" y="725556"/>
                </a:cubicBezTo>
                <a:cubicBezTo>
                  <a:pt x="1510759" y="709398"/>
                  <a:pt x="1426878" y="736436"/>
                  <a:pt x="1253010" y="725556"/>
                </a:cubicBezTo>
                <a:cubicBezTo>
                  <a:pt x="1079142" y="714676"/>
                  <a:pt x="662479" y="768686"/>
                  <a:pt x="120928" y="725556"/>
                </a:cubicBezTo>
                <a:cubicBezTo>
                  <a:pt x="51661" y="720500"/>
                  <a:pt x="419" y="665749"/>
                  <a:pt x="0" y="604628"/>
                </a:cubicBezTo>
                <a:cubicBezTo>
                  <a:pt x="-20471" y="462371"/>
                  <a:pt x="-14912" y="282358"/>
                  <a:pt x="0" y="120928"/>
                </a:cubicBezTo>
                <a:close/>
              </a:path>
            </a:pathLst>
          </a:custGeom>
          <a:solidFill>
            <a:schemeClr val="bg1">
              <a:lumMod val="95000"/>
            </a:schemeClr>
          </a:solidFill>
          <a:ln w="28575">
            <a:solidFill>
              <a:schemeClr val="accent1">
                <a:lumMod val="50000"/>
              </a:schemeClr>
            </a:solidFill>
            <a:prstDash val="solid"/>
            <a:headEnd type="none" w="med" len="med"/>
            <a:tailEnd type="none" w="med" len="med"/>
            <a:extLst>
              <a:ext uri="{C807C97D-BFC1-408E-A445-0C87EB9F89A2}">
                <ask:lineSketchStyleProps xmlns:ask="http://schemas.microsoft.com/office/drawing/2018/sketchyshapes" sd="1219033472">
                  <a:prstGeom prst="roundRect">
                    <a:avLst/>
                  </a:prstGeom>
                  <ask:type>
                    <ask:lineSketchFreehand/>
                  </ask:type>
                </ask:lineSketchStyleProps>
              </a:ext>
            </a:extLst>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FE5C2BD-ADC8-8D4E-8E3E-796AA38DBC3E}"/>
              </a:ext>
            </a:extLst>
          </p:cNvPr>
          <p:cNvSpPr>
            <a:spLocks noGrp="1"/>
          </p:cNvSpPr>
          <p:nvPr>
            <p:ph type="title"/>
          </p:nvPr>
        </p:nvSpPr>
        <p:spPr/>
        <p:txBody>
          <a:bodyPr/>
          <a:lstStyle/>
          <a:p>
            <a:r>
              <a:rPr lang="en-US" dirty="0"/>
              <a:t>Expressing Generic Operations in .NET</a:t>
            </a:r>
          </a:p>
        </p:txBody>
      </p:sp>
      <p:sp>
        <p:nvSpPr>
          <p:cNvPr id="7" name="Rectangle 6">
            <a:extLst>
              <a:ext uri="{FF2B5EF4-FFF2-40B4-BE49-F238E27FC236}">
                <a16:creationId xmlns:a16="http://schemas.microsoft.com/office/drawing/2014/main" id="{64A4B3F4-F2CF-154F-9D83-33008B642817}"/>
              </a:ext>
            </a:extLst>
          </p:cNvPr>
          <p:cNvSpPr/>
          <p:nvPr/>
        </p:nvSpPr>
        <p:spPr>
          <a:xfrm>
            <a:off x="588263" y="1369398"/>
            <a:ext cx="9749537" cy="5262979"/>
          </a:xfrm>
          <a:prstGeom prst="rect">
            <a:avLst/>
          </a:prstGeom>
        </p:spPr>
        <p:txBody>
          <a:bodyPr wrap="square">
            <a:spAutoFit/>
          </a:bodyPr>
          <a:lstStyle/>
          <a:p>
            <a:r>
              <a:rPr lang="en-US" sz="1600" dirty="0">
                <a:solidFill>
                  <a:srgbClr val="0000FF"/>
                </a:solidFill>
                <a:latin typeface="Consolas" panose="020B0609020204030204" pitchFamily="49" charset="0"/>
                <a:cs typeface="Consolas" panose="020B0609020204030204" pitchFamily="49" charset="0"/>
              </a:rPr>
              <a:t>interface</a:t>
            </a:r>
            <a:r>
              <a:rPr lang="en-US" sz="1600" dirty="0">
                <a:solidFill>
                  <a:srgbClr val="000000"/>
                </a:solidFill>
                <a:latin typeface="Consolas" panose="020B0609020204030204" pitchFamily="49" charset="0"/>
                <a:cs typeface="Consolas" panose="020B0609020204030204" pitchFamily="49" charset="0"/>
              </a:rPr>
              <a:t> </a:t>
            </a:r>
            <a:r>
              <a:rPr lang="en-US" sz="1600" b="1" dirty="0">
                <a:solidFill>
                  <a:srgbClr val="267F99"/>
                </a:solidFill>
                <a:latin typeface="Consolas" panose="020B0609020204030204" pitchFamily="49" charset="0"/>
                <a:cs typeface="Consolas" panose="020B0609020204030204" pitchFamily="49" charset="0"/>
              </a:rPr>
              <a:t>IAdditiveArithmetic</a:t>
            </a:r>
            <a:r>
              <a:rPr lang="en-US" sz="1600" b="1" dirty="0">
                <a:solidFill>
                  <a:srgbClr val="000000"/>
                </a:solidFill>
                <a:latin typeface="Consolas" panose="020B0609020204030204" pitchFamily="49" charset="0"/>
                <a:cs typeface="Consolas" panose="020B0609020204030204" pitchFamily="49" charset="0"/>
              </a:rPr>
              <a:t>&lt;</a:t>
            </a:r>
            <a:r>
              <a:rPr lang="en-US" sz="1600" b="1" dirty="0">
                <a:solidFill>
                  <a:srgbClr val="267F99"/>
                </a:solidFill>
                <a:latin typeface="Consolas" panose="020B0609020204030204" pitchFamily="49" charset="0"/>
                <a:cs typeface="Consolas" panose="020B0609020204030204" pitchFamily="49" charset="0"/>
              </a:rPr>
              <a:t>TSelf</a:t>
            </a:r>
            <a:r>
              <a:rPr lang="en-US" sz="1600" b="1" dirty="0">
                <a:solidFill>
                  <a:srgbClr val="000000"/>
                </a:solidFill>
                <a:latin typeface="Consolas" panose="020B0609020204030204" pitchFamily="49" charset="0"/>
                <a:cs typeface="Consolas" panose="020B0609020204030204" pitchFamily="49" charset="0"/>
              </a:rPr>
              <a:t>&gt;</a:t>
            </a:r>
            <a:r>
              <a:rPr lang="en-US" sz="1600" dirty="0">
                <a:solidFill>
                  <a:srgbClr val="000000"/>
                </a:solidFill>
                <a:latin typeface="Consolas" panose="020B0609020204030204" pitchFamily="49" charset="0"/>
                <a:cs typeface="Consolas" panose="020B0609020204030204" pitchFamily="49" charset="0"/>
              </a:rPr>
              <a:t>          : </a:t>
            </a:r>
            <a:r>
              <a:rPr lang="en-US" sz="1600" dirty="0">
                <a:solidFill>
                  <a:srgbClr val="267F99"/>
                </a:solidFill>
                <a:latin typeface="Consolas" panose="020B0609020204030204" pitchFamily="49" charset="0"/>
                <a:cs typeface="Consolas" panose="020B0609020204030204" pitchFamily="49" charset="0"/>
              </a:rPr>
              <a:t>IEquatable</a:t>
            </a:r>
            <a:r>
              <a:rPr lang="en-US" sz="1600" dirty="0">
                <a:solidFill>
                  <a:srgbClr val="000000"/>
                </a:solidFill>
                <a:latin typeface="Consolas" panose="020B0609020204030204" pitchFamily="49" charset="0"/>
                <a:cs typeface="Consolas" panose="020B0609020204030204" pitchFamily="49" charset="0"/>
              </a:rPr>
              <a:t>&lt;</a:t>
            </a:r>
            <a:r>
              <a:rPr lang="en-US" sz="1600" b="1" dirty="0">
                <a:solidFill>
                  <a:srgbClr val="267F99"/>
                </a:solidFill>
                <a:latin typeface="Consolas" panose="020B0609020204030204" pitchFamily="49" charset="0"/>
                <a:cs typeface="Consolas" panose="020B0609020204030204" pitchFamily="49" charset="0"/>
              </a:rPr>
              <a:t>TSelf</a:t>
            </a:r>
            <a:r>
              <a:rPr lang="en-US" sz="1600" dirty="0">
                <a:solidFill>
                  <a:srgbClr val="000000"/>
                </a:solidFill>
                <a:latin typeface="Consolas" panose="020B0609020204030204" pitchFamily="49" charset="0"/>
                <a:cs typeface="Consolas" panose="020B0609020204030204" pitchFamily="49" charset="0"/>
              </a:rPr>
              <a:t>&gt;, </a:t>
            </a:r>
            <a:r>
              <a:rPr lang="en-US" sz="1600" dirty="0">
                <a:solidFill>
                  <a:srgbClr val="267F99"/>
                </a:solidFill>
                <a:latin typeface="Consolas" panose="020B0609020204030204" pitchFamily="49" charset="0"/>
                <a:cs typeface="Consolas" panose="020B0609020204030204" pitchFamily="49" charset="0"/>
              </a:rPr>
              <a:t>IComparable</a:t>
            </a:r>
            <a:r>
              <a:rPr lang="en-US" sz="1600" dirty="0">
                <a:solidFill>
                  <a:srgbClr val="000000"/>
                </a:solidFill>
                <a:latin typeface="Consolas" panose="020B0609020204030204" pitchFamily="49" charset="0"/>
                <a:cs typeface="Consolas" panose="020B0609020204030204" pitchFamily="49" charset="0"/>
              </a:rPr>
              <a:t>&lt;</a:t>
            </a:r>
            <a:r>
              <a:rPr lang="en-US" sz="1600" b="1" dirty="0">
                <a:solidFill>
                  <a:srgbClr val="267F99"/>
                </a:solidFill>
                <a:latin typeface="Consolas" panose="020B0609020204030204" pitchFamily="49" charset="0"/>
                <a:cs typeface="Consolas" panose="020B0609020204030204" pitchFamily="49" charset="0"/>
              </a:rPr>
              <a:t>TSelf</a:t>
            </a:r>
            <a:r>
              <a:rPr lang="en-US" sz="1600" dirty="0">
                <a:solidFill>
                  <a:srgbClr val="000000"/>
                </a:solidFill>
                <a:latin typeface="Consolas" panose="020B0609020204030204" pitchFamily="49" charset="0"/>
                <a:cs typeface="Consolas" panose="020B0609020204030204" pitchFamily="49" charset="0"/>
              </a:rPr>
              <a:t>&gt;</a:t>
            </a:r>
          </a:p>
          <a:p>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FF"/>
                </a:solidFill>
                <a:latin typeface="Consolas" panose="020B0609020204030204" pitchFamily="49" charset="0"/>
                <a:cs typeface="Consolas" panose="020B0609020204030204" pitchFamily="49" charset="0"/>
              </a:rPr>
              <a:t>where</a:t>
            </a:r>
            <a:r>
              <a:rPr lang="en-US" sz="1600" dirty="0">
                <a:solidFill>
                  <a:srgbClr val="000000"/>
                </a:solidFill>
                <a:latin typeface="Consolas" panose="020B0609020204030204" pitchFamily="49" charset="0"/>
                <a:cs typeface="Consolas" panose="020B0609020204030204" pitchFamily="49" charset="0"/>
              </a:rPr>
              <a:t> </a:t>
            </a:r>
            <a:r>
              <a:rPr lang="en-US" sz="1600" b="1" dirty="0">
                <a:solidFill>
                  <a:srgbClr val="267F99"/>
                </a:solidFill>
                <a:latin typeface="Consolas" panose="020B0609020204030204" pitchFamily="49" charset="0"/>
                <a:cs typeface="Consolas" panose="020B0609020204030204" pitchFamily="49" charset="0"/>
              </a:rPr>
              <a:t>TSelf</a:t>
            </a:r>
            <a:r>
              <a:rPr lang="en-US" sz="1600" dirty="0">
                <a:solidFill>
                  <a:srgbClr val="000000"/>
                </a:solidFill>
                <a:latin typeface="Consolas" panose="020B0609020204030204" pitchFamily="49" charset="0"/>
                <a:cs typeface="Consolas" panose="020B0609020204030204" pitchFamily="49" charset="0"/>
              </a:rPr>
              <a:t> : </a:t>
            </a:r>
            <a:r>
              <a:rPr lang="en-US" sz="1600" b="1" dirty="0">
                <a:solidFill>
                  <a:srgbClr val="267F99"/>
                </a:solidFill>
                <a:latin typeface="Consolas" panose="020B0609020204030204" pitchFamily="49" charset="0"/>
                <a:cs typeface="Consolas" panose="020B0609020204030204" pitchFamily="49" charset="0"/>
              </a:rPr>
              <a:t>IAdditiveArithmetic</a:t>
            </a:r>
            <a:r>
              <a:rPr lang="en-US" sz="1600" b="1" dirty="0">
                <a:solidFill>
                  <a:srgbClr val="000000"/>
                </a:solidFill>
                <a:latin typeface="Consolas" panose="020B0609020204030204" pitchFamily="49" charset="0"/>
                <a:cs typeface="Consolas" panose="020B0609020204030204" pitchFamily="49" charset="0"/>
              </a:rPr>
              <a:t>&lt;</a:t>
            </a:r>
            <a:r>
              <a:rPr lang="en-US" sz="1600" b="1" dirty="0">
                <a:solidFill>
                  <a:srgbClr val="267F99"/>
                </a:solidFill>
                <a:latin typeface="Consolas" panose="020B0609020204030204" pitchFamily="49" charset="0"/>
                <a:cs typeface="Consolas" panose="020B0609020204030204" pitchFamily="49" charset="0"/>
              </a:rPr>
              <a:t>TSelf</a:t>
            </a:r>
            <a:r>
              <a:rPr lang="en-US" sz="1600" b="1" dirty="0">
                <a:solidFill>
                  <a:srgbClr val="000000"/>
                </a:solidFill>
                <a:latin typeface="Consolas" panose="020B0609020204030204" pitchFamily="49" charset="0"/>
                <a:cs typeface="Consolas" panose="020B0609020204030204" pitchFamily="49" charset="0"/>
              </a:rPr>
              <a:t>&gt;</a:t>
            </a:r>
          </a:p>
          <a:p>
            <a:r>
              <a:rPr lang="en-US" sz="1600" dirty="0">
                <a:solidFill>
                  <a:srgbClr val="000000"/>
                </a:solidFill>
                <a:latin typeface="Consolas" panose="020B0609020204030204" pitchFamily="49" charset="0"/>
                <a:cs typeface="Consolas" panose="020B0609020204030204" pitchFamily="49" charset="0"/>
              </a:rPr>
              <a:t>{</a:t>
            </a:r>
          </a:p>
          <a:p>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FF"/>
                </a:solidFill>
                <a:latin typeface="Consolas" panose="020B0609020204030204" pitchFamily="49" charset="0"/>
                <a:cs typeface="Consolas" panose="020B0609020204030204" pitchFamily="49" charset="0"/>
              </a:rPr>
              <a:t>abstract static</a:t>
            </a:r>
            <a:r>
              <a:rPr lang="en-US" sz="1600" dirty="0">
                <a:solidFill>
                  <a:srgbClr val="000000"/>
                </a:solidFill>
                <a:latin typeface="Consolas" panose="020B0609020204030204" pitchFamily="49" charset="0"/>
                <a:cs typeface="Consolas" panose="020B0609020204030204" pitchFamily="49" charset="0"/>
              </a:rPr>
              <a:t> </a:t>
            </a:r>
            <a:r>
              <a:rPr lang="en-US" sz="1600" b="1" dirty="0">
                <a:solidFill>
                  <a:srgbClr val="267F99"/>
                </a:solidFill>
                <a:latin typeface="Consolas" panose="020B0609020204030204" pitchFamily="49" charset="0"/>
                <a:cs typeface="Consolas" panose="020B0609020204030204" pitchFamily="49" charset="0"/>
              </a:rPr>
              <a:t>TSelf</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1080"/>
                </a:solidFill>
                <a:latin typeface="Consolas" panose="020B0609020204030204" pitchFamily="49" charset="0"/>
                <a:cs typeface="Consolas" panose="020B0609020204030204" pitchFamily="49" charset="0"/>
              </a:rPr>
              <a:t>Zero</a:t>
            </a:r>
            <a:r>
              <a:rPr lang="en-US" sz="1600" dirty="0">
                <a:solidFill>
                  <a:srgbClr val="000000"/>
                </a:solidFill>
                <a:latin typeface="Consolas" panose="020B0609020204030204" pitchFamily="49" charset="0"/>
                <a:cs typeface="Consolas" panose="020B0609020204030204" pitchFamily="49" charset="0"/>
              </a:rPr>
              <a:t> { </a:t>
            </a:r>
            <a:r>
              <a:rPr lang="en-US" sz="1600" dirty="0">
                <a:solidFill>
                  <a:srgbClr val="0000FF"/>
                </a:solidFill>
                <a:latin typeface="Consolas" panose="020B0609020204030204" pitchFamily="49" charset="0"/>
                <a:cs typeface="Consolas" panose="020B0609020204030204" pitchFamily="49" charset="0"/>
              </a:rPr>
              <a:t>get</a:t>
            </a:r>
            <a:r>
              <a:rPr lang="en-US" sz="1600" dirty="0">
                <a:solidFill>
                  <a:srgbClr val="000000"/>
                </a:solidFill>
                <a:latin typeface="Consolas" panose="020B0609020204030204" pitchFamily="49" charset="0"/>
                <a:cs typeface="Consolas" panose="020B0609020204030204" pitchFamily="49" charset="0"/>
              </a:rPr>
              <a:t>; }</a:t>
            </a:r>
          </a:p>
          <a:p>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FF"/>
                </a:solidFill>
                <a:latin typeface="Consolas" panose="020B0609020204030204" pitchFamily="49" charset="0"/>
                <a:cs typeface="Consolas" panose="020B0609020204030204" pitchFamily="49" charset="0"/>
              </a:rPr>
              <a:t>abstract static</a:t>
            </a:r>
            <a:r>
              <a:rPr lang="en-US" sz="1600" dirty="0">
                <a:solidFill>
                  <a:srgbClr val="000000"/>
                </a:solidFill>
                <a:latin typeface="Consolas" panose="020B0609020204030204" pitchFamily="49" charset="0"/>
                <a:cs typeface="Consolas" panose="020B0609020204030204" pitchFamily="49" charset="0"/>
              </a:rPr>
              <a:t> </a:t>
            </a:r>
            <a:r>
              <a:rPr lang="en-US" sz="1600" b="1" dirty="0">
                <a:solidFill>
                  <a:srgbClr val="267F99"/>
                </a:solidFill>
                <a:latin typeface="Consolas" panose="020B0609020204030204" pitchFamily="49" charset="0"/>
                <a:cs typeface="Consolas" panose="020B0609020204030204" pitchFamily="49" charset="0"/>
              </a:rPr>
              <a:t>TSelf</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FF"/>
                </a:solidFill>
                <a:latin typeface="Consolas" panose="020B0609020204030204" pitchFamily="49" charset="0"/>
                <a:cs typeface="Consolas" panose="020B0609020204030204" pitchFamily="49" charset="0"/>
              </a:rPr>
              <a:t>operator</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1080"/>
                </a:solidFill>
                <a:latin typeface="Consolas" panose="020B0609020204030204" pitchFamily="49" charset="0"/>
                <a:cs typeface="Consolas" panose="020B0609020204030204" pitchFamily="49" charset="0"/>
              </a:rPr>
              <a:t>+</a:t>
            </a:r>
            <a:r>
              <a:rPr lang="en-US" sz="1600" dirty="0">
                <a:solidFill>
                  <a:srgbClr val="000000"/>
                </a:solidFill>
                <a:latin typeface="Consolas" panose="020B0609020204030204" pitchFamily="49" charset="0"/>
                <a:cs typeface="Consolas" panose="020B0609020204030204" pitchFamily="49" charset="0"/>
              </a:rPr>
              <a:t>(</a:t>
            </a:r>
            <a:r>
              <a:rPr lang="en-US" sz="1600" b="1" dirty="0">
                <a:solidFill>
                  <a:srgbClr val="267F99"/>
                </a:solidFill>
                <a:latin typeface="Consolas" panose="020B0609020204030204" pitchFamily="49" charset="0"/>
                <a:cs typeface="Consolas" panose="020B0609020204030204" pitchFamily="49" charset="0"/>
              </a:rPr>
              <a:t>TSelf</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1080"/>
                </a:solidFill>
                <a:latin typeface="Consolas" panose="020B0609020204030204" pitchFamily="49" charset="0"/>
                <a:cs typeface="Consolas" panose="020B0609020204030204" pitchFamily="49" charset="0"/>
              </a:rPr>
              <a:t>left</a:t>
            </a:r>
            <a:r>
              <a:rPr lang="en-US" sz="1600" dirty="0">
                <a:solidFill>
                  <a:srgbClr val="000000"/>
                </a:solidFill>
                <a:latin typeface="Consolas" panose="020B0609020204030204" pitchFamily="49" charset="0"/>
                <a:cs typeface="Consolas" panose="020B0609020204030204" pitchFamily="49" charset="0"/>
              </a:rPr>
              <a:t>, </a:t>
            </a:r>
            <a:r>
              <a:rPr lang="en-US" sz="1600" b="1" dirty="0">
                <a:solidFill>
                  <a:srgbClr val="267F99"/>
                </a:solidFill>
                <a:latin typeface="Consolas" panose="020B0609020204030204" pitchFamily="49" charset="0"/>
                <a:cs typeface="Consolas" panose="020B0609020204030204" pitchFamily="49" charset="0"/>
              </a:rPr>
              <a:t>TSelf</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1080"/>
                </a:solidFill>
                <a:latin typeface="Consolas" panose="020B0609020204030204" pitchFamily="49" charset="0"/>
                <a:cs typeface="Consolas" panose="020B0609020204030204" pitchFamily="49" charset="0"/>
              </a:rPr>
              <a:t>right</a:t>
            </a:r>
            <a:r>
              <a:rPr lang="en-US" sz="1600" dirty="0">
                <a:solidFill>
                  <a:srgbClr val="000000"/>
                </a:solidFill>
                <a:latin typeface="Consolas" panose="020B0609020204030204" pitchFamily="49" charset="0"/>
                <a:cs typeface="Consolas" panose="020B0609020204030204" pitchFamily="49" charset="0"/>
              </a:rPr>
              <a:t>);</a:t>
            </a:r>
          </a:p>
          <a:p>
            <a:r>
              <a:rPr lang="en-US" sz="1600" dirty="0">
                <a:solidFill>
                  <a:srgbClr val="0000FF"/>
                </a:solidFill>
                <a:latin typeface="Consolas" panose="020B0609020204030204" pitchFamily="49" charset="0"/>
                <a:cs typeface="Consolas" panose="020B0609020204030204" pitchFamily="49" charset="0"/>
              </a:rPr>
              <a:t>    abstract static </a:t>
            </a:r>
            <a:r>
              <a:rPr lang="en-US" sz="1600" b="1" dirty="0">
                <a:solidFill>
                  <a:srgbClr val="267F99"/>
                </a:solidFill>
                <a:latin typeface="Consolas" panose="020B0609020204030204" pitchFamily="49" charset="0"/>
                <a:cs typeface="Consolas" panose="020B0609020204030204" pitchFamily="49" charset="0"/>
              </a:rPr>
              <a:t>TSelf</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FF"/>
                </a:solidFill>
                <a:latin typeface="Consolas" panose="020B0609020204030204" pitchFamily="49" charset="0"/>
                <a:cs typeface="Consolas" panose="020B0609020204030204" pitchFamily="49" charset="0"/>
              </a:rPr>
              <a:t>operator</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1080"/>
                </a:solidFill>
                <a:latin typeface="Consolas" panose="020B0609020204030204" pitchFamily="49" charset="0"/>
                <a:cs typeface="Consolas" panose="020B0609020204030204" pitchFamily="49" charset="0"/>
              </a:rPr>
              <a:t>-</a:t>
            </a:r>
            <a:r>
              <a:rPr lang="en-US" sz="1600" dirty="0">
                <a:solidFill>
                  <a:srgbClr val="000000"/>
                </a:solidFill>
                <a:latin typeface="Consolas" panose="020B0609020204030204" pitchFamily="49" charset="0"/>
                <a:cs typeface="Consolas" panose="020B0609020204030204" pitchFamily="49" charset="0"/>
              </a:rPr>
              <a:t>(</a:t>
            </a:r>
            <a:r>
              <a:rPr lang="en-US" sz="1600" b="1" dirty="0">
                <a:solidFill>
                  <a:srgbClr val="267F99"/>
                </a:solidFill>
                <a:latin typeface="Consolas" panose="020B0609020204030204" pitchFamily="49" charset="0"/>
                <a:cs typeface="Consolas" panose="020B0609020204030204" pitchFamily="49" charset="0"/>
              </a:rPr>
              <a:t>TSelf</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1080"/>
                </a:solidFill>
                <a:latin typeface="Consolas" panose="020B0609020204030204" pitchFamily="49" charset="0"/>
                <a:cs typeface="Consolas" panose="020B0609020204030204" pitchFamily="49" charset="0"/>
              </a:rPr>
              <a:t>left</a:t>
            </a:r>
            <a:r>
              <a:rPr lang="en-US" sz="1600" dirty="0">
                <a:solidFill>
                  <a:srgbClr val="000000"/>
                </a:solidFill>
                <a:latin typeface="Consolas" panose="020B0609020204030204" pitchFamily="49" charset="0"/>
                <a:cs typeface="Consolas" panose="020B0609020204030204" pitchFamily="49" charset="0"/>
              </a:rPr>
              <a:t>, </a:t>
            </a:r>
            <a:r>
              <a:rPr lang="en-US" sz="1600" b="1" dirty="0">
                <a:solidFill>
                  <a:srgbClr val="267F99"/>
                </a:solidFill>
                <a:latin typeface="Consolas" panose="020B0609020204030204" pitchFamily="49" charset="0"/>
                <a:cs typeface="Consolas" panose="020B0609020204030204" pitchFamily="49" charset="0"/>
              </a:rPr>
              <a:t>TSelf</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1080"/>
                </a:solidFill>
                <a:latin typeface="Consolas" panose="020B0609020204030204" pitchFamily="49" charset="0"/>
                <a:cs typeface="Consolas" panose="020B0609020204030204" pitchFamily="49" charset="0"/>
              </a:rPr>
              <a:t>right</a:t>
            </a:r>
            <a:r>
              <a:rPr lang="en-US" sz="1600" dirty="0">
                <a:solidFill>
                  <a:srgbClr val="000000"/>
                </a:solidFill>
                <a:latin typeface="Consolas" panose="020B0609020204030204" pitchFamily="49" charset="0"/>
                <a:cs typeface="Consolas" panose="020B0609020204030204" pitchFamily="49" charset="0"/>
              </a:rPr>
              <a:t>);</a:t>
            </a:r>
          </a:p>
          <a:p>
            <a:r>
              <a:rPr lang="en-US" sz="1600" dirty="0">
                <a:solidFill>
                  <a:srgbClr val="000000"/>
                </a:solidFill>
                <a:latin typeface="Consolas" panose="020B0609020204030204" pitchFamily="49" charset="0"/>
                <a:cs typeface="Consolas" panose="020B0609020204030204" pitchFamily="49" charset="0"/>
              </a:rPr>
              <a:t>}</a:t>
            </a:r>
          </a:p>
          <a:p>
            <a:br>
              <a:rPr lang="en-US" sz="1600" dirty="0">
                <a:solidFill>
                  <a:srgbClr val="000000"/>
                </a:solidFill>
                <a:latin typeface="Consolas" panose="020B0609020204030204" pitchFamily="49" charset="0"/>
                <a:cs typeface="Consolas" panose="020B0609020204030204" pitchFamily="49" charset="0"/>
              </a:rPr>
            </a:br>
            <a:r>
              <a:rPr lang="en-US" sz="1600" dirty="0">
                <a:solidFill>
                  <a:srgbClr val="0000FF"/>
                </a:solidFill>
                <a:latin typeface="Consolas" panose="020B0609020204030204" pitchFamily="49" charset="0"/>
                <a:cs typeface="Consolas" panose="020B0609020204030204" pitchFamily="49" charset="0"/>
              </a:rPr>
              <a:t>interface</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267F99"/>
                </a:solidFill>
                <a:latin typeface="Consolas" panose="020B0609020204030204" pitchFamily="49" charset="0"/>
                <a:cs typeface="Consolas" panose="020B0609020204030204" pitchFamily="49" charset="0"/>
              </a:rPr>
              <a:t>IExpressibleByIntegerLiteral</a:t>
            </a:r>
            <a:r>
              <a:rPr lang="en-US" sz="1600" dirty="0">
                <a:solidFill>
                  <a:srgbClr val="000000"/>
                </a:solidFill>
                <a:latin typeface="Consolas" panose="020B0609020204030204" pitchFamily="49" charset="0"/>
                <a:cs typeface="Consolas" panose="020B0609020204030204" pitchFamily="49" charset="0"/>
              </a:rPr>
              <a:t>&lt;</a:t>
            </a:r>
            <a:r>
              <a:rPr lang="en-US" sz="1600" dirty="0">
                <a:solidFill>
                  <a:srgbClr val="267F99"/>
                </a:solidFill>
                <a:latin typeface="Consolas" panose="020B0609020204030204" pitchFamily="49" charset="0"/>
                <a:cs typeface="Consolas" panose="020B0609020204030204" pitchFamily="49" charset="0"/>
              </a:rPr>
              <a:t>TSelf</a:t>
            </a:r>
            <a:r>
              <a:rPr lang="en-US" sz="1600" dirty="0">
                <a:solidFill>
                  <a:srgbClr val="000000"/>
                </a:solidFill>
                <a:latin typeface="Consolas" panose="020B0609020204030204" pitchFamily="49" charset="0"/>
                <a:cs typeface="Consolas" panose="020B0609020204030204" pitchFamily="49" charset="0"/>
              </a:rPr>
              <a:t>&gt;</a:t>
            </a:r>
          </a:p>
          <a:p>
            <a:r>
              <a:rPr lang="en-US" sz="1600" dirty="0">
                <a:solidFill>
                  <a:srgbClr val="0000FF"/>
                </a:solidFill>
                <a:latin typeface="Consolas" panose="020B0609020204030204" pitchFamily="49" charset="0"/>
                <a:cs typeface="Consolas" panose="020B0609020204030204" pitchFamily="49" charset="0"/>
              </a:rPr>
              <a:t>    where</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267F99"/>
                </a:solidFill>
                <a:latin typeface="Consolas" panose="020B0609020204030204" pitchFamily="49" charset="0"/>
                <a:cs typeface="Consolas" panose="020B0609020204030204" pitchFamily="49" charset="0"/>
              </a:rPr>
              <a:t>TSelf</a:t>
            </a:r>
            <a:r>
              <a:rPr lang="en-US" sz="1600" dirty="0">
                <a:solidFill>
                  <a:srgbClr val="000000"/>
                </a:solidFill>
                <a:latin typeface="Consolas" panose="020B0609020204030204" pitchFamily="49" charset="0"/>
                <a:cs typeface="Consolas" panose="020B0609020204030204" pitchFamily="49" charset="0"/>
              </a:rPr>
              <a:t> : </a:t>
            </a:r>
            <a:r>
              <a:rPr lang="en-US" sz="1600" dirty="0">
                <a:solidFill>
                  <a:srgbClr val="267F99"/>
                </a:solidFill>
                <a:latin typeface="Consolas" panose="020B0609020204030204" pitchFamily="49" charset="0"/>
                <a:cs typeface="Consolas" panose="020B0609020204030204" pitchFamily="49" charset="0"/>
              </a:rPr>
              <a:t>IExpressibleByIntegerLiteral</a:t>
            </a:r>
            <a:r>
              <a:rPr lang="en-US" sz="1600" dirty="0">
                <a:solidFill>
                  <a:srgbClr val="000000"/>
                </a:solidFill>
                <a:latin typeface="Consolas" panose="020B0609020204030204" pitchFamily="49" charset="0"/>
                <a:cs typeface="Consolas" panose="020B0609020204030204" pitchFamily="49" charset="0"/>
              </a:rPr>
              <a:t>&lt;</a:t>
            </a:r>
            <a:r>
              <a:rPr lang="en-US" sz="1600" dirty="0">
                <a:solidFill>
                  <a:srgbClr val="267F99"/>
                </a:solidFill>
                <a:latin typeface="Consolas" panose="020B0609020204030204" pitchFamily="49" charset="0"/>
                <a:cs typeface="Consolas" panose="020B0609020204030204" pitchFamily="49" charset="0"/>
              </a:rPr>
              <a:t>TSelf</a:t>
            </a:r>
            <a:r>
              <a:rPr lang="en-US" sz="1600" dirty="0">
                <a:solidFill>
                  <a:srgbClr val="000000"/>
                </a:solidFill>
                <a:latin typeface="Consolas" panose="020B0609020204030204" pitchFamily="49" charset="0"/>
                <a:cs typeface="Consolas" panose="020B0609020204030204" pitchFamily="49" charset="0"/>
              </a:rPr>
              <a:t>&gt;</a:t>
            </a:r>
          </a:p>
          <a:p>
            <a:r>
              <a:rPr lang="en-US" sz="1600" dirty="0">
                <a:solidFill>
                  <a:srgbClr val="000000"/>
                </a:solidFill>
                <a:latin typeface="Consolas" panose="020B0609020204030204" pitchFamily="49" charset="0"/>
                <a:cs typeface="Consolas" panose="020B0609020204030204" pitchFamily="49" charset="0"/>
              </a:rPr>
              <a:t>{</a:t>
            </a:r>
          </a:p>
          <a:p>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FF"/>
                </a:solidFill>
                <a:latin typeface="Consolas" panose="020B0609020204030204" pitchFamily="49" charset="0"/>
                <a:cs typeface="Consolas" panose="020B0609020204030204" pitchFamily="49" charset="0"/>
              </a:rPr>
              <a:t>abstract static implicit</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FF"/>
                </a:solidFill>
                <a:latin typeface="Consolas" panose="020B0609020204030204" pitchFamily="49" charset="0"/>
                <a:cs typeface="Consolas" panose="020B0609020204030204" pitchFamily="49" charset="0"/>
              </a:rPr>
              <a:t>operator</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267F99"/>
                </a:solidFill>
                <a:latin typeface="Consolas" panose="020B0609020204030204" pitchFamily="49" charset="0"/>
                <a:cs typeface="Consolas" panose="020B0609020204030204" pitchFamily="49" charset="0"/>
              </a:rPr>
              <a:t>TSelf</a:t>
            </a:r>
            <a:r>
              <a:rPr lang="en-US" sz="1600" dirty="0">
                <a:solidFill>
                  <a:srgbClr val="000000"/>
                </a:solidFill>
                <a:latin typeface="Consolas" panose="020B0609020204030204" pitchFamily="49" charset="0"/>
                <a:cs typeface="Consolas" panose="020B0609020204030204" pitchFamily="49" charset="0"/>
              </a:rPr>
              <a:t>(</a:t>
            </a:r>
            <a:r>
              <a:rPr lang="en-US" sz="1600" dirty="0">
                <a:solidFill>
                  <a:srgbClr val="0000FF"/>
                </a:solidFill>
                <a:latin typeface="Consolas" panose="020B0609020204030204" pitchFamily="49" charset="0"/>
                <a:cs typeface="Consolas" panose="020B0609020204030204" pitchFamily="49" charset="0"/>
              </a:rPr>
              <a:t>int</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1080"/>
                </a:solidFill>
                <a:latin typeface="Consolas" panose="020B0609020204030204" pitchFamily="49" charset="0"/>
                <a:cs typeface="Consolas" panose="020B0609020204030204" pitchFamily="49" charset="0"/>
              </a:rPr>
              <a:t>value</a:t>
            </a:r>
            <a:r>
              <a:rPr lang="en-US" sz="1600" dirty="0">
                <a:solidFill>
                  <a:srgbClr val="000000"/>
                </a:solidFill>
                <a:latin typeface="Consolas" panose="020B0609020204030204" pitchFamily="49" charset="0"/>
                <a:cs typeface="Consolas" panose="020B0609020204030204" pitchFamily="49" charset="0"/>
              </a:rPr>
              <a:t>);</a:t>
            </a:r>
          </a:p>
          <a:p>
            <a:r>
              <a:rPr lang="en-US" sz="1600" dirty="0">
                <a:solidFill>
                  <a:srgbClr val="000000"/>
                </a:solidFill>
                <a:latin typeface="Consolas" panose="020B0609020204030204" pitchFamily="49" charset="0"/>
                <a:cs typeface="Consolas" panose="020B0609020204030204" pitchFamily="49" charset="0"/>
              </a:rPr>
              <a:t>}</a:t>
            </a:r>
          </a:p>
          <a:p>
            <a:br>
              <a:rPr lang="en-US" sz="1600" dirty="0">
                <a:solidFill>
                  <a:srgbClr val="000000"/>
                </a:solidFill>
                <a:latin typeface="Consolas" panose="020B0609020204030204" pitchFamily="49" charset="0"/>
                <a:cs typeface="Consolas" panose="020B0609020204030204" pitchFamily="49" charset="0"/>
              </a:rPr>
            </a:br>
            <a:r>
              <a:rPr lang="en-US" sz="1600" dirty="0">
                <a:solidFill>
                  <a:srgbClr val="0000FF"/>
                </a:solidFill>
                <a:latin typeface="Consolas" panose="020B0609020204030204" pitchFamily="49" charset="0"/>
                <a:cs typeface="Consolas" panose="020B0609020204030204" pitchFamily="49" charset="0"/>
              </a:rPr>
              <a:t>interface</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267F99"/>
                </a:solidFill>
                <a:latin typeface="Consolas" panose="020B0609020204030204" pitchFamily="49" charset="0"/>
                <a:cs typeface="Consolas" panose="020B0609020204030204" pitchFamily="49" charset="0"/>
              </a:rPr>
              <a:t>INumeric</a:t>
            </a:r>
            <a:r>
              <a:rPr lang="en-US" sz="1600" dirty="0">
                <a:solidFill>
                  <a:srgbClr val="000000"/>
                </a:solidFill>
                <a:latin typeface="Consolas" panose="020B0609020204030204" pitchFamily="49" charset="0"/>
                <a:cs typeface="Consolas" panose="020B0609020204030204" pitchFamily="49" charset="0"/>
              </a:rPr>
              <a:t>&lt;</a:t>
            </a:r>
            <a:r>
              <a:rPr lang="en-US" sz="1600" dirty="0">
                <a:solidFill>
                  <a:srgbClr val="267F99"/>
                </a:solidFill>
                <a:latin typeface="Consolas" panose="020B0609020204030204" pitchFamily="49" charset="0"/>
                <a:cs typeface="Consolas" panose="020B0609020204030204" pitchFamily="49" charset="0"/>
              </a:rPr>
              <a:t>TSelf</a:t>
            </a:r>
            <a:r>
              <a:rPr lang="en-US" sz="1600" dirty="0">
                <a:solidFill>
                  <a:srgbClr val="000000"/>
                </a:solidFill>
                <a:latin typeface="Consolas" panose="020B0609020204030204" pitchFamily="49" charset="0"/>
                <a:cs typeface="Consolas" panose="020B0609020204030204" pitchFamily="49" charset="0"/>
              </a:rPr>
              <a:t>&gt; : </a:t>
            </a:r>
            <a:r>
              <a:rPr lang="en-US" sz="1600" dirty="0">
                <a:solidFill>
                  <a:srgbClr val="267F99"/>
                </a:solidFill>
                <a:latin typeface="Consolas" panose="020B0609020204030204" pitchFamily="49" charset="0"/>
                <a:cs typeface="Consolas" panose="020B0609020204030204" pitchFamily="49" charset="0"/>
              </a:rPr>
              <a:t>IAdditiveArithmetic</a:t>
            </a:r>
            <a:r>
              <a:rPr lang="en-US" sz="1600" dirty="0">
                <a:solidFill>
                  <a:srgbClr val="000000"/>
                </a:solidFill>
                <a:latin typeface="Consolas" panose="020B0609020204030204" pitchFamily="49" charset="0"/>
                <a:cs typeface="Consolas" panose="020B0609020204030204" pitchFamily="49" charset="0"/>
              </a:rPr>
              <a:t>&lt;</a:t>
            </a:r>
            <a:r>
              <a:rPr lang="en-US" sz="1600" dirty="0">
                <a:solidFill>
                  <a:srgbClr val="267F99"/>
                </a:solidFill>
                <a:latin typeface="Consolas" panose="020B0609020204030204" pitchFamily="49" charset="0"/>
                <a:cs typeface="Consolas" panose="020B0609020204030204" pitchFamily="49" charset="0"/>
              </a:rPr>
              <a:t>TSelf</a:t>
            </a:r>
            <a:r>
              <a:rPr lang="en-US" sz="1600" dirty="0">
                <a:solidFill>
                  <a:srgbClr val="000000"/>
                </a:solidFill>
                <a:latin typeface="Consolas" panose="020B0609020204030204" pitchFamily="49" charset="0"/>
                <a:cs typeface="Consolas" panose="020B0609020204030204" pitchFamily="49" charset="0"/>
              </a:rPr>
              <a:t>&gt;,</a:t>
            </a:r>
          </a:p>
          <a:p>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267F99"/>
                </a:solidFill>
                <a:latin typeface="Consolas" panose="020B0609020204030204" pitchFamily="49" charset="0"/>
                <a:cs typeface="Consolas" panose="020B0609020204030204" pitchFamily="49" charset="0"/>
              </a:rPr>
              <a:t>IExpressibleByIntegerLiteral</a:t>
            </a:r>
            <a:r>
              <a:rPr lang="en-US" sz="1600" dirty="0">
                <a:solidFill>
                  <a:srgbClr val="000000"/>
                </a:solidFill>
                <a:latin typeface="Consolas" panose="020B0609020204030204" pitchFamily="49" charset="0"/>
                <a:cs typeface="Consolas" panose="020B0609020204030204" pitchFamily="49" charset="0"/>
              </a:rPr>
              <a:t>&lt;</a:t>
            </a:r>
            <a:r>
              <a:rPr lang="en-US" sz="1600" dirty="0">
                <a:solidFill>
                  <a:srgbClr val="267F99"/>
                </a:solidFill>
                <a:latin typeface="Consolas" panose="020B0609020204030204" pitchFamily="49" charset="0"/>
                <a:cs typeface="Consolas" panose="020B0609020204030204" pitchFamily="49" charset="0"/>
              </a:rPr>
              <a:t>TSelf</a:t>
            </a:r>
            <a:r>
              <a:rPr lang="en-US" sz="1600" dirty="0">
                <a:solidFill>
                  <a:srgbClr val="000000"/>
                </a:solidFill>
                <a:latin typeface="Consolas" panose="020B0609020204030204" pitchFamily="49" charset="0"/>
                <a:cs typeface="Consolas" panose="020B0609020204030204" pitchFamily="49" charset="0"/>
              </a:rPr>
              <a:t>&gt;</a:t>
            </a:r>
          </a:p>
          <a:p>
            <a:r>
              <a:rPr lang="en-US" sz="1600" dirty="0">
                <a:solidFill>
                  <a:srgbClr val="0000FF"/>
                </a:solidFill>
                <a:latin typeface="Consolas" panose="020B0609020204030204" pitchFamily="49" charset="0"/>
                <a:cs typeface="Consolas" panose="020B0609020204030204" pitchFamily="49" charset="0"/>
              </a:rPr>
              <a:t>    where</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267F99"/>
                </a:solidFill>
                <a:latin typeface="Consolas" panose="020B0609020204030204" pitchFamily="49" charset="0"/>
                <a:cs typeface="Consolas" panose="020B0609020204030204" pitchFamily="49" charset="0"/>
              </a:rPr>
              <a:t>TSelf</a:t>
            </a:r>
            <a:r>
              <a:rPr lang="en-US" sz="1600" dirty="0">
                <a:solidFill>
                  <a:srgbClr val="000000"/>
                </a:solidFill>
                <a:latin typeface="Consolas" panose="020B0609020204030204" pitchFamily="49" charset="0"/>
                <a:cs typeface="Consolas" panose="020B0609020204030204" pitchFamily="49" charset="0"/>
              </a:rPr>
              <a:t> : </a:t>
            </a:r>
            <a:r>
              <a:rPr lang="en-US" sz="1600" dirty="0">
                <a:solidFill>
                  <a:srgbClr val="267F99"/>
                </a:solidFill>
                <a:latin typeface="Consolas" panose="020B0609020204030204" pitchFamily="49" charset="0"/>
                <a:cs typeface="Consolas" panose="020B0609020204030204" pitchFamily="49" charset="0"/>
              </a:rPr>
              <a:t>INumeric</a:t>
            </a:r>
            <a:r>
              <a:rPr lang="en-US" sz="1600" dirty="0">
                <a:solidFill>
                  <a:srgbClr val="000000"/>
                </a:solidFill>
                <a:latin typeface="Consolas" panose="020B0609020204030204" pitchFamily="49" charset="0"/>
                <a:cs typeface="Consolas" panose="020B0609020204030204" pitchFamily="49" charset="0"/>
              </a:rPr>
              <a:t>&lt;</a:t>
            </a:r>
            <a:r>
              <a:rPr lang="en-US" sz="1600" dirty="0">
                <a:solidFill>
                  <a:srgbClr val="267F99"/>
                </a:solidFill>
                <a:latin typeface="Consolas" panose="020B0609020204030204" pitchFamily="49" charset="0"/>
                <a:cs typeface="Consolas" panose="020B0609020204030204" pitchFamily="49" charset="0"/>
              </a:rPr>
              <a:t>TSelf</a:t>
            </a:r>
            <a:r>
              <a:rPr lang="en-US" sz="1600" dirty="0">
                <a:solidFill>
                  <a:srgbClr val="000000"/>
                </a:solidFill>
                <a:latin typeface="Consolas" panose="020B0609020204030204" pitchFamily="49" charset="0"/>
                <a:cs typeface="Consolas" panose="020B0609020204030204" pitchFamily="49" charset="0"/>
              </a:rPr>
              <a:t>&gt;</a:t>
            </a:r>
          </a:p>
          <a:p>
            <a:r>
              <a:rPr lang="en-US" sz="1600" dirty="0">
                <a:solidFill>
                  <a:srgbClr val="000000"/>
                </a:solidFill>
                <a:latin typeface="Consolas" panose="020B0609020204030204" pitchFamily="49" charset="0"/>
                <a:cs typeface="Consolas" panose="020B0609020204030204" pitchFamily="49" charset="0"/>
              </a:rPr>
              <a:t>{</a:t>
            </a:r>
          </a:p>
          <a:p>
            <a:r>
              <a:rPr lang="en-US" sz="1600" dirty="0">
                <a:solidFill>
                  <a:srgbClr val="267F99"/>
                </a:solidFill>
                <a:latin typeface="Consolas" panose="020B0609020204030204" pitchFamily="49" charset="0"/>
                <a:cs typeface="Consolas" panose="020B0609020204030204" pitchFamily="49" charset="0"/>
              </a:rPr>
              <a:t>    TSelf</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1080"/>
                </a:solidFill>
                <a:latin typeface="Consolas" panose="020B0609020204030204" pitchFamily="49" charset="0"/>
                <a:cs typeface="Consolas" panose="020B0609020204030204" pitchFamily="49" charset="0"/>
              </a:rPr>
              <a:t>Magnitude</a:t>
            </a:r>
            <a:r>
              <a:rPr lang="en-US" sz="1600" dirty="0">
                <a:solidFill>
                  <a:srgbClr val="000000"/>
                </a:solidFill>
                <a:latin typeface="Consolas" panose="020B0609020204030204" pitchFamily="49" charset="0"/>
                <a:cs typeface="Consolas" panose="020B0609020204030204" pitchFamily="49" charset="0"/>
              </a:rPr>
              <a:t> { </a:t>
            </a:r>
            <a:r>
              <a:rPr lang="en-US" sz="1600" dirty="0">
                <a:solidFill>
                  <a:srgbClr val="0000FF"/>
                </a:solidFill>
                <a:latin typeface="Consolas" panose="020B0609020204030204" pitchFamily="49" charset="0"/>
                <a:cs typeface="Consolas" panose="020B0609020204030204" pitchFamily="49" charset="0"/>
              </a:rPr>
              <a:t>get</a:t>
            </a:r>
            <a:r>
              <a:rPr lang="en-US" sz="1600" dirty="0">
                <a:solidFill>
                  <a:srgbClr val="000000"/>
                </a:solidFill>
                <a:latin typeface="Consolas" panose="020B0609020204030204" pitchFamily="49" charset="0"/>
                <a:cs typeface="Consolas" panose="020B0609020204030204" pitchFamily="49" charset="0"/>
              </a:rPr>
              <a:t>; }</a:t>
            </a:r>
          </a:p>
          <a:p>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FF"/>
                </a:solidFill>
                <a:latin typeface="Consolas" panose="020B0609020204030204" pitchFamily="49" charset="0"/>
                <a:cs typeface="Consolas" panose="020B0609020204030204" pitchFamily="49" charset="0"/>
              </a:rPr>
              <a:t>abstract static</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267F99"/>
                </a:solidFill>
                <a:latin typeface="Consolas" panose="020B0609020204030204" pitchFamily="49" charset="0"/>
                <a:cs typeface="Consolas" panose="020B0609020204030204" pitchFamily="49" charset="0"/>
              </a:rPr>
              <a:t>TSelf</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FF"/>
                </a:solidFill>
                <a:latin typeface="Consolas" panose="020B0609020204030204" pitchFamily="49" charset="0"/>
                <a:cs typeface="Consolas" panose="020B0609020204030204" pitchFamily="49" charset="0"/>
              </a:rPr>
              <a:t>operator</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1080"/>
                </a:solidFill>
                <a:latin typeface="Consolas" panose="020B0609020204030204" pitchFamily="49" charset="0"/>
                <a:cs typeface="Consolas" panose="020B0609020204030204" pitchFamily="49" charset="0"/>
              </a:rPr>
              <a:t>*</a:t>
            </a:r>
            <a:r>
              <a:rPr lang="en-US" sz="1600" dirty="0">
                <a:solidFill>
                  <a:srgbClr val="000000"/>
                </a:solidFill>
                <a:latin typeface="Consolas" panose="020B0609020204030204" pitchFamily="49" charset="0"/>
                <a:cs typeface="Consolas" panose="020B0609020204030204" pitchFamily="49" charset="0"/>
              </a:rPr>
              <a:t>(</a:t>
            </a:r>
            <a:r>
              <a:rPr lang="en-US" sz="1600" dirty="0">
                <a:solidFill>
                  <a:srgbClr val="267F99"/>
                </a:solidFill>
                <a:latin typeface="Consolas" panose="020B0609020204030204" pitchFamily="49" charset="0"/>
                <a:cs typeface="Consolas" panose="020B0609020204030204" pitchFamily="49" charset="0"/>
              </a:rPr>
              <a:t>TSelf</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1080"/>
                </a:solidFill>
                <a:latin typeface="Consolas" panose="020B0609020204030204" pitchFamily="49" charset="0"/>
                <a:cs typeface="Consolas" panose="020B0609020204030204" pitchFamily="49" charset="0"/>
              </a:rPr>
              <a:t>left</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267F99"/>
                </a:solidFill>
                <a:latin typeface="Consolas" panose="020B0609020204030204" pitchFamily="49" charset="0"/>
                <a:cs typeface="Consolas" panose="020B0609020204030204" pitchFamily="49" charset="0"/>
              </a:rPr>
              <a:t>TSelf</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1080"/>
                </a:solidFill>
                <a:latin typeface="Consolas" panose="020B0609020204030204" pitchFamily="49" charset="0"/>
                <a:cs typeface="Consolas" panose="020B0609020204030204" pitchFamily="49" charset="0"/>
              </a:rPr>
              <a:t>right</a:t>
            </a:r>
            <a:r>
              <a:rPr lang="en-US" sz="1600" dirty="0">
                <a:solidFill>
                  <a:srgbClr val="000000"/>
                </a:solidFill>
                <a:latin typeface="Consolas" panose="020B0609020204030204" pitchFamily="49" charset="0"/>
                <a:cs typeface="Consolas" panose="020B0609020204030204" pitchFamily="49" charset="0"/>
              </a:rPr>
              <a:t>);</a:t>
            </a:r>
          </a:p>
          <a:p>
            <a:r>
              <a:rPr lang="en-US" sz="1600" dirty="0">
                <a:solidFill>
                  <a:srgbClr val="000000"/>
                </a:solidFill>
                <a:latin typeface="Consolas" panose="020B0609020204030204" pitchFamily="49" charset="0"/>
                <a:cs typeface="Consolas" panose="020B0609020204030204" pitchFamily="49" charset="0"/>
              </a:rPr>
              <a:t>}</a:t>
            </a:r>
          </a:p>
        </p:txBody>
      </p:sp>
      <p:sp>
        <p:nvSpPr>
          <p:cNvPr id="9" name="TextBox 8">
            <a:extLst>
              <a:ext uri="{FF2B5EF4-FFF2-40B4-BE49-F238E27FC236}">
                <a16:creationId xmlns:a16="http://schemas.microsoft.com/office/drawing/2014/main" id="{2B9F56FB-CE2D-774E-B9BB-CA10CD5D9E52}"/>
              </a:ext>
            </a:extLst>
          </p:cNvPr>
          <p:cNvSpPr txBox="1"/>
          <p:nvPr/>
        </p:nvSpPr>
        <p:spPr>
          <a:xfrm>
            <a:off x="8582990" y="2006054"/>
            <a:ext cx="3202609" cy="1231106"/>
          </a:xfrm>
          <a:prstGeom prst="rect">
            <a:avLst/>
          </a:prstGeom>
          <a:noFill/>
        </p:spPr>
        <p:txBody>
          <a:bodyPr wrap="square" lIns="0" tIns="0" rIns="0" bIns="0" rtlCol="0">
            <a:spAutoFit/>
          </a:bodyPr>
          <a:lstStyle/>
          <a:p>
            <a:pPr algn="ctr"/>
            <a:r>
              <a:rPr lang="en-US" sz="2000" b="1" dirty="0">
                <a:solidFill>
                  <a:schemeClr val="tx2">
                    <a:lumMod val="75000"/>
                  </a:schemeClr>
                </a:solidFill>
              </a:rPr>
              <a:t>Modeling the behavior of </a:t>
            </a:r>
            <a:r>
              <a:rPr lang="en-US" sz="2000" b="1" dirty="0">
                <a:solidFill>
                  <a:srgbClr val="0000FF"/>
                </a:solidFill>
                <a:latin typeface="Consolas" panose="020B0609020204030204" pitchFamily="49" charset="0"/>
                <a:cs typeface="Consolas" panose="020B0609020204030204" pitchFamily="49" charset="0"/>
              </a:rPr>
              <a:t>self</a:t>
            </a:r>
            <a:r>
              <a:rPr lang="en-US" sz="2000" b="1" dirty="0">
                <a:solidFill>
                  <a:schemeClr val="tx2">
                    <a:lumMod val="75000"/>
                  </a:schemeClr>
                </a:solidFill>
              </a:rPr>
              <a:t> in Swift, this pattern is pervasive in our .NET Numerics prototype.</a:t>
            </a:r>
          </a:p>
        </p:txBody>
      </p:sp>
      <p:cxnSp>
        <p:nvCxnSpPr>
          <p:cNvPr id="10" name="Straight Arrow Connector 9">
            <a:extLst>
              <a:ext uri="{FF2B5EF4-FFF2-40B4-BE49-F238E27FC236}">
                <a16:creationId xmlns:a16="http://schemas.microsoft.com/office/drawing/2014/main" id="{9E17773F-833B-D740-90AD-7D72EF770E22}"/>
              </a:ext>
            </a:extLst>
          </p:cNvPr>
          <p:cNvCxnSpPr>
            <a:cxnSpLocks/>
            <a:stCxn id="8" idx="3"/>
            <a:endCxn id="9" idx="1"/>
          </p:cNvCxnSpPr>
          <p:nvPr/>
        </p:nvCxnSpPr>
        <p:spPr>
          <a:xfrm>
            <a:off x="5702300" y="1643276"/>
            <a:ext cx="2880690" cy="978331"/>
          </a:xfrm>
          <a:prstGeom prst="straightConnector1">
            <a:avLst/>
          </a:prstGeom>
          <a:ln w="28575">
            <a:solidFill>
              <a:schemeClr val="accent1">
                <a:lumMod val="5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646082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D0455-73E0-49A8-822E-EE2DD80158BB}"/>
              </a:ext>
            </a:extLst>
          </p:cNvPr>
          <p:cNvSpPr>
            <a:spLocks noGrp="1"/>
          </p:cNvSpPr>
          <p:nvPr>
            <p:ph type="title"/>
          </p:nvPr>
        </p:nvSpPr>
        <p:spPr/>
        <p:txBody>
          <a:bodyPr/>
          <a:lstStyle/>
          <a:p>
            <a:r>
              <a:rPr lang="en-US">
                <a:cs typeface="Segoe UI"/>
              </a:rPr>
              <a:t>How does it work?</a:t>
            </a:r>
            <a:endParaRPr lang="en-US"/>
          </a:p>
        </p:txBody>
      </p:sp>
      <p:sp>
        <p:nvSpPr>
          <p:cNvPr id="3" name="Content Placeholder 2">
            <a:extLst>
              <a:ext uri="{FF2B5EF4-FFF2-40B4-BE49-F238E27FC236}">
                <a16:creationId xmlns:a16="http://schemas.microsoft.com/office/drawing/2014/main" id="{F0704D53-B9D0-4A15-9A2B-2DCBBFE8F668}"/>
              </a:ext>
            </a:extLst>
          </p:cNvPr>
          <p:cNvSpPr>
            <a:spLocks noGrp="1"/>
          </p:cNvSpPr>
          <p:nvPr>
            <p:ph sz="quarter" idx="10"/>
          </p:nvPr>
        </p:nvSpPr>
        <p:spPr>
          <a:xfrm>
            <a:off x="584200" y="1435100"/>
            <a:ext cx="11018838" cy="4198072"/>
          </a:xfrm>
        </p:spPr>
        <p:txBody>
          <a:bodyPr vert="horz" wrap="square" lIns="0" tIns="0" rIns="0" bIns="0" rtlCol="0" anchor="t">
            <a:spAutoFit/>
          </a:bodyPr>
          <a:lstStyle/>
          <a:p>
            <a:r>
              <a:rPr lang="en-US" dirty="0">
                <a:cs typeface="Segoe UI"/>
              </a:rPr>
              <a:t>Runtime</a:t>
            </a:r>
            <a:endParaRPr lang="en-US" dirty="0"/>
          </a:p>
          <a:p>
            <a:pPr lvl="1" indent="0"/>
            <a:r>
              <a:rPr lang="en-US" dirty="0">
                <a:cs typeface="Segoe UI"/>
              </a:rPr>
              <a:t>Methods in IL flagged as </a:t>
            </a:r>
            <a:r>
              <a:rPr lang="en-US" dirty="0">
                <a:solidFill>
                  <a:srgbClr val="0000FF"/>
                </a:solidFill>
                <a:latin typeface="Consolas" panose="020B0609020204030204" pitchFamily="49" charset="0"/>
                <a:cs typeface="Consolas" panose="020B0609020204030204" pitchFamily="49" charset="0"/>
              </a:rPr>
              <a:t>abstract static</a:t>
            </a:r>
            <a:r>
              <a:rPr lang="en-US" dirty="0">
                <a:cs typeface="Segoe UI"/>
              </a:rPr>
              <a:t> are now valid (currently rejected)</a:t>
            </a:r>
          </a:p>
          <a:p>
            <a:pPr lvl="1" indent="0"/>
            <a:r>
              <a:rPr lang="en-US" dirty="0">
                <a:cs typeface="Segoe UI"/>
              </a:rPr>
              <a:t>In Mono, everything else just works; we suspect that will be the case for </a:t>
            </a:r>
            <a:r>
              <a:rPr lang="en-US" dirty="0" err="1">
                <a:cs typeface="Segoe UI"/>
              </a:rPr>
              <a:t>CoreCLR</a:t>
            </a:r>
            <a:r>
              <a:rPr lang="en-US" dirty="0">
                <a:cs typeface="Segoe UI"/>
              </a:rPr>
              <a:t> as well</a:t>
            </a:r>
          </a:p>
          <a:p>
            <a:endParaRPr lang="en-US" dirty="0">
              <a:ea typeface="+mn-lt"/>
              <a:cs typeface="+mn-lt"/>
            </a:endParaRPr>
          </a:p>
          <a:p>
            <a:r>
              <a:rPr lang="en-US" dirty="0">
                <a:ea typeface="+mn-lt"/>
                <a:cs typeface="+mn-lt"/>
              </a:rPr>
              <a:t>Roslyn</a:t>
            </a:r>
            <a:endParaRPr lang="en-US" dirty="0"/>
          </a:p>
          <a:p>
            <a:pPr lvl="1" indent="0"/>
            <a:r>
              <a:rPr lang="en-US" dirty="0">
                <a:cs typeface="Segoe UI"/>
              </a:rPr>
              <a:t>Language extensions to declare conformance</a:t>
            </a:r>
          </a:p>
          <a:p>
            <a:pPr lvl="1" indent="0"/>
            <a:r>
              <a:rPr lang="en-US" dirty="0">
                <a:cs typeface="Segoe UI"/>
              </a:rPr>
              <a:t>We will describe that next</a:t>
            </a:r>
          </a:p>
          <a:p>
            <a:pPr lvl="1" indent="0"/>
            <a:endParaRPr lang="en-US" dirty="0"/>
          </a:p>
          <a:p>
            <a:pPr lvl="1" indent="0"/>
            <a:endParaRPr lang="en-US" dirty="0"/>
          </a:p>
          <a:p>
            <a:pPr marL="0" indent="0">
              <a:buNone/>
            </a:pPr>
            <a:endParaRPr lang="en-US" dirty="0"/>
          </a:p>
        </p:txBody>
      </p:sp>
    </p:spTree>
    <p:extLst>
      <p:ext uri="{BB962C8B-B14F-4D97-AF65-F5344CB8AC3E}">
        <p14:creationId xmlns:p14="http://schemas.microsoft.com/office/powerpoint/2010/main" val="75571760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Static Interface Member Refresher</a:t>
            </a:r>
          </a:p>
        </p:txBody>
      </p:sp>
      <p:sp>
        <p:nvSpPr>
          <p:cNvPr id="6" name="Text Placeholder 5"/>
          <p:cNvSpPr>
            <a:spLocks noGrp="1"/>
          </p:cNvSpPr>
          <p:nvPr>
            <p:ph sz="quarter" idx="10"/>
          </p:nvPr>
        </p:nvSpPr>
        <p:spPr>
          <a:xfrm>
            <a:off x="584200" y="1435100"/>
            <a:ext cx="11018838" cy="3877985"/>
          </a:xfrm>
        </p:spPr>
        <p:txBody>
          <a:bodyPr/>
          <a:lstStyle/>
          <a:p>
            <a:r>
              <a:rPr lang="en-US" dirty="0"/>
              <a:t>New to C# in 8.0 and must have a body. Introduced along with default implementations in interfaces:</a:t>
            </a:r>
          </a:p>
          <a:p>
            <a:pPr marL="0" indent="0">
              <a:buNone/>
            </a:pPr>
            <a:endParaRPr lang="en-US" dirty="0"/>
          </a:p>
          <a:p>
            <a:endParaRPr lang="en-US" dirty="0"/>
          </a:p>
          <a:p>
            <a:endParaRPr lang="en-US" dirty="0"/>
          </a:p>
          <a:p>
            <a:pPr marL="0" indent="0">
              <a:buNone/>
            </a:pPr>
            <a:endParaRPr lang="en-US" dirty="0"/>
          </a:p>
          <a:p>
            <a:r>
              <a:rPr lang="en-US" dirty="0"/>
              <a:t>Invocable against the interface type itself – does not participate in the interface contract:</a:t>
            </a:r>
          </a:p>
        </p:txBody>
      </p:sp>
      <p:sp>
        <p:nvSpPr>
          <p:cNvPr id="5" name="Rectangle 4">
            <a:extLst>
              <a:ext uri="{FF2B5EF4-FFF2-40B4-BE49-F238E27FC236}">
                <a16:creationId xmlns:a16="http://schemas.microsoft.com/office/drawing/2014/main" id="{9AD81512-BBF2-A340-8A3A-B5336D7B3B19}"/>
              </a:ext>
            </a:extLst>
          </p:cNvPr>
          <p:cNvSpPr/>
          <p:nvPr/>
        </p:nvSpPr>
        <p:spPr>
          <a:xfrm>
            <a:off x="1303426" y="2636696"/>
            <a:ext cx="7423131" cy="1450397"/>
          </a:xfrm>
          <a:prstGeom prst="rect">
            <a:avLst/>
          </a:prstGeom>
        </p:spPr>
        <p:txBody>
          <a:bodyPr wrap="square">
            <a:spAutoFit/>
          </a:bodyPr>
          <a:lstStyle/>
          <a:p>
            <a:r>
              <a:rPr lang="en-US" dirty="0">
                <a:solidFill>
                  <a:srgbClr val="0000FF"/>
                </a:solidFill>
                <a:latin typeface="Consolas" panose="020B0609020204030204" pitchFamily="49" charset="0"/>
                <a:cs typeface="Consolas" panose="020B0609020204030204" pitchFamily="49" charset="0"/>
              </a:rPr>
              <a:t>interface</a:t>
            </a:r>
            <a:r>
              <a:rPr lang="en-US" dirty="0">
                <a:solidFill>
                  <a:srgbClr val="000000"/>
                </a:solidFill>
                <a:latin typeface="Consolas" panose="020B0609020204030204" pitchFamily="49" charset="0"/>
                <a:cs typeface="Consolas" panose="020B0609020204030204" pitchFamily="49" charset="0"/>
              </a:rPr>
              <a:t> </a:t>
            </a:r>
            <a:r>
              <a:rPr lang="en-US" dirty="0">
                <a:solidFill>
                  <a:srgbClr val="267F99"/>
                </a:solidFill>
                <a:latin typeface="Consolas" panose="020B0609020204030204" pitchFamily="49" charset="0"/>
                <a:cs typeface="Consolas" panose="020B0609020204030204" pitchFamily="49" charset="0"/>
              </a:rPr>
              <a:t>IContract</a:t>
            </a:r>
            <a:endParaRPr lang="en-US" dirty="0">
              <a:solidFill>
                <a:srgbClr val="000000"/>
              </a:solidFill>
              <a:latin typeface="Consolas" panose="020B0609020204030204" pitchFamily="49" charset="0"/>
              <a:cs typeface="Consolas" panose="020B0609020204030204" pitchFamily="49" charset="0"/>
            </a:endParaRPr>
          </a:p>
          <a:p>
            <a:r>
              <a:rPr lang="en-US" dirty="0">
                <a:solidFill>
                  <a:srgbClr val="000000"/>
                </a:solidFill>
                <a:latin typeface="Consolas" panose="020B0609020204030204" pitchFamily="49" charset="0"/>
                <a:cs typeface="Consolas" panose="020B0609020204030204" pitchFamily="49" charset="0"/>
              </a:rPr>
              <a:t>{</a:t>
            </a:r>
          </a:p>
          <a:p>
            <a:r>
              <a:rPr lang="en-US" dirty="0">
                <a:solidFill>
                  <a:srgbClr val="0000FF"/>
                </a:solidFill>
                <a:latin typeface="Consolas" panose="020B0609020204030204" pitchFamily="49" charset="0"/>
                <a:cs typeface="Consolas" panose="020B0609020204030204" pitchFamily="49" charset="0"/>
              </a:rPr>
              <a:t>    static</a:t>
            </a:r>
            <a:r>
              <a:rPr lang="en-US" dirty="0">
                <a:solidFill>
                  <a:srgbClr val="000000"/>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void</a:t>
            </a:r>
            <a:r>
              <a:rPr lang="en-US" dirty="0">
                <a:solidFill>
                  <a:srgbClr val="000000"/>
                </a:solidFill>
                <a:latin typeface="Consolas" panose="020B0609020204030204" pitchFamily="49" charset="0"/>
                <a:cs typeface="Consolas" panose="020B0609020204030204" pitchFamily="49" charset="0"/>
              </a:rPr>
              <a:t> </a:t>
            </a:r>
            <a:r>
              <a:rPr lang="en-US" dirty="0">
                <a:solidFill>
                  <a:srgbClr val="795E26"/>
                </a:solidFill>
                <a:latin typeface="Consolas" panose="020B0609020204030204" pitchFamily="49" charset="0"/>
                <a:cs typeface="Consolas" panose="020B0609020204030204" pitchFamily="49" charset="0"/>
              </a:rPr>
              <a:t>M</a:t>
            </a:r>
            <a:r>
              <a:rPr lang="en-US" dirty="0">
                <a:solidFill>
                  <a:srgbClr val="000000"/>
                </a:solidFill>
                <a:latin typeface="Consolas" panose="020B0609020204030204" pitchFamily="49" charset="0"/>
                <a:cs typeface="Consolas" panose="020B0609020204030204" pitchFamily="49" charset="0"/>
              </a:rPr>
              <a:t>()</a:t>
            </a:r>
          </a:p>
          <a:p>
            <a:r>
              <a:rPr lang="en-US" dirty="0">
                <a:solidFill>
                  <a:srgbClr val="000000"/>
                </a:solidFill>
                <a:latin typeface="Consolas" panose="020B0609020204030204" pitchFamily="49" charset="0"/>
                <a:cs typeface="Consolas" panose="020B0609020204030204" pitchFamily="49" charset="0"/>
              </a:rPr>
              <a:t>        =&gt; </a:t>
            </a:r>
            <a:r>
              <a:rPr lang="en-US" dirty="0">
                <a:solidFill>
                  <a:srgbClr val="001080"/>
                </a:solidFill>
                <a:latin typeface="Consolas" panose="020B0609020204030204" pitchFamily="49" charset="0"/>
                <a:cs typeface="Consolas" panose="020B0609020204030204" pitchFamily="49" charset="0"/>
              </a:rPr>
              <a:t>WriteLine</a:t>
            </a:r>
            <a:r>
              <a:rPr lang="en-US" dirty="0">
                <a:solidFill>
                  <a:srgbClr val="000000"/>
                </a:solidFill>
                <a:latin typeface="Consolas" panose="020B0609020204030204" pitchFamily="49" charset="0"/>
                <a:cs typeface="Consolas" panose="020B0609020204030204" pitchFamily="49" charset="0"/>
              </a:rPr>
              <a:t>(</a:t>
            </a:r>
            <a:r>
              <a:rPr lang="en-US" dirty="0">
                <a:solidFill>
                  <a:srgbClr val="A31515"/>
                </a:solidFill>
                <a:latin typeface="Consolas" panose="020B0609020204030204" pitchFamily="49" charset="0"/>
                <a:cs typeface="Consolas" panose="020B0609020204030204" pitchFamily="49" charset="0"/>
              </a:rPr>
              <a:t>"Hello from </a:t>
            </a:r>
            <a:r>
              <a:rPr lang="en-US" dirty="0" err="1">
                <a:solidFill>
                  <a:srgbClr val="A31515"/>
                </a:solidFill>
                <a:latin typeface="Consolas" panose="020B0609020204030204" pitchFamily="49" charset="0"/>
                <a:cs typeface="Consolas" panose="020B0609020204030204" pitchFamily="49" charset="0"/>
              </a:rPr>
              <a:t>IContract.M</a:t>
            </a:r>
            <a:r>
              <a:rPr lang="en-US" dirty="0">
                <a:solidFill>
                  <a:srgbClr val="A31515"/>
                </a:solidFill>
                <a:latin typeface="Consolas" panose="020B0609020204030204" pitchFamily="49" charset="0"/>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a:t>
            </a:r>
          </a:p>
          <a:p>
            <a:r>
              <a:rPr lang="en-US" dirty="0">
                <a:solidFill>
                  <a:srgbClr val="000000"/>
                </a:solidFill>
                <a:latin typeface="Consolas" panose="020B0609020204030204" pitchFamily="49" charset="0"/>
                <a:cs typeface="Consolas" panose="020B0609020204030204" pitchFamily="49" charset="0"/>
              </a:rPr>
              <a:t>}</a:t>
            </a:r>
          </a:p>
        </p:txBody>
      </p:sp>
      <p:sp>
        <p:nvSpPr>
          <p:cNvPr id="10" name="Rectangle 9">
            <a:extLst>
              <a:ext uri="{FF2B5EF4-FFF2-40B4-BE49-F238E27FC236}">
                <a16:creationId xmlns:a16="http://schemas.microsoft.com/office/drawing/2014/main" id="{08244DE6-B271-644B-8D35-6C7F1395BA2E}"/>
              </a:ext>
            </a:extLst>
          </p:cNvPr>
          <p:cNvSpPr/>
          <p:nvPr/>
        </p:nvSpPr>
        <p:spPr>
          <a:xfrm>
            <a:off x="1303426" y="5599454"/>
            <a:ext cx="4464009" cy="363946"/>
          </a:xfrm>
          <a:prstGeom prst="rect">
            <a:avLst/>
          </a:prstGeom>
        </p:spPr>
        <p:txBody>
          <a:bodyPr wrap="square">
            <a:spAutoFit/>
          </a:bodyPr>
          <a:lstStyle/>
          <a:p>
            <a:r>
              <a:rPr lang="en-US" dirty="0" err="1">
                <a:solidFill>
                  <a:srgbClr val="267F99"/>
                </a:solidFill>
                <a:latin typeface="Consolas" panose="020B0609020204030204" pitchFamily="49" charset="0"/>
                <a:cs typeface="Consolas" panose="020B0609020204030204" pitchFamily="49" charset="0"/>
              </a:rPr>
              <a:t>IContract</a:t>
            </a:r>
            <a:r>
              <a:rPr lang="en-US" dirty="0" err="1">
                <a:solidFill>
                  <a:srgbClr val="000000"/>
                </a:solidFill>
                <a:latin typeface="Consolas" panose="020B0609020204030204" pitchFamily="49" charset="0"/>
                <a:cs typeface="Consolas" panose="020B0609020204030204" pitchFamily="49" charset="0"/>
              </a:rPr>
              <a:t>.</a:t>
            </a:r>
            <a:r>
              <a:rPr lang="en-US" dirty="0" err="1">
                <a:solidFill>
                  <a:srgbClr val="795E26"/>
                </a:solidFill>
                <a:latin typeface="Consolas" panose="020B0609020204030204" pitchFamily="49" charset="0"/>
                <a:cs typeface="Consolas" panose="020B0609020204030204" pitchFamily="49" charset="0"/>
              </a:rPr>
              <a:t>M</a:t>
            </a:r>
            <a:r>
              <a:rPr lang="en-US" dirty="0">
                <a:solidFill>
                  <a:srgbClr val="00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65604464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Static Interface Member Refresher</a:t>
            </a:r>
          </a:p>
        </p:txBody>
      </p:sp>
      <p:sp>
        <p:nvSpPr>
          <p:cNvPr id="6" name="Text Placeholder 5"/>
          <p:cNvSpPr>
            <a:spLocks noGrp="1"/>
          </p:cNvSpPr>
          <p:nvPr>
            <p:ph sz="quarter" idx="10"/>
          </p:nvPr>
        </p:nvSpPr>
        <p:spPr>
          <a:xfrm>
            <a:off x="584200" y="1435100"/>
            <a:ext cx="11018838" cy="1982081"/>
          </a:xfrm>
        </p:spPr>
        <p:txBody>
          <a:bodyPr/>
          <a:lstStyle/>
          <a:p>
            <a:r>
              <a:rPr lang="en-US" dirty="0"/>
              <a:t>However, this is not new in CIL:</a:t>
            </a:r>
          </a:p>
          <a:p>
            <a:pPr marL="0" indent="0">
              <a:buNone/>
            </a:pPr>
            <a:endParaRPr lang="en-US" dirty="0"/>
          </a:p>
          <a:p>
            <a:pPr marL="0" indent="0">
              <a:buNone/>
            </a:pPr>
            <a:endParaRPr lang="en-US" dirty="0"/>
          </a:p>
          <a:p>
            <a:r>
              <a:rPr lang="en-US" dirty="0"/>
              <a:t>Likewise, invocable against the interface type itself:</a:t>
            </a:r>
          </a:p>
        </p:txBody>
      </p:sp>
      <p:sp>
        <p:nvSpPr>
          <p:cNvPr id="2" name="Rectangle 1">
            <a:extLst>
              <a:ext uri="{FF2B5EF4-FFF2-40B4-BE49-F238E27FC236}">
                <a16:creationId xmlns:a16="http://schemas.microsoft.com/office/drawing/2014/main" id="{149B2DFB-DD8D-8540-B37C-83CE5DF60447}"/>
              </a:ext>
            </a:extLst>
          </p:cNvPr>
          <p:cNvSpPr/>
          <p:nvPr/>
        </p:nvSpPr>
        <p:spPr>
          <a:xfrm>
            <a:off x="1303425" y="2204543"/>
            <a:ext cx="8337531" cy="363946"/>
          </a:xfrm>
          <a:prstGeom prst="rect">
            <a:avLst/>
          </a:prstGeom>
        </p:spPr>
        <p:txBody>
          <a:bodyPr wrap="square">
            <a:spAutoFit/>
          </a:bodyPr>
          <a:lstStyle/>
          <a:p>
            <a:r>
              <a:rPr lang="en-US" dirty="0">
                <a:solidFill>
                  <a:srgbClr val="AF00DB"/>
                </a:solidFill>
                <a:latin typeface="Consolas" panose="020B0609020204030204" pitchFamily="49" charset="0"/>
                <a:cs typeface="Consolas" panose="020B0609020204030204" pitchFamily="49" charset="0"/>
              </a:rPr>
              <a:t>.method</a:t>
            </a:r>
            <a:r>
              <a:rPr lang="en-US" dirty="0">
                <a:solidFill>
                  <a:srgbClr val="000000"/>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public</a:t>
            </a:r>
            <a:r>
              <a:rPr lang="en-US" dirty="0">
                <a:solidFill>
                  <a:srgbClr val="000000"/>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static</a:t>
            </a:r>
            <a:r>
              <a:rPr lang="en-US" dirty="0">
                <a:solidFill>
                  <a:srgbClr val="000000"/>
                </a:solidFill>
                <a:latin typeface="Consolas" panose="020B0609020204030204" pitchFamily="49" charset="0"/>
                <a:cs typeface="Consolas" panose="020B0609020204030204" pitchFamily="49" charset="0"/>
              </a:rPr>
              <a:t> </a:t>
            </a:r>
            <a:r>
              <a:rPr lang="en-US" dirty="0">
                <a:solidFill>
                  <a:srgbClr val="AF00DB"/>
                </a:solidFill>
                <a:latin typeface="Consolas" panose="020B0609020204030204" pitchFamily="49" charset="0"/>
                <a:cs typeface="Consolas" panose="020B0609020204030204" pitchFamily="49" charset="0"/>
              </a:rPr>
              <a:t>void</a:t>
            </a:r>
            <a:r>
              <a:rPr lang="en-US" dirty="0">
                <a:solidFill>
                  <a:srgbClr val="000000"/>
                </a:solidFill>
                <a:latin typeface="Consolas" panose="020B0609020204030204" pitchFamily="49" charset="0"/>
                <a:cs typeface="Consolas" panose="020B0609020204030204" pitchFamily="49" charset="0"/>
              </a:rPr>
              <a:t> </a:t>
            </a:r>
            <a:r>
              <a:rPr lang="en-US" dirty="0">
                <a:solidFill>
                  <a:srgbClr val="795E26"/>
                </a:solidFill>
                <a:latin typeface="Consolas" panose="020B0609020204030204" pitchFamily="49" charset="0"/>
                <a:cs typeface="Consolas" panose="020B0609020204030204" pitchFamily="49" charset="0"/>
              </a:rPr>
              <a:t>M()</a:t>
            </a:r>
            <a:endParaRPr lang="en-US" dirty="0">
              <a:solidFill>
                <a:srgbClr val="000000"/>
              </a:solidFill>
              <a:latin typeface="Consolas" panose="020B0609020204030204" pitchFamily="49" charset="0"/>
              <a:cs typeface="Consolas" panose="020B0609020204030204" pitchFamily="49" charset="0"/>
            </a:endParaRPr>
          </a:p>
        </p:txBody>
      </p:sp>
      <p:sp>
        <p:nvSpPr>
          <p:cNvPr id="3" name="Rectangle 2">
            <a:extLst>
              <a:ext uri="{FF2B5EF4-FFF2-40B4-BE49-F238E27FC236}">
                <a16:creationId xmlns:a16="http://schemas.microsoft.com/office/drawing/2014/main" id="{4C0F9E46-010B-F949-9886-EA390445889B}"/>
              </a:ext>
            </a:extLst>
          </p:cNvPr>
          <p:cNvSpPr/>
          <p:nvPr/>
        </p:nvSpPr>
        <p:spPr>
          <a:xfrm>
            <a:off x="1303425" y="3761257"/>
            <a:ext cx="3185487" cy="363946"/>
          </a:xfrm>
          <a:prstGeom prst="rect">
            <a:avLst/>
          </a:prstGeom>
        </p:spPr>
        <p:txBody>
          <a:bodyPr wrap="none">
            <a:spAutoFit/>
          </a:bodyPr>
          <a:lstStyle/>
          <a:p>
            <a:r>
              <a:rPr lang="en-US" dirty="0">
                <a:solidFill>
                  <a:srgbClr val="800000"/>
                </a:solidFill>
                <a:latin typeface="Consolas" panose="020B0609020204030204" pitchFamily="49" charset="0"/>
                <a:cs typeface="Consolas" panose="020B0609020204030204" pitchFamily="49" charset="0"/>
              </a:rPr>
              <a:t>call</a:t>
            </a:r>
            <a:r>
              <a:rPr lang="en-US" dirty="0">
                <a:solidFill>
                  <a:srgbClr val="000000"/>
                </a:solidFill>
                <a:latin typeface="Consolas" panose="020B0609020204030204" pitchFamily="49" charset="0"/>
                <a:cs typeface="Consolas" panose="020B0609020204030204" pitchFamily="49" charset="0"/>
              </a:rPr>
              <a:t> </a:t>
            </a:r>
            <a:r>
              <a:rPr lang="en-US" dirty="0">
                <a:solidFill>
                  <a:srgbClr val="AF00DB"/>
                </a:solidFill>
                <a:latin typeface="Consolas" panose="020B0609020204030204" pitchFamily="49" charset="0"/>
                <a:cs typeface="Consolas" panose="020B0609020204030204" pitchFamily="49" charset="0"/>
              </a:rPr>
              <a:t>void</a:t>
            </a:r>
            <a:r>
              <a:rPr lang="en-US" dirty="0">
                <a:solidFill>
                  <a:srgbClr val="000000"/>
                </a:solidFill>
                <a:latin typeface="Consolas" panose="020B0609020204030204" pitchFamily="49" charset="0"/>
                <a:cs typeface="Consolas" panose="020B0609020204030204" pitchFamily="49" charset="0"/>
              </a:rPr>
              <a:t> </a:t>
            </a:r>
            <a:r>
              <a:rPr lang="en-US" dirty="0">
                <a:solidFill>
                  <a:srgbClr val="795E26"/>
                </a:solidFill>
                <a:latin typeface="Consolas" panose="020B0609020204030204" pitchFamily="49" charset="0"/>
                <a:cs typeface="Consolas" panose="020B0609020204030204" pitchFamily="49" charset="0"/>
              </a:rPr>
              <a:t>IContract::M()</a:t>
            </a:r>
            <a:endParaRPr lang="en-US"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48959810"/>
      </p:ext>
    </p:extLst>
  </p:cSld>
  <p:clrMapOvr>
    <a:masterClrMapping/>
  </p:clrMapOvr>
  <p:transition>
    <p:fade/>
  </p:transition>
</p:sld>
</file>

<file path=ppt/theme/theme1.xml><?xml version="1.0" encoding="utf-8"?>
<a:theme xmlns:a="http://schemas.openxmlformats.org/drawingml/2006/main" name="White Template">
  <a:themeElements>
    <a:clrScheme name="TS_20_Purple on White">
      <a:dk1>
        <a:srgbClr val="000000"/>
      </a:dk1>
      <a:lt1>
        <a:srgbClr val="FFFFFF"/>
      </a:lt1>
      <a:dk2>
        <a:srgbClr val="3B2E58"/>
      </a:dk2>
      <a:lt2>
        <a:srgbClr val="E6E6E6"/>
      </a:lt2>
      <a:accent1>
        <a:srgbClr val="8661C5"/>
      </a:accent1>
      <a:accent2>
        <a:srgbClr val="3B2E58"/>
      </a:accent2>
      <a:accent3>
        <a:srgbClr val="D59DFF"/>
      </a:accent3>
      <a:accent4>
        <a:srgbClr val="0078D4"/>
      </a:accent4>
      <a:accent5>
        <a:srgbClr val="243A5E"/>
      </a:accent5>
      <a:accent6>
        <a:srgbClr val="737373"/>
      </a:accent6>
      <a:hlink>
        <a:srgbClr val="7B51BF"/>
      </a:hlink>
      <a:folHlink>
        <a:srgbClr val="8661C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7.potx" id="{B80AB629-CAA1-4337-885D-E45863E95C35}" vid="{5BDB2DC5-0E10-4801-9011-790B6DCE6D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6" ma:contentTypeDescription="Create a new document." ma:contentTypeScope="" ma:versionID="24b7a44f49c7f8d524d04c695baedf53">
  <xsd:schema xmlns:xsd="http://www.w3.org/2001/XMLSchema" xmlns:xs="http://www.w3.org/2001/XMLSchema" xmlns:p="http://schemas.microsoft.com/office/2006/metadata/properties" xmlns:ns1="http://schemas.microsoft.com/sharepoint/v3" xmlns:ns2="dcf5ddc1-fb1d-440f-849a-6450bddbaed7" xmlns:ns3="965de625-df5b-42e9-a277-2113da4f1195" targetNamespace="http://schemas.microsoft.com/office/2006/metadata/properties" ma:root="true" ma:fieldsID="e46491ab598b4ca7c34f6e01f1cb89ea" ns1:_="" ns2:_="" ns3:_="">
    <xsd:import namespace="http://schemas.microsoft.com/sharepoint/v3"/>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65de625-df5b-42e9-a277-2113da4f119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D1D262-8086-483E-8AEE-327E7944EC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infopath/2007/PartnerControls"/>
    <ds:schemaRef ds:uri="http://schemas.openxmlformats.org/package/2006/metadata/core-properties"/>
    <ds:schemaRef ds:uri="http://schemas.microsoft.com/office/2006/metadata/properties"/>
    <ds:schemaRef ds:uri="http://purl.org/dc/terms/"/>
    <ds:schemaRef ds:uri="http://purl.org/dc/dcmitype/"/>
    <ds:schemaRef ds:uri="http://purl.org/dc/elements/1.1/"/>
    <ds:schemaRef ds:uri="http://www.w3.org/XML/1998/namespace"/>
    <ds:schemaRef ds:uri="http://schemas.microsoft.com/office/2006/documentManagement/types"/>
    <ds:schemaRef ds:uri="965de625-df5b-42e9-a277-2113da4f1195"/>
    <ds:schemaRef ds:uri="dcf5ddc1-fb1d-440f-849a-6450bddbaed7"/>
    <ds:schemaRef ds:uri="http://schemas.microsoft.com/sharepoint/v3"/>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 Template</Template>
  <TotalTime>2901</TotalTime>
  <Words>1911</Words>
  <Application>Microsoft Macintosh PowerPoint</Application>
  <PresentationFormat>Widescreen</PresentationFormat>
  <Paragraphs>267</Paragraphs>
  <Slides>20</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Fira Code, Menlo, Monaco,  Courier New</vt:lpstr>
      <vt:lpstr>Arial</vt:lpstr>
      <vt:lpstr>Consolas</vt:lpstr>
      <vt:lpstr>Segoe UI</vt:lpstr>
      <vt:lpstr>Segoe UI Semibold</vt:lpstr>
      <vt:lpstr>Wingdings</vt:lpstr>
      <vt:lpstr>White Template</vt:lpstr>
      <vt:lpstr>Generic Math in .NET Contractual Static Interface Members in C#</vt:lpstr>
      <vt:lpstr>Background</vt:lpstr>
      <vt:lpstr>Generic Math: the primary motivator</vt:lpstr>
      <vt:lpstr>Status</vt:lpstr>
      <vt:lpstr>Context</vt:lpstr>
      <vt:lpstr>Expressing Generic Operations in .NET</vt:lpstr>
      <vt:lpstr>How does it work?</vt:lpstr>
      <vt:lpstr>Static Interface Member Refresher</vt:lpstr>
      <vt:lpstr>Static Interface Member Refresher</vt:lpstr>
      <vt:lpstr>Contractual Static Interface Members (CSIM)</vt:lpstr>
      <vt:lpstr>Contractual Static Interface Members (CSIM)</vt:lpstr>
      <vt:lpstr>Contractual Static Interface Members (CSIM)</vt:lpstr>
      <vt:lpstr>CSIM Roslyn Prototype</vt:lpstr>
      <vt:lpstr>CSIM Roslyn Prototype</vt:lpstr>
      <vt:lpstr>Next Steps</vt:lpstr>
      <vt:lpstr>What follows CSIM? .NET Numerics</vt:lpstr>
      <vt:lpstr>.NET Numerics</vt:lpstr>
      <vt:lpstr>For Further Consideration</vt:lpstr>
      <vt:lpstr>CSIM: Virtual?</vt:lpstr>
      <vt:lpstr>CSIM: Override?</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Aaron Bockover</dc:creator>
  <cp:keywords/>
  <dc:description/>
  <cp:lastModifiedBy>Aaron Bockover</cp:lastModifiedBy>
  <cp:revision>16</cp:revision>
  <dcterms:created xsi:type="dcterms:W3CDTF">2020-06-27T01:28:01Z</dcterms:created>
  <dcterms:modified xsi:type="dcterms:W3CDTF">2020-06-29T20:29:57Z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0x010100BD9FAF4CD5AD2F4B99B5B2414089ABF7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