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5400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170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70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ee444df81_0_12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ee444df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e444df81_0_18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e444df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e444df81_0_24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ee444df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e444df81_0_45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ee444df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ee444df81_0_30:notes"/>
          <p:cNvSpPr/>
          <p:nvPr>
            <p:ph idx="2" type="sldImg"/>
          </p:nvPr>
        </p:nvSpPr>
        <p:spPr>
          <a:xfrm>
            <a:off x="2416825" y="685800"/>
            <a:ext cx="2025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ee444df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4080" y="1323689"/>
            <a:ext cx="50319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075" y="5038444"/>
            <a:ext cx="50319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4075" y="1966444"/>
            <a:ext cx="50319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4075" y="5603956"/>
            <a:ext cx="50319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4075" y="3823733"/>
            <a:ext cx="50319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4075" y="791156"/>
            <a:ext cx="50319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4075" y="2048844"/>
            <a:ext cx="5031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4075" y="791156"/>
            <a:ext cx="50319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4075" y="2048844"/>
            <a:ext cx="23622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53780" y="2048844"/>
            <a:ext cx="23622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4075" y="791156"/>
            <a:ext cx="50319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4075" y="987733"/>
            <a:ext cx="16584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4075" y="2470400"/>
            <a:ext cx="16584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89518" y="800267"/>
            <a:ext cx="37605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00000" y="-222"/>
            <a:ext cx="2700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6791" y="2192311"/>
            <a:ext cx="2388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6791" y="4983244"/>
            <a:ext cx="23889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917028" y="1287244"/>
            <a:ext cx="22659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4075" y="7521022"/>
            <a:ext cx="35427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4075" y="791156"/>
            <a:ext cx="5031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4075" y="2048844"/>
            <a:ext cx="5031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003420" y="8290163"/>
            <a:ext cx="324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aru369/Criando-um-Ebook-com-ChatGPT-MidJourney" TargetMode="External"/><Relationship Id="rId4" Type="http://schemas.openxmlformats.org/officeDocument/2006/relationships/hyperlink" Target="https://github.com/Paru369/Criando-um-Ebook-com-ChatGPT-MidJourney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3D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950" y="231325"/>
            <a:ext cx="4490400" cy="11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90">
                <a:highlight>
                  <a:srgbClr val="E8E2D0"/>
                </a:highlight>
                <a:latin typeface="Impact"/>
                <a:ea typeface="Impact"/>
                <a:cs typeface="Impact"/>
                <a:sym typeface="Impact"/>
              </a:rPr>
              <a:t>INTRODUÇÃO A QUALIDADE DE SOFTWARE</a:t>
            </a:r>
            <a:endParaRPr b="1" sz="3390">
              <a:highlight>
                <a:srgbClr val="E8E2D0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41200" y="6701525"/>
            <a:ext cx="5031900" cy="737700"/>
          </a:xfrm>
          <a:prstGeom prst="rect">
            <a:avLst/>
          </a:prstGeom>
          <a:solidFill>
            <a:srgbClr val="EEEA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90">
                <a:highlight>
                  <a:srgbClr val="E8E2D0"/>
                </a:highlight>
                <a:latin typeface="Comfortaa"/>
                <a:ea typeface="Comfortaa"/>
                <a:cs typeface="Comfortaa"/>
                <a:sym typeface="Comfortaa"/>
              </a:rPr>
              <a:t>INGRESSE NA ÁREA DE QUALIDADE DE SOFTWARE E SEJA UM QA DIFERENCIADO</a:t>
            </a:r>
            <a:endParaRPr b="1" sz="1590">
              <a:highlight>
                <a:srgbClr val="E8E2D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810450" y="7633625"/>
            <a:ext cx="3779100" cy="46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90">
                <a:highlight>
                  <a:srgbClr val="C96646"/>
                </a:highlight>
                <a:latin typeface="Impact"/>
                <a:ea typeface="Impact"/>
                <a:cs typeface="Impact"/>
                <a:sym typeface="Impact"/>
              </a:rPr>
              <a:t>PAULO PINHEIRO</a:t>
            </a:r>
            <a:endParaRPr b="1" sz="2090">
              <a:highlight>
                <a:srgbClr val="C96646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845" l="0" r="1293" t="0"/>
          <a:stretch/>
        </p:blipFill>
        <p:spPr>
          <a:xfrm>
            <a:off x="231663" y="1479200"/>
            <a:ext cx="4936675" cy="49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84075" y="791150"/>
            <a:ext cx="5031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91919"/>
                </a:solidFill>
              </a:rPr>
              <a:t>Visão Geral de Qualidade Software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4050" y="3275675"/>
            <a:ext cx="50319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875">
                <a:solidFill>
                  <a:schemeClr val="dk1"/>
                </a:solidFill>
              </a:rPr>
              <a:t>Neste capítulo definiremos o que vem a ser Qualidade de </a:t>
            </a:r>
            <a:r>
              <a:rPr i="1" lang="pt-BR" sz="875">
                <a:solidFill>
                  <a:schemeClr val="dk1"/>
                </a:solidFill>
              </a:rPr>
              <a:t>Software</a:t>
            </a:r>
            <a:r>
              <a:rPr lang="pt-BR" sz="875">
                <a:solidFill>
                  <a:schemeClr val="dk1"/>
                </a:solidFill>
              </a:rPr>
              <a:t>, veremos a qua- lidade pode ter diferentes interpretações, dependendo de quem a está avaliando.</a:t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952">
                <a:solidFill>
                  <a:schemeClr val="dk1"/>
                </a:solidFill>
              </a:rPr>
              <a:t>					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875">
                <a:solidFill>
                  <a:schemeClr val="dk1"/>
                </a:solidFill>
              </a:rPr>
              <a:t>Comentaremos sobre as diferenças de qualidade de produto e de proces- so de </a:t>
            </a:r>
            <a:r>
              <a:rPr i="1" lang="pt-BR" sz="875">
                <a:solidFill>
                  <a:schemeClr val="dk1"/>
                </a:solidFill>
              </a:rPr>
              <a:t>software </a:t>
            </a:r>
            <a:r>
              <a:rPr lang="pt-BR" sz="875">
                <a:solidFill>
                  <a:schemeClr val="dk1"/>
                </a:solidFill>
              </a:rPr>
              <a:t>e finalizaremos com alguns fatores relacionados à Qualidade de </a:t>
            </a:r>
            <a:r>
              <a:rPr i="1" lang="pt-BR" sz="875">
                <a:solidFill>
                  <a:schemeClr val="dk1"/>
                </a:solidFill>
              </a:rPr>
              <a:t>Software.</a:t>
            </a:r>
            <a:r>
              <a:rPr lang="pt-BR" sz="952">
                <a:solidFill>
                  <a:schemeClr val="dk1"/>
                </a:solidFill>
              </a:rPr>
              <a:t>				</a:t>
            </a:r>
            <a:endParaRPr sz="952">
              <a:solidFill>
                <a:schemeClr val="dk1"/>
              </a:solidFill>
            </a:endParaRPr>
          </a:p>
          <a:p>
            <a:pPr indent="-27289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8"/>
              <a:buChar char="●"/>
            </a:pPr>
            <a:r>
              <a:rPr lang="pt-BR" sz="797">
                <a:solidFill>
                  <a:schemeClr val="dk1"/>
                </a:solidFill>
              </a:rPr>
              <a:t>Compreender as diferentes visões da Qualidade de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;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</a:t>
            </a:r>
            <a:endParaRPr sz="797">
              <a:solidFill>
                <a:schemeClr val="dk1"/>
              </a:solidFill>
            </a:endParaRPr>
          </a:p>
          <a:p>
            <a:pPr indent="-2728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8"/>
              <a:buChar char="●"/>
            </a:pPr>
            <a:r>
              <a:rPr lang="pt-BR" sz="797">
                <a:solidFill>
                  <a:schemeClr val="dk1"/>
                </a:solidFill>
              </a:rPr>
              <a:t>Compreender os fatores da qualidade de um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;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</a:t>
            </a:r>
            <a:endParaRPr sz="797">
              <a:solidFill>
                <a:schemeClr val="dk1"/>
              </a:solidFill>
            </a:endParaRPr>
          </a:p>
          <a:p>
            <a:pPr indent="-2728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8"/>
              <a:buChar char="●"/>
            </a:pPr>
            <a:r>
              <a:rPr lang="pt-BR" sz="797">
                <a:solidFill>
                  <a:schemeClr val="dk1"/>
                </a:solidFill>
              </a:rPr>
              <a:t>Entender o que são métricas de </a:t>
            </a:r>
            <a:r>
              <a:rPr i="1" lang="pt-BR" sz="797">
                <a:solidFill>
                  <a:schemeClr val="dk1"/>
                </a:solidFill>
              </a:rPr>
              <a:t>software </a:t>
            </a:r>
            <a:r>
              <a:rPr lang="pt-BR" sz="797">
                <a:solidFill>
                  <a:schemeClr val="dk1"/>
                </a:solidFill>
              </a:rPr>
              <a:t>e;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</a:t>
            </a:r>
            <a:endParaRPr sz="797">
              <a:solidFill>
                <a:schemeClr val="dk1"/>
              </a:solidFill>
            </a:endParaRPr>
          </a:p>
          <a:p>
            <a:pPr indent="-2728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8"/>
              <a:buChar char="●"/>
            </a:pPr>
            <a:r>
              <a:rPr lang="pt-BR" sz="797">
                <a:solidFill>
                  <a:schemeClr val="dk1"/>
                </a:solidFill>
              </a:rPr>
              <a:t>A importância das revisões de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.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	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Quando apareceram os primeiros computadores e depois com a evolução dos mesmos, to- dos ficamos fascinados e também curiosos como essas máquinas podiam fazer tantas coisas em tão pouco tempo, como de repente elas começaram a fazer parte das nossas vidas, de tal maneira que hoje não nos imaginamos sem elas, não é?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	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Pois bem, agora não tem mais como voltar atrás, não vivemos mais sem nossos amados com- putadores, que também não existem sem um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, não é verdade? Mas para que tudo funciona na mais perfeita ordem não basta simplesmente ter o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, esse precisa ter qualidade! Vamos lá, vamos entender o que vem a ser a Qualidade de </a:t>
            </a:r>
            <a:r>
              <a:rPr i="1" lang="pt-BR" sz="797">
                <a:solidFill>
                  <a:schemeClr val="dk1"/>
                </a:solidFill>
              </a:rPr>
              <a:t>Software</a:t>
            </a:r>
            <a:r>
              <a:rPr lang="pt-BR" sz="797">
                <a:solidFill>
                  <a:schemeClr val="dk1"/>
                </a:solidFill>
              </a:rPr>
              <a:t>!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	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1030">
                <a:solidFill>
                  <a:srgbClr val="191919"/>
                </a:solidFill>
              </a:rPr>
              <a:t>1.1 Conceito de Qualidade de </a:t>
            </a:r>
            <a:r>
              <a:rPr i="1" lang="pt-BR" sz="1030">
                <a:solidFill>
                  <a:srgbClr val="191919"/>
                </a:solidFill>
              </a:rPr>
              <a:t>Software</a:t>
            </a:r>
            <a:br>
              <a:rPr i="1" lang="pt-BR" sz="1030">
                <a:solidFill>
                  <a:srgbClr val="191919"/>
                </a:solidFill>
              </a:rPr>
            </a:br>
            <a:r>
              <a:rPr i="1" lang="pt-BR" sz="1030">
                <a:solidFill>
                  <a:srgbClr val="191919"/>
                </a:solidFill>
              </a:rPr>
              <a:t> </a:t>
            </a:r>
            <a:r>
              <a:rPr lang="pt-BR" sz="797">
                <a:solidFill>
                  <a:schemeClr val="dk1"/>
                </a:solidFill>
              </a:rPr>
              <a:t>							</a:t>
            </a:r>
            <a:br>
              <a:rPr lang="pt-BR" sz="797">
                <a:solidFill>
                  <a:schemeClr val="dk1"/>
                </a:solidFill>
              </a:rPr>
            </a:br>
            <a:r>
              <a:rPr lang="pt-BR" sz="875">
                <a:solidFill>
                  <a:schemeClr val="dk1"/>
                </a:solidFill>
              </a:rPr>
              <a:t>Com a constante demanda gerada pela vida moderna, cada vez mais os compu- tadores passam a integrar a rotina diária e a produção de </a:t>
            </a:r>
            <a:r>
              <a:rPr i="1" lang="pt-BR" sz="875">
                <a:solidFill>
                  <a:schemeClr val="dk1"/>
                </a:solidFill>
              </a:rPr>
              <a:t>software </a:t>
            </a:r>
            <a:r>
              <a:rPr lang="pt-BR" sz="875">
                <a:solidFill>
                  <a:schemeClr val="dk1"/>
                </a:solidFill>
              </a:rPr>
              <a:t>vem tendo um aumento constante. A exigência por qualidade estende-se também à área de </a:t>
            </a:r>
            <a:r>
              <a:rPr i="1" lang="pt-BR" sz="875">
                <a:solidFill>
                  <a:schemeClr val="dk1"/>
                </a:solidFill>
              </a:rPr>
              <a:t>software </a:t>
            </a:r>
            <a:r>
              <a:rPr lang="pt-BR" sz="875">
                <a:solidFill>
                  <a:schemeClr val="dk1"/>
                </a:solidFill>
              </a:rPr>
              <a:t>e pode ser considerada o centro das atenções para o desenvolvimento de </a:t>
            </a:r>
            <a:r>
              <a:rPr i="1" lang="pt-BR" sz="875">
                <a:solidFill>
                  <a:schemeClr val="dk1"/>
                </a:solidFill>
              </a:rPr>
              <a:t>software</a:t>
            </a:r>
            <a:r>
              <a:rPr lang="pt-BR" sz="875">
                <a:solidFill>
                  <a:schemeClr val="dk1"/>
                </a:solidFill>
              </a:rPr>
              <a:t>. Por exemplo, do ponto de vista dos fornecedores de </a:t>
            </a:r>
            <a:r>
              <a:rPr i="1" lang="pt-BR" sz="875">
                <a:solidFill>
                  <a:schemeClr val="dk1"/>
                </a:solidFill>
              </a:rPr>
              <a:t>software</a:t>
            </a:r>
            <a:r>
              <a:rPr lang="pt-BR" sz="875">
                <a:solidFill>
                  <a:schemeClr val="dk1"/>
                </a:solidFill>
              </a:rPr>
              <a:t>, qua- lidade não é mais um fator de vantagem no mercado, mas uma condição neces- sária e pode-se dizer indispensável para que seja possível competir com sucesso. </a:t>
            </a:r>
            <a:br>
              <a:rPr lang="pt-BR" sz="875">
                <a:solidFill>
                  <a:schemeClr val="dk1"/>
                </a:solidFill>
              </a:rPr>
            </a:br>
            <a:r>
              <a:rPr lang="pt-BR" sz="797">
                <a:solidFill>
                  <a:schemeClr val="dk1"/>
                </a:solidFill>
              </a:rPr>
              <a:t> 						</a:t>
            </a:r>
            <a:endParaRPr sz="79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952">
                <a:solidFill>
                  <a:schemeClr val="dk1"/>
                </a:solidFill>
              </a:rPr>
              <a:t>					 				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952">
                <a:solidFill>
                  <a:schemeClr val="dk1"/>
                </a:solidFill>
              </a:rPr>
              <a:t>			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pt-BR" sz="952">
                <a:solidFill>
                  <a:schemeClr val="dk1"/>
                </a:solidFill>
              </a:rPr>
              <a:t>		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25" y="1320050"/>
            <a:ext cx="2174450" cy="21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84075" y="312975"/>
            <a:ext cx="5031900" cy="5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Mas vamos parar e analisar, como chegamos a essa era da Qualidade de </a:t>
            </a:r>
            <a:r>
              <a:rPr i="1" lang="pt-BR" sz="850">
                <a:solidFill>
                  <a:schemeClr val="dk1"/>
                </a:solidFill>
              </a:rPr>
              <a:t>Software</a:t>
            </a:r>
            <a:r>
              <a:rPr lang="pt-BR" sz="850">
                <a:solidFill>
                  <a:schemeClr val="dk1"/>
                </a:solidFill>
              </a:rPr>
              <a:t>?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Desde os tempos remotos, muitos problemas no desenvolvimento dos siste- mas computacionais já se faziam sentir. Em 1968 o Comitê de Ciências da OTAN reuniu 50 especialistas, cientistas e profissionais da indústria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para dis- cutir possíveis soluções para o que passou a ser conhecido como a </a:t>
            </a:r>
            <a:r>
              <a:rPr i="1" lang="pt-BR" sz="850">
                <a:solidFill>
                  <a:schemeClr val="dk1"/>
                </a:solidFill>
              </a:rPr>
              <a:t>Crise do Software</a:t>
            </a:r>
            <a:r>
              <a:rPr lang="pt-BR" sz="850">
                <a:solidFill>
                  <a:schemeClr val="dk1"/>
                </a:solidFill>
              </a:rPr>
              <a:t>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Nesse encontro se firmou o termo </a:t>
            </a:r>
            <a:r>
              <a:rPr i="1" lang="pt-BR" sz="850">
                <a:solidFill>
                  <a:schemeClr val="dk1"/>
                </a:solidFill>
              </a:rPr>
              <a:t>Engenharia de Software</a:t>
            </a:r>
            <a:r>
              <a:rPr lang="pt-BR" sz="850">
                <a:solidFill>
                  <a:schemeClr val="dk1"/>
                </a:solidFill>
              </a:rPr>
              <a:t>, e foi definida formalmente a necessidade da aplicação de uma abordagem sistemática, dis- ciplinada e quantificável para o desenvolvimento, operação e manutenção de produtos de </a:t>
            </a:r>
            <a:r>
              <a:rPr i="1" lang="pt-BR" sz="850">
                <a:solidFill>
                  <a:schemeClr val="dk1"/>
                </a:solidFill>
              </a:rPr>
              <a:t>software</a:t>
            </a:r>
            <a:r>
              <a:rPr lang="pt-BR" sz="850">
                <a:solidFill>
                  <a:schemeClr val="dk1"/>
                </a:solidFill>
              </a:rPr>
              <a:t>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Vamos relembrar algumas coisas e observar a engenharia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atra- vés de uma perspectiva histórica: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pt-BR" sz="850">
                <a:solidFill>
                  <a:schemeClr val="dk1"/>
                </a:solidFill>
              </a:rPr>
              <a:t>Década de 60 e os anos que a antecedem: </a:t>
            </a:r>
            <a:r>
              <a:rPr lang="pt-BR" sz="850">
                <a:solidFill>
                  <a:schemeClr val="dk1"/>
                </a:solidFill>
              </a:rPr>
              <a:t>podem ser chamados de Era Funcional – quando aprendeu-se a usar a tecnologia da informação para suprir as necessidades institucionais e começar a integrar o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nas operações diárias das instituições.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pt-BR" sz="850">
                <a:solidFill>
                  <a:schemeClr val="dk1"/>
                </a:solidFill>
              </a:rPr>
              <a:t>Década de 70: </a:t>
            </a:r>
            <a:r>
              <a:rPr lang="pt-BR" sz="850">
                <a:solidFill>
                  <a:schemeClr val="dk1"/>
                </a:solidFill>
              </a:rPr>
              <a:t>ficou conhecida como a Era do Método - nessa fase, como as organizações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foram caracterizadas por maciços atrasos nos pla- nos e constantes ultrapassagens dos custos planejados, a maior preocupa- ção era planejar e controlar os projetos de </a:t>
            </a:r>
            <a:r>
              <a:rPr i="1" lang="pt-BR" sz="850">
                <a:solidFill>
                  <a:schemeClr val="dk1"/>
                </a:solidFill>
              </a:rPr>
              <a:t>software</a:t>
            </a:r>
            <a:r>
              <a:rPr lang="pt-BR" sz="850">
                <a:solidFill>
                  <a:schemeClr val="dk1"/>
                </a:solidFill>
              </a:rPr>
              <a:t>. Foi quando os modelos de ciclo-de-vida, baseados em várias fases, foram introduzidos e analisados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pt-BR" sz="850">
                <a:solidFill>
                  <a:schemeClr val="dk1"/>
                </a:solidFill>
              </a:rPr>
              <a:t>Década de 80: </a:t>
            </a:r>
            <a:r>
              <a:rPr lang="pt-BR" sz="850">
                <a:solidFill>
                  <a:schemeClr val="dk1"/>
                </a:solidFill>
              </a:rPr>
              <a:t>foi a era do Custo - O custo do hardware começou a cair e a tecnologia da informação se tornou acessível às pessoas, não mais apenas às instituições. A competição das indústrias tomou um rumo diferente pois aplicações de baixo custo puderam ser largamente implementadas. A importância da produtividade no desenvolvimento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aumen- tou significativamente. Nessa fase, vários modelos de custo na Engenha- ria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foram implementados e usados. Foi também no final des- sa década que se reconheceu a importância da Qualidade de </a:t>
            </a:r>
            <a:r>
              <a:rPr i="1" lang="pt-BR" sz="850">
                <a:solidFill>
                  <a:schemeClr val="dk1"/>
                </a:solidFill>
              </a:rPr>
              <a:t>Software</a:t>
            </a:r>
            <a:r>
              <a:rPr lang="pt-BR" sz="850">
                <a:solidFill>
                  <a:schemeClr val="dk1"/>
                </a:solidFill>
              </a:rPr>
              <a:t>.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pt-BR" sz="850">
                <a:solidFill>
                  <a:schemeClr val="dk1"/>
                </a:solidFill>
              </a:rPr>
              <a:t>Década de 90: </a:t>
            </a:r>
            <a:r>
              <a:rPr lang="pt-BR" sz="850">
                <a:solidFill>
                  <a:schemeClr val="dk1"/>
                </a:solidFill>
              </a:rPr>
              <a:t>Era da Qualidade. A década de 90 e os anos que seguem podem, certamente, ser chamados de </a:t>
            </a:r>
            <a:r>
              <a:rPr i="1" lang="pt-BR" sz="850">
                <a:solidFill>
                  <a:schemeClr val="dk1"/>
                </a:solidFill>
              </a:rPr>
              <a:t>Era da Qualidade</a:t>
            </a:r>
            <a:r>
              <a:rPr lang="pt-BR" sz="850">
                <a:solidFill>
                  <a:schemeClr val="dk1"/>
                </a:solidFill>
              </a:rPr>
              <a:t>. Com a tecnolo- gia do estado da arte, espera-se atender a demanda dos clientes com a crescente exigência de alta qualidade. 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 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85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950" y="5731450"/>
            <a:ext cx="3171615" cy="3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84075" y="809625"/>
            <a:ext cx="5031900" cy="7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50">
                <a:solidFill>
                  <a:schemeClr val="dk1"/>
                </a:solidFill>
              </a:rPr>
              <a:t>	O QUE É QUALIDADE DE SOFTWARE	 </a:t>
            </a:r>
            <a:r>
              <a:rPr lang="pt-BR" sz="850">
                <a:solidFill>
                  <a:schemeClr val="dk1"/>
                </a:solidFill>
              </a:rPr>
              <a:t>	 	 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Qualidade é um termo que pode ter diferentes interpretações e para se es- tudar a Qualidade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de maneira efetiva é necessário, inicialmente, obter um consenso em relação à definição de Qualidade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que está sendo abordada. Existem muitas definições de Qualidade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propos- tas na literatura, sob diferentes pontos de vistas, vejamos alguns: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• Qualidade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é a conformidade a requisitos funcionais e de desempenho que foram explicitamente declarados, a padrões de desen- volvimento claramente documentados, e a características implícitas que são esperadas de todo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desenvolvido por profissionais” (Press- man,1994).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• “Um produto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apresenta qualidade dependendo do grau de satisfação das necessidades dos clientes sob todos os aspectos do produ- to” (Sanders, 1994).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• Qualidade é a totalidade de características e critérios de um produto ou serviço que exercem suas habilidades para satisfazer as necessidades de- claradas ou envolvidas “(ISO9126 1994).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850">
                <a:solidFill>
                  <a:schemeClr val="dk1"/>
                </a:solidFill>
              </a:rPr>
              <a:t>• Qualidade é a totalidade das características de uma entidade, que lhe confere a capacidade de satisfazer necessidades explícitas e implícitas (NBR ISO 8402, 1994). </a:t>
            </a:r>
            <a:r>
              <a:rPr lang="pt-BR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Existe, ainda, uma visão de Qualidade de </a:t>
            </a:r>
            <a:r>
              <a:rPr i="1" lang="pt-BR" sz="900">
                <a:solidFill>
                  <a:schemeClr val="dk1"/>
                </a:solidFill>
              </a:rPr>
              <a:t>Software </a:t>
            </a:r>
            <a:r>
              <a:rPr lang="pt-BR" sz="900">
                <a:solidFill>
                  <a:schemeClr val="dk1"/>
                </a:solidFill>
              </a:rPr>
              <a:t>do ponto de vista gerencial, que diz que o </a:t>
            </a:r>
            <a:r>
              <a:rPr i="1" lang="pt-BR" sz="900">
                <a:solidFill>
                  <a:schemeClr val="dk1"/>
                </a:solidFill>
              </a:rPr>
              <a:t>software </a:t>
            </a:r>
            <a:r>
              <a:rPr lang="pt-BR" sz="900">
                <a:solidFill>
                  <a:schemeClr val="dk1"/>
                </a:solidFill>
              </a:rPr>
              <a:t>que possa ser desenvolvido dentro do prazo e do orçamento especificados pode ser um </a:t>
            </a:r>
            <a:r>
              <a:rPr i="1" lang="pt-BR" sz="900">
                <a:solidFill>
                  <a:schemeClr val="dk1"/>
                </a:solidFill>
              </a:rPr>
              <a:t>software </a:t>
            </a:r>
            <a:r>
              <a:rPr lang="pt-BR" sz="900">
                <a:solidFill>
                  <a:schemeClr val="dk1"/>
                </a:solidFill>
              </a:rPr>
              <a:t>de alta qualidade. Isso demonstra que, ainda dentro da Qualidade de </a:t>
            </a:r>
            <a:r>
              <a:rPr i="1" lang="pt-BR" sz="900">
                <a:solidFill>
                  <a:schemeClr val="dk1"/>
                </a:solidFill>
              </a:rPr>
              <a:t>Software</a:t>
            </a:r>
            <a:r>
              <a:rPr lang="pt-BR" sz="900">
                <a:solidFill>
                  <a:schemeClr val="dk1"/>
                </a:solidFill>
              </a:rPr>
              <a:t>, pode-se definir várias visões diferentes, como tem sido para a definição da qualidade como um termo geral.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84050" y="388769"/>
            <a:ext cx="5031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De um modo geral, Qualidade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pode ser definida como: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50">
                <a:solidFill>
                  <a:schemeClr val="dk1"/>
                </a:solidFill>
              </a:rPr>
              <a:t>Um conjunto de atributos de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que devem ser satisfeitos de modo que o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atenda às necessidades do usuário (seja ele um usuário final, um desenvolvedor ou uma organização), onde a determinação dos atributos rele- vantes para cada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varia em função: 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pt-BR" sz="850">
                <a:solidFill>
                  <a:schemeClr val="dk1"/>
                </a:solidFill>
              </a:rPr>
              <a:t>do domínio da aplicação;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pt-BR" sz="850">
                <a:solidFill>
                  <a:schemeClr val="dk1"/>
                </a:solidFill>
              </a:rPr>
              <a:t>das tecnologias utilizadas;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pt-BR" sz="850">
                <a:solidFill>
                  <a:schemeClr val="dk1"/>
                </a:solidFill>
              </a:rPr>
              <a:t>das características específicas do projeto;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-2825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lang="pt-BR" sz="850">
                <a:solidFill>
                  <a:schemeClr val="dk1"/>
                </a:solidFill>
              </a:rPr>
              <a:t>das necessidades do usuário e da organização;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850">
                <a:solidFill>
                  <a:schemeClr val="dk1"/>
                </a:solidFill>
              </a:rPr>
              <a:t>Podemos dizer ainda que a qualidade depende também do ponto de vista de quem a avalia, onde usuários, desenvolvedores e organizações podem ter pon- tos de necessidades diferentes: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pt-BR" sz="850">
                <a:solidFill>
                  <a:schemeClr val="dk1"/>
                </a:solidFill>
              </a:rPr>
              <a:t>Usuário: </a:t>
            </a:r>
            <a:r>
              <a:rPr lang="pt-BR" sz="850">
                <a:solidFill>
                  <a:schemeClr val="dk1"/>
                </a:solidFill>
              </a:rPr>
              <a:t>avalia o </a:t>
            </a:r>
            <a:r>
              <a:rPr i="1" lang="pt-BR" sz="850">
                <a:solidFill>
                  <a:schemeClr val="dk1"/>
                </a:solidFill>
              </a:rPr>
              <a:t>software </a:t>
            </a:r>
            <a:r>
              <a:rPr lang="pt-BR" sz="850">
                <a:solidFill>
                  <a:schemeClr val="dk1"/>
                </a:solidFill>
              </a:rPr>
              <a:t>sem conhecer seus aspectos internos, está ape- nas interessado na facilidade do uso, no desempenho, na confiabilidade dos resultados e no preço;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chemeClr val="dk1"/>
                </a:solidFill>
              </a:rPr>
              <a:t>Desenvolvedores: </a:t>
            </a:r>
            <a:r>
              <a:rPr lang="pt-BR" sz="850">
                <a:solidFill>
                  <a:schemeClr val="dk1"/>
                </a:solidFill>
              </a:rPr>
              <a:t>avaliam aspectos de conformidade em relação aos re- quisitos dos clientes e também aspectos internos do </a:t>
            </a:r>
            <a:r>
              <a:rPr i="1" lang="pt-BR" sz="850">
                <a:solidFill>
                  <a:schemeClr val="dk1"/>
                </a:solidFill>
              </a:rPr>
              <a:t>software</a:t>
            </a:r>
            <a:r>
              <a:rPr lang="pt-BR" sz="850">
                <a:solidFill>
                  <a:schemeClr val="dk1"/>
                </a:solidFill>
              </a:rPr>
              <a:t>;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50">
                <a:solidFill>
                  <a:schemeClr val="dk1"/>
                </a:solidFill>
              </a:rPr>
              <a:t>Organização: </a:t>
            </a:r>
            <a:r>
              <a:rPr lang="pt-BR" sz="850">
                <a:solidFill>
                  <a:schemeClr val="dk1"/>
                </a:solidFill>
              </a:rPr>
              <a:t>avalia aspectos de conformidade em relação aos requisitos dos clientes e desenvolvedores e também aspectos de custo e cronograma. </a:t>
            </a:r>
            <a:br>
              <a:rPr lang="pt-BR" sz="850">
                <a:solidFill>
                  <a:schemeClr val="dk1"/>
                </a:solidFill>
              </a:rPr>
            </a:br>
            <a:r>
              <a:rPr lang="pt-BR" sz="850">
                <a:solidFill>
                  <a:schemeClr val="dk1"/>
                </a:solidFill>
              </a:rPr>
              <a:t> 		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50">
                <a:solidFill>
                  <a:schemeClr val="dk1"/>
                </a:solidFill>
              </a:rPr>
              <a:t>					 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50">
                <a:solidFill>
                  <a:schemeClr val="dk1"/>
                </a:solidFill>
              </a:rPr>
              <a:t>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pt-BR" sz="850">
                <a:solidFill>
                  <a:schemeClr val="dk1"/>
                </a:solidFill>
              </a:rPr>
              <a:t>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pt-BR" sz="850">
                <a:solidFill>
                  <a:schemeClr val="dk1"/>
                </a:solidFill>
              </a:rPr>
              <a:t>		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85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25" y="5048250"/>
            <a:ext cx="3838399" cy="382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4075" y="791156"/>
            <a:ext cx="50319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84075" y="2048844"/>
            <a:ext cx="5031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Esse Ebook foi gerado por IA, e diagramado por humano.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O passo a passo se encontra no meu Github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Esse conteúdo foi gerado com fins didáticos de construção,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não foi realizado uma validação cuidadosa humana no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conteúdo e pode conter erros gerados por uma IA.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https://github.com/Paru369/Criando-um</a:t>
            </a:r>
            <a:r>
              <a:rPr lang="pt-BR" sz="1200" u="sng">
                <a:solidFill>
                  <a:schemeClr val="hlink"/>
                </a:solidFill>
                <a:hlinkClick r:id="rId4"/>
              </a:rPr>
              <a:t>-Ebook-com-ChatGPT-MidJourney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63" y="5408824"/>
            <a:ext cx="4287676" cy="1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