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j2Pe3F9laSqQmy2uyl2jYsyo0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9e3bb32d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69e3bb32d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9e3bb32d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69e3bb32d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9e3bb32d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69e3bb32d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9e3bb32d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69e3bb32d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9e3bb32d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69e3bb32d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69e3bb32d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69e3bb32d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9e3bb32d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169e3bb32d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Minhas experiências: Comecei a me interessar por computador aos 16 anos, já fui empreendedor com Lan House, aprendi a programar sozinho (WIC PHP), só depois me formei em ciência da computação, comecei a programar mobile em 2014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Como entrei na área: Meu primeiro PC 486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 que me motiva: Poder aprender coisas novas, ajudar pessoas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O que faço além de programar: Família, cozinhar, cerveja artesanal e futebol (avanti palestra)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69e3bb32d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69e3bb32d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Arrays, sets e dictionaries no Swift são sempre claros sobre os tipos de valores e chaves que podem armazenar.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Isso significa que você não pode inserir um valor do tipo errado em uma coleção por engano.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Isso também significa que você pode ter certeza sobre o tipo de valores que recuperará de uma coleção.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69e3bb32d0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169e3bb32d0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 você criar um array, um conjunto ou um dicionário e atribuí-lo a uma variável, a coleção criada será mutável.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Isso significa que você pode alterar (ou alterar) a coleção depois de criá-la adicionando, removendo ou alterando itens na coleção.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 você atribuir uma matriz, um conjunto ou um dicionário a uma constante, essa coleção será imutável e seu tamanho e conteúdo não poderão ser alterados.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9e3bb32d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69e3bb32d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69e3bb32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69e3bb32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 ilustração mostra dois conjuntos — a e b — com os resultados de várias operações de conjunto representadas pelas regiões sombreadas.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 o método intersection(_:) para criar um novo conjunto apenas com os valores comuns a ambos os conjuntos.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 o método symmetricDifference(_:) para criar um novo conjunto com valores em qualquer um dos conjuntos, mas não em ambos.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 o método union(_:) para criar um novo conjunto com todos os valores em ambos os conjuntos.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 o método subtracting(_:) para criar um novo conjunto com valores que não estão no conjunto especificado.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9e3bb32d0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169e3bb32d0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Esse exemplo mostra três conjuntos – a, b e c – com regiões sobrepostas representando elementos compartilhados entre conjuntos.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conjunto a é um superconjunto do conjunto b, pois a contém todos os elementos de b.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Por outro lado, o conjunto b é um subconjunto do conjunto a, porque todos os elementos em b também estão contidos por 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 conjunto b e o conjunto c são disjuntos um do outro, porque não compartilham elementos em comum.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 o operador “é igual” (==) para determinar se dois conjuntos contêm todos os mesmos valores.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 o método isSubset(of:) para determinar se todos os valores de um conjunto estão contidos no conjunto especificado.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 o método isSuperset(of:) para determinar se um conjunto contém todos os valores em um conjunto especificado.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 os métodos isStrictSubset(of:) ou isStrictSuperset(of:) para determinar se um conjunto é um subconjunto ou superconjunto, mas não igual a um conjunto especificado.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Use o método isDisjoint(with:) para determinar se dois conjuntos não têm valores em comum.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9e3bb32d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69e3bb32d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9e3bb32d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69e3bb32d0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9e3bb32d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69e3bb32d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9e3bb32d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69e3bb32d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9e3bb32d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69e3bb32d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robson.moreira8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bixnai" TargetMode="External"/><Relationship Id="rId4" Type="http://schemas.openxmlformats.org/officeDocument/2006/relationships/hyperlink" Target="https://www.linkedin.com/in/moreirarobson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ixnai/fundamentosLinguagemProgramacaoSwif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wift.org/swift-book/GuidedTour/GuidedTour.html" TargetMode="External"/><Relationship Id="rId5" Type="http://schemas.openxmlformats.org/officeDocument/2006/relationships/hyperlink" Target="https://docs.swift.org/swift-book/LanguageGuide/TheBasics.html" TargetMode="External"/><Relationship Id="rId4" Type="http://schemas.openxmlformats.org/officeDocument/2006/relationships/hyperlink" Target="https://www.apple.com/br/swift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Robson Moreira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Especialista iOS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@robson.moreira85 / In: moreirarobson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da Linguagem de Programação Swift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Fundamentos da Linguagem de Programação Swift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Optional Chaining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encadeamento opcional é um processo para consultar e chamar propriedades, métodos e subscripts em um opcional que pode ser nulo.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contiver um valor, a chamada será bem-sucedida. Se não possuir um valor, retornará nil.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Optional Chaining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9e3bb32d0_0_16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g169e3bb32d0_0_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69e3bb32d0_0_1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6" name="Google Shape;156;g169e3bb32d0_0_16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9e3bb32d0_0_1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69e3bb32d0_0_142"/>
          <p:cNvSpPr txBox="1"/>
          <p:nvPr/>
        </p:nvSpPr>
        <p:spPr>
          <a:xfrm>
            <a:off x="602354" y="17755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69e3bb32d0_0_142"/>
          <p:cNvSpPr/>
          <p:nvPr/>
        </p:nvSpPr>
        <p:spPr>
          <a:xfrm>
            <a:off x="2186551" y="1832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 Simples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69e3bb32d0_0_142"/>
          <p:cNvSpPr txBox="1"/>
          <p:nvPr/>
        </p:nvSpPr>
        <p:spPr>
          <a:xfrm>
            <a:off x="602354" y="25039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69e3bb32d0_0_142"/>
          <p:cNvSpPr/>
          <p:nvPr/>
        </p:nvSpPr>
        <p:spPr>
          <a:xfrm>
            <a:off x="2186550" y="2561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Optional Chaining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69e3bb32d0_0_142"/>
          <p:cNvSpPr txBox="1"/>
          <p:nvPr/>
        </p:nvSpPr>
        <p:spPr>
          <a:xfrm>
            <a:off x="602354" y="3232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69e3bb32d0_0_142"/>
          <p:cNvSpPr/>
          <p:nvPr/>
        </p:nvSpPr>
        <p:spPr>
          <a:xfrm>
            <a:off x="2186551" y="3289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Controle de Fluxo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69e3bb32d0_0_1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69" name="Google Shape;169;g169e3bb32d0_0_142"/>
          <p:cNvSpPr txBox="1"/>
          <p:nvPr/>
        </p:nvSpPr>
        <p:spPr>
          <a:xfrm>
            <a:off x="602354" y="3960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69e3bb32d0_0_142"/>
          <p:cNvSpPr/>
          <p:nvPr/>
        </p:nvSpPr>
        <p:spPr>
          <a:xfrm>
            <a:off x="2186551" y="401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Coleção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1_9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Fundamentos da Linguagem de Programação Swift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1_9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1_9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Fluxo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16295da5bc_1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9e3bb32d0_0_1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if e switch para fazer condicionais.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for-in, while e repeat-while para fazer loops.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69e3bb32d0_0_17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Fluxo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69e3bb32d0_0_1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94" name="Google Shape;194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9e3bb32d0_0_17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169e3bb32d0_0_178"/>
          <p:cNvSpPr txBox="1"/>
          <p:nvPr/>
        </p:nvSpPr>
        <p:spPr>
          <a:xfrm>
            <a:off x="602354" y="17755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69e3bb32d0_0_178"/>
          <p:cNvSpPr/>
          <p:nvPr/>
        </p:nvSpPr>
        <p:spPr>
          <a:xfrm>
            <a:off x="2186551" y="1832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 Simples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69e3bb32d0_0_178"/>
          <p:cNvSpPr txBox="1"/>
          <p:nvPr/>
        </p:nvSpPr>
        <p:spPr>
          <a:xfrm>
            <a:off x="602354" y="25039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69e3bb32d0_0_178"/>
          <p:cNvSpPr/>
          <p:nvPr/>
        </p:nvSpPr>
        <p:spPr>
          <a:xfrm>
            <a:off x="2186550" y="2561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Optional Chaining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69e3bb32d0_0_178"/>
          <p:cNvSpPr txBox="1"/>
          <p:nvPr/>
        </p:nvSpPr>
        <p:spPr>
          <a:xfrm>
            <a:off x="602354" y="3232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69e3bb32d0_0_178"/>
          <p:cNvSpPr/>
          <p:nvPr/>
        </p:nvSpPr>
        <p:spPr>
          <a:xfrm>
            <a:off x="2186551" y="3289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Controle de Fluxo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69e3bb32d0_0_1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07" name="Google Shape;207;g169e3bb32d0_0_178"/>
          <p:cNvSpPr txBox="1"/>
          <p:nvPr/>
        </p:nvSpPr>
        <p:spPr>
          <a:xfrm>
            <a:off x="602354" y="3960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69e3bb32d0_0_178"/>
          <p:cNvSpPr/>
          <p:nvPr/>
        </p:nvSpPr>
        <p:spPr>
          <a:xfrm>
            <a:off x="2186551" y="401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Coleção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69e3bb32d0_0_23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Fundamentos da Linguagem de Programação Swift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69e3bb32d0_0_23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69e3bb32d0_0_23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Coleção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g169e3bb32d0_0_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69e3bb32d0_0_2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9e3bb32d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Swift fornece três tipos de coleção principais, Arrays, Sets e Dictionaries.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 são coleções ordenadas de valores.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Sets são coleções não ordenadas de valores únicos.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Dictionaries são coleções não ordenadas de associações de valores-chave.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69e3bb32d0_0_23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Coleção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69e3bb32d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9e3bb32d0_0_2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g169e3bb32d0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69e3bb32d0_0_2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 pouco das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minhas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experiência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entr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área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motiva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eu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ço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além de programar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encontra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9e3bb32d0_0_3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Coleção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g169e3bb32d0_0_3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31" name="Google Shape;231;g169e3bb32d0_0_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50" y="1869750"/>
            <a:ext cx="8292298" cy="24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9e3bb32d0_0_3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Array, Set ou Dictionary criado como variável será mutável.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Array, Set ou Dictionary criado como constante será imutável.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69e3bb32d0_0_32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Mutability Collections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169e3bb32d0_0_3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9e3bb32d0_0_24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4" name="Google Shape;244;g169e3bb32d0_0_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69e3bb32d0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46" name="Google Shape;246;g169e3bb32d0_0_24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9e3bb32d0_0_33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com 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69e3bb32d0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253" name="Google Shape;253;g169e3bb32d0_0_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362" y="1481050"/>
            <a:ext cx="4679225" cy="35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69e3bb32d0_0_3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 e Igualdade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69e3bb32d0_0_3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260" name="Google Shape;260;g169e3bb32d0_0_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888" y="1586375"/>
            <a:ext cx="5578177" cy="33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9e3bb32d0_0_35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6" name="Google Shape;266;g169e3bb32d0_0_3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69e3bb32d0_0_3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8" name="Google Shape;268;g169e3bb32d0_0_35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69e3bb32d0_0_2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69e3bb32d0_0_251"/>
          <p:cNvSpPr txBox="1"/>
          <p:nvPr/>
        </p:nvSpPr>
        <p:spPr>
          <a:xfrm>
            <a:off x="602354" y="17755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69e3bb32d0_0_251"/>
          <p:cNvSpPr/>
          <p:nvPr/>
        </p:nvSpPr>
        <p:spPr>
          <a:xfrm>
            <a:off x="2186551" y="1832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 Simples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69e3bb32d0_0_251"/>
          <p:cNvSpPr txBox="1"/>
          <p:nvPr/>
        </p:nvSpPr>
        <p:spPr>
          <a:xfrm>
            <a:off x="602354" y="25039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69e3bb32d0_0_251"/>
          <p:cNvSpPr/>
          <p:nvPr/>
        </p:nvSpPr>
        <p:spPr>
          <a:xfrm>
            <a:off x="2186550" y="2561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Optional Chaining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69e3bb32d0_0_251"/>
          <p:cNvSpPr txBox="1"/>
          <p:nvPr/>
        </p:nvSpPr>
        <p:spPr>
          <a:xfrm>
            <a:off x="602354" y="3232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69e3bb32d0_0_251"/>
          <p:cNvSpPr/>
          <p:nvPr/>
        </p:nvSpPr>
        <p:spPr>
          <a:xfrm>
            <a:off x="2186551" y="3289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Controle de Fluxo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69e3bb32d0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81" name="Google Shape;281;g169e3bb32d0_0_251"/>
          <p:cNvSpPr txBox="1"/>
          <p:nvPr/>
        </p:nvSpPr>
        <p:spPr>
          <a:xfrm>
            <a:off x="602354" y="3960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69e3bb32d0_0_251"/>
          <p:cNvSpPr/>
          <p:nvPr/>
        </p:nvSpPr>
        <p:spPr>
          <a:xfrm>
            <a:off x="2186551" y="401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Coleção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Repositório no GitHub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Documentação Oficial Swift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Swift - O Básico</a:t>
            </a:r>
            <a:endParaRPr sz="20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Swift Tour</a:t>
            </a:r>
            <a:endParaRPr sz="16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os principais fundamentos da linguagem de programação Swift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básico para começar a desenvolver para qualquer plataforma da Apple.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 do Swift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Xcode, Playground ou Playground Online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9e3bb32d0_0_56"/>
          <p:cNvSpPr/>
          <p:nvPr/>
        </p:nvSpPr>
        <p:spPr>
          <a:xfrm>
            <a:off x="2186551" y="3289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Controle de Fluxo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69e3bb32d0_0_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69e3bb32d0_0_56"/>
          <p:cNvSpPr txBox="1"/>
          <p:nvPr/>
        </p:nvSpPr>
        <p:spPr>
          <a:xfrm>
            <a:off x="602354" y="17755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169e3bb32d0_0_56"/>
          <p:cNvSpPr/>
          <p:nvPr/>
        </p:nvSpPr>
        <p:spPr>
          <a:xfrm>
            <a:off x="2186551" y="1832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 Simples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69e3bb32d0_0_56"/>
          <p:cNvSpPr txBox="1"/>
          <p:nvPr/>
        </p:nvSpPr>
        <p:spPr>
          <a:xfrm>
            <a:off x="602354" y="25039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169e3bb32d0_0_56"/>
          <p:cNvSpPr/>
          <p:nvPr/>
        </p:nvSpPr>
        <p:spPr>
          <a:xfrm>
            <a:off x="2186550" y="2561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Optional Chaining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69e3bb32d0_0_56"/>
          <p:cNvSpPr txBox="1"/>
          <p:nvPr/>
        </p:nvSpPr>
        <p:spPr>
          <a:xfrm>
            <a:off x="602354" y="3232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69e3bb32d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93" name="Google Shape;93;g169e3bb32d0_0_56"/>
          <p:cNvSpPr txBox="1"/>
          <p:nvPr/>
        </p:nvSpPr>
        <p:spPr>
          <a:xfrm>
            <a:off x="602354" y="3960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69e3bb32d0_0_56"/>
          <p:cNvSpPr/>
          <p:nvPr/>
        </p:nvSpPr>
        <p:spPr>
          <a:xfrm>
            <a:off x="2186551" y="401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Coleção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da Linguagem de Programação Swift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Valores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constante ou variável deve ter o mesmo tipo que o valor que você deseja atribuir a ela.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nem sempre precisa escrever o tipo explicitamente. Fornecer um valor ao criar uma constante ou variável permite que o compilador deduza seu tipo.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Valores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9e3bb32d0_0_157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69e3bb32d0_0_1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69e3bb32d0_0_1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18" name="Google Shape;118;g169e3bb32d0_0_157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9e3bb32d0_0_1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69e3bb32d0_0_126"/>
          <p:cNvSpPr txBox="1"/>
          <p:nvPr/>
        </p:nvSpPr>
        <p:spPr>
          <a:xfrm>
            <a:off x="602354" y="17755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69e3bb32d0_0_126"/>
          <p:cNvSpPr/>
          <p:nvPr/>
        </p:nvSpPr>
        <p:spPr>
          <a:xfrm>
            <a:off x="2186551" y="18326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 Simples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69e3bb32d0_0_126"/>
          <p:cNvSpPr txBox="1"/>
          <p:nvPr/>
        </p:nvSpPr>
        <p:spPr>
          <a:xfrm>
            <a:off x="602354" y="25039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69e3bb32d0_0_126"/>
          <p:cNvSpPr/>
          <p:nvPr/>
        </p:nvSpPr>
        <p:spPr>
          <a:xfrm>
            <a:off x="2186550" y="25610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Optional Chaining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69e3bb32d0_0_126"/>
          <p:cNvSpPr txBox="1"/>
          <p:nvPr/>
        </p:nvSpPr>
        <p:spPr>
          <a:xfrm>
            <a:off x="602354" y="32323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69e3bb32d0_0_126"/>
          <p:cNvSpPr/>
          <p:nvPr/>
        </p:nvSpPr>
        <p:spPr>
          <a:xfrm>
            <a:off x="2186551" y="32894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Controle de Fluxo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69e3bb32d0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31" name="Google Shape;131;g169e3bb32d0_0_126"/>
          <p:cNvSpPr txBox="1"/>
          <p:nvPr/>
        </p:nvSpPr>
        <p:spPr>
          <a:xfrm>
            <a:off x="602354" y="3960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69e3bb32d0_0_126"/>
          <p:cNvSpPr/>
          <p:nvPr/>
        </p:nvSpPr>
        <p:spPr>
          <a:xfrm>
            <a:off x="2186551" y="4017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Coleção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6E2F99-1C05-4396-B099-D1B12A0DECA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4D58C15E-2BF1-4993-8BCD-8B5CE26F11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E2F4A5-FB94-4715-B0C7-EEF9473501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28</Slides>
  <Notes>28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2023-08-21T01:50:01Z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