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43" autoAdjust="0"/>
    <p:restoredTop sz="94660"/>
  </p:normalViewPr>
  <p:slideViewPr>
    <p:cSldViewPr>
      <p:cViewPr varScale="1">
        <p:scale>
          <a:sx n="100" d="100"/>
          <a:sy n="100" d="100"/>
        </p:scale>
        <p:origin x="-3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6BBD22A-5BBF-4867-9CD7-95F9094D4DD9}" type="datetimeFigureOut">
              <a:rPr lang="en-US" smtClean="0"/>
              <a:t>11/27/2019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8BF3DB4-C875-4248-94B8-86609B39F6F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BBD22A-5BBF-4867-9CD7-95F9094D4DD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BBD22A-5BBF-4867-9CD7-95F9094D4DD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BBD22A-5BBF-4867-9CD7-95F9094D4DD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BBD22A-5BBF-4867-9CD7-95F9094D4DD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8BF3DB4-C875-4248-94B8-86609B39F6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BBD22A-5BBF-4867-9CD7-95F9094D4DD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BBD22A-5BBF-4867-9CD7-95F9094D4DD9}"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BBD22A-5BBF-4867-9CD7-95F9094D4DD9}"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BD22A-5BBF-4867-9CD7-95F9094D4DD9}"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BBD22A-5BBF-4867-9CD7-95F9094D4DD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BBD22A-5BBF-4867-9CD7-95F9094D4DD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F3DB4-C875-4248-94B8-86609B39F6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6BBD22A-5BBF-4867-9CD7-95F9094D4DD9}" type="datetimeFigureOut">
              <a:rPr lang="en-US" smtClean="0"/>
              <a:t>11/27/2019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8BF3DB4-C875-4248-94B8-86609B39F6F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hairman" TargetMode="External"/><Relationship Id="rId3" Type="http://schemas.openxmlformats.org/officeDocument/2006/relationships/hyperlink" Target="https://en.wikipedia.org/wiki/Amalner" TargetMode="External"/><Relationship Id="rId7" Type="http://schemas.openxmlformats.org/officeDocument/2006/relationships/hyperlink" Target="https://en.wikipedia.org/wiki/Stanford_University" TargetMode="External"/><Relationship Id="rId2" Type="http://schemas.openxmlformats.org/officeDocument/2006/relationships/hyperlink" Target="https://en.wikipedia.org/wiki/Cooking_oil" TargetMode="External"/><Relationship Id="rId1" Type="http://schemas.openxmlformats.org/officeDocument/2006/relationships/slideLayout" Target="../slideLayouts/slideLayout6.xml"/><Relationship Id="rId6" Type="http://schemas.openxmlformats.org/officeDocument/2006/relationships/hyperlink" Target="https://en.wikipedia.org/wiki/Azim_Premji" TargetMode="External"/><Relationship Id="rId5" Type="http://schemas.openxmlformats.org/officeDocument/2006/relationships/hyperlink" Target="https://en.wikipedia.org/wiki/Wipro" TargetMode="External"/><Relationship Id="rId10" Type="http://schemas.openxmlformats.org/officeDocument/2006/relationships/image" Target="../media/image11.jpeg"/><Relationship Id="rId4" Type="http://schemas.openxmlformats.org/officeDocument/2006/relationships/hyperlink" Target="https://en.wikipedia.org/wiki/Trade_name" TargetMode="External"/><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India" TargetMode="External"/><Relationship Id="rId13" Type="http://schemas.openxmlformats.org/officeDocument/2006/relationships/hyperlink" Target="https://en.wikipedia.org/wiki/Fortune_India_500" TargetMode="External"/><Relationship Id="rId3" Type="http://schemas.openxmlformats.org/officeDocument/2006/relationships/hyperlink" Target="https://en.wikipedia.org/wiki/Information_technology" TargetMode="External"/><Relationship Id="rId7" Type="http://schemas.openxmlformats.org/officeDocument/2006/relationships/hyperlink" Target="https://en.wikipedia.org/wiki/Maharashtra" TargetMode="External"/><Relationship Id="rId12" Type="http://schemas.openxmlformats.org/officeDocument/2006/relationships/hyperlink" Target="https://en.wikipedia.org/wiki/Forbes" TargetMode="External"/><Relationship Id="rId17" Type="http://schemas.openxmlformats.org/officeDocument/2006/relationships/image" Target="../media/image13.jpeg"/><Relationship Id="rId2" Type="http://schemas.openxmlformats.org/officeDocument/2006/relationships/hyperlink" Target="https://en.wikipedia.org/wiki/Multinational_corporation" TargetMode="External"/><Relationship Id="rId16"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hyperlink" Target="https://en.wikipedia.org/wiki/Mumbai" TargetMode="External"/><Relationship Id="rId11" Type="http://schemas.openxmlformats.org/officeDocument/2006/relationships/hyperlink" Target="https://en.wikipedia.org/wiki/Market_capitalization" TargetMode="External"/><Relationship Id="rId5" Type="http://schemas.openxmlformats.org/officeDocument/2006/relationships/hyperlink" Target="https://en.wikipedia.org/wiki/Information_technology_consulting" TargetMode="External"/><Relationship Id="rId15" Type="http://schemas.openxmlformats.org/officeDocument/2006/relationships/hyperlink" Target="https://en.wikipedia.org/wiki/Bombay_Stock_Exchange" TargetMode="External"/><Relationship Id="rId10" Type="http://schemas.openxmlformats.org/officeDocument/2006/relationships/hyperlink" Target="https://en.wikipedia.org/wiki/Tata_Group" TargetMode="External"/><Relationship Id="rId4" Type="http://schemas.openxmlformats.org/officeDocument/2006/relationships/hyperlink" Target="https://en.wikipedia.org/wiki/Service_(economics)" TargetMode="External"/><Relationship Id="rId9" Type="http://schemas.openxmlformats.org/officeDocument/2006/relationships/hyperlink" Target="https://en.wikipedia.org/wiki/Tata_Consultancy_Services" TargetMode="External"/><Relationship Id="rId14" Type="http://schemas.openxmlformats.org/officeDocument/2006/relationships/hyperlink" Target="https://en.wikipedia.org/wiki/Reliance_Industri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aharashtra" TargetMode="External"/><Relationship Id="rId7" Type="http://schemas.openxmlformats.org/officeDocument/2006/relationships/image" Target="../media/image15.jpeg"/><Relationship Id="rId2" Type="http://schemas.openxmlformats.org/officeDocument/2006/relationships/hyperlink" Target="https://en.wikipedia.org/wiki/Pune" TargetMode="Externa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hyperlink" Target="https://en.wikipedia.org/wiki/Infosys" TargetMode="External"/><Relationship Id="rId4" Type="http://schemas.openxmlformats.org/officeDocument/2006/relationships/hyperlink" Target="https://en.wikipedia.org/wiki/Ind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MULTINATIONAL COMPANIES</a:t>
            </a:r>
            <a:endParaRPr lang="en-US" sz="4000" dirty="0"/>
          </a:p>
        </p:txBody>
      </p:sp>
      <p:sp>
        <p:nvSpPr>
          <p:cNvPr id="3" name="Subtitle 2"/>
          <p:cNvSpPr>
            <a:spLocks noGrp="1"/>
          </p:cNvSpPr>
          <p:nvPr>
            <p:ph type="subTitle" idx="1"/>
          </p:nvPr>
        </p:nvSpPr>
        <p:spPr/>
        <p:txBody>
          <a:bodyPr>
            <a:normAutofit/>
          </a:bodyPr>
          <a:lstStyle/>
          <a:p>
            <a:r>
              <a:rPr lang="en-US" dirty="0"/>
              <a:t>P</a:t>
            </a:r>
            <a:r>
              <a:rPr lang="en-US" dirty="0" smtClean="0"/>
              <a:t>REPARED BY P.GEETHIKA</a:t>
            </a:r>
          </a:p>
          <a:p>
            <a:r>
              <a:rPr lang="en-US" dirty="0" smtClean="0"/>
              <a:t>CHOWDARY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MOST MNC’S</a:t>
            </a:r>
            <a:endParaRPr lang="en-US" dirty="0"/>
          </a:p>
        </p:txBody>
      </p:sp>
      <p:sp>
        <p:nvSpPr>
          <p:cNvPr id="3" name="Content Placeholder 2"/>
          <p:cNvSpPr>
            <a:spLocks noGrp="1"/>
          </p:cNvSpPr>
          <p:nvPr>
            <p:ph idx="1"/>
          </p:nvPr>
        </p:nvSpPr>
        <p:spPr/>
        <p:txBody>
          <a:bodyPr>
            <a:normAutofit fontScale="92500" lnSpcReduction="20000"/>
          </a:bodyPr>
          <a:lstStyle/>
          <a:p>
            <a:pPr marL="651510" indent="-514350">
              <a:buFont typeface="Wingdings" pitchFamily="2" charset="2"/>
              <a:buChar char="Ø"/>
            </a:pPr>
            <a:r>
              <a:rPr lang="en-US" dirty="0" smtClean="0"/>
              <a:t>IBM</a:t>
            </a:r>
          </a:p>
          <a:p>
            <a:pPr marL="651510" indent="-514350">
              <a:buFont typeface="Wingdings" pitchFamily="2" charset="2"/>
              <a:buChar char="Ø"/>
            </a:pPr>
            <a:r>
              <a:rPr lang="en-US" dirty="0" smtClean="0"/>
              <a:t>MICROSOFT</a:t>
            </a:r>
          </a:p>
          <a:p>
            <a:pPr marL="651510" indent="-514350">
              <a:buFont typeface="Wingdings" pitchFamily="2" charset="2"/>
              <a:buChar char="Ø"/>
            </a:pPr>
            <a:r>
              <a:rPr lang="en-US" dirty="0" smtClean="0"/>
              <a:t>NOKIA</a:t>
            </a:r>
          </a:p>
          <a:p>
            <a:pPr marL="651510" indent="-514350">
              <a:buFont typeface="Wingdings" pitchFamily="2" charset="2"/>
              <a:buChar char="Ø"/>
            </a:pPr>
            <a:r>
              <a:rPr lang="en-US" dirty="0" smtClean="0"/>
              <a:t>PEPSICO</a:t>
            </a:r>
          </a:p>
          <a:p>
            <a:pPr marL="651510" indent="-514350">
              <a:buFont typeface="Wingdings" pitchFamily="2" charset="2"/>
              <a:buChar char="Ø"/>
            </a:pPr>
            <a:r>
              <a:rPr lang="en-US" dirty="0" smtClean="0"/>
              <a:t>WIPRO</a:t>
            </a:r>
          </a:p>
          <a:p>
            <a:pPr marL="651510" indent="-514350">
              <a:buFont typeface="Wingdings" pitchFamily="2" charset="2"/>
              <a:buChar char="Ø"/>
            </a:pPr>
            <a:r>
              <a:rPr lang="en-US" dirty="0" smtClean="0"/>
              <a:t>TCS</a:t>
            </a:r>
          </a:p>
          <a:p>
            <a:pPr marL="651510" indent="-514350">
              <a:buFont typeface="Wingdings" pitchFamily="2" charset="2"/>
              <a:buChar char="Ø"/>
            </a:pPr>
            <a:r>
              <a:rPr lang="en-US" dirty="0" smtClean="0"/>
              <a:t>INFOSYS</a:t>
            </a:r>
          </a:p>
          <a:p>
            <a:pPr marL="651510" indent="-514350">
              <a:buFont typeface="Wingdings" pitchFamily="2" charset="2"/>
              <a:buChar char="Ø"/>
            </a:pPr>
            <a:r>
              <a:rPr lang="en-US" dirty="0" smtClean="0"/>
              <a:t>CAPGEMINI</a:t>
            </a:r>
          </a:p>
          <a:p>
            <a:pPr marL="651510" indent="-514350">
              <a:buFont typeface="Wingdings" pitchFamily="2" charset="2"/>
              <a:buChar char="Ø"/>
            </a:pPr>
            <a:r>
              <a:rPr lang="en-US" dirty="0" smtClean="0"/>
              <a:t>COGZENT</a:t>
            </a:r>
          </a:p>
          <a:p>
            <a:pPr marL="651510" indent="-514350">
              <a:buFont typeface="Wingdings" pitchFamily="2" charset="2"/>
              <a:buChar char="Ø"/>
            </a:pPr>
            <a:r>
              <a:rPr lang="en-US" dirty="0" smtClean="0"/>
              <a:t>HCL</a:t>
            </a:r>
          </a:p>
          <a:p>
            <a:pPr marL="651510" indent="-514350">
              <a:buFont typeface="Wingdings" pitchFamily="2" charset="2"/>
              <a:buChar char="Ø"/>
            </a:pPr>
            <a:r>
              <a:rPr lang="en-US" dirty="0" smtClean="0"/>
              <a:t>GOOGLE</a:t>
            </a:r>
          </a:p>
          <a:p>
            <a:pPr marL="651510" indent="-514350">
              <a:buNone/>
            </a:pPr>
            <a:endParaRPr lang="en-US" dirty="0" smtClean="0"/>
          </a:p>
          <a:p>
            <a:pPr marL="651510" indent="-514350">
              <a:buNone/>
            </a:pPr>
            <a:endParaRPr lang="en-US" dirty="0" smtClean="0"/>
          </a:p>
          <a:p>
            <a:pPr marL="651510" indent="-514350">
              <a:buFont typeface="Wingdings" pitchFamily="2" charset="2"/>
              <a:buChar char="Ø"/>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pPr>
              <a:buFont typeface="Wingdings" pitchFamily="2" charset="2"/>
              <a:buChar char="v"/>
            </a:pPr>
            <a:r>
              <a:rPr lang="en-US" dirty="0" smtClean="0"/>
              <a:t>IBM COMPANY </a:t>
            </a:r>
            <a:endParaRPr lang="en-US" dirty="0"/>
          </a:p>
        </p:txBody>
      </p:sp>
      <p:sp>
        <p:nvSpPr>
          <p:cNvPr id="3" name="Rectangle 2"/>
          <p:cNvSpPr/>
          <p:nvPr/>
        </p:nvSpPr>
        <p:spPr>
          <a:xfrm>
            <a:off x="2286000" y="1443841"/>
            <a:ext cx="3962400" cy="4801314"/>
          </a:xfrm>
          <a:prstGeom prst="rect">
            <a:avLst/>
          </a:prstGeom>
        </p:spPr>
        <p:txBody>
          <a:bodyPr wrap="square">
            <a:spAutoFit/>
          </a:bodyPr>
          <a:lstStyle/>
          <a:p>
            <a:pPr fontAlgn="base"/>
            <a:r>
              <a:rPr lang="en-US" b="1" dirty="0"/>
              <a:t>1. IBM:</a:t>
            </a:r>
          </a:p>
          <a:p>
            <a:pPr fontAlgn="base">
              <a:buFont typeface="Wingdings" pitchFamily="2" charset="2"/>
              <a:buChar char="Ø"/>
            </a:pPr>
            <a:r>
              <a:rPr lang="en-US" dirty="0"/>
              <a:t>IBM India Private Limited, a part of IBM has been operating from this country since the year 1992. This global company is known for invention and integration of software, hardware as well as services, which assist forward thinking institutions, enterprises and people, who build a smart planet. With innovative technology and solutions, this company is making a constant progress in India. Present in more than 200 cities, this company is making constant progress in global markets to maintain its leading position.</a:t>
            </a:r>
          </a:p>
        </p:txBody>
      </p:sp>
      <p:pic>
        <p:nvPicPr>
          <p:cNvPr id="3073" name="Picture 1" descr="C:\Users\student\Desktop\navya\download.jpg"/>
          <p:cNvPicPr>
            <a:picLocks noChangeAspect="1" noChangeArrowheads="1"/>
          </p:cNvPicPr>
          <p:nvPr/>
        </p:nvPicPr>
        <p:blipFill>
          <a:blip r:embed="rId2"/>
          <a:srcRect/>
          <a:stretch>
            <a:fillRect/>
          </a:stretch>
        </p:blipFill>
        <p:spPr bwMode="auto">
          <a:xfrm>
            <a:off x="6172200" y="2557463"/>
            <a:ext cx="2514600" cy="1743075"/>
          </a:xfrm>
          <a:prstGeom prst="rect">
            <a:avLst/>
          </a:prstGeom>
          <a:noFill/>
        </p:spPr>
      </p:pic>
      <p:pic>
        <p:nvPicPr>
          <p:cNvPr id="3075" name="Picture 3" descr="C:\Users\student\Desktop\navya\download.jpg"/>
          <p:cNvPicPr>
            <a:picLocks noChangeAspect="1" noChangeArrowheads="1"/>
          </p:cNvPicPr>
          <p:nvPr/>
        </p:nvPicPr>
        <p:blipFill>
          <a:blip r:embed="rId3"/>
          <a:srcRect/>
          <a:stretch>
            <a:fillRect/>
          </a:stretch>
        </p:blipFill>
        <p:spPr bwMode="auto">
          <a:xfrm>
            <a:off x="6115050" y="4419600"/>
            <a:ext cx="3028950" cy="15144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a:bodyPr>
          <a:lstStyle/>
          <a:p>
            <a:pPr>
              <a:buFont typeface="Wingdings" pitchFamily="2" charset="2"/>
              <a:buChar char="v"/>
            </a:pPr>
            <a:r>
              <a:rPr lang="en-US" dirty="0" smtClean="0"/>
              <a:t>MICROSOFT COMPANY</a:t>
            </a:r>
            <a:endParaRPr lang="en-US" dirty="0"/>
          </a:p>
        </p:txBody>
      </p:sp>
      <p:sp>
        <p:nvSpPr>
          <p:cNvPr id="4" name="Rectangle 3"/>
          <p:cNvSpPr/>
          <p:nvPr/>
        </p:nvSpPr>
        <p:spPr>
          <a:xfrm>
            <a:off x="152400" y="1447800"/>
            <a:ext cx="6172200" cy="1200329"/>
          </a:xfrm>
          <a:prstGeom prst="rect">
            <a:avLst/>
          </a:prstGeom>
        </p:spPr>
        <p:txBody>
          <a:bodyPr wrap="square">
            <a:spAutoFit/>
          </a:bodyPr>
          <a:lstStyle/>
          <a:p>
            <a:r>
              <a:rPr lang="en-US" dirty="0"/>
              <a:t>A subsidiary, named as Microsoft Corporation India Private Limited, of the U.S. (United States) based Microsoft Corporation, one of the software giants has got their headquarters in New Delhi.</a:t>
            </a:r>
          </a:p>
        </p:txBody>
      </p:sp>
      <p:pic>
        <p:nvPicPr>
          <p:cNvPr id="19458" name="Picture 2" descr="C:\Users\student\Desktop\navya\images.jpg"/>
          <p:cNvPicPr>
            <a:picLocks noChangeAspect="1" noChangeArrowheads="1"/>
          </p:cNvPicPr>
          <p:nvPr/>
        </p:nvPicPr>
        <p:blipFill>
          <a:blip r:embed="rId2"/>
          <a:srcRect/>
          <a:stretch>
            <a:fillRect/>
          </a:stretch>
        </p:blipFill>
        <p:spPr bwMode="auto">
          <a:xfrm>
            <a:off x="762000" y="2819400"/>
            <a:ext cx="3581400" cy="3695700"/>
          </a:xfrm>
          <a:prstGeom prst="rect">
            <a:avLst/>
          </a:prstGeom>
          <a:noFill/>
        </p:spPr>
      </p:pic>
      <p:pic>
        <p:nvPicPr>
          <p:cNvPr id="19460" name="Picture 4" descr="C:\Users\student\Desktop\navya\download.jpg"/>
          <p:cNvPicPr>
            <a:picLocks noChangeAspect="1" noChangeArrowheads="1"/>
          </p:cNvPicPr>
          <p:nvPr/>
        </p:nvPicPr>
        <p:blipFill>
          <a:blip r:embed="rId3"/>
          <a:srcRect/>
          <a:stretch>
            <a:fillRect/>
          </a:stretch>
        </p:blipFill>
        <p:spPr bwMode="auto">
          <a:xfrm>
            <a:off x="5105400" y="2628900"/>
            <a:ext cx="3429000" cy="34671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pPr>
              <a:buFont typeface="Wingdings" pitchFamily="2" charset="2"/>
              <a:buChar char="v"/>
            </a:pPr>
            <a:r>
              <a:rPr lang="en-US" dirty="0" smtClean="0"/>
              <a:t>NOKIA COMPANY</a:t>
            </a:r>
            <a:endParaRPr lang="en-US" dirty="0"/>
          </a:p>
        </p:txBody>
      </p:sp>
      <p:sp>
        <p:nvSpPr>
          <p:cNvPr id="20481" name="Rectangle 1"/>
          <p:cNvSpPr>
            <a:spLocks noChangeArrowheads="1"/>
          </p:cNvSpPr>
          <p:nvPr/>
        </p:nvSpPr>
        <p:spPr bwMode="auto">
          <a:xfrm>
            <a:off x="0" y="0"/>
            <a:ext cx="65" cy="1384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65" cy="1384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3" name="Rectangle 3"/>
          <p:cNvSpPr>
            <a:spLocks noChangeArrowheads="1"/>
          </p:cNvSpPr>
          <p:nvPr/>
        </p:nvSpPr>
        <p:spPr bwMode="auto">
          <a:xfrm rot="10800000" flipV="1">
            <a:off x="0" y="1746884"/>
            <a:ext cx="9144000" cy="196977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24142"/>
                </a:solidFill>
                <a:effectLst/>
                <a:latin typeface="Georgia" pitchFamily="18" charset="0"/>
                <a:cs typeface="Arial" pitchFamily="34" charset="0"/>
              </a:rPr>
              <a:t>Nokia Corporation was started in the year 1865.</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424142"/>
                </a:solidFill>
                <a:effectLst/>
                <a:latin typeface="Georgia" pitchFamily="18" charset="0"/>
                <a:cs typeface="Arial" pitchFamily="34" charset="0"/>
              </a:rPr>
              <a:t>Being one of the leading mobile companies in India, their stylish product range includes the following:</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rgbClr val="424142"/>
                </a:solidFill>
                <a:effectLst/>
                <a:latin typeface="Georgia" pitchFamily="18" charset="0"/>
                <a:cs typeface="Arial" pitchFamily="34" charset="0"/>
              </a:rPr>
              <a:t>i</a:t>
            </a:r>
            <a:r>
              <a:rPr kumimoji="0" lang="en-US" sz="1500" b="0" i="0" u="none" strike="noStrike" cap="none" normalizeH="0" baseline="0" dirty="0" smtClean="0">
                <a:ln>
                  <a:noFill/>
                </a:ln>
                <a:solidFill>
                  <a:srgbClr val="424142"/>
                </a:solidFill>
                <a:effectLst/>
                <a:latin typeface="Georgia" pitchFamily="18" charset="0"/>
                <a:cs typeface="Arial" pitchFamily="34" charset="0"/>
              </a:rPr>
              <a:t>. Normal mobile handsets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24142"/>
                </a:solidFill>
                <a:effectLst/>
                <a:latin typeface="Georgia" pitchFamily="18" charset="0"/>
                <a:cs typeface="Arial" pitchFamily="34" charset="0"/>
              </a:rPr>
              <a:t>ii. </a:t>
            </a:r>
            <a:r>
              <a:rPr kumimoji="0" lang="en-US" sz="1500" b="0" i="0" u="none" strike="noStrike" cap="none" normalizeH="0" baseline="0" dirty="0" err="1" smtClean="0">
                <a:ln>
                  <a:noFill/>
                </a:ln>
                <a:solidFill>
                  <a:srgbClr val="424142"/>
                </a:solidFill>
                <a:effectLst/>
                <a:latin typeface="Georgia" pitchFamily="18" charset="0"/>
                <a:cs typeface="Arial" pitchFamily="34" charset="0"/>
              </a:rPr>
              <a:t>Smartphones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424142"/>
                </a:solidFill>
                <a:effectLst/>
                <a:latin typeface="Arial" pitchFamily="34" charset="0"/>
                <a:cs typeface="Arial" pitchFamily="34" charset="0"/>
              </a:rPr>
              <a:t>ADVERTISEMENTS: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24142"/>
                </a:solidFill>
                <a:effectLst/>
                <a:latin typeface="Georgia" pitchFamily="18" charset="0"/>
                <a:cs typeface="Arial" pitchFamily="34" charset="0"/>
              </a:rPr>
              <a:t>iii. Touch screen phones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24142"/>
                </a:solidFill>
                <a:effectLst/>
                <a:latin typeface="Georgia" pitchFamily="18" charset="0"/>
                <a:cs typeface="Arial" pitchFamily="34" charset="0"/>
              </a:rPr>
              <a:t>iv. Dual </a:t>
            </a:r>
            <a:r>
              <a:rPr kumimoji="0" lang="en-US" sz="1500" b="0" i="0" u="none" strike="noStrike" cap="none" normalizeH="0" baseline="0" dirty="0" err="1" smtClean="0">
                <a:ln>
                  <a:noFill/>
                </a:ln>
                <a:solidFill>
                  <a:srgbClr val="424142"/>
                </a:solidFill>
                <a:effectLst/>
                <a:latin typeface="Georgia" pitchFamily="18" charset="0"/>
                <a:cs typeface="Arial" pitchFamily="34" charset="0"/>
              </a:rPr>
              <a:t>sim</a:t>
            </a:r>
            <a:r>
              <a:rPr kumimoji="0" lang="en-US" sz="1500" b="0" i="0" u="none" strike="noStrike" cap="none" normalizeH="0" baseline="0" dirty="0" smtClean="0">
                <a:ln>
                  <a:noFill/>
                </a:ln>
                <a:solidFill>
                  <a:srgbClr val="424142"/>
                </a:solidFill>
                <a:effectLst/>
                <a:latin typeface="Georgia" pitchFamily="18" charset="0"/>
                <a:cs typeface="Arial" pitchFamily="34" charset="0"/>
              </a:rPr>
              <a:t> phones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24142"/>
                </a:solidFill>
                <a:effectLst/>
                <a:latin typeface="Georgia" pitchFamily="18" charset="0"/>
                <a:cs typeface="Arial" pitchFamily="34" charset="0"/>
              </a:rPr>
              <a:t>v. Business phone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4" name="Picture 4" descr="C:\Users\student\Desktop\navya\download.jpg"/>
          <p:cNvPicPr>
            <a:picLocks noChangeAspect="1" noChangeArrowheads="1"/>
          </p:cNvPicPr>
          <p:nvPr/>
        </p:nvPicPr>
        <p:blipFill>
          <a:blip r:embed="rId2"/>
          <a:srcRect/>
          <a:stretch>
            <a:fillRect/>
          </a:stretch>
        </p:blipFill>
        <p:spPr bwMode="auto">
          <a:xfrm>
            <a:off x="0" y="3810000"/>
            <a:ext cx="4191000" cy="2362200"/>
          </a:xfrm>
          <a:prstGeom prst="rect">
            <a:avLst/>
          </a:prstGeom>
          <a:noFill/>
        </p:spPr>
      </p:pic>
      <p:pic>
        <p:nvPicPr>
          <p:cNvPr id="20485" name="Picture 5" descr="C:\Users\student\Desktop\navya\download (1).jpg"/>
          <p:cNvPicPr>
            <a:picLocks noChangeAspect="1" noChangeArrowheads="1"/>
          </p:cNvPicPr>
          <p:nvPr/>
        </p:nvPicPr>
        <p:blipFill>
          <a:blip r:embed="rId3"/>
          <a:srcRect/>
          <a:stretch>
            <a:fillRect/>
          </a:stretch>
        </p:blipFill>
        <p:spPr bwMode="auto">
          <a:xfrm>
            <a:off x="4724400" y="4343400"/>
            <a:ext cx="3057525" cy="14954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70C0"/>
          </a:solidFill>
        </p:spPr>
        <p:txBody>
          <a:bodyPr>
            <a:normAutofit/>
          </a:bodyPr>
          <a:lstStyle/>
          <a:p>
            <a:pPr>
              <a:buFont typeface="Wingdings" pitchFamily="2" charset="2"/>
              <a:buChar char="v"/>
            </a:pPr>
            <a:r>
              <a:rPr lang="en-US" dirty="0" smtClean="0"/>
              <a:t>PEPSICO COMPANY</a:t>
            </a:r>
            <a:endParaRPr lang="en-US" dirty="0"/>
          </a:p>
        </p:txBody>
      </p:sp>
      <p:sp>
        <p:nvSpPr>
          <p:cNvPr id="3" name="Rectangle 2"/>
          <p:cNvSpPr/>
          <p:nvPr/>
        </p:nvSpPr>
        <p:spPr>
          <a:xfrm>
            <a:off x="0" y="1371600"/>
            <a:ext cx="5105400" cy="4524315"/>
          </a:xfrm>
          <a:prstGeom prst="rect">
            <a:avLst/>
          </a:prstGeom>
        </p:spPr>
        <p:txBody>
          <a:bodyPr wrap="square">
            <a:spAutoFit/>
          </a:bodyPr>
          <a:lstStyle/>
          <a:p>
            <a:pPr fontAlgn="base"/>
            <a:r>
              <a:rPr lang="en-US" dirty="0"/>
              <a:t>Pepsi Co. Inc. entered the Indian market with the name of PepsiCo India from the year 1989. Within a short time span of 20 years, this company has emerged as one of the fast growing as well as largest beverage and food manufacturer. As per the annual report of the company in the last business year, the net revenue of PepsiCo grew by 33%.</a:t>
            </a:r>
          </a:p>
          <a:p>
            <a:pPr fontAlgn="base"/>
            <a:r>
              <a:rPr lang="en-US" dirty="0"/>
              <a:t>By the year 2020, this food manufacturing company intends to triple their portfolio of enjoyable and wholesome offerings. The expansion of their Good-For-You portfolio is believed to be assisting the company in attaining the competitive advantage of the growing packaged nutrition market in the world, which is presently valued at $ 500 billion.</a:t>
            </a:r>
          </a:p>
        </p:txBody>
      </p:sp>
      <p:pic>
        <p:nvPicPr>
          <p:cNvPr id="21506" name="Picture 2" descr="C:\Users\student\Desktop\navya\images.jpg"/>
          <p:cNvPicPr>
            <a:picLocks noChangeAspect="1" noChangeArrowheads="1"/>
          </p:cNvPicPr>
          <p:nvPr/>
        </p:nvPicPr>
        <p:blipFill>
          <a:blip r:embed="rId2"/>
          <a:srcRect/>
          <a:stretch>
            <a:fillRect/>
          </a:stretch>
        </p:blipFill>
        <p:spPr bwMode="auto">
          <a:xfrm>
            <a:off x="5486400" y="4800600"/>
            <a:ext cx="2762250" cy="1657350"/>
          </a:xfrm>
          <a:prstGeom prst="rect">
            <a:avLst/>
          </a:prstGeom>
          <a:noFill/>
        </p:spPr>
      </p:pic>
      <p:pic>
        <p:nvPicPr>
          <p:cNvPr id="21507" name="Picture 3" descr="C:\Users\student\Desktop\navya\download (2).jpg"/>
          <p:cNvPicPr>
            <a:picLocks noChangeAspect="1" noChangeArrowheads="1"/>
          </p:cNvPicPr>
          <p:nvPr/>
        </p:nvPicPr>
        <p:blipFill>
          <a:blip r:embed="rId3"/>
          <a:srcRect/>
          <a:stretch>
            <a:fillRect/>
          </a:stretch>
        </p:blipFill>
        <p:spPr bwMode="auto">
          <a:xfrm>
            <a:off x="5105400" y="2362200"/>
            <a:ext cx="2867025" cy="1600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pPr>
              <a:buFont typeface="Wingdings" pitchFamily="2" charset="2"/>
              <a:buChar char="v"/>
            </a:pPr>
            <a:r>
              <a:rPr lang="en-US" dirty="0" smtClean="0"/>
              <a:t>WIPRO COMPANY</a:t>
            </a:r>
            <a:endParaRPr lang="en-US" dirty="0"/>
          </a:p>
        </p:txBody>
      </p:sp>
      <p:sp>
        <p:nvSpPr>
          <p:cNvPr id="4" name="Rectangle 3"/>
          <p:cNvSpPr/>
          <p:nvPr/>
        </p:nvSpPr>
        <p:spPr>
          <a:xfrm>
            <a:off x="0" y="1582341"/>
            <a:ext cx="5181600" cy="3416320"/>
          </a:xfrm>
          <a:prstGeom prst="rect">
            <a:avLst/>
          </a:prstGeom>
        </p:spPr>
        <p:txBody>
          <a:bodyPr wrap="square">
            <a:spAutoFit/>
          </a:bodyPr>
          <a:lstStyle/>
          <a:p>
            <a:r>
              <a:rPr lang="en-US" dirty="0"/>
              <a:t>The company was incorporated on 29 December 1945 in </a:t>
            </a:r>
            <a:r>
              <a:rPr lang="en-US" dirty="0" err="1"/>
              <a:t>Amalner</a:t>
            </a:r>
            <a:r>
              <a:rPr lang="en-US" dirty="0"/>
              <a:t>, Maharashtra by Mohamed </a:t>
            </a:r>
            <a:r>
              <a:rPr lang="en-US" dirty="0" err="1"/>
              <a:t>Premji</a:t>
            </a:r>
            <a:r>
              <a:rPr lang="en-US" dirty="0"/>
              <a:t> as "Western India Palm Refined Oil Limited", later abbreviated to "Wipro". It was initially set up as a manufacturer of vegetable and </a:t>
            </a:r>
            <a:r>
              <a:rPr lang="en-US" dirty="0">
                <a:hlinkClick r:id="rId2" tooltip="Cooking oil"/>
              </a:rPr>
              <a:t>refined oils</a:t>
            </a:r>
            <a:r>
              <a:rPr lang="en-US" dirty="0"/>
              <a:t> in </a:t>
            </a:r>
            <a:r>
              <a:rPr lang="en-US" dirty="0" err="1">
                <a:hlinkClick r:id="rId3" tooltip="Amalner"/>
              </a:rPr>
              <a:t>Amalner</a:t>
            </a:r>
            <a:r>
              <a:rPr lang="en-US" dirty="0"/>
              <a:t>, Maharashtra, British India, under the </a:t>
            </a:r>
            <a:r>
              <a:rPr lang="en-US" dirty="0">
                <a:hlinkClick r:id="rId4" tooltip="Trade name"/>
              </a:rPr>
              <a:t>trade name</a:t>
            </a:r>
            <a:r>
              <a:rPr lang="en-US" dirty="0"/>
              <a:t>s of </a:t>
            </a:r>
            <a:r>
              <a:rPr lang="en-US" dirty="0" err="1"/>
              <a:t>Kisan</a:t>
            </a:r>
            <a:r>
              <a:rPr lang="en-US" dirty="0"/>
              <a:t>, Sunflower, and Camel.</a:t>
            </a:r>
            <a:r>
              <a:rPr lang="en-US" baseline="30000" dirty="0">
                <a:hlinkClick r:id="rId5"/>
              </a:rPr>
              <a:t>[5]</a:t>
            </a:r>
            <a:r>
              <a:rPr lang="en-US" baseline="30000" dirty="0">
                <a:hlinkClick r:id="rId5"/>
              </a:rPr>
              <a:t>[6]</a:t>
            </a:r>
            <a:r>
              <a:rPr lang="en-US" baseline="30000" dirty="0">
                <a:hlinkClick r:id="rId5"/>
              </a:rPr>
              <a:t>[7]</a:t>
            </a:r>
            <a:endParaRPr lang="en-US" dirty="0"/>
          </a:p>
          <a:p>
            <a:r>
              <a:rPr lang="en-US" dirty="0"/>
              <a:t>In 1966, after Mohamed </a:t>
            </a:r>
            <a:r>
              <a:rPr lang="en-US" dirty="0" err="1"/>
              <a:t>Premji's</a:t>
            </a:r>
            <a:r>
              <a:rPr lang="en-US" dirty="0"/>
              <a:t> death, his son </a:t>
            </a:r>
            <a:r>
              <a:rPr lang="en-US" dirty="0" err="1">
                <a:hlinkClick r:id="rId6" tooltip="Azim Premji"/>
              </a:rPr>
              <a:t>Azim</a:t>
            </a:r>
            <a:r>
              <a:rPr lang="en-US" dirty="0">
                <a:hlinkClick r:id="rId6" tooltip="Azim Premji"/>
              </a:rPr>
              <a:t> </a:t>
            </a:r>
            <a:r>
              <a:rPr lang="en-US" dirty="0" err="1">
                <a:hlinkClick r:id="rId6" tooltip="Azim Premji"/>
              </a:rPr>
              <a:t>Premji</a:t>
            </a:r>
            <a:r>
              <a:rPr lang="en-US" dirty="0"/>
              <a:t> returned from </a:t>
            </a:r>
            <a:r>
              <a:rPr lang="en-US" dirty="0">
                <a:hlinkClick r:id="rId7" tooltip="Stanford University"/>
              </a:rPr>
              <a:t>Stanford University</a:t>
            </a:r>
            <a:r>
              <a:rPr lang="en-US" dirty="0"/>
              <a:t> and took over Wipro as its </a:t>
            </a:r>
            <a:r>
              <a:rPr lang="en-US" dirty="0">
                <a:hlinkClick r:id="rId8" tooltip="Chairman"/>
              </a:rPr>
              <a:t>chairman</a:t>
            </a:r>
            <a:r>
              <a:rPr lang="en-US" dirty="0"/>
              <a:t> at the age of 21.</a:t>
            </a:r>
            <a:r>
              <a:rPr lang="en-US" baseline="30000" dirty="0">
                <a:hlinkClick r:id="rId5"/>
              </a:rPr>
              <a:t>[8]</a:t>
            </a:r>
            <a:r>
              <a:rPr lang="en-US" baseline="30000" dirty="0">
                <a:hlinkClick r:id="rId5"/>
              </a:rPr>
              <a:t>[9]</a:t>
            </a:r>
            <a:endParaRPr lang="en-US" dirty="0"/>
          </a:p>
        </p:txBody>
      </p:sp>
      <p:pic>
        <p:nvPicPr>
          <p:cNvPr id="23554" name="Picture 2" descr="C:\Users\student\Desktop\navya\download.jpg"/>
          <p:cNvPicPr>
            <a:picLocks noChangeAspect="1" noChangeArrowheads="1"/>
          </p:cNvPicPr>
          <p:nvPr/>
        </p:nvPicPr>
        <p:blipFill>
          <a:blip r:embed="rId9"/>
          <a:srcRect/>
          <a:stretch>
            <a:fillRect/>
          </a:stretch>
        </p:blipFill>
        <p:spPr bwMode="auto">
          <a:xfrm>
            <a:off x="5257800" y="1524000"/>
            <a:ext cx="2847975" cy="1600200"/>
          </a:xfrm>
          <a:prstGeom prst="rect">
            <a:avLst/>
          </a:prstGeom>
          <a:noFill/>
        </p:spPr>
      </p:pic>
      <p:pic>
        <p:nvPicPr>
          <p:cNvPr id="23555" name="Picture 3" descr="C:\Users\student\Desktop\navya\download.jpg"/>
          <p:cNvPicPr>
            <a:picLocks noChangeAspect="1" noChangeArrowheads="1"/>
          </p:cNvPicPr>
          <p:nvPr/>
        </p:nvPicPr>
        <p:blipFill>
          <a:blip r:embed="rId10"/>
          <a:srcRect/>
          <a:stretch>
            <a:fillRect/>
          </a:stretch>
        </p:blipFill>
        <p:spPr bwMode="auto">
          <a:xfrm>
            <a:off x="5334000" y="3276600"/>
            <a:ext cx="2400300" cy="1905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pPr>
              <a:buFont typeface="Wingdings" pitchFamily="2" charset="2"/>
              <a:buChar char="v"/>
            </a:pPr>
            <a:r>
              <a:rPr lang="en-US" dirty="0" smtClean="0"/>
              <a:t>TCS COMPANY</a:t>
            </a:r>
            <a:endParaRPr lang="en-US" dirty="0"/>
          </a:p>
        </p:txBody>
      </p:sp>
      <p:sp>
        <p:nvSpPr>
          <p:cNvPr id="3" name="Rectangle 2"/>
          <p:cNvSpPr/>
          <p:nvPr/>
        </p:nvSpPr>
        <p:spPr>
          <a:xfrm>
            <a:off x="0" y="1295400"/>
            <a:ext cx="6019800" cy="5632311"/>
          </a:xfrm>
          <a:prstGeom prst="rect">
            <a:avLst/>
          </a:prstGeom>
        </p:spPr>
        <p:txBody>
          <a:bodyPr wrap="square">
            <a:spAutoFit/>
          </a:bodyPr>
          <a:lstStyle/>
          <a:p>
            <a:r>
              <a:rPr lang="en-US" b="1" dirty="0"/>
              <a:t>Tata Consultancy Services Limited</a:t>
            </a:r>
            <a:r>
              <a:rPr lang="en-US" dirty="0"/>
              <a:t> (</a:t>
            </a:r>
            <a:r>
              <a:rPr lang="en-US" b="1" dirty="0"/>
              <a:t>TCS</a:t>
            </a:r>
            <a:r>
              <a:rPr lang="en-US" dirty="0"/>
              <a:t>) is an Indian </a:t>
            </a:r>
            <a:r>
              <a:rPr lang="en-US" dirty="0">
                <a:hlinkClick r:id="rId2" tooltip="Multinational corporation"/>
              </a:rPr>
              <a:t>multinational</a:t>
            </a:r>
            <a:r>
              <a:rPr lang="en-US" dirty="0"/>
              <a:t> </a:t>
            </a:r>
            <a:r>
              <a:rPr lang="en-US" dirty="0">
                <a:hlinkClick r:id="rId3" tooltip="Information technology"/>
              </a:rPr>
              <a:t>information technology</a:t>
            </a:r>
            <a:r>
              <a:rPr lang="en-US" dirty="0"/>
              <a:t> (IT) </a:t>
            </a:r>
            <a:r>
              <a:rPr lang="en-US" dirty="0">
                <a:hlinkClick r:id="rId4" tooltip="Service (economics)"/>
              </a:rPr>
              <a:t>service</a:t>
            </a:r>
            <a:r>
              <a:rPr lang="en-US" dirty="0"/>
              <a:t> and </a:t>
            </a:r>
            <a:r>
              <a:rPr lang="en-US" dirty="0">
                <a:hlinkClick r:id="rId5" tooltip="Information technology consulting"/>
              </a:rPr>
              <a:t>consulting</a:t>
            </a:r>
            <a:r>
              <a:rPr lang="en-US" dirty="0"/>
              <a:t> company headquartered in </a:t>
            </a:r>
            <a:r>
              <a:rPr lang="en-US" dirty="0">
                <a:hlinkClick r:id="rId6" tooltip="Mumbai"/>
              </a:rPr>
              <a:t>Mumbai</a:t>
            </a:r>
            <a:r>
              <a:rPr lang="en-US" dirty="0"/>
              <a:t>, </a:t>
            </a:r>
            <a:r>
              <a:rPr lang="en-US" dirty="0">
                <a:hlinkClick r:id="rId7" tooltip="Maharashtra"/>
              </a:rPr>
              <a:t>Maharashtra</a:t>
            </a:r>
            <a:r>
              <a:rPr lang="en-US" dirty="0"/>
              <a:t>, </a:t>
            </a:r>
            <a:r>
              <a:rPr lang="en-US" dirty="0">
                <a:hlinkClick r:id="rId8" tooltip="India"/>
              </a:rPr>
              <a:t>India</a:t>
            </a:r>
            <a:r>
              <a:rPr lang="en-US" dirty="0"/>
              <a:t>.</a:t>
            </a:r>
            <a:r>
              <a:rPr lang="en-US" baseline="30000" dirty="0">
                <a:hlinkClick r:id="rId9"/>
              </a:rPr>
              <a:t>[3]</a:t>
            </a:r>
            <a:r>
              <a:rPr lang="en-US" baseline="30000" dirty="0">
                <a:hlinkClick r:id="rId9"/>
              </a:rPr>
              <a:t>[4]</a:t>
            </a:r>
            <a:r>
              <a:rPr lang="en-US" dirty="0"/>
              <a:t> It is a subsidiary of </a:t>
            </a:r>
            <a:r>
              <a:rPr lang="en-US" dirty="0">
                <a:hlinkClick r:id="rId10" tooltip="Tata Group"/>
              </a:rPr>
              <a:t>Tata Group</a:t>
            </a:r>
            <a:r>
              <a:rPr lang="en-US" dirty="0"/>
              <a:t> and operates in 149 locations across 46 countries.</a:t>
            </a:r>
            <a:r>
              <a:rPr lang="en-US" baseline="30000" dirty="0">
                <a:hlinkClick r:id="rId9"/>
              </a:rPr>
              <a:t>[5]</a:t>
            </a:r>
            <a:endParaRPr lang="en-US" dirty="0"/>
          </a:p>
          <a:p>
            <a:r>
              <a:rPr lang="en-US" dirty="0"/>
              <a:t>TCS is the second largest Indian company by </a:t>
            </a:r>
            <a:r>
              <a:rPr lang="en-US" dirty="0">
                <a:hlinkClick r:id="rId11" tooltip="Market capitalization"/>
              </a:rPr>
              <a:t>market capitalization</a:t>
            </a:r>
            <a:r>
              <a:rPr lang="en-US" dirty="0"/>
              <a:t>.</a:t>
            </a:r>
            <a:r>
              <a:rPr lang="en-US" baseline="30000" dirty="0">
                <a:hlinkClick r:id="rId9"/>
              </a:rPr>
              <a:t>[6]</a:t>
            </a:r>
            <a:r>
              <a:rPr lang="en-US" baseline="30000" dirty="0">
                <a:hlinkClick r:id="rId9"/>
              </a:rPr>
              <a:t>[7]</a:t>
            </a:r>
            <a:r>
              <a:rPr lang="en-US" dirty="0"/>
              <a:t> Tata consulting services is now placed among the most valuable IT services brands worldwide.</a:t>
            </a:r>
            <a:r>
              <a:rPr lang="en-US" baseline="30000" dirty="0">
                <a:hlinkClick r:id="rId9"/>
              </a:rPr>
              <a:t>[8]</a:t>
            </a:r>
            <a:r>
              <a:rPr lang="en-US" dirty="0"/>
              <a:t> In 2015, TCS was ranked 64th overall in the </a:t>
            </a:r>
            <a:r>
              <a:rPr lang="en-US" i="1" dirty="0">
                <a:hlinkClick r:id="rId12" tooltip="Forbes"/>
              </a:rPr>
              <a:t>Forbes</a:t>
            </a:r>
            <a:r>
              <a:rPr lang="en-US" dirty="0"/>
              <a:t> World's Most Innovative Companies ranking, making it both the highest-ranked IT services company and the top Indian company.</a:t>
            </a:r>
            <a:r>
              <a:rPr lang="en-US" baseline="30000" dirty="0">
                <a:hlinkClick r:id="rId9"/>
              </a:rPr>
              <a:t>[9]</a:t>
            </a:r>
            <a:r>
              <a:rPr lang="en-US" dirty="0"/>
              <a:t> It is the world's largest IT services provider.</a:t>
            </a:r>
            <a:r>
              <a:rPr lang="en-US" baseline="30000" dirty="0">
                <a:hlinkClick r:id="rId9"/>
              </a:rPr>
              <a:t>[10]</a:t>
            </a:r>
            <a:r>
              <a:rPr lang="en-US" dirty="0"/>
              <a:t> As of 2018, it is ranked eleventh on the </a:t>
            </a:r>
            <a:r>
              <a:rPr lang="en-US" dirty="0">
                <a:hlinkClick r:id="rId13" tooltip="Fortune India 500"/>
              </a:rPr>
              <a:t>Fortune India 500</a:t>
            </a:r>
            <a:r>
              <a:rPr lang="en-US" dirty="0"/>
              <a:t> list.</a:t>
            </a:r>
            <a:r>
              <a:rPr lang="en-US" baseline="30000" dirty="0">
                <a:hlinkClick r:id="rId9"/>
              </a:rPr>
              <a:t>[11]</a:t>
            </a:r>
            <a:r>
              <a:rPr lang="en-US" dirty="0"/>
              <a:t> In April 2018, TCS became the first Indian IT company to reach $100 billion market capitalization,</a:t>
            </a:r>
            <a:r>
              <a:rPr lang="en-US" baseline="30000" dirty="0">
                <a:hlinkClick r:id="rId9"/>
              </a:rPr>
              <a:t>[12]</a:t>
            </a:r>
            <a:r>
              <a:rPr lang="en-US" dirty="0"/>
              <a:t> and second Indian company ever (after </a:t>
            </a:r>
            <a:r>
              <a:rPr lang="en-US" dirty="0">
                <a:hlinkClick r:id="rId14" tooltip="Reliance Industries"/>
              </a:rPr>
              <a:t>Reliance Industries</a:t>
            </a:r>
            <a:r>
              <a:rPr lang="en-US" dirty="0"/>
              <a:t> achieved it in 2007)</a:t>
            </a:r>
            <a:r>
              <a:rPr lang="en-US" baseline="30000" dirty="0">
                <a:hlinkClick r:id="rId9"/>
              </a:rPr>
              <a:t>[13]</a:t>
            </a:r>
            <a:r>
              <a:rPr lang="en-US" dirty="0"/>
              <a:t> after its market capitalization stood at ₹6,79,332.81 </a:t>
            </a:r>
            <a:r>
              <a:rPr lang="en-US" dirty="0" err="1"/>
              <a:t>crore</a:t>
            </a:r>
            <a:r>
              <a:rPr lang="en-US" dirty="0"/>
              <a:t> ($102.6 billion) on the </a:t>
            </a:r>
            <a:r>
              <a:rPr lang="en-US" dirty="0">
                <a:hlinkClick r:id="rId15" tooltip="Bombay Stock Exchange"/>
              </a:rPr>
              <a:t>Bombay Stock Exchange</a:t>
            </a:r>
            <a:r>
              <a:rPr lang="en-US" dirty="0"/>
              <a:t>.</a:t>
            </a:r>
            <a:r>
              <a:rPr lang="en-US" baseline="30000" dirty="0">
                <a:hlinkClick r:id="rId9"/>
              </a:rPr>
              <a:t>[14]</a:t>
            </a:r>
            <a:r>
              <a:rPr lang="en-US" baseline="30000" dirty="0">
                <a:hlinkClick r:id="rId9"/>
              </a:rPr>
              <a:t>[15]</a:t>
            </a:r>
            <a:r>
              <a:rPr lang="en-US" baseline="30000" dirty="0">
                <a:hlinkClick r:id="rId9"/>
              </a:rPr>
              <a:t>[16]</a:t>
            </a:r>
            <a:endParaRPr lang="en-US" dirty="0"/>
          </a:p>
        </p:txBody>
      </p:sp>
      <p:pic>
        <p:nvPicPr>
          <p:cNvPr id="24578" name="Picture 2" descr="C:\Users\student\Desktop\navya\images.jpg"/>
          <p:cNvPicPr>
            <a:picLocks noChangeAspect="1" noChangeArrowheads="1"/>
          </p:cNvPicPr>
          <p:nvPr/>
        </p:nvPicPr>
        <p:blipFill>
          <a:blip r:embed="rId16"/>
          <a:srcRect/>
          <a:stretch>
            <a:fillRect/>
          </a:stretch>
        </p:blipFill>
        <p:spPr bwMode="auto">
          <a:xfrm>
            <a:off x="5943600" y="1676400"/>
            <a:ext cx="3000375" cy="1524000"/>
          </a:xfrm>
          <a:prstGeom prst="rect">
            <a:avLst/>
          </a:prstGeom>
          <a:noFill/>
        </p:spPr>
      </p:pic>
      <p:pic>
        <p:nvPicPr>
          <p:cNvPr id="24579" name="Picture 3" descr="C:\Users\student\Desktop\navya\download.jpg"/>
          <p:cNvPicPr>
            <a:picLocks noChangeAspect="1" noChangeArrowheads="1"/>
          </p:cNvPicPr>
          <p:nvPr/>
        </p:nvPicPr>
        <p:blipFill>
          <a:blip r:embed="rId17"/>
          <a:srcRect/>
          <a:stretch>
            <a:fillRect/>
          </a:stretch>
        </p:blipFill>
        <p:spPr bwMode="auto">
          <a:xfrm>
            <a:off x="5943600" y="3429000"/>
            <a:ext cx="2857500" cy="1600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pPr>
              <a:buFont typeface="Wingdings" pitchFamily="2" charset="2"/>
              <a:buChar char="v"/>
            </a:pPr>
            <a:r>
              <a:rPr lang="en-US" dirty="0" smtClean="0"/>
              <a:t>INFOSYS COMPANY</a:t>
            </a:r>
            <a:endParaRPr lang="en-US" dirty="0"/>
          </a:p>
        </p:txBody>
      </p:sp>
      <p:sp>
        <p:nvSpPr>
          <p:cNvPr id="3" name="Rectangle 2"/>
          <p:cNvSpPr/>
          <p:nvPr/>
        </p:nvSpPr>
        <p:spPr>
          <a:xfrm>
            <a:off x="0" y="1582341"/>
            <a:ext cx="5257800" cy="3139321"/>
          </a:xfrm>
          <a:prstGeom prst="rect">
            <a:avLst/>
          </a:prstGeom>
        </p:spPr>
        <p:txBody>
          <a:bodyPr wrap="square">
            <a:spAutoFit/>
          </a:bodyPr>
          <a:lstStyle/>
          <a:p>
            <a:r>
              <a:rPr lang="en-US" dirty="0"/>
              <a:t>Infosys was established by seven engineers in </a:t>
            </a:r>
            <a:r>
              <a:rPr lang="en-US" dirty="0" err="1">
                <a:hlinkClick r:id="rId2" tooltip="Pune"/>
              </a:rPr>
              <a:t>Pune</a:t>
            </a:r>
            <a:r>
              <a:rPr lang="en-US" dirty="0"/>
              <a:t>, </a:t>
            </a:r>
            <a:r>
              <a:rPr lang="en-US" dirty="0">
                <a:hlinkClick r:id="rId3" tooltip="Maharashtra"/>
              </a:rPr>
              <a:t>Maharashtra</a:t>
            </a:r>
            <a:r>
              <a:rPr lang="en-US" dirty="0"/>
              <a:t>, </a:t>
            </a:r>
            <a:r>
              <a:rPr lang="en-US" dirty="0">
                <a:hlinkClick r:id="rId4" tooltip="India"/>
              </a:rPr>
              <a:t>India</a:t>
            </a:r>
            <a:r>
              <a:rPr lang="en-US" dirty="0"/>
              <a:t> with an initial capital of $250 in 1981.</a:t>
            </a:r>
            <a:r>
              <a:rPr lang="en-US" baseline="30000" dirty="0">
                <a:hlinkClick r:id="rId5"/>
              </a:rPr>
              <a:t>[7]</a:t>
            </a:r>
            <a:r>
              <a:rPr lang="en-US" dirty="0"/>
              <a:t> It was registered as Infosys Consultants Private Limited on 2 July 1981.</a:t>
            </a:r>
            <a:r>
              <a:rPr lang="en-US" baseline="30000" dirty="0">
                <a:hlinkClick r:id="rId5"/>
              </a:rPr>
              <a:t>[8]</a:t>
            </a:r>
            <a:r>
              <a:rPr lang="en-US" dirty="0"/>
              <a:t> In 1983, it relocated its office to Bangalore, Karnataka, India.</a:t>
            </a:r>
          </a:p>
          <a:p>
            <a:r>
              <a:rPr lang="en-US" b="1" dirty="0"/>
              <a:t>Name change</a:t>
            </a:r>
            <a:r>
              <a:rPr lang="en-US" dirty="0"/>
              <a:t>: The company changed its name to </a:t>
            </a:r>
            <a:r>
              <a:rPr lang="en-US" i="1" dirty="0"/>
              <a:t>Infosys Technologies Private Limited</a:t>
            </a:r>
            <a:r>
              <a:rPr lang="en-US" dirty="0"/>
              <a:t> in April 1992 and to </a:t>
            </a:r>
            <a:r>
              <a:rPr lang="en-US" i="1" dirty="0"/>
              <a:t>Infosys Technologies Limited</a:t>
            </a:r>
            <a:r>
              <a:rPr lang="en-US" dirty="0"/>
              <a:t> when it became a public limited company in June 1992. It was later renamed to </a:t>
            </a:r>
            <a:r>
              <a:rPr lang="en-US" i="1" dirty="0"/>
              <a:t>Infosys Limited</a:t>
            </a:r>
            <a:r>
              <a:rPr lang="en-US" dirty="0"/>
              <a:t> in June 2011.</a:t>
            </a:r>
            <a:r>
              <a:rPr lang="en-US" baseline="30000" dirty="0">
                <a:hlinkClick r:id="rId5"/>
              </a:rPr>
              <a:t>[9</a:t>
            </a:r>
            <a:endParaRPr lang="en-US" dirty="0"/>
          </a:p>
        </p:txBody>
      </p:sp>
      <p:pic>
        <p:nvPicPr>
          <p:cNvPr id="25602" name="Picture 2" descr="C:\Users\student\Desktop\navya\download.jpg"/>
          <p:cNvPicPr>
            <a:picLocks noChangeAspect="1" noChangeArrowheads="1"/>
          </p:cNvPicPr>
          <p:nvPr/>
        </p:nvPicPr>
        <p:blipFill>
          <a:blip r:embed="rId6"/>
          <a:srcRect/>
          <a:stretch>
            <a:fillRect/>
          </a:stretch>
        </p:blipFill>
        <p:spPr bwMode="auto">
          <a:xfrm>
            <a:off x="5791200" y="1524000"/>
            <a:ext cx="2609850" cy="1752600"/>
          </a:xfrm>
          <a:prstGeom prst="rect">
            <a:avLst/>
          </a:prstGeom>
          <a:noFill/>
        </p:spPr>
      </p:pic>
      <p:pic>
        <p:nvPicPr>
          <p:cNvPr id="25603" name="Picture 3" descr="C:\Users\student\Desktop\navya\download.jpg"/>
          <p:cNvPicPr>
            <a:picLocks noChangeAspect="1" noChangeArrowheads="1"/>
          </p:cNvPicPr>
          <p:nvPr/>
        </p:nvPicPr>
        <p:blipFill>
          <a:blip r:embed="rId7"/>
          <a:srcRect/>
          <a:stretch>
            <a:fillRect/>
          </a:stretch>
        </p:blipFill>
        <p:spPr bwMode="auto">
          <a:xfrm>
            <a:off x="5638800" y="3276600"/>
            <a:ext cx="3028950" cy="15144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78</TotalTime>
  <Words>303</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MULTINATIONAL COMPANIES</vt:lpstr>
      <vt:lpstr>TOP MOST MNC’S</vt:lpstr>
      <vt:lpstr>IBM COMPANY </vt:lpstr>
      <vt:lpstr>MICROSOFT COMPANY</vt:lpstr>
      <vt:lpstr>NOKIA COMPANY</vt:lpstr>
      <vt:lpstr>PEPSICO COMPANY</vt:lpstr>
      <vt:lpstr>WIPRO COMPANY</vt:lpstr>
      <vt:lpstr>TCS COMPANY</vt:lpstr>
      <vt:lpstr>INFOSYS COMPANY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COMPANIES</dc:title>
  <dc:creator>student</dc:creator>
  <cp:lastModifiedBy>student</cp:lastModifiedBy>
  <cp:revision>8</cp:revision>
  <dcterms:created xsi:type="dcterms:W3CDTF">2019-11-27T04:43:37Z</dcterms:created>
  <dcterms:modified xsi:type="dcterms:W3CDTF">2019-11-27T06:01:58Z</dcterms:modified>
</cp:coreProperties>
</file>