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0"/>
    <p:sldId id="257" r:id="rId41"/>
    <p:sldId id="258" r:id="rId42"/>
    <p:sldId id="259" r:id="rId43"/>
    <p:sldId id="260" r:id="rId44"/>
    <p:sldId id="261" r:id="rId45"/>
    <p:sldId id="262" r:id="rId46"/>
    <p:sldId id="263" r:id="rId47"/>
    <p:sldId id="264" r:id="rId48"/>
    <p:sldId id="265" r:id="rId49"/>
    <p:sldId id="266" r:id="rId5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
      <p:font typeface="Open Sauce" charset="1" panose="00000500000000000000"/>
      <p:regular r:id="rId28"/>
    </p:embeddedFont>
    <p:embeddedFont>
      <p:font typeface="Open Sauce Bold" charset="1" panose="00000800000000000000"/>
      <p:regular r:id="rId29"/>
    </p:embeddedFont>
    <p:embeddedFont>
      <p:font typeface="Open Sauce Italics" charset="1" panose="00000500000000000000"/>
      <p:regular r:id="rId30"/>
    </p:embeddedFont>
    <p:embeddedFont>
      <p:font typeface="Open Sauce Bold Italics" charset="1" panose="00000800000000000000"/>
      <p:regular r:id="rId31"/>
    </p:embeddedFont>
    <p:embeddedFont>
      <p:font typeface="Open Sauce Light" charset="1" panose="00000400000000000000"/>
      <p:regular r:id="rId32"/>
    </p:embeddedFont>
    <p:embeddedFont>
      <p:font typeface="Open Sauce Light Italics" charset="1" panose="00000400000000000000"/>
      <p:regular r:id="rId33"/>
    </p:embeddedFont>
    <p:embeddedFont>
      <p:font typeface="Open Sauce Medium" charset="1" panose="00000600000000000000"/>
      <p:regular r:id="rId34"/>
    </p:embeddedFont>
    <p:embeddedFont>
      <p:font typeface="Open Sauce Medium Italics" charset="1" panose="00000600000000000000"/>
      <p:regular r:id="rId35"/>
    </p:embeddedFont>
    <p:embeddedFont>
      <p:font typeface="Open Sauce Semi-Bold" charset="1" panose="00000700000000000000"/>
      <p:regular r:id="rId36"/>
    </p:embeddedFont>
    <p:embeddedFont>
      <p:font typeface="Open Sauce Semi-Bold Italics" charset="1" panose="00000700000000000000"/>
      <p:regular r:id="rId37"/>
    </p:embeddedFont>
    <p:embeddedFont>
      <p:font typeface="Open Sauce Heavy" charset="1" panose="00000A00000000000000"/>
      <p:regular r:id="rId38"/>
    </p:embeddedFont>
    <p:embeddedFont>
      <p:font typeface="Open Sauce Heavy Italics" charset="1" panose="00000A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slides/slide1.xml" Type="http://schemas.openxmlformats.org/officeDocument/2006/relationships/slide"/><Relationship Id="rId41" Target="slides/slide2.xml" Type="http://schemas.openxmlformats.org/officeDocument/2006/relationships/slide"/><Relationship Id="rId42" Target="slides/slide3.xml" Type="http://schemas.openxmlformats.org/officeDocument/2006/relationships/slide"/><Relationship Id="rId43" Target="slides/slide4.xml" Type="http://schemas.openxmlformats.org/officeDocument/2006/relationships/slide"/><Relationship Id="rId44" Target="slides/slide5.xml" Type="http://schemas.openxmlformats.org/officeDocument/2006/relationships/slide"/><Relationship Id="rId45" Target="slides/slide6.xml" Type="http://schemas.openxmlformats.org/officeDocument/2006/relationships/slide"/><Relationship Id="rId46" Target="slides/slide7.xml" Type="http://schemas.openxmlformats.org/officeDocument/2006/relationships/slide"/><Relationship Id="rId47" Target="slides/slide8.xml" Type="http://schemas.openxmlformats.org/officeDocument/2006/relationships/slide"/><Relationship Id="rId48" Target="slides/slide9.xml" Type="http://schemas.openxmlformats.org/officeDocument/2006/relationships/slide"/><Relationship Id="rId49" Target="slides/slide10.xml" Type="http://schemas.openxmlformats.org/officeDocument/2006/relationships/slide"/><Relationship Id="rId5" Target="tableStyles.xml" Type="http://schemas.openxmlformats.org/officeDocument/2006/relationships/tableStyles"/><Relationship Id="rId50" Target="slides/slide1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4367836"/>
            <a:ext cx="9815307" cy="2542302"/>
          </a:xfrm>
          <a:prstGeom prst="rect">
            <a:avLst/>
          </a:prstGeom>
        </p:spPr>
        <p:txBody>
          <a:bodyPr anchor="t" rtlCol="false" tIns="0" lIns="0" bIns="0" rIns="0">
            <a:spAutoFit/>
          </a:bodyPr>
          <a:lstStyle/>
          <a:p>
            <a:pPr algn="ctr">
              <a:lnSpc>
                <a:spcPts val="20752"/>
              </a:lnSpc>
            </a:pPr>
            <a:r>
              <a:rPr lang="en-US" sz="15038" spc="1473">
                <a:solidFill>
                  <a:srgbClr val="231F20"/>
                </a:solidFill>
                <a:latin typeface="Oswald Bold"/>
              </a:rPr>
              <a:t>YOUTUBE</a:t>
            </a:r>
          </a:p>
        </p:txBody>
      </p:sp>
      <p:sp>
        <p:nvSpPr>
          <p:cNvPr name="TextBox 10" id="10"/>
          <p:cNvSpPr txBox="true"/>
          <p:nvPr/>
        </p:nvSpPr>
        <p:spPr>
          <a:xfrm rot="0">
            <a:off x="4236347" y="3447634"/>
            <a:ext cx="9815307" cy="1023432"/>
          </a:xfrm>
          <a:prstGeom prst="rect">
            <a:avLst/>
          </a:prstGeom>
        </p:spPr>
        <p:txBody>
          <a:bodyPr anchor="t" rtlCol="false" tIns="0" lIns="0" bIns="0" rIns="0">
            <a:spAutoFit/>
          </a:bodyPr>
          <a:lstStyle/>
          <a:p>
            <a:pPr algn="ctr">
              <a:lnSpc>
                <a:spcPts val="8368"/>
              </a:lnSpc>
            </a:pPr>
            <a:r>
              <a:rPr lang="en-US" sz="6063" spc="594">
                <a:solidFill>
                  <a:srgbClr val="231F20"/>
                </a:solidFill>
                <a:latin typeface="Oswald Bold"/>
              </a:rPr>
              <a:t>SENTIMENT &amp; SUMMARY:</a:t>
            </a:r>
          </a:p>
        </p:txBody>
      </p:sp>
      <p:sp>
        <p:nvSpPr>
          <p:cNvPr name="TextBox 11" id="11"/>
          <p:cNvSpPr txBox="true"/>
          <p:nvPr/>
        </p:nvSpPr>
        <p:spPr>
          <a:xfrm rot="0">
            <a:off x="2719596" y="7482578"/>
            <a:ext cx="12848809" cy="1805621"/>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SHANE THOMAS - 101521193</a:t>
            </a:r>
          </a:p>
          <a:p>
            <a:pPr algn="ctr">
              <a:lnSpc>
                <a:spcPts val="3661"/>
              </a:lnSpc>
            </a:pPr>
            <a:r>
              <a:rPr lang="en-US" sz="2653" spc="140">
                <a:solidFill>
                  <a:srgbClr val="231F20"/>
                </a:solidFill>
                <a:latin typeface="Montserrat Classic Bold"/>
              </a:rPr>
              <a:t>RENISH SAMIR KHIMANI - 101471380</a:t>
            </a:r>
          </a:p>
          <a:p>
            <a:pPr algn="ctr">
              <a:lnSpc>
                <a:spcPts val="3661"/>
              </a:lnSpc>
            </a:pPr>
            <a:r>
              <a:rPr lang="en-US" sz="2653" spc="140">
                <a:solidFill>
                  <a:srgbClr val="231F20"/>
                </a:solidFill>
                <a:latin typeface="Montserrat Classic Bold"/>
              </a:rPr>
              <a:t>SEYED AMIR KIARASH ABBASI - 101388487</a:t>
            </a:r>
          </a:p>
          <a:p>
            <a:pPr algn="ctr">
              <a:lnSpc>
                <a:spcPts val="3661"/>
              </a:lnSpc>
            </a:pPr>
            <a:r>
              <a:rPr lang="en-US" sz="2653" spc="140">
                <a:solidFill>
                  <a:srgbClr val="231F20"/>
                </a:solidFill>
                <a:latin typeface="Montserrat Classic Bold"/>
              </a:rPr>
              <a:t>PARUHANG ANGDEMBE - 101493134</a:t>
            </a:r>
          </a:p>
        </p:txBody>
      </p:sp>
      <p:sp>
        <p:nvSpPr>
          <p:cNvPr name="TextBox 12" id="12"/>
          <p:cNvSpPr txBox="true"/>
          <p:nvPr/>
        </p:nvSpPr>
        <p:spPr>
          <a:xfrm rot="0">
            <a:off x="15410360" y="1538248"/>
            <a:ext cx="1848940" cy="579456"/>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SENTIMENT STREAM, INC.</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71450"/>
            <a:ext cx="1828800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Future Implementation</a:t>
            </a:r>
          </a:p>
        </p:txBody>
      </p:sp>
      <p:sp>
        <p:nvSpPr>
          <p:cNvPr name="TextBox 3" id="3"/>
          <p:cNvSpPr txBox="true"/>
          <p:nvPr/>
        </p:nvSpPr>
        <p:spPr>
          <a:xfrm rot="0">
            <a:off x="414180" y="3102172"/>
            <a:ext cx="579209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Chat GPT API  - Summarizer</a:t>
            </a:r>
          </a:p>
        </p:txBody>
      </p:sp>
      <p:sp>
        <p:nvSpPr>
          <p:cNvPr name="TextBox 4" id="4"/>
          <p:cNvSpPr txBox="true"/>
          <p:nvPr/>
        </p:nvSpPr>
        <p:spPr>
          <a:xfrm rot="0">
            <a:off x="158059" y="4349312"/>
            <a:ext cx="963943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More Buttons for more flexibility and speed</a:t>
            </a:r>
          </a:p>
        </p:txBody>
      </p:sp>
      <p:sp>
        <p:nvSpPr>
          <p:cNvPr name="TextBox 5" id="5"/>
          <p:cNvSpPr txBox="true"/>
          <p:nvPr/>
        </p:nvSpPr>
        <p:spPr>
          <a:xfrm rot="0">
            <a:off x="158059" y="5596452"/>
            <a:ext cx="1639728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Having Periodic Update with sample data from youtube to Finetune Models</a:t>
            </a:r>
          </a:p>
        </p:txBody>
      </p:sp>
      <p:sp>
        <p:nvSpPr>
          <p:cNvPr name="TextBox 6" id="6"/>
          <p:cNvSpPr txBox="true"/>
          <p:nvPr/>
        </p:nvSpPr>
        <p:spPr>
          <a:xfrm rot="0">
            <a:off x="414180" y="6843593"/>
            <a:ext cx="1184249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Expanding service to other websites and even live chats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867074" y="4261723"/>
            <a:ext cx="15590520" cy="1830229"/>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Q &amp; A</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59758" y="4261723"/>
            <a:ext cx="15590520" cy="1830229"/>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Demo</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400550"/>
            <a:ext cx="15590520" cy="938784"/>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Problem Statement: Sentiment Analysis Tool</a:t>
            </a:r>
          </a:p>
        </p:txBody>
      </p:sp>
      <p:sp>
        <p:nvSpPr>
          <p:cNvPr name="TextBox 3" id="3"/>
          <p:cNvSpPr txBox="true"/>
          <p:nvPr/>
        </p:nvSpPr>
        <p:spPr>
          <a:xfrm rot="0">
            <a:off x="24319" y="1740961"/>
            <a:ext cx="18288000" cy="2352675"/>
          </a:xfrm>
          <a:prstGeom prst="rect">
            <a:avLst/>
          </a:prstGeom>
        </p:spPr>
        <p:txBody>
          <a:bodyPr anchor="t" rtlCol="false" tIns="0" lIns="0" bIns="0" rIns="0">
            <a:spAutoFit/>
          </a:bodyPr>
          <a:lstStyle/>
          <a:p>
            <a:pPr>
              <a:lnSpc>
                <a:spcPts val="4480"/>
              </a:lnSpc>
            </a:pPr>
            <a:r>
              <a:rPr lang="en-US" sz="3200">
                <a:solidFill>
                  <a:srgbClr val="000000"/>
                </a:solidFill>
                <a:latin typeface="Canva Sans Bold"/>
              </a:rPr>
              <a:t> Current Gap in Capabilities:</a:t>
            </a:r>
          </a:p>
          <a:p>
            <a:pPr algn="just" marL="539754" indent="-269877" lvl="1">
              <a:lnSpc>
                <a:spcPts val="3500"/>
              </a:lnSpc>
              <a:buFont typeface="Arial"/>
              <a:buChar char="•"/>
            </a:pPr>
            <a:r>
              <a:rPr lang="en-US" sz="2500">
                <a:solidFill>
                  <a:srgbClr val="000000"/>
                </a:solidFill>
                <a:latin typeface="Canva Sans"/>
              </a:rPr>
              <a:t>Lack of automated tools to promptly and accurately analyze vast volumes of YouTube comments.</a:t>
            </a:r>
          </a:p>
          <a:p>
            <a:pPr algn="just" marL="539754" indent="-269877" lvl="1">
              <a:lnSpc>
                <a:spcPts val="3500"/>
              </a:lnSpc>
              <a:buFont typeface="Arial"/>
              <a:buChar char="•"/>
            </a:pPr>
            <a:r>
              <a:rPr lang="en-US" sz="2500">
                <a:solidFill>
                  <a:srgbClr val="000000"/>
                </a:solidFill>
                <a:latin typeface="Canva Sans"/>
              </a:rPr>
              <a:t>Inefficiency in manually monitoring and responding to user feedback, which is both time-consuming and prone to errors.</a:t>
            </a:r>
          </a:p>
          <a:p>
            <a:pPr algn="l">
              <a:lnSpc>
                <a:spcPts val="3920"/>
              </a:lnSpc>
            </a:pPr>
          </a:p>
        </p:txBody>
      </p:sp>
      <p:sp>
        <p:nvSpPr>
          <p:cNvPr name="TextBox 4" id="4"/>
          <p:cNvSpPr txBox="true"/>
          <p:nvPr/>
        </p:nvSpPr>
        <p:spPr>
          <a:xfrm rot="0">
            <a:off x="24319" y="3683635"/>
            <a:ext cx="18288000" cy="1405255"/>
          </a:xfrm>
          <a:prstGeom prst="rect">
            <a:avLst/>
          </a:prstGeom>
        </p:spPr>
        <p:txBody>
          <a:bodyPr anchor="t" rtlCol="false" tIns="0" lIns="0" bIns="0" rIns="0">
            <a:spAutoFit/>
          </a:bodyPr>
          <a:lstStyle/>
          <a:p>
            <a:pPr>
              <a:lnSpc>
                <a:spcPts val="4340"/>
              </a:lnSpc>
            </a:pPr>
            <a:r>
              <a:rPr lang="en-US" sz="3100">
                <a:solidFill>
                  <a:srgbClr val="000000"/>
                </a:solidFill>
                <a:latin typeface="Canva Sans Bold"/>
              </a:rPr>
              <a:t> Impact on Business Operations:</a:t>
            </a:r>
          </a:p>
          <a:p>
            <a:pPr algn="just" marL="539754" indent="-269877" lvl="1">
              <a:lnSpc>
                <a:spcPts val="3500"/>
              </a:lnSpc>
              <a:buFont typeface="Arial"/>
              <a:buChar char="•"/>
            </a:pPr>
            <a:r>
              <a:rPr lang="en-US" sz="2500">
                <a:solidFill>
                  <a:srgbClr val="000000"/>
                </a:solidFill>
                <a:latin typeface="Canva Sans"/>
              </a:rPr>
              <a:t>Delayed response to viewer sentiments leading to missed opportunities in real-time content optimization.</a:t>
            </a:r>
          </a:p>
          <a:p>
            <a:pPr algn="just" marL="539754" indent="-269877" lvl="1">
              <a:lnSpc>
                <a:spcPts val="3500"/>
              </a:lnSpc>
              <a:buFont typeface="Arial"/>
              <a:buChar char="•"/>
            </a:pPr>
            <a:r>
              <a:rPr lang="en-US" sz="2500">
                <a:solidFill>
                  <a:srgbClr val="000000"/>
                </a:solidFill>
                <a:latin typeface="Canva Sans"/>
              </a:rPr>
              <a:t>Inability to quickly adapt to changing viewer preferences, resulting in lower engagement and satisfaction rates.</a:t>
            </a:r>
          </a:p>
        </p:txBody>
      </p:sp>
      <p:sp>
        <p:nvSpPr>
          <p:cNvPr name="TextBox 5" id="5"/>
          <p:cNvSpPr txBox="true"/>
          <p:nvPr/>
        </p:nvSpPr>
        <p:spPr>
          <a:xfrm rot="0">
            <a:off x="24319" y="5403438"/>
            <a:ext cx="18288000" cy="2352675"/>
          </a:xfrm>
          <a:prstGeom prst="rect">
            <a:avLst/>
          </a:prstGeom>
        </p:spPr>
        <p:txBody>
          <a:bodyPr anchor="t" rtlCol="false" tIns="0" lIns="0" bIns="0" rIns="0">
            <a:spAutoFit/>
          </a:bodyPr>
          <a:lstStyle/>
          <a:p>
            <a:pPr>
              <a:lnSpc>
                <a:spcPts val="4480"/>
              </a:lnSpc>
            </a:pPr>
            <a:r>
              <a:rPr lang="en-US" sz="3200">
                <a:solidFill>
                  <a:srgbClr val="000000"/>
                </a:solidFill>
                <a:latin typeface="Canva Sans Bold"/>
              </a:rPr>
              <a:t> Speed and Convenience Needs:</a:t>
            </a:r>
          </a:p>
          <a:p>
            <a:pPr algn="just" marL="539754" indent="-269877" lvl="1">
              <a:lnSpc>
                <a:spcPts val="3500"/>
              </a:lnSpc>
              <a:buFont typeface="Arial"/>
              <a:buChar char="•"/>
            </a:pPr>
            <a:r>
              <a:rPr lang="en-US" sz="2500">
                <a:solidFill>
                  <a:srgbClr val="000000"/>
                </a:solidFill>
                <a:latin typeface="Canva Sans"/>
              </a:rPr>
              <a:t>Need for a solution that can process and analyze comments in real-time to provide immediate insights.</a:t>
            </a:r>
          </a:p>
          <a:p>
            <a:pPr algn="just" marL="539754" indent="-269877" lvl="1">
              <a:lnSpc>
                <a:spcPts val="3500"/>
              </a:lnSpc>
              <a:buFont typeface="Arial"/>
              <a:buChar char="•"/>
            </a:pPr>
            <a:r>
              <a:rPr lang="en-US" sz="2500">
                <a:solidFill>
                  <a:srgbClr val="000000"/>
                </a:solidFill>
                <a:latin typeface="Canva Sans"/>
              </a:rPr>
              <a:t>Requirement for an intuitive, user-friendly tool that integrates seamlessly with existing content management workflows, minimizing disruption and learning curve.</a:t>
            </a:r>
          </a:p>
          <a:p>
            <a:pPr>
              <a:lnSpc>
                <a:spcPts val="3920"/>
              </a:lnSpc>
            </a:pPr>
          </a:p>
        </p:txBody>
      </p:sp>
      <p:sp>
        <p:nvSpPr>
          <p:cNvPr name="TextBox 6" id="6"/>
          <p:cNvSpPr txBox="true"/>
          <p:nvPr/>
        </p:nvSpPr>
        <p:spPr>
          <a:xfrm rot="0">
            <a:off x="48638" y="7486650"/>
            <a:ext cx="18263681" cy="3983355"/>
          </a:xfrm>
          <a:prstGeom prst="rect">
            <a:avLst/>
          </a:prstGeom>
        </p:spPr>
        <p:txBody>
          <a:bodyPr anchor="t" rtlCol="false" tIns="0" lIns="0" bIns="0" rIns="0">
            <a:spAutoFit/>
          </a:bodyPr>
          <a:lstStyle/>
          <a:p>
            <a:pPr>
              <a:lnSpc>
                <a:spcPts val="4480"/>
              </a:lnSpc>
            </a:pPr>
            <a:r>
              <a:rPr lang="en-US" sz="3200">
                <a:solidFill>
                  <a:srgbClr val="000000"/>
                </a:solidFill>
                <a:latin typeface="Canva Sans Bold"/>
              </a:rPr>
              <a:t> Risk Factors:</a:t>
            </a:r>
          </a:p>
          <a:p>
            <a:pPr algn="just" marL="539754" indent="-269877" lvl="1">
              <a:lnSpc>
                <a:spcPts val="3500"/>
              </a:lnSpc>
              <a:buFont typeface="Arial"/>
              <a:buChar char="•"/>
            </a:pPr>
            <a:r>
              <a:rPr lang="en-US" sz="2500">
                <a:solidFill>
                  <a:srgbClr val="000000"/>
                </a:solidFill>
                <a:latin typeface="Canva Sans"/>
              </a:rPr>
              <a:t>Slower reaction times to negative feedback can escalate into larger issues, potentially harming viewer relationships and brand reputation.</a:t>
            </a:r>
          </a:p>
          <a:p>
            <a:pPr algn="just" marL="539754" indent="-269877" lvl="1">
              <a:lnSpc>
                <a:spcPts val="3500"/>
              </a:lnSpc>
              <a:buFont typeface="Arial"/>
              <a:buChar char="•"/>
            </a:pPr>
            <a:r>
              <a:rPr lang="en-US" sz="2500">
                <a:solidFill>
                  <a:srgbClr val="000000"/>
                </a:solidFill>
                <a:latin typeface="Canva Sans"/>
              </a:rPr>
              <a:t>Manual data handling risks data errors and inconsistencies, which could misinform content strategies and business decisions.</a:t>
            </a:r>
          </a:p>
          <a:p>
            <a:pPr>
              <a:lnSpc>
                <a:spcPts val="3920"/>
              </a:lnSpc>
            </a:pPr>
          </a:p>
          <a:p>
            <a:pPr>
              <a:lnSpc>
                <a:spcPts val="4759"/>
              </a:lnSpc>
            </a:pPr>
          </a:p>
          <a:p>
            <a:pP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548810"/>
            <a:ext cx="13370994" cy="1961515"/>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D</a:t>
            </a:r>
            <a:r>
              <a:rPr lang="en-US" sz="3399">
                <a:solidFill>
                  <a:srgbClr val="000000"/>
                </a:solidFill>
                <a:latin typeface="Canva Sans Bold"/>
              </a:rPr>
              <a:t>aily Costs:</a:t>
            </a:r>
          </a:p>
          <a:p>
            <a:pPr marL="949972" indent="-316657" lvl="2">
              <a:lnSpc>
                <a:spcPts val="3080"/>
              </a:lnSpc>
              <a:buFont typeface="Arial"/>
              <a:buChar char="⚬"/>
            </a:pPr>
            <a:r>
              <a:rPr lang="en-US" sz="2200">
                <a:solidFill>
                  <a:srgbClr val="000000"/>
                </a:solidFill>
                <a:latin typeface="Canva Sans"/>
              </a:rPr>
              <a:t>Cost Per Day: $5.84</a:t>
            </a:r>
          </a:p>
          <a:p>
            <a:pPr marL="949972" indent="-316657" lvl="2">
              <a:lnSpc>
                <a:spcPts val="3080"/>
              </a:lnSpc>
              <a:buFont typeface="Arial"/>
              <a:buChar char="⚬"/>
            </a:pPr>
            <a:r>
              <a:rPr lang="en-US" sz="2200">
                <a:solidFill>
                  <a:srgbClr val="000000"/>
                </a:solidFill>
                <a:latin typeface="Canva Sans"/>
              </a:rPr>
              <a:t>Monthly Cost Calculation: $5.84 x 30 = $175.20 per month</a:t>
            </a:r>
          </a:p>
          <a:p>
            <a:pPr algn="ctr">
              <a:lnSpc>
                <a:spcPts val="4759"/>
              </a:lnSpc>
            </a:pPr>
          </a:p>
        </p:txBody>
      </p:sp>
      <p:sp>
        <p:nvSpPr>
          <p:cNvPr name="TextBox 3" id="3"/>
          <p:cNvSpPr txBox="true"/>
          <p:nvPr/>
        </p:nvSpPr>
        <p:spPr>
          <a:xfrm rot="0">
            <a:off x="1028700" y="2978416"/>
            <a:ext cx="16920121" cy="3110230"/>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Subscription Revenue Model:</a:t>
            </a:r>
          </a:p>
          <a:p>
            <a:pPr marL="474986" indent="-237493" lvl="1">
              <a:lnSpc>
                <a:spcPts val="3080"/>
              </a:lnSpc>
              <a:buFont typeface="Arial"/>
              <a:buChar char="•"/>
            </a:pPr>
            <a:r>
              <a:rPr lang="en-US" sz="2200">
                <a:solidFill>
                  <a:srgbClr val="000000"/>
                </a:solidFill>
                <a:latin typeface="Canva Sans"/>
              </a:rPr>
              <a:t>To determine a viable subscription price, consider both coverage of operational costs and potential profit margins. A price point of $200 per month, for example, could be effective if the operational cost per user is approximately $175, allowing for profitability based on the service's value and market competition.</a:t>
            </a:r>
          </a:p>
          <a:p>
            <a:pPr>
              <a:lnSpc>
                <a:spcPts val="4480"/>
              </a:lnSpc>
            </a:pPr>
            <a:r>
              <a:rPr lang="en-US" sz="3200">
                <a:solidFill>
                  <a:srgbClr val="000000"/>
                </a:solidFill>
                <a:latin typeface="Canva Sans Bold"/>
              </a:rPr>
              <a:t>Advertisement</a:t>
            </a:r>
            <a:r>
              <a:rPr lang="en-US" sz="3200">
                <a:solidFill>
                  <a:srgbClr val="000000"/>
                </a:solidFill>
                <a:latin typeface="Canva Sans Bold"/>
              </a:rPr>
              <a:t> Revenue Model: </a:t>
            </a:r>
          </a:p>
          <a:p>
            <a:pPr marL="474986" indent="-237493" lvl="1">
              <a:lnSpc>
                <a:spcPts val="3080"/>
              </a:lnSpc>
              <a:buFont typeface="Arial"/>
              <a:buChar char="•"/>
            </a:pPr>
            <a:r>
              <a:rPr lang="en-US" sz="2200">
                <a:solidFill>
                  <a:srgbClr val="000000"/>
                </a:solidFill>
                <a:latin typeface="Canva Sans"/>
              </a:rPr>
              <a:t>Calculate potential monthly ad revenue based on your website traffic and prevailing ad rates. Utilize industry benchmarks such as CPM (cost per thousand impressions) or CPC (cost per click) to estimate earnings. </a:t>
            </a:r>
          </a:p>
        </p:txBody>
      </p:sp>
      <p:sp>
        <p:nvSpPr>
          <p:cNvPr name="Freeform 4" id="4"/>
          <p:cNvSpPr/>
          <p:nvPr/>
        </p:nvSpPr>
        <p:spPr>
          <a:xfrm flipH="false" flipV="false" rot="0">
            <a:off x="856195" y="8542552"/>
            <a:ext cx="10481528" cy="1150185"/>
          </a:xfrm>
          <a:custGeom>
            <a:avLst/>
            <a:gdLst/>
            <a:ahLst/>
            <a:cxnLst/>
            <a:rect r="r" b="b" t="t" l="l"/>
            <a:pathLst>
              <a:path h="1150185" w="10481528">
                <a:moveTo>
                  <a:pt x="0" y="0"/>
                </a:moveTo>
                <a:lnTo>
                  <a:pt x="10481528" y="0"/>
                </a:lnTo>
                <a:lnTo>
                  <a:pt x="10481528" y="1150185"/>
                </a:lnTo>
                <a:lnTo>
                  <a:pt x="0" y="1150185"/>
                </a:lnTo>
                <a:lnTo>
                  <a:pt x="0" y="0"/>
                </a:lnTo>
                <a:close/>
              </a:path>
            </a:pathLst>
          </a:custGeom>
          <a:blipFill>
            <a:blip r:embed="rId2"/>
            <a:stretch>
              <a:fillRect l="0" t="0" r="0" b="0"/>
            </a:stretch>
          </a:blipFill>
        </p:spPr>
      </p:sp>
      <p:sp>
        <p:nvSpPr>
          <p:cNvPr name="Freeform 5" id="5"/>
          <p:cNvSpPr/>
          <p:nvPr/>
        </p:nvSpPr>
        <p:spPr>
          <a:xfrm flipH="false" flipV="false" rot="0">
            <a:off x="11003774" y="8659207"/>
            <a:ext cx="1620523" cy="916875"/>
          </a:xfrm>
          <a:custGeom>
            <a:avLst/>
            <a:gdLst/>
            <a:ahLst/>
            <a:cxnLst/>
            <a:rect r="r" b="b" t="t" l="l"/>
            <a:pathLst>
              <a:path h="916875" w="1620523">
                <a:moveTo>
                  <a:pt x="0" y="0"/>
                </a:moveTo>
                <a:lnTo>
                  <a:pt x="1620522" y="0"/>
                </a:lnTo>
                <a:lnTo>
                  <a:pt x="1620522" y="916875"/>
                </a:lnTo>
                <a:lnTo>
                  <a:pt x="0" y="916875"/>
                </a:lnTo>
                <a:lnTo>
                  <a:pt x="0" y="0"/>
                </a:lnTo>
                <a:close/>
              </a:path>
            </a:pathLst>
          </a:custGeom>
          <a:blipFill>
            <a:blip r:embed="rId3"/>
            <a:stretch>
              <a:fillRect l="0" t="0" r="0" b="0"/>
            </a:stretch>
          </a:blipFill>
        </p:spPr>
      </p:sp>
      <p:sp>
        <p:nvSpPr>
          <p:cNvPr name="Freeform 6" id="6"/>
          <p:cNvSpPr/>
          <p:nvPr/>
        </p:nvSpPr>
        <p:spPr>
          <a:xfrm flipH="false" flipV="false" rot="0">
            <a:off x="12624296" y="8846161"/>
            <a:ext cx="873866" cy="672205"/>
          </a:xfrm>
          <a:custGeom>
            <a:avLst/>
            <a:gdLst/>
            <a:ahLst/>
            <a:cxnLst/>
            <a:rect r="r" b="b" t="t" l="l"/>
            <a:pathLst>
              <a:path h="672205" w="873866">
                <a:moveTo>
                  <a:pt x="0" y="0"/>
                </a:moveTo>
                <a:lnTo>
                  <a:pt x="873866" y="0"/>
                </a:lnTo>
                <a:lnTo>
                  <a:pt x="873866" y="672205"/>
                </a:lnTo>
                <a:lnTo>
                  <a:pt x="0" y="672205"/>
                </a:lnTo>
                <a:lnTo>
                  <a:pt x="0" y="0"/>
                </a:lnTo>
                <a:close/>
              </a:path>
            </a:pathLst>
          </a:custGeom>
          <a:blipFill>
            <a:blip r:embed="rId4"/>
            <a:stretch>
              <a:fillRect l="0" t="0" r="0" b="0"/>
            </a:stretch>
          </a:blipFill>
        </p:spPr>
      </p:sp>
      <p:sp>
        <p:nvSpPr>
          <p:cNvPr name="TextBox 7" id="7"/>
          <p:cNvSpPr txBox="true"/>
          <p:nvPr/>
        </p:nvSpPr>
        <p:spPr>
          <a:xfrm rot="0">
            <a:off x="184049" y="-171450"/>
            <a:ext cx="823897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Financial Plan </a:t>
            </a:r>
          </a:p>
        </p:txBody>
      </p:sp>
      <p:sp>
        <p:nvSpPr>
          <p:cNvPr name="TextBox 8" id="8"/>
          <p:cNvSpPr txBox="true"/>
          <p:nvPr/>
        </p:nvSpPr>
        <p:spPr>
          <a:xfrm rot="0">
            <a:off x="1028700" y="6335638"/>
            <a:ext cx="18054031" cy="1961515"/>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Risk Analysis and Management:</a:t>
            </a:r>
          </a:p>
          <a:p>
            <a:pPr marL="474986" indent="-237493" lvl="1">
              <a:lnSpc>
                <a:spcPts val="3080"/>
              </a:lnSpc>
              <a:buFont typeface="Arial"/>
              <a:buChar char="•"/>
            </a:pPr>
            <a:r>
              <a:rPr lang="en-US" sz="2200">
                <a:solidFill>
                  <a:srgbClr val="000000"/>
                </a:solidFill>
                <a:latin typeface="Canva Sans"/>
              </a:rPr>
              <a:t>Assess risks such as fluctuating subscriber numbers or lower-than-expected ad revenue.</a:t>
            </a:r>
          </a:p>
          <a:p>
            <a:pPr marL="474986" indent="-237493" lvl="1">
              <a:lnSpc>
                <a:spcPts val="3080"/>
              </a:lnSpc>
              <a:buFont typeface="Arial"/>
              <a:buChar char="•"/>
            </a:pPr>
            <a:r>
              <a:rPr lang="en-US" sz="2200">
                <a:solidFill>
                  <a:srgbClr val="000000"/>
                </a:solidFill>
                <a:latin typeface="Canva Sans"/>
              </a:rPr>
              <a:t>Plan for contingencies such as cost-cutting measures or alternative revenue strategies.</a:t>
            </a:r>
          </a:p>
          <a:p>
            <a:pPr>
              <a:lnSpc>
                <a:spcPts val="4759"/>
              </a:lnSpc>
            </a:pPr>
          </a:p>
        </p:txBody>
      </p:sp>
      <p:sp>
        <p:nvSpPr>
          <p:cNvPr name="TextBox 9" id="9"/>
          <p:cNvSpPr txBox="true"/>
          <p:nvPr/>
        </p:nvSpPr>
        <p:spPr>
          <a:xfrm rot="0">
            <a:off x="1028700" y="7912197"/>
            <a:ext cx="17948821"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rPr>
              <a:t>Break-Even Number of Subscribers Calculation:</a:t>
            </a:r>
          </a:p>
          <a:p>
            <a:pPr algn="just">
              <a:lnSpc>
                <a:spcPts val="4759"/>
              </a:lnSpc>
            </a:pPr>
          </a:p>
          <a:p>
            <a:pPr algn="just">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782199"/>
            <a:ext cx="7771169" cy="5504801"/>
          </a:xfrm>
          <a:custGeom>
            <a:avLst/>
            <a:gdLst/>
            <a:ahLst/>
            <a:cxnLst/>
            <a:rect r="r" b="b" t="t" l="l"/>
            <a:pathLst>
              <a:path h="5504801" w="7771169">
                <a:moveTo>
                  <a:pt x="0" y="0"/>
                </a:moveTo>
                <a:lnTo>
                  <a:pt x="7771169" y="0"/>
                </a:lnTo>
                <a:lnTo>
                  <a:pt x="7771169" y="5504801"/>
                </a:lnTo>
                <a:lnTo>
                  <a:pt x="0" y="5504801"/>
                </a:lnTo>
                <a:lnTo>
                  <a:pt x="0" y="0"/>
                </a:lnTo>
                <a:close/>
              </a:path>
            </a:pathLst>
          </a:custGeom>
          <a:blipFill>
            <a:blip r:embed="rId2"/>
            <a:stretch>
              <a:fillRect l="-1929" t="0" r="-4989" b="0"/>
            </a:stretch>
          </a:blipFill>
        </p:spPr>
      </p:sp>
      <p:sp>
        <p:nvSpPr>
          <p:cNvPr name="Freeform 3" id="3"/>
          <p:cNvSpPr/>
          <p:nvPr/>
        </p:nvSpPr>
        <p:spPr>
          <a:xfrm flipH="false" flipV="false" rot="0">
            <a:off x="0" y="2181672"/>
            <a:ext cx="7771169" cy="2600527"/>
          </a:xfrm>
          <a:custGeom>
            <a:avLst/>
            <a:gdLst/>
            <a:ahLst/>
            <a:cxnLst/>
            <a:rect r="r" b="b" t="t" l="l"/>
            <a:pathLst>
              <a:path h="2600527" w="7771169">
                <a:moveTo>
                  <a:pt x="0" y="0"/>
                </a:moveTo>
                <a:lnTo>
                  <a:pt x="7771169" y="0"/>
                </a:lnTo>
                <a:lnTo>
                  <a:pt x="7771169" y="2600527"/>
                </a:lnTo>
                <a:lnTo>
                  <a:pt x="0" y="2600527"/>
                </a:lnTo>
                <a:lnTo>
                  <a:pt x="0" y="0"/>
                </a:lnTo>
                <a:close/>
              </a:path>
            </a:pathLst>
          </a:custGeom>
          <a:blipFill>
            <a:blip r:embed="rId3"/>
            <a:stretch>
              <a:fillRect l="0" t="-54911" r="-7894" b="-29609"/>
            </a:stretch>
          </a:blipFill>
        </p:spPr>
      </p:sp>
      <p:sp>
        <p:nvSpPr>
          <p:cNvPr name="Freeform 4" id="4"/>
          <p:cNvSpPr/>
          <p:nvPr/>
        </p:nvSpPr>
        <p:spPr>
          <a:xfrm flipH="false" flipV="false" rot="0">
            <a:off x="7771169" y="2181672"/>
            <a:ext cx="10516831" cy="8105328"/>
          </a:xfrm>
          <a:custGeom>
            <a:avLst/>
            <a:gdLst/>
            <a:ahLst/>
            <a:cxnLst/>
            <a:rect r="r" b="b" t="t" l="l"/>
            <a:pathLst>
              <a:path h="8105328" w="10516831">
                <a:moveTo>
                  <a:pt x="0" y="0"/>
                </a:moveTo>
                <a:lnTo>
                  <a:pt x="10516831" y="0"/>
                </a:lnTo>
                <a:lnTo>
                  <a:pt x="10516831" y="8105328"/>
                </a:lnTo>
                <a:lnTo>
                  <a:pt x="0" y="8105328"/>
                </a:lnTo>
                <a:lnTo>
                  <a:pt x="0" y="0"/>
                </a:lnTo>
                <a:close/>
              </a:path>
            </a:pathLst>
          </a:custGeom>
          <a:blipFill>
            <a:blip r:embed="rId4"/>
            <a:stretch>
              <a:fillRect l="0" t="0" r="0" b="0"/>
            </a:stretch>
          </a:blipFill>
        </p:spPr>
      </p:sp>
      <p:sp>
        <p:nvSpPr>
          <p:cNvPr name="TextBox 5" id="5"/>
          <p:cNvSpPr txBox="true"/>
          <p:nvPr/>
        </p:nvSpPr>
        <p:spPr>
          <a:xfrm rot="0">
            <a:off x="285336" y="66675"/>
            <a:ext cx="15590520" cy="938784"/>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Model Benchmarking &amp; Cost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64856" y="0"/>
            <a:ext cx="12423144" cy="10287000"/>
          </a:xfrm>
          <a:custGeom>
            <a:avLst/>
            <a:gdLst/>
            <a:ahLst/>
            <a:cxnLst/>
            <a:rect r="r" b="b" t="t" l="l"/>
            <a:pathLst>
              <a:path h="10287000" w="12423144">
                <a:moveTo>
                  <a:pt x="0" y="0"/>
                </a:moveTo>
                <a:lnTo>
                  <a:pt x="12423144" y="0"/>
                </a:lnTo>
                <a:lnTo>
                  <a:pt x="1242314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4077958"/>
            <a:ext cx="15590520" cy="1830229"/>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ML Canvas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53368"/>
            <a:ext cx="15590520" cy="1843659"/>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Model Deployment  &amp; its Challenges + Issues encountered</a:t>
            </a:r>
          </a:p>
        </p:txBody>
      </p:sp>
      <p:sp>
        <p:nvSpPr>
          <p:cNvPr name="TextBox 3" id="3"/>
          <p:cNvSpPr txBox="true"/>
          <p:nvPr/>
        </p:nvSpPr>
        <p:spPr>
          <a:xfrm rot="0">
            <a:off x="1348740" y="3085005"/>
            <a:ext cx="15590520" cy="4881372"/>
          </a:xfrm>
          <a:prstGeom prst="rect">
            <a:avLst/>
          </a:prstGeom>
        </p:spPr>
        <p:txBody>
          <a:bodyPr anchor="t" rtlCol="false" tIns="0" lIns="0" bIns="0" rIns="0">
            <a:spAutoFit/>
          </a:bodyPr>
          <a:lstStyle/>
          <a:p>
            <a:pPr algn="ctr">
              <a:lnSpc>
                <a:spcPts val="9954"/>
              </a:lnSpc>
            </a:pPr>
            <a:r>
              <a:rPr lang="en-US" sz="4200" spc="39">
                <a:solidFill>
                  <a:srgbClr val="000000"/>
                </a:solidFill>
                <a:latin typeface="TT Rounds Condensed Bold"/>
              </a:rPr>
              <a:t>Notebook --&gt; Script</a:t>
            </a:r>
          </a:p>
          <a:p>
            <a:pPr algn="ctr">
              <a:lnSpc>
                <a:spcPts val="9954"/>
              </a:lnSpc>
            </a:pPr>
            <a:r>
              <a:rPr lang="en-US" sz="4200" spc="39">
                <a:solidFill>
                  <a:srgbClr val="000000"/>
                </a:solidFill>
                <a:latin typeface="TT Rounds Condensed Bold"/>
              </a:rPr>
              <a:t>Script --&gt; Flask / fastapi / …</a:t>
            </a:r>
          </a:p>
          <a:p>
            <a:pPr algn="ctr">
              <a:lnSpc>
                <a:spcPts val="9954"/>
              </a:lnSpc>
            </a:pPr>
            <a:r>
              <a:rPr lang="en-US" sz="4200" spc="39">
                <a:solidFill>
                  <a:srgbClr val="000000"/>
                </a:solidFill>
                <a:latin typeface="TT Rounds Condensed Bold"/>
              </a:rPr>
              <a:t>Docker</a:t>
            </a:r>
          </a:p>
          <a:p>
            <a:pPr algn="ctr">
              <a:lnSpc>
                <a:spcPts val="9954"/>
              </a:lnSpc>
            </a:pPr>
            <a:r>
              <a:rPr lang="en-US" sz="4200" spc="39">
                <a:solidFill>
                  <a:srgbClr val="000000"/>
                </a:solidFill>
                <a:latin typeface="TT Rounds Condensed Bold"/>
              </a:rPr>
              <a:t>Host in google cloud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446297"/>
            <a:ext cx="11282344" cy="2429825"/>
          </a:xfrm>
          <a:custGeom>
            <a:avLst/>
            <a:gdLst/>
            <a:ahLst/>
            <a:cxnLst/>
            <a:rect r="r" b="b" t="t" l="l"/>
            <a:pathLst>
              <a:path h="2429825" w="11282344">
                <a:moveTo>
                  <a:pt x="0" y="0"/>
                </a:moveTo>
                <a:lnTo>
                  <a:pt x="11282344" y="0"/>
                </a:lnTo>
                <a:lnTo>
                  <a:pt x="11282344" y="2429824"/>
                </a:lnTo>
                <a:lnTo>
                  <a:pt x="0" y="2429824"/>
                </a:lnTo>
                <a:lnTo>
                  <a:pt x="0" y="0"/>
                </a:lnTo>
                <a:close/>
              </a:path>
            </a:pathLst>
          </a:custGeom>
          <a:blipFill>
            <a:blip r:embed="rId2"/>
            <a:stretch>
              <a:fillRect l="0" t="0" r="0" b="0"/>
            </a:stretch>
          </a:blipFill>
        </p:spPr>
      </p:sp>
      <p:sp>
        <p:nvSpPr>
          <p:cNvPr name="Freeform 3" id="3"/>
          <p:cNvSpPr/>
          <p:nvPr/>
        </p:nvSpPr>
        <p:spPr>
          <a:xfrm flipH="false" flipV="false" rot="0">
            <a:off x="-95397" y="1658773"/>
            <a:ext cx="11473137" cy="2720849"/>
          </a:xfrm>
          <a:custGeom>
            <a:avLst/>
            <a:gdLst/>
            <a:ahLst/>
            <a:cxnLst/>
            <a:rect r="r" b="b" t="t" l="l"/>
            <a:pathLst>
              <a:path h="2720849" w="11473137">
                <a:moveTo>
                  <a:pt x="0" y="0"/>
                </a:moveTo>
                <a:lnTo>
                  <a:pt x="11473137" y="0"/>
                </a:lnTo>
                <a:lnTo>
                  <a:pt x="11473137" y="2720849"/>
                </a:lnTo>
                <a:lnTo>
                  <a:pt x="0" y="2720849"/>
                </a:lnTo>
                <a:lnTo>
                  <a:pt x="0" y="0"/>
                </a:lnTo>
                <a:close/>
              </a:path>
            </a:pathLst>
          </a:custGeom>
          <a:blipFill>
            <a:blip r:embed="rId3"/>
            <a:stretch>
              <a:fillRect l="0" t="0" r="0" b="0"/>
            </a:stretch>
          </a:blipFill>
        </p:spPr>
      </p:sp>
      <p:sp>
        <p:nvSpPr>
          <p:cNvPr name="Freeform 4" id="4"/>
          <p:cNvSpPr/>
          <p:nvPr/>
        </p:nvSpPr>
        <p:spPr>
          <a:xfrm flipH="false" flipV="false" rot="0">
            <a:off x="0" y="6938684"/>
            <a:ext cx="9028495" cy="3348316"/>
          </a:xfrm>
          <a:custGeom>
            <a:avLst/>
            <a:gdLst/>
            <a:ahLst/>
            <a:cxnLst/>
            <a:rect r="r" b="b" t="t" l="l"/>
            <a:pathLst>
              <a:path h="3348316" w="9028495">
                <a:moveTo>
                  <a:pt x="0" y="0"/>
                </a:moveTo>
                <a:lnTo>
                  <a:pt x="9028495" y="0"/>
                </a:lnTo>
                <a:lnTo>
                  <a:pt x="9028495" y="3348316"/>
                </a:lnTo>
                <a:lnTo>
                  <a:pt x="0" y="3348316"/>
                </a:lnTo>
                <a:lnTo>
                  <a:pt x="0" y="0"/>
                </a:lnTo>
                <a:close/>
              </a:path>
            </a:pathLst>
          </a:custGeom>
          <a:blipFill>
            <a:blip r:embed="rId4"/>
            <a:stretch>
              <a:fillRect l="0" t="0" r="0" b="0"/>
            </a:stretch>
          </a:blipFill>
        </p:spPr>
      </p:sp>
      <p:sp>
        <p:nvSpPr>
          <p:cNvPr name="TextBox 5" id="5"/>
          <p:cNvSpPr txBox="true"/>
          <p:nvPr/>
        </p:nvSpPr>
        <p:spPr>
          <a:xfrm rot="0">
            <a:off x="122700" y="-173200"/>
            <a:ext cx="719717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Competitors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sz="6600" spc="-40">
                <a:solidFill>
                  <a:srgbClr val="000000"/>
                </a:solidFill>
                <a:latin typeface="TT Rounds Condensed Light"/>
              </a:rPr>
              <a:t>Literature Review</a:t>
            </a:r>
          </a:p>
        </p:txBody>
      </p:sp>
      <p:sp>
        <p:nvSpPr>
          <p:cNvPr name="TextBox 3" id="3"/>
          <p:cNvSpPr txBox="true"/>
          <p:nvPr/>
        </p:nvSpPr>
        <p:spPr>
          <a:xfrm rot="0">
            <a:off x="1348740" y="2822258"/>
            <a:ext cx="15590520" cy="4026408"/>
          </a:xfrm>
          <a:prstGeom prst="rect">
            <a:avLst/>
          </a:prstGeom>
        </p:spPr>
        <p:txBody>
          <a:bodyPr anchor="t" rtlCol="false" tIns="0" lIns="0" bIns="0" rIns="0">
            <a:spAutoFit/>
          </a:bodyPr>
          <a:lstStyle/>
          <a:p>
            <a:pPr marL="760095" indent="-380048" lvl="1">
              <a:lnSpc>
                <a:spcPts val="4536"/>
              </a:lnSpc>
              <a:buFont typeface="Arial"/>
              <a:buChar char="•"/>
            </a:pPr>
            <a:r>
              <a:rPr lang="en-US" sz="4200" spc="37">
                <a:solidFill>
                  <a:srgbClr val="000000"/>
                </a:solidFill>
                <a:latin typeface="TT Rounds Condensed"/>
              </a:rPr>
              <a:t>Past Projects on Sentiment Analysis &amp; Summarization Guided us</a:t>
            </a:r>
          </a:p>
          <a:p>
            <a:pPr algn="l">
              <a:lnSpc>
                <a:spcPts val="4536"/>
              </a:lnSpc>
            </a:pPr>
          </a:p>
          <a:p>
            <a:pPr algn="l" marL="760095" indent="-380048" lvl="1">
              <a:lnSpc>
                <a:spcPts val="4536"/>
              </a:lnSpc>
              <a:buFont typeface="Arial"/>
              <a:buChar char="•"/>
            </a:pPr>
            <a:r>
              <a:rPr lang="en-US" sz="4200" spc="37">
                <a:solidFill>
                  <a:srgbClr val="000000"/>
                </a:solidFill>
                <a:latin typeface="TT Rounds Condensed"/>
              </a:rPr>
              <a:t>Pretrained Models Roberta and Pegasus </a:t>
            </a:r>
          </a:p>
          <a:p>
            <a:pPr algn="l">
              <a:lnSpc>
                <a:spcPts val="4536"/>
              </a:lnSpc>
            </a:pPr>
          </a:p>
          <a:p>
            <a:pPr algn="l" marL="760095" indent="-380048" lvl="1">
              <a:lnSpc>
                <a:spcPts val="4536"/>
              </a:lnSpc>
              <a:buFont typeface="Arial"/>
              <a:buChar char="•"/>
            </a:pPr>
            <a:r>
              <a:rPr lang="en-US" sz="4200" spc="37">
                <a:solidFill>
                  <a:srgbClr val="000000"/>
                </a:solidFill>
                <a:latin typeface="TT Rounds Condensed"/>
              </a:rPr>
              <a:t>YoutubeAPI, Flask API, Google Cloud, ChatGPT API</a:t>
            </a:r>
          </a:p>
          <a:p>
            <a:pPr algn="l">
              <a:lnSpc>
                <a:spcPts val="4536"/>
              </a:lnSpc>
            </a:pPr>
          </a:p>
          <a:p>
            <a:pPr algn="l" marL="760095" indent="-380048" lvl="1">
              <a:lnSpc>
                <a:spcPts val="4536"/>
              </a:lnSpc>
              <a:buFont typeface="Arial"/>
              <a:buChar char="•"/>
            </a:pPr>
            <a:r>
              <a:rPr lang="en-US" sz="4200" spc="39">
                <a:solidFill>
                  <a:srgbClr val="000000"/>
                </a:solidFill>
                <a:latin typeface="TT Rounds Condensed"/>
              </a:rPr>
              <a:t>The model is quite slow in terms of the summarizer using Pegasus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DAGCyFmGFHE</dc:identifier>
  <dcterms:modified xsi:type="dcterms:W3CDTF">2011-08-01T06:04:30Z</dcterms:modified>
  <cp:revision>1</cp:revision>
  <dc:title>Sentiment Analysis for Content Creators</dc:title>
</cp:coreProperties>
</file>