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8"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topmentor\Day%207\Statistics%20Assignment\Sales%20Data%20Assignment\Dashboard%20Data%20File%20(ra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opmentor\Day%207\Statistics%20Assignment\Sales%20Data%20Assignment\Dashboard%20Data%20File%20(ra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opmentor\Day%207\Statistics%20Assignment\Sales%20Data%20Assignment\Dashboard%20Data%20File%20(ra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opmentor\Day%207\Statistics%20Assignment\Sales%20Data%20Assignment\Dashboard%20Data%20File%20(raw).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Data File (raw).xlsx]2011 sales!PivotTable3</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'2011 sales'!$B$5</c:f>
              <c:strCache>
                <c:ptCount val="1"/>
                <c:pt idx="0">
                  <c:v>Sum of January 2011 Sales</c:v>
                </c:pt>
              </c:strCache>
            </c:strRef>
          </c:tx>
          <c:spPr>
            <a:solidFill>
              <a:schemeClr val="accent1"/>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sales'!$B$6:$B$13</c:f>
              <c:numCache>
                <c:formatCode>General</c:formatCode>
                <c:ptCount val="7"/>
                <c:pt idx="0">
                  <c:v>26821</c:v>
                </c:pt>
                <c:pt idx="1">
                  <c:v>1350</c:v>
                </c:pt>
                <c:pt idx="2">
                  <c:v>94744</c:v>
                </c:pt>
                <c:pt idx="3">
                  <c:v>6062</c:v>
                </c:pt>
                <c:pt idx="4">
                  <c:v>54</c:v>
                </c:pt>
                <c:pt idx="5">
                  <c:v>1042</c:v>
                </c:pt>
              </c:numCache>
            </c:numRef>
          </c:val>
          <c:extLst>
            <c:ext xmlns:c16="http://schemas.microsoft.com/office/drawing/2014/chart" uri="{C3380CC4-5D6E-409C-BE32-E72D297353CC}">
              <c16:uniqueId val="{00000000-48CC-4DB5-8974-B51CD975D277}"/>
            </c:ext>
          </c:extLst>
        </c:ser>
        <c:ser>
          <c:idx val="1"/>
          <c:order val="1"/>
          <c:tx>
            <c:strRef>
              <c:f>'2011 sales'!$C$5</c:f>
              <c:strCache>
                <c:ptCount val="1"/>
                <c:pt idx="0">
                  <c:v>Sum of February 2011 Sales</c:v>
                </c:pt>
              </c:strCache>
            </c:strRef>
          </c:tx>
          <c:spPr>
            <a:solidFill>
              <a:schemeClr val="accent2"/>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sales'!$C$6:$C$13</c:f>
              <c:numCache>
                <c:formatCode>General</c:formatCode>
                <c:ptCount val="7"/>
                <c:pt idx="0">
                  <c:v>24755</c:v>
                </c:pt>
                <c:pt idx="1">
                  <c:v>1797</c:v>
                </c:pt>
                <c:pt idx="2">
                  <c:v>109780</c:v>
                </c:pt>
                <c:pt idx="3">
                  <c:v>8277</c:v>
                </c:pt>
                <c:pt idx="4">
                  <c:v>54</c:v>
                </c:pt>
                <c:pt idx="5">
                  <c:v>2116</c:v>
                </c:pt>
              </c:numCache>
            </c:numRef>
          </c:val>
          <c:extLst>
            <c:ext xmlns:c16="http://schemas.microsoft.com/office/drawing/2014/chart" uri="{C3380CC4-5D6E-409C-BE32-E72D297353CC}">
              <c16:uniqueId val="{00000001-48CC-4DB5-8974-B51CD975D277}"/>
            </c:ext>
          </c:extLst>
        </c:ser>
        <c:ser>
          <c:idx val="2"/>
          <c:order val="2"/>
          <c:tx>
            <c:strRef>
              <c:f>'2011 sales'!$D$5</c:f>
              <c:strCache>
                <c:ptCount val="1"/>
                <c:pt idx="0">
                  <c:v>Sum of March 2011 Sales</c:v>
                </c:pt>
              </c:strCache>
            </c:strRef>
          </c:tx>
          <c:spPr>
            <a:solidFill>
              <a:schemeClr val="accent3"/>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sales'!$D$6:$D$13</c:f>
              <c:numCache>
                <c:formatCode>General</c:formatCode>
                <c:ptCount val="7"/>
                <c:pt idx="0">
                  <c:v>26044</c:v>
                </c:pt>
                <c:pt idx="1">
                  <c:v>2184</c:v>
                </c:pt>
                <c:pt idx="2">
                  <c:v>100586</c:v>
                </c:pt>
                <c:pt idx="3">
                  <c:v>9435</c:v>
                </c:pt>
                <c:pt idx="4">
                  <c:v>47</c:v>
                </c:pt>
                <c:pt idx="5">
                  <c:v>1948</c:v>
                </c:pt>
              </c:numCache>
            </c:numRef>
          </c:val>
          <c:extLst>
            <c:ext xmlns:c16="http://schemas.microsoft.com/office/drawing/2014/chart" uri="{C3380CC4-5D6E-409C-BE32-E72D297353CC}">
              <c16:uniqueId val="{00000002-48CC-4DB5-8974-B51CD975D277}"/>
            </c:ext>
          </c:extLst>
        </c:ser>
        <c:ser>
          <c:idx val="3"/>
          <c:order val="3"/>
          <c:tx>
            <c:strRef>
              <c:f>'2011 sales'!$E$5</c:f>
              <c:strCache>
                <c:ptCount val="1"/>
                <c:pt idx="0">
                  <c:v>Sum of April 2011 Sales</c:v>
                </c:pt>
              </c:strCache>
            </c:strRef>
          </c:tx>
          <c:spPr>
            <a:solidFill>
              <a:schemeClr val="accent4"/>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sales'!$E$6:$E$13</c:f>
              <c:numCache>
                <c:formatCode>General</c:formatCode>
                <c:ptCount val="7"/>
                <c:pt idx="0">
                  <c:v>24311</c:v>
                </c:pt>
                <c:pt idx="1">
                  <c:v>1758</c:v>
                </c:pt>
                <c:pt idx="2">
                  <c:v>105907</c:v>
                </c:pt>
                <c:pt idx="3">
                  <c:v>8182</c:v>
                </c:pt>
                <c:pt idx="4">
                  <c:v>54</c:v>
                </c:pt>
                <c:pt idx="5">
                  <c:v>1613</c:v>
                </c:pt>
              </c:numCache>
            </c:numRef>
          </c:val>
          <c:extLst>
            <c:ext xmlns:c16="http://schemas.microsoft.com/office/drawing/2014/chart" uri="{C3380CC4-5D6E-409C-BE32-E72D297353CC}">
              <c16:uniqueId val="{00000003-48CC-4DB5-8974-B51CD975D277}"/>
            </c:ext>
          </c:extLst>
        </c:ser>
        <c:ser>
          <c:idx val="4"/>
          <c:order val="4"/>
          <c:tx>
            <c:strRef>
              <c:f>'2011 sales'!$F$5</c:f>
              <c:strCache>
                <c:ptCount val="1"/>
                <c:pt idx="0">
                  <c:v>Sum of May 2011 Sales</c:v>
                </c:pt>
              </c:strCache>
            </c:strRef>
          </c:tx>
          <c:spPr>
            <a:solidFill>
              <a:schemeClr val="accent5"/>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sales'!$F$6:$F$13</c:f>
              <c:numCache>
                <c:formatCode>General</c:formatCode>
                <c:ptCount val="7"/>
                <c:pt idx="0">
                  <c:v>22535</c:v>
                </c:pt>
                <c:pt idx="1">
                  <c:v>1555</c:v>
                </c:pt>
                <c:pt idx="2">
                  <c:v>72752</c:v>
                </c:pt>
                <c:pt idx="3">
                  <c:v>5075</c:v>
                </c:pt>
                <c:pt idx="4">
                  <c:v>38</c:v>
                </c:pt>
                <c:pt idx="5">
                  <c:v>1248</c:v>
                </c:pt>
              </c:numCache>
            </c:numRef>
          </c:val>
          <c:extLst>
            <c:ext xmlns:c16="http://schemas.microsoft.com/office/drawing/2014/chart" uri="{C3380CC4-5D6E-409C-BE32-E72D297353CC}">
              <c16:uniqueId val="{00000004-48CC-4DB5-8974-B51CD975D277}"/>
            </c:ext>
          </c:extLst>
        </c:ser>
        <c:ser>
          <c:idx val="5"/>
          <c:order val="5"/>
          <c:tx>
            <c:strRef>
              <c:f>'2011 sales'!$G$5</c:f>
              <c:strCache>
                <c:ptCount val="1"/>
                <c:pt idx="0">
                  <c:v>Sum of June 2011 Sales</c:v>
                </c:pt>
              </c:strCache>
            </c:strRef>
          </c:tx>
          <c:spPr>
            <a:solidFill>
              <a:schemeClr val="accent6"/>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sales'!$G$6:$G$13</c:f>
              <c:numCache>
                <c:formatCode>General</c:formatCode>
                <c:ptCount val="7"/>
                <c:pt idx="0">
                  <c:v>21622</c:v>
                </c:pt>
                <c:pt idx="1">
                  <c:v>793</c:v>
                </c:pt>
                <c:pt idx="2">
                  <c:v>69333</c:v>
                </c:pt>
                <c:pt idx="3">
                  <c:v>4189</c:v>
                </c:pt>
                <c:pt idx="4">
                  <c:v>33</c:v>
                </c:pt>
                <c:pt idx="5">
                  <c:v>969</c:v>
                </c:pt>
              </c:numCache>
            </c:numRef>
          </c:val>
          <c:extLst>
            <c:ext xmlns:c16="http://schemas.microsoft.com/office/drawing/2014/chart" uri="{C3380CC4-5D6E-409C-BE32-E72D297353CC}">
              <c16:uniqueId val="{00000005-48CC-4DB5-8974-B51CD975D277}"/>
            </c:ext>
          </c:extLst>
        </c:ser>
        <c:ser>
          <c:idx val="6"/>
          <c:order val="6"/>
          <c:tx>
            <c:strRef>
              <c:f>'2011 sales'!$H$5</c:f>
              <c:strCache>
                <c:ptCount val="1"/>
                <c:pt idx="0">
                  <c:v>Sum of July 2011 Sales</c:v>
                </c:pt>
              </c:strCache>
            </c:strRef>
          </c:tx>
          <c:spPr>
            <a:solidFill>
              <a:schemeClr val="accent1">
                <a:lumMod val="60000"/>
              </a:schemeClr>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sales'!$H$6:$H$13</c:f>
              <c:numCache>
                <c:formatCode>General</c:formatCode>
                <c:ptCount val="7"/>
                <c:pt idx="0">
                  <c:v>13693</c:v>
                </c:pt>
                <c:pt idx="1">
                  <c:v>830</c:v>
                </c:pt>
                <c:pt idx="2">
                  <c:v>54525</c:v>
                </c:pt>
                <c:pt idx="3">
                  <c:v>3620</c:v>
                </c:pt>
                <c:pt idx="4">
                  <c:v>34</c:v>
                </c:pt>
                <c:pt idx="5">
                  <c:v>807</c:v>
                </c:pt>
              </c:numCache>
            </c:numRef>
          </c:val>
          <c:extLst>
            <c:ext xmlns:c16="http://schemas.microsoft.com/office/drawing/2014/chart" uri="{C3380CC4-5D6E-409C-BE32-E72D297353CC}">
              <c16:uniqueId val="{00000006-48CC-4DB5-8974-B51CD975D277}"/>
            </c:ext>
          </c:extLst>
        </c:ser>
        <c:ser>
          <c:idx val="7"/>
          <c:order val="7"/>
          <c:tx>
            <c:strRef>
              <c:f>'2011 sales'!$I$5</c:f>
              <c:strCache>
                <c:ptCount val="1"/>
                <c:pt idx="0">
                  <c:v>Sum of August 2011 Sales</c:v>
                </c:pt>
              </c:strCache>
            </c:strRef>
          </c:tx>
          <c:spPr>
            <a:solidFill>
              <a:schemeClr val="accent2">
                <a:lumMod val="60000"/>
              </a:schemeClr>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sales'!$I$6:$I$13</c:f>
              <c:numCache>
                <c:formatCode>General</c:formatCode>
                <c:ptCount val="7"/>
                <c:pt idx="0">
                  <c:v>24668</c:v>
                </c:pt>
                <c:pt idx="1">
                  <c:v>931</c:v>
                </c:pt>
                <c:pt idx="2">
                  <c:v>96619</c:v>
                </c:pt>
                <c:pt idx="3">
                  <c:v>4591</c:v>
                </c:pt>
                <c:pt idx="4">
                  <c:v>41</c:v>
                </c:pt>
                <c:pt idx="5">
                  <c:v>1336</c:v>
                </c:pt>
              </c:numCache>
            </c:numRef>
          </c:val>
          <c:extLst>
            <c:ext xmlns:c16="http://schemas.microsoft.com/office/drawing/2014/chart" uri="{C3380CC4-5D6E-409C-BE32-E72D297353CC}">
              <c16:uniqueId val="{00000007-48CC-4DB5-8974-B51CD975D277}"/>
            </c:ext>
          </c:extLst>
        </c:ser>
        <c:ser>
          <c:idx val="8"/>
          <c:order val="8"/>
          <c:tx>
            <c:strRef>
              <c:f>'2011 sales'!$J$5</c:f>
              <c:strCache>
                <c:ptCount val="1"/>
                <c:pt idx="0">
                  <c:v>Sum of September 2011 Sales</c:v>
                </c:pt>
              </c:strCache>
            </c:strRef>
          </c:tx>
          <c:spPr>
            <a:solidFill>
              <a:schemeClr val="accent3">
                <a:lumMod val="60000"/>
              </a:schemeClr>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sales'!$J$6:$J$13</c:f>
              <c:numCache>
                <c:formatCode>General</c:formatCode>
                <c:ptCount val="7"/>
                <c:pt idx="0">
                  <c:v>23685</c:v>
                </c:pt>
                <c:pt idx="1">
                  <c:v>1927</c:v>
                </c:pt>
                <c:pt idx="2">
                  <c:v>115800</c:v>
                </c:pt>
                <c:pt idx="3">
                  <c:v>5564</c:v>
                </c:pt>
                <c:pt idx="4">
                  <c:v>54</c:v>
                </c:pt>
                <c:pt idx="5">
                  <c:v>1948</c:v>
                </c:pt>
              </c:numCache>
            </c:numRef>
          </c:val>
          <c:extLst>
            <c:ext xmlns:c16="http://schemas.microsoft.com/office/drawing/2014/chart" uri="{C3380CC4-5D6E-409C-BE32-E72D297353CC}">
              <c16:uniqueId val="{00000008-48CC-4DB5-8974-B51CD975D277}"/>
            </c:ext>
          </c:extLst>
        </c:ser>
        <c:ser>
          <c:idx val="9"/>
          <c:order val="9"/>
          <c:tx>
            <c:strRef>
              <c:f>'2011 sales'!$K$5</c:f>
              <c:strCache>
                <c:ptCount val="1"/>
                <c:pt idx="0">
                  <c:v>Sum of October 2011 Sales</c:v>
                </c:pt>
              </c:strCache>
            </c:strRef>
          </c:tx>
          <c:spPr>
            <a:solidFill>
              <a:schemeClr val="accent4">
                <a:lumMod val="60000"/>
              </a:schemeClr>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sales'!$K$6:$K$13</c:f>
              <c:numCache>
                <c:formatCode>General</c:formatCode>
                <c:ptCount val="7"/>
                <c:pt idx="0">
                  <c:v>20564</c:v>
                </c:pt>
                <c:pt idx="1">
                  <c:v>998</c:v>
                </c:pt>
                <c:pt idx="2">
                  <c:v>126280</c:v>
                </c:pt>
                <c:pt idx="3">
                  <c:v>7645</c:v>
                </c:pt>
                <c:pt idx="4">
                  <c:v>54</c:v>
                </c:pt>
                <c:pt idx="5">
                  <c:v>1613</c:v>
                </c:pt>
              </c:numCache>
            </c:numRef>
          </c:val>
          <c:extLst>
            <c:ext xmlns:c16="http://schemas.microsoft.com/office/drawing/2014/chart" uri="{C3380CC4-5D6E-409C-BE32-E72D297353CC}">
              <c16:uniqueId val="{00000009-48CC-4DB5-8974-B51CD975D277}"/>
            </c:ext>
          </c:extLst>
        </c:ser>
        <c:ser>
          <c:idx val="10"/>
          <c:order val="10"/>
          <c:tx>
            <c:strRef>
              <c:f>'2011 sales'!$L$5</c:f>
              <c:strCache>
                <c:ptCount val="1"/>
                <c:pt idx="0">
                  <c:v>Sum of November 2011 Sales</c:v>
                </c:pt>
              </c:strCache>
            </c:strRef>
          </c:tx>
          <c:spPr>
            <a:solidFill>
              <a:schemeClr val="accent5">
                <a:lumMod val="60000"/>
              </a:schemeClr>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sales'!$L$6:$L$13</c:f>
              <c:numCache>
                <c:formatCode>General</c:formatCode>
                <c:ptCount val="7"/>
                <c:pt idx="0">
                  <c:v>22403</c:v>
                </c:pt>
                <c:pt idx="1">
                  <c:v>1462</c:v>
                </c:pt>
                <c:pt idx="2">
                  <c:v>109393</c:v>
                </c:pt>
                <c:pt idx="3">
                  <c:v>8615</c:v>
                </c:pt>
                <c:pt idx="4">
                  <c:v>74</c:v>
                </c:pt>
                <c:pt idx="5">
                  <c:v>1448</c:v>
                </c:pt>
              </c:numCache>
            </c:numRef>
          </c:val>
          <c:extLst>
            <c:ext xmlns:c16="http://schemas.microsoft.com/office/drawing/2014/chart" uri="{C3380CC4-5D6E-409C-BE32-E72D297353CC}">
              <c16:uniqueId val="{0000000A-48CC-4DB5-8974-B51CD975D277}"/>
            </c:ext>
          </c:extLst>
        </c:ser>
        <c:ser>
          <c:idx val="11"/>
          <c:order val="11"/>
          <c:tx>
            <c:strRef>
              <c:f>'2011 sales'!$M$5</c:f>
              <c:strCache>
                <c:ptCount val="1"/>
                <c:pt idx="0">
                  <c:v>Sum of December 2011 Sales</c:v>
                </c:pt>
              </c:strCache>
            </c:strRef>
          </c:tx>
          <c:spPr>
            <a:solidFill>
              <a:schemeClr val="accent6">
                <a:lumMod val="60000"/>
              </a:schemeClr>
            </a:solidFill>
            <a:ln>
              <a:noFill/>
            </a:ln>
            <a:effectLst/>
          </c:spPr>
          <c:invertIfNegative val="0"/>
          <c:cat>
            <c:strRef>
              <c:f>'2011 sales'!$A$6:$A$13</c:f>
              <c:strCache>
                <c:ptCount val="7"/>
                <c:pt idx="0">
                  <c:v>Beverage</c:v>
                </c:pt>
                <c:pt idx="1">
                  <c:v>Drug</c:v>
                </c:pt>
                <c:pt idx="2">
                  <c:v>Food</c:v>
                </c:pt>
                <c:pt idx="3">
                  <c:v>Gambling</c:v>
                </c:pt>
                <c:pt idx="4">
                  <c:v>Hygeine</c:v>
                </c:pt>
                <c:pt idx="5">
                  <c:v>Leisure</c:v>
                </c:pt>
                <c:pt idx="6">
                  <c:v>(blank)</c:v>
                </c:pt>
              </c:strCache>
            </c:strRef>
          </c:cat>
          <c:val>
            <c:numRef>
              <c:f>'2011 sales'!$M$6:$M$13</c:f>
              <c:numCache>
                <c:formatCode>General</c:formatCode>
                <c:ptCount val="7"/>
                <c:pt idx="0">
                  <c:v>23974</c:v>
                </c:pt>
                <c:pt idx="1">
                  <c:v>1031</c:v>
                </c:pt>
                <c:pt idx="2">
                  <c:v>101278</c:v>
                </c:pt>
                <c:pt idx="3">
                  <c:v>8222</c:v>
                </c:pt>
                <c:pt idx="4">
                  <c:v>54</c:v>
                </c:pt>
                <c:pt idx="5">
                  <c:v>1647</c:v>
                </c:pt>
              </c:numCache>
            </c:numRef>
          </c:val>
          <c:extLst>
            <c:ext xmlns:c16="http://schemas.microsoft.com/office/drawing/2014/chart" uri="{C3380CC4-5D6E-409C-BE32-E72D297353CC}">
              <c16:uniqueId val="{0000000B-48CC-4DB5-8974-B51CD975D277}"/>
            </c:ext>
          </c:extLst>
        </c:ser>
        <c:dLbls>
          <c:showLegendKey val="0"/>
          <c:showVal val="0"/>
          <c:showCatName val="0"/>
          <c:showSerName val="0"/>
          <c:showPercent val="0"/>
          <c:showBubbleSize val="0"/>
        </c:dLbls>
        <c:gapWidth val="219"/>
        <c:overlap val="-27"/>
        <c:axId val="286160608"/>
        <c:axId val="286175168"/>
      </c:barChart>
      <c:catAx>
        <c:axId val="28616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175168"/>
        <c:crosses val="autoZero"/>
        <c:auto val="1"/>
        <c:lblAlgn val="ctr"/>
        <c:lblOffset val="100"/>
        <c:noMultiLvlLbl val="0"/>
      </c:catAx>
      <c:valAx>
        <c:axId val="286175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160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Data File (raw).xlsx]2012 sales!PivotTable4</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'2012 sales'!$B$5</c:f>
              <c:strCache>
                <c:ptCount val="1"/>
                <c:pt idx="0">
                  <c:v>Sum of January 2012 Sales</c:v>
                </c:pt>
              </c:strCache>
            </c:strRef>
          </c:tx>
          <c:spPr>
            <a:solidFill>
              <a:schemeClr val="accent1"/>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sales'!$B$6:$B$13</c:f>
              <c:numCache>
                <c:formatCode>General</c:formatCode>
                <c:ptCount val="7"/>
                <c:pt idx="0">
                  <c:v>27091</c:v>
                </c:pt>
                <c:pt idx="1">
                  <c:v>1364</c:v>
                </c:pt>
                <c:pt idx="2">
                  <c:v>95693</c:v>
                </c:pt>
                <c:pt idx="3">
                  <c:v>6124</c:v>
                </c:pt>
                <c:pt idx="4">
                  <c:v>55</c:v>
                </c:pt>
                <c:pt idx="5">
                  <c:v>1052</c:v>
                </c:pt>
              </c:numCache>
            </c:numRef>
          </c:val>
          <c:extLst>
            <c:ext xmlns:c16="http://schemas.microsoft.com/office/drawing/2014/chart" uri="{C3380CC4-5D6E-409C-BE32-E72D297353CC}">
              <c16:uniqueId val="{00000000-9295-49B7-B08E-45AE02A929A2}"/>
            </c:ext>
          </c:extLst>
        </c:ser>
        <c:ser>
          <c:idx val="1"/>
          <c:order val="1"/>
          <c:tx>
            <c:strRef>
              <c:f>'2012 sales'!$C$5</c:f>
              <c:strCache>
                <c:ptCount val="1"/>
                <c:pt idx="0">
                  <c:v>Sum of February 2012 Sales</c:v>
                </c:pt>
              </c:strCache>
            </c:strRef>
          </c:tx>
          <c:spPr>
            <a:solidFill>
              <a:schemeClr val="accent2"/>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sales'!$C$6:$C$13</c:f>
              <c:numCache>
                <c:formatCode>General</c:formatCode>
                <c:ptCount val="7"/>
                <c:pt idx="0">
                  <c:v>25003</c:v>
                </c:pt>
                <c:pt idx="1">
                  <c:v>1815</c:v>
                </c:pt>
                <c:pt idx="2">
                  <c:v>110880</c:v>
                </c:pt>
                <c:pt idx="3">
                  <c:v>8359</c:v>
                </c:pt>
                <c:pt idx="4">
                  <c:v>55</c:v>
                </c:pt>
                <c:pt idx="5">
                  <c:v>2137</c:v>
                </c:pt>
              </c:numCache>
            </c:numRef>
          </c:val>
          <c:extLst>
            <c:ext xmlns:c16="http://schemas.microsoft.com/office/drawing/2014/chart" uri="{C3380CC4-5D6E-409C-BE32-E72D297353CC}">
              <c16:uniqueId val="{00000001-9295-49B7-B08E-45AE02A929A2}"/>
            </c:ext>
          </c:extLst>
        </c:ser>
        <c:ser>
          <c:idx val="2"/>
          <c:order val="2"/>
          <c:tx>
            <c:strRef>
              <c:f>'2012 sales'!$D$5</c:f>
              <c:strCache>
                <c:ptCount val="1"/>
                <c:pt idx="0">
                  <c:v>Sum of March 2012 Sales</c:v>
                </c:pt>
              </c:strCache>
            </c:strRef>
          </c:tx>
          <c:spPr>
            <a:solidFill>
              <a:schemeClr val="accent3"/>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sales'!$D$6:$D$13</c:f>
              <c:numCache>
                <c:formatCode>General</c:formatCode>
                <c:ptCount val="7"/>
                <c:pt idx="0">
                  <c:v>26305</c:v>
                </c:pt>
                <c:pt idx="1">
                  <c:v>2205</c:v>
                </c:pt>
                <c:pt idx="2">
                  <c:v>101593</c:v>
                </c:pt>
                <c:pt idx="3">
                  <c:v>9529</c:v>
                </c:pt>
                <c:pt idx="4">
                  <c:v>47</c:v>
                </c:pt>
                <c:pt idx="5">
                  <c:v>1968</c:v>
                </c:pt>
              </c:numCache>
            </c:numRef>
          </c:val>
          <c:extLst>
            <c:ext xmlns:c16="http://schemas.microsoft.com/office/drawing/2014/chart" uri="{C3380CC4-5D6E-409C-BE32-E72D297353CC}">
              <c16:uniqueId val="{00000002-9295-49B7-B08E-45AE02A929A2}"/>
            </c:ext>
          </c:extLst>
        </c:ser>
        <c:ser>
          <c:idx val="3"/>
          <c:order val="3"/>
          <c:tx>
            <c:strRef>
              <c:f>'2012 sales'!$E$5</c:f>
              <c:strCache>
                <c:ptCount val="1"/>
                <c:pt idx="0">
                  <c:v>Sum of April 2012 Sales</c:v>
                </c:pt>
              </c:strCache>
            </c:strRef>
          </c:tx>
          <c:spPr>
            <a:solidFill>
              <a:schemeClr val="accent4"/>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sales'!$E$6:$E$13</c:f>
              <c:numCache>
                <c:formatCode>General</c:formatCode>
                <c:ptCount val="7"/>
                <c:pt idx="0">
                  <c:v>24556</c:v>
                </c:pt>
                <c:pt idx="1">
                  <c:v>1776</c:v>
                </c:pt>
                <c:pt idx="2">
                  <c:v>106965</c:v>
                </c:pt>
                <c:pt idx="3">
                  <c:v>8263</c:v>
                </c:pt>
                <c:pt idx="4">
                  <c:v>55</c:v>
                </c:pt>
                <c:pt idx="5">
                  <c:v>1629</c:v>
                </c:pt>
              </c:numCache>
            </c:numRef>
          </c:val>
          <c:extLst>
            <c:ext xmlns:c16="http://schemas.microsoft.com/office/drawing/2014/chart" uri="{C3380CC4-5D6E-409C-BE32-E72D297353CC}">
              <c16:uniqueId val="{00000003-9295-49B7-B08E-45AE02A929A2}"/>
            </c:ext>
          </c:extLst>
        </c:ser>
        <c:ser>
          <c:idx val="4"/>
          <c:order val="4"/>
          <c:tx>
            <c:strRef>
              <c:f>'2012 sales'!$F$5</c:f>
              <c:strCache>
                <c:ptCount val="1"/>
                <c:pt idx="0">
                  <c:v>Sum of May 2012 Sales</c:v>
                </c:pt>
              </c:strCache>
            </c:strRef>
          </c:tx>
          <c:spPr>
            <a:solidFill>
              <a:schemeClr val="accent5"/>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sales'!$F$6:$F$13</c:f>
              <c:numCache>
                <c:formatCode>General</c:formatCode>
                <c:ptCount val="7"/>
                <c:pt idx="0">
                  <c:v>22760</c:v>
                </c:pt>
                <c:pt idx="1">
                  <c:v>1569</c:v>
                </c:pt>
                <c:pt idx="2">
                  <c:v>73480</c:v>
                </c:pt>
                <c:pt idx="3">
                  <c:v>5125</c:v>
                </c:pt>
                <c:pt idx="4">
                  <c:v>38</c:v>
                </c:pt>
                <c:pt idx="5">
                  <c:v>1261</c:v>
                </c:pt>
              </c:numCache>
            </c:numRef>
          </c:val>
          <c:extLst>
            <c:ext xmlns:c16="http://schemas.microsoft.com/office/drawing/2014/chart" uri="{C3380CC4-5D6E-409C-BE32-E72D297353CC}">
              <c16:uniqueId val="{00000004-9295-49B7-B08E-45AE02A929A2}"/>
            </c:ext>
          </c:extLst>
        </c:ser>
        <c:ser>
          <c:idx val="5"/>
          <c:order val="5"/>
          <c:tx>
            <c:strRef>
              <c:f>'2012 sales'!$G$5</c:f>
              <c:strCache>
                <c:ptCount val="1"/>
                <c:pt idx="0">
                  <c:v>Sum of June 2012 Sales</c:v>
                </c:pt>
              </c:strCache>
            </c:strRef>
          </c:tx>
          <c:spPr>
            <a:solidFill>
              <a:schemeClr val="accent6"/>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sales'!$G$6:$G$13</c:f>
              <c:numCache>
                <c:formatCode>General</c:formatCode>
                <c:ptCount val="7"/>
                <c:pt idx="0">
                  <c:v>21836</c:v>
                </c:pt>
                <c:pt idx="1">
                  <c:v>801</c:v>
                </c:pt>
                <c:pt idx="2">
                  <c:v>70027</c:v>
                </c:pt>
                <c:pt idx="3">
                  <c:v>4231</c:v>
                </c:pt>
                <c:pt idx="4">
                  <c:v>33</c:v>
                </c:pt>
                <c:pt idx="5">
                  <c:v>979</c:v>
                </c:pt>
              </c:numCache>
            </c:numRef>
          </c:val>
          <c:extLst>
            <c:ext xmlns:c16="http://schemas.microsoft.com/office/drawing/2014/chart" uri="{C3380CC4-5D6E-409C-BE32-E72D297353CC}">
              <c16:uniqueId val="{00000005-9295-49B7-B08E-45AE02A929A2}"/>
            </c:ext>
          </c:extLst>
        </c:ser>
        <c:ser>
          <c:idx val="6"/>
          <c:order val="6"/>
          <c:tx>
            <c:strRef>
              <c:f>'2012 sales'!$H$5</c:f>
              <c:strCache>
                <c:ptCount val="1"/>
                <c:pt idx="0">
                  <c:v>Sum of July 2012 Sales</c:v>
                </c:pt>
              </c:strCache>
            </c:strRef>
          </c:tx>
          <c:spPr>
            <a:solidFill>
              <a:schemeClr val="accent1">
                <a:lumMod val="60000"/>
              </a:schemeClr>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sales'!$H$6:$H$13</c:f>
              <c:numCache>
                <c:formatCode>General</c:formatCode>
                <c:ptCount val="7"/>
                <c:pt idx="0">
                  <c:v>13829</c:v>
                </c:pt>
                <c:pt idx="1">
                  <c:v>837</c:v>
                </c:pt>
                <c:pt idx="2">
                  <c:v>55068</c:v>
                </c:pt>
                <c:pt idx="3">
                  <c:v>3657</c:v>
                </c:pt>
                <c:pt idx="4">
                  <c:v>34</c:v>
                </c:pt>
                <c:pt idx="5">
                  <c:v>815</c:v>
                </c:pt>
              </c:numCache>
            </c:numRef>
          </c:val>
          <c:extLst>
            <c:ext xmlns:c16="http://schemas.microsoft.com/office/drawing/2014/chart" uri="{C3380CC4-5D6E-409C-BE32-E72D297353CC}">
              <c16:uniqueId val="{00000006-9295-49B7-B08E-45AE02A929A2}"/>
            </c:ext>
          </c:extLst>
        </c:ser>
        <c:ser>
          <c:idx val="7"/>
          <c:order val="7"/>
          <c:tx>
            <c:strRef>
              <c:f>'2012 sales'!$I$5</c:f>
              <c:strCache>
                <c:ptCount val="1"/>
                <c:pt idx="0">
                  <c:v>Sum of August 2012 Sales</c:v>
                </c:pt>
              </c:strCache>
            </c:strRef>
          </c:tx>
          <c:spPr>
            <a:solidFill>
              <a:schemeClr val="accent2">
                <a:lumMod val="60000"/>
              </a:schemeClr>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sales'!$I$6:$I$13</c:f>
              <c:numCache>
                <c:formatCode>General</c:formatCode>
                <c:ptCount val="7"/>
                <c:pt idx="0">
                  <c:v>24912</c:v>
                </c:pt>
                <c:pt idx="1">
                  <c:v>940</c:v>
                </c:pt>
                <c:pt idx="2">
                  <c:v>97585</c:v>
                </c:pt>
                <c:pt idx="3">
                  <c:v>4636</c:v>
                </c:pt>
                <c:pt idx="4">
                  <c:v>41</c:v>
                </c:pt>
                <c:pt idx="5">
                  <c:v>1349</c:v>
                </c:pt>
              </c:numCache>
            </c:numRef>
          </c:val>
          <c:extLst>
            <c:ext xmlns:c16="http://schemas.microsoft.com/office/drawing/2014/chart" uri="{C3380CC4-5D6E-409C-BE32-E72D297353CC}">
              <c16:uniqueId val="{00000007-9295-49B7-B08E-45AE02A929A2}"/>
            </c:ext>
          </c:extLst>
        </c:ser>
        <c:ser>
          <c:idx val="8"/>
          <c:order val="8"/>
          <c:tx>
            <c:strRef>
              <c:f>'2012 sales'!$J$5</c:f>
              <c:strCache>
                <c:ptCount val="1"/>
                <c:pt idx="0">
                  <c:v>Sum of September 2012 Sales</c:v>
                </c:pt>
              </c:strCache>
            </c:strRef>
          </c:tx>
          <c:spPr>
            <a:solidFill>
              <a:schemeClr val="accent3">
                <a:lumMod val="60000"/>
              </a:schemeClr>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sales'!$J$6:$J$13</c:f>
              <c:numCache>
                <c:formatCode>General</c:formatCode>
                <c:ptCount val="7"/>
                <c:pt idx="0">
                  <c:v>23923</c:v>
                </c:pt>
                <c:pt idx="1">
                  <c:v>1947</c:v>
                </c:pt>
                <c:pt idx="2">
                  <c:v>116958</c:v>
                </c:pt>
                <c:pt idx="3">
                  <c:v>5619</c:v>
                </c:pt>
                <c:pt idx="4">
                  <c:v>55</c:v>
                </c:pt>
                <c:pt idx="5">
                  <c:v>1968</c:v>
                </c:pt>
              </c:numCache>
            </c:numRef>
          </c:val>
          <c:extLst>
            <c:ext xmlns:c16="http://schemas.microsoft.com/office/drawing/2014/chart" uri="{C3380CC4-5D6E-409C-BE32-E72D297353CC}">
              <c16:uniqueId val="{00000008-9295-49B7-B08E-45AE02A929A2}"/>
            </c:ext>
          </c:extLst>
        </c:ser>
        <c:ser>
          <c:idx val="9"/>
          <c:order val="9"/>
          <c:tx>
            <c:strRef>
              <c:f>'2012 sales'!$K$5</c:f>
              <c:strCache>
                <c:ptCount val="1"/>
                <c:pt idx="0">
                  <c:v>Sum of October 2012 Sales</c:v>
                </c:pt>
              </c:strCache>
            </c:strRef>
          </c:tx>
          <c:spPr>
            <a:solidFill>
              <a:schemeClr val="accent4">
                <a:lumMod val="60000"/>
              </a:schemeClr>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sales'!$K$6:$K$13</c:f>
              <c:numCache>
                <c:formatCode>General</c:formatCode>
                <c:ptCount val="7"/>
                <c:pt idx="0">
                  <c:v>20773</c:v>
                </c:pt>
                <c:pt idx="1">
                  <c:v>1008</c:v>
                </c:pt>
                <c:pt idx="2">
                  <c:v>127539</c:v>
                </c:pt>
                <c:pt idx="3">
                  <c:v>7721</c:v>
                </c:pt>
                <c:pt idx="4">
                  <c:v>55</c:v>
                </c:pt>
                <c:pt idx="5">
                  <c:v>1629</c:v>
                </c:pt>
              </c:numCache>
            </c:numRef>
          </c:val>
          <c:extLst>
            <c:ext xmlns:c16="http://schemas.microsoft.com/office/drawing/2014/chart" uri="{C3380CC4-5D6E-409C-BE32-E72D297353CC}">
              <c16:uniqueId val="{00000009-9295-49B7-B08E-45AE02A929A2}"/>
            </c:ext>
          </c:extLst>
        </c:ser>
        <c:ser>
          <c:idx val="10"/>
          <c:order val="10"/>
          <c:tx>
            <c:strRef>
              <c:f>'2012 sales'!$L$5</c:f>
              <c:strCache>
                <c:ptCount val="1"/>
                <c:pt idx="0">
                  <c:v>Sum of November 2012 Sales</c:v>
                </c:pt>
              </c:strCache>
            </c:strRef>
          </c:tx>
          <c:spPr>
            <a:solidFill>
              <a:schemeClr val="accent5">
                <a:lumMod val="60000"/>
              </a:schemeClr>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sales'!$L$6:$L$13</c:f>
              <c:numCache>
                <c:formatCode>General</c:formatCode>
                <c:ptCount val="7"/>
                <c:pt idx="0">
                  <c:v>22630</c:v>
                </c:pt>
                <c:pt idx="1">
                  <c:v>1477</c:v>
                </c:pt>
                <c:pt idx="2">
                  <c:v>110490</c:v>
                </c:pt>
                <c:pt idx="3">
                  <c:v>8701</c:v>
                </c:pt>
                <c:pt idx="4">
                  <c:v>75</c:v>
                </c:pt>
                <c:pt idx="5">
                  <c:v>1462</c:v>
                </c:pt>
              </c:numCache>
            </c:numRef>
          </c:val>
          <c:extLst>
            <c:ext xmlns:c16="http://schemas.microsoft.com/office/drawing/2014/chart" uri="{C3380CC4-5D6E-409C-BE32-E72D297353CC}">
              <c16:uniqueId val="{0000000A-9295-49B7-B08E-45AE02A929A2}"/>
            </c:ext>
          </c:extLst>
        </c:ser>
        <c:ser>
          <c:idx val="11"/>
          <c:order val="11"/>
          <c:tx>
            <c:strRef>
              <c:f>'2012 sales'!$M$5</c:f>
              <c:strCache>
                <c:ptCount val="1"/>
                <c:pt idx="0">
                  <c:v>Sum of December 2012 Sales</c:v>
                </c:pt>
              </c:strCache>
            </c:strRef>
          </c:tx>
          <c:spPr>
            <a:solidFill>
              <a:schemeClr val="accent6">
                <a:lumMod val="60000"/>
              </a:schemeClr>
            </a:solidFill>
            <a:ln>
              <a:noFill/>
            </a:ln>
            <a:effectLst/>
          </c:spPr>
          <c:invertIfNegative val="0"/>
          <c:cat>
            <c:strRef>
              <c:f>'2012 sales'!$A$6:$A$13</c:f>
              <c:strCache>
                <c:ptCount val="7"/>
                <c:pt idx="0">
                  <c:v>Beverage</c:v>
                </c:pt>
                <c:pt idx="1">
                  <c:v>Drug</c:v>
                </c:pt>
                <c:pt idx="2">
                  <c:v>Food</c:v>
                </c:pt>
                <c:pt idx="3">
                  <c:v>Gambling</c:v>
                </c:pt>
                <c:pt idx="4">
                  <c:v>Hygeine</c:v>
                </c:pt>
                <c:pt idx="5">
                  <c:v>Leisure</c:v>
                </c:pt>
                <c:pt idx="6">
                  <c:v>(blank)</c:v>
                </c:pt>
              </c:strCache>
            </c:strRef>
          </c:cat>
          <c:val>
            <c:numRef>
              <c:f>'2012 sales'!$M$6:$M$13</c:f>
              <c:numCache>
                <c:formatCode>General</c:formatCode>
                <c:ptCount val="7"/>
                <c:pt idx="0">
                  <c:v>24213</c:v>
                </c:pt>
                <c:pt idx="1">
                  <c:v>1042</c:v>
                </c:pt>
                <c:pt idx="2">
                  <c:v>102292</c:v>
                </c:pt>
                <c:pt idx="3">
                  <c:v>8304</c:v>
                </c:pt>
                <c:pt idx="4">
                  <c:v>55</c:v>
                </c:pt>
                <c:pt idx="5">
                  <c:v>1663</c:v>
                </c:pt>
              </c:numCache>
            </c:numRef>
          </c:val>
          <c:extLst>
            <c:ext xmlns:c16="http://schemas.microsoft.com/office/drawing/2014/chart" uri="{C3380CC4-5D6E-409C-BE32-E72D297353CC}">
              <c16:uniqueId val="{0000000B-9295-49B7-B08E-45AE02A929A2}"/>
            </c:ext>
          </c:extLst>
        </c:ser>
        <c:dLbls>
          <c:showLegendKey val="0"/>
          <c:showVal val="0"/>
          <c:showCatName val="0"/>
          <c:showSerName val="0"/>
          <c:showPercent val="0"/>
          <c:showBubbleSize val="0"/>
        </c:dLbls>
        <c:gapWidth val="219"/>
        <c:overlap val="-27"/>
        <c:axId val="303312912"/>
        <c:axId val="303311248"/>
      </c:barChart>
      <c:catAx>
        <c:axId val="30331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311248"/>
        <c:crosses val="autoZero"/>
        <c:auto val="1"/>
        <c:lblAlgn val="ctr"/>
        <c:lblOffset val="100"/>
        <c:noMultiLvlLbl val="0"/>
      </c:catAx>
      <c:valAx>
        <c:axId val="303311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312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Data File (raw).xlsx]2013 sales!PivotTable5</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'2013 sales'!$B$5</c:f>
              <c:strCache>
                <c:ptCount val="1"/>
                <c:pt idx="0">
                  <c:v>Sum of January 2013 Sales</c:v>
                </c:pt>
              </c:strCache>
            </c:strRef>
          </c:tx>
          <c:spPr>
            <a:solidFill>
              <a:schemeClr val="accent1"/>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sales'!$B$6:$B$13</c:f>
              <c:numCache>
                <c:formatCode>General</c:formatCode>
                <c:ptCount val="7"/>
                <c:pt idx="0">
                  <c:v>27430</c:v>
                </c:pt>
                <c:pt idx="1">
                  <c:v>1381</c:v>
                </c:pt>
                <c:pt idx="2">
                  <c:v>96890</c:v>
                </c:pt>
                <c:pt idx="3">
                  <c:v>6200</c:v>
                </c:pt>
                <c:pt idx="4">
                  <c:v>56</c:v>
                </c:pt>
                <c:pt idx="5">
                  <c:v>1066</c:v>
                </c:pt>
              </c:numCache>
            </c:numRef>
          </c:val>
          <c:extLst>
            <c:ext xmlns:c16="http://schemas.microsoft.com/office/drawing/2014/chart" uri="{C3380CC4-5D6E-409C-BE32-E72D297353CC}">
              <c16:uniqueId val="{00000000-E0C6-40CF-AEE2-974EA5273165}"/>
            </c:ext>
          </c:extLst>
        </c:ser>
        <c:ser>
          <c:idx val="1"/>
          <c:order val="1"/>
          <c:tx>
            <c:strRef>
              <c:f>'2013 sales'!$C$5</c:f>
              <c:strCache>
                <c:ptCount val="1"/>
                <c:pt idx="0">
                  <c:v>Sum of February 2013 Sales</c:v>
                </c:pt>
              </c:strCache>
            </c:strRef>
          </c:tx>
          <c:spPr>
            <a:solidFill>
              <a:schemeClr val="accent2"/>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sales'!$C$6:$C$13</c:f>
              <c:numCache>
                <c:formatCode>General</c:formatCode>
                <c:ptCount val="7"/>
                <c:pt idx="0">
                  <c:v>25313</c:v>
                </c:pt>
                <c:pt idx="1">
                  <c:v>1837</c:v>
                </c:pt>
                <c:pt idx="2">
                  <c:v>112264</c:v>
                </c:pt>
                <c:pt idx="3">
                  <c:v>8464</c:v>
                </c:pt>
                <c:pt idx="4">
                  <c:v>56</c:v>
                </c:pt>
                <c:pt idx="5">
                  <c:v>2163</c:v>
                </c:pt>
              </c:numCache>
            </c:numRef>
          </c:val>
          <c:extLst>
            <c:ext xmlns:c16="http://schemas.microsoft.com/office/drawing/2014/chart" uri="{C3380CC4-5D6E-409C-BE32-E72D297353CC}">
              <c16:uniqueId val="{00000001-E0C6-40CF-AEE2-974EA5273165}"/>
            </c:ext>
          </c:extLst>
        </c:ser>
        <c:ser>
          <c:idx val="2"/>
          <c:order val="2"/>
          <c:tx>
            <c:strRef>
              <c:f>'2013 sales'!$D$5</c:f>
              <c:strCache>
                <c:ptCount val="1"/>
                <c:pt idx="0">
                  <c:v>Sum of March 2013 Sales</c:v>
                </c:pt>
              </c:strCache>
            </c:strRef>
          </c:tx>
          <c:spPr>
            <a:solidFill>
              <a:schemeClr val="accent3"/>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sales'!$D$6:$D$13</c:f>
              <c:numCache>
                <c:formatCode>General</c:formatCode>
                <c:ptCount val="7"/>
                <c:pt idx="0">
                  <c:v>26634</c:v>
                </c:pt>
                <c:pt idx="1">
                  <c:v>2231</c:v>
                </c:pt>
                <c:pt idx="2">
                  <c:v>102862</c:v>
                </c:pt>
                <c:pt idx="3">
                  <c:v>9648</c:v>
                </c:pt>
                <c:pt idx="4">
                  <c:v>48</c:v>
                </c:pt>
                <c:pt idx="5">
                  <c:v>1992</c:v>
                </c:pt>
              </c:numCache>
            </c:numRef>
          </c:val>
          <c:extLst>
            <c:ext xmlns:c16="http://schemas.microsoft.com/office/drawing/2014/chart" uri="{C3380CC4-5D6E-409C-BE32-E72D297353CC}">
              <c16:uniqueId val="{00000002-E0C6-40CF-AEE2-974EA5273165}"/>
            </c:ext>
          </c:extLst>
        </c:ser>
        <c:ser>
          <c:idx val="3"/>
          <c:order val="3"/>
          <c:tx>
            <c:strRef>
              <c:f>'2013 sales'!$E$5</c:f>
              <c:strCache>
                <c:ptCount val="1"/>
                <c:pt idx="0">
                  <c:v>Sum of April 2013 Sales</c:v>
                </c:pt>
              </c:strCache>
            </c:strRef>
          </c:tx>
          <c:spPr>
            <a:solidFill>
              <a:schemeClr val="accent4"/>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sales'!$E$6:$E$13</c:f>
              <c:numCache>
                <c:formatCode>General</c:formatCode>
                <c:ptCount val="7"/>
                <c:pt idx="0">
                  <c:v>24864</c:v>
                </c:pt>
                <c:pt idx="1">
                  <c:v>1798</c:v>
                </c:pt>
                <c:pt idx="2">
                  <c:v>108302</c:v>
                </c:pt>
                <c:pt idx="3">
                  <c:v>8367</c:v>
                </c:pt>
                <c:pt idx="4">
                  <c:v>56</c:v>
                </c:pt>
                <c:pt idx="5">
                  <c:v>1649</c:v>
                </c:pt>
              </c:numCache>
            </c:numRef>
          </c:val>
          <c:extLst>
            <c:ext xmlns:c16="http://schemas.microsoft.com/office/drawing/2014/chart" uri="{C3380CC4-5D6E-409C-BE32-E72D297353CC}">
              <c16:uniqueId val="{00000003-E0C6-40CF-AEE2-974EA5273165}"/>
            </c:ext>
          </c:extLst>
        </c:ser>
        <c:ser>
          <c:idx val="4"/>
          <c:order val="4"/>
          <c:tx>
            <c:strRef>
              <c:f>'2013 sales'!$F$5</c:f>
              <c:strCache>
                <c:ptCount val="1"/>
                <c:pt idx="0">
                  <c:v>Sum of May 2013 Sales</c:v>
                </c:pt>
              </c:strCache>
            </c:strRef>
          </c:tx>
          <c:spPr>
            <a:solidFill>
              <a:schemeClr val="accent5"/>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sales'!$F$6:$F$13</c:f>
              <c:numCache>
                <c:formatCode>General</c:formatCode>
                <c:ptCount val="7"/>
                <c:pt idx="0">
                  <c:v>23047</c:v>
                </c:pt>
                <c:pt idx="1">
                  <c:v>1589</c:v>
                </c:pt>
                <c:pt idx="2">
                  <c:v>74396</c:v>
                </c:pt>
                <c:pt idx="3">
                  <c:v>5188</c:v>
                </c:pt>
                <c:pt idx="4">
                  <c:v>38</c:v>
                </c:pt>
                <c:pt idx="5">
                  <c:v>1276</c:v>
                </c:pt>
              </c:numCache>
            </c:numRef>
          </c:val>
          <c:extLst>
            <c:ext xmlns:c16="http://schemas.microsoft.com/office/drawing/2014/chart" uri="{C3380CC4-5D6E-409C-BE32-E72D297353CC}">
              <c16:uniqueId val="{00000004-E0C6-40CF-AEE2-974EA5273165}"/>
            </c:ext>
          </c:extLst>
        </c:ser>
        <c:ser>
          <c:idx val="5"/>
          <c:order val="5"/>
          <c:tx>
            <c:strRef>
              <c:f>'2013 sales'!$G$5</c:f>
              <c:strCache>
                <c:ptCount val="1"/>
                <c:pt idx="0">
                  <c:v>Sum of June 2013 Sales</c:v>
                </c:pt>
              </c:strCache>
            </c:strRef>
          </c:tx>
          <c:spPr>
            <a:solidFill>
              <a:schemeClr val="accent6"/>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sales'!$G$6:$G$13</c:f>
              <c:numCache>
                <c:formatCode>General</c:formatCode>
                <c:ptCount val="7"/>
                <c:pt idx="0">
                  <c:v>22106</c:v>
                </c:pt>
                <c:pt idx="1">
                  <c:v>812</c:v>
                </c:pt>
                <c:pt idx="2">
                  <c:v>70905</c:v>
                </c:pt>
                <c:pt idx="3">
                  <c:v>4283</c:v>
                </c:pt>
                <c:pt idx="4">
                  <c:v>33</c:v>
                </c:pt>
                <c:pt idx="5">
                  <c:v>991</c:v>
                </c:pt>
              </c:numCache>
            </c:numRef>
          </c:val>
          <c:extLst>
            <c:ext xmlns:c16="http://schemas.microsoft.com/office/drawing/2014/chart" uri="{C3380CC4-5D6E-409C-BE32-E72D297353CC}">
              <c16:uniqueId val="{00000005-E0C6-40CF-AEE2-974EA5273165}"/>
            </c:ext>
          </c:extLst>
        </c:ser>
        <c:ser>
          <c:idx val="6"/>
          <c:order val="6"/>
          <c:tx>
            <c:strRef>
              <c:f>'2013 sales'!$H$5</c:f>
              <c:strCache>
                <c:ptCount val="1"/>
                <c:pt idx="0">
                  <c:v>Sum of July 2013 Sales</c:v>
                </c:pt>
              </c:strCache>
            </c:strRef>
          </c:tx>
          <c:spPr>
            <a:solidFill>
              <a:schemeClr val="accent1">
                <a:lumMod val="60000"/>
              </a:schemeClr>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sales'!$H$6:$H$13</c:f>
              <c:numCache>
                <c:formatCode>General</c:formatCode>
                <c:ptCount val="7"/>
                <c:pt idx="0">
                  <c:v>14002</c:v>
                </c:pt>
                <c:pt idx="1">
                  <c:v>847</c:v>
                </c:pt>
                <c:pt idx="2">
                  <c:v>55760</c:v>
                </c:pt>
                <c:pt idx="3">
                  <c:v>3702</c:v>
                </c:pt>
                <c:pt idx="4">
                  <c:v>34</c:v>
                </c:pt>
                <c:pt idx="5">
                  <c:v>825</c:v>
                </c:pt>
              </c:numCache>
            </c:numRef>
          </c:val>
          <c:extLst>
            <c:ext xmlns:c16="http://schemas.microsoft.com/office/drawing/2014/chart" uri="{C3380CC4-5D6E-409C-BE32-E72D297353CC}">
              <c16:uniqueId val="{00000006-E0C6-40CF-AEE2-974EA5273165}"/>
            </c:ext>
          </c:extLst>
        </c:ser>
        <c:ser>
          <c:idx val="7"/>
          <c:order val="7"/>
          <c:tx>
            <c:strRef>
              <c:f>'2013 sales'!$I$5</c:f>
              <c:strCache>
                <c:ptCount val="1"/>
                <c:pt idx="0">
                  <c:v>Sum of August 2013 Sales</c:v>
                </c:pt>
              </c:strCache>
            </c:strRef>
          </c:tx>
          <c:spPr>
            <a:solidFill>
              <a:schemeClr val="accent2">
                <a:lumMod val="60000"/>
              </a:schemeClr>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sales'!$I$6:$I$13</c:f>
              <c:numCache>
                <c:formatCode>General</c:formatCode>
                <c:ptCount val="7"/>
                <c:pt idx="0">
                  <c:v>25222</c:v>
                </c:pt>
                <c:pt idx="1">
                  <c:v>951</c:v>
                </c:pt>
                <c:pt idx="2">
                  <c:v>98811</c:v>
                </c:pt>
                <c:pt idx="3">
                  <c:v>4695</c:v>
                </c:pt>
                <c:pt idx="4">
                  <c:v>42</c:v>
                </c:pt>
                <c:pt idx="5">
                  <c:v>1366</c:v>
                </c:pt>
              </c:numCache>
            </c:numRef>
          </c:val>
          <c:extLst>
            <c:ext xmlns:c16="http://schemas.microsoft.com/office/drawing/2014/chart" uri="{C3380CC4-5D6E-409C-BE32-E72D297353CC}">
              <c16:uniqueId val="{00000007-E0C6-40CF-AEE2-974EA5273165}"/>
            </c:ext>
          </c:extLst>
        </c:ser>
        <c:ser>
          <c:idx val="8"/>
          <c:order val="8"/>
          <c:tx>
            <c:strRef>
              <c:f>'2013 sales'!$J$5</c:f>
              <c:strCache>
                <c:ptCount val="1"/>
                <c:pt idx="0">
                  <c:v>Sum of September 2013 Sales</c:v>
                </c:pt>
              </c:strCache>
            </c:strRef>
          </c:tx>
          <c:spPr>
            <a:solidFill>
              <a:schemeClr val="accent3">
                <a:lumMod val="60000"/>
              </a:schemeClr>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sales'!$J$6:$J$13</c:f>
              <c:numCache>
                <c:formatCode>General</c:formatCode>
                <c:ptCount val="7"/>
                <c:pt idx="0">
                  <c:v>24220</c:v>
                </c:pt>
                <c:pt idx="1">
                  <c:v>1971</c:v>
                </c:pt>
                <c:pt idx="2">
                  <c:v>118420</c:v>
                </c:pt>
                <c:pt idx="3">
                  <c:v>5689</c:v>
                </c:pt>
                <c:pt idx="4">
                  <c:v>56</c:v>
                </c:pt>
                <c:pt idx="5">
                  <c:v>1992</c:v>
                </c:pt>
              </c:numCache>
            </c:numRef>
          </c:val>
          <c:extLst>
            <c:ext xmlns:c16="http://schemas.microsoft.com/office/drawing/2014/chart" uri="{C3380CC4-5D6E-409C-BE32-E72D297353CC}">
              <c16:uniqueId val="{00000008-E0C6-40CF-AEE2-974EA5273165}"/>
            </c:ext>
          </c:extLst>
        </c:ser>
        <c:ser>
          <c:idx val="9"/>
          <c:order val="9"/>
          <c:tx>
            <c:strRef>
              <c:f>'2013 sales'!$K$5</c:f>
              <c:strCache>
                <c:ptCount val="1"/>
                <c:pt idx="0">
                  <c:v>Sum of October 2013 Sales</c:v>
                </c:pt>
              </c:strCache>
            </c:strRef>
          </c:tx>
          <c:spPr>
            <a:solidFill>
              <a:schemeClr val="accent4">
                <a:lumMod val="60000"/>
              </a:schemeClr>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sales'!$K$6:$K$13</c:f>
              <c:numCache>
                <c:formatCode>General</c:formatCode>
                <c:ptCount val="7"/>
                <c:pt idx="0">
                  <c:v>21032</c:v>
                </c:pt>
                <c:pt idx="1">
                  <c:v>1021</c:v>
                </c:pt>
                <c:pt idx="2">
                  <c:v>129133</c:v>
                </c:pt>
                <c:pt idx="3">
                  <c:v>7817</c:v>
                </c:pt>
                <c:pt idx="4">
                  <c:v>56</c:v>
                </c:pt>
                <c:pt idx="5">
                  <c:v>1649</c:v>
                </c:pt>
              </c:numCache>
            </c:numRef>
          </c:val>
          <c:extLst>
            <c:ext xmlns:c16="http://schemas.microsoft.com/office/drawing/2014/chart" uri="{C3380CC4-5D6E-409C-BE32-E72D297353CC}">
              <c16:uniqueId val="{00000009-E0C6-40CF-AEE2-974EA5273165}"/>
            </c:ext>
          </c:extLst>
        </c:ser>
        <c:ser>
          <c:idx val="10"/>
          <c:order val="10"/>
          <c:tx>
            <c:strRef>
              <c:f>'2013 sales'!$L$5</c:f>
              <c:strCache>
                <c:ptCount val="1"/>
                <c:pt idx="0">
                  <c:v>Sum of November 2013 Sales</c:v>
                </c:pt>
              </c:strCache>
            </c:strRef>
          </c:tx>
          <c:spPr>
            <a:solidFill>
              <a:schemeClr val="accent5">
                <a:lumMod val="60000"/>
              </a:schemeClr>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sales'!$L$6:$L$13</c:f>
              <c:numCache>
                <c:formatCode>General</c:formatCode>
                <c:ptCount val="7"/>
                <c:pt idx="0">
                  <c:v>22912</c:v>
                </c:pt>
                <c:pt idx="1">
                  <c:v>1495</c:v>
                </c:pt>
                <c:pt idx="2">
                  <c:v>111873</c:v>
                </c:pt>
                <c:pt idx="3">
                  <c:v>8809</c:v>
                </c:pt>
                <c:pt idx="4">
                  <c:v>76</c:v>
                </c:pt>
                <c:pt idx="5">
                  <c:v>1481</c:v>
                </c:pt>
              </c:numCache>
            </c:numRef>
          </c:val>
          <c:extLst>
            <c:ext xmlns:c16="http://schemas.microsoft.com/office/drawing/2014/chart" uri="{C3380CC4-5D6E-409C-BE32-E72D297353CC}">
              <c16:uniqueId val="{0000000A-E0C6-40CF-AEE2-974EA5273165}"/>
            </c:ext>
          </c:extLst>
        </c:ser>
        <c:ser>
          <c:idx val="11"/>
          <c:order val="11"/>
          <c:tx>
            <c:strRef>
              <c:f>'2013 sales'!$M$5</c:f>
              <c:strCache>
                <c:ptCount val="1"/>
                <c:pt idx="0">
                  <c:v>Sum of December 2013 Sales</c:v>
                </c:pt>
              </c:strCache>
            </c:strRef>
          </c:tx>
          <c:spPr>
            <a:solidFill>
              <a:schemeClr val="accent6">
                <a:lumMod val="60000"/>
              </a:schemeClr>
            </a:solidFill>
            <a:ln>
              <a:noFill/>
            </a:ln>
            <a:effectLst/>
          </c:spPr>
          <c:invertIfNegative val="0"/>
          <c:cat>
            <c:strRef>
              <c:f>'2013 sales'!$A$6:$A$13</c:f>
              <c:strCache>
                <c:ptCount val="7"/>
                <c:pt idx="0">
                  <c:v>Beverage</c:v>
                </c:pt>
                <c:pt idx="1">
                  <c:v>Drug</c:v>
                </c:pt>
                <c:pt idx="2">
                  <c:v>Food</c:v>
                </c:pt>
                <c:pt idx="3">
                  <c:v>Gambling</c:v>
                </c:pt>
                <c:pt idx="4">
                  <c:v>Hygeine</c:v>
                </c:pt>
                <c:pt idx="5">
                  <c:v>Leisure</c:v>
                </c:pt>
                <c:pt idx="6">
                  <c:v>(blank)</c:v>
                </c:pt>
              </c:strCache>
            </c:strRef>
          </c:cat>
          <c:val>
            <c:numRef>
              <c:f>'2013 sales'!$M$6:$M$13</c:f>
              <c:numCache>
                <c:formatCode>General</c:formatCode>
                <c:ptCount val="7"/>
                <c:pt idx="0">
                  <c:v>26202</c:v>
                </c:pt>
                <c:pt idx="1">
                  <c:v>1148</c:v>
                </c:pt>
                <c:pt idx="2">
                  <c:v>111696</c:v>
                </c:pt>
                <c:pt idx="3">
                  <c:v>8946</c:v>
                </c:pt>
                <c:pt idx="4">
                  <c:v>62</c:v>
                </c:pt>
                <c:pt idx="5">
                  <c:v>1834</c:v>
                </c:pt>
              </c:numCache>
            </c:numRef>
          </c:val>
          <c:extLst>
            <c:ext xmlns:c16="http://schemas.microsoft.com/office/drawing/2014/chart" uri="{C3380CC4-5D6E-409C-BE32-E72D297353CC}">
              <c16:uniqueId val="{0000000B-E0C6-40CF-AEE2-974EA5273165}"/>
            </c:ext>
          </c:extLst>
        </c:ser>
        <c:dLbls>
          <c:showLegendKey val="0"/>
          <c:showVal val="0"/>
          <c:showCatName val="0"/>
          <c:showSerName val="0"/>
          <c:showPercent val="0"/>
          <c:showBubbleSize val="0"/>
        </c:dLbls>
        <c:gapWidth val="219"/>
        <c:overlap val="-27"/>
        <c:axId val="192591264"/>
        <c:axId val="192587936"/>
      </c:barChart>
      <c:catAx>
        <c:axId val="19259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87936"/>
        <c:crosses val="autoZero"/>
        <c:auto val="1"/>
        <c:lblAlgn val="ctr"/>
        <c:lblOffset val="100"/>
        <c:noMultiLvlLbl val="0"/>
      </c:catAx>
      <c:valAx>
        <c:axId val="19258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91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Data File (raw).xlsx]overall sales!PivotTable6</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'overall sales'!$B$5</c:f>
              <c:strCache>
                <c:ptCount val="1"/>
                <c:pt idx="0">
                  <c:v>Sum of January 2011 Sales</c:v>
                </c:pt>
              </c:strCache>
            </c:strRef>
          </c:tx>
          <c:spPr>
            <a:solidFill>
              <a:schemeClr val="accent1"/>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sales'!$B$6:$B$13</c:f>
              <c:numCache>
                <c:formatCode>General</c:formatCode>
                <c:ptCount val="7"/>
                <c:pt idx="0">
                  <c:v>26821</c:v>
                </c:pt>
                <c:pt idx="1">
                  <c:v>1350</c:v>
                </c:pt>
                <c:pt idx="2">
                  <c:v>94744</c:v>
                </c:pt>
                <c:pt idx="3">
                  <c:v>6062</c:v>
                </c:pt>
                <c:pt idx="4">
                  <c:v>54</c:v>
                </c:pt>
                <c:pt idx="5">
                  <c:v>1042</c:v>
                </c:pt>
              </c:numCache>
            </c:numRef>
          </c:val>
          <c:extLst>
            <c:ext xmlns:c16="http://schemas.microsoft.com/office/drawing/2014/chart" uri="{C3380CC4-5D6E-409C-BE32-E72D297353CC}">
              <c16:uniqueId val="{00000000-D9F9-4131-9571-425B2E1C59A7}"/>
            </c:ext>
          </c:extLst>
        </c:ser>
        <c:ser>
          <c:idx val="1"/>
          <c:order val="1"/>
          <c:tx>
            <c:strRef>
              <c:f>'overall sales'!$C$5</c:f>
              <c:strCache>
                <c:ptCount val="1"/>
                <c:pt idx="0">
                  <c:v>Sum of February 2011 Sales</c:v>
                </c:pt>
              </c:strCache>
            </c:strRef>
          </c:tx>
          <c:spPr>
            <a:solidFill>
              <a:schemeClr val="accent2"/>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sales'!$C$6:$C$13</c:f>
              <c:numCache>
                <c:formatCode>General</c:formatCode>
                <c:ptCount val="7"/>
                <c:pt idx="0">
                  <c:v>24755</c:v>
                </c:pt>
                <c:pt idx="1">
                  <c:v>1797</c:v>
                </c:pt>
                <c:pt idx="2">
                  <c:v>109780</c:v>
                </c:pt>
                <c:pt idx="3">
                  <c:v>8277</c:v>
                </c:pt>
                <c:pt idx="4">
                  <c:v>54</c:v>
                </c:pt>
                <c:pt idx="5">
                  <c:v>2116</c:v>
                </c:pt>
              </c:numCache>
            </c:numRef>
          </c:val>
          <c:extLst>
            <c:ext xmlns:c16="http://schemas.microsoft.com/office/drawing/2014/chart" uri="{C3380CC4-5D6E-409C-BE32-E72D297353CC}">
              <c16:uniqueId val="{00000001-D9F9-4131-9571-425B2E1C59A7}"/>
            </c:ext>
          </c:extLst>
        </c:ser>
        <c:ser>
          <c:idx val="2"/>
          <c:order val="2"/>
          <c:tx>
            <c:strRef>
              <c:f>'overall sales'!$D$5</c:f>
              <c:strCache>
                <c:ptCount val="1"/>
                <c:pt idx="0">
                  <c:v>Sum of March 2011 Sales</c:v>
                </c:pt>
              </c:strCache>
            </c:strRef>
          </c:tx>
          <c:spPr>
            <a:solidFill>
              <a:schemeClr val="accent3"/>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sales'!$D$6:$D$13</c:f>
              <c:numCache>
                <c:formatCode>General</c:formatCode>
                <c:ptCount val="7"/>
                <c:pt idx="0">
                  <c:v>26044</c:v>
                </c:pt>
                <c:pt idx="1">
                  <c:v>2184</c:v>
                </c:pt>
                <c:pt idx="2">
                  <c:v>100586</c:v>
                </c:pt>
                <c:pt idx="3">
                  <c:v>9435</c:v>
                </c:pt>
                <c:pt idx="4">
                  <c:v>47</c:v>
                </c:pt>
                <c:pt idx="5">
                  <c:v>1948</c:v>
                </c:pt>
              </c:numCache>
            </c:numRef>
          </c:val>
          <c:extLst>
            <c:ext xmlns:c16="http://schemas.microsoft.com/office/drawing/2014/chart" uri="{C3380CC4-5D6E-409C-BE32-E72D297353CC}">
              <c16:uniqueId val="{00000002-D9F9-4131-9571-425B2E1C59A7}"/>
            </c:ext>
          </c:extLst>
        </c:ser>
        <c:ser>
          <c:idx val="3"/>
          <c:order val="3"/>
          <c:tx>
            <c:strRef>
              <c:f>'overall sales'!$E$5</c:f>
              <c:strCache>
                <c:ptCount val="1"/>
                <c:pt idx="0">
                  <c:v>Sum of April 2011 Sales</c:v>
                </c:pt>
              </c:strCache>
            </c:strRef>
          </c:tx>
          <c:spPr>
            <a:solidFill>
              <a:schemeClr val="accent4"/>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sales'!$E$6:$E$13</c:f>
              <c:numCache>
                <c:formatCode>General</c:formatCode>
                <c:ptCount val="7"/>
                <c:pt idx="0">
                  <c:v>24311</c:v>
                </c:pt>
                <c:pt idx="1">
                  <c:v>1758</c:v>
                </c:pt>
                <c:pt idx="2">
                  <c:v>105907</c:v>
                </c:pt>
                <c:pt idx="3">
                  <c:v>8182</c:v>
                </c:pt>
                <c:pt idx="4">
                  <c:v>54</c:v>
                </c:pt>
                <c:pt idx="5">
                  <c:v>1613</c:v>
                </c:pt>
              </c:numCache>
            </c:numRef>
          </c:val>
          <c:extLst>
            <c:ext xmlns:c16="http://schemas.microsoft.com/office/drawing/2014/chart" uri="{C3380CC4-5D6E-409C-BE32-E72D297353CC}">
              <c16:uniqueId val="{00000003-D9F9-4131-9571-425B2E1C59A7}"/>
            </c:ext>
          </c:extLst>
        </c:ser>
        <c:ser>
          <c:idx val="4"/>
          <c:order val="4"/>
          <c:tx>
            <c:strRef>
              <c:f>'overall sales'!$F$5</c:f>
              <c:strCache>
                <c:ptCount val="1"/>
                <c:pt idx="0">
                  <c:v>Sum of July 2011 Sales</c:v>
                </c:pt>
              </c:strCache>
            </c:strRef>
          </c:tx>
          <c:spPr>
            <a:solidFill>
              <a:schemeClr val="accent5"/>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sales'!$F$6:$F$13</c:f>
              <c:numCache>
                <c:formatCode>General</c:formatCode>
                <c:ptCount val="7"/>
                <c:pt idx="0">
                  <c:v>13693</c:v>
                </c:pt>
                <c:pt idx="1">
                  <c:v>830</c:v>
                </c:pt>
                <c:pt idx="2">
                  <c:v>54525</c:v>
                </c:pt>
                <c:pt idx="3">
                  <c:v>3620</c:v>
                </c:pt>
                <c:pt idx="4">
                  <c:v>34</c:v>
                </c:pt>
                <c:pt idx="5">
                  <c:v>807</c:v>
                </c:pt>
              </c:numCache>
            </c:numRef>
          </c:val>
          <c:extLst>
            <c:ext xmlns:c16="http://schemas.microsoft.com/office/drawing/2014/chart" uri="{C3380CC4-5D6E-409C-BE32-E72D297353CC}">
              <c16:uniqueId val="{00000004-D9F9-4131-9571-425B2E1C59A7}"/>
            </c:ext>
          </c:extLst>
        </c:ser>
        <c:ser>
          <c:idx val="5"/>
          <c:order val="5"/>
          <c:tx>
            <c:strRef>
              <c:f>'overall sales'!$G$5</c:f>
              <c:strCache>
                <c:ptCount val="1"/>
                <c:pt idx="0">
                  <c:v>Sum of June 2011 Sales</c:v>
                </c:pt>
              </c:strCache>
            </c:strRef>
          </c:tx>
          <c:spPr>
            <a:solidFill>
              <a:schemeClr val="accent6"/>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sales'!$G$6:$G$13</c:f>
              <c:numCache>
                <c:formatCode>General</c:formatCode>
                <c:ptCount val="7"/>
                <c:pt idx="0">
                  <c:v>21622</c:v>
                </c:pt>
                <c:pt idx="1">
                  <c:v>793</c:v>
                </c:pt>
                <c:pt idx="2">
                  <c:v>69333</c:v>
                </c:pt>
                <c:pt idx="3">
                  <c:v>4189</c:v>
                </c:pt>
                <c:pt idx="4">
                  <c:v>33</c:v>
                </c:pt>
                <c:pt idx="5">
                  <c:v>969</c:v>
                </c:pt>
              </c:numCache>
            </c:numRef>
          </c:val>
          <c:extLst>
            <c:ext xmlns:c16="http://schemas.microsoft.com/office/drawing/2014/chart" uri="{C3380CC4-5D6E-409C-BE32-E72D297353CC}">
              <c16:uniqueId val="{00000005-D9F9-4131-9571-425B2E1C59A7}"/>
            </c:ext>
          </c:extLst>
        </c:ser>
        <c:ser>
          <c:idx val="6"/>
          <c:order val="6"/>
          <c:tx>
            <c:strRef>
              <c:f>'overall sales'!$H$5</c:f>
              <c:strCache>
                <c:ptCount val="1"/>
                <c:pt idx="0">
                  <c:v>Sum of May 2011 Sales</c:v>
                </c:pt>
              </c:strCache>
            </c:strRef>
          </c:tx>
          <c:spPr>
            <a:solidFill>
              <a:schemeClr val="accent1">
                <a:lumMod val="6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sales'!$H$6:$H$13</c:f>
              <c:numCache>
                <c:formatCode>General</c:formatCode>
                <c:ptCount val="7"/>
                <c:pt idx="0">
                  <c:v>22535</c:v>
                </c:pt>
                <c:pt idx="1">
                  <c:v>1555</c:v>
                </c:pt>
                <c:pt idx="2">
                  <c:v>72752</c:v>
                </c:pt>
                <c:pt idx="3">
                  <c:v>5075</c:v>
                </c:pt>
                <c:pt idx="4">
                  <c:v>38</c:v>
                </c:pt>
                <c:pt idx="5">
                  <c:v>1248</c:v>
                </c:pt>
              </c:numCache>
            </c:numRef>
          </c:val>
          <c:extLst>
            <c:ext xmlns:c16="http://schemas.microsoft.com/office/drawing/2014/chart" uri="{C3380CC4-5D6E-409C-BE32-E72D297353CC}">
              <c16:uniqueId val="{00000006-D9F9-4131-9571-425B2E1C59A7}"/>
            </c:ext>
          </c:extLst>
        </c:ser>
        <c:ser>
          <c:idx val="7"/>
          <c:order val="7"/>
          <c:tx>
            <c:strRef>
              <c:f>'overall sales'!$I$5</c:f>
              <c:strCache>
                <c:ptCount val="1"/>
                <c:pt idx="0">
                  <c:v>Sum of August 2011 Sales</c:v>
                </c:pt>
              </c:strCache>
            </c:strRef>
          </c:tx>
          <c:spPr>
            <a:solidFill>
              <a:schemeClr val="accent2">
                <a:lumMod val="6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sales'!$I$6:$I$13</c:f>
              <c:numCache>
                <c:formatCode>General</c:formatCode>
                <c:ptCount val="7"/>
                <c:pt idx="0">
                  <c:v>24668</c:v>
                </c:pt>
                <c:pt idx="1">
                  <c:v>931</c:v>
                </c:pt>
                <c:pt idx="2">
                  <c:v>96619</c:v>
                </c:pt>
                <c:pt idx="3">
                  <c:v>4591</c:v>
                </c:pt>
                <c:pt idx="4">
                  <c:v>41</c:v>
                </c:pt>
                <c:pt idx="5">
                  <c:v>1336</c:v>
                </c:pt>
              </c:numCache>
            </c:numRef>
          </c:val>
          <c:extLst>
            <c:ext xmlns:c16="http://schemas.microsoft.com/office/drawing/2014/chart" uri="{C3380CC4-5D6E-409C-BE32-E72D297353CC}">
              <c16:uniqueId val="{00000007-D9F9-4131-9571-425B2E1C59A7}"/>
            </c:ext>
          </c:extLst>
        </c:ser>
        <c:ser>
          <c:idx val="8"/>
          <c:order val="8"/>
          <c:tx>
            <c:strRef>
              <c:f>'overall sales'!$J$5</c:f>
              <c:strCache>
                <c:ptCount val="1"/>
                <c:pt idx="0">
                  <c:v>Sum of September 2011 Sales</c:v>
                </c:pt>
              </c:strCache>
            </c:strRef>
          </c:tx>
          <c:spPr>
            <a:solidFill>
              <a:schemeClr val="accent3">
                <a:lumMod val="6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sales'!$J$6:$J$13</c:f>
              <c:numCache>
                <c:formatCode>General</c:formatCode>
                <c:ptCount val="7"/>
                <c:pt idx="0">
                  <c:v>23685</c:v>
                </c:pt>
                <c:pt idx="1">
                  <c:v>1927</c:v>
                </c:pt>
                <c:pt idx="2">
                  <c:v>115800</c:v>
                </c:pt>
                <c:pt idx="3">
                  <c:v>5564</c:v>
                </c:pt>
                <c:pt idx="4">
                  <c:v>54</c:v>
                </c:pt>
                <c:pt idx="5">
                  <c:v>1948</c:v>
                </c:pt>
              </c:numCache>
            </c:numRef>
          </c:val>
          <c:extLst>
            <c:ext xmlns:c16="http://schemas.microsoft.com/office/drawing/2014/chart" uri="{C3380CC4-5D6E-409C-BE32-E72D297353CC}">
              <c16:uniqueId val="{00000008-D9F9-4131-9571-425B2E1C59A7}"/>
            </c:ext>
          </c:extLst>
        </c:ser>
        <c:ser>
          <c:idx val="9"/>
          <c:order val="9"/>
          <c:tx>
            <c:strRef>
              <c:f>'overall sales'!$K$5</c:f>
              <c:strCache>
                <c:ptCount val="1"/>
                <c:pt idx="0">
                  <c:v>Sum of October 2011 Sales</c:v>
                </c:pt>
              </c:strCache>
            </c:strRef>
          </c:tx>
          <c:spPr>
            <a:solidFill>
              <a:schemeClr val="accent4">
                <a:lumMod val="6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sales'!$K$6:$K$13</c:f>
              <c:numCache>
                <c:formatCode>General</c:formatCode>
                <c:ptCount val="7"/>
                <c:pt idx="0">
                  <c:v>20564</c:v>
                </c:pt>
                <c:pt idx="1">
                  <c:v>998</c:v>
                </c:pt>
                <c:pt idx="2">
                  <c:v>126280</c:v>
                </c:pt>
                <c:pt idx="3">
                  <c:v>7645</c:v>
                </c:pt>
                <c:pt idx="4">
                  <c:v>54</c:v>
                </c:pt>
                <c:pt idx="5">
                  <c:v>1613</c:v>
                </c:pt>
              </c:numCache>
            </c:numRef>
          </c:val>
          <c:extLst>
            <c:ext xmlns:c16="http://schemas.microsoft.com/office/drawing/2014/chart" uri="{C3380CC4-5D6E-409C-BE32-E72D297353CC}">
              <c16:uniqueId val="{00000009-D9F9-4131-9571-425B2E1C59A7}"/>
            </c:ext>
          </c:extLst>
        </c:ser>
        <c:ser>
          <c:idx val="10"/>
          <c:order val="10"/>
          <c:tx>
            <c:strRef>
              <c:f>'overall sales'!$L$5</c:f>
              <c:strCache>
                <c:ptCount val="1"/>
                <c:pt idx="0">
                  <c:v>Sum of November 2011 Sales</c:v>
                </c:pt>
              </c:strCache>
            </c:strRef>
          </c:tx>
          <c:spPr>
            <a:solidFill>
              <a:schemeClr val="accent5">
                <a:lumMod val="6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sales'!$L$6:$L$13</c:f>
              <c:numCache>
                <c:formatCode>General</c:formatCode>
                <c:ptCount val="7"/>
                <c:pt idx="0">
                  <c:v>22403</c:v>
                </c:pt>
                <c:pt idx="1">
                  <c:v>1462</c:v>
                </c:pt>
                <c:pt idx="2">
                  <c:v>109393</c:v>
                </c:pt>
                <c:pt idx="3">
                  <c:v>8615</c:v>
                </c:pt>
                <c:pt idx="4">
                  <c:v>74</c:v>
                </c:pt>
                <c:pt idx="5">
                  <c:v>1448</c:v>
                </c:pt>
              </c:numCache>
            </c:numRef>
          </c:val>
          <c:extLst>
            <c:ext xmlns:c16="http://schemas.microsoft.com/office/drawing/2014/chart" uri="{C3380CC4-5D6E-409C-BE32-E72D297353CC}">
              <c16:uniqueId val="{0000000A-D9F9-4131-9571-425B2E1C59A7}"/>
            </c:ext>
          </c:extLst>
        </c:ser>
        <c:ser>
          <c:idx val="11"/>
          <c:order val="11"/>
          <c:tx>
            <c:strRef>
              <c:f>'overall sales'!$M$5</c:f>
              <c:strCache>
                <c:ptCount val="1"/>
                <c:pt idx="0">
                  <c:v>Sum of December 2011 Sales</c:v>
                </c:pt>
              </c:strCache>
            </c:strRef>
          </c:tx>
          <c:spPr>
            <a:solidFill>
              <a:schemeClr val="accent6">
                <a:lumMod val="6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sales'!$M$6:$M$13</c:f>
              <c:numCache>
                <c:formatCode>General</c:formatCode>
                <c:ptCount val="7"/>
                <c:pt idx="0">
                  <c:v>23974</c:v>
                </c:pt>
                <c:pt idx="1">
                  <c:v>1031</c:v>
                </c:pt>
                <c:pt idx="2">
                  <c:v>101278</c:v>
                </c:pt>
                <c:pt idx="3">
                  <c:v>8222</c:v>
                </c:pt>
                <c:pt idx="4">
                  <c:v>54</c:v>
                </c:pt>
                <c:pt idx="5">
                  <c:v>1647</c:v>
                </c:pt>
              </c:numCache>
            </c:numRef>
          </c:val>
          <c:extLst>
            <c:ext xmlns:c16="http://schemas.microsoft.com/office/drawing/2014/chart" uri="{C3380CC4-5D6E-409C-BE32-E72D297353CC}">
              <c16:uniqueId val="{0000000B-D9F9-4131-9571-425B2E1C59A7}"/>
            </c:ext>
          </c:extLst>
        </c:ser>
        <c:ser>
          <c:idx val="12"/>
          <c:order val="12"/>
          <c:tx>
            <c:strRef>
              <c:f>'overall sales'!$N$5</c:f>
              <c:strCache>
                <c:ptCount val="1"/>
                <c:pt idx="0">
                  <c:v>Sum of January 2012 Sales</c:v>
                </c:pt>
              </c:strCache>
            </c:strRef>
          </c:tx>
          <c:spPr>
            <a:solidFill>
              <a:schemeClr val="accent1">
                <a:lumMod val="80000"/>
                <a:lumOff val="2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sales'!$N$6:$N$13</c:f>
              <c:numCache>
                <c:formatCode>General</c:formatCode>
                <c:ptCount val="7"/>
                <c:pt idx="0">
                  <c:v>27091</c:v>
                </c:pt>
                <c:pt idx="1">
                  <c:v>1364</c:v>
                </c:pt>
                <c:pt idx="2">
                  <c:v>95693</c:v>
                </c:pt>
                <c:pt idx="3">
                  <c:v>6124</c:v>
                </c:pt>
                <c:pt idx="4">
                  <c:v>55</c:v>
                </c:pt>
                <c:pt idx="5">
                  <c:v>1052</c:v>
                </c:pt>
              </c:numCache>
            </c:numRef>
          </c:val>
          <c:extLst>
            <c:ext xmlns:c16="http://schemas.microsoft.com/office/drawing/2014/chart" uri="{C3380CC4-5D6E-409C-BE32-E72D297353CC}">
              <c16:uniqueId val="{0000000C-D9F9-4131-9571-425B2E1C59A7}"/>
            </c:ext>
          </c:extLst>
        </c:ser>
        <c:ser>
          <c:idx val="13"/>
          <c:order val="13"/>
          <c:tx>
            <c:strRef>
              <c:f>'overall sales'!$O$5</c:f>
              <c:strCache>
                <c:ptCount val="1"/>
                <c:pt idx="0">
                  <c:v>Sum of February 2012 Sales</c:v>
                </c:pt>
              </c:strCache>
            </c:strRef>
          </c:tx>
          <c:spPr>
            <a:solidFill>
              <a:schemeClr val="accent2">
                <a:lumMod val="80000"/>
                <a:lumOff val="2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sales'!$O$6:$O$13</c:f>
              <c:numCache>
                <c:formatCode>General</c:formatCode>
                <c:ptCount val="7"/>
                <c:pt idx="0">
                  <c:v>25003</c:v>
                </c:pt>
                <c:pt idx="1">
                  <c:v>1815</c:v>
                </c:pt>
                <c:pt idx="2">
                  <c:v>110880</c:v>
                </c:pt>
                <c:pt idx="3">
                  <c:v>8359</c:v>
                </c:pt>
                <c:pt idx="4">
                  <c:v>55</c:v>
                </c:pt>
                <c:pt idx="5">
                  <c:v>2137</c:v>
                </c:pt>
              </c:numCache>
            </c:numRef>
          </c:val>
          <c:extLst>
            <c:ext xmlns:c16="http://schemas.microsoft.com/office/drawing/2014/chart" uri="{C3380CC4-5D6E-409C-BE32-E72D297353CC}">
              <c16:uniqueId val="{0000000D-D9F9-4131-9571-425B2E1C59A7}"/>
            </c:ext>
          </c:extLst>
        </c:ser>
        <c:ser>
          <c:idx val="14"/>
          <c:order val="14"/>
          <c:tx>
            <c:strRef>
              <c:f>'overall sales'!$P$5</c:f>
              <c:strCache>
                <c:ptCount val="1"/>
                <c:pt idx="0">
                  <c:v>Sum of March 2012 Sales</c:v>
                </c:pt>
              </c:strCache>
            </c:strRef>
          </c:tx>
          <c:spPr>
            <a:solidFill>
              <a:schemeClr val="accent3">
                <a:lumMod val="80000"/>
                <a:lumOff val="2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sales'!$P$6:$P$13</c:f>
              <c:numCache>
                <c:formatCode>General</c:formatCode>
                <c:ptCount val="7"/>
                <c:pt idx="0">
                  <c:v>26305</c:v>
                </c:pt>
                <c:pt idx="1">
                  <c:v>2205</c:v>
                </c:pt>
                <c:pt idx="2">
                  <c:v>101593</c:v>
                </c:pt>
                <c:pt idx="3">
                  <c:v>9529</c:v>
                </c:pt>
                <c:pt idx="4">
                  <c:v>47</c:v>
                </c:pt>
                <c:pt idx="5">
                  <c:v>1968</c:v>
                </c:pt>
              </c:numCache>
            </c:numRef>
          </c:val>
          <c:extLst>
            <c:ext xmlns:c16="http://schemas.microsoft.com/office/drawing/2014/chart" uri="{C3380CC4-5D6E-409C-BE32-E72D297353CC}">
              <c16:uniqueId val="{0000000E-D9F9-4131-9571-425B2E1C59A7}"/>
            </c:ext>
          </c:extLst>
        </c:ser>
        <c:ser>
          <c:idx val="15"/>
          <c:order val="15"/>
          <c:tx>
            <c:strRef>
              <c:f>'overall sales'!$Q$5</c:f>
              <c:strCache>
                <c:ptCount val="1"/>
                <c:pt idx="0">
                  <c:v>Sum of April 2012 Sales</c:v>
                </c:pt>
              </c:strCache>
            </c:strRef>
          </c:tx>
          <c:spPr>
            <a:solidFill>
              <a:schemeClr val="accent4">
                <a:lumMod val="80000"/>
                <a:lumOff val="2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sales'!$Q$6:$Q$13</c:f>
              <c:numCache>
                <c:formatCode>General</c:formatCode>
                <c:ptCount val="7"/>
                <c:pt idx="0">
                  <c:v>24556</c:v>
                </c:pt>
                <c:pt idx="1">
                  <c:v>1776</c:v>
                </c:pt>
                <c:pt idx="2">
                  <c:v>106965</c:v>
                </c:pt>
                <c:pt idx="3">
                  <c:v>8263</c:v>
                </c:pt>
                <c:pt idx="4">
                  <c:v>55</c:v>
                </c:pt>
                <c:pt idx="5">
                  <c:v>1629</c:v>
                </c:pt>
              </c:numCache>
            </c:numRef>
          </c:val>
          <c:extLst>
            <c:ext xmlns:c16="http://schemas.microsoft.com/office/drawing/2014/chart" uri="{C3380CC4-5D6E-409C-BE32-E72D297353CC}">
              <c16:uniqueId val="{0000000F-D9F9-4131-9571-425B2E1C59A7}"/>
            </c:ext>
          </c:extLst>
        </c:ser>
        <c:ser>
          <c:idx val="16"/>
          <c:order val="16"/>
          <c:tx>
            <c:strRef>
              <c:f>'overall sales'!$R$5</c:f>
              <c:strCache>
                <c:ptCount val="1"/>
                <c:pt idx="0">
                  <c:v>Sum of May 2012 Sales</c:v>
                </c:pt>
              </c:strCache>
            </c:strRef>
          </c:tx>
          <c:spPr>
            <a:solidFill>
              <a:schemeClr val="accent5">
                <a:lumMod val="80000"/>
                <a:lumOff val="2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sales'!$R$6:$R$13</c:f>
              <c:numCache>
                <c:formatCode>General</c:formatCode>
                <c:ptCount val="7"/>
                <c:pt idx="0">
                  <c:v>22760</c:v>
                </c:pt>
                <c:pt idx="1">
                  <c:v>1569</c:v>
                </c:pt>
                <c:pt idx="2">
                  <c:v>73480</c:v>
                </c:pt>
                <c:pt idx="3">
                  <c:v>5125</c:v>
                </c:pt>
                <c:pt idx="4">
                  <c:v>38</c:v>
                </c:pt>
                <c:pt idx="5">
                  <c:v>1261</c:v>
                </c:pt>
              </c:numCache>
            </c:numRef>
          </c:val>
          <c:extLst>
            <c:ext xmlns:c16="http://schemas.microsoft.com/office/drawing/2014/chart" uri="{C3380CC4-5D6E-409C-BE32-E72D297353CC}">
              <c16:uniqueId val="{00000010-D9F9-4131-9571-425B2E1C59A7}"/>
            </c:ext>
          </c:extLst>
        </c:ser>
        <c:ser>
          <c:idx val="17"/>
          <c:order val="17"/>
          <c:tx>
            <c:strRef>
              <c:f>'overall sales'!$S$5</c:f>
              <c:strCache>
                <c:ptCount val="1"/>
                <c:pt idx="0">
                  <c:v>Sum of June 2012 Sales</c:v>
                </c:pt>
              </c:strCache>
            </c:strRef>
          </c:tx>
          <c:spPr>
            <a:solidFill>
              <a:schemeClr val="accent6">
                <a:lumMod val="80000"/>
                <a:lumOff val="2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sales'!$S$6:$S$13</c:f>
              <c:numCache>
                <c:formatCode>General</c:formatCode>
                <c:ptCount val="7"/>
                <c:pt idx="0">
                  <c:v>21836</c:v>
                </c:pt>
                <c:pt idx="1">
                  <c:v>801</c:v>
                </c:pt>
                <c:pt idx="2">
                  <c:v>70027</c:v>
                </c:pt>
                <c:pt idx="3">
                  <c:v>4231</c:v>
                </c:pt>
                <c:pt idx="4">
                  <c:v>33</c:v>
                </c:pt>
                <c:pt idx="5">
                  <c:v>979</c:v>
                </c:pt>
              </c:numCache>
            </c:numRef>
          </c:val>
          <c:extLst>
            <c:ext xmlns:c16="http://schemas.microsoft.com/office/drawing/2014/chart" uri="{C3380CC4-5D6E-409C-BE32-E72D297353CC}">
              <c16:uniqueId val="{00000011-D9F9-4131-9571-425B2E1C59A7}"/>
            </c:ext>
          </c:extLst>
        </c:ser>
        <c:ser>
          <c:idx val="18"/>
          <c:order val="18"/>
          <c:tx>
            <c:strRef>
              <c:f>'overall sales'!$T$5</c:f>
              <c:strCache>
                <c:ptCount val="1"/>
                <c:pt idx="0">
                  <c:v>Sum of July 2012 Sales</c:v>
                </c:pt>
              </c:strCache>
            </c:strRef>
          </c:tx>
          <c:spPr>
            <a:solidFill>
              <a:schemeClr val="accent1">
                <a:lumMod val="8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sales'!$T$6:$T$13</c:f>
              <c:numCache>
                <c:formatCode>General</c:formatCode>
                <c:ptCount val="7"/>
                <c:pt idx="0">
                  <c:v>13829</c:v>
                </c:pt>
                <c:pt idx="1">
                  <c:v>837</c:v>
                </c:pt>
                <c:pt idx="2">
                  <c:v>55068</c:v>
                </c:pt>
                <c:pt idx="3">
                  <c:v>3657</c:v>
                </c:pt>
                <c:pt idx="4">
                  <c:v>34</c:v>
                </c:pt>
                <c:pt idx="5">
                  <c:v>815</c:v>
                </c:pt>
              </c:numCache>
            </c:numRef>
          </c:val>
          <c:extLst>
            <c:ext xmlns:c16="http://schemas.microsoft.com/office/drawing/2014/chart" uri="{C3380CC4-5D6E-409C-BE32-E72D297353CC}">
              <c16:uniqueId val="{00000012-D9F9-4131-9571-425B2E1C59A7}"/>
            </c:ext>
          </c:extLst>
        </c:ser>
        <c:ser>
          <c:idx val="19"/>
          <c:order val="19"/>
          <c:tx>
            <c:strRef>
              <c:f>'overall sales'!$U$5</c:f>
              <c:strCache>
                <c:ptCount val="1"/>
                <c:pt idx="0">
                  <c:v>Sum of August 2012 Sales</c:v>
                </c:pt>
              </c:strCache>
            </c:strRef>
          </c:tx>
          <c:spPr>
            <a:solidFill>
              <a:schemeClr val="accent2">
                <a:lumMod val="8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sales'!$U$6:$U$13</c:f>
              <c:numCache>
                <c:formatCode>General</c:formatCode>
                <c:ptCount val="7"/>
                <c:pt idx="0">
                  <c:v>24912</c:v>
                </c:pt>
                <c:pt idx="1">
                  <c:v>940</c:v>
                </c:pt>
                <c:pt idx="2">
                  <c:v>97585</c:v>
                </c:pt>
                <c:pt idx="3">
                  <c:v>4636</c:v>
                </c:pt>
                <c:pt idx="4">
                  <c:v>41</c:v>
                </c:pt>
                <c:pt idx="5">
                  <c:v>1349</c:v>
                </c:pt>
              </c:numCache>
            </c:numRef>
          </c:val>
          <c:extLst>
            <c:ext xmlns:c16="http://schemas.microsoft.com/office/drawing/2014/chart" uri="{C3380CC4-5D6E-409C-BE32-E72D297353CC}">
              <c16:uniqueId val="{00000013-D9F9-4131-9571-425B2E1C59A7}"/>
            </c:ext>
          </c:extLst>
        </c:ser>
        <c:ser>
          <c:idx val="20"/>
          <c:order val="20"/>
          <c:tx>
            <c:strRef>
              <c:f>'overall sales'!$V$5</c:f>
              <c:strCache>
                <c:ptCount val="1"/>
                <c:pt idx="0">
                  <c:v>Sum of October 2012 Sales</c:v>
                </c:pt>
              </c:strCache>
            </c:strRef>
          </c:tx>
          <c:spPr>
            <a:solidFill>
              <a:schemeClr val="accent3">
                <a:lumMod val="8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sales'!$V$6:$V$13</c:f>
              <c:numCache>
                <c:formatCode>General</c:formatCode>
                <c:ptCount val="7"/>
                <c:pt idx="0">
                  <c:v>20773</c:v>
                </c:pt>
                <c:pt idx="1">
                  <c:v>1008</c:v>
                </c:pt>
                <c:pt idx="2">
                  <c:v>127539</c:v>
                </c:pt>
                <c:pt idx="3">
                  <c:v>7721</c:v>
                </c:pt>
                <c:pt idx="4">
                  <c:v>55</c:v>
                </c:pt>
                <c:pt idx="5">
                  <c:v>1629</c:v>
                </c:pt>
              </c:numCache>
            </c:numRef>
          </c:val>
          <c:extLst>
            <c:ext xmlns:c16="http://schemas.microsoft.com/office/drawing/2014/chart" uri="{C3380CC4-5D6E-409C-BE32-E72D297353CC}">
              <c16:uniqueId val="{00000014-D9F9-4131-9571-425B2E1C59A7}"/>
            </c:ext>
          </c:extLst>
        </c:ser>
        <c:ser>
          <c:idx val="21"/>
          <c:order val="21"/>
          <c:tx>
            <c:strRef>
              <c:f>'overall sales'!$W$5</c:f>
              <c:strCache>
                <c:ptCount val="1"/>
                <c:pt idx="0">
                  <c:v>Sum of November 2012 Sales</c:v>
                </c:pt>
              </c:strCache>
            </c:strRef>
          </c:tx>
          <c:spPr>
            <a:solidFill>
              <a:schemeClr val="accent4">
                <a:lumMod val="8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sales'!$W$6:$W$13</c:f>
              <c:numCache>
                <c:formatCode>General</c:formatCode>
                <c:ptCount val="7"/>
                <c:pt idx="0">
                  <c:v>22630</c:v>
                </c:pt>
                <c:pt idx="1">
                  <c:v>1477</c:v>
                </c:pt>
                <c:pt idx="2">
                  <c:v>110490</c:v>
                </c:pt>
                <c:pt idx="3">
                  <c:v>8701</c:v>
                </c:pt>
                <c:pt idx="4">
                  <c:v>75</c:v>
                </c:pt>
                <c:pt idx="5">
                  <c:v>1462</c:v>
                </c:pt>
              </c:numCache>
            </c:numRef>
          </c:val>
          <c:extLst>
            <c:ext xmlns:c16="http://schemas.microsoft.com/office/drawing/2014/chart" uri="{C3380CC4-5D6E-409C-BE32-E72D297353CC}">
              <c16:uniqueId val="{00000015-D9F9-4131-9571-425B2E1C59A7}"/>
            </c:ext>
          </c:extLst>
        </c:ser>
        <c:ser>
          <c:idx val="22"/>
          <c:order val="22"/>
          <c:tx>
            <c:strRef>
              <c:f>'overall sales'!$X$5</c:f>
              <c:strCache>
                <c:ptCount val="1"/>
                <c:pt idx="0">
                  <c:v>Sum of December 2012 Sales</c:v>
                </c:pt>
              </c:strCache>
            </c:strRef>
          </c:tx>
          <c:spPr>
            <a:solidFill>
              <a:schemeClr val="accent5">
                <a:lumMod val="8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sales'!$X$6:$X$13</c:f>
              <c:numCache>
                <c:formatCode>General</c:formatCode>
                <c:ptCount val="7"/>
                <c:pt idx="0">
                  <c:v>24213</c:v>
                </c:pt>
                <c:pt idx="1">
                  <c:v>1042</c:v>
                </c:pt>
                <c:pt idx="2">
                  <c:v>102292</c:v>
                </c:pt>
                <c:pt idx="3">
                  <c:v>8304</c:v>
                </c:pt>
                <c:pt idx="4">
                  <c:v>55</c:v>
                </c:pt>
                <c:pt idx="5">
                  <c:v>1663</c:v>
                </c:pt>
              </c:numCache>
            </c:numRef>
          </c:val>
          <c:extLst>
            <c:ext xmlns:c16="http://schemas.microsoft.com/office/drawing/2014/chart" uri="{C3380CC4-5D6E-409C-BE32-E72D297353CC}">
              <c16:uniqueId val="{00000016-D9F9-4131-9571-425B2E1C59A7}"/>
            </c:ext>
          </c:extLst>
        </c:ser>
        <c:ser>
          <c:idx val="23"/>
          <c:order val="23"/>
          <c:tx>
            <c:strRef>
              <c:f>'overall sales'!$Y$5</c:f>
              <c:strCache>
                <c:ptCount val="1"/>
                <c:pt idx="0">
                  <c:v>Sum of January 2013 Sales</c:v>
                </c:pt>
              </c:strCache>
            </c:strRef>
          </c:tx>
          <c:spPr>
            <a:solidFill>
              <a:schemeClr val="accent6">
                <a:lumMod val="8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sales'!$Y$6:$Y$13</c:f>
              <c:numCache>
                <c:formatCode>General</c:formatCode>
                <c:ptCount val="7"/>
                <c:pt idx="0">
                  <c:v>27430</c:v>
                </c:pt>
                <c:pt idx="1">
                  <c:v>1381</c:v>
                </c:pt>
                <c:pt idx="2">
                  <c:v>96890</c:v>
                </c:pt>
                <c:pt idx="3">
                  <c:v>6200</c:v>
                </c:pt>
                <c:pt idx="4">
                  <c:v>56</c:v>
                </c:pt>
                <c:pt idx="5">
                  <c:v>1066</c:v>
                </c:pt>
              </c:numCache>
            </c:numRef>
          </c:val>
          <c:extLst>
            <c:ext xmlns:c16="http://schemas.microsoft.com/office/drawing/2014/chart" uri="{C3380CC4-5D6E-409C-BE32-E72D297353CC}">
              <c16:uniqueId val="{00000017-D9F9-4131-9571-425B2E1C59A7}"/>
            </c:ext>
          </c:extLst>
        </c:ser>
        <c:ser>
          <c:idx val="24"/>
          <c:order val="24"/>
          <c:tx>
            <c:strRef>
              <c:f>'overall sales'!$Z$5</c:f>
              <c:strCache>
                <c:ptCount val="1"/>
                <c:pt idx="0">
                  <c:v>Sum of February 2013 Sales</c:v>
                </c:pt>
              </c:strCache>
            </c:strRef>
          </c:tx>
          <c:spPr>
            <a:solidFill>
              <a:schemeClr val="accent1">
                <a:lumMod val="60000"/>
                <a:lumOff val="4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sales'!$Z$6:$Z$13</c:f>
              <c:numCache>
                <c:formatCode>General</c:formatCode>
                <c:ptCount val="7"/>
                <c:pt idx="0">
                  <c:v>25313</c:v>
                </c:pt>
                <c:pt idx="1">
                  <c:v>1837</c:v>
                </c:pt>
                <c:pt idx="2">
                  <c:v>112264</c:v>
                </c:pt>
                <c:pt idx="3">
                  <c:v>8464</c:v>
                </c:pt>
                <c:pt idx="4">
                  <c:v>56</c:v>
                </c:pt>
                <c:pt idx="5">
                  <c:v>2163</c:v>
                </c:pt>
              </c:numCache>
            </c:numRef>
          </c:val>
          <c:extLst>
            <c:ext xmlns:c16="http://schemas.microsoft.com/office/drawing/2014/chart" uri="{C3380CC4-5D6E-409C-BE32-E72D297353CC}">
              <c16:uniqueId val="{00000018-D9F9-4131-9571-425B2E1C59A7}"/>
            </c:ext>
          </c:extLst>
        </c:ser>
        <c:ser>
          <c:idx val="25"/>
          <c:order val="25"/>
          <c:tx>
            <c:strRef>
              <c:f>'overall sales'!$AA$5</c:f>
              <c:strCache>
                <c:ptCount val="1"/>
                <c:pt idx="0">
                  <c:v>Sum of March 2013 Sales</c:v>
                </c:pt>
              </c:strCache>
            </c:strRef>
          </c:tx>
          <c:spPr>
            <a:solidFill>
              <a:schemeClr val="accent2">
                <a:lumMod val="60000"/>
                <a:lumOff val="4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sales'!$AA$6:$AA$13</c:f>
              <c:numCache>
                <c:formatCode>General</c:formatCode>
                <c:ptCount val="7"/>
                <c:pt idx="0">
                  <c:v>26634</c:v>
                </c:pt>
                <c:pt idx="1">
                  <c:v>2231</c:v>
                </c:pt>
                <c:pt idx="2">
                  <c:v>102862</c:v>
                </c:pt>
                <c:pt idx="3">
                  <c:v>9648</c:v>
                </c:pt>
                <c:pt idx="4">
                  <c:v>48</c:v>
                </c:pt>
                <c:pt idx="5">
                  <c:v>1992</c:v>
                </c:pt>
              </c:numCache>
            </c:numRef>
          </c:val>
          <c:extLst>
            <c:ext xmlns:c16="http://schemas.microsoft.com/office/drawing/2014/chart" uri="{C3380CC4-5D6E-409C-BE32-E72D297353CC}">
              <c16:uniqueId val="{00000019-D9F9-4131-9571-425B2E1C59A7}"/>
            </c:ext>
          </c:extLst>
        </c:ser>
        <c:ser>
          <c:idx val="26"/>
          <c:order val="26"/>
          <c:tx>
            <c:strRef>
              <c:f>'overall sales'!$AB$5</c:f>
              <c:strCache>
                <c:ptCount val="1"/>
                <c:pt idx="0">
                  <c:v>Sum of April 2013 Sales</c:v>
                </c:pt>
              </c:strCache>
            </c:strRef>
          </c:tx>
          <c:spPr>
            <a:solidFill>
              <a:schemeClr val="accent3">
                <a:lumMod val="60000"/>
                <a:lumOff val="4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sales'!$AB$6:$AB$13</c:f>
              <c:numCache>
                <c:formatCode>General</c:formatCode>
                <c:ptCount val="7"/>
                <c:pt idx="0">
                  <c:v>24864</c:v>
                </c:pt>
                <c:pt idx="1">
                  <c:v>1798</c:v>
                </c:pt>
                <c:pt idx="2">
                  <c:v>108302</c:v>
                </c:pt>
                <c:pt idx="3">
                  <c:v>8367</c:v>
                </c:pt>
                <c:pt idx="4">
                  <c:v>56</c:v>
                </c:pt>
                <c:pt idx="5">
                  <c:v>1649</c:v>
                </c:pt>
              </c:numCache>
            </c:numRef>
          </c:val>
          <c:extLst>
            <c:ext xmlns:c16="http://schemas.microsoft.com/office/drawing/2014/chart" uri="{C3380CC4-5D6E-409C-BE32-E72D297353CC}">
              <c16:uniqueId val="{0000001A-D9F9-4131-9571-425B2E1C59A7}"/>
            </c:ext>
          </c:extLst>
        </c:ser>
        <c:ser>
          <c:idx val="27"/>
          <c:order val="27"/>
          <c:tx>
            <c:strRef>
              <c:f>'overall sales'!$AC$5</c:f>
              <c:strCache>
                <c:ptCount val="1"/>
                <c:pt idx="0">
                  <c:v>Sum of May 2013 Sales</c:v>
                </c:pt>
              </c:strCache>
            </c:strRef>
          </c:tx>
          <c:spPr>
            <a:solidFill>
              <a:schemeClr val="accent4">
                <a:lumMod val="60000"/>
                <a:lumOff val="4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sales'!$AC$6:$AC$13</c:f>
              <c:numCache>
                <c:formatCode>General</c:formatCode>
                <c:ptCount val="7"/>
                <c:pt idx="0">
                  <c:v>23047</c:v>
                </c:pt>
                <c:pt idx="1">
                  <c:v>1589</c:v>
                </c:pt>
                <c:pt idx="2">
                  <c:v>74396</c:v>
                </c:pt>
                <c:pt idx="3">
                  <c:v>5188</c:v>
                </c:pt>
                <c:pt idx="4">
                  <c:v>38</c:v>
                </c:pt>
                <c:pt idx="5">
                  <c:v>1276</c:v>
                </c:pt>
              </c:numCache>
            </c:numRef>
          </c:val>
          <c:extLst>
            <c:ext xmlns:c16="http://schemas.microsoft.com/office/drawing/2014/chart" uri="{C3380CC4-5D6E-409C-BE32-E72D297353CC}">
              <c16:uniqueId val="{0000001B-D9F9-4131-9571-425B2E1C59A7}"/>
            </c:ext>
          </c:extLst>
        </c:ser>
        <c:ser>
          <c:idx val="28"/>
          <c:order val="28"/>
          <c:tx>
            <c:strRef>
              <c:f>'overall sales'!$AD$5</c:f>
              <c:strCache>
                <c:ptCount val="1"/>
                <c:pt idx="0">
                  <c:v>Sum of June 2013 Sales</c:v>
                </c:pt>
              </c:strCache>
            </c:strRef>
          </c:tx>
          <c:spPr>
            <a:solidFill>
              <a:schemeClr val="accent5">
                <a:lumMod val="60000"/>
                <a:lumOff val="4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sales'!$AD$6:$AD$13</c:f>
              <c:numCache>
                <c:formatCode>General</c:formatCode>
                <c:ptCount val="7"/>
                <c:pt idx="0">
                  <c:v>22106</c:v>
                </c:pt>
                <c:pt idx="1">
                  <c:v>812</c:v>
                </c:pt>
                <c:pt idx="2">
                  <c:v>70905</c:v>
                </c:pt>
                <c:pt idx="3">
                  <c:v>4283</c:v>
                </c:pt>
                <c:pt idx="4">
                  <c:v>33</c:v>
                </c:pt>
                <c:pt idx="5">
                  <c:v>991</c:v>
                </c:pt>
              </c:numCache>
            </c:numRef>
          </c:val>
          <c:extLst>
            <c:ext xmlns:c16="http://schemas.microsoft.com/office/drawing/2014/chart" uri="{C3380CC4-5D6E-409C-BE32-E72D297353CC}">
              <c16:uniqueId val="{0000001C-D9F9-4131-9571-425B2E1C59A7}"/>
            </c:ext>
          </c:extLst>
        </c:ser>
        <c:ser>
          <c:idx val="29"/>
          <c:order val="29"/>
          <c:tx>
            <c:strRef>
              <c:f>'overall sales'!$AE$5</c:f>
              <c:strCache>
                <c:ptCount val="1"/>
                <c:pt idx="0">
                  <c:v>Sum of July 2013 Sales</c:v>
                </c:pt>
              </c:strCache>
            </c:strRef>
          </c:tx>
          <c:spPr>
            <a:solidFill>
              <a:schemeClr val="accent6">
                <a:lumMod val="60000"/>
                <a:lumOff val="4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sales'!$AE$6:$AE$13</c:f>
              <c:numCache>
                <c:formatCode>General</c:formatCode>
                <c:ptCount val="7"/>
                <c:pt idx="0">
                  <c:v>14002</c:v>
                </c:pt>
                <c:pt idx="1">
                  <c:v>847</c:v>
                </c:pt>
                <c:pt idx="2">
                  <c:v>55760</c:v>
                </c:pt>
                <c:pt idx="3">
                  <c:v>3702</c:v>
                </c:pt>
                <c:pt idx="4">
                  <c:v>34</c:v>
                </c:pt>
                <c:pt idx="5">
                  <c:v>825</c:v>
                </c:pt>
              </c:numCache>
            </c:numRef>
          </c:val>
          <c:extLst>
            <c:ext xmlns:c16="http://schemas.microsoft.com/office/drawing/2014/chart" uri="{C3380CC4-5D6E-409C-BE32-E72D297353CC}">
              <c16:uniqueId val="{0000001D-D9F9-4131-9571-425B2E1C59A7}"/>
            </c:ext>
          </c:extLst>
        </c:ser>
        <c:ser>
          <c:idx val="30"/>
          <c:order val="30"/>
          <c:tx>
            <c:strRef>
              <c:f>'overall sales'!$AF$5</c:f>
              <c:strCache>
                <c:ptCount val="1"/>
                <c:pt idx="0">
                  <c:v>Sum of August 2013 Sales</c:v>
                </c:pt>
              </c:strCache>
            </c:strRef>
          </c:tx>
          <c:spPr>
            <a:solidFill>
              <a:schemeClr val="accent1">
                <a:lumMod val="5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sales'!$AF$6:$AF$13</c:f>
              <c:numCache>
                <c:formatCode>General</c:formatCode>
                <c:ptCount val="7"/>
                <c:pt idx="0">
                  <c:v>25222</c:v>
                </c:pt>
                <c:pt idx="1">
                  <c:v>951</c:v>
                </c:pt>
                <c:pt idx="2">
                  <c:v>98811</c:v>
                </c:pt>
                <c:pt idx="3">
                  <c:v>4695</c:v>
                </c:pt>
                <c:pt idx="4">
                  <c:v>42</c:v>
                </c:pt>
                <c:pt idx="5">
                  <c:v>1366</c:v>
                </c:pt>
              </c:numCache>
            </c:numRef>
          </c:val>
          <c:extLst>
            <c:ext xmlns:c16="http://schemas.microsoft.com/office/drawing/2014/chart" uri="{C3380CC4-5D6E-409C-BE32-E72D297353CC}">
              <c16:uniqueId val="{0000001E-D9F9-4131-9571-425B2E1C59A7}"/>
            </c:ext>
          </c:extLst>
        </c:ser>
        <c:ser>
          <c:idx val="31"/>
          <c:order val="31"/>
          <c:tx>
            <c:strRef>
              <c:f>'overall sales'!$AG$5</c:f>
              <c:strCache>
                <c:ptCount val="1"/>
                <c:pt idx="0">
                  <c:v>Sum of September 2013 Sales</c:v>
                </c:pt>
              </c:strCache>
            </c:strRef>
          </c:tx>
          <c:spPr>
            <a:solidFill>
              <a:schemeClr val="accent2">
                <a:lumMod val="5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sales'!$AG$6:$AG$13</c:f>
              <c:numCache>
                <c:formatCode>General</c:formatCode>
                <c:ptCount val="7"/>
                <c:pt idx="0">
                  <c:v>24220</c:v>
                </c:pt>
                <c:pt idx="1">
                  <c:v>1971</c:v>
                </c:pt>
                <c:pt idx="2">
                  <c:v>118420</c:v>
                </c:pt>
                <c:pt idx="3">
                  <c:v>5689</c:v>
                </c:pt>
                <c:pt idx="4">
                  <c:v>56</c:v>
                </c:pt>
                <c:pt idx="5">
                  <c:v>1992</c:v>
                </c:pt>
              </c:numCache>
            </c:numRef>
          </c:val>
          <c:extLst>
            <c:ext xmlns:c16="http://schemas.microsoft.com/office/drawing/2014/chart" uri="{C3380CC4-5D6E-409C-BE32-E72D297353CC}">
              <c16:uniqueId val="{0000001F-D9F9-4131-9571-425B2E1C59A7}"/>
            </c:ext>
          </c:extLst>
        </c:ser>
        <c:ser>
          <c:idx val="32"/>
          <c:order val="32"/>
          <c:tx>
            <c:strRef>
              <c:f>'overall sales'!$AH$5</c:f>
              <c:strCache>
                <c:ptCount val="1"/>
                <c:pt idx="0">
                  <c:v>Sum of October 2013 Sales</c:v>
                </c:pt>
              </c:strCache>
            </c:strRef>
          </c:tx>
          <c:spPr>
            <a:solidFill>
              <a:schemeClr val="accent3">
                <a:lumMod val="5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sales'!$AH$6:$AH$13</c:f>
              <c:numCache>
                <c:formatCode>General</c:formatCode>
                <c:ptCount val="7"/>
                <c:pt idx="0">
                  <c:v>21032</c:v>
                </c:pt>
                <c:pt idx="1">
                  <c:v>1021</c:v>
                </c:pt>
                <c:pt idx="2">
                  <c:v>129133</c:v>
                </c:pt>
                <c:pt idx="3">
                  <c:v>7817</c:v>
                </c:pt>
                <c:pt idx="4">
                  <c:v>56</c:v>
                </c:pt>
                <c:pt idx="5">
                  <c:v>1649</c:v>
                </c:pt>
              </c:numCache>
            </c:numRef>
          </c:val>
          <c:extLst>
            <c:ext xmlns:c16="http://schemas.microsoft.com/office/drawing/2014/chart" uri="{C3380CC4-5D6E-409C-BE32-E72D297353CC}">
              <c16:uniqueId val="{00000020-D9F9-4131-9571-425B2E1C59A7}"/>
            </c:ext>
          </c:extLst>
        </c:ser>
        <c:ser>
          <c:idx val="33"/>
          <c:order val="33"/>
          <c:tx>
            <c:strRef>
              <c:f>'overall sales'!$AI$5</c:f>
              <c:strCache>
                <c:ptCount val="1"/>
                <c:pt idx="0">
                  <c:v>Sum of November 2013 Sales</c:v>
                </c:pt>
              </c:strCache>
            </c:strRef>
          </c:tx>
          <c:spPr>
            <a:solidFill>
              <a:schemeClr val="accent4">
                <a:lumMod val="5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sales'!$AI$6:$AI$13</c:f>
              <c:numCache>
                <c:formatCode>General</c:formatCode>
                <c:ptCount val="7"/>
                <c:pt idx="0">
                  <c:v>22912</c:v>
                </c:pt>
                <c:pt idx="1">
                  <c:v>1495</c:v>
                </c:pt>
                <c:pt idx="2">
                  <c:v>111873</c:v>
                </c:pt>
                <c:pt idx="3">
                  <c:v>8809</c:v>
                </c:pt>
                <c:pt idx="4">
                  <c:v>76</c:v>
                </c:pt>
                <c:pt idx="5">
                  <c:v>1481</c:v>
                </c:pt>
              </c:numCache>
            </c:numRef>
          </c:val>
          <c:extLst>
            <c:ext xmlns:c16="http://schemas.microsoft.com/office/drawing/2014/chart" uri="{C3380CC4-5D6E-409C-BE32-E72D297353CC}">
              <c16:uniqueId val="{00000021-D9F9-4131-9571-425B2E1C59A7}"/>
            </c:ext>
          </c:extLst>
        </c:ser>
        <c:ser>
          <c:idx val="34"/>
          <c:order val="34"/>
          <c:tx>
            <c:strRef>
              <c:f>'overall sales'!$AJ$5</c:f>
              <c:strCache>
                <c:ptCount val="1"/>
                <c:pt idx="0">
                  <c:v>Sum of December 2013 Sales</c:v>
                </c:pt>
              </c:strCache>
            </c:strRef>
          </c:tx>
          <c:spPr>
            <a:solidFill>
              <a:schemeClr val="accent5">
                <a:lumMod val="50000"/>
              </a:schemeClr>
            </a:solidFill>
            <a:ln>
              <a:noFill/>
            </a:ln>
            <a:effectLst/>
          </c:spPr>
          <c:invertIfNegative val="0"/>
          <c:cat>
            <c:strRef>
              <c:f>'overall sales'!$A$6:$A$13</c:f>
              <c:strCache>
                <c:ptCount val="7"/>
                <c:pt idx="0">
                  <c:v>Beverage</c:v>
                </c:pt>
                <c:pt idx="1">
                  <c:v>Drug</c:v>
                </c:pt>
                <c:pt idx="2">
                  <c:v>Food</c:v>
                </c:pt>
                <c:pt idx="3">
                  <c:v>Gambling</c:v>
                </c:pt>
                <c:pt idx="4">
                  <c:v>Hygeine</c:v>
                </c:pt>
                <c:pt idx="5">
                  <c:v>Leisure</c:v>
                </c:pt>
                <c:pt idx="6">
                  <c:v>(blank)</c:v>
                </c:pt>
              </c:strCache>
            </c:strRef>
          </c:cat>
          <c:val>
            <c:numRef>
              <c:f>'overall sales'!$AJ$6:$AJ$13</c:f>
              <c:numCache>
                <c:formatCode>General</c:formatCode>
                <c:ptCount val="7"/>
                <c:pt idx="0">
                  <c:v>26202</c:v>
                </c:pt>
                <c:pt idx="1">
                  <c:v>1148</c:v>
                </c:pt>
                <c:pt idx="2">
                  <c:v>111696</c:v>
                </c:pt>
                <c:pt idx="3">
                  <c:v>8946</c:v>
                </c:pt>
                <c:pt idx="4">
                  <c:v>62</c:v>
                </c:pt>
                <c:pt idx="5">
                  <c:v>1834</c:v>
                </c:pt>
              </c:numCache>
            </c:numRef>
          </c:val>
          <c:extLst>
            <c:ext xmlns:c16="http://schemas.microsoft.com/office/drawing/2014/chart" uri="{C3380CC4-5D6E-409C-BE32-E72D297353CC}">
              <c16:uniqueId val="{00000022-D9F9-4131-9571-425B2E1C59A7}"/>
            </c:ext>
          </c:extLst>
        </c:ser>
        <c:dLbls>
          <c:showLegendKey val="0"/>
          <c:showVal val="0"/>
          <c:showCatName val="0"/>
          <c:showSerName val="0"/>
          <c:showPercent val="0"/>
          <c:showBubbleSize val="0"/>
        </c:dLbls>
        <c:gapWidth val="219"/>
        <c:axId val="34669136"/>
        <c:axId val="34678288"/>
      </c:barChart>
      <c:catAx>
        <c:axId val="3466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78288"/>
        <c:crosses val="autoZero"/>
        <c:auto val="1"/>
        <c:lblAlgn val="ctr"/>
        <c:lblOffset val="100"/>
        <c:noMultiLvlLbl val="0"/>
      </c:catAx>
      <c:valAx>
        <c:axId val="34678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6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37DA-FE53-4808-A431-434BCD291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5C33F3-A3F2-42C2-B451-0A0B9FABC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206D41-4F8F-41A2-B852-707B38D647DF}"/>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5" name="Footer Placeholder 4">
            <a:extLst>
              <a:ext uri="{FF2B5EF4-FFF2-40B4-BE49-F238E27FC236}">
                <a16:creationId xmlns:a16="http://schemas.microsoft.com/office/drawing/2014/main" id="{027C3BBA-34FD-4918-A07B-B3009DC31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37452-6496-47B8-B462-0AA12D234DF5}"/>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391631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0819-B70E-42BC-93E8-8C8788929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9F63A-D314-4CEC-9468-92AC9FA94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F7CB5-8787-47A9-ABCF-019DF7002F09}"/>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5" name="Footer Placeholder 4">
            <a:extLst>
              <a:ext uri="{FF2B5EF4-FFF2-40B4-BE49-F238E27FC236}">
                <a16:creationId xmlns:a16="http://schemas.microsoft.com/office/drawing/2014/main" id="{A4659123-9485-4DD7-90B1-EB6399CFC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96956-CCE4-4FAB-B68F-4F2BE2E8A339}"/>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42953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BDB277-6487-4437-8232-3794221E8E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5CAB49-C013-44F6-9336-26EBC7C91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B39C8-7E73-4335-A5A0-D8B698AF14A7}"/>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5" name="Footer Placeholder 4">
            <a:extLst>
              <a:ext uri="{FF2B5EF4-FFF2-40B4-BE49-F238E27FC236}">
                <a16:creationId xmlns:a16="http://schemas.microsoft.com/office/drawing/2014/main" id="{BC859C22-A25D-4B73-B4C0-DCCF060BA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EB7F5-4B2E-445B-9373-26F70D854F8B}"/>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31143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AC73-75AC-415A-AEB7-F5AA12BC6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EF068-D4B9-4D85-A82E-4F4174E19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7783D-95A6-4944-ABF5-4F33C37A5036}"/>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5" name="Footer Placeholder 4">
            <a:extLst>
              <a:ext uri="{FF2B5EF4-FFF2-40B4-BE49-F238E27FC236}">
                <a16:creationId xmlns:a16="http://schemas.microsoft.com/office/drawing/2014/main" id="{351DC997-0FDB-438C-A92B-A32E26E26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5327D-E74B-4CA6-9E12-297233B4C760}"/>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280231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748A-0662-4033-BB0B-E6E0A42B6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6DB760-D78A-4F3C-ABBB-6AC00B4DF7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0C4E6-7DC9-482B-AA2A-417604B0AEC9}"/>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5" name="Footer Placeholder 4">
            <a:extLst>
              <a:ext uri="{FF2B5EF4-FFF2-40B4-BE49-F238E27FC236}">
                <a16:creationId xmlns:a16="http://schemas.microsoft.com/office/drawing/2014/main" id="{7EA5D116-0B5E-45AC-812A-628CD21C0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E647-38AD-4769-9A84-C63604517553}"/>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279193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1F02-B986-42B7-A857-1301DBF59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341BF-508B-42A1-98B1-278245E0F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0187-E840-41F1-96B5-A79A96412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E4F856-5F16-4D95-A399-4D6565529C39}"/>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6" name="Footer Placeholder 5">
            <a:extLst>
              <a:ext uri="{FF2B5EF4-FFF2-40B4-BE49-F238E27FC236}">
                <a16:creationId xmlns:a16="http://schemas.microsoft.com/office/drawing/2014/main" id="{55378185-3298-46EA-A484-5A7B905E2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288D1-40B9-4D24-A7D9-6CE5DC2B88EF}"/>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421960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C4D4-F43D-4556-8CB7-9EA070F9F2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3A3CA-F877-47A5-8400-9C3C5C3F4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6B915-97A1-4321-AFE7-F3C86340F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029423-85BC-4DD6-8EF1-F68FF8EF0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AABDB-7E3B-4DB5-98DF-39500F005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A7B20C-6435-4356-B0E6-7412365DDA9B}"/>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8" name="Footer Placeholder 7">
            <a:extLst>
              <a:ext uri="{FF2B5EF4-FFF2-40B4-BE49-F238E27FC236}">
                <a16:creationId xmlns:a16="http://schemas.microsoft.com/office/drawing/2014/main" id="{ADB2E8A4-35D6-44F2-B425-783780D46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24F9EC-0CDC-4E7A-A29F-D3D177B68721}"/>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403989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A6E1-A84F-4BDC-88F2-D107D54E93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482F0-B2AC-4860-B304-EEF7899DE203}"/>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4" name="Footer Placeholder 3">
            <a:extLst>
              <a:ext uri="{FF2B5EF4-FFF2-40B4-BE49-F238E27FC236}">
                <a16:creationId xmlns:a16="http://schemas.microsoft.com/office/drawing/2014/main" id="{4C4E1DD1-17DC-4C2D-ADD8-C3D6A94BB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CF665E-8A8B-4586-ACF8-FF1487377570}"/>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347840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7AEE4-2033-475F-9C97-E60E85BDF502}"/>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3" name="Footer Placeholder 2">
            <a:extLst>
              <a:ext uri="{FF2B5EF4-FFF2-40B4-BE49-F238E27FC236}">
                <a16:creationId xmlns:a16="http://schemas.microsoft.com/office/drawing/2014/main" id="{F23239B4-64BB-4622-95B1-5B49FF85D7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5F3685-DD89-4A09-9E5E-6C8959F95F12}"/>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242514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0F94-2083-4132-8616-385102A7D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B43C40-62A9-43BC-B027-1AA354045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2AF127-90D2-4FAB-81FD-FBAEB2860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C874B-0132-4A63-A07D-46A23A12FD30}"/>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6" name="Footer Placeholder 5">
            <a:extLst>
              <a:ext uri="{FF2B5EF4-FFF2-40B4-BE49-F238E27FC236}">
                <a16:creationId xmlns:a16="http://schemas.microsoft.com/office/drawing/2014/main" id="{8861366F-2CD7-4CD5-960A-B3708B7287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BB8E4-DB8F-4006-B06D-07BCBAB70257}"/>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174136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FA68-4BC4-48AE-BA24-E22420BD7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5E4859-F853-4B7F-AC81-932402907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52F26-1DE5-46A8-B05A-EDF12B689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76356-A013-48D4-AF56-5D1CE0008C5E}"/>
              </a:ext>
            </a:extLst>
          </p:cNvPr>
          <p:cNvSpPr>
            <a:spLocks noGrp="1"/>
          </p:cNvSpPr>
          <p:nvPr>
            <p:ph type="dt" sz="half" idx="10"/>
          </p:nvPr>
        </p:nvSpPr>
        <p:spPr/>
        <p:txBody>
          <a:bodyPr/>
          <a:lstStyle/>
          <a:p>
            <a:fld id="{B1F356A6-8FCF-4C7C-BE97-CD1D87CCDB9F}" type="datetimeFigureOut">
              <a:rPr lang="en-US" smtClean="0"/>
              <a:t>11/26/2021</a:t>
            </a:fld>
            <a:endParaRPr lang="en-US"/>
          </a:p>
        </p:txBody>
      </p:sp>
      <p:sp>
        <p:nvSpPr>
          <p:cNvPr id="6" name="Footer Placeholder 5">
            <a:extLst>
              <a:ext uri="{FF2B5EF4-FFF2-40B4-BE49-F238E27FC236}">
                <a16:creationId xmlns:a16="http://schemas.microsoft.com/office/drawing/2014/main" id="{BEE9E065-A845-4C5E-8A11-BE3E26EBB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8AB07-4F25-4EB7-A3E4-D1429550D7DB}"/>
              </a:ext>
            </a:extLst>
          </p:cNvPr>
          <p:cNvSpPr>
            <a:spLocks noGrp="1"/>
          </p:cNvSpPr>
          <p:nvPr>
            <p:ph type="sldNum" sz="quarter" idx="12"/>
          </p:nvPr>
        </p:nvSpPr>
        <p:spPr/>
        <p:txBody>
          <a:bodyPr/>
          <a:lstStyle/>
          <a:p>
            <a:fld id="{1DD3148B-A9B6-41F9-BD67-298A3C7CAB65}" type="slidenum">
              <a:rPr lang="en-US" smtClean="0"/>
              <a:t>‹#›</a:t>
            </a:fld>
            <a:endParaRPr lang="en-US"/>
          </a:p>
        </p:txBody>
      </p:sp>
    </p:spTree>
    <p:extLst>
      <p:ext uri="{BB962C8B-B14F-4D97-AF65-F5344CB8AC3E}">
        <p14:creationId xmlns:p14="http://schemas.microsoft.com/office/powerpoint/2010/main" val="89159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1F747-DB2D-4709-A0C3-3732AC816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809740-3BAA-429C-B3D0-55AE913B8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60AA8-3D5B-4024-90A2-29E0B03404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356A6-8FCF-4C7C-BE97-CD1D87CCDB9F}" type="datetimeFigureOut">
              <a:rPr lang="en-US" smtClean="0"/>
              <a:t>11/26/2021</a:t>
            </a:fld>
            <a:endParaRPr lang="en-US"/>
          </a:p>
        </p:txBody>
      </p:sp>
      <p:sp>
        <p:nvSpPr>
          <p:cNvPr id="5" name="Footer Placeholder 4">
            <a:extLst>
              <a:ext uri="{FF2B5EF4-FFF2-40B4-BE49-F238E27FC236}">
                <a16:creationId xmlns:a16="http://schemas.microsoft.com/office/drawing/2014/main" id="{FD6F5F16-750F-4994-910F-BA89A97EC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DE1431-DE03-487D-A2D3-E738D2846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3148B-A9B6-41F9-BD67-298A3C7CAB65}" type="slidenum">
              <a:rPr lang="en-US" smtClean="0"/>
              <a:t>‹#›</a:t>
            </a:fld>
            <a:endParaRPr lang="en-US"/>
          </a:p>
        </p:txBody>
      </p:sp>
    </p:spTree>
    <p:extLst>
      <p:ext uri="{BB962C8B-B14F-4D97-AF65-F5344CB8AC3E}">
        <p14:creationId xmlns:p14="http://schemas.microsoft.com/office/powerpoint/2010/main" val="2177511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B878058-BA37-4BE7-BC49-F1DE02C654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Sales Data Analysis</a:t>
            </a:r>
          </a:p>
        </p:txBody>
      </p:sp>
      <p:sp>
        <p:nvSpPr>
          <p:cNvPr id="3" name="Subtitle 2">
            <a:extLst>
              <a:ext uri="{FF2B5EF4-FFF2-40B4-BE49-F238E27FC236}">
                <a16:creationId xmlns:a16="http://schemas.microsoft.com/office/drawing/2014/main" id="{5E5912EE-2567-48FF-9DD0-4277413D570F}"/>
              </a:ext>
            </a:extLst>
          </p:cNvPr>
          <p:cNvSpPr>
            <a:spLocks noGrp="1"/>
          </p:cNvSpPr>
          <p:nvPr>
            <p:ph type="subTitle" idx="1"/>
          </p:nvPr>
        </p:nvSpPr>
        <p:spPr>
          <a:xfrm>
            <a:off x="660042" y="806824"/>
            <a:ext cx="2919738" cy="1494117"/>
          </a:xfrm>
        </p:spPr>
        <p:txBody>
          <a:bodyPr anchor="b">
            <a:normAutofit/>
          </a:bodyPr>
          <a:lstStyle/>
          <a:p>
            <a:pPr algn="l"/>
            <a:r>
              <a:rPr lang="en-US" sz="2000" dirty="0">
                <a:solidFill>
                  <a:srgbClr val="FFFFFF"/>
                </a:solidFill>
              </a:rPr>
              <a:t>Dr. Parul S. Arora: Data Scientist </a:t>
            </a:r>
          </a:p>
        </p:txBody>
      </p:sp>
      <p:pic>
        <p:nvPicPr>
          <p:cNvPr id="32" name="Picture 31" descr="Magnifying glass showing decling performance">
            <a:extLst>
              <a:ext uri="{FF2B5EF4-FFF2-40B4-BE49-F238E27FC236}">
                <a16:creationId xmlns:a16="http://schemas.microsoft.com/office/drawing/2014/main" id="{C5BE7424-D0FB-4AC7-AFB0-206DB097B1E9}"/>
              </a:ext>
            </a:extLst>
          </p:cNvPr>
          <p:cNvPicPr>
            <a:picLocks noChangeAspect="1"/>
          </p:cNvPicPr>
          <p:nvPr/>
        </p:nvPicPr>
        <p:blipFill rotWithShape="1">
          <a:blip r:embed="rId2"/>
          <a:srcRect t="1220" b="14510"/>
          <a:stretch/>
        </p:blipFill>
        <p:spPr>
          <a:xfrm>
            <a:off x="4502428" y="1396750"/>
            <a:ext cx="7225748" cy="4064500"/>
          </a:xfrm>
          <a:prstGeom prst="rect">
            <a:avLst/>
          </a:prstGeom>
        </p:spPr>
      </p:pic>
    </p:spTree>
    <p:extLst>
      <p:ext uri="{BB962C8B-B14F-4D97-AF65-F5344CB8AC3E}">
        <p14:creationId xmlns:p14="http://schemas.microsoft.com/office/powerpoint/2010/main" val="53226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41C8-6816-4DDE-81DA-603E2C9B4569}"/>
              </a:ext>
            </a:extLst>
          </p:cNvPr>
          <p:cNvSpPr>
            <a:spLocks noGrp="1"/>
          </p:cNvSpPr>
          <p:nvPr>
            <p:ph type="title"/>
          </p:nvPr>
        </p:nvSpPr>
        <p:spPr/>
        <p:txBody>
          <a:bodyPr/>
          <a:lstStyle/>
          <a:p>
            <a:r>
              <a:rPr lang="en-US" dirty="0"/>
              <a:t>Final Recommendation/ observations</a:t>
            </a:r>
          </a:p>
        </p:txBody>
      </p:sp>
      <p:sp>
        <p:nvSpPr>
          <p:cNvPr id="3" name="Content Placeholder 2">
            <a:extLst>
              <a:ext uri="{FF2B5EF4-FFF2-40B4-BE49-F238E27FC236}">
                <a16:creationId xmlns:a16="http://schemas.microsoft.com/office/drawing/2014/main" id="{B0AAB8A9-F05A-48F9-B6A0-D6AFFB3B84DF}"/>
              </a:ext>
            </a:extLst>
          </p:cNvPr>
          <p:cNvSpPr>
            <a:spLocks noGrp="1"/>
          </p:cNvSpPr>
          <p:nvPr>
            <p:ph idx="1"/>
          </p:nvPr>
        </p:nvSpPr>
        <p:spPr/>
        <p:txBody>
          <a:bodyPr/>
          <a:lstStyle/>
          <a:p>
            <a:r>
              <a:rPr lang="en-US" dirty="0"/>
              <a:t>It is observed that in general food category products have very sales through out the year</a:t>
            </a:r>
          </a:p>
          <a:p>
            <a:r>
              <a:rPr lang="en-US" dirty="0"/>
              <a:t>Secondly the beverages have average sale though out the year</a:t>
            </a:r>
          </a:p>
          <a:p>
            <a:r>
              <a:rPr lang="en-US" dirty="0"/>
              <a:t>Drug category have the highest sale in the month of March in the year 2011,2012 and 2013</a:t>
            </a:r>
          </a:p>
          <a:p>
            <a:r>
              <a:rPr lang="en-US" dirty="0"/>
              <a:t>Gambling product category have highest sales in the month of November every year</a:t>
            </a:r>
          </a:p>
          <a:p>
            <a:r>
              <a:rPr lang="en-US" dirty="0"/>
              <a:t>Cold temperature  food products have sale through out the year</a:t>
            </a:r>
          </a:p>
        </p:txBody>
      </p:sp>
    </p:spTree>
    <p:extLst>
      <p:ext uri="{BB962C8B-B14F-4D97-AF65-F5344CB8AC3E}">
        <p14:creationId xmlns:p14="http://schemas.microsoft.com/office/powerpoint/2010/main" val="299861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3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97F3-4D1C-48F9-94E2-B2C92D10AFA7}"/>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Problem statement</a:t>
            </a:r>
          </a:p>
        </p:txBody>
      </p:sp>
      <p:sp>
        <p:nvSpPr>
          <p:cNvPr id="51"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B7581C-8421-432F-B49C-A7227E2B081A}"/>
              </a:ext>
            </a:extLst>
          </p:cNvPr>
          <p:cNvSpPr>
            <a:spLocks noGrp="1"/>
          </p:cNvSpPr>
          <p:nvPr>
            <p:ph idx="1"/>
          </p:nvPr>
        </p:nvSpPr>
        <p:spPr>
          <a:xfrm>
            <a:off x="4447308" y="591344"/>
            <a:ext cx="6906491" cy="5585619"/>
          </a:xfrm>
        </p:spPr>
        <p:txBody>
          <a:bodyPr anchor="ctr">
            <a:normAutofit/>
          </a:bodyPr>
          <a:lstStyle/>
          <a:p>
            <a:pPr marL="0" indent="0">
              <a:buNone/>
            </a:pPr>
            <a:r>
              <a:rPr lang="en-US" b="0" i="0" dirty="0">
                <a:effectLst/>
                <a:latin typeface="Inter"/>
              </a:rPr>
              <a:t>The sales data  products under different category, temperature have been given for the three years 2011, 2012 and 2013 for total 100 products. Now each product has certain attributes that sets it apart from other products, we have to find the sales trends of these products in each year </a:t>
            </a:r>
            <a:r>
              <a:rPr lang="en-US" b="0" i="0">
                <a:effectLst/>
                <a:latin typeface="Inter"/>
              </a:rPr>
              <a:t>respecively</a:t>
            </a:r>
            <a:endParaRPr lang="en-US" dirty="0"/>
          </a:p>
        </p:txBody>
      </p:sp>
    </p:spTree>
    <p:extLst>
      <p:ext uri="{BB962C8B-B14F-4D97-AF65-F5344CB8AC3E}">
        <p14:creationId xmlns:p14="http://schemas.microsoft.com/office/powerpoint/2010/main" val="124953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2CDED1-52FC-45A4-87AB-BD651A93BBF2}"/>
              </a:ext>
            </a:extLst>
          </p:cNvPr>
          <p:cNvSpPr>
            <a:spLocks noGrp="1"/>
          </p:cNvSpPr>
          <p:nvPr>
            <p:ph type="title"/>
          </p:nvPr>
        </p:nvSpPr>
        <p:spPr>
          <a:xfrm>
            <a:off x="643467" y="321734"/>
            <a:ext cx="10905066" cy="1135737"/>
          </a:xfrm>
        </p:spPr>
        <p:txBody>
          <a:bodyPr>
            <a:normAutofit/>
          </a:bodyPr>
          <a:lstStyle/>
          <a:p>
            <a:r>
              <a:rPr lang="en-US" sz="3600"/>
              <a:t>Purpose of the project</a:t>
            </a:r>
          </a:p>
        </p:txBody>
      </p:sp>
      <p:sp>
        <p:nvSpPr>
          <p:cNvPr id="3" name="Content Placeholder 2">
            <a:extLst>
              <a:ext uri="{FF2B5EF4-FFF2-40B4-BE49-F238E27FC236}">
                <a16:creationId xmlns:a16="http://schemas.microsoft.com/office/drawing/2014/main" id="{9FA5FF01-5E2E-4ED0-96B5-267CC8A6A00C}"/>
              </a:ext>
            </a:extLst>
          </p:cNvPr>
          <p:cNvSpPr>
            <a:spLocks noGrp="1"/>
          </p:cNvSpPr>
          <p:nvPr>
            <p:ph idx="1"/>
          </p:nvPr>
        </p:nvSpPr>
        <p:spPr>
          <a:xfrm>
            <a:off x="643467" y="1782981"/>
            <a:ext cx="10905066" cy="4393982"/>
          </a:xfrm>
        </p:spPr>
        <p:txBody>
          <a:bodyPr>
            <a:normAutofit/>
          </a:bodyPr>
          <a:lstStyle/>
          <a:p>
            <a:pPr algn="l">
              <a:buFont typeface="Arial" panose="020B0604020202020204" pitchFamily="34" charset="0"/>
              <a:buChar char="•"/>
            </a:pPr>
            <a:r>
              <a:rPr lang="en-US" b="0" i="0" dirty="0">
                <a:effectLst/>
                <a:latin typeface="Inter"/>
              </a:rPr>
              <a:t>The purpose is to create a model that can predict the sales per product for each year under the different product Category. Using this model, we will try to understand the properties of products, temperature  and the category wise sale which play a key role in increasing sales</a:t>
            </a:r>
            <a:r>
              <a:rPr lang="en-US" sz="1400" b="0" i="0" dirty="0">
                <a:solidFill>
                  <a:srgbClr val="292929"/>
                </a:solidFill>
                <a:effectLst/>
                <a:latin typeface="charter"/>
              </a:rPr>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585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854C8-BA82-4195-8B27-CB8E9C6E4537}"/>
              </a:ext>
            </a:extLst>
          </p:cNvPr>
          <p:cNvSpPr>
            <a:spLocks noGrp="1"/>
          </p:cNvSpPr>
          <p:nvPr>
            <p:ph type="title"/>
          </p:nvPr>
        </p:nvSpPr>
        <p:spPr>
          <a:xfrm>
            <a:off x="643467" y="321734"/>
            <a:ext cx="10905066" cy="1135737"/>
          </a:xfrm>
        </p:spPr>
        <p:txBody>
          <a:bodyPr>
            <a:normAutofit/>
          </a:bodyPr>
          <a:lstStyle/>
          <a:p>
            <a:r>
              <a:rPr lang="en-US" sz="3600"/>
              <a:t>Who will be impacted by this Analysis</a:t>
            </a:r>
          </a:p>
        </p:txBody>
      </p:sp>
      <p:sp>
        <p:nvSpPr>
          <p:cNvPr id="3" name="Content Placeholder 2">
            <a:extLst>
              <a:ext uri="{FF2B5EF4-FFF2-40B4-BE49-F238E27FC236}">
                <a16:creationId xmlns:a16="http://schemas.microsoft.com/office/drawing/2014/main" id="{1E5C445D-5342-4FD7-9ACC-46601308E146}"/>
              </a:ext>
            </a:extLst>
          </p:cNvPr>
          <p:cNvSpPr>
            <a:spLocks noGrp="1"/>
          </p:cNvSpPr>
          <p:nvPr>
            <p:ph idx="1"/>
          </p:nvPr>
        </p:nvSpPr>
        <p:spPr>
          <a:xfrm>
            <a:off x="643467" y="1782981"/>
            <a:ext cx="10905066" cy="4393982"/>
          </a:xfrm>
        </p:spPr>
        <p:txBody>
          <a:bodyPr>
            <a:normAutofit/>
          </a:bodyPr>
          <a:lstStyle/>
          <a:p>
            <a:r>
              <a:rPr lang="en-US" sz="2000" dirty="0"/>
              <a:t>  Manufacturing units</a:t>
            </a:r>
          </a:p>
          <a:p>
            <a:r>
              <a:rPr lang="en-US" sz="2000" dirty="0"/>
              <a:t>Customers</a:t>
            </a:r>
          </a:p>
          <a:p>
            <a:r>
              <a:rPr lang="en-US" sz="2000" dirty="0"/>
              <a:t>Sales department</a:t>
            </a: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403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E6FA-588E-4FB6-BAFD-ED400DBC91B7}"/>
              </a:ext>
            </a:extLst>
          </p:cNvPr>
          <p:cNvSpPr>
            <a:spLocks noGrp="1"/>
          </p:cNvSpPr>
          <p:nvPr>
            <p:ph type="title"/>
          </p:nvPr>
        </p:nvSpPr>
        <p:spPr/>
        <p:txBody>
          <a:bodyPr/>
          <a:lstStyle/>
          <a:p>
            <a:r>
              <a:rPr lang="en-US" dirty="0"/>
              <a:t>What data looks like</a:t>
            </a:r>
          </a:p>
        </p:txBody>
      </p:sp>
      <p:sp>
        <p:nvSpPr>
          <p:cNvPr id="3" name="Content Placeholder 2">
            <a:extLst>
              <a:ext uri="{FF2B5EF4-FFF2-40B4-BE49-F238E27FC236}">
                <a16:creationId xmlns:a16="http://schemas.microsoft.com/office/drawing/2014/main" id="{C4C4CAC4-ADAA-4866-A1AB-2E07EABC98AA}"/>
              </a:ext>
            </a:extLst>
          </p:cNvPr>
          <p:cNvSpPr>
            <a:spLocks noGrp="1"/>
          </p:cNvSpPr>
          <p:nvPr>
            <p:ph idx="1"/>
          </p:nvPr>
        </p:nvSpPr>
        <p:spPr/>
        <p:txBody>
          <a:bodyPr/>
          <a:lstStyle/>
          <a:p>
            <a:pPr marL="514350" indent="-514350">
              <a:buAutoNum type="arabicPeriod"/>
            </a:pPr>
            <a:r>
              <a:rPr lang="en-US" dirty="0"/>
              <a:t>The data given in sales of different products in the year 2011, 2012 and 2013</a:t>
            </a:r>
          </a:p>
        </p:txBody>
      </p:sp>
    </p:spTree>
    <p:extLst>
      <p:ext uri="{BB962C8B-B14F-4D97-AF65-F5344CB8AC3E}">
        <p14:creationId xmlns:p14="http://schemas.microsoft.com/office/powerpoint/2010/main" val="15518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9AC1-9AC6-46B2-B863-2AF57537C3FD}"/>
              </a:ext>
            </a:extLst>
          </p:cNvPr>
          <p:cNvSpPr>
            <a:spLocks noGrp="1"/>
          </p:cNvSpPr>
          <p:nvPr>
            <p:ph type="title"/>
          </p:nvPr>
        </p:nvSpPr>
        <p:spPr/>
        <p:txBody>
          <a:bodyPr/>
          <a:lstStyle/>
          <a:p>
            <a:r>
              <a:rPr lang="en-US" dirty="0"/>
              <a:t>Sales in the year 2011: Category wise sale</a:t>
            </a:r>
          </a:p>
        </p:txBody>
      </p:sp>
      <p:sp>
        <p:nvSpPr>
          <p:cNvPr id="6" name="Content Placeholder 5">
            <a:extLst>
              <a:ext uri="{FF2B5EF4-FFF2-40B4-BE49-F238E27FC236}">
                <a16:creationId xmlns:a16="http://schemas.microsoft.com/office/drawing/2014/main" id="{B0367B07-322D-4251-A42D-FBA44C0B0878}"/>
              </a:ext>
            </a:extLst>
          </p:cNvPr>
          <p:cNvSpPr>
            <a:spLocks noGrp="1"/>
          </p:cNvSpPr>
          <p:nvPr>
            <p:ph idx="1"/>
          </p:nvPr>
        </p:nvSpPr>
        <p:spPr/>
        <p:txBody>
          <a:bodyPr/>
          <a:lstStyle/>
          <a:p>
            <a:endParaRPr lang="en-US" dirty="0"/>
          </a:p>
        </p:txBody>
      </p:sp>
      <p:graphicFrame>
        <p:nvGraphicFramePr>
          <p:cNvPr id="7" name="Chart 6">
            <a:extLst>
              <a:ext uri="{FF2B5EF4-FFF2-40B4-BE49-F238E27FC236}">
                <a16:creationId xmlns:a16="http://schemas.microsoft.com/office/drawing/2014/main" id="{183701EF-821F-468D-8E93-785D00385359}"/>
              </a:ext>
            </a:extLst>
          </p:cNvPr>
          <p:cNvGraphicFramePr>
            <a:graphicFrameLocks/>
          </p:cNvGraphicFramePr>
          <p:nvPr>
            <p:extLst>
              <p:ext uri="{D42A27DB-BD31-4B8C-83A1-F6EECF244321}">
                <p14:modId xmlns:p14="http://schemas.microsoft.com/office/powerpoint/2010/main" val="1597365970"/>
              </p:ext>
            </p:extLst>
          </p:nvPr>
        </p:nvGraphicFramePr>
        <p:xfrm>
          <a:off x="1284270" y="2057400"/>
          <a:ext cx="9373570" cy="2402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748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E2B9-3879-4118-8D16-5299987333B2}"/>
              </a:ext>
            </a:extLst>
          </p:cNvPr>
          <p:cNvSpPr>
            <a:spLocks noGrp="1"/>
          </p:cNvSpPr>
          <p:nvPr>
            <p:ph type="title"/>
          </p:nvPr>
        </p:nvSpPr>
        <p:spPr/>
        <p:txBody>
          <a:bodyPr/>
          <a:lstStyle/>
          <a:p>
            <a:r>
              <a:rPr lang="en-US" dirty="0"/>
              <a:t>Sales in the year 2012: Category wise sale</a:t>
            </a:r>
          </a:p>
        </p:txBody>
      </p:sp>
      <p:graphicFrame>
        <p:nvGraphicFramePr>
          <p:cNvPr id="4" name="Content Placeholder 3">
            <a:extLst>
              <a:ext uri="{FF2B5EF4-FFF2-40B4-BE49-F238E27FC236}">
                <a16:creationId xmlns:a16="http://schemas.microsoft.com/office/drawing/2014/main" id="{14D22E39-200C-42EF-910B-767F3A333F56}"/>
              </a:ext>
            </a:extLst>
          </p:cNvPr>
          <p:cNvGraphicFramePr>
            <a:graphicFrameLocks noGrp="1"/>
          </p:cNvGraphicFramePr>
          <p:nvPr>
            <p:ph idx="1"/>
            <p:extLst>
              <p:ext uri="{D42A27DB-BD31-4B8C-83A1-F6EECF244321}">
                <p14:modId xmlns:p14="http://schemas.microsoft.com/office/powerpoint/2010/main" val="124172158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773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1F1B-CE47-470F-A4A6-D5688DCB2D45}"/>
              </a:ext>
            </a:extLst>
          </p:cNvPr>
          <p:cNvSpPr>
            <a:spLocks noGrp="1"/>
          </p:cNvSpPr>
          <p:nvPr>
            <p:ph type="title"/>
          </p:nvPr>
        </p:nvSpPr>
        <p:spPr/>
        <p:txBody>
          <a:bodyPr/>
          <a:lstStyle/>
          <a:p>
            <a:r>
              <a:rPr lang="en-US" dirty="0"/>
              <a:t>Sales in the year 2013: Category wise sale</a:t>
            </a:r>
          </a:p>
        </p:txBody>
      </p:sp>
      <p:graphicFrame>
        <p:nvGraphicFramePr>
          <p:cNvPr id="6" name="Content Placeholder 5">
            <a:extLst>
              <a:ext uri="{FF2B5EF4-FFF2-40B4-BE49-F238E27FC236}">
                <a16:creationId xmlns:a16="http://schemas.microsoft.com/office/drawing/2014/main" id="{9180CD9F-B3F3-486B-B397-1567A56BC32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776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146F-C536-45AE-B6E6-F166DEF22DC2}"/>
              </a:ext>
            </a:extLst>
          </p:cNvPr>
          <p:cNvSpPr>
            <a:spLocks noGrp="1"/>
          </p:cNvSpPr>
          <p:nvPr>
            <p:ph type="title"/>
          </p:nvPr>
        </p:nvSpPr>
        <p:spPr/>
        <p:txBody>
          <a:bodyPr/>
          <a:lstStyle/>
          <a:p>
            <a:r>
              <a:rPr lang="en-US" dirty="0"/>
              <a:t>Sales in the year 2011,2012 &amp;2013: Category wise sale</a:t>
            </a:r>
          </a:p>
        </p:txBody>
      </p:sp>
      <p:graphicFrame>
        <p:nvGraphicFramePr>
          <p:cNvPr id="4" name="Content Placeholder 3">
            <a:extLst>
              <a:ext uri="{FF2B5EF4-FFF2-40B4-BE49-F238E27FC236}">
                <a16:creationId xmlns:a16="http://schemas.microsoft.com/office/drawing/2014/main" id="{AE6FF239-C3C4-4D71-B6D8-31E5E3E9E7B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5190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265</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charter</vt:lpstr>
      <vt:lpstr>Inter</vt:lpstr>
      <vt:lpstr>Office Theme</vt:lpstr>
      <vt:lpstr>Sales Data Analysis</vt:lpstr>
      <vt:lpstr>Problem statement</vt:lpstr>
      <vt:lpstr>Purpose of the project</vt:lpstr>
      <vt:lpstr>Who will be impacted by this Analysis</vt:lpstr>
      <vt:lpstr>What data looks like</vt:lpstr>
      <vt:lpstr>Sales in the year 2011: Category wise sale</vt:lpstr>
      <vt:lpstr>Sales in the year 2012: Category wise sale</vt:lpstr>
      <vt:lpstr>Sales in the year 2013: Category wise sale</vt:lpstr>
      <vt:lpstr>Sales in the year 2011,2012 &amp;2013: Category wise sale</vt:lpstr>
      <vt:lpstr>Final Recommendation/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Data Analysis</dc:title>
  <dc:creator>Vcc0252</dc:creator>
  <cp:lastModifiedBy>Vcc0252</cp:lastModifiedBy>
  <cp:revision>15</cp:revision>
  <dcterms:created xsi:type="dcterms:W3CDTF">2021-11-20T21:05:57Z</dcterms:created>
  <dcterms:modified xsi:type="dcterms:W3CDTF">2021-11-26T09:00:06Z</dcterms:modified>
</cp:coreProperties>
</file>