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1" r:id="rId6"/>
    <p:sldId id="262" r:id="rId7"/>
    <p:sldId id="280" r:id="rId8"/>
    <p:sldId id="279" r:id="rId9"/>
    <p:sldId id="278" r:id="rId10"/>
    <p:sldId id="263" r:id="rId11"/>
    <p:sldId id="264" r:id="rId12"/>
    <p:sldId id="281" r:id="rId13"/>
    <p:sldId id="266" r:id="rId14"/>
    <p:sldId id="267" r:id="rId15"/>
    <p:sldId id="269" r:id="rId16"/>
    <p:sldId id="292" r:id="rId17"/>
    <p:sldId id="270" r:id="rId18"/>
    <p:sldId id="277" r:id="rId19"/>
    <p:sldId id="282" r:id="rId20"/>
    <p:sldId id="283" r:id="rId21"/>
    <p:sldId id="284" r:id="rId22"/>
    <p:sldId id="285" r:id="rId23"/>
    <p:sldId id="286" r:id="rId24"/>
    <p:sldId id="288" r:id="rId25"/>
    <p:sldId id="289" r:id="rId26"/>
    <p:sldId id="290" r:id="rId27"/>
    <p:sldId id="291" r:id="rId28"/>
    <p:sldId id="273" r:id="rId29"/>
    <p:sldId id="274" r:id="rId30"/>
    <p:sldId id="26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18" autoAdjust="0"/>
  </p:normalViewPr>
  <p:slideViewPr>
    <p:cSldViewPr>
      <p:cViewPr varScale="1">
        <p:scale>
          <a:sx n="72" d="100"/>
          <a:sy n="72" d="100"/>
        </p:scale>
        <p:origin x="132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D5513B41-A9EC-4961-A0B5-0FC59281EE54}" type="datetimeFigureOut">
              <a:rPr lang="en-IN" smtClean="0"/>
              <a:pPr/>
              <a:t>16-04-2019</a:t>
            </a:fld>
            <a:endParaRPr lang="en-IN"/>
          </a:p>
        </p:txBody>
      </p:sp>
      <p:sp>
        <p:nvSpPr>
          <p:cNvPr id="16" name="Slide Number Placeholder 15"/>
          <p:cNvSpPr>
            <a:spLocks noGrp="1"/>
          </p:cNvSpPr>
          <p:nvPr>
            <p:ph type="sldNum" sz="quarter" idx="11"/>
          </p:nvPr>
        </p:nvSpPr>
        <p:spPr/>
        <p:txBody>
          <a:bodyPr/>
          <a:lstStyle/>
          <a:p>
            <a:fld id="{CF4308E6-1794-4B35-8498-724CE30769D3}"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513B41-A9EC-4961-A0B5-0FC59281EE54}" type="datetimeFigureOut">
              <a:rPr lang="en-IN" smtClean="0"/>
              <a:pPr/>
              <a:t>16-04-2019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308E6-1794-4B35-8498-724CE30769D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513B41-A9EC-4961-A0B5-0FC59281EE54}" type="datetimeFigureOut">
              <a:rPr lang="en-IN" smtClean="0"/>
              <a:pPr/>
              <a:t>16-04-2019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308E6-1794-4B35-8498-724CE30769D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D5513B41-A9EC-4961-A0B5-0FC59281EE54}" type="datetimeFigureOut">
              <a:rPr lang="en-IN" smtClean="0"/>
              <a:pPr/>
              <a:t>16-04-2019</a:t>
            </a:fld>
            <a:endParaRPr lang="en-IN"/>
          </a:p>
        </p:txBody>
      </p:sp>
      <p:sp>
        <p:nvSpPr>
          <p:cNvPr id="15" name="Slide Number Placeholder 14"/>
          <p:cNvSpPr>
            <a:spLocks noGrp="1"/>
          </p:cNvSpPr>
          <p:nvPr>
            <p:ph type="sldNum" sz="quarter" idx="15"/>
          </p:nvPr>
        </p:nvSpPr>
        <p:spPr/>
        <p:txBody>
          <a:bodyPr/>
          <a:lstStyle>
            <a:lvl1pPr algn="ctr">
              <a:defRPr/>
            </a:lvl1pPr>
          </a:lstStyle>
          <a:p>
            <a:fld id="{CF4308E6-1794-4B35-8498-724CE30769D3}"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513B41-A9EC-4961-A0B5-0FC59281EE54}" type="datetimeFigureOut">
              <a:rPr lang="en-IN" smtClean="0"/>
              <a:pPr/>
              <a:t>16-04-2019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308E6-1794-4B35-8498-724CE30769D3}" type="slidenum">
              <a:rPr lang="en-IN" smtClean="0"/>
              <a:pPr/>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5513B41-A9EC-4961-A0B5-0FC59281EE54}" type="datetimeFigureOut">
              <a:rPr lang="en-IN" smtClean="0"/>
              <a:pPr/>
              <a:t>16-04-2019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308E6-1794-4B35-8498-724CE30769D3}" type="slidenum">
              <a:rPr lang="en-IN" smtClean="0"/>
              <a:pPr/>
              <a:t>‹#›</a:t>
            </a:fld>
            <a:endParaRPr lang="en-IN"/>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F4308E6-1794-4B35-8498-724CE30769D3}"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D5513B41-A9EC-4961-A0B5-0FC59281EE54}" type="datetimeFigureOut">
              <a:rPr lang="en-IN" smtClean="0"/>
              <a:pPr/>
              <a:t>16-04-2019</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13B41-A9EC-4961-A0B5-0FC59281EE54}" type="datetimeFigureOut">
              <a:rPr lang="en-IN" smtClean="0"/>
              <a:pPr/>
              <a:t>16-04-2019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4308E6-1794-4B35-8498-724CE30769D3}" type="slidenum">
              <a:rPr lang="en-IN" smtClean="0"/>
              <a:pPr/>
              <a:t>‹#›</a:t>
            </a:fld>
            <a:endParaRPr lang="en-IN"/>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513B41-A9EC-4961-A0B5-0FC59281EE54}" type="datetimeFigureOut">
              <a:rPr lang="en-IN" smtClean="0"/>
              <a:pPr/>
              <a:t>16-04-2019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4308E6-1794-4B35-8498-724CE30769D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D5513B41-A9EC-4961-A0B5-0FC59281EE54}" type="datetimeFigureOut">
              <a:rPr lang="en-IN" smtClean="0"/>
              <a:pPr/>
              <a:t>16-04-2019</a:t>
            </a:fld>
            <a:endParaRPr lang="en-IN"/>
          </a:p>
        </p:txBody>
      </p:sp>
      <p:sp>
        <p:nvSpPr>
          <p:cNvPr id="9" name="Slide Number Placeholder 8"/>
          <p:cNvSpPr>
            <a:spLocks noGrp="1"/>
          </p:cNvSpPr>
          <p:nvPr>
            <p:ph type="sldNum" sz="quarter" idx="15"/>
          </p:nvPr>
        </p:nvSpPr>
        <p:spPr/>
        <p:txBody>
          <a:bodyPr/>
          <a:lstStyle/>
          <a:p>
            <a:fld id="{CF4308E6-1794-4B35-8498-724CE30769D3}"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D5513B41-A9EC-4961-A0B5-0FC59281EE54}" type="datetimeFigureOut">
              <a:rPr lang="en-IN" smtClean="0"/>
              <a:pPr/>
              <a:t>16-04-2019</a:t>
            </a:fld>
            <a:endParaRPr lang="en-IN"/>
          </a:p>
        </p:txBody>
      </p:sp>
      <p:sp>
        <p:nvSpPr>
          <p:cNvPr id="9" name="Slide Number Placeholder 8"/>
          <p:cNvSpPr>
            <a:spLocks noGrp="1"/>
          </p:cNvSpPr>
          <p:nvPr>
            <p:ph type="sldNum" sz="quarter" idx="11"/>
          </p:nvPr>
        </p:nvSpPr>
        <p:spPr/>
        <p:txBody>
          <a:bodyPr/>
          <a:lstStyle/>
          <a:p>
            <a:fld id="{CF4308E6-1794-4B35-8498-724CE30769D3}"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D5513B41-A9EC-4961-A0B5-0FC59281EE54}" type="datetimeFigureOut">
              <a:rPr lang="en-IN" smtClean="0"/>
              <a:pPr/>
              <a:t>16-04-2019</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F4308E6-1794-4B35-8498-724CE30769D3}" type="slidenum">
              <a:rPr lang="en-IN" smtClean="0"/>
              <a:pPr/>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221088"/>
            <a:ext cx="6400800" cy="1944216"/>
          </a:xfrm>
        </p:spPr>
        <p:txBody>
          <a:bodyPr>
            <a:normAutofit fontScale="85000" lnSpcReduction="20000"/>
          </a:bodyPr>
          <a:lstStyle/>
          <a:p>
            <a:endParaRPr lang="en-IN" sz="1600" dirty="0">
              <a:solidFill>
                <a:schemeClr val="tx2"/>
              </a:solidFill>
              <a:latin typeface="Cambria" panose="02040503050406030204" pitchFamily="18" charset="0"/>
            </a:endParaRPr>
          </a:p>
          <a:p>
            <a:endParaRPr lang="en-IN" sz="1600" dirty="0">
              <a:solidFill>
                <a:schemeClr val="tx2"/>
              </a:solidFill>
              <a:latin typeface="Cambria" panose="02040503050406030204" pitchFamily="18" charset="0"/>
            </a:endParaRPr>
          </a:p>
          <a:p>
            <a:endParaRPr lang="en-IN" sz="1600" dirty="0">
              <a:solidFill>
                <a:schemeClr val="tx2"/>
              </a:solidFill>
              <a:latin typeface="Cambria" panose="02040503050406030204" pitchFamily="18" charset="0"/>
            </a:endParaRPr>
          </a:p>
          <a:p>
            <a:endParaRPr lang="en-IN" sz="1600" dirty="0">
              <a:solidFill>
                <a:schemeClr val="tx2"/>
              </a:solidFill>
              <a:latin typeface="Cambria" panose="02040503050406030204" pitchFamily="18" charset="0"/>
            </a:endParaRPr>
          </a:p>
          <a:p>
            <a:r>
              <a:rPr lang="en-IN" sz="2100" dirty="0">
                <a:solidFill>
                  <a:schemeClr val="tx2"/>
                </a:solidFill>
                <a:latin typeface="Cambria" panose="02040503050406030204" pitchFamily="18" charset="0"/>
              </a:rPr>
              <a:t>Prepared by:</a:t>
            </a:r>
          </a:p>
          <a:p>
            <a:r>
              <a:rPr lang="en-IN" sz="2100" dirty="0" err="1">
                <a:solidFill>
                  <a:schemeClr val="tx2"/>
                </a:solidFill>
                <a:latin typeface="Cambria" panose="02040503050406030204" pitchFamily="18" charset="0"/>
              </a:rPr>
              <a:t>Lizza</a:t>
            </a:r>
            <a:r>
              <a:rPr lang="en-IN" sz="2100" dirty="0">
                <a:solidFill>
                  <a:schemeClr val="tx2"/>
                </a:solidFill>
                <a:latin typeface="Cambria" panose="02040503050406030204" pitchFamily="18" charset="0"/>
              </a:rPr>
              <a:t> </a:t>
            </a:r>
            <a:r>
              <a:rPr lang="en-IN" sz="2100" dirty="0" err="1">
                <a:solidFill>
                  <a:schemeClr val="tx2"/>
                </a:solidFill>
                <a:latin typeface="Cambria" panose="02040503050406030204" pitchFamily="18" charset="0"/>
              </a:rPr>
              <a:t>Parmar</a:t>
            </a:r>
            <a:r>
              <a:rPr lang="en-IN" sz="2100" dirty="0">
                <a:solidFill>
                  <a:schemeClr val="tx2"/>
                </a:solidFill>
                <a:latin typeface="Cambria" panose="02040503050406030204" pitchFamily="18" charset="0"/>
              </a:rPr>
              <a:t>( C0726331)</a:t>
            </a:r>
          </a:p>
          <a:p>
            <a:r>
              <a:rPr lang="en-IN" sz="2100" dirty="0" err="1">
                <a:solidFill>
                  <a:schemeClr val="tx2"/>
                </a:solidFill>
                <a:latin typeface="Cambria" panose="02040503050406030204" pitchFamily="18" charset="0"/>
              </a:rPr>
              <a:t>Parulpreet</a:t>
            </a:r>
            <a:r>
              <a:rPr lang="en-IN" sz="2100" dirty="0">
                <a:solidFill>
                  <a:schemeClr val="tx2"/>
                </a:solidFill>
                <a:latin typeface="Cambria" panose="02040503050406030204" pitchFamily="18" charset="0"/>
              </a:rPr>
              <a:t> </a:t>
            </a:r>
            <a:r>
              <a:rPr lang="en-IN" sz="2100" dirty="0" err="1">
                <a:solidFill>
                  <a:schemeClr val="tx2"/>
                </a:solidFill>
                <a:latin typeface="Cambria" panose="02040503050406030204" pitchFamily="18" charset="0"/>
              </a:rPr>
              <a:t>Khurmi</a:t>
            </a:r>
            <a:r>
              <a:rPr lang="en-IN" sz="2100" dirty="0">
                <a:solidFill>
                  <a:schemeClr val="tx2"/>
                </a:solidFill>
                <a:latin typeface="Cambria" panose="02040503050406030204" pitchFamily="18" charset="0"/>
              </a:rPr>
              <a:t> (C0722150)</a:t>
            </a:r>
          </a:p>
          <a:p>
            <a:endParaRPr lang="en-IN" sz="2100" dirty="0">
              <a:solidFill>
                <a:schemeClr val="tx2"/>
              </a:solidFill>
              <a:latin typeface="Cambria" panose="02040503050406030204" pitchFamily="18" charset="0"/>
            </a:endParaRPr>
          </a:p>
          <a:p>
            <a:endParaRPr lang="en-IN" sz="2200" dirty="0">
              <a:solidFill>
                <a:schemeClr val="tx2"/>
              </a:solidFill>
              <a:latin typeface="Cambria" panose="02040503050406030204" pitchFamily="18" charset="0"/>
            </a:endParaRPr>
          </a:p>
          <a:p>
            <a:endParaRPr lang="en-IN" sz="1800" dirty="0">
              <a:solidFill>
                <a:schemeClr val="tx1"/>
              </a:solidFill>
              <a:latin typeface="Cambria" panose="02040503050406030204" pitchFamily="18" charset="0"/>
            </a:endParaRPr>
          </a:p>
          <a:p>
            <a:endParaRPr lang="en-IN" sz="1800" dirty="0">
              <a:solidFill>
                <a:schemeClr val="tx1"/>
              </a:solidFill>
              <a:latin typeface="Cambria" panose="02040503050406030204" pitchFamily="18" charset="0"/>
            </a:endParaRPr>
          </a:p>
          <a:p>
            <a:endParaRPr lang="en-IN" sz="2400" dirty="0">
              <a:solidFill>
                <a:schemeClr val="tx1"/>
              </a:solidFill>
            </a:endParaRPr>
          </a:p>
        </p:txBody>
      </p:sp>
      <p:sp>
        <p:nvSpPr>
          <p:cNvPr id="2" name="Title 1"/>
          <p:cNvSpPr>
            <a:spLocks noGrp="1"/>
          </p:cNvSpPr>
          <p:nvPr>
            <p:ph type="ctrTitle"/>
          </p:nvPr>
        </p:nvSpPr>
        <p:spPr>
          <a:xfrm>
            <a:off x="1259632" y="1124744"/>
            <a:ext cx="7126560" cy="2952328"/>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br>
              <a:rPr lang="en-IN" dirty="0"/>
            </a:br>
            <a:r>
              <a:rPr lang="en-US" sz="3600" b="1" dirty="0">
                <a:effectLst/>
              </a:rPr>
              <a:t> ( Job Portal)</a:t>
            </a:r>
            <a:r>
              <a:rPr lang="en-US" sz="3600" dirty="0">
                <a:effectLst/>
              </a:rPr>
              <a:t> </a:t>
            </a:r>
            <a:r>
              <a:rPr lang="en-US" sz="3600" b="1" dirty="0">
                <a:effectLst/>
              </a:rPr>
              <a:t>JPL </a:t>
            </a:r>
            <a:br>
              <a:rPr lang="en-IN" sz="4000" dirty="0">
                <a:latin typeface="Cambria" panose="02040503050406030204" pitchFamily="18" charset="0"/>
              </a:rPr>
            </a:br>
            <a:br>
              <a:rPr lang="en-IN" sz="2200" dirty="0">
                <a:latin typeface="Cambria" panose="02040503050406030204" pitchFamily="18" charset="0"/>
              </a:rPr>
            </a:br>
            <a:br>
              <a:rPr lang="en-IN" sz="2200" dirty="0">
                <a:latin typeface="Cambria" panose="02040503050406030204" pitchFamily="18" charset="0"/>
              </a:rPr>
            </a:br>
            <a:r>
              <a:rPr lang="en-IN" sz="2200" dirty="0">
                <a:solidFill>
                  <a:schemeClr val="bg2"/>
                </a:solidFill>
                <a:latin typeface="Cambria" panose="02040503050406030204" pitchFamily="18" charset="0"/>
              </a:rPr>
              <a:t>CSD – 3184  MOBILE DEVELOPMENT </a:t>
            </a:r>
          </a:p>
        </p:txBody>
      </p:sp>
      <p:pic>
        <p:nvPicPr>
          <p:cNvPr id="23" name="Picture 22" descr="Y:\Lambton Students\Marketing Materials\Logos\LambtonTorontoLogo JPG.jpg"/>
          <p:cNvPicPr/>
          <p:nvPr/>
        </p:nvPicPr>
        <p:blipFill>
          <a:blip r:embed="rId2" cstate="print">
            <a:extLst>
              <a:ext uri="{28A0092B-C50C-407E-A947-70E740481C1C}">
                <a14:useLocalDpi xmlns:a14="http://schemas.microsoft.com/office/drawing/2010/main" val="0"/>
              </a:ext>
            </a:extLst>
          </a:blip>
          <a:srcRect/>
          <a:stretch>
            <a:fillRect/>
          </a:stretch>
        </p:blipFill>
        <p:spPr>
          <a:xfrm>
            <a:off x="3862941" y="764704"/>
            <a:ext cx="1501369" cy="690632"/>
          </a:xfrm>
          <a:prstGeom prst="rect">
            <a:avLst/>
          </a:prstGeom>
          <a:noFill/>
          <a:ln>
            <a:noFill/>
          </a:ln>
        </p:spPr>
      </p:pic>
      <p:pic>
        <p:nvPicPr>
          <p:cNvPr id="5" name="Picture 4">
            <a:extLst>
              <a:ext uri="{FF2B5EF4-FFF2-40B4-BE49-F238E27FC236}">
                <a16:creationId xmlns:a16="http://schemas.microsoft.com/office/drawing/2014/main" id="{A55EE980-8CC9-4C21-9E5D-367B1AAF21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600908"/>
            <a:ext cx="1054119" cy="545028"/>
          </a:xfrm>
          <a:prstGeom prst="rect">
            <a:avLst/>
          </a:prstGeom>
        </p:spPr>
      </p:pic>
    </p:spTree>
    <p:extLst>
      <p:ext uri="{BB962C8B-B14F-4D97-AF65-F5344CB8AC3E}">
        <p14:creationId xmlns:p14="http://schemas.microsoft.com/office/powerpoint/2010/main" val="20547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36712"/>
            <a:ext cx="8363272" cy="5289451"/>
          </a:xfrm>
        </p:spPr>
        <p:txBody>
          <a:bodyPr>
            <a:normAutofit/>
          </a:bodyPr>
          <a:lstStyle/>
          <a:p>
            <a:pPr marL="0" indent="0">
              <a:buNone/>
            </a:pPr>
            <a:r>
              <a:rPr lang="en-IN" sz="1800" u="sng" dirty="0">
                <a:latin typeface="Cambria" panose="02040503050406030204" pitchFamily="18" charset="0"/>
              </a:rPr>
              <a:t>LOGIN</a:t>
            </a:r>
            <a:r>
              <a:rPr lang="en-IN" sz="1800" u="sng" dirty="0">
                <a:solidFill>
                  <a:schemeClr val="tx1"/>
                </a:solidFill>
                <a:latin typeface="Cambria" panose="02040503050406030204" pitchFamily="18" charset="0"/>
              </a:rPr>
              <a:t> </a:t>
            </a:r>
          </a:p>
          <a:p>
            <a:pPr marL="0" indent="0">
              <a:buNone/>
            </a:pPr>
            <a:endParaRPr lang="en-IN" sz="1800" u="sng" dirty="0">
              <a:solidFill>
                <a:schemeClr val="tx1"/>
              </a:solidFill>
              <a:latin typeface="Cambria" panose="02040503050406030204" pitchFamily="18" charset="0"/>
            </a:endParaRPr>
          </a:p>
          <a:p>
            <a:pPr marL="0" indent="0">
              <a:buNone/>
            </a:pPr>
            <a:endParaRPr lang="en-IN" sz="1800" u="sng" dirty="0">
              <a:solidFill>
                <a:schemeClr val="tx1"/>
              </a:solidFill>
              <a:latin typeface="Cambria" panose="02040503050406030204" pitchFamily="18" charset="0"/>
            </a:endParaRPr>
          </a:p>
        </p:txBody>
      </p:sp>
      <p:pic>
        <p:nvPicPr>
          <p:cNvPr id="5" name="Picture 4">
            <a:extLst>
              <a:ext uri="{FF2B5EF4-FFF2-40B4-BE49-F238E27FC236}">
                <a16:creationId xmlns:a16="http://schemas.microsoft.com/office/drawing/2014/main" id="{5F17A11A-5F98-4B7D-A2BC-5EF92B75D04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723115"/>
            <a:ext cx="3384376" cy="5637312"/>
          </a:xfrm>
          <a:prstGeom prst="rect">
            <a:avLst/>
          </a:prstGeom>
          <a:noFill/>
          <a:ln>
            <a:noFill/>
          </a:ln>
        </p:spPr>
      </p:pic>
    </p:spTree>
    <p:extLst>
      <p:ext uri="{BB962C8B-B14F-4D97-AF65-F5344CB8AC3E}">
        <p14:creationId xmlns:p14="http://schemas.microsoft.com/office/powerpoint/2010/main" val="421994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052736"/>
            <a:ext cx="8291264" cy="5073427"/>
          </a:xfrm>
        </p:spPr>
        <p:txBody>
          <a:bodyPr>
            <a:normAutofit/>
          </a:bodyPr>
          <a:lstStyle/>
          <a:p>
            <a:pPr marL="0" indent="0">
              <a:buNone/>
            </a:pPr>
            <a:r>
              <a:rPr lang="en-IN" sz="1800" u="sng" dirty="0">
                <a:latin typeface="Cambria" panose="02040503050406030204" pitchFamily="18" charset="0"/>
              </a:rPr>
              <a:t>Register</a:t>
            </a:r>
            <a:r>
              <a:rPr lang="en-IN" sz="1800" u="sng" dirty="0">
                <a:solidFill>
                  <a:schemeClr val="tx1"/>
                </a:solidFill>
                <a:latin typeface="Cambria" panose="02040503050406030204" pitchFamily="18" charset="0"/>
              </a:rPr>
              <a:t> Screen:-</a:t>
            </a:r>
          </a:p>
          <a:p>
            <a:pPr marL="0" indent="0">
              <a:buNone/>
            </a:pPr>
            <a:endParaRPr lang="en-IN" sz="1600" u="sng" dirty="0">
              <a:latin typeface="Cambria" panose="02040503050406030204" pitchFamily="18" charset="0"/>
            </a:endParaRPr>
          </a:p>
          <a:p>
            <a:pPr marL="0" indent="0">
              <a:buNone/>
            </a:pPr>
            <a:endParaRPr lang="en-IN" sz="1600" u="sng" dirty="0">
              <a:latin typeface="Cambria" panose="02040503050406030204" pitchFamily="18" charset="0"/>
            </a:endParaRPr>
          </a:p>
        </p:txBody>
      </p:sp>
      <p:sp>
        <p:nvSpPr>
          <p:cNvPr id="2" name="Title 1"/>
          <p:cNvSpPr>
            <a:spLocks noGrp="1"/>
          </p:cNvSpPr>
          <p:nvPr>
            <p:ph type="title"/>
          </p:nvPr>
        </p:nvSpPr>
        <p:spPr>
          <a:xfrm>
            <a:off x="467544" y="139148"/>
            <a:ext cx="8219256" cy="900336"/>
          </a:xfrm>
        </p:spPr>
        <p:txBody>
          <a:bodyPr/>
          <a:lstStyle/>
          <a:p>
            <a:pPr algn="l"/>
            <a:br>
              <a:rPr lang="en-IN" sz="2400" dirty="0"/>
            </a:br>
            <a:endParaRPr lang="en-IN" sz="2400" dirty="0">
              <a:latin typeface="Cambria" panose="02040503050406030204" pitchFamily="18" charset="0"/>
            </a:endParaRPr>
          </a:p>
        </p:txBody>
      </p:sp>
      <p:pic>
        <p:nvPicPr>
          <p:cNvPr id="6" name="Picture 5">
            <a:extLst>
              <a:ext uri="{FF2B5EF4-FFF2-40B4-BE49-F238E27FC236}">
                <a16:creationId xmlns:a16="http://schemas.microsoft.com/office/drawing/2014/main" id="{A315A48D-988C-4EA7-A0D4-97750EC9D14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996" y="889149"/>
            <a:ext cx="3096344" cy="5400600"/>
          </a:xfrm>
          <a:prstGeom prst="rect">
            <a:avLst/>
          </a:prstGeom>
          <a:noFill/>
          <a:ln>
            <a:noFill/>
          </a:ln>
        </p:spPr>
      </p:pic>
    </p:spTree>
    <p:extLst>
      <p:ext uri="{BB962C8B-B14F-4D97-AF65-F5344CB8AC3E}">
        <p14:creationId xmlns:p14="http://schemas.microsoft.com/office/powerpoint/2010/main" val="350436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052736"/>
            <a:ext cx="8291264" cy="5073427"/>
          </a:xfrm>
        </p:spPr>
        <p:txBody>
          <a:bodyPr>
            <a:normAutofit/>
          </a:bodyPr>
          <a:lstStyle/>
          <a:p>
            <a:pPr marL="0" indent="0">
              <a:buNone/>
            </a:pPr>
            <a:r>
              <a:rPr lang="en-IN" sz="1800" u="sng" dirty="0">
                <a:solidFill>
                  <a:schemeClr val="tx1"/>
                </a:solidFill>
                <a:latin typeface="Cambria" panose="02040503050406030204" pitchFamily="18" charset="0"/>
              </a:rPr>
              <a:t>WELCOME SCREEN with </a:t>
            </a:r>
            <a:r>
              <a:rPr lang="en-IN" sz="1800" u="sng" dirty="0" err="1">
                <a:solidFill>
                  <a:schemeClr val="tx1"/>
                </a:solidFill>
                <a:latin typeface="Cambria" panose="02040503050406030204" pitchFamily="18" charset="0"/>
              </a:rPr>
              <a:t>ScrollView</a:t>
            </a:r>
            <a:r>
              <a:rPr lang="en-IN" sz="1800" u="sng" dirty="0">
                <a:solidFill>
                  <a:schemeClr val="tx1"/>
                </a:solidFill>
                <a:latin typeface="Cambria" panose="02040503050406030204" pitchFamily="18" charset="0"/>
              </a:rPr>
              <a:t>:-</a:t>
            </a:r>
          </a:p>
          <a:p>
            <a:pPr marL="0" indent="0">
              <a:buNone/>
            </a:pPr>
            <a:endParaRPr lang="en-IN" sz="1600" u="sng" dirty="0">
              <a:latin typeface="Cambria" panose="02040503050406030204" pitchFamily="18" charset="0"/>
            </a:endParaRPr>
          </a:p>
          <a:p>
            <a:pPr marL="0" indent="0">
              <a:buNone/>
            </a:pPr>
            <a:endParaRPr lang="en-IN" sz="1600" u="sng" dirty="0">
              <a:latin typeface="Cambria" panose="02040503050406030204" pitchFamily="18" charset="0"/>
            </a:endParaRPr>
          </a:p>
        </p:txBody>
      </p:sp>
      <p:sp>
        <p:nvSpPr>
          <p:cNvPr id="2" name="Title 1"/>
          <p:cNvSpPr>
            <a:spLocks noGrp="1"/>
          </p:cNvSpPr>
          <p:nvPr>
            <p:ph type="title"/>
          </p:nvPr>
        </p:nvSpPr>
        <p:spPr>
          <a:xfrm>
            <a:off x="467544" y="139148"/>
            <a:ext cx="8219256" cy="900336"/>
          </a:xfrm>
        </p:spPr>
        <p:txBody>
          <a:bodyPr/>
          <a:lstStyle/>
          <a:p>
            <a:pPr algn="l"/>
            <a:br>
              <a:rPr lang="en-IN" sz="2400" dirty="0"/>
            </a:br>
            <a:endParaRPr lang="en-IN" sz="2400" dirty="0">
              <a:latin typeface="Cambria" panose="02040503050406030204" pitchFamily="18" charset="0"/>
            </a:endParaRPr>
          </a:p>
        </p:txBody>
      </p:sp>
      <p:pic>
        <p:nvPicPr>
          <p:cNvPr id="4" name="Picture 3">
            <a:extLst>
              <a:ext uri="{FF2B5EF4-FFF2-40B4-BE49-F238E27FC236}">
                <a16:creationId xmlns:a16="http://schemas.microsoft.com/office/drawing/2014/main" id="{3348F3B6-07B6-4280-980D-D787C1BAA3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824946"/>
            <a:ext cx="2448272" cy="3970784"/>
          </a:xfrm>
          <a:prstGeom prst="rect">
            <a:avLst/>
          </a:prstGeom>
          <a:noFill/>
          <a:ln>
            <a:noFill/>
          </a:ln>
        </p:spPr>
      </p:pic>
      <p:pic>
        <p:nvPicPr>
          <p:cNvPr id="6" name="Picture 5">
            <a:extLst>
              <a:ext uri="{FF2B5EF4-FFF2-40B4-BE49-F238E27FC236}">
                <a16:creationId xmlns:a16="http://schemas.microsoft.com/office/drawing/2014/main" id="{5EE6F2D1-9EA6-4D57-880E-9BC29C401A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0032" y="1824946"/>
            <a:ext cx="2448272" cy="4161634"/>
          </a:xfrm>
          <a:prstGeom prst="rect">
            <a:avLst/>
          </a:prstGeom>
        </p:spPr>
      </p:pic>
    </p:spTree>
    <p:extLst>
      <p:ext uri="{BB962C8B-B14F-4D97-AF65-F5344CB8AC3E}">
        <p14:creationId xmlns:p14="http://schemas.microsoft.com/office/powerpoint/2010/main" val="338055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91264" cy="1052736"/>
          </a:xfrm>
        </p:spPr>
        <p:txBody>
          <a:bodyPr>
            <a:normAutofit/>
          </a:bodyPr>
          <a:lstStyle/>
          <a:p>
            <a:pPr algn="l"/>
            <a:br>
              <a:rPr lang="en-IN" sz="2400" b="1" dirty="0"/>
            </a:br>
            <a:endParaRPr lang="en-IN" sz="2400" dirty="0">
              <a:latin typeface="Cambria" panose="02040503050406030204" pitchFamily="18" charset="0"/>
            </a:endParaRPr>
          </a:p>
        </p:txBody>
      </p:sp>
      <p:sp>
        <p:nvSpPr>
          <p:cNvPr id="3" name="Content Placeholder 2"/>
          <p:cNvSpPr>
            <a:spLocks noGrp="1"/>
          </p:cNvSpPr>
          <p:nvPr>
            <p:ph idx="1"/>
          </p:nvPr>
        </p:nvSpPr>
        <p:spPr>
          <a:xfrm>
            <a:off x="395536" y="1052736"/>
            <a:ext cx="8291264" cy="5043264"/>
          </a:xfrm>
        </p:spPr>
        <p:txBody>
          <a:bodyPr>
            <a:normAutofit/>
          </a:bodyPr>
          <a:lstStyle/>
          <a:p>
            <a:pPr marL="0" indent="0">
              <a:buNone/>
            </a:pPr>
            <a:r>
              <a:rPr lang="en-IN" sz="1800" u="sng" dirty="0"/>
              <a:t>Menu on Welcome Screen:-</a:t>
            </a:r>
          </a:p>
          <a:p>
            <a:pPr marL="0" indent="0">
              <a:buNone/>
            </a:pPr>
            <a:endParaRPr lang="en-IN" sz="1800" u="sng" dirty="0"/>
          </a:p>
          <a:p>
            <a:pPr marL="0" indent="0">
              <a:buNone/>
            </a:pPr>
            <a:endParaRPr lang="en-IN" sz="1800" u="sng" dirty="0"/>
          </a:p>
          <a:p>
            <a:pPr marL="0" indent="0">
              <a:buNone/>
            </a:pPr>
            <a:endParaRPr lang="en-IN" sz="1800" u="sng" dirty="0"/>
          </a:p>
        </p:txBody>
      </p:sp>
      <p:pic>
        <p:nvPicPr>
          <p:cNvPr id="6" name="Picture 5">
            <a:extLst>
              <a:ext uri="{FF2B5EF4-FFF2-40B4-BE49-F238E27FC236}">
                <a16:creationId xmlns:a16="http://schemas.microsoft.com/office/drawing/2014/main" id="{4EE7209C-24D1-40D6-B4D7-5912C6F63D3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1052736"/>
            <a:ext cx="3312368" cy="5205264"/>
          </a:xfrm>
          <a:prstGeom prst="rect">
            <a:avLst/>
          </a:prstGeom>
          <a:noFill/>
          <a:ln>
            <a:noFill/>
          </a:ln>
        </p:spPr>
      </p:pic>
    </p:spTree>
    <p:extLst>
      <p:ext uri="{BB962C8B-B14F-4D97-AF65-F5344CB8AC3E}">
        <p14:creationId xmlns:p14="http://schemas.microsoft.com/office/powerpoint/2010/main" val="8525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9"/>
            <a:ext cx="8291264" cy="5115271"/>
          </a:xfrm>
        </p:spPr>
        <p:txBody>
          <a:bodyPr>
            <a:normAutofit/>
          </a:bodyPr>
          <a:lstStyle/>
          <a:p>
            <a:pPr marL="0" indent="0">
              <a:buNone/>
            </a:pPr>
            <a:r>
              <a:rPr lang="en-IN" sz="1800" u="sng" dirty="0"/>
              <a:t>UPDATE THE USER INFO FUNCTIONALITY:-</a:t>
            </a:r>
          </a:p>
          <a:p>
            <a:pPr marL="0" indent="0">
              <a:buNone/>
            </a:pPr>
            <a:endParaRPr lang="en-IN" sz="1800" u="sng" dirty="0"/>
          </a:p>
          <a:p>
            <a:pPr marL="0" indent="0">
              <a:buNone/>
            </a:pPr>
            <a:endParaRPr lang="en-IN" sz="1800" u="sng" dirty="0"/>
          </a:p>
        </p:txBody>
      </p:sp>
      <p:pic>
        <p:nvPicPr>
          <p:cNvPr id="5" name="Picture 4">
            <a:extLst>
              <a:ext uri="{FF2B5EF4-FFF2-40B4-BE49-F238E27FC236}">
                <a16:creationId xmlns:a16="http://schemas.microsoft.com/office/drawing/2014/main" id="{532E5385-523D-4FDF-BAFD-123DB600674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697257"/>
            <a:ext cx="2592288" cy="4212468"/>
          </a:xfrm>
          <a:prstGeom prst="rect">
            <a:avLst/>
          </a:prstGeom>
          <a:noFill/>
          <a:ln>
            <a:noFill/>
          </a:ln>
        </p:spPr>
      </p:pic>
    </p:spTree>
    <p:extLst>
      <p:ext uri="{BB962C8B-B14F-4D97-AF65-F5344CB8AC3E}">
        <p14:creationId xmlns:p14="http://schemas.microsoft.com/office/powerpoint/2010/main" val="4023166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96752"/>
            <a:ext cx="8219256" cy="4899248"/>
          </a:xfrm>
        </p:spPr>
        <p:txBody>
          <a:bodyPr>
            <a:normAutofit/>
          </a:bodyPr>
          <a:lstStyle/>
          <a:p>
            <a:pPr marL="0" indent="0">
              <a:buNone/>
            </a:pPr>
            <a:r>
              <a:rPr lang="en-IN" sz="1800" u="sng" dirty="0"/>
              <a:t>TABS with search with images with menu:-</a:t>
            </a:r>
          </a:p>
          <a:p>
            <a:pPr marL="0" indent="0">
              <a:buNone/>
            </a:pPr>
            <a:endParaRPr lang="en-IN" sz="1800" u="sng" dirty="0"/>
          </a:p>
          <a:p>
            <a:pPr marL="0" indent="0">
              <a:buNone/>
            </a:pPr>
            <a:endParaRPr lang="en-IN" sz="1800" u="sng" dirty="0"/>
          </a:p>
          <a:p>
            <a:pPr marL="0" indent="0">
              <a:buNone/>
            </a:pPr>
            <a:endParaRPr lang="en-IN" sz="1800" u="sng" dirty="0"/>
          </a:p>
        </p:txBody>
      </p:sp>
      <p:pic>
        <p:nvPicPr>
          <p:cNvPr id="5" name="Picture 4">
            <a:extLst>
              <a:ext uri="{FF2B5EF4-FFF2-40B4-BE49-F238E27FC236}">
                <a16:creationId xmlns:a16="http://schemas.microsoft.com/office/drawing/2014/main" id="{58B50FE3-6BE6-43F1-AEAB-9A002964EA5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7804" y="1556792"/>
            <a:ext cx="3528392" cy="5013176"/>
          </a:xfrm>
          <a:prstGeom prst="rect">
            <a:avLst/>
          </a:prstGeom>
          <a:noFill/>
          <a:ln>
            <a:noFill/>
          </a:ln>
        </p:spPr>
      </p:pic>
    </p:spTree>
    <p:extLst>
      <p:ext uri="{BB962C8B-B14F-4D97-AF65-F5344CB8AC3E}">
        <p14:creationId xmlns:p14="http://schemas.microsoft.com/office/powerpoint/2010/main" val="2851220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03B6F3-6274-4065-B787-6B35DD0547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7784" y="620688"/>
            <a:ext cx="3159351" cy="5616624"/>
          </a:xfrm>
          <a:prstGeom prst="rect">
            <a:avLst/>
          </a:prstGeom>
        </p:spPr>
      </p:pic>
      <p:sp>
        <p:nvSpPr>
          <p:cNvPr id="7" name="Rectangle 6">
            <a:extLst>
              <a:ext uri="{FF2B5EF4-FFF2-40B4-BE49-F238E27FC236}">
                <a16:creationId xmlns:a16="http://schemas.microsoft.com/office/drawing/2014/main" id="{67EF8405-C628-4A22-BBBF-E2C52F5B8743}"/>
              </a:ext>
            </a:extLst>
          </p:cNvPr>
          <p:cNvSpPr/>
          <p:nvPr/>
        </p:nvSpPr>
        <p:spPr>
          <a:xfrm>
            <a:off x="395536" y="620688"/>
            <a:ext cx="1912255" cy="369332"/>
          </a:xfrm>
          <a:prstGeom prst="rect">
            <a:avLst/>
          </a:prstGeom>
        </p:spPr>
        <p:txBody>
          <a:bodyPr wrap="none">
            <a:spAutoFit/>
          </a:bodyPr>
          <a:lstStyle/>
          <a:p>
            <a:r>
              <a:rPr lang="en-IN" u="sng" dirty="0"/>
              <a:t>TABS with search</a:t>
            </a:r>
            <a:endParaRPr lang="en-US" dirty="0"/>
          </a:p>
        </p:txBody>
      </p:sp>
    </p:spTree>
    <p:extLst>
      <p:ext uri="{BB962C8B-B14F-4D97-AF65-F5344CB8AC3E}">
        <p14:creationId xmlns:p14="http://schemas.microsoft.com/office/powerpoint/2010/main" val="561879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96752"/>
            <a:ext cx="8219256" cy="4899248"/>
          </a:xfrm>
        </p:spPr>
        <p:txBody>
          <a:bodyPr>
            <a:normAutofit/>
          </a:bodyPr>
          <a:lstStyle/>
          <a:p>
            <a:pPr marL="0" indent="0">
              <a:buNone/>
            </a:pPr>
            <a:endParaRPr lang="en-IN" sz="1800" u="sng" dirty="0"/>
          </a:p>
          <a:p>
            <a:pPr marL="0" indent="0">
              <a:buNone/>
            </a:pPr>
            <a:endParaRPr lang="en-IN" sz="1800" u="sng" dirty="0"/>
          </a:p>
          <a:p>
            <a:pPr marL="0" indent="0">
              <a:buNone/>
            </a:pPr>
            <a:endParaRPr lang="en-IN" sz="1800" u="sng" dirty="0"/>
          </a:p>
        </p:txBody>
      </p:sp>
      <p:pic>
        <p:nvPicPr>
          <p:cNvPr id="4" name="Picture 3">
            <a:extLst>
              <a:ext uri="{FF2B5EF4-FFF2-40B4-BE49-F238E27FC236}">
                <a16:creationId xmlns:a16="http://schemas.microsoft.com/office/drawing/2014/main" id="{CC6FA0F2-D810-4567-8FB2-B70E0B626F3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366056"/>
            <a:ext cx="3672408" cy="6159287"/>
          </a:xfrm>
          <a:prstGeom prst="rect">
            <a:avLst/>
          </a:prstGeom>
          <a:noFill/>
          <a:ln>
            <a:noFill/>
          </a:ln>
        </p:spPr>
      </p:pic>
      <p:sp>
        <p:nvSpPr>
          <p:cNvPr id="2" name="Rectangle 1">
            <a:extLst>
              <a:ext uri="{FF2B5EF4-FFF2-40B4-BE49-F238E27FC236}">
                <a16:creationId xmlns:a16="http://schemas.microsoft.com/office/drawing/2014/main" id="{6852DA09-3303-4850-8B1B-FB015A86D9AD}"/>
              </a:ext>
            </a:extLst>
          </p:cNvPr>
          <p:cNvSpPr/>
          <p:nvPr/>
        </p:nvSpPr>
        <p:spPr>
          <a:xfrm>
            <a:off x="552567" y="608435"/>
            <a:ext cx="761747" cy="369332"/>
          </a:xfrm>
          <a:prstGeom prst="rect">
            <a:avLst/>
          </a:prstGeom>
        </p:spPr>
        <p:txBody>
          <a:bodyPr wrap="none">
            <a:spAutoFit/>
          </a:bodyPr>
          <a:lstStyle/>
          <a:p>
            <a:r>
              <a:rPr lang="en-IN" u="sng" dirty="0"/>
              <a:t>menu</a:t>
            </a:r>
            <a:endParaRPr lang="en-US" dirty="0"/>
          </a:p>
        </p:txBody>
      </p:sp>
    </p:spTree>
    <p:extLst>
      <p:ext uri="{BB962C8B-B14F-4D97-AF65-F5344CB8AC3E}">
        <p14:creationId xmlns:p14="http://schemas.microsoft.com/office/powerpoint/2010/main" val="2851220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96752"/>
            <a:ext cx="8219256" cy="4899248"/>
          </a:xfrm>
        </p:spPr>
        <p:txBody>
          <a:bodyPr>
            <a:normAutofit/>
          </a:bodyPr>
          <a:lstStyle/>
          <a:p>
            <a:pPr marL="0" indent="0">
              <a:buNone/>
            </a:pPr>
            <a:r>
              <a:rPr lang="en-IN" sz="1800" u="sng" dirty="0"/>
              <a:t>Select any job with show  3 options:-</a:t>
            </a:r>
          </a:p>
          <a:p>
            <a:pPr marL="0" indent="0">
              <a:buNone/>
            </a:pPr>
            <a:endParaRPr lang="en-IN" sz="1800" u="sng" dirty="0"/>
          </a:p>
          <a:p>
            <a:pPr marL="0" indent="0">
              <a:buNone/>
            </a:pPr>
            <a:endParaRPr lang="en-IN" sz="1800" u="sng" dirty="0"/>
          </a:p>
          <a:p>
            <a:pPr marL="0" indent="0">
              <a:buNone/>
            </a:pPr>
            <a:endParaRPr lang="en-IN" sz="1800" u="sng" dirty="0"/>
          </a:p>
        </p:txBody>
      </p:sp>
      <p:pic>
        <p:nvPicPr>
          <p:cNvPr id="5" name="Picture 4">
            <a:extLst>
              <a:ext uri="{FF2B5EF4-FFF2-40B4-BE49-F238E27FC236}">
                <a16:creationId xmlns:a16="http://schemas.microsoft.com/office/drawing/2014/main" id="{7E2B1440-BD36-4653-9FED-CD9CE789CB4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9872" y="1628800"/>
            <a:ext cx="2808312" cy="4824536"/>
          </a:xfrm>
          <a:prstGeom prst="rect">
            <a:avLst/>
          </a:prstGeom>
          <a:noFill/>
          <a:ln>
            <a:noFill/>
          </a:ln>
        </p:spPr>
      </p:pic>
    </p:spTree>
    <p:extLst>
      <p:ext uri="{BB962C8B-B14F-4D97-AF65-F5344CB8AC3E}">
        <p14:creationId xmlns:p14="http://schemas.microsoft.com/office/powerpoint/2010/main" val="2851220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81997E-436C-4FA2-9E19-FFE1F6E4627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548679"/>
            <a:ext cx="3888431" cy="5760641"/>
          </a:xfrm>
          <a:prstGeom prst="rect">
            <a:avLst/>
          </a:prstGeom>
          <a:noFill/>
          <a:ln>
            <a:noFill/>
          </a:ln>
        </p:spPr>
      </p:pic>
    </p:spTree>
    <p:extLst>
      <p:ext uri="{BB962C8B-B14F-4D97-AF65-F5344CB8AC3E}">
        <p14:creationId xmlns:p14="http://schemas.microsoft.com/office/powerpoint/2010/main" val="338733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19256" cy="5073427"/>
          </a:xfrm>
        </p:spPr>
        <p:txBody>
          <a:bodyPr/>
          <a:lstStyle/>
          <a:p>
            <a:pPr marL="0" indent="0">
              <a:buNone/>
            </a:pPr>
            <a:r>
              <a:rPr lang="en-IN" sz="2000" dirty="0">
                <a:latin typeface="Cambria" panose="02040503050406030204" pitchFamily="18" charset="0"/>
              </a:rPr>
              <a:t>	</a:t>
            </a:r>
            <a:endParaRPr lang="en-IN" sz="1600" dirty="0">
              <a:latin typeface="Cambria" panose="02040503050406030204" pitchFamily="18" charset="0"/>
            </a:endParaRPr>
          </a:p>
          <a:p>
            <a:r>
              <a:rPr lang="en-IN" sz="2000" dirty="0">
                <a:solidFill>
                  <a:schemeClr val="tx1"/>
                </a:solidFill>
                <a:latin typeface="Cambria" panose="02040503050406030204" pitchFamily="18" charset="0"/>
              </a:rPr>
              <a:t>Introduction</a:t>
            </a:r>
          </a:p>
          <a:p>
            <a:r>
              <a:rPr lang="en-IN" sz="2000" dirty="0">
                <a:solidFill>
                  <a:schemeClr val="tx1"/>
                </a:solidFill>
                <a:latin typeface="Cambria" panose="02040503050406030204" pitchFamily="18" charset="0"/>
              </a:rPr>
              <a:t>Problem Specification</a:t>
            </a:r>
          </a:p>
          <a:p>
            <a:r>
              <a:rPr lang="en-IN" sz="2000" dirty="0">
                <a:solidFill>
                  <a:schemeClr val="tx1"/>
                </a:solidFill>
                <a:latin typeface="Cambria" panose="02040503050406030204" pitchFamily="18" charset="0"/>
              </a:rPr>
              <a:t>Users of the System</a:t>
            </a:r>
          </a:p>
          <a:p>
            <a:r>
              <a:rPr lang="en-IN" sz="2000" dirty="0">
                <a:solidFill>
                  <a:schemeClr val="tx1"/>
                </a:solidFill>
                <a:latin typeface="Cambria" panose="02040503050406030204" pitchFamily="18" charset="0"/>
              </a:rPr>
              <a:t>Results</a:t>
            </a:r>
          </a:p>
          <a:p>
            <a:r>
              <a:rPr lang="en-IN" sz="2000" dirty="0">
                <a:solidFill>
                  <a:schemeClr val="tx1"/>
                </a:solidFill>
                <a:latin typeface="Cambria" panose="02040503050406030204" pitchFamily="18" charset="0"/>
              </a:rPr>
              <a:t>Summary</a:t>
            </a:r>
          </a:p>
          <a:p>
            <a:r>
              <a:rPr lang="en-IN" sz="2000" dirty="0">
                <a:solidFill>
                  <a:schemeClr val="tx1"/>
                </a:solidFill>
                <a:latin typeface="Cambria" panose="02040503050406030204" pitchFamily="18" charset="0"/>
              </a:rPr>
              <a:t>Future Enhancement</a:t>
            </a:r>
          </a:p>
          <a:p>
            <a:r>
              <a:rPr lang="en-IN" sz="2000" dirty="0">
                <a:solidFill>
                  <a:schemeClr val="tx1"/>
                </a:solidFill>
                <a:latin typeface="Cambria" panose="02040503050406030204" pitchFamily="18" charset="0"/>
              </a:rPr>
              <a:t>Responsibilities</a:t>
            </a:r>
          </a:p>
          <a:p>
            <a:pPr marL="457200" lvl="1" indent="0">
              <a:buNone/>
            </a:pPr>
            <a:endParaRPr lang="en-IN" dirty="0">
              <a:latin typeface="Cambria" panose="02040503050406030204" pitchFamily="18" charset="0"/>
            </a:endParaRPr>
          </a:p>
          <a:p>
            <a:pPr marL="457200" lvl="1" indent="0">
              <a:buNone/>
            </a:pPr>
            <a:endParaRPr lang="en-IN" dirty="0">
              <a:latin typeface="Cambria" panose="02040503050406030204" pitchFamily="18" charset="0"/>
            </a:endParaRPr>
          </a:p>
        </p:txBody>
      </p:sp>
      <p:sp>
        <p:nvSpPr>
          <p:cNvPr id="2" name="Title 1"/>
          <p:cNvSpPr>
            <a:spLocks noGrp="1"/>
          </p:cNvSpPr>
          <p:nvPr>
            <p:ph type="title"/>
          </p:nvPr>
        </p:nvSpPr>
        <p:spPr>
          <a:xfrm>
            <a:off x="457200" y="0"/>
            <a:ext cx="8229600" cy="1124744"/>
          </a:xfrm>
        </p:spPr>
        <p:txBody>
          <a:bodyPr/>
          <a:lstStyle/>
          <a:p>
            <a:pPr algn="l"/>
            <a:r>
              <a:rPr lang="en-IN" sz="2800" dirty="0">
                <a:solidFill>
                  <a:schemeClr val="bg1">
                    <a:lumMod val="75000"/>
                    <a:lumOff val="25000"/>
                  </a:schemeClr>
                </a:solidFill>
                <a:latin typeface="Cambria" panose="02040503050406030204" pitchFamily="18" charset="0"/>
              </a:rPr>
              <a:t>Contents</a:t>
            </a:r>
          </a:p>
        </p:txBody>
      </p:sp>
    </p:spTree>
    <p:extLst>
      <p:ext uri="{BB962C8B-B14F-4D97-AF65-F5344CB8AC3E}">
        <p14:creationId xmlns:p14="http://schemas.microsoft.com/office/powerpoint/2010/main" val="337432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7294AE-4CE9-4B21-903C-D21602525E2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332656"/>
            <a:ext cx="3744416" cy="6192688"/>
          </a:xfrm>
          <a:prstGeom prst="rect">
            <a:avLst/>
          </a:prstGeom>
          <a:noFill/>
          <a:ln>
            <a:noFill/>
          </a:ln>
        </p:spPr>
      </p:pic>
    </p:spTree>
    <p:extLst>
      <p:ext uri="{BB962C8B-B14F-4D97-AF65-F5344CB8AC3E}">
        <p14:creationId xmlns:p14="http://schemas.microsoft.com/office/powerpoint/2010/main" val="379470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33FD26-21E8-45B2-A75A-221E346F095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04664"/>
            <a:ext cx="3672408" cy="6048672"/>
          </a:xfrm>
          <a:prstGeom prst="rect">
            <a:avLst/>
          </a:prstGeom>
          <a:noFill/>
          <a:ln>
            <a:noFill/>
          </a:ln>
        </p:spPr>
      </p:pic>
    </p:spTree>
    <p:extLst>
      <p:ext uri="{BB962C8B-B14F-4D97-AF65-F5344CB8AC3E}">
        <p14:creationId xmlns:p14="http://schemas.microsoft.com/office/powerpoint/2010/main" val="1191124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9B1CAA-720B-4713-AE2A-434C0393BF3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332656"/>
            <a:ext cx="3744416" cy="6192688"/>
          </a:xfrm>
          <a:prstGeom prst="rect">
            <a:avLst/>
          </a:prstGeom>
          <a:noFill/>
          <a:ln>
            <a:noFill/>
          </a:ln>
        </p:spPr>
      </p:pic>
    </p:spTree>
    <p:extLst>
      <p:ext uri="{BB962C8B-B14F-4D97-AF65-F5344CB8AC3E}">
        <p14:creationId xmlns:p14="http://schemas.microsoft.com/office/powerpoint/2010/main" val="83159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8280B5-0E06-4D8A-A661-A4426987DD9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96652"/>
            <a:ext cx="3528392" cy="6264696"/>
          </a:xfrm>
          <a:prstGeom prst="rect">
            <a:avLst/>
          </a:prstGeom>
          <a:noFill/>
          <a:ln>
            <a:noFill/>
          </a:ln>
        </p:spPr>
      </p:pic>
    </p:spTree>
    <p:extLst>
      <p:ext uri="{BB962C8B-B14F-4D97-AF65-F5344CB8AC3E}">
        <p14:creationId xmlns:p14="http://schemas.microsoft.com/office/powerpoint/2010/main" val="2334279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9"/>
            <a:ext cx="8291264" cy="5115271"/>
          </a:xfrm>
        </p:spPr>
        <p:txBody>
          <a:bodyPr>
            <a:normAutofit/>
          </a:bodyPr>
          <a:lstStyle/>
          <a:p>
            <a:pPr marL="0" indent="0">
              <a:buNone/>
            </a:pPr>
            <a:r>
              <a:rPr lang="en-IN" sz="1800" u="sng" dirty="0"/>
              <a:t>Save the Job:-</a:t>
            </a:r>
          </a:p>
          <a:p>
            <a:pPr marL="0" indent="0">
              <a:buNone/>
            </a:pPr>
            <a:endParaRPr lang="en-IN" sz="1800" u="sng" dirty="0"/>
          </a:p>
          <a:p>
            <a:pPr marL="0" indent="0">
              <a:buNone/>
            </a:pPr>
            <a:endParaRPr lang="en-IN" sz="1800" u="sng" dirty="0"/>
          </a:p>
        </p:txBody>
      </p:sp>
      <p:pic>
        <p:nvPicPr>
          <p:cNvPr id="4" name="Picture 3">
            <a:extLst>
              <a:ext uri="{FF2B5EF4-FFF2-40B4-BE49-F238E27FC236}">
                <a16:creationId xmlns:a16="http://schemas.microsoft.com/office/drawing/2014/main" id="{DF3B950A-8CF6-4B57-9F0F-0070A109F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7784" y="612687"/>
            <a:ext cx="3168352" cy="5632625"/>
          </a:xfrm>
          <a:prstGeom prst="rect">
            <a:avLst/>
          </a:prstGeom>
        </p:spPr>
      </p:pic>
    </p:spTree>
    <p:extLst>
      <p:ext uri="{BB962C8B-B14F-4D97-AF65-F5344CB8AC3E}">
        <p14:creationId xmlns:p14="http://schemas.microsoft.com/office/powerpoint/2010/main" val="32353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9"/>
            <a:ext cx="8291264" cy="5115271"/>
          </a:xfrm>
        </p:spPr>
        <p:txBody>
          <a:bodyPr>
            <a:normAutofit/>
          </a:bodyPr>
          <a:lstStyle/>
          <a:p>
            <a:pPr marL="0" indent="0">
              <a:buNone/>
            </a:pPr>
            <a:r>
              <a:rPr lang="en-IN" sz="1800" u="sng" dirty="0"/>
              <a:t>Saved Job List:-</a:t>
            </a:r>
          </a:p>
          <a:p>
            <a:pPr marL="0" indent="0">
              <a:buNone/>
            </a:pPr>
            <a:endParaRPr lang="en-IN" sz="1800" u="sng" dirty="0"/>
          </a:p>
          <a:p>
            <a:pPr marL="0" indent="0">
              <a:buNone/>
            </a:pPr>
            <a:endParaRPr lang="en-IN" sz="1800" u="sng" dirty="0"/>
          </a:p>
        </p:txBody>
      </p:sp>
      <p:pic>
        <p:nvPicPr>
          <p:cNvPr id="5" name="Picture 4">
            <a:extLst>
              <a:ext uri="{FF2B5EF4-FFF2-40B4-BE49-F238E27FC236}">
                <a16:creationId xmlns:a16="http://schemas.microsoft.com/office/drawing/2014/main" id="{26DA895F-F4D1-4C6D-B0B3-F0A6D89D3B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7784" y="731709"/>
            <a:ext cx="3240360" cy="5760640"/>
          </a:xfrm>
          <a:prstGeom prst="rect">
            <a:avLst/>
          </a:prstGeom>
        </p:spPr>
      </p:pic>
    </p:spTree>
    <p:extLst>
      <p:ext uri="{BB962C8B-B14F-4D97-AF65-F5344CB8AC3E}">
        <p14:creationId xmlns:p14="http://schemas.microsoft.com/office/powerpoint/2010/main" val="960521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9"/>
            <a:ext cx="8291264" cy="5115271"/>
          </a:xfrm>
        </p:spPr>
        <p:txBody>
          <a:bodyPr>
            <a:normAutofit/>
          </a:bodyPr>
          <a:lstStyle/>
          <a:p>
            <a:pPr marL="0" indent="0">
              <a:buNone/>
            </a:pPr>
            <a:r>
              <a:rPr lang="en-IN" sz="1800" u="sng" dirty="0"/>
              <a:t>After Logout, Login Screen:-</a:t>
            </a:r>
          </a:p>
          <a:p>
            <a:pPr marL="0" indent="0">
              <a:buNone/>
            </a:pPr>
            <a:endParaRPr lang="en-IN" sz="1800" u="sng" dirty="0"/>
          </a:p>
          <a:p>
            <a:pPr marL="0" indent="0">
              <a:buNone/>
            </a:pPr>
            <a:endParaRPr lang="en-IN" sz="1800" u="sng" dirty="0"/>
          </a:p>
        </p:txBody>
      </p:sp>
      <p:pic>
        <p:nvPicPr>
          <p:cNvPr id="4" name="Picture 3">
            <a:extLst>
              <a:ext uri="{FF2B5EF4-FFF2-40B4-BE49-F238E27FC236}">
                <a16:creationId xmlns:a16="http://schemas.microsoft.com/office/drawing/2014/main" id="{0353F661-BACF-4399-8804-FEEA7EA01C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9832" y="1484784"/>
            <a:ext cx="2713802" cy="4824536"/>
          </a:xfrm>
          <a:prstGeom prst="rect">
            <a:avLst/>
          </a:prstGeom>
        </p:spPr>
      </p:pic>
    </p:spTree>
    <p:extLst>
      <p:ext uri="{BB962C8B-B14F-4D97-AF65-F5344CB8AC3E}">
        <p14:creationId xmlns:p14="http://schemas.microsoft.com/office/powerpoint/2010/main" val="3992416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219256" cy="5115272"/>
          </a:xfrm>
        </p:spPr>
        <p:txBody>
          <a:bodyPr>
            <a:normAutofit/>
          </a:bodyPr>
          <a:lstStyle/>
          <a:p>
            <a:pPr marL="0" indent="0">
              <a:buNone/>
            </a:pPr>
            <a:r>
              <a:rPr lang="en-IN" sz="1800" u="sng" dirty="0"/>
              <a:t>SUMMARY OF RESULTS</a:t>
            </a:r>
          </a:p>
          <a:p>
            <a:pPr marL="0" indent="0">
              <a:buNone/>
            </a:pPr>
            <a:endParaRPr lang="en-IN" sz="1800" u="sng" dirty="0"/>
          </a:p>
          <a:p>
            <a:r>
              <a:rPr lang="en-US" sz="1800" dirty="0"/>
              <a:t> </a:t>
            </a:r>
            <a:r>
              <a:rPr lang="en-US" sz="1600" dirty="0"/>
              <a:t>To, conclude this project provides various features with the ease to find and apply for various jobs online. Employers and Employee can easily use and manage their work on this  application. </a:t>
            </a:r>
            <a:r>
              <a:rPr lang="en-IN" sz="1600" dirty="0"/>
              <a:t>As this is a well designed and easy-to-use communication system it will certainly give the job portal an edge over the other job portals with outdated and manual communication system .</a:t>
            </a:r>
          </a:p>
          <a:p>
            <a:r>
              <a:rPr lang="en-IN" sz="1600" dirty="0"/>
              <a:t>With automatic features like getting candidates information, company information, getting job vacancies , editing user account etc this application turns out to be a very suitable one.</a:t>
            </a:r>
            <a:r>
              <a:rPr lang="en-US" sz="1600" dirty="0"/>
              <a:t>         </a:t>
            </a:r>
            <a:endParaRPr lang="en-IN" sz="1600" u="sng" dirty="0"/>
          </a:p>
          <a:p>
            <a:pPr marL="0" indent="0">
              <a:buNone/>
            </a:pPr>
            <a:endParaRPr lang="en-IN" sz="1600" u="sng" dirty="0"/>
          </a:p>
        </p:txBody>
      </p:sp>
    </p:spTree>
    <p:extLst>
      <p:ext uri="{BB962C8B-B14F-4D97-AF65-F5344CB8AC3E}">
        <p14:creationId xmlns:p14="http://schemas.microsoft.com/office/powerpoint/2010/main" val="93825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36712"/>
            <a:ext cx="8219256" cy="5259288"/>
          </a:xfrm>
        </p:spPr>
        <p:txBody>
          <a:bodyPr>
            <a:normAutofit/>
          </a:bodyPr>
          <a:lstStyle/>
          <a:p>
            <a:pPr marL="0" indent="0">
              <a:buNone/>
            </a:pPr>
            <a:r>
              <a:rPr lang="en-IN" sz="1800" u="sng" dirty="0"/>
              <a:t>FUTURE ENHANCEMENT</a:t>
            </a:r>
          </a:p>
          <a:p>
            <a:pPr marL="0" indent="0">
              <a:buNone/>
            </a:pPr>
            <a:endParaRPr lang="en-IN" sz="1800" u="sng" dirty="0"/>
          </a:p>
          <a:p>
            <a:r>
              <a:rPr lang="en-US" sz="1600" dirty="0"/>
              <a:t>There is always a room for improvement in any software package, however good and efficient it may be. The important thing is that the site should be flexible enough for further modifications.</a:t>
            </a:r>
            <a:endParaRPr lang="en-IN" sz="1600" dirty="0"/>
          </a:p>
          <a:p>
            <a:r>
              <a:rPr lang="en-US" sz="1600" dirty="0"/>
              <a:t>Considering this important factor, the application is designed in such a way that the provisions are given for future enhancement. At present this application is limited to searching jobs, applying  for any job and e-mail functionality but in future it can be enhanced by many more methods and functionality like Searching alphabetically, getting notification, more friendly user interface and many other ways depending on requirements</a:t>
            </a:r>
            <a:endParaRPr lang="en-IN" sz="1600" u="sng" dirty="0"/>
          </a:p>
          <a:p>
            <a:pPr marL="0" indent="0">
              <a:buNone/>
            </a:pPr>
            <a:endParaRPr lang="en-IN" sz="1600" u="sng" dirty="0"/>
          </a:p>
          <a:p>
            <a:pPr marL="0" indent="0">
              <a:buNone/>
            </a:pPr>
            <a:endParaRPr lang="en-IN" sz="1800" u="sng" dirty="0"/>
          </a:p>
        </p:txBody>
      </p:sp>
    </p:spTree>
    <p:extLst>
      <p:ext uri="{BB962C8B-B14F-4D97-AF65-F5344CB8AC3E}">
        <p14:creationId xmlns:p14="http://schemas.microsoft.com/office/powerpoint/2010/main" val="304860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36712"/>
            <a:ext cx="8219256" cy="5259288"/>
          </a:xfrm>
        </p:spPr>
        <p:txBody>
          <a:bodyPr>
            <a:normAutofit/>
          </a:bodyPr>
          <a:lstStyle/>
          <a:p>
            <a:pPr marL="0" indent="0">
              <a:buNone/>
            </a:pPr>
            <a:r>
              <a:rPr lang="en-IN" sz="1800" u="sng" dirty="0"/>
              <a:t>RESPONSIBILITES</a:t>
            </a:r>
          </a:p>
          <a:p>
            <a:pPr marL="0" indent="0">
              <a:buNone/>
            </a:pPr>
            <a:endParaRPr lang="en-IN" sz="1800" u="sng" dirty="0"/>
          </a:p>
          <a:p>
            <a:pPr marL="0" lvl="0" indent="0">
              <a:buNone/>
            </a:pPr>
            <a:r>
              <a:rPr lang="en-US" sz="1600" b="1" dirty="0" err="1"/>
              <a:t>Lizza</a:t>
            </a:r>
            <a:r>
              <a:rPr lang="en-US" sz="1600" b="1" dirty="0"/>
              <a:t> </a:t>
            </a:r>
            <a:r>
              <a:rPr lang="en-US" sz="1600" b="1" dirty="0" err="1"/>
              <a:t>Parmar</a:t>
            </a:r>
            <a:r>
              <a:rPr lang="en-US" sz="1600" b="1" dirty="0"/>
              <a:t>:-</a:t>
            </a:r>
            <a:endParaRPr lang="en-IN" sz="1600" dirty="0"/>
          </a:p>
          <a:p>
            <a:pPr lvl="0"/>
            <a:r>
              <a:rPr lang="en-US" sz="1600" dirty="0"/>
              <a:t>Register(Employee/Employer(role based(option buttons))), Login</a:t>
            </a:r>
            <a:endParaRPr lang="en-IN" sz="1600" dirty="0"/>
          </a:p>
          <a:p>
            <a:pPr lvl="0"/>
            <a:r>
              <a:rPr lang="en-US" sz="1600" dirty="0"/>
              <a:t>Edit Employee Profile details, updated back on welcome screen</a:t>
            </a:r>
          </a:p>
          <a:p>
            <a:pPr lvl="0"/>
            <a:r>
              <a:rPr lang="en-US" sz="1600" dirty="0"/>
              <a:t>List View on home page</a:t>
            </a:r>
            <a:endParaRPr lang="en-IN" sz="1600" dirty="0"/>
          </a:p>
          <a:p>
            <a:pPr lvl="0"/>
            <a:r>
              <a:rPr lang="en-US" sz="1600" dirty="0"/>
              <a:t>Help in database</a:t>
            </a:r>
            <a:endParaRPr lang="en-IN" sz="1600" dirty="0"/>
          </a:p>
          <a:p>
            <a:pPr marL="0" lvl="0" indent="0">
              <a:buNone/>
            </a:pPr>
            <a:r>
              <a:rPr lang="en-US" sz="1600" b="1" dirty="0" err="1"/>
              <a:t>Parulpreet</a:t>
            </a:r>
            <a:r>
              <a:rPr lang="en-US" sz="1600" b="1" dirty="0"/>
              <a:t> </a:t>
            </a:r>
            <a:r>
              <a:rPr lang="en-US" sz="1600" b="1" dirty="0" err="1"/>
              <a:t>Khurmi</a:t>
            </a:r>
            <a:r>
              <a:rPr lang="en-US" sz="1600" b="1" dirty="0"/>
              <a:t>:-</a:t>
            </a:r>
            <a:endParaRPr lang="en-IN" sz="1600" dirty="0"/>
          </a:p>
          <a:p>
            <a:r>
              <a:rPr lang="en-US" sz="1600" dirty="0"/>
              <a:t>Spinner View, Search View and Menu</a:t>
            </a:r>
          </a:p>
          <a:p>
            <a:r>
              <a:rPr lang="en-US" sz="1600" dirty="0"/>
              <a:t>job detail page from first page</a:t>
            </a:r>
          </a:p>
          <a:p>
            <a:r>
              <a:rPr lang="en-US" sz="1600" dirty="0"/>
              <a:t>Tabs functionality by using fragments with database for whole job list, saved job list, and applied job list</a:t>
            </a:r>
          </a:p>
          <a:p>
            <a:r>
              <a:rPr lang="en-US" sz="1600" dirty="0"/>
              <a:t>Send an email for job application submission to the employer’s email id from database</a:t>
            </a:r>
          </a:p>
          <a:p>
            <a:endParaRPr lang="en-US" sz="1600" dirty="0"/>
          </a:p>
          <a:p>
            <a:endParaRPr lang="en-US" sz="1600" dirty="0"/>
          </a:p>
          <a:p>
            <a:endParaRPr lang="en-IN" sz="1600" u="sng" dirty="0"/>
          </a:p>
          <a:p>
            <a:pPr marL="0" indent="0">
              <a:buNone/>
            </a:pPr>
            <a:endParaRPr lang="en-IN" sz="1800" u="sng" dirty="0"/>
          </a:p>
          <a:p>
            <a:pPr marL="0" indent="0">
              <a:buNone/>
            </a:pPr>
            <a:endParaRPr lang="en-IN" sz="1800" u="sng" dirty="0"/>
          </a:p>
        </p:txBody>
      </p:sp>
    </p:spTree>
    <p:extLst>
      <p:ext uri="{BB962C8B-B14F-4D97-AF65-F5344CB8AC3E}">
        <p14:creationId xmlns:p14="http://schemas.microsoft.com/office/powerpoint/2010/main" val="274673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normAutofit/>
          </a:bodyPr>
          <a:lstStyle/>
          <a:p>
            <a:pPr marL="0" indent="0">
              <a:buNone/>
            </a:pPr>
            <a:endParaRPr lang="en-IN" sz="1600" u="sng" dirty="0">
              <a:solidFill>
                <a:schemeClr val="tx1"/>
              </a:solidFill>
              <a:latin typeface="Cambria" panose="02040503050406030204" pitchFamily="18" charset="0"/>
            </a:endParaRPr>
          </a:p>
          <a:p>
            <a:pPr marL="0" indent="0">
              <a:buNone/>
            </a:pPr>
            <a:r>
              <a:rPr lang="en-IN" sz="1800" u="sng" dirty="0">
                <a:latin typeface="Cambria" panose="02040503050406030204" pitchFamily="18" charset="0"/>
              </a:rPr>
              <a:t>AIM AND OBJECTIVE</a:t>
            </a:r>
            <a:endParaRPr lang="en-IN" sz="1800" u="sng" dirty="0">
              <a:solidFill>
                <a:schemeClr val="tx1"/>
              </a:solidFill>
              <a:latin typeface="Cambria" panose="02040503050406030204" pitchFamily="18" charset="0"/>
            </a:endParaRPr>
          </a:p>
          <a:p>
            <a:pPr marL="0" indent="0">
              <a:buNone/>
            </a:pPr>
            <a:endParaRPr lang="en-IN" sz="1600" dirty="0">
              <a:latin typeface="Cambria" panose="02040503050406030204" pitchFamily="18" charset="0"/>
            </a:endParaRPr>
          </a:p>
          <a:p>
            <a:r>
              <a:rPr lang="en-IN" sz="1600" dirty="0">
                <a:solidFill>
                  <a:schemeClr val="tx1"/>
                </a:solidFill>
              </a:rPr>
              <a:t>This Project Provide a common platform for both job seekers and Recruiters. </a:t>
            </a:r>
            <a:r>
              <a:rPr lang="en-US" sz="1600" dirty="0">
                <a:solidFill>
                  <a:schemeClr val="tx1"/>
                </a:solidFill>
              </a:rPr>
              <a:t>It connects employer and job seekers where employers are the source of the resources and the job seeker can find and apply for their targeted job.</a:t>
            </a:r>
            <a:endParaRPr lang="en-IN" sz="1600" dirty="0">
              <a:solidFill>
                <a:schemeClr val="tx1"/>
              </a:solidFill>
            </a:endParaRPr>
          </a:p>
          <a:p>
            <a:r>
              <a:rPr lang="en-IN" sz="1600" dirty="0">
                <a:solidFill>
                  <a:schemeClr val="tx1"/>
                </a:solidFill>
              </a:rPr>
              <a:t>This application aims to provide the candidates ability to register to this application and   search for jobs, manage their accounts. </a:t>
            </a:r>
            <a:r>
              <a:rPr lang="en-US" sz="1600" dirty="0">
                <a:solidFill>
                  <a:schemeClr val="tx1"/>
                </a:solidFill>
              </a:rPr>
              <a:t>On the other hand recruiters that are willing to publish the jobs can register to the online job portal and get their own account created and can post jobs to portal‘s database. Also, registered recruiters can add or remove jobs and these jobs can be seen by various candidates and they can contact them through e-mail. The main aim of this project is to make a good  application that can make the job search option easy and accessible to everyone who are interested.</a:t>
            </a:r>
            <a:endParaRPr lang="en-IN" sz="1600" dirty="0">
              <a:solidFill>
                <a:schemeClr val="tx1"/>
              </a:solidFill>
            </a:endParaRPr>
          </a:p>
          <a:p>
            <a:pPr marL="0" indent="0">
              <a:buNone/>
            </a:pPr>
            <a:endParaRPr lang="en-IN" sz="1600" dirty="0">
              <a:latin typeface="Cambria" panose="02040503050406030204" pitchFamily="18" charset="0"/>
            </a:endParaRPr>
          </a:p>
        </p:txBody>
      </p:sp>
      <p:sp>
        <p:nvSpPr>
          <p:cNvPr id="2" name="Title 1"/>
          <p:cNvSpPr>
            <a:spLocks noGrp="1"/>
          </p:cNvSpPr>
          <p:nvPr>
            <p:ph type="title"/>
          </p:nvPr>
        </p:nvSpPr>
        <p:spPr>
          <a:xfrm>
            <a:off x="467544" y="188640"/>
            <a:ext cx="8219256" cy="720080"/>
          </a:xfrm>
        </p:spPr>
        <p:txBody>
          <a:bodyPr/>
          <a:lstStyle/>
          <a:p>
            <a:pPr algn="l"/>
            <a:r>
              <a:rPr lang="en-IN" sz="2400" dirty="0">
                <a:solidFill>
                  <a:schemeClr val="bg1">
                    <a:lumMod val="75000"/>
                    <a:lumOff val="25000"/>
                  </a:schemeClr>
                </a:solidFill>
                <a:latin typeface="Cambria" panose="02040503050406030204" pitchFamily="18" charset="0"/>
              </a:rPr>
              <a:t>Introduction</a:t>
            </a:r>
          </a:p>
        </p:txBody>
      </p:sp>
    </p:spTree>
    <p:extLst>
      <p:ext uri="{BB962C8B-B14F-4D97-AF65-F5344CB8AC3E}">
        <p14:creationId xmlns:p14="http://schemas.microsoft.com/office/powerpoint/2010/main" val="1798546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4784"/>
            <a:ext cx="8229600" cy="2952328"/>
          </a:xfrm>
        </p:spPr>
        <p:txBody>
          <a:bodyPr/>
          <a:lstStyle/>
          <a:p>
            <a:pPr algn="ctr"/>
            <a:r>
              <a:rPr lang="en-IN" dirty="0">
                <a:solidFill>
                  <a:schemeClr val="bg2"/>
                </a:solidFill>
                <a:latin typeface="Cambria" panose="02040503050406030204" pitchFamily="18" charset="0"/>
              </a:rPr>
              <a:t>Thank</a:t>
            </a:r>
            <a:br>
              <a:rPr lang="en-IN" dirty="0">
                <a:solidFill>
                  <a:schemeClr val="bg2"/>
                </a:solidFill>
                <a:latin typeface="Cambria" panose="02040503050406030204" pitchFamily="18" charset="0"/>
              </a:rPr>
            </a:br>
            <a:r>
              <a:rPr lang="en-IN" dirty="0">
                <a:solidFill>
                  <a:schemeClr val="bg2"/>
                </a:solidFill>
                <a:latin typeface="Cambria" panose="02040503050406030204" pitchFamily="18" charset="0"/>
              </a:rPr>
              <a:t>       You…</a:t>
            </a:r>
          </a:p>
        </p:txBody>
      </p:sp>
    </p:spTree>
    <p:extLst>
      <p:ext uri="{BB962C8B-B14F-4D97-AF65-F5344CB8AC3E}">
        <p14:creationId xmlns:p14="http://schemas.microsoft.com/office/powerpoint/2010/main" val="62370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80920" cy="5832648"/>
          </a:xfrm>
        </p:spPr>
        <p:txBody>
          <a:bodyPr>
            <a:normAutofit fontScale="47500" lnSpcReduction="20000"/>
          </a:bodyPr>
          <a:lstStyle/>
          <a:p>
            <a:pPr marL="0" indent="0">
              <a:buNone/>
            </a:pPr>
            <a:endParaRPr lang="en-IN" sz="1600" u="sng" dirty="0">
              <a:latin typeface="Cambria" panose="02040503050406030204" pitchFamily="18" charset="0"/>
            </a:endParaRPr>
          </a:p>
          <a:p>
            <a:pPr>
              <a:lnSpc>
                <a:spcPct val="120000"/>
              </a:lnSpc>
            </a:pPr>
            <a:r>
              <a:rPr lang="en-US" sz="4000" dirty="0">
                <a:solidFill>
                  <a:schemeClr val="tx1"/>
                </a:solidFill>
              </a:rPr>
              <a:t>Before creating this application, all jobs seekers used to send their resumes or information through postal mails or by person to person contacts with each other. This took long time to send their requirements to employers and also employers faced  the problems to collect all the information from clients and consultants.</a:t>
            </a:r>
            <a:endParaRPr lang="en-IN" sz="4000" dirty="0">
              <a:solidFill>
                <a:schemeClr val="tx1"/>
              </a:solidFill>
            </a:endParaRPr>
          </a:p>
          <a:p>
            <a:pPr>
              <a:lnSpc>
                <a:spcPct val="120000"/>
              </a:lnSpc>
            </a:pPr>
            <a:r>
              <a:rPr lang="en-US" sz="4000" dirty="0">
                <a:solidFill>
                  <a:schemeClr val="tx1"/>
                </a:solidFill>
              </a:rPr>
              <a:t>So, the above mentioned problems are solved by our Online Job Portal</a:t>
            </a:r>
            <a:r>
              <a:rPr lang="en-US" sz="4000" dirty="0"/>
              <a:t>.</a:t>
            </a:r>
          </a:p>
          <a:p>
            <a:pPr>
              <a:lnSpc>
                <a:spcPct val="120000"/>
              </a:lnSpc>
            </a:pPr>
            <a:endParaRPr lang="en-US" sz="4000" dirty="0"/>
          </a:p>
          <a:p>
            <a:pPr marL="0" indent="0">
              <a:buNone/>
            </a:pPr>
            <a:r>
              <a:rPr lang="en-US" sz="4000" b="1" dirty="0">
                <a:solidFill>
                  <a:schemeClr val="bg1">
                    <a:lumMod val="75000"/>
                    <a:lumOff val="25000"/>
                  </a:schemeClr>
                </a:solidFill>
              </a:rPr>
              <a:t>Users of the System</a:t>
            </a:r>
          </a:p>
          <a:p>
            <a:pPr marL="0" indent="0">
              <a:buNone/>
            </a:pPr>
            <a:endParaRPr lang="en-US" sz="4000" b="1" dirty="0">
              <a:solidFill>
                <a:schemeClr val="tx2"/>
              </a:solidFill>
            </a:endParaRPr>
          </a:p>
          <a:p>
            <a:pPr marL="0" indent="0">
              <a:buNone/>
            </a:pPr>
            <a:r>
              <a:rPr lang="en-US" sz="4000" dirty="0">
                <a:solidFill>
                  <a:schemeClr val="tx1"/>
                </a:solidFill>
              </a:rPr>
              <a:t>The main stakeholders of this system are:</a:t>
            </a:r>
            <a:endParaRPr lang="en-IN" sz="4000" dirty="0">
              <a:solidFill>
                <a:schemeClr val="tx1"/>
              </a:solidFill>
            </a:endParaRPr>
          </a:p>
          <a:p>
            <a:r>
              <a:rPr lang="en-US" sz="4000" u="sng" dirty="0">
                <a:solidFill>
                  <a:schemeClr val="tx1"/>
                </a:solidFill>
              </a:rPr>
              <a:t>Employee/</a:t>
            </a:r>
            <a:r>
              <a:rPr lang="en-US" sz="4000" u="sng" dirty="0" err="1">
                <a:solidFill>
                  <a:schemeClr val="tx1"/>
                </a:solidFill>
              </a:rPr>
              <a:t>Employeer</a:t>
            </a:r>
            <a:endParaRPr lang="en-IN" sz="4000" dirty="0">
              <a:solidFill>
                <a:schemeClr val="tx1"/>
              </a:solidFill>
            </a:endParaRPr>
          </a:p>
          <a:p>
            <a:pPr lvl="1"/>
            <a:r>
              <a:rPr lang="en-IN" sz="4000" dirty="0">
                <a:solidFill>
                  <a:schemeClr val="tx1"/>
                </a:solidFill>
              </a:rPr>
              <a:t>This module contains details about Jobs. </a:t>
            </a:r>
          </a:p>
          <a:p>
            <a:pPr lvl="1"/>
            <a:r>
              <a:rPr lang="en-IN" sz="4000" dirty="0">
                <a:solidFill>
                  <a:schemeClr val="tx1"/>
                </a:solidFill>
              </a:rPr>
              <a:t>They can register and create a profile. </a:t>
            </a:r>
          </a:p>
          <a:p>
            <a:pPr lvl="1"/>
            <a:r>
              <a:rPr lang="en-IN" sz="4000" dirty="0">
                <a:solidFill>
                  <a:schemeClr val="tx1"/>
                </a:solidFill>
              </a:rPr>
              <a:t>Perform edit/delete operation on their profile.</a:t>
            </a:r>
          </a:p>
          <a:p>
            <a:pPr lvl="1"/>
            <a:r>
              <a:rPr lang="en-IN" sz="4000" dirty="0">
                <a:solidFill>
                  <a:schemeClr val="tx1"/>
                </a:solidFill>
              </a:rPr>
              <a:t>They can search and apply for  jobs online. </a:t>
            </a:r>
          </a:p>
          <a:p>
            <a:pPr lvl="1"/>
            <a:r>
              <a:rPr lang="en-IN" sz="4000" dirty="0">
                <a:solidFill>
                  <a:schemeClr val="tx1"/>
                </a:solidFill>
              </a:rPr>
              <a:t>View application status through e-mail. </a:t>
            </a:r>
          </a:p>
          <a:p>
            <a:pPr marL="0" indent="0">
              <a:buNone/>
            </a:pPr>
            <a:endParaRPr lang="en-IN" sz="4000" dirty="0">
              <a:solidFill>
                <a:schemeClr val="tx1"/>
              </a:solidFill>
            </a:endParaRPr>
          </a:p>
          <a:p>
            <a:pPr marL="0" indent="0">
              <a:buNone/>
            </a:pPr>
            <a:r>
              <a:rPr lang="en-US" sz="4000" dirty="0">
                <a:solidFill>
                  <a:schemeClr val="tx1"/>
                </a:solidFill>
              </a:rPr>
              <a:t> </a:t>
            </a:r>
            <a:endParaRPr lang="en-IN" sz="4000" dirty="0">
              <a:solidFill>
                <a:schemeClr val="tx1"/>
              </a:solidFill>
            </a:endParaRPr>
          </a:p>
          <a:p>
            <a:pPr marL="0" indent="0">
              <a:buNone/>
            </a:pPr>
            <a:endParaRPr lang="en-IN" sz="2900" b="1" dirty="0">
              <a:solidFill>
                <a:schemeClr val="tx2"/>
              </a:solidFill>
            </a:endParaRPr>
          </a:p>
          <a:p>
            <a:pPr marL="0" indent="0">
              <a:buNone/>
            </a:pPr>
            <a:endParaRPr lang="en-IN" sz="1600" u="sng" dirty="0">
              <a:latin typeface="Cambria" panose="02040503050406030204" pitchFamily="18" charset="0"/>
            </a:endParaRPr>
          </a:p>
        </p:txBody>
      </p:sp>
      <p:sp>
        <p:nvSpPr>
          <p:cNvPr id="2" name="Title 1"/>
          <p:cNvSpPr>
            <a:spLocks noGrp="1"/>
          </p:cNvSpPr>
          <p:nvPr>
            <p:ph type="title"/>
          </p:nvPr>
        </p:nvSpPr>
        <p:spPr>
          <a:xfrm>
            <a:off x="457200" y="0"/>
            <a:ext cx="8229600" cy="836712"/>
          </a:xfrm>
        </p:spPr>
        <p:txBody>
          <a:bodyPr/>
          <a:lstStyle/>
          <a:p>
            <a:pPr algn="l"/>
            <a:r>
              <a:rPr lang="en-IN" sz="2400" dirty="0">
                <a:solidFill>
                  <a:schemeClr val="bg1">
                    <a:lumMod val="75000"/>
                    <a:lumOff val="25000"/>
                  </a:schemeClr>
                </a:solidFill>
                <a:latin typeface="Cambria" panose="02040503050406030204" pitchFamily="18" charset="0"/>
              </a:rPr>
              <a:t>Problem Specification</a:t>
            </a:r>
          </a:p>
        </p:txBody>
      </p:sp>
    </p:spTree>
    <p:extLst>
      <p:ext uri="{BB962C8B-B14F-4D97-AF65-F5344CB8AC3E}">
        <p14:creationId xmlns:p14="http://schemas.microsoft.com/office/powerpoint/2010/main" val="2139019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19256" cy="5073427"/>
          </a:xfrm>
        </p:spPr>
        <p:txBody>
          <a:bodyPr>
            <a:normAutofit/>
          </a:bodyPr>
          <a:lstStyle/>
          <a:p>
            <a:pPr marL="0" indent="0">
              <a:buNone/>
            </a:pPr>
            <a:r>
              <a:rPr lang="en-IN" sz="1800" u="sng" dirty="0">
                <a:solidFill>
                  <a:schemeClr val="tx1"/>
                </a:solidFill>
                <a:latin typeface="Cambria" panose="02040503050406030204" pitchFamily="18" charset="0"/>
              </a:rPr>
              <a:t>HOME PAGE</a:t>
            </a:r>
          </a:p>
          <a:p>
            <a:pPr marL="0" indent="0">
              <a:buNone/>
            </a:pPr>
            <a:endParaRPr lang="en-IN" sz="1800" dirty="0">
              <a:solidFill>
                <a:schemeClr val="tx1"/>
              </a:solidFill>
              <a:latin typeface="Cambria" panose="02040503050406030204" pitchFamily="18" charset="0"/>
            </a:endParaRPr>
          </a:p>
          <a:p>
            <a:pPr marL="0" indent="0">
              <a:buNone/>
            </a:pPr>
            <a:endParaRPr lang="en-IN" sz="1800" dirty="0">
              <a:solidFill>
                <a:schemeClr val="tx1"/>
              </a:solidFill>
              <a:latin typeface="Cambria" panose="02040503050406030204" pitchFamily="18" charset="0"/>
            </a:endParaRPr>
          </a:p>
        </p:txBody>
      </p:sp>
      <p:sp>
        <p:nvSpPr>
          <p:cNvPr id="2" name="Title 1"/>
          <p:cNvSpPr>
            <a:spLocks noGrp="1"/>
          </p:cNvSpPr>
          <p:nvPr>
            <p:ph type="title"/>
          </p:nvPr>
        </p:nvSpPr>
        <p:spPr>
          <a:xfrm>
            <a:off x="395536" y="34972"/>
            <a:ext cx="8229600" cy="836712"/>
          </a:xfrm>
        </p:spPr>
        <p:txBody>
          <a:bodyPr/>
          <a:lstStyle/>
          <a:p>
            <a:pPr algn="l"/>
            <a:r>
              <a:rPr lang="en-IN" sz="2400" dirty="0">
                <a:solidFill>
                  <a:schemeClr val="bg1">
                    <a:lumMod val="75000"/>
                    <a:lumOff val="25000"/>
                  </a:schemeClr>
                </a:solidFill>
                <a:latin typeface="Cambria" panose="02040503050406030204" pitchFamily="18" charset="0"/>
              </a:rPr>
              <a:t>Results</a:t>
            </a:r>
          </a:p>
        </p:txBody>
      </p:sp>
      <p:pic>
        <p:nvPicPr>
          <p:cNvPr id="6" name="Picture 5">
            <a:extLst>
              <a:ext uri="{FF2B5EF4-FFF2-40B4-BE49-F238E27FC236}">
                <a16:creationId xmlns:a16="http://schemas.microsoft.com/office/drawing/2014/main" id="{86B1ED8C-214D-446A-B4C0-B54CFEE394D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96652"/>
            <a:ext cx="3168352" cy="6264696"/>
          </a:xfrm>
          <a:prstGeom prst="rect">
            <a:avLst/>
          </a:prstGeom>
          <a:noFill/>
          <a:ln>
            <a:noFill/>
          </a:ln>
        </p:spPr>
      </p:pic>
    </p:spTree>
    <p:extLst>
      <p:ext uri="{BB962C8B-B14F-4D97-AF65-F5344CB8AC3E}">
        <p14:creationId xmlns:p14="http://schemas.microsoft.com/office/powerpoint/2010/main" val="65349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219256" cy="5145435"/>
          </a:xfrm>
        </p:spPr>
        <p:txBody>
          <a:bodyPr>
            <a:normAutofit/>
          </a:bodyPr>
          <a:lstStyle/>
          <a:p>
            <a:pPr marL="0" indent="0">
              <a:buNone/>
            </a:pPr>
            <a:r>
              <a:rPr lang="en-IN" sz="1800" u="sng" dirty="0" err="1">
                <a:solidFill>
                  <a:schemeClr val="tx1"/>
                </a:solidFill>
                <a:latin typeface="Cambria" panose="02040503050406030204" pitchFamily="18" charset="0"/>
              </a:rPr>
              <a:t>Search</a:t>
            </a:r>
            <a:r>
              <a:rPr lang="en-IN" sz="1800" u="sng" dirty="0" err="1">
                <a:latin typeface="Cambria" panose="02040503050406030204" pitchFamily="18" charset="0"/>
              </a:rPr>
              <a:t>View</a:t>
            </a:r>
            <a:r>
              <a:rPr lang="en-IN" sz="1800" u="sng" dirty="0">
                <a:latin typeface="Cambria" panose="02040503050406030204" pitchFamily="18" charset="0"/>
              </a:rPr>
              <a:t> Functionality:-</a:t>
            </a:r>
          </a:p>
          <a:p>
            <a:pPr marL="0" indent="0">
              <a:buNone/>
            </a:pPr>
            <a:r>
              <a:rPr lang="en-IN" sz="1800" u="sng" dirty="0">
                <a:solidFill>
                  <a:schemeClr val="tx1"/>
                </a:solidFill>
                <a:latin typeface="Cambria" panose="02040503050406030204" pitchFamily="18" charset="0"/>
              </a:rPr>
              <a:t> </a:t>
            </a:r>
          </a:p>
          <a:p>
            <a:pPr marL="0" indent="0">
              <a:buNone/>
            </a:pPr>
            <a:endParaRPr lang="en-IN" sz="1800" u="sng" dirty="0">
              <a:solidFill>
                <a:schemeClr val="tx1"/>
              </a:solidFill>
              <a:latin typeface="Cambria" panose="02040503050406030204" pitchFamily="18" charset="0"/>
            </a:endParaRPr>
          </a:p>
          <a:p>
            <a:pPr marL="0" indent="0">
              <a:buNone/>
            </a:pPr>
            <a:endParaRPr lang="en-IN" sz="1800" u="sng" dirty="0">
              <a:solidFill>
                <a:schemeClr val="tx1"/>
              </a:solidFill>
              <a:latin typeface="Cambria" panose="02040503050406030204" pitchFamily="18" charset="0"/>
            </a:endParaRPr>
          </a:p>
        </p:txBody>
      </p:sp>
      <p:pic>
        <p:nvPicPr>
          <p:cNvPr id="5" name="Picture 4">
            <a:extLst>
              <a:ext uri="{FF2B5EF4-FFF2-40B4-BE49-F238E27FC236}">
                <a16:creationId xmlns:a16="http://schemas.microsoft.com/office/drawing/2014/main" id="{1A1387BF-80A1-4686-8093-0D2241F5C0F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9872" y="980728"/>
            <a:ext cx="3024336" cy="5472608"/>
          </a:xfrm>
          <a:prstGeom prst="rect">
            <a:avLst/>
          </a:prstGeom>
          <a:noFill/>
          <a:ln>
            <a:noFill/>
          </a:ln>
        </p:spPr>
      </p:pic>
    </p:spTree>
    <p:extLst>
      <p:ext uri="{BB962C8B-B14F-4D97-AF65-F5344CB8AC3E}">
        <p14:creationId xmlns:p14="http://schemas.microsoft.com/office/powerpoint/2010/main" val="222358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219256" cy="5145435"/>
          </a:xfrm>
        </p:spPr>
        <p:txBody>
          <a:bodyPr>
            <a:normAutofit/>
          </a:bodyPr>
          <a:lstStyle/>
          <a:p>
            <a:pPr marL="0" indent="0">
              <a:buNone/>
            </a:pPr>
            <a:r>
              <a:rPr lang="en-IN" sz="1800" u="sng" dirty="0">
                <a:solidFill>
                  <a:schemeClr val="tx1"/>
                </a:solidFill>
                <a:latin typeface="Cambria" panose="02040503050406030204" pitchFamily="18" charset="0"/>
              </a:rPr>
              <a:t>Search By Spinner </a:t>
            </a:r>
            <a:r>
              <a:rPr lang="en-IN" sz="1800" u="sng" dirty="0">
                <a:latin typeface="Cambria" panose="02040503050406030204" pitchFamily="18" charset="0"/>
              </a:rPr>
              <a:t>:-</a:t>
            </a:r>
          </a:p>
          <a:p>
            <a:pPr marL="0" indent="0">
              <a:buNone/>
            </a:pPr>
            <a:endParaRPr lang="en-IN" sz="1800" u="sng" dirty="0">
              <a:solidFill>
                <a:schemeClr val="tx1"/>
              </a:solidFill>
              <a:latin typeface="Cambria" panose="02040503050406030204" pitchFamily="18" charset="0"/>
            </a:endParaRPr>
          </a:p>
          <a:p>
            <a:pPr marL="0" indent="0">
              <a:buNone/>
            </a:pPr>
            <a:endParaRPr lang="en-IN" sz="1800" u="sng" dirty="0">
              <a:solidFill>
                <a:schemeClr val="tx1"/>
              </a:solidFill>
              <a:latin typeface="Cambria" panose="02040503050406030204" pitchFamily="18" charset="0"/>
            </a:endParaRPr>
          </a:p>
          <a:p>
            <a:pPr marL="0" indent="0">
              <a:buNone/>
            </a:pPr>
            <a:endParaRPr lang="en-IN" sz="1800" u="sng" dirty="0">
              <a:solidFill>
                <a:schemeClr val="tx1"/>
              </a:solidFill>
              <a:latin typeface="Cambria" panose="02040503050406030204" pitchFamily="18" charset="0"/>
            </a:endParaRPr>
          </a:p>
        </p:txBody>
      </p:sp>
      <p:pic>
        <p:nvPicPr>
          <p:cNvPr id="4" name="Picture 3">
            <a:extLst>
              <a:ext uri="{FF2B5EF4-FFF2-40B4-BE49-F238E27FC236}">
                <a16:creationId xmlns:a16="http://schemas.microsoft.com/office/drawing/2014/main" id="{6E86051F-742E-43EA-93A6-32423F245A9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385093"/>
            <a:ext cx="3240360" cy="6140251"/>
          </a:xfrm>
          <a:prstGeom prst="rect">
            <a:avLst/>
          </a:prstGeom>
          <a:noFill/>
          <a:ln>
            <a:noFill/>
          </a:ln>
        </p:spPr>
      </p:pic>
    </p:spTree>
    <p:extLst>
      <p:ext uri="{BB962C8B-B14F-4D97-AF65-F5344CB8AC3E}">
        <p14:creationId xmlns:p14="http://schemas.microsoft.com/office/powerpoint/2010/main" val="220996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219256" cy="5145435"/>
          </a:xfrm>
        </p:spPr>
        <p:txBody>
          <a:bodyPr>
            <a:normAutofit/>
          </a:bodyPr>
          <a:lstStyle/>
          <a:p>
            <a:pPr marL="0" indent="0">
              <a:buNone/>
            </a:pPr>
            <a:r>
              <a:rPr lang="en-IN" sz="1800" u="sng" dirty="0">
                <a:latin typeface="Cambria" panose="02040503050406030204" pitchFamily="18" charset="0"/>
              </a:rPr>
              <a:t>Result of search “tester” by using spinner:-</a:t>
            </a:r>
          </a:p>
          <a:p>
            <a:pPr marL="0" indent="0">
              <a:buNone/>
            </a:pPr>
            <a:endParaRPr lang="en-IN" sz="1800" u="sng" dirty="0">
              <a:solidFill>
                <a:schemeClr val="tx1"/>
              </a:solidFill>
              <a:latin typeface="Cambria" panose="02040503050406030204" pitchFamily="18" charset="0"/>
            </a:endParaRPr>
          </a:p>
          <a:p>
            <a:pPr marL="0" indent="0">
              <a:buNone/>
            </a:pPr>
            <a:endParaRPr lang="en-IN" sz="1800" u="sng" dirty="0">
              <a:solidFill>
                <a:schemeClr val="tx1"/>
              </a:solidFill>
              <a:latin typeface="Cambria" panose="02040503050406030204" pitchFamily="18" charset="0"/>
            </a:endParaRPr>
          </a:p>
          <a:p>
            <a:pPr marL="0" indent="0">
              <a:buNone/>
            </a:pPr>
            <a:endParaRPr lang="en-IN" sz="1800" u="sng" dirty="0">
              <a:solidFill>
                <a:schemeClr val="tx1"/>
              </a:solidFill>
              <a:latin typeface="Cambria" panose="02040503050406030204" pitchFamily="18" charset="0"/>
            </a:endParaRPr>
          </a:p>
        </p:txBody>
      </p:sp>
      <p:pic>
        <p:nvPicPr>
          <p:cNvPr id="4" name="Picture 3">
            <a:extLst>
              <a:ext uri="{FF2B5EF4-FFF2-40B4-BE49-F238E27FC236}">
                <a16:creationId xmlns:a16="http://schemas.microsoft.com/office/drawing/2014/main" id="{7DCE428D-196D-4ED0-9EE8-884842677BC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1628800"/>
            <a:ext cx="3168352" cy="4706889"/>
          </a:xfrm>
          <a:prstGeom prst="rect">
            <a:avLst/>
          </a:prstGeom>
          <a:noFill/>
          <a:ln>
            <a:noFill/>
          </a:ln>
        </p:spPr>
      </p:pic>
    </p:spTree>
    <p:extLst>
      <p:ext uri="{BB962C8B-B14F-4D97-AF65-F5344CB8AC3E}">
        <p14:creationId xmlns:p14="http://schemas.microsoft.com/office/powerpoint/2010/main" val="298573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219256" cy="5145435"/>
          </a:xfrm>
        </p:spPr>
        <p:txBody>
          <a:bodyPr>
            <a:normAutofit/>
          </a:bodyPr>
          <a:lstStyle/>
          <a:p>
            <a:pPr marL="0" indent="0">
              <a:buNone/>
            </a:pPr>
            <a:r>
              <a:rPr lang="en-IN" sz="1800" u="sng" dirty="0">
                <a:latin typeface="Cambria" panose="02040503050406030204" pitchFamily="18" charset="0"/>
              </a:rPr>
              <a:t>Click on any job will go to detail page:-</a:t>
            </a:r>
          </a:p>
          <a:p>
            <a:pPr marL="0" indent="0">
              <a:buNone/>
            </a:pPr>
            <a:endParaRPr lang="en-IN" sz="1800" u="sng" dirty="0">
              <a:solidFill>
                <a:schemeClr val="tx1"/>
              </a:solidFill>
              <a:latin typeface="Cambria" panose="02040503050406030204" pitchFamily="18" charset="0"/>
            </a:endParaRPr>
          </a:p>
          <a:p>
            <a:pPr marL="0" indent="0">
              <a:buNone/>
            </a:pPr>
            <a:endParaRPr lang="en-IN" sz="1800" u="sng" dirty="0">
              <a:solidFill>
                <a:schemeClr val="tx1"/>
              </a:solidFill>
              <a:latin typeface="Cambria" panose="02040503050406030204" pitchFamily="18" charset="0"/>
            </a:endParaRPr>
          </a:p>
          <a:p>
            <a:pPr marL="0" indent="0">
              <a:buNone/>
            </a:pPr>
            <a:endParaRPr lang="en-IN" sz="1800" u="sng" dirty="0">
              <a:solidFill>
                <a:schemeClr val="tx1"/>
              </a:solidFill>
              <a:latin typeface="Cambria" panose="02040503050406030204" pitchFamily="18" charset="0"/>
            </a:endParaRPr>
          </a:p>
        </p:txBody>
      </p:sp>
      <p:pic>
        <p:nvPicPr>
          <p:cNvPr id="4" name="Picture 3">
            <a:extLst>
              <a:ext uri="{FF2B5EF4-FFF2-40B4-BE49-F238E27FC236}">
                <a16:creationId xmlns:a16="http://schemas.microsoft.com/office/drawing/2014/main" id="{66DD460B-6F09-4154-95D8-A14D954EE1E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1556792"/>
            <a:ext cx="3672408" cy="4824536"/>
          </a:xfrm>
          <a:prstGeom prst="rect">
            <a:avLst/>
          </a:prstGeom>
          <a:noFill/>
          <a:ln>
            <a:noFill/>
          </a:ln>
        </p:spPr>
      </p:pic>
    </p:spTree>
    <p:extLst>
      <p:ext uri="{BB962C8B-B14F-4D97-AF65-F5344CB8AC3E}">
        <p14:creationId xmlns:p14="http://schemas.microsoft.com/office/powerpoint/2010/main" val="16642773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543</TotalTime>
  <Words>615</Words>
  <Application>Microsoft Office PowerPoint</Application>
  <PresentationFormat>On-screen Show (4:3)</PresentationFormat>
  <Paragraphs>95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Cambria</vt:lpstr>
      <vt:lpstr>Constantia</vt:lpstr>
      <vt:lpstr>Wingdings 2</vt:lpstr>
      <vt:lpstr>Paper</vt:lpstr>
      <vt:lpstr>          ( Job Portal) JPL    CSD – 3184  MOBILE DEVELOPMENT </vt:lpstr>
      <vt:lpstr>Contents</vt:lpstr>
      <vt:lpstr>Introduction</vt:lpstr>
      <vt:lpstr>Problem Specification</vt:lpstr>
      <vt:lpstr>Results</vt:lpstr>
      <vt:lpstr>PowerPoint Presentation</vt:lpstr>
      <vt:lpstr>PowerPoint Presentation</vt:lpstr>
      <vt:lpstr>PowerPoint Presentation</vt:lpstr>
      <vt:lpstr>PowerPoint Presentation</vt:lpstr>
      <vt:lpstr>PowerPoint Presentation</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BEAN VALIDATION   CSD 4464 – Programming Java EE</dc:title>
  <dc:creator>RAJESH</dc:creator>
  <cp:lastModifiedBy>khurmiparul@outlook.com</cp:lastModifiedBy>
  <cp:revision>95</cp:revision>
  <dcterms:created xsi:type="dcterms:W3CDTF">2018-07-16T16:18:59Z</dcterms:created>
  <dcterms:modified xsi:type="dcterms:W3CDTF">2019-04-16T14:04:39Z</dcterms:modified>
</cp:coreProperties>
</file>