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65" r:id="rId5"/>
    <p:sldId id="264" r:id="rId6"/>
    <p:sldId id="266" r:id="rId7"/>
    <p:sldId id="268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0" autoAdjust="0"/>
    <p:restoredTop sz="93741" autoAdjust="0"/>
  </p:normalViewPr>
  <p:slideViewPr>
    <p:cSldViewPr snapToGrid="0">
      <p:cViewPr varScale="1">
        <p:scale>
          <a:sx n="66" d="100"/>
          <a:sy n="66" d="100"/>
        </p:scale>
        <p:origin x="10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71D8B-4734-4CA5-AFBE-12C7469CF42C}" type="datetimeFigureOut">
              <a:rPr lang="en-IN" smtClean="0"/>
              <a:t>15-03-2024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E9900-2ACC-427D-9BE8-2828E4E5E1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298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4E9900-2ACC-427D-9BE8-2828E4E5E1D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498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FFA2-3D6D-4E91-6F7F-CAB270F3C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CD753-A8C0-E659-0586-8DF638D92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FF30E-AF3C-D7A6-F959-F7415496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D23F4-9695-88FF-EDFF-43A6277A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2989-21EA-BE42-D133-A11530CEC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54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FF26-25A2-5D80-04D6-F5F5FD613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BC730-281C-2D00-6B5F-4132E7F1D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AA3FB-0A46-F7D1-0FFA-342091BF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8153F-DE3B-4895-F69A-596B0A665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AABA5-DD4C-03D6-FE58-EA981E169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A11AC-A929-5768-837D-A80FC41A6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C45935-1475-D974-E88B-D979353187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30651-9A91-3A43-EFCC-B50CC79A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3D8A-7955-A58C-C5E7-E1C0B4B7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2042-14D8-6692-FDFA-F641CBC2A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2CCA-000E-26E8-E285-C31291E16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629D-F66C-ACB9-21B2-C62E05C47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96DFB-10B3-D784-7879-532A9A1E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A9AA-3E1C-4A07-B5E0-40169A2A7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78039-F471-E174-EC6A-BC1F067C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7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FB432-4AF5-99D1-5BF1-FF35E9A55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9C65C-C8C3-171A-2A98-3AD33BB1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55C1-D055-8AB4-9C85-39C806C6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501BF-7DC5-7493-935A-D1846A459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EF41D-1BB5-5CD6-4818-C3875DCB3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1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1203-6DEB-6E81-B190-F9DD10DF1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D8CE7-6F5E-DCF3-3BFF-620B54AE5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75BFB-585E-7B3D-6078-09C60BDCE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369E8-00F7-135F-E23E-16BEA00C9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09C67-3F30-B2AA-7C6F-743921A4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C8BD1-0431-4FEB-5124-9764F25C6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1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9786-FA91-24EA-07ED-497CBE861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8C123-B31F-6D1F-A5E2-91D2CF98D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66B7C-6125-9421-5625-7F7EC275A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EF7508-4D1E-2679-DE2D-6AB9051B06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CF6FFA-F228-4631-5169-61D5FCB8B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49C80-B739-18BD-4495-10D5D136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90067E-B130-AC54-E7E4-1E4D2F793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9D10D-4691-D01F-D2A0-DF124543C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6274-3924-DE4D-5E8E-6E41562C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65097F-391D-9B74-23B1-0B78784E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ABF08-FB90-0D34-E6EF-6C13A298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61985-8E5C-FAC0-E81A-7572EC66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1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D0420-28A3-A029-94BC-7E19F6BF7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2A1026-755B-95F7-8E4E-BE69A95B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6318A-5237-8D43-EC7C-FF5BA8A8C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66ACF-4850-1895-915D-949D0C329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21EB-9704-E4C7-8F9D-A1E78EF58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91B0B-6EA9-ABE8-F604-E836A6792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2362-979D-DFAB-9083-FFB3EC9E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7ACA9-03AD-4DD6-3709-831462C6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04322-AE69-C481-BA17-C140E069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42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13AE-954C-F9E1-4E40-E2A2C585D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3FBBC-F086-1BB2-AED7-59E44A3C76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E927-A69B-066D-4999-5240B4D7C5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EF70D-2C8B-289B-BF5E-45086F43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FF5FC-CB25-37C9-8DFE-2D2C8FDA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FAA80-69DB-AE19-A026-A0DDD067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CAE76-C81E-6FED-0C57-DF3D9A98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A6739-657D-ED93-8D53-D13691221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F9596-271D-8365-A64D-FC85343DD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239A-1DE9-48A6-B982-45B526F67D02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ACF7-AE34-CAE3-F662-31B661D53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35B8B-F605-0E42-6878-7874B99E0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FE235-14F9-4880-B49A-5D698E6BA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1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4D6C-B76B-EE2B-F1F5-CDEB13FD3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 err="1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SemanticSpotter</a:t>
            </a:r>
            <a:br>
              <a:rPr lang="en-IN" sz="1600" b="0" i="0" dirty="0">
                <a:solidFill>
                  <a:srgbClr val="45526C"/>
                </a:solidFill>
                <a:effectLst/>
                <a:latin typeface="circular"/>
              </a:rPr>
            </a:br>
            <a:r>
              <a:rPr lang="en-US" sz="2400" i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  <a:ea typeface="+mn-ea"/>
                <a:cs typeface="+mn-cs"/>
              </a:rPr>
              <a:t>Generative Search System for Insurance Policy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6F96F-0FD3-1236-B1D9-01211FA6F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15958"/>
          </a:xfrm>
        </p:spPr>
        <p:txBody>
          <a:bodyPr>
            <a:normAutofit/>
          </a:bodyPr>
          <a:lstStyle/>
          <a:p>
            <a:r>
              <a:rPr lang="en-US" b="0" i="1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By Parul Mishra</a:t>
            </a:r>
            <a:br>
              <a:rPr lang="en-US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32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4F39-3000-ACE5-F639-BF8E63C4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89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EE4F6-D06C-2AEF-EDAC-0D49C3576B21}"/>
              </a:ext>
            </a:extLst>
          </p:cNvPr>
          <p:cNvSpPr txBox="1"/>
          <p:nvPr/>
        </p:nvSpPr>
        <p:spPr>
          <a:xfrm>
            <a:off x="924827" y="847024"/>
            <a:ext cx="10515600" cy="5823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74151"/>
                </a:solidFill>
                <a:latin typeface="Aptos Narrow" panose="020B0004020202020204" pitchFamily="34" charset="0"/>
              </a:rPr>
              <a:t>Insurance companies deal with a vast amount of policy documents, ranging from individual policies to complex corporate contracts.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  <a:latin typeface="Aptos Narrow" panose="020B0004020202020204" pitchFamily="34" charset="0"/>
              </a:rPr>
              <a:t>These documents contain critical information such as coverage details, exclusions, premiums, and legal clauses.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  <a:latin typeface="Aptos Narrow" panose="020B0004020202020204" pitchFamily="34" charset="0"/>
              </a:rPr>
              <a:t>Manual processing of these documents is time-consuming, error-prone, and inefficient</a:t>
            </a:r>
          </a:p>
          <a:p>
            <a:pPr algn="l"/>
            <a:endParaRPr lang="en-US" sz="32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IN" sz="36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  <a:ea typeface="+mj-ea"/>
                <a:cs typeface="+mj-cs"/>
              </a:rPr>
              <a:t>Why </a:t>
            </a:r>
            <a:r>
              <a:rPr lang="en-IN" sz="3600" b="1" dirty="0" err="1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  <a:ea typeface="+mj-ea"/>
                <a:cs typeface="+mj-cs"/>
              </a:rPr>
              <a:t>LlamaIndex</a:t>
            </a:r>
            <a:endParaRPr lang="en-IN" sz="3600" b="1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  <a:ea typeface="+mj-ea"/>
              <a:cs typeface="+mj-cs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rgbClr val="374151"/>
                </a:solidFill>
                <a:latin typeface="Aptos Narrow" panose="020B0004020202020204" pitchFamily="34" charset="0"/>
              </a:rPr>
              <a:t>LlamaIndex</a:t>
            </a:r>
            <a:r>
              <a:rPr lang="en-US" sz="2800" dirty="0">
                <a:solidFill>
                  <a:srgbClr val="374151"/>
                </a:solidFill>
                <a:latin typeface="Aptos Narrow" panose="020B0004020202020204" pitchFamily="34" charset="0"/>
              </a:rPr>
              <a:t> is a sophisticated tool that applies advanced natural language processing (NLP) techniques to streamline document management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374151"/>
                </a:solidFill>
                <a:latin typeface="Aptos Narrow" panose="020B0004020202020204" pitchFamily="34" charset="0"/>
              </a:rPr>
              <a:t>It automates the extraction of relevant information from insurance policy documents, making them easily searchable and retrievable.</a:t>
            </a:r>
          </a:p>
        </p:txBody>
      </p:sp>
    </p:spTree>
    <p:extLst>
      <p:ext uri="{BB962C8B-B14F-4D97-AF65-F5344CB8AC3E}">
        <p14:creationId xmlns:p14="http://schemas.microsoft.com/office/powerpoint/2010/main" val="42648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4F39-3000-ACE5-F639-BF8E63C4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1898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EE4F6-D06C-2AEF-EDAC-0D49C3576B21}"/>
              </a:ext>
            </a:extLst>
          </p:cNvPr>
          <p:cNvSpPr txBox="1"/>
          <p:nvPr/>
        </p:nvSpPr>
        <p:spPr>
          <a:xfrm>
            <a:off x="924827" y="847024"/>
            <a:ext cx="10515600" cy="6254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solidFill>
                  <a:srgbClr val="374151"/>
                </a:solidFill>
                <a:latin typeface="Aptos Narrow" panose="020B0004020202020204" pitchFamily="34" charset="0"/>
              </a:rPr>
              <a:t>Welcome to our presentation on Semantic Search and Response Generation for Insurance Policy Documents. In this project, we aimed to develop a system that efficiently provides accurate responses to user queries based on a single policy document using </a:t>
            </a:r>
            <a:r>
              <a:rPr lang="en-IN" sz="2800" dirty="0" err="1">
                <a:solidFill>
                  <a:srgbClr val="374151"/>
                </a:solidFill>
                <a:latin typeface="Aptos Narrow" panose="020B0004020202020204" pitchFamily="34" charset="0"/>
              </a:rPr>
              <a:t>LlamaIndex</a:t>
            </a:r>
            <a:r>
              <a:rPr lang="en-IN" sz="2800" dirty="0">
                <a:solidFill>
                  <a:srgbClr val="374151"/>
                </a:solidFill>
                <a:latin typeface="Aptos Narrow" panose="020B0004020202020204" pitchFamily="34" charset="0"/>
              </a:rPr>
              <a:t>.</a:t>
            </a:r>
            <a:endParaRPr lang="en-US" sz="2800" dirty="0">
              <a:solidFill>
                <a:srgbClr val="374151"/>
              </a:solidFill>
              <a:latin typeface="Aptos Narrow" panose="020B0004020202020204" pitchFamily="34" charset="0"/>
            </a:endParaRPr>
          </a:p>
          <a:p>
            <a:pPr algn="l"/>
            <a:endParaRPr lang="en-US" sz="3200" dirty="0">
              <a:solidFill>
                <a:srgbClr val="374151"/>
              </a:solidFill>
              <a:latin typeface="Söhne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  <a:ea typeface="+mj-ea"/>
                <a:cs typeface="+mj-cs"/>
              </a:rPr>
              <a:t>Project Overview 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  <a:latin typeface="Aptos Narrow" panose="020B0004020202020204" pitchFamily="34" charset="0"/>
              </a:rPr>
              <a:t>Our project workflow involves leveraging a single policy document as the primary data source. </a:t>
            </a:r>
            <a:r>
              <a:rPr lang="en-IN" sz="2800" dirty="0" err="1">
                <a:solidFill>
                  <a:srgbClr val="374151"/>
                </a:solidFill>
                <a:latin typeface="Aptos Narrow" panose="020B0004020202020204" pitchFamily="34" charset="0"/>
              </a:rPr>
              <a:t>LlamaIndex</a:t>
            </a:r>
            <a:r>
              <a:rPr lang="en-US" sz="2800" dirty="0">
                <a:solidFill>
                  <a:srgbClr val="374151"/>
                </a:solidFill>
                <a:latin typeface="Aptos Narrow" panose="020B0004020202020204" pitchFamily="34" charset="0"/>
              </a:rPr>
              <a:t> uses advanced NLP techniques to parse and analyze insurance policy documents.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  <a:latin typeface="Aptos Narrow" panose="020B0004020202020204" pitchFamily="34" charset="0"/>
              </a:rPr>
              <a:t>It indexes the documents in a structured format, making it easy to search for specific terms, clauses, or information.</a:t>
            </a:r>
          </a:p>
          <a:p>
            <a:pPr algn="l"/>
            <a:r>
              <a:rPr lang="en-US" sz="2800" dirty="0">
                <a:solidFill>
                  <a:srgbClr val="374151"/>
                </a:solidFill>
                <a:latin typeface="Aptos Narrow" panose="020B0004020202020204" pitchFamily="34" charset="0"/>
              </a:rPr>
              <a:t>The system generates responses to user queries based on the indexed data, providing accurate and relevant results.</a:t>
            </a:r>
          </a:p>
          <a:p>
            <a:endParaRPr lang="en-US" sz="2800" dirty="0">
              <a:solidFill>
                <a:srgbClr val="37415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73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D90B3-1F69-FFB2-6BA6-8B9FF207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4660-1975-50FE-FFB9-2B2B4ABF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Goals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22C433-8684-2E78-E7FF-58F984145B7B}"/>
              </a:ext>
            </a:extLst>
          </p:cNvPr>
          <p:cNvSpPr txBox="1"/>
          <p:nvPr/>
        </p:nvSpPr>
        <p:spPr>
          <a:xfrm>
            <a:off x="751572" y="1012954"/>
            <a:ext cx="1051560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Develop a generative search system capable of understanding and interpreting insurance policy documents.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Provide accurate and relevant answers to user queries based on the content of the policy documents.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Enhance search efficiency and user experience within the insurance domain.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374151"/>
              </a:solidFill>
              <a:latin typeface="Söhne"/>
            </a:endParaRPr>
          </a:p>
          <a:p>
            <a:pPr algn="l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  <a:ea typeface="+mj-ea"/>
                <a:cs typeface="+mj-cs"/>
              </a:rPr>
              <a:t>Data Preparation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For this project, we used a policy document 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	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 Principal-Sample-Life-Insurance-Policy.</a:t>
            </a:r>
          </a:p>
          <a:p>
            <a:pPr algn="l"/>
            <a:endParaRPr lang="en-US" sz="2800" dirty="0">
              <a:solidFill>
                <a:srgbClr val="374151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979327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4E2A-DD3D-27BE-75FF-20F78252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5035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  <a:t>Key Features</a:t>
            </a:r>
            <a:b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DCF264-98EF-EC35-11FD-AF476D3A703E}"/>
              </a:ext>
            </a:extLst>
          </p:cNvPr>
          <p:cNvSpPr txBox="1"/>
          <p:nvPr/>
        </p:nvSpPr>
        <p:spPr>
          <a:xfrm>
            <a:off x="838200" y="1062822"/>
            <a:ext cx="10947400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Efficient indexing and retrieval of insurance policy documents: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374151"/>
                </a:solidFill>
                <a:latin typeface="Aptos Narrow" panose="020B0004020202020204" pitchFamily="34" charset="0"/>
              </a:rPr>
              <a:t>LlamaIndex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 indexes insurance documents in a manner that facilitates quick and accurate retrieval of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Advanced natural language processing (NLP) techniques for accurate information extraction: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The system applies state-of-the-art NLP algorithms to extract key information from insurance documents, including policy terms, clauses, and coverage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Scalability to handle large volumes of textual data: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374151"/>
                </a:solidFill>
                <a:latin typeface="Aptos Narrow" panose="020B0004020202020204" pitchFamily="34" charset="0"/>
              </a:rPr>
              <a:t>LlamaIndex</a:t>
            </a:r>
            <a:r>
              <a:rPr lang="en-IN" sz="2400" dirty="0">
                <a:solidFill>
                  <a:srgbClr val="374151"/>
                </a:solidFill>
                <a:latin typeface="Aptos Narrow" panose="020B0004020202020204" pitchFamily="34" charset="0"/>
              </a:rPr>
              <a:t>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is designed to scale horizontally, allowing it to handle large datasets efficiently.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Customizable search queries for tailored results: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Users can formulate complex search queries to retrieve specific information from insurance documents, such as policy clauses related to a particular coverage type or exclusion.</a:t>
            </a:r>
          </a:p>
          <a:p>
            <a:pPr lvl="1" algn="l"/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72877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6995-00A2-1E0C-A7F1-46909E9E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C044-40AA-99A5-D1FC-325B32D3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198" y="221381"/>
            <a:ext cx="10515600" cy="9779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Step-by-step explanation of the indexing process</a:t>
            </a:r>
            <a:b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C40E7-2E9D-16D6-5B9A-8B3E1CCD63FB}"/>
              </a:ext>
            </a:extLst>
          </p:cNvPr>
          <p:cNvSpPr txBox="1"/>
          <p:nvPr/>
        </p:nvSpPr>
        <p:spPr>
          <a:xfrm>
            <a:off x="829378" y="843155"/>
            <a:ext cx="110770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:Document retrieval: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LlamaIndex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 retrieves insurance documents from the designated data source, whether it's a local file system, cloud storage, or a document management system.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Information aggregation: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The system processes the retrieved documents, extracting relevant information such as policy terms, clauses, and metadata.</a:t>
            </a:r>
          </a:p>
          <a:p>
            <a:pPr algn="l">
              <a:buFont typeface="+mj-lt"/>
              <a:buAutoNum type="arabicPeriod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Query generation: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LlamaIndex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 generates responses to user queries based on the indexed data, utilizing the RAG methodology to ensure accuracy and relevance.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5AA4C-53AF-0288-B719-4A36DBE52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86" y="4401304"/>
            <a:ext cx="10034336" cy="2235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62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46995-00A2-1E0C-A7F1-46909E9E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C044-40AA-99A5-D1FC-325B32D3A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Challenges Faced </a:t>
            </a:r>
            <a:br>
              <a:rPr lang="en-US" b="1" i="0" dirty="0">
                <a:solidFill>
                  <a:schemeClr val="accent1">
                    <a:lumMod val="50000"/>
                  </a:schemeClr>
                </a:solidFill>
                <a:effectLst/>
                <a:latin typeface="Aptos Narrow" panose="020B0004020202020204" pitchFamily="34" charset="0"/>
              </a:rPr>
            </a:br>
            <a:endParaRPr lang="en-US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C40E7-2E9D-16D6-5B9A-8B3E1CCD63FB}"/>
              </a:ext>
            </a:extLst>
          </p:cNvPr>
          <p:cNvSpPr txBox="1"/>
          <p:nvPr/>
        </p:nvSpPr>
        <p:spPr>
          <a:xfrm>
            <a:off x="838200" y="902176"/>
            <a:ext cx="11141765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One of the primary challenges encountered was the scarcity of data, given the reliance on a single policy document.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Fine-tuning models for domain-specific language and terminology presented another challenge, requiring extensive efforts to ensure optimal performance.</a:t>
            </a:r>
          </a:p>
          <a:p>
            <a:pPr algn="l"/>
            <a:endParaRPr lang="en-US" sz="2800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  <a:p>
            <a:pPr algn="l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  <a:ea typeface="+mj-ea"/>
                <a:cs typeface="+mj-cs"/>
              </a:rPr>
              <a:t>Future Directions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Future enhancements could involve integrating additional policy documents to broaden coverage and improve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Further fine-tuning of models with domain-specific data could enhance performance and relevance of generated responses.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Expansion of the system to support multi-document retrieval and generation would enable a more comprehensive and robust solution for users.</a:t>
            </a:r>
          </a:p>
          <a:p>
            <a:pPr algn="l">
              <a:buFont typeface="+mj-lt"/>
              <a:buAutoNum type="arabicPeriod"/>
            </a:pPr>
            <a:endParaRPr lang="en-US" sz="2400" b="0" i="0" dirty="0">
              <a:solidFill>
                <a:schemeClr val="accent1">
                  <a:lumMod val="50000"/>
                </a:schemeClr>
              </a:solidFill>
              <a:effectLst/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4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2AA73-74A6-CA02-9E2D-5F8E1D8A5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9CD69-B24D-3FCF-2363-7EC139F887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PARUL MISHRA</a:t>
            </a:r>
          </a:p>
        </p:txBody>
      </p:sp>
    </p:spTree>
    <p:extLst>
      <p:ext uri="{BB962C8B-B14F-4D97-AF65-F5344CB8AC3E}">
        <p14:creationId xmlns:p14="http://schemas.microsoft.com/office/powerpoint/2010/main" val="211978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590</Words>
  <Application>Microsoft Office PowerPoint</Application>
  <PresentationFormat>Widescreen</PresentationFormat>
  <Paragraphs>52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 Narrow</vt:lpstr>
      <vt:lpstr>Arial</vt:lpstr>
      <vt:lpstr>Calibri</vt:lpstr>
      <vt:lpstr>Calibri Light</vt:lpstr>
      <vt:lpstr>circular</vt:lpstr>
      <vt:lpstr>Söhne</vt:lpstr>
      <vt:lpstr>Office Theme</vt:lpstr>
      <vt:lpstr>SemanticSpotter Generative Search System for Insurance Policy Documents</vt:lpstr>
      <vt:lpstr>Problem Statement</vt:lpstr>
      <vt:lpstr>Introduction</vt:lpstr>
      <vt:lpstr>Goals</vt:lpstr>
      <vt:lpstr>Key Features </vt:lpstr>
      <vt:lpstr>Step-by-step explanation of the indexing process </vt:lpstr>
      <vt:lpstr>Challenges Faced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Car Recommendation System </dc:title>
  <dc:creator>jordon.lauda@gmail.com</dc:creator>
  <cp:lastModifiedBy>Parul Mishra</cp:lastModifiedBy>
  <cp:revision>39</cp:revision>
  <dcterms:created xsi:type="dcterms:W3CDTF">2024-01-09T15:18:07Z</dcterms:created>
  <dcterms:modified xsi:type="dcterms:W3CDTF">2024-03-15T14:04:29Z</dcterms:modified>
</cp:coreProperties>
</file>