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1" r:id="rId5"/>
    <p:sldId id="273" r:id="rId6"/>
    <p:sldId id="274" r:id="rId7"/>
    <p:sldId id="264" r:id="rId8"/>
    <p:sldId id="266" r:id="rId9"/>
    <p:sldId id="268" r:id="rId10"/>
    <p:sldId id="275" r:id="rId11"/>
    <p:sldId id="270" r:id="rId12"/>
    <p:sldId id="271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1D0D5F"/>
    <a:srgbClr val="FF66CC"/>
    <a:srgbClr val="99FFCC"/>
    <a:srgbClr val="FF33CC"/>
    <a:srgbClr val="FF00FF"/>
    <a:srgbClr val="33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>
                <a:latin typeface="+mj-lt"/>
              </a:rPr>
              <a:t>Yearly EXPENSES</a:t>
            </a:r>
            <a:endParaRPr lang="en-US" dirty="0">
              <a:latin typeface="+mj-lt"/>
            </a:endParaRPr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Operational Expenses</c:v>
                </c:pt>
                <c:pt idx="1">
                  <c:v>Marketing Expenses</c:v>
                </c:pt>
                <c:pt idx="2">
                  <c:v>Administrative Expenses</c:v>
                </c:pt>
                <c:pt idx="3">
                  <c:v>Miscellaneous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87.7</c:v>
                </c:pt>
                <c:pt idx="1">
                  <c:v>12.2</c:v>
                </c:pt>
                <c:pt idx="2">
                  <c:v>12.2</c:v>
                </c:pt>
                <c:pt idx="3">
                  <c:v>3.5</c:v>
                </c:pt>
              </c:numCache>
            </c:numRef>
          </c:val>
        </c:ser>
      </c:pie3D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Yearly REVENUE</a:t>
            </a:r>
            <a:endParaRPr lang="en-US" dirty="0"/>
          </a:p>
        </c:rich>
      </c:tx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Book Sales</c:v>
                </c:pt>
                <c:pt idx="1">
                  <c:v>Rentals</c:v>
                </c:pt>
                <c:pt idx="2">
                  <c:v>Transactions</c:v>
                </c:pt>
                <c:pt idx="3">
                  <c:v>Commissions</c:v>
                </c:pt>
                <c:pt idx="4">
                  <c:v>PDFs</c:v>
                </c:pt>
                <c:pt idx="5">
                  <c:v>Counselling</c:v>
                </c:pt>
                <c:pt idx="6">
                  <c:v>Subscriptions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47.89</c:v>
                </c:pt>
                <c:pt idx="1">
                  <c:v>8.0400000000000009</c:v>
                </c:pt>
                <c:pt idx="2">
                  <c:v>2.8699999999999997</c:v>
                </c:pt>
                <c:pt idx="3">
                  <c:v>2.8699999999999997</c:v>
                </c:pt>
                <c:pt idx="4">
                  <c:v>2.68</c:v>
                </c:pt>
                <c:pt idx="5">
                  <c:v>1.139999999999999</c:v>
                </c:pt>
                <c:pt idx="6">
                  <c:v>34.480000000000004</c:v>
                </c:pt>
              </c:numCache>
            </c:numRef>
          </c:val>
        </c:ser>
      </c:pie3DChart>
    </c:plotArea>
    <c:legend>
      <c:legendPos val="r"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78D4-A580-43A2-ADFC-9BAF5531085C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5E544-8EE5-46FE-BD73-3391930CD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5E544-8EE5-46FE-BD73-3391930CDB2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8/11/2024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533400"/>
            <a:ext cx="7406640" cy="1143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     </a:t>
            </a:r>
            <a:r>
              <a:rPr lang="en-US" sz="6000" dirty="0" smtClean="0">
                <a:solidFill>
                  <a:srgbClr val="0000FF"/>
                </a:solidFill>
                <a:latin typeface="Bernard MT Condensed" pitchFamily="18" charset="0"/>
              </a:rPr>
              <a:t>ZENNITH</a:t>
            </a:r>
            <a:r>
              <a:rPr lang="en-US" sz="6000" dirty="0" smtClean="0">
                <a:solidFill>
                  <a:srgbClr val="0000FF"/>
                </a:solidFill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Bernard MT Condensed" pitchFamily="18" charset="0"/>
              </a:rPr>
              <a:t>NEXUS</a:t>
            </a:r>
            <a:endParaRPr lang="en-US" sz="6000" dirty="0">
              <a:solidFill>
                <a:srgbClr val="0000FF"/>
              </a:solidFill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876800"/>
            <a:ext cx="3200400" cy="1447800"/>
          </a:xfrm>
          <a:ln w="28575"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softEdge rad="12700"/>
          </a:effectLst>
        </p:spPr>
        <p:txBody>
          <a:bodyPr/>
          <a:lstStyle/>
          <a:p>
            <a:pPr algn="just"/>
            <a:r>
              <a:rPr lang="en-US" sz="2400" dirty="0" smtClean="0">
                <a:latin typeface="Bahnschrift Light Condensed" pitchFamily="34" charset="0"/>
              </a:rPr>
              <a:t>  </a:t>
            </a:r>
            <a:r>
              <a:rPr lang="en-US" sz="2400" dirty="0">
                <a:latin typeface="Bahnschrift Light Condensed" pitchFamily="34" charset="0"/>
              </a:rPr>
              <a:t>.</a:t>
            </a:r>
            <a:endParaRPr lang="en-US" sz="2400" dirty="0" smtClean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1676400"/>
            <a:ext cx="358140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Buying and Selling used </a:t>
            </a:r>
            <a:r>
              <a:rPr lang="en-US" b="1" dirty="0" smtClean="0"/>
              <a:t>BOOKS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953000"/>
            <a:ext cx="3733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Cooper Black" pitchFamily="18" charset="0"/>
              </a:rPr>
              <a:t>PARTICIPANT</a:t>
            </a:r>
            <a:r>
              <a:rPr lang="en-US" sz="2600" dirty="0" smtClean="0">
                <a:latin typeface="Cooper Black" pitchFamily="18" charset="0"/>
              </a:rPr>
              <a:t>:</a:t>
            </a:r>
          </a:p>
          <a:p>
            <a:pPr algn="just"/>
            <a:endParaRPr lang="en-US" b="1" dirty="0" smtClean="0">
              <a:latin typeface="Agency FB" pitchFamily="34" charset="0"/>
            </a:endParaRPr>
          </a:p>
          <a:p>
            <a:r>
              <a:rPr lang="en-US" sz="2400" dirty="0" smtClean="0"/>
              <a:t>PARUL PRASHAR</a:t>
            </a:r>
            <a:endParaRPr lang="en-US" sz="2400" dirty="0"/>
          </a:p>
        </p:txBody>
      </p:sp>
      <p:pic>
        <p:nvPicPr>
          <p:cNvPr id="9" name="Picture 8" descr="IMG-20240721-WA003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438400"/>
            <a:ext cx="2743200" cy="2590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perspectiveFron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3429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FINANCIAL PLAN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43000" y="990600"/>
          <a:ext cx="8001000" cy="5855601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286000"/>
                <a:gridCol w="3581400"/>
                <a:gridCol w="2133600"/>
              </a:tblGrid>
              <a:tr h="406429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baseline="0" dirty="0" smtClean="0"/>
                        <a:t>₹ 3,60,000</a:t>
                      </a:r>
                      <a:endParaRPr lang="en-US" baseline="0" dirty="0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Electricity, 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 ₹ 3,00,000</a:t>
                      </a:r>
                      <a:endParaRPr lang="en-US" baseline="0" dirty="0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Salaries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Warehouse Staff, Customer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₹13,80,000</a:t>
                      </a:r>
                      <a:endParaRPr lang="en-US" baseline="0" dirty="0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r>
                        <a:rPr lang="en-US" dirty="0" smtClean="0"/>
                        <a:t>Management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₹60,000</a:t>
                      </a:r>
                      <a:endParaRPr lang="en-US" baseline="0" dirty="0"/>
                    </a:p>
                  </a:txBody>
                  <a:tcPr/>
                </a:tc>
              </a:tr>
              <a:tr h="631884">
                <a:tc>
                  <a:txBody>
                    <a:bodyPr/>
                    <a:lstStyle/>
                    <a:p>
                      <a:r>
                        <a:rPr lang="en-US" dirty="0" smtClean="0"/>
                        <a:t>Packaging and Shipping 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₹2,40,000</a:t>
                      </a:r>
                      <a:endParaRPr lang="en-US" baseline="0" dirty="0"/>
                    </a:p>
                  </a:txBody>
                  <a:tcPr/>
                </a:tc>
              </a:tr>
              <a:tr h="631884"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 and Promotions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SEO, Social Media,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₹4,20,000</a:t>
                      </a:r>
                      <a:endParaRPr lang="en-US" baseline="0" dirty="0"/>
                    </a:p>
                  </a:txBody>
                  <a:tcPr/>
                </a:tc>
              </a:tr>
              <a:tr h="419972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₹3,00,000</a:t>
                      </a:r>
                      <a:endParaRPr lang="en-US" baseline="0" dirty="0"/>
                    </a:p>
                  </a:txBody>
                  <a:tcPr/>
                </a:tc>
              </a:tr>
              <a:tr h="361076">
                <a:tc>
                  <a:txBody>
                    <a:bodyPr/>
                    <a:lstStyle/>
                    <a:p>
                      <a:r>
                        <a:rPr lang="en-US" dirty="0" smtClean="0"/>
                        <a:t>Office Supplies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₹1,50,000</a:t>
                      </a:r>
                      <a:endParaRPr lang="en-US" baseline="0" dirty="0"/>
                    </a:p>
                  </a:txBody>
                  <a:tcPr/>
                </a:tc>
              </a:tr>
              <a:tr h="631884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and 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₹60,000</a:t>
                      </a:r>
                      <a:endParaRPr lang="en-US" baseline="0" dirty="0"/>
                    </a:p>
                  </a:txBody>
                  <a:tcPr/>
                </a:tc>
              </a:tr>
              <a:tr h="631884">
                <a:tc>
                  <a:txBody>
                    <a:bodyPr/>
                    <a:lstStyle/>
                    <a:p>
                      <a:r>
                        <a:rPr lang="en-US" dirty="0" smtClean="0"/>
                        <a:t>Miscellaneous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₹1,20,000</a:t>
                      </a:r>
                      <a:endParaRPr lang="en-US" baseline="0" dirty="0"/>
                    </a:p>
                  </a:txBody>
                  <a:tcPr/>
                </a:tc>
              </a:tr>
              <a:tr h="63188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Yearly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₹33,90,000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228600"/>
            <a:ext cx="3505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nard MT Condensed" pitchFamily="18" charset="0"/>
              </a:rPr>
              <a:t>YEARLY EXPENSES</a:t>
            </a:r>
            <a:endParaRPr lang="en-US" sz="32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34290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FINANCIAL PLAN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" y="1143000"/>
          <a:ext cx="8961121" cy="5577838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103915"/>
                <a:gridCol w="4753290"/>
                <a:gridCol w="2103916"/>
              </a:tblGrid>
              <a:tr h="407364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69320">
                <a:tc>
                  <a:txBody>
                    <a:bodyPr/>
                    <a:lstStyle/>
                    <a:p>
                      <a:r>
                        <a:rPr lang="en-US" dirty="0" smtClean="0"/>
                        <a:t>Book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500(</a:t>
                      </a:r>
                      <a:r>
                        <a:rPr lang="en-US" sz="1600" dirty="0" err="1" smtClean="0"/>
                        <a:t>aprox</a:t>
                      </a:r>
                      <a:r>
                        <a:rPr lang="en-US" sz="1600" dirty="0" smtClean="0"/>
                        <a:t>. </a:t>
                      </a:r>
                      <a:r>
                        <a:rPr lang="en-US" sz="1600" baseline="0" dirty="0" smtClean="0"/>
                        <a:t>h</a:t>
                      </a:r>
                      <a:r>
                        <a:rPr lang="en-US" sz="1600" dirty="0" smtClean="0"/>
                        <a:t>alf rate price) × 5000(no. of books sold)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en-US" baseline="0" dirty="0" smtClean="0"/>
                        <a:t>₹ 25,00,000</a:t>
                      </a:r>
                      <a:endParaRPr lang="en-US" baseline="0" dirty="0"/>
                    </a:p>
                  </a:txBody>
                  <a:tcPr anchor="b"/>
                </a:tc>
              </a:tr>
              <a:tr h="646309">
                <a:tc>
                  <a:txBody>
                    <a:bodyPr/>
                    <a:lstStyle/>
                    <a:p>
                      <a:r>
                        <a:rPr lang="en-US" dirty="0" smtClean="0"/>
                        <a:t>Rentals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700(books rented) × 200(cost </a:t>
                      </a:r>
                      <a:r>
                        <a:rPr lang="en-US" baseline="0" dirty="0" smtClean="0"/>
                        <a:t> per </a:t>
                      </a:r>
                      <a:r>
                        <a:rPr lang="en-US" dirty="0" smtClean="0"/>
                        <a:t>month) × 3months(rent</a:t>
                      </a:r>
                      <a:r>
                        <a:rPr lang="en-US" baseline="0" dirty="0" smtClean="0"/>
                        <a:t>ing period)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4,20,000</a:t>
                      </a:r>
                      <a:endParaRPr lang="en-US" baseline="0" dirty="0"/>
                    </a:p>
                  </a:txBody>
                  <a:tcPr/>
                </a:tc>
              </a:tr>
              <a:tr h="646309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6000(buyers) × 500(approx cost of each book) × 5%(transaction charges)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1,50,000</a:t>
                      </a:r>
                      <a:endParaRPr lang="en-US" baseline="0" dirty="0"/>
                    </a:p>
                  </a:txBody>
                  <a:tcPr/>
                </a:tc>
              </a:tr>
              <a:tr h="646309">
                <a:tc>
                  <a:txBody>
                    <a:bodyPr/>
                    <a:lstStyle/>
                    <a:p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6000(sellers) ×500(approx cost of each book) × 5%(commission</a:t>
                      </a:r>
                      <a:r>
                        <a:rPr lang="en-US" baseline="0" dirty="0" smtClean="0"/>
                        <a:t> rate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1,50,000</a:t>
                      </a:r>
                      <a:endParaRPr lang="en-US" baseline="0" dirty="0"/>
                    </a:p>
                  </a:txBody>
                  <a:tcPr/>
                </a:tc>
              </a:tr>
              <a:tr h="36932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PDFs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70(cost per </a:t>
                      </a:r>
                      <a:r>
                        <a:rPr lang="en-US" dirty="0" err="1" smtClean="0"/>
                        <a:t>pdf</a:t>
                      </a:r>
                      <a:r>
                        <a:rPr lang="en-US" dirty="0" smtClean="0"/>
                        <a:t>) × 2000(</a:t>
                      </a:r>
                      <a:r>
                        <a:rPr lang="en-US" dirty="0" err="1" smtClean="0"/>
                        <a:t>pdfs</a:t>
                      </a:r>
                      <a:r>
                        <a:rPr lang="en-US" dirty="0" smtClean="0"/>
                        <a:t> sold)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1,40,000</a:t>
                      </a:r>
                      <a:endParaRPr lang="en-US" baseline="0" dirty="0"/>
                    </a:p>
                  </a:txBody>
                  <a:tcPr/>
                </a:tc>
              </a:tr>
              <a:tr h="369320">
                <a:tc>
                  <a:txBody>
                    <a:bodyPr/>
                    <a:lstStyle/>
                    <a:p>
                      <a:r>
                        <a:rPr lang="en-US" dirty="0" smtClean="0"/>
                        <a:t>Counseling</a:t>
                      </a:r>
                      <a:r>
                        <a:rPr lang="en-US" baseline="0" dirty="0" smtClean="0"/>
                        <a:t> 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150(cost per session) × 400(no. of sessions)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60,000</a:t>
                      </a:r>
                      <a:endParaRPr lang="en-US" baseline="0" dirty="0"/>
                    </a:p>
                  </a:txBody>
                  <a:tcPr/>
                </a:tc>
              </a:tr>
              <a:tr h="646616"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Subscription</a:t>
                      </a:r>
                      <a:r>
                        <a:rPr lang="en-US" baseline="0" dirty="0" smtClean="0"/>
                        <a:t> Plans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Plan:        200(monthly cost) </a:t>
                      </a:r>
                      <a:r>
                        <a:rPr lang="en-US" dirty="0" smtClean="0"/>
                        <a:t>× 12(yearly) × 500(no. of subscribers)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Premium</a:t>
                      </a:r>
                      <a:r>
                        <a:rPr lang="en-US" baseline="0" dirty="0" smtClean="0"/>
                        <a:t> Plan:   500(monthly cost) </a:t>
                      </a:r>
                      <a:r>
                        <a:rPr lang="en-US" dirty="0" smtClean="0"/>
                        <a:t>× 12(yearly) × 100(no. of subscribers)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12,00,000</a:t>
                      </a:r>
                      <a:endParaRPr lang="en-US" baseline="0" dirty="0"/>
                    </a:p>
                  </a:txBody>
                  <a:tcPr/>
                </a:tc>
              </a:tr>
              <a:tr h="8306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aseline="0" dirty="0" smtClean="0"/>
                        <a:t>₹ 6,00,000</a:t>
                      </a:r>
                      <a:endParaRPr lang="en-US" baseline="0" dirty="0"/>
                    </a:p>
                  </a:txBody>
                  <a:tcPr/>
                </a:tc>
              </a:tr>
              <a:tr h="64630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Yearly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₹ 52,20,000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4400" y="228600"/>
            <a:ext cx="35052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ernard MT Condensed" pitchFamily="18" charset="0"/>
              </a:rPr>
              <a:t>YEARLY REVENUE</a:t>
            </a:r>
            <a:endParaRPr lang="en-US" sz="32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4953000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3276600"/>
          <a:ext cx="5029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752600"/>
          <a:ext cx="3962400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/>
                <a:gridCol w="1981200"/>
              </a:tblGrid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AMOUNT(INR)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Revenue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₹ 52,20,000</a:t>
                      </a:r>
                      <a:endParaRPr lang="en-US" dirty="0" smtClean="0"/>
                    </a:p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Expenses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₹33,90,000</a:t>
                      </a:r>
                    </a:p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Net Profit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₹18,30,000</a:t>
                      </a:r>
                    </a:p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 Margin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35.05%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13716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SUMMARY TABLE:</a:t>
            </a:r>
            <a:endParaRPr lang="en-US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81000"/>
            <a:ext cx="5943600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CORE TEAM MEMBERS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3276600"/>
            <a:ext cx="403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EMAILS: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parulprashar018@gmail.com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6670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PARUL PRASHAR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"/>
            <a:ext cx="4343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       WRAP UP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2667000" cy="23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Affordable Access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Environmental    Sustainability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Advanced technology integration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Commitment to quality Holistic approach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Community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2667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BEST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1219200"/>
            <a:ext cx="2667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FUTURE SUCCESS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1600200"/>
            <a:ext cx="2667000" cy="23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Broad Adoption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High Student Engagement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Positive Reputation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Long-Term Growth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Enhanced Educational Outcomes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Market Leadership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600200"/>
            <a:ext cx="3276600" cy="2362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Cost Savings and Efficiency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Stimulates Economic Activity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Reduces Environmental Costs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Fosters Economic Inclusivity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Encourages Investment in  Local Communities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219200"/>
            <a:ext cx="32766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3434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ahnschrift SemiBold SemiConden" pitchFamily="34" charset="0"/>
              </a:rPr>
              <a:t>“JOIN US IN REVOLUTIONIZING THE WAY WE THINK ABOUT TEXTBOOKS. TOGETHER, WE CAN MAKE EDUCATION MORE </a:t>
            </a:r>
            <a:r>
              <a:rPr lang="en-US" sz="2400" dirty="0" smtClean="0">
                <a:solidFill>
                  <a:srgbClr val="0066FF"/>
                </a:solidFill>
                <a:latin typeface="Bahnschrift SemiBold SemiConden" pitchFamily="34" charset="0"/>
              </a:rPr>
              <a:t>ACCESSIBLE</a:t>
            </a:r>
            <a:r>
              <a:rPr lang="en-US" sz="2400" dirty="0" smtClean="0">
                <a:latin typeface="Bahnschrift SemiBold SemiConden" pitchFamily="34" charset="0"/>
              </a:rPr>
              <a:t>,  </a:t>
            </a:r>
            <a:r>
              <a:rPr lang="en-US" sz="2400" dirty="0" smtClean="0">
                <a:solidFill>
                  <a:srgbClr val="0066FF"/>
                </a:solidFill>
                <a:latin typeface="Bahnschrift SemiBold SemiConden" pitchFamily="34" charset="0"/>
              </a:rPr>
              <a:t>AFFORDABLE</a:t>
            </a:r>
            <a:r>
              <a:rPr lang="en-US" sz="2400" dirty="0" smtClean="0">
                <a:latin typeface="Bahnschrift SemiBold SemiConden" pitchFamily="34" charset="0"/>
              </a:rPr>
              <a:t> AND </a:t>
            </a:r>
            <a:r>
              <a:rPr lang="en-US" sz="2400" dirty="0" smtClean="0">
                <a:solidFill>
                  <a:srgbClr val="0066FF"/>
                </a:solidFill>
                <a:latin typeface="Bahnschrift SemiBold SemiConden" pitchFamily="34" charset="0"/>
              </a:rPr>
              <a:t>SUSTAINABLE</a:t>
            </a:r>
            <a:r>
              <a:rPr lang="en-US" sz="2400" dirty="0" smtClean="0">
                <a:latin typeface="Bahnschrift SemiBold SemiConden" pitchFamily="34" charset="0"/>
              </a:rPr>
              <a:t>. INVEST IN </a:t>
            </a:r>
            <a:r>
              <a:rPr lang="en-US" sz="2400" dirty="0" smtClean="0">
                <a:solidFill>
                  <a:srgbClr val="FF0000"/>
                </a:solidFill>
                <a:latin typeface="Bahnschrift SemiBold SemiConden" pitchFamily="34" charset="0"/>
              </a:rPr>
              <a:t>ZENNITH NEXUS</a:t>
            </a:r>
            <a:r>
              <a:rPr lang="en-US" sz="2400" dirty="0" smtClean="0">
                <a:latin typeface="Bahnschrift SemiBold SemiConden" pitchFamily="34" charset="0"/>
              </a:rPr>
              <a:t> AND BE A PART OF THE CHANGE”</a:t>
            </a:r>
            <a:endParaRPr lang="en-US" sz="2400" dirty="0">
              <a:latin typeface="Bahnschrift SemiBold SemiConden" pitchFamily="34" charset="0"/>
            </a:endParaRPr>
          </a:p>
        </p:txBody>
      </p:sp>
      <p:pic>
        <p:nvPicPr>
          <p:cNvPr id="12" name="Picture 11" descr="IMG-20240721-WA00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343400"/>
            <a:ext cx="1775011" cy="1676400"/>
          </a:xfrm>
          <a:prstGeom prst="rect">
            <a:avLst/>
          </a:prstGeom>
          <a:effectLst/>
          <a:scene3d>
            <a:camera prst="perspectiveFron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1524001"/>
            <a:ext cx="586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“Imagine a world where every textbook tells a story of multiple journeys, where students not only gain knowledge but also contribute to a </a:t>
            </a:r>
            <a:r>
              <a:rPr lang="en-US" dirty="0" smtClean="0">
                <a:solidFill>
                  <a:srgbClr val="0000FF"/>
                </a:solidFill>
              </a:rPr>
              <a:t>sustainable</a:t>
            </a:r>
            <a:r>
              <a:rPr lang="en-US" dirty="0" smtClean="0"/>
              <a:t> future</a:t>
            </a:r>
            <a:r>
              <a:rPr lang="en-US" sz="1400" dirty="0" smtClean="0"/>
              <a:t>”</a:t>
            </a:r>
            <a:r>
              <a:rPr lang="en-US" dirty="0" smtClean="0"/>
              <a:t>. Welcome to </a:t>
            </a:r>
            <a:r>
              <a:rPr lang="en-US" b="1" dirty="0" err="1" smtClean="0"/>
              <a:t>Zennith</a:t>
            </a:r>
            <a:r>
              <a:rPr lang="en-US" b="1" dirty="0" smtClean="0"/>
              <a:t> Nexus</a:t>
            </a:r>
            <a:r>
              <a:rPr lang="en-US" dirty="0" smtClean="0"/>
              <a:t>, where we make education more </a:t>
            </a:r>
            <a:r>
              <a:rPr lang="en-US" dirty="0" smtClean="0">
                <a:solidFill>
                  <a:srgbClr val="0000FF"/>
                </a:solidFill>
              </a:rPr>
              <a:t>accessible</a:t>
            </a:r>
            <a:r>
              <a:rPr lang="en-US" dirty="0" smtClean="0"/>
              <a:t> by connecting students who wish to sell their used textbooks with those seeking affordable learning materials.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7696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pperplate Gothic Bold" pitchFamily="34" charset="0"/>
              </a:rPr>
              <a:t>VISION</a:t>
            </a:r>
            <a:r>
              <a:rPr lang="en-US" sz="2000" dirty="0" smtClean="0">
                <a:latin typeface="Copperplate Gothic Bold" pitchFamily="34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Copperplate Gothic Bold" pitchFamily="34" charset="0"/>
              </a:rPr>
              <a:t>“</a:t>
            </a:r>
            <a:r>
              <a:rPr lang="en-US" sz="2000" b="1" dirty="0" smtClean="0">
                <a:solidFill>
                  <a:srgbClr val="FF0000"/>
                </a:solidFill>
              </a:rPr>
              <a:t>From Waste to Wisdom”</a:t>
            </a:r>
            <a:endParaRPr lang="en-US" sz="2000" b="1" dirty="0" smtClean="0">
              <a:solidFill>
                <a:srgbClr val="FF0000"/>
              </a:solidFill>
              <a:latin typeface="Copperplate Gothic Bold" pitchFamily="34" charset="0"/>
            </a:endParaRPr>
          </a:p>
          <a:p>
            <a:pPr algn="just"/>
            <a:r>
              <a:rPr lang="en-US" dirty="0" smtClean="0">
                <a:latin typeface="+mj-lt"/>
              </a:rPr>
              <a:t>"We aim to turn 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unused materials </a:t>
            </a:r>
            <a:r>
              <a:rPr lang="en-US" dirty="0" smtClean="0">
                <a:latin typeface="+mj-lt"/>
              </a:rPr>
              <a:t>into </a:t>
            </a:r>
            <a:r>
              <a:rPr lang="en-US" dirty="0" smtClean="0">
                <a:solidFill>
                  <a:srgbClr val="0000FF"/>
                </a:solidFill>
                <a:latin typeface="+mj-lt"/>
              </a:rPr>
              <a:t>valuable resources </a:t>
            </a:r>
            <a:r>
              <a:rPr lang="en-US" dirty="0" smtClean="0">
                <a:latin typeface="+mj-lt"/>
              </a:rPr>
              <a:t>by giving a second life to used books, ensuring they continue to </a:t>
            </a:r>
            <a:r>
              <a:rPr lang="en-US" dirty="0" smtClean="0">
                <a:solidFill>
                  <a:srgbClr val="1D0D5F"/>
                </a:solidFill>
                <a:latin typeface="+mj-lt"/>
              </a:rPr>
              <a:t>educate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 smtClean="0">
                <a:solidFill>
                  <a:srgbClr val="1D0D5F"/>
                </a:solidFill>
                <a:latin typeface="+mj-lt"/>
              </a:rPr>
              <a:t>inspire</a:t>
            </a:r>
            <a:r>
              <a:rPr lang="en-US" dirty="0" smtClean="0">
                <a:latin typeface="+mj-lt"/>
              </a:rPr>
              <a:t>. </a:t>
            </a:r>
            <a:r>
              <a:rPr lang="en-US" dirty="0" smtClean="0"/>
              <a:t>Our goal is to foster a continuous loop of </a:t>
            </a:r>
            <a:r>
              <a:rPr lang="en-US" dirty="0" smtClean="0">
                <a:solidFill>
                  <a:srgbClr val="0000FF"/>
                </a:solidFill>
              </a:rPr>
              <a:t>learning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sustainability</a:t>
            </a:r>
            <a:r>
              <a:rPr lang="en-US" dirty="0" smtClean="0"/>
              <a:t>, where students thrive and </a:t>
            </a:r>
            <a:r>
              <a:rPr lang="en-US" dirty="0" smtClean="0">
                <a:solidFill>
                  <a:srgbClr val="0000FF"/>
                </a:solidFill>
              </a:rPr>
              <a:t>ecological impact is minimized</a:t>
            </a:r>
            <a:r>
              <a:rPr lang="en-US" dirty="0" smtClean="0"/>
              <a:t>."</a:t>
            </a:r>
            <a:endParaRPr lang="en-US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28600"/>
            <a:ext cx="44196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1D0D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solidFill>
                  <a:srgbClr val="333399"/>
                </a:solidFill>
                <a:latin typeface="Bernard MT Condensed" pitchFamily="18" charset="0"/>
              </a:rPr>
              <a:t>ZENNITH NEXUS</a:t>
            </a:r>
            <a:endParaRPr lang="en-US" sz="5400" dirty="0">
              <a:solidFill>
                <a:srgbClr val="333399"/>
              </a:solidFill>
              <a:latin typeface="Bernard MT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1219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pperplate Gothic Bold" pitchFamily="34" charset="0"/>
              </a:rPr>
              <a:t>INTRODUCTION</a:t>
            </a:r>
            <a:r>
              <a:rPr lang="en-US" dirty="0" smtClean="0">
                <a:latin typeface="Copperplate Gothic Bold" pitchFamily="34" charset="0"/>
              </a:rPr>
              <a:t>: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4826675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opperplate Gothic Bold" pitchFamily="34" charset="0"/>
              </a:rPr>
              <a:t>MISSION:</a:t>
            </a:r>
          </a:p>
          <a:p>
            <a:pPr algn="just"/>
            <a:r>
              <a:rPr lang="en-US" dirty="0" smtClean="0"/>
              <a:t>Our mission is to ignite a new era of learning by offering a seamless, eco-friendly solution for book exchange. We envision a world where students can access high-quality educational resources at a </a:t>
            </a:r>
            <a:r>
              <a:rPr lang="en-US" dirty="0" smtClean="0">
                <a:solidFill>
                  <a:srgbClr val="0000FF"/>
                </a:solidFill>
              </a:rPr>
              <a:t>fraction of the cost</a:t>
            </a:r>
            <a:r>
              <a:rPr lang="en-US" dirty="0" smtClean="0"/>
              <a:t>, while contributing to a </a:t>
            </a:r>
            <a:r>
              <a:rPr lang="en-US" dirty="0" smtClean="0">
                <a:solidFill>
                  <a:srgbClr val="0000FF"/>
                </a:solidFill>
              </a:rPr>
              <a:t>greener planet</a:t>
            </a:r>
            <a:r>
              <a:rPr lang="en-US" dirty="0" smtClean="0"/>
              <a:t>. Through innovation and community engagement, we are dedicated to making education more </a:t>
            </a:r>
            <a:r>
              <a:rPr lang="en-US" dirty="0" smtClean="0">
                <a:solidFill>
                  <a:srgbClr val="0000FF"/>
                </a:solidFill>
              </a:rPr>
              <a:t>inclusive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affordable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00FF"/>
                </a:solidFill>
              </a:rPr>
              <a:t>environmentally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responsible</a:t>
            </a:r>
            <a:r>
              <a:rPr lang="en-US" dirty="0" smtClean="0"/>
              <a:t>.</a:t>
            </a:r>
          </a:p>
          <a:p>
            <a:pPr algn="just"/>
            <a:endParaRPr lang="en-US" dirty="0" smtClean="0">
              <a:latin typeface="Copperplate Gothic Bold" pitchFamily="34" charset="0"/>
            </a:endParaRPr>
          </a:p>
          <a:p>
            <a:pPr algn="just"/>
            <a:endParaRPr lang="en-US" dirty="0">
              <a:latin typeface="Copperplate Gothic Bold" pitchFamily="34" charset="0"/>
            </a:endParaRPr>
          </a:p>
        </p:txBody>
      </p:sp>
      <p:pic>
        <p:nvPicPr>
          <p:cNvPr id="11" name="Picture 10" descr="IMG-20240721-WA00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2667000" cy="25908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343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  THE PROBLEM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14401"/>
            <a:ext cx="2895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 Financial Loss For Sellers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914400"/>
            <a:ext cx="304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Extremely High Prices For Buyers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1524000"/>
            <a:ext cx="3048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Brand-New books </a:t>
            </a:r>
            <a:r>
              <a:rPr lang="en-US" dirty="0" smtClean="0">
                <a:solidFill>
                  <a:srgbClr val="FF0000"/>
                </a:solidFill>
              </a:rPr>
              <a:t>cost huge amounts</a:t>
            </a:r>
            <a:r>
              <a:rPr lang="en-US" dirty="0" smtClean="0"/>
              <a:t> making it difficult to be afforded for huge population especially the </a:t>
            </a:r>
            <a:r>
              <a:rPr lang="en-US" dirty="0" smtClean="0">
                <a:solidFill>
                  <a:srgbClr val="FF0000"/>
                </a:solidFill>
              </a:rPr>
              <a:t>economically weaker families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914400"/>
            <a:ext cx="304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Underutilization Of Usable Books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71800" y="1524000"/>
            <a:ext cx="3048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Many used books, which are still in good condition, go </a:t>
            </a:r>
            <a:r>
              <a:rPr lang="en-US" dirty="0" smtClean="0">
                <a:solidFill>
                  <a:srgbClr val="FF0000"/>
                </a:solidFill>
              </a:rPr>
              <a:t>unused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rgbClr val="FF0000"/>
                </a:solidFill>
              </a:rPr>
              <a:t>discarded</a:t>
            </a:r>
            <a:r>
              <a:rPr lang="en-US" dirty="0" smtClean="0"/>
              <a:t> as a scrap or in </a:t>
            </a:r>
            <a:r>
              <a:rPr lang="en-US" dirty="0" smtClean="0">
                <a:solidFill>
                  <a:srgbClr val="FF0000"/>
                </a:solidFill>
              </a:rPr>
              <a:t>landfills</a:t>
            </a:r>
            <a:r>
              <a:rPr lang="en-US" dirty="0" smtClean="0"/>
              <a:t> leading to a significant </a:t>
            </a:r>
            <a:r>
              <a:rPr lang="en-US" dirty="0" smtClean="0">
                <a:solidFill>
                  <a:srgbClr val="FF0000"/>
                </a:solidFill>
              </a:rPr>
              <a:t>resource wastage</a:t>
            </a:r>
            <a:r>
              <a:rPr lang="en-US" dirty="0" smtClean="0"/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3048000"/>
            <a:ext cx="28956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Ecological Damage Of New Book Production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3657600"/>
            <a:ext cx="2895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books  lead to large scale </a:t>
            </a:r>
            <a:r>
              <a:rPr lang="en-US" dirty="0" smtClean="0">
                <a:solidFill>
                  <a:srgbClr val="FF0000"/>
                </a:solidFill>
              </a:rPr>
              <a:t>deforestation</a:t>
            </a:r>
            <a:r>
              <a:rPr lang="en-US" dirty="0" smtClean="0"/>
              <a:t> (approx. 2.5 pounds of paper for one book) and generates severe </a:t>
            </a:r>
            <a:r>
              <a:rPr lang="en-US" dirty="0" smtClean="0">
                <a:solidFill>
                  <a:srgbClr val="FF0000"/>
                </a:solidFill>
              </a:rPr>
              <a:t>carbon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emissions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3048000"/>
            <a:ext cx="304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Undervalue of Story Books, Novels, etc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971800" y="3657600"/>
            <a:ext cx="3048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Story Books once read only </a:t>
            </a:r>
            <a:r>
              <a:rPr lang="en-US" dirty="0" smtClean="0">
                <a:solidFill>
                  <a:srgbClr val="FF0000"/>
                </a:solidFill>
              </a:rPr>
              <a:t>occupy space </a:t>
            </a:r>
            <a:r>
              <a:rPr lang="en-US" dirty="0" smtClean="0"/>
              <a:t>and disposing them yields </a:t>
            </a:r>
            <a:r>
              <a:rPr lang="en-US" dirty="0" smtClean="0">
                <a:solidFill>
                  <a:srgbClr val="FF0000"/>
                </a:solidFill>
              </a:rPr>
              <a:t>no return </a:t>
            </a:r>
            <a:r>
              <a:rPr lang="en-US" dirty="0" smtClean="0"/>
              <a:t>but selling or lending to someone can bring of high profits.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524000"/>
            <a:ext cx="28956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Books are often disposed off as </a:t>
            </a:r>
            <a:r>
              <a:rPr lang="en-US" dirty="0" smtClean="0">
                <a:solidFill>
                  <a:srgbClr val="FF0000"/>
                </a:solidFill>
              </a:rPr>
              <a:t>scrap</a:t>
            </a:r>
            <a:r>
              <a:rPr lang="en-US" dirty="0" smtClean="0"/>
              <a:t>, yielding minimal to </a:t>
            </a:r>
            <a:r>
              <a:rPr lang="en-US" dirty="0" smtClean="0">
                <a:solidFill>
                  <a:srgbClr val="FF0000"/>
                </a:solidFill>
              </a:rPr>
              <a:t>no financial return </a:t>
            </a:r>
            <a:r>
              <a:rPr lang="en-US" dirty="0" smtClean="0"/>
              <a:t>to the sellers who had bought them at extremely high prices.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3048000"/>
            <a:ext cx="3048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Unnecessary Book Recycling System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3657600"/>
            <a:ext cx="30480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Recycling of disposed books into new books causes </a:t>
            </a:r>
            <a:r>
              <a:rPr lang="en-US" dirty="0" smtClean="0">
                <a:solidFill>
                  <a:srgbClr val="FF0000"/>
                </a:solidFill>
              </a:rPr>
              <a:t>wastage of resources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money</a:t>
            </a:r>
            <a:r>
              <a:rPr lang="en-US" dirty="0" smtClean="0"/>
              <a:t> that could be avoided if books were reused directly.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525780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" y="5334000"/>
            <a:ext cx="45720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opperplate Gothic Bold" pitchFamily="34" charset="0"/>
              </a:rPr>
              <a:t>I</a:t>
            </a:r>
          </a:p>
          <a:p>
            <a:pPr algn="ctr"/>
            <a:r>
              <a:rPr lang="en-US" sz="1400" b="1" dirty="0" smtClean="0">
                <a:latin typeface="Copperplate Gothic Bold" pitchFamily="34" charset="0"/>
              </a:rPr>
              <a:t>M</a:t>
            </a:r>
          </a:p>
          <a:p>
            <a:pPr algn="ctr"/>
            <a:r>
              <a:rPr lang="en-US" sz="1400" b="1" dirty="0" smtClean="0">
                <a:latin typeface="Copperplate Gothic Bold" pitchFamily="34" charset="0"/>
              </a:rPr>
              <a:t>P</a:t>
            </a:r>
          </a:p>
          <a:p>
            <a:pPr algn="ctr"/>
            <a:r>
              <a:rPr lang="en-US" sz="1400" b="1" dirty="0" smtClean="0">
                <a:latin typeface="Copperplate Gothic Bold" pitchFamily="34" charset="0"/>
              </a:rPr>
              <a:t>A</a:t>
            </a:r>
          </a:p>
          <a:p>
            <a:pPr algn="ctr"/>
            <a:r>
              <a:rPr lang="en-US" sz="1400" b="1" dirty="0" smtClean="0">
                <a:latin typeface="Copperplate Gothic Bold" pitchFamily="34" charset="0"/>
              </a:rPr>
              <a:t>C</a:t>
            </a:r>
          </a:p>
          <a:p>
            <a:pPr algn="ctr"/>
            <a:r>
              <a:rPr lang="en-US" sz="1400" b="1" dirty="0" smtClean="0">
                <a:latin typeface="Copperplate Gothic Bold" pitchFamily="34" charset="0"/>
              </a:rPr>
              <a:t>T</a:t>
            </a:r>
            <a:endParaRPr lang="en-US" sz="1400" b="1" dirty="0">
              <a:latin typeface="Copperplate Gothic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49530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Study suggests that high textbook prices increase </a:t>
            </a:r>
            <a:r>
              <a:rPr lang="en-US" dirty="0" smtClean="0">
                <a:solidFill>
                  <a:srgbClr val="0066FF"/>
                </a:solidFill>
              </a:rPr>
              <a:t>illiteracy</a:t>
            </a:r>
            <a:r>
              <a:rPr lang="en-US" dirty="0" smtClean="0"/>
              <a:t> by 20% due to less resources.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During recycling, De-inking and cleaning of paper uses </a:t>
            </a:r>
            <a:r>
              <a:rPr lang="en-US" dirty="0" smtClean="0">
                <a:solidFill>
                  <a:srgbClr val="0066FF"/>
                </a:solidFill>
              </a:rPr>
              <a:t>strong chemicals </a:t>
            </a:r>
            <a:r>
              <a:rPr lang="en-US" dirty="0" smtClean="0"/>
              <a:t>that produce </a:t>
            </a:r>
            <a:r>
              <a:rPr lang="en-US" dirty="0" smtClean="0">
                <a:solidFill>
                  <a:srgbClr val="0066FF"/>
                </a:solidFill>
              </a:rPr>
              <a:t>greenhouse gases </a:t>
            </a:r>
            <a:r>
              <a:rPr lang="en-US" dirty="0" smtClean="0">
                <a:solidFill>
                  <a:srgbClr val="1D0D5F"/>
                </a:solidFill>
              </a:rPr>
              <a:t>and often </a:t>
            </a:r>
            <a:r>
              <a:rPr lang="en-US" dirty="0" smtClean="0"/>
              <a:t>leads to a significant increase in </a:t>
            </a:r>
            <a:r>
              <a:rPr lang="en-US" dirty="0" smtClean="0">
                <a:solidFill>
                  <a:srgbClr val="0066FF"/>
                </a:solidFill>
              </a:rPr>
              <a:t>carbon footprint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costs of books leads to </a:t>
            </a:r>
            <a:r>
              <a:rPr lang="en-US" dirty="0" smtClean="0">
                <a:solidFill>
                  <a:srgbClr val="0066FF"/>
                </a:solidFill>
              </a:rPr>
              <a:t>increased debts </a:t>
            </a:r>
            <a:r>
              <a:rPr lang="en-US" dirty="0" smtClean="0"/>
              <a:t>on student </a:t>
            </a:r>
            <a:r>
              <a:rPr lang="en-US" dirty="0" smtClean="0">
                <a:solidFill>
                  <a:srgbClr val="0066FF"/>
                </a:solidFill>
              </a:rPr>
              <a:t>loans</a:t>
            </a:r>
            <a:r>
              <a:rPr lang="en-US" dirty="0" smtClean="0"/>
              <a:t> as books cost approx.            Rs. 15,000 each year.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52400"/>
            <a:ext cx="4343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 THE SOLUTION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990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Arial Black" pitchFamily="34" charset="0"/>
              </a:rPr>
              <a:t>How can we transform the educational landscape while </a:t>
            </a:r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promoting sustainability </a:t>
            </a:r>
            <a:r>
              <a:rPr lang="en-US" sz="1700" b="1" dirty="0" smtClean="0">
                <a:solidFill>
                  <a:srgbClr val="FF0000"/>
                </a:solidFill>
                <a:latin typeface="Arial Black" pitchFamily="34" charset="0"/>
              </a:rPr>
              <a:t>and </a:t>
            </a:r>
            <a:r>
              <a:rPr lang="en-US" sz="2000" b="1" dirty="0" smtClean="0">
                <a:solidFill>
                  <a:srgbClr val="00B0F0"/>
                </a:solidFill>
                <a:latin typeface="Arial Black" pitchFamily="34" charset="0"/>
              </a:rPr>
              <a:t>reducing financial burdens </a:t>
            </a:r>
            <a:r>
              <a:rPr lang="en-US" sz="1700" b="1" dirty="0" smtClean="0">
                <a:solidFill>
                  <a:srgbClr val="FF0000"/>
                </a:solidFill>
                <a:latin typeface="Arial Black" pitchFamily="34" charset="0"/>
              </a:rPr>
              <a:t>on students?</a:t>
            </a:r>
            <a:endParaRPr lang="en-US" sz="17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3733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752600"/>
            <a:ext cx="38100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solidFill>
                  <a:srgbClr val="FF0000"/>
                </a:solidFill>
                <a:latin typeface="Book Antiqua" pitchFamily="18" charset="0"/>
                <a:cs typeface="Arial" pitchFamily="34" charset="0"/>
              </a:rPr>
              <a:t>Sellers</a:t>
            </a:r>
            <a:r>
              <a:rPr lang="en-US" sz="1650" dirty="0" smtClean="0">
                <a:latin typeface="Book Antiqua" pitchFamily="18" charset="0"/>
                <a:cs typeface="Arial" pitchFamily="34" charset="0"/>
              </a:rPr>
              <a:t> can sell their used books between 40% and 70% of the original cost based on quality, yielding </a:t>
            </a:r>
            <a:r>
              <a:rPr lang="en-US" sz="1650" dirty="0" smtClean="0">
                <a:solidFill>
                  <a:srgbClr val="0000FF"/>
                </a:solidFill>
                <a:latin typeface="Book Antiqua" pitchFamily="18" charset="0"/>
                <a:cs typeface="Arial" pitchFamily="34" charset="0"/>
              </a:rPr>
              <a:t>better monetary returns</a:t>
            </a:r>
            <a:r>
              <a:rPr lang="en-US" sz="1650" dirty="0" smtClean="0">
                <a:latin typeface="Book Antiqua" pitchFamily="18" charset="0"/>
                <a:cs typeface="Arial" pitchFamily="34" charset="0"/>
              </a:rPr>
              <a:t> than selling as scrap.</a:t>
            </a:r>
            <a:endParaRPr lang="en-US" sz="1650" b="1" dirty="0" smtClean="0">
              <a:solidFill>
                <a:srgbClr val="FF0000"/>
              </a:solidFill>
              <a:latin typeface="Book Antiqua" pitchFamily="18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95600"/>
            <a:ext cx="3733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038600"/>
            <a:ext cx="3733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181600"/>
            <a:ext cx="37338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289560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b="1" dirty="0" smtClean="0">
                <a:solidFill>
                  <a:srgbClr val="FF0000"/>
                </a:solidFill>
                <a:latin typeface="Book Antiqua" pitchFamily="18" charset="0"/>
              </a:rPr>
              <a:t>Buyers</a:t>
            </a:r>
            <a:r>
              <a:rPr lang="en-US" sz="1650" dirty="0" smtClean="0">
                <a:latin typeface="Book Antiqua" pitchFamily="18" charset="0"/>
              </a:rPr>
              <a:t> can obtain good quality used books at a </a:t>
            </a:r>
            <a:r>
              <a:rPr lang="en-US" sz="1650" dirty="0" smtClean="0">
                <a:solidFill>
                  <a:srgbClr val="0000FF"/>
                </a:solidFill>
                <a:latin typeface="Book Antiqua" pitchFamily="18" charset="0"/>
              </a:rPr>
              <a:t>fraction of the original  cost</a:t>
            </a:r>
            <a:r>
              <a:rPr lang="en-US" sz="1650" dirty="0" smtClean="0">
                <a:latin typeface="Book Antiqua" pitchFamily="18" charset="0"/>
              </a:rPr>
              <a:t>, making expensive educational materials accessible to all.</a:t>
            </a:r>
            <a:endParaRPr lang="en-US" sz="1650" dirty="0">
              <a:latin typeface="Book Antiqu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038600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Book Antiqua" pitchFamily="18" charset="0"/>
              </a:rPr>
              <a:t>Our platform offers </a:t>
            </a:r>
            <a:r>
              <a:rPr lang="en-US" sz="1650" b="1" dirty="0" smtClean="0">
                <a:solidFill>
                  <a:srgbClr val="FF0000"/>
                </a:solidFill>
                <a:latin typeface="Book Antiqua" pitchFamily="18" charset="0"/>
              </a:rPr>
              <a:t>short-term rentals</a:t>
            </a:r>
            <a:r>
              <a:rPr lang="en-US" sz="1650" dirty="0" smtClean="0">
                <a:latin typeface="Book Antiqua" pitchFamily="18" charset="0"/>
              </a:rPr>
              <a:t>, allowing students to </a:t>
            </a:r>
            <a:r>
              <a:rPr lang="en-US" sz="1650" dirty="0" smtClean="0">
                <a:solidFill>
                  <a:srgbClr val="0066FF"/>
                </a:solidFill>
                <a:latin typeface="Book Antiqua" pitchFamily="18" charset="0"/>
              </a:rPr>
              <a:t>borrow books </a:t>
            </a:r>
            <a:r>
              <a:rPr lang="en-US" sz="1650" dirty="0" smtClean="0">
                <a:latin typeface="Book Antiqua" pitchFamily="18" charset="0"/>
              </a:rPr>
              <a:t>only for the duration they need, saving significant money.</a:t>
            </a:r>
            <a:endParaRPr lang="en-US" sz="1650" dirty="0">
              <a:latin typeface="Book Antiqua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105400"/>
            <a:ext cx="37338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 smtClean="0">
                <a:latin typeface="Book Antiqua" pitchFamily="18" charset="0"/>
              </a:rPr>
              <a:t>By </a:t>
            </a:r>
            <a:r>
              <a:rPr lang="en-US" sz="1650" b="1" dirty="0" smtClean="0">
                <a:solidFill>
                  <a:srgbClr val="FF0000"/>
                </a:solidFill>
                <a:latin typeface="Book Antiqua" pitchFamily="18" charset="0"/>
              </a:rPr>
              <a:t>reducing the demand for new books</a:t>
            </a:r>
            <a:r>
              <a:rPr lang="en-US" sz="1650" dirty="0" smtClean="0">
                <a:latin typeface="Book Antiqua" pitchFamily="18" charset="0"/>
              </a:rPr>
              <a:t>, we help </a:t>
            </a:r>
            <a:r>
              <a:rPr lang="en-US" sz="1650" dirty="0" smtClean="0">
                <a:solidFill>
                  <a:srgbClr val="0066FF"/>
                </a:solidFill>
                <a:latin typeface="Book Antiqua" pitchFamily="18" charset="0"/>
              </a:rPr>
              <a:t>lessen the environmental strain </a:t>
            </a:r>
            <a:r>
              <a:rPr lang="en-US" sz="1650" dirty="0" smtClean="0">
                <a:latin typeface="Book Antiqua" pitchFamily="18" charset="0"/>
              </a:rPr>
              <a:t>of book manufacturing and recycling. Hence less deforestation and lower carbon emissions.</a:t>
            </a:r>
            <a:endParaRPr lang="en-US" sz="1650" dirty="0">
              <a:latin typeface="Book Antiqua" pitchFamily="18" charset="0"/>
            </a:endParaRPr>
          </a:p>
        </p:txBody>
      </p:sp>
      <p:cxnSp>
        <p:nvCxnSpPr>
          <p:cNvPr id="20" name="Shape 19"/>
          <p:cNvCxnSpPr>
            <a:stCxn id="5" idx="7"/>
          </p:cNvCxnSpPr>
          <p:nvPr/>
        </p:nvCxnSpPr>
        <p:spPr>
          <a:xfrm rot="16200000" flipV="1">
            <a:off x="4510297" y="1128504"/>
            <a:ext cx="689957" cy="2242949"/>
          </a:xfrm>
          <a:prstGeom prst="bentConnector2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5"/>
          </p:cNvCxnSpPr>
          <p:nvPr/>
        </p:nvCxnSpPr>
        <p:spPr>
          <a:xfrm rot="5400000">
            <a:off x="4395997" y="4896247"/>
            <a:ext cx="918557" cy="2242949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fford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600200"/>
            <a:ext cx="1219200" cy="1219200"/>
          </a:xfrm>
          <a:prstGeom prst="rect">
            <a:avLst/>
          </a:prstGeom>
        </p:spPr>
      </p:pic>
      <p:pic>
        <p:nvPicPr>
          <p:cNvPr id="27" name="Picture 26" descr="Screenshot_2024-07-21-16-22-44-482_com.android.chrome.jpg"/>
          <p:cNvPicPr>
            <a:picLocks noChangeAspect="1"/>
          </p:cNvPicPr>
          <p:nvPr/>
        </p:nvPicPr>
        <p:blipFill>
          <a:blip r:embed="rId3" cstate="print"/>
          <a:srcRect l="4938" t="34444" r="11111" b="27778"/>
          <a:stretch>
            <a:fillRect/>
          </a:stretch>
        </p:blipFill>
        <p:spPr>
          <a:xfrm>
            <a:off x="6324600" y="4495800"/>
            <a:ext cx="1295400" cy="1295400"/>
          </a:xfrm>
          <a:prstGeom prst="rect">
            <a:avLst/>
          </a:prstGeom>
        </p:spPr>
      </p:pic>
      <p:pic>
        <p:nvPicPr>
          <p:cNvPr id="28" name="Picture 27" descr="Screenshot_2024-07-21-16-23-55-894_com.android.chrome.jpg"/>
          <p:cNvPicPr>
            <a:picLocks noChangeAspect="1"/>
          </p:cNvPicPr>
          <p:nvPr/>
        </p:nvPicPr>
        <p:blipFill>
          <a:blip r:embed="rId4" cstate="print"/>
          <a:srcRect l="25308" t="22222" r="25308" b="56666"/>
          <a:stretch>
            <a:fillRect/>
          </a:stretch>
        </p:blipFill>
        <p:spPr>
          <a:xfrm>
            <a:off x="7848600" y="4876800"/>
            <a:ext cx="1122947" cy="1066800"/>
          </a:xfrm>
          <a:prstGeom prst="rect">
            <a:avLst/>
          </a:prstGeom>
        </p:spPr>
      </p:pic>
      <p:pic>
        <p:nvPicPr>
          <p:cNvPr id="30" name="Picture 29" descr="Screenshot_2024-07-21-16-20-44-720_com.android.chrome.jpg"/>
          <p:cNvPicPr>
            <a:picLocks noChangeAspect="1"/>
          </p:cNvPicPr>
          <p:nvPr/>
        </p:nvPicPr>
        <p:blipFill>
          <a:blip r:embed="rId5" cstate="print"/>
          <a:srcRect l="10494" t="20000" r="8025" b="50000"/>
          <a:stretch>
            <a:fillRect/>
          </a:stretch>
        </p:blipFill>
        <p:spPr>
          <a:xfrm>
            <a:off x="6324600" y="3200400"/>
            <a:ext cx="1219200" cy="997527"/>
          </a:xfrm>
          <a:prstGeom prst="rect">
            <a:avLst/>
          </a:prstGeom>
        </p:spPr>
      </p:pic>
      <p:pic>
        <p:nvPicPr>
          <p:cNvPr id="31" name="Picture 30" descr="Screenshot_2024-07-21-16-20-06-179_com.android.chrome.jpg"/>
          <p:cNvPicPr>
            <a:picLocks noChangeAspect="1"/>
          </p:cNvPicPr>
          <p:nvPr/>
        </p:nvPicPr>
        <p:blipFill>
          <a:blip r:embed="rId6" cstate="print"/>
          <a:srcRect t="46667" b="24444"/>
          <a:stretch>
            <a:fillRect/>
          </a:stretch>
        </p:blipFill>
        <p:spPr>
          <a:xfrm>
            <a:off x="7543800" y="1828800"/>
            <a:ext cx="1371600" cy="880533"/>
          </a:xfrm>
          <a:prstGeom prst="rect">
            <a:avLst/>
          </a:prstGeom>
        </p:spPr>
      </p:pic>
      <p:pic>
        <p:nvPicPr>
          <p:cNvPr id="32" name="Picture 31" descr="Screenshot_2024-07-21-16-23-24-181_com.android.chrome.jpg"/>
          <p:cNvPicPr>
            <a:picLocks noChangeAspect="1"/>
          </p:cNvPicPr>
          <p:nvPr/>
        </p:nvPicPr>
        <p:blipFill>
          <a:blip r:embed="rId7" cstate="print"/>
          <a:srcRect l="17901" t="20000" r="12963" b="51111"/>
          <a:stretch>
            <a:fillRect/>
          </a:stretch>
        </p:blipFill>
        <p:spPr>
          <a:xfrm>
            <a:off x="7502769" y="2971800"/>
            <a:ext cx="1641231" cy="1752600"/>
          </a:xfrm>
          <a:prstGeom prst="rect">
            <a:avLst/>
          </a:prstGeom>
        </p:spPr>
      </p:pic>
      <p:pic>
        <p:nvPicPr>
          <p:cNvPr id="33" name="Picture 32" descr="Screenshot_2024-07-21-16-18-20-441_com.android.chrome.jpg"/>
          <p:cNvPicPr>
            <a:picLocks noChangeAspect="1"/>
          </p:cNvPicPr>
          <p:nvPr/>
        </p:nvPicPr>
        <p:blipFill>
          <a:blip r:embed="rId8" cstate="print"/>
          <a:srcRect l="10494" t="18889" r="10494" b="60000"/>
          <a:stretch>
            <a:fillRect/>
          </a:stretch>
        </p:blipFill>
        <p:spPr>
          <a:xfrm>
            <a:off x="6400800" y="5772150"/>
            <a:ext cx="2286000" cy="1085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05200" y="1981200"/>
            <a:ext cx="2895600" cy="419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2590800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    </a:t>
            </a:r>
            <a:r>
              <a:rPr lang="en-US" sz="2400" b="1" dirty="0" smtClean="0">
                <a:latin typeface="Imprint MT Shadow" pitchFamily="82" charset="0"/>
              </a:rPr>
              <a:t>CENTRALIZED PLATFORM FOR BUYING, SELLING AND RENTING BOOKS</a:t>
            </a:r>
            <a:endParaRPr lang="en-US" sz="2400" b="1" dirty="0">
              <a:latin typeface="Imprint MT Shadow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152400"/>
            <a:ext cx="4343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 ELEVATOR PITCH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8153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latin typeface="Bookman Old Style" pitchFamily="18" charset="0"/>
              </a:rPr>
              <a:t>Zennith</a:t>
            </a:r>
            <a:r>
              <a:rPr lang="en-US" sz="2200" b="1" dirty="0" smtClean="0">
                <a:latin typeface="Bookman Old Style" pitchFamily="18" charset="0"/>
              </a:rPr>
              <a:t> Nexus </a:t>
            </a:r>
            <a:r>
              <a:rPr lang="en-US" sz="2200" dirty="0" smtClean="0">
                <a:latin typeface="Bookman Old Style" pitchFamily="18" charset="0"/>
              </a:rPr>
              <a:t>is a pioneering platform that revolutionizes the book exchange market. By enabling students to buy, sell, and rent quality-assured books affordably, we make education accessible and promote sustainability.</a:t>
            </a:r>
            <a:endParaRPr lang="en-US" sz="2200" dirty="0">
              <a:latin typeface="Bookman Old Style" pitchFamily="18" charset="0"/>
            </a:endParaRPr>
          </a:p>
        </p:txBody>
      </p:sp>
      <p:pic>
        <p:nvPicPr>
          <p:cNvPr id="8" name="Picture 7" descr="Screenshot_2024-07-22-18-09-25-187_com.android.chrome.jpg"/>
          <p:cNvPicPr>
            <a:picLocks noChangeAspect="1"/>
          </p:cNvPicPr>
          <p:nvPr/>
        </p:nvPicPr>
        <p:blipFill>
          <a:blip r:embed="rId2" cstate="print"/>
          <a:srcRect l="4651" t="17714" r="4651" b="40426"/>
          <a:stretch>
            <a:fillRect/>
          </a:stretch>
        </p:blipFill>
        <p:spPr>
          <a:xfrm>
            <a:off x="381000" y="3048000"/>
            <a:ext cx="2971800" cy="304800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505200" y="3048000"/>
            <a:ext cx="5638800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66FF"/>
                </a:solidFill>
                <a:latin typeface="Stencil" pitchFamily="82" charset="0"/>
              </a:rPr>
              <a:t>“FROM WASTE TO WISDOM”</a:t>
            </a:r>
            <a:endParaRPr lang="en-US" sz="3200" dirty="0">
              <a:solidFill>
                <a:srgbClr val="0066FF"/>
              </a:solidFill>
              <a:latin typeface="Stencil" pitchFamily="82" charset="0"/>
            </a:endParaRPr>
          </a:p>
        </p:txBody>
      </p:sp>
      <p:pic>
        <p:nvPicPr>
          <p:cNvPr id="7" name="Picture 6" descr="A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4114800"/>
            <a:ext cx="4037796" cy="2514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240722_190535.jpg"/>
          <p:cNvPicPr>
            <a:picLocks noChangeAspect="1"/>
          </p:cNvPicPr>
          <p:nvPr/>
        </p:nvPicPr>
        <p:blipFill>
          <a:blip r:embed="rId2" cstate="print"/>
          <a:srcRect l="14702" t="16667" r="21132" b="12963"/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304800"/>
            <a:ext cx="716280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Elephant" pitchFamily="18" charset="0"/>
              </a:rPr>
              <a:t>   WEBSITE MODEL</a:t>
            </a:r>
            <a:endParaRPr lang="en-US" sz="4000" b="1" dirty="0">
              <a:latin typeface="Elephan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19400" y="228600"/>
            <a:ext cx="35052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 SALES PITCH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1905000"/>
            <a:ext cx="38862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" y="1600200"/>
            <a:ext cx="3886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THEY SHOULD CHANGE?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981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Outdates and inefficient 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High Costs and Unpredictable Pricing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59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Trust and Quality Concerns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895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Limited Support and Flexibility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24400" y="2286000"/>
            <a:ext cx="38862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4400" y="1981200"/>
            <a:ext cx="3886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CHANGE NOW?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3352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High Energy Consumption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3048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Intensive Water Usage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2743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High Carbon Emissions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2438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Large-Scale Deforestation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4400" y="3657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Chemical Pollution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24400" y="3962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Excess Waste Generation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24400" y="426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2000"/>
              <a:buFont typeface="Wingdings" pitchFamily="2" charset="2"/>
              <a:buChar char="§"/>
            </a:pPr>
            <a:r>
              <a:rPr lang="en-US" dirty="0" smtClean="0"/>
              <a:t>Resource Depletion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3886200"/>
            <a:ext cx="3886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AT THIS PRICE?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28600" y="4191000"/>
            <a:ext cx="38862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28600" y="43434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Making Education Affordable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Fair Return for Sellers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Considering the poor buyers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Accessible resources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Contribution to Educational Equality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To compete with Market Alignment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800600" y="1371600"/>
            <a:ext cx="4343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00600" y="1066800"/>
            <a:ext cx="43434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OUR PRODUCT?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2743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Affordable Transaction Fees:</a:t>
            </a:r>
            <a:r>
              <a:rPr lang="en-US" dirty="0" smtClean="0"/>
              <a:t> Our platform charges minimal, transparent transaction fees, ensuring that buyers get the best value without inflated costs.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39624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24/7 Customer Support:</a:t>
            </a:r>
            <a:r>
              <a:rPr lang="en-US" dirty="0" smtClean="0"/>
              <a:t> Our dedicated support team is available around the clock to assist with any issues or inquiries  ensuring a smooth user experience.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5380672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Low Shipping Costs:</a:t>
            </a:r>
            <a:r>
              <a:rPr lang="en-US" dirty="0" smtClean="0"/>
              <a:t> Enjoy minimal shipping fees with options for local pickup or affordable doorstep delivery, optimizing convenience and reducing costs.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1371600"/>
            <a:ext cx="4343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4478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Consistent Pricing:</a:t>
            </a:r>
            <a:r>
              <a:rPr lang="en-US" dirty="0" smtClean="0"/>
              <a:t> We offer a stable pricing structure with a minimum discount of 40% for buyers and up to 70% for sellers, minimizing cost fluctuations and user inconvenience.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4864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Enhanced Trust:</a:t>
            </a:r>
            <a:r>
              <a:rPr lang="en-US" dirty="0" smtClean="0"/>
              <a:t> Our close collaborations with schools and libraries enhance our credibility and reliability, fostering a trustworthy environment for students.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3434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Rigorous Quality Checks:</a:t>
            </a:r>
            <a:r>
              <a:rPr lang="en-US" dirty="0" smtClean="0"/>
              <a:t> We double check the quality of all books first through   </a:t>
            </a:r>
            <a:r>
              <a:rPr lang="en-US" dirty="0" smtClean="0">
                <a:solidFill>
                  <a:srgbClr val="0066FF"/>
                </a:solidFill>
              </a:rPr>
              <a:t>AI platform </a:t>
            </a:r>
            <a:r>
              <a:rPr lang="en-US" dirty="0" smtClean="0"/>
              <a:t>and then </a:t>
            </a:r>
            <a:r>
              <a:rPr lang="en-US" dirty="0" smtClean="0">
                <a:solidFill>
                  <a:srgbClr val="0066FF"/>
                </a:solidFill>
              </a:rPr>
              <a:t>Manually</a:t>
            </a:r>
            <a:r>
              <a:rPr lang="en-US" dirty="0" smtClean="0"/>
              <a:t> in our warehouses.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1066800"/>
            <a:ext cx="43434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OUR PRODUCT?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15240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Flexible Return Policy:</a:t>
            </a:r>
            <a:r>
              <a:rPr lang="en-US" dirty="0" smtClean="0"/>
              <a:t> If expectations aren't met, we provide a one-week return policy to guarantee satisfaction with your purchase.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8956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Collaborations with Major Libraries and Book Stores:</a:t>
            </a:r>
            <a:r>
              <a:rPr lang="en-US" dirty="0" smtClean="0"/>
              <a:t> We partner with large-scale libraries and book stores to ensure a steady supply of high-demand books, offering a diverse and reliable inventory.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66800"/>
            <a:ext cx="28956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Target Market Analysis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09800" y="152400"/>
            <a:ext cx="4343400" cy="70788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rgbClr val="0066FF"/>
                </a:solidFill>
                <a:latin typeface="Bernard MT Condensed" pitchFamily="18" charset="0"/>
              </a:rPr>
              <a:t>    MARKETING PLAN</a:t>
            </a:r>
            <a:endParaRPr lang="en-US" sz="4000" dirty="0">
              <a:solidFill>
                <a:srgbClr val="0066FF"/>
              </a:solidFill>
              <a:latin typeface="Bernard MT Condensed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066800"/>
            <a:ext cx="3048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Marketing Channels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1524001"/>
            <a:ext cx="3048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 SemiConden" pitchFamily="34" charset="0"/>
              </a:rPr>
              <a:t>Social Media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err="1" smtClean="0"/>
              <a:t>Instagram</a:t>
            </a:r>
            <a:r>
              <a:rPr lang="en-US" dirty="0" smtClean="0"/>
              <a:t>,  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, Twitter, etc. for engagement and targeted ads.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SEO 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  <a:r>
              <a:rPr lang="en-US" dirty="0" smtClean="0"/>
              <a:t> Website for search engines and blog content.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Email Campaigns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  <a:r>
              <a:rPr lang="en-US" dirty="0" smtClean="0"/>
              <a:t> Newsletters for updates and information.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Offline Marketing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college fairs, book drives.</a:t>
            </a:r>
          </a:p>
          <a:p>
            <a:endParaRPr lang="en-US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971800" y="1066800"/>
            <a:ext cx="3048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Unique Selling Proposition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971800" y="4495800"/>
            <a:ext cx="3048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Promotional Strategies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71800" y="5103674"/>
            <a:ext cx="30480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 SemiConden" pitchFamily="34" charset="0"/>
              </a:rPr>
              <a:t>Seasonal Promotions:</a:t>
            </a:r>
            <a:endParaRPr lang="en-US" dirty="0" smtClean="0"/>
          </a:p>
          <a:p>
            <a:r>
              <a:rPr lang="en-US" b="1" dirty="0" smtClean="0">
                <a:latin typeface="Bahnschrift SemiBold SemiConden" pitchFamily="34" charset="0"/>
              </a:rPr>
              <a:t>Contests and Giveaways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  <a:endParaRPr lang="en-US" dirty="0" smtClean="0"/>
          </a:p>
          <a:p>
            <a:r>
              <a:rPr lang="en-US" b="1" dirty="0" smtClean="0">
                <a:latin typeface="Bahnschrift SemiBold SemiConden" pitchFamily="34" charset="0"/>
              </a:rPr>
              <a:t>Influencer Collaborations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Launch Campaign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Referral Programs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</a:p>
          <a:p>
            <a:r>
              <a:rPr lang="en-US" dirty="0" smtClean="0">
                <a:latin typeface="Bahnschrift SemiBold SemiConden" pitchFamily="34" charset="0"/>
              </a:rPr>
              <a:t>Workshops and Seminars</a:t>
            </a:r>
            <a:endParaRPr lang="en-US" dirty="0">
              <a:latin typeface="Bahnschrift SemiBold SemiConden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4572000"/>
            <a:ext cx="28956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Metrics and KPIs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5103674"/>
            <a:ext cx="28956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SemiConden" pitchFamily="34" charset="0"/>
              </a:rPr>
              <a:t>User Metrics</a:t>
            </a:r>
            <a:r>
              <a:rPr lang="en-US" dirty="0" smtClean="0"/>
              <a:t>: </a:t>
            </a:r>
            <a:r>
              <a:rPr lang="en-US" dirty="0" smtClean="0">
                <a:latin typeface="+mj-lt"/>
              </a:rPr>
              <a:t>new sign-ups,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smtClean="0"/>
              <a:t>e</a:t>
            </a:r>
            <a:r>
              <a:rPr lang="en-US" dirty="0" smtClean="0">
                <a:latin typeface="+mj-lt"/>
              </a:rPr>
              <a:t>ngagement $churn rate</a:t>
            </a:r>
          </a:p>
          <a:p>
            <a:r>
              <a:rPr lang="en-US" dirty="0" smtClean="0">
                <a:latin typeface="Bahnschrift SemiBold SemiConden" pitchFamily="34" charset="0"/>
              </a:rPr>
              <a:t>Sales Metrics: </a:t>
            </a:r>
            <a:r>
              <a:rPr lang="en-US" dirty="0" smtClean="0">
                <a:latin typeface="+mj-lt"/>
              </a:rPr>
              <a:t>b</a:t>
            </a:r>
            <a:r>
              <a:rPr lang="en-US" dirty="0" smtClean="0"/>
              <a:t>ook transactions,  revenue.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Customer Feedback: R</a:t>
            </a:r>
            <a:r>
              <a:rPr lang="en-US" dirty="0" smtClean="0"/>
              <a:t>eviews,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S</a:t>
            </a:r>
            <a:r>
              <a:rPr lang="en-US" dirty="0" smtClean="0"/>
              <a:t>urveys</a:t>
            </a:r>
            <a:endParaRPr lang="en-US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0" y="1524000"/>
            <a:ext cx="28956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 SemiConden" pitchFamily="34" charset="0"/>
              </a:rPr>
              <a:t>Primary Audience:  </a:t>
            </a:r>
            <a:r>
              <a:rPr lang="en-US" dirty="0" smtClean="0"/>
              <a:t>Students, Parents, Teachers.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Secondary :</a:t>
            </a:r>
            <a:r>
              <a:rPr lang="en-US" b="1" dirty="0" smtClean="0"/>
              <a:t> </a:t>
            </a:r>
            <a:r>
              <a:rPr lang="en-US" dirty="0" smtClean="0"/>
              <a:t>Libraries,  Book Donors.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Market Needs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Affordable options, quality assurance.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Market Trends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High textbook costs, growing demand for eco-friendly solutions.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4572000"/>
            <a:ext cx="3048000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b="1" dirty="0" smtClean="0"/>
              <a:t>Budget Allocation</a:t>
            </a:r>
          </a:p>
          <a:p>
            <a:endParaRPr lang="en-US" b="1" dirty="0" smtClean="0"/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105400"/>
            <a:ext cx="30480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 SemiConden" pitchFamily="34" charset="0"/>
              </a:rPr>
              <a:t>Marketing and Advertising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30%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Platform Development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Bahnschrift SemiBold SemiConden" pitchFamily="34" charset="0"/>
              </a:rPr>
              <a:t>25%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Operations and Logistics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20%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Staff and Salaries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15%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Miscellaneous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1524000"/>
            <a:ext cx="30480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 SemiConden" pitchFamily="34" charset="0"/>
              </a:rPr>
              <a:t>Best Pricing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40% and 70% of the original cost.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Certified Quality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Guaranteed good quality books.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User-Friendly</a:t>
            </a:r>
            <a:r>
              <a:rPr lang="en-US" dirty="0" smtClean="0">
                <a:latin typeface="Bahnschrift SemiBold SemiConden" pitchFamily="34" charset="0"/>
              </a:rPr>
              <a:t>:</a:t>
            </a:r>
            <a:r>
              <a:rPr lang="en-US" dirty="0" smtClean="0"/>
              <a:t> Streamlined buying, selling, and renting.</a:t>
            </a:r>
          </a:p>
          <a:p>
            <a:r>
              <a:rPr lang="en-US" b="1" dirty="0" smtClean="0">
                <a:latin typeface="Bahnschrift SemiBold SemiConden" pitchFamily="34" charset="0"/>
              </a:rPr>
              <a:t>Trusted Partnerships</a:t>
            </a:r>
            <a:r>
              <a:rPr lang="en-US" dirty="0" smtClean="0">
                <a:latin typeface="Bahnschrift SemiBold SemiConden" pitchFamily="34" charset="0"/>
              </a:rPr>
              <a:t>: </a:t>
            </a:r>
            <a:r>
              <a:rPr lang="en-US" dirty="0" smtClean="0"/>
              <a:t>Collaborations with schools and libraries.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1483</Words>
  <Application>Microsoft Office PowerPoint</Application>
  <PresentationFormat>On-screen Show (4:3)</PresentationFormat>
  <Paragraphs>226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     ZENNITH NEXUS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ZENNITH NEXUS</dc:title>
  <dc:creator>Windows User</dc:creator>
  <cp:lastModifiedBy>Windows User</cp:lastModifiedBy>
  <cp:revision>123</cp:revision>
  <dcterms:created xsi:type="dcterms:W3CDTF">2024-07-18T08:35:46Z</dcterms:created>
  <dcterms:modified xsi:type="dcterms:W3CDTF">2024-08-11T19:36:34Z</dcterms:modified>
</cp:coreProperties>
</file>