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60" r:id="rId3"/>
    <p:sldId id="261" r:id="rId4"/>
    <p:sldId id="262" r:id="rId5"/>
    <p:sldId id="264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3" r:id="rId14"/>
    <p:sldId id="271" r:id="rId15"/>
    <p:sldId id="272" r:id="rId16"/>
    <p:sldId id="274" r:id="rId17"/>
    <p:sldId id="275" r:id="rId18"/>
    <p:sldId id="276" r:id="rId19"/>
    <p:sldId id="277" r:id="rId20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420" y="-2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5750" y="509499"/>
            <a:ext cx="8501679" cy="4429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N" sz="44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 sz="4400" b="1" dirty="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Play Store App Review Analysis</a:t>
            </a:r>
            <a:br>
              <a:rPr lang="en-GB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4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Done By:</a:t>
            </a:r>
            <a:br>
              <a:rPr lang="en-GB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32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PARUL</a:t>
            </a:r>
            <a:br>
              <a:rPr lang="en-GB" sz="32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32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SRIVASTAVA</a:t>
            </a:r>
            <a:endParaRPr lang="en-IN" sz="32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lang="en-IN"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A3A6A-02DF-3F98-FF4C-1138D671B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55789"/>
            <a:ext cx="8520600" cy="572700"/>
          </a:xfrm>
        </p:spPr>
        <p:txBody>
          <a:bodyPr/>
          <a:lstStyle/>
          <a:p>
            <a:pPr algn="ctr"/>
            <a:r>
              <a:rPr lang="en-IN" b="1" dirty="0">
                <a:latin typeface="Montserrat" panose="00000500000000000000" pitchFamily="2" charset="0"/>
              </a:rPr>
              <a:t>DATA 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626ED0-CF2C-9933-FAE7-2DA913481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66" y="1417984"/>
            <a:ext cx="5684116" cy="31833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676FB3-D42F-2F5B-CD86-9952F73D5742}"/>
              </a:ext>
            </a:extLst>
          </p:cNvPr>
          <p:cNvSpPr txBox="1"/>
          <p:nvPr/>
        </p:nvSpPr>
        <p:spPr>
          <a:xfrm>
            <a:off x="6035299" y="1128480"/>
            <a:ext cx="300824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2060"/>
                </a:solidFill>
                <a:effectLst/>
                <a:latin typeface="Montserrat" panose="00000500000000000000" pitchFamily="2" charset="0"/>
              </a:rPr>
              <a:t>From this scatter plot the inference made is that lesser the size of an application, more better is its rating.</a:t>
            </a:r>
          </a:p>
          <a:p>
            <a:endParaRPr lang="en-US" dirty="0">
              <a:solidFill>
                <a:srgbClr val="002060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  <a:latin typeface="Montserrat" panose="00000500000000000000" pitchFamily="2" charset="0"/>
              </a:rPr>
              <a:t>As we can see with x-axis ratings are given while with y-axis size of application is given.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002060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  <a:latin typeface="Montserrat" panose="00000500000000000000" pitchFamily="2" charset="0"/>
              </a:rPr>
              <a:t>And as size increases the ratings decreases.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56E414-B9CF-07DD-82CC-26BB404D8FF9}"/>
              </a:ext>
            </a:extLst>
          </p:cNvPr>
          <p:cNvSpPr txBox="1"/>
          <p:nvPr/>
        </p:nvSpPr>
        <p:spPr>
          <a:xfrm>
            <a:off x="460375" y="828489"/>
            <a:ext cx="60066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2060"/>
                </a:solidFill>
                <a:effectLst/>
                <a:latin typeface="Montserrat" panose="00000500000000000000" pitchFamily="2" charset="0"/>
              </a:rPr>
              <a:t>We have taken three columns namely installs, size and rating under consideration to draw inferences:-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910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52E6D-1024-6E23-610E-3B7224F0C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17" y="233570"/>
            <a:ext cx="8520600" cy="572700"/>
          </a:xfrm>
        </p:spPr>
        <p:txBody>
          <a:bodyPr/>
          <a:lstStyle/>
          <a:p>
            <a:pPr algn="ctr"/>
            <a:r>
              <a:rPr lang="en-IN" b="1" dirty="0">
                <a:latin typeface="Montserrat" panose="00000500000000000000" pitchFamily="2" charset="0"/>
                <a:cs typeface="Mongolian Baiti" panose="03000500000000000000" pitchFamily="66" charset="0"/>
              </a:rPr>
              <a:t>DATA 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C21676-9FD6-234D-AD90-FA97EB2C3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50" y="1212574"/>
            <a:ext cx="5153060" cy="36973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3CA2B0-53F9-C25D-3BC1-822EF9A6DD81}"/>
              </a:ext>
            </a:extLst>
          </p:cNvPr>
          <p:cNvSpPr txBox="1"/>
          <p:nvPr/>
        </p:nvSpPr>
        <p:spPr>
          <a:xfrm>
            <a:off x="503583" y="914400"/>
            <a:ext cx="4843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Montserrat" panose="00000500000000000000" pitchFamily="2" charset="0"/>
              </a:rPr>
              <a:t>P</a:t>
            </a:r>
            <a:r>
              <a:rPr lang="en-US" b="1" dirty="0">
                <a:solidFill>
                  <a:srgbClr val="002060"/>
                </a:solidFill>
                <a:effectLst/>
                <a:latin typeface="Montserrat" panose="00000500000000000000" pitchFamily="2" charset="0"/>
              </a:rPr>
              <a:t>air plot of Installs, Size and Rating in data frame.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9BA78-CF20-4A4D-8E47-F18DBD046684}"/>
              </a:ext>
            </a:extLst>
          </p:cNvPr>
          <p:cNvSpPr txBox="1"/>
          <p:nvPr/>
        </p:nvSpPr>
        <p:spPr>
          <a:xfrm>
            <a:off x="5506278" y="1106557"/>
            <a:ext cx="346544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2060"/>
                </a:solidFill>
                <a:effectLst/>
                <a:latin typeface="Montserrat" panose="00000500000000000000" pitchFamily="2" charset="0"/>
              </a:rPr>
              <a:t>From this scatter plot the inference drawn is the relationships among the various variables namely Installs, Size and Ratings.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002060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2060"/>
                </a:solidFill>
                <a:effectLst/>
                <a:latin typeface="Montserrat" panose="00000500000000000000" pitchFamily="2" charset="0"/>
              </a:rPr>
              <a:t> Dots is used to represent them, they are basically used to monitor how changing one variable affects the others.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002060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2060"/>
                </a:solidFill>
                <a:effectLst/>
                <a:latin typeface="Montserrat" panose="00000500000000000000" pitchFamily="2" charset="0"/>
              </a:rPr>
              <a:t>As here we can see greater the size is more are the number of installs as well as reviews.</a:t>
            </a:r>
            <a:endParaRPr lang="en-IN" dirty="0">
              <a:solidFill>
                <a:srgbClr val="002060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377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C7DEA-0043-B83A-DE49-3F2E0C470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46242"/>
            <a:ext cx="8520600" cy="572700"/>
          </a:xfrm>
        </p:spPr>
        <p:txBody>
          <a:bodyPr/>
          <a:lstStyle/>
          <a:p>
            <a:pPr algn="ctr"/>
            <a:r>
              <a:rPr lang="en-IN" b="1" dirty="0">
                <a:latin typeface="Montserrat" panose="00000500000000000000" pitchFamily="2" charset="0"/>
              </a:rPr>
              <a:t>DATA 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23D527-3D82-BFD0-8E68-A52AEC0B3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04" y="1308277"/>
            <a:ext cx="5173661" cy="35022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75DB1F-75AD-44C9-666C-B15B95C96154}"/>
              </a:ext>
            </a:extLst>
          </p:cNvPr>
          <p:cNvSpPr txBox="1"/>
          <p:nvPr/>
        </p:nvSpPr>
        <p:spPr>
          <a:xfrm>
            <a:off x="887896" y="896111"/>
            <a:ext cx="5440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002060"/>
                </a:solidFill>
                <a:effectLst/>
                <a:latin typeface="Montserrat" panose="00000500000000000000" pitchFamily="2" charset="0"/>
              </a:rPr>
              <a:t>CONTENT RATING CATEGORY:-</a:t>
            </a:r>
            <a:endParaRPr lang="en-IN" b="0" i="0" dirty="0">
              <a:solidFill>
                <a:srgbClr val="002060"/>
              </a:solidFill>
              <a:effectLst/>
              <a:latin typeface="Montserrat" panose="00000500000000000000" pitchFamily="2" charset="0"/>
            </a:endParaRP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9CBAC4-1136-DABF-14ED-835569305E29}"/>
              </a:ext>
            </a:extLst>
          </p:cNvPr>
          <p:cNvSpPr txBox="1"/>
          <p:nvPr/>
        </p:nvSpPr>
        <p:spPr>
          <a:xfrm>
            <a:off x="5314122" y="1308277"/>
            <a:ext cx="34124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2060"/>
                </a:solidFill>
                <a:effectLst/>
                <a:latin typeface="Montserrat" panose="00000500000000000000" pitchFamily="2" charset="0"/>
              </a:rPr>
              <a:t>From this count plot of Category "everyone" is the widely used set of content rating used by the developers.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002060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2060"/>
                </a:solidFill>
                <a:effectLst/>
                <a:latin typeface="Montserrat" panose="00000500000000000000" pitchFamily="2" charset="0"/>
              </a:rPr>
              <a:t>Which makes it more age-friendly i.e. to be used by any age of people using play store application.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002060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2060"/>
                </a:solidFill>
                <a:effectLst/>
                <a:latin typeface="Montserrat" panose="00000500000000000000" pitchFamily="2" charset="0"/>
              </a:rPr>
              <a:t>Most of the applications can be accessed by every age group.</a:t>
            </a:r>
            <a:endParaRPr lang="en-IN" dirty="0">
              <a:solidFill>
                <a:srgbClr val="002060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172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C8635-79C0-1E14-E3A2-C0991DC34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19738"/>
            <a:ext cx="8520600" cy="572700"/>
          </a:xfrm>
        </p:spPr>
        <p:txBody>
          <a:bodyPr/>
          <a:lstStyle/>
          <a:p>
            <a:pPr algn="ctr"/>
            <a:r>
              <a:rPr lang="en-IN" b="1" dirty="0">
                <a:latin typeface="Montserrat" panose="00000500000000000000" pitchFamily="2" charset="0"/>
                <a:cs typeface="Mongolian Baiti" panose="03000500000000000000" pitchFamily="66" charset="0"/>
              </a:rPr>
              <a:t>DATA 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8181B5-4C15-7990-84B5-CEAD325A4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1" y="1345105"/>
            <a:ext cx="4989170" cy="31871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1FA0D2-1A2A-F9EF-6A77-63B83851B9D5}"/>
              </a:ext>
            </a:extLst>
          </p:cNvPr>
          <p:cNvSpPr txBox="1"/>
          <p:nvPr/>
        </p:nvSpPr>
        <p:spPr>
          <a:xfrm>
            <a:off x="662883" y="888862"/>
            <a:ext cx="5035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212121"/>
                </a:solidFill>
                <a:effectLst/>
                <a:latin typeface="Montserrat" panose="00000500000000000000" pitchFamily="2" charset="0"/>
              </a:rPr>
              <a:t>SENTIMENT ANALYSIS OF USER REVIEWS</a:t>
            </a:r>
            <a:r>
              <a:rPr lang="en-IN" b="1" dirty="0">
                <a:solidFill>
                  <a:srgbClr val="212121"/>
                </a:solidFill>
                <a:latin typeface="Montserrat" panose="00000500000000000000" pitchFamily="2" charset="0"/>
              </a:rPr>
              <a:t>:-</a:t>
            </a:r>
            <a:endParaRPr lang="en-US" b="1" i="0" dirty="0">
              <a:solidFill>
                <a:srgbClr val="212121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45B9CF-5920-1A46-7F99-50F4C07F8077}"/>
              </a:ext>
            </a:extLst>
          </p:cNvPr>
          <p:cNvSpPr txBox="1"/>
          <p:nvPr/>
        </p:nvSpPr>
        <p:spPr>
          <a:xfrm>
            <a:off x="5128591" y="1510748"/>
            <a:ext cx="37768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2060"/>
                </a:solidFill>
                <a:effectLst/>
                <a:latin typeface="Montserrat" panose="00000500000000000000" pitchFamily="2" charset="0"/>
              </a:rPr>
              <a:t>The graph shows maximum sentiment </a:t>
            </a:r>
            <a:r>
              <a:rPr lang="en-US" dirty="0">
                <a:solidFill>
                  <a:srgbClr val="002060"/>
                </a:solidFill>
                <a:latin typeface="Montserrat" panose="00000500000000000000" pitchFamily="2" charset="0"/>
              </a:rPr>
              <a:t>of user reviews </a:t>
            </a:r>
            <a:r>
              <a:rPr lang="en-US" b="0" i="0" dirty="0">
                <a:solidFill>
                  <a:srgbClr val="002060"/>
                </a:solidFill>
                <a:effectLst/>
                <a:latin typeface="Montserrat" panose="00000500000000000000" pitchFamily="2" charset="0"/>
              </a:rPr>
              <a:t>are positive.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002060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  <a:latin typeface="Montserrat" panose="00000500000000000000" pitchFamily="2" charset="0"/>
              </a:rPr>
              <a:t>P</a:t>
            </a:r>
            <a:r>
              <a:rPr lang="en-US" b="0" i="0" dirty="0">
                <a:solidFill>
                  <a:srgbClr val="002060"/>
                </a:solidFill>
                <a:effectLst/>
                <a:latin typeface="Montserrat" panose="00000500000000000000" pitchFamily="2" charset="0"/>
              </a:rPr>
              <a:t>ositive sentiment shows user satisfaction with the application.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002060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2060"/>
                </a:solidFill>
                <a:effectLst/>
                <a:latin typeface="Montserrat" panose="00000500000000000000" pitchFamily="2" charset="0"/>
              </a:rPr>
              <a:t>Then comes the second highest as negative sentiment and neutral sentiment is the least one.</a:t>
            </a:r>
            <a:endParaRPr lang="en-IN" dirty="0">
              <a:solidFill>
                <a:srgbClr val="002060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994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32AC6-CE5A-8C60-5A6B-1672D47F7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12503"/>
            <a:ext cx="8520600" cy="572700"/>
          </a:xfrm>
        </p:spPr>
        <p:txBody>
          <a:bodyPr/>
          <a:lstStyle/>
          <a:p>
            <a:pPr algn="ctr"/>
            <a:r>
              <a:rPr lang="en-IN" b="1" dirty="0">
                <a:latin typeface="Montserrat" panose="00000500000000000000" pitchFamily="2" charset="0"/>
              </a:rPr>
              <a:t>DATA 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B3121E-0354-0EE4-E88D-B1A7E614F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5" y="1627730"/>
            <a:ext cx="5963375" cy="28647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062FF6-869A-230F-0F4A-1CC98056A2F4}"/>
              </a:ext>
            </a:extLst>
          </p:cNvPr>
          <p:cNvSpPr txBox="1"/>
          <p:nvPr/>
        </p:nvSpPr>
        <p:spPr>
          <a:xfrm>
            <a:off x="477077" y="1192696"/>
            <a:ext cx="5459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2060"/>
                </a:solidFill>
                <a:effectLst/>
                <a:latin typeface="Montserrat" panose="00000500000000000000" pitchFamily="2" charset="0"/>
              </a:rPr>
              <a:t>DISPLOT: Showing normal Rating Distribution analysis:-</a:t>
            </a:r>
            <a:endParaRPr lang="en-US" b="0" i="0" dirty="0">
              <a:solidFill>
                <a:srgbClr val="002060"/>
              </a:solidFill>
              <a:effectLst/>
              <a:latin typeface="Montserrat" panose="00000500000000000000" pitchFamily="2" charset="0"/>
            </a:endParaRPr>
          </a:p>
          <a:p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7699F4-C020-2F6F-1365-A1B382C82318}"/>
              </a:ext>
            </a:extLst>
          </p:cNvPr>
          <p:cNvSpPr txBox="1"/>
          <p:nvPr/>
        </p:nvSpPr>
        <p:spPr>
          <a:xfrm>
            <a:off x="5936972" y="1822174"/>
            <a:ext cx="300824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2060"/>
                </a:solidFill>
                <a:effectLst/>
                <a:latin typeface="Montserrat" panose="00000500000000000000" pitchFamily="2" charset="0"/>
              </a:rPr>
              <a:t>It gives the inference that the ratings are more between 4.0 and 5.0.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002060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  <a:latin typeface="Montserrat" panose="00000500000000000000" pitchFamily="2" charset="0"/>
              </a:rPr>
              <a:t>W</a:t>
            </a:r>
            <a:r>
              <a:rPr lang="en-US" b="0" i="0" dirty="0">
                <a:solidFill>
                  <a:srgbClr val="002060"/>
                </a:solidFill>
                <a:effectLst/>
                <a:latin typeface="Montserrat" panose="00000500000000000000" pitchFamily="2" charset="0"/>
              </a:rPr>
              <a:t>hich implies more the rating the better the applications is liked by the users.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002060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2060"/>
                </a:solidFill>
                <a:effectLst/>
                <a:latin typeface="Montserrat" panose="00000500000000000000" pitchFamily="2" charset="0"/>
              </a:rPr>
              <a:t>Also it tells about the customer satisfaction.</a:t>
            </a:r>
            <a:endParaRPr lang="en-IN" dirty="0">
              <a:solidFill>
                <a:srgbClr val="002060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486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9975-7538-7F3A-270E-10DE8632B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47899"/>
            <a:ext cx="8520600" cy="572700"/>
          </a:xfrm>
        </p:spPr>
        <p:txBody>
          <a:bodyPr/>
          <a:lstStyle/>
          <a:p>
            <a:pPr algn="ctr"/>
            <a:r>
              <a:rPr lang="en-IN" b="1" dirty="0">
                <a:latin typeface="Montserrat" panose="00000500000000000000" pitchFamily="2" charset="0"/>
              </a:rPr>
              <a:t>DATA 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5028EE-FDA8-41BF-556F-F6B1B5523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33" y="1388785"/>
            <a:ext cx="4462132" cy="36668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563C51-D4BF-D94C-5C1A-6A615037A398}"/>
              </a:ext>
            </a:extLst>
          </p:cNvPr>
          <p:cNvSpPr txBox="1"/>
          <p:nvPr/>
        </p:nvSpPr>
        <p:spPr>
          <a:xfrm>
            <a:off x="662609" y="1093304"/>
            <a:ext cx="5824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2060"/>
                </a:solidFill>
                <a:effectLst/>
                <a:latin typeface="Montserrat" panose="00000500000000000000" pitchFamily="2" charset="0"/>
              </a:rPr>
              <a:t>JOINTPLOT: Showing relationship between Rating and Size:-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E29BCC-F67B-91C2-1CFC-4F8746B59C9E}"/>
              </a:ext>
            </a:extLst>
          </p:cNvPr>
          <p:cNvSpPr txBox="1"/>
          <p:nvPr/>
        </p:nvSpPr>
        <p:spPr>
          <a:xfrm>
            <a:off x="4572000" y="1994452"/>
            <a:ext cx="414793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  <a:latin typeface="Montserrat" panose="00000500000000000000" pitchFamily="2" charset="0"/>
              </a:rPr>
              <a:t>From this joint plot the inference is that the applications have size around 30MB had the rating between 4.0 to 4.5MB.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002060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  <a:latin typeface="Montserrat" panose="00000500000000000000" pitchFamily="2" charset="0"/>
              </a:rPr>
              <a:t>And so, we can conclude that applications which are smaller in size, like less than 20MB, can have 5.0 rating.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002060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  <a:latin typeface="Montserrat" panose="00000500000000000000" pitchFamily="2" charset="0"/>
              </a:rPr>
              <a:t>Since, it is more preferred by users because of easy to download and occupying lesser space.</a:t>
            </a:r>
            <a:endParaRPr lang="en-IN" dirty="0">
              <a:solidFill>
                <a:srgbClr val="002060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016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769D7-DDF3-9528-3BF6-22695B695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Montserrat" panose="00000500000000000000" pitchFamily="2" charset="0"/>
              </a:rPr>
              <a:t>CONCLUSIONS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9829F7-9998-8858-FCFD-FE77F8A34E78}"/>
              </a:ext>
            </a:extLst>
          </p:cNvPr>
          <p:cNvSpPr txBox="1"/>
          <p:nvPr/>
        </p:nvSpPr>
        <p:spPr>
          <a:xfrm>
            <a:off x="834887" y="1431235"/>
            <a:ext cx="772601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002060"/>
                </a:solidFill>
                <a:effectLst/>
                <a:latin typeface="Montserrat" panose="00000500000000000000" pitchFamily="2" charset="0"/>
              </a:rPr>
              <a:t>From the Play Store App data we got to know that it has various applications present for all the purposes.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002060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002060"/>
                </a:solidFill>
                <a:effectLst/>
                <a:latin typeface="Montserrat" panose="00000500000000000000" pitchFamily="2" charset="0"/>
              </a:rPr>
              <a:t>What makes an application more successful is that it needs to be age friendly.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002060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2060"/>
                </a:solidFill>
                <a:latin typeface="Montserrat" panose="00000500000000000000" pitchFamily="2" charset="0"/>
              </a:rPr>
              <a:t>H</a:t>
            </a:r>
            <a:r>
              <a:rPr lang="en-US" b="1" i="0" dirty="0">
                <a:solidFill>
                  <a:srgbClr val="002060"/>
                </a:solidFill>
                <a:effectLst/>
                <a:latin typeface="Montserrat" panose="00000500000000000000" pitchFamily="2" charset="0"/>
              </a:rPr>
              <a:t>ave a size that is light for users to use it with ease, with an average rating of 4.15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002060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002060"/>
                </a:solidFill>
                <a:effectLst/>
                <a:latin typeface="Montserrat" panose="00000500000000000000" pitchFamily="2" charset="0"/>
              </a:rPr>
              <a:t>Also, other factors which influenced users were positive sentiments, more number of installs, better reviews.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002060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2060"/>
                </a:solidFill>
                <a:latin typeface="Montserrat" panose="00000500000000000000" pitchFamily="2" charset="0"/>
              </a:rPr>
              <a:t>F</a:t>
            </a:r>
            <a:r>
              <a:rPr lang="en-US" b="1" i="0" dirty="0">
                <a:solidFill>
                  <a:srgbClr val="002060"/>
                </a:solidFill>
                <a:effectLst/>
                <a:latin typeface="Montserrat" panose="00000500000000000000" pitchFamily="2" charset="0"/>
              </a:rPr>
              <a:t>urthermore free applications were more loved and used by the users of play store application</a:t>
            </a:r>
            <a:r>
              <a:rPr lang="en-US" b="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.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911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E48F7-EA3A-1F21-90E5-7C0B6B73F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Montserrat" panose="00000500000000000000" pitchFamily="2" charset="0"/>
              </a:rPr>
              <a:t>FUTURE SCOPE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3CE15-C211-ACBE-A45C-DCEDC714E774}"/>
              </a:ext>
            </a:extLst>
          </p:cNvPr>
          <p:cNvSpPr txBox="1"/>
          <p:nvPr/>
        </p:nvSpPr>
        <p:spPr>
          <a:xfrm>
            <a:off x="742122" y="1404730"/>
            <a:ext cx="777902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rgbClr val="002060"/>
                </a:solidFill>
                <a:latin typeface="Montserrat" panose="00000500000000000000" pitchFamily="2" charset="0"/>
              </a:rPr>
              <a:t>The analysis can be used by developers to know how play store can engage more users compared to now.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b="1" dirty="0">
              <a:solidFill>
                <a:srgbClr val="002060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rgbClr val="002060"/>
                </a:solidFill>
                <a:latin typeface="Montserrat" panose="00000500000000000000" pitchFamily="2" charset="0"/>
              </a:rPr>
              <a:t>Also, developers can get an inference of what should be the size of an applications for users.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b="1" dirty="0">
              <a:solidFill>
                <a:srgbClr val="002060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rgbClr val="002060"/>
                </a:solidFill>
                <a:latin typeface="Montserrat" panose="00000500000000000000" pitchFamily="2" charset="0"/>
              </a:rPr>
              <a:t>The other scope is how positive sentiment helps in engaging more market place.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b="1" dirty="0">
              <a:solidFill>
                <a:srgbClr val="002060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rgbClr val="002060"/>
                </a:solidFill>
                <a:latin typeface="Montserrat" panose="00000500000000000000" pitchFamily="2" charset="0"/>
              </a:rPr>
              <a:t>Developers can make future applications age friendly as they are more successful.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b="1" dirty="0">
              <a:solidFill>
                <a:srgbClr val="002060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rgbClr val="002060"/>
                </a:solidFill>
                <a:latin typeface="Montserrat" panose="00000500000000000000" pitchFamily="2" charset="0"/>
              </a:rPr>
              <a:t>And key take away for developers can be that the applications should be free rather than paid ones as they are more preferred.</a:t>
            </a:r>
          </a:p>
        </p:txBody>
      </p:sp>
    </p:spTree>
    <p:extLst>
      <p:ext uri="{BB962C8B-B14F-4D97-AF65-F5344CB8AC3E}">
        <p14:creationId xmlns:p14="http://schemas.microsoft.com/office/powerpoint/2010/main" val="2012635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90CB0-38C2-3B52-118D-A7E77A428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Montserrat" panose="00000500000000000000" pitchFamily="2" charset="0"/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F44736-983E-B711-7CFE-171BE396358D}"/>
              </a:ext>
            </a:extLst>
          </p:cNvPr>
          <p:cNvSpPr txBox="1"/>
          <p:nvPr/>
        </p:nvSpPr>
        <p:spPr>
          <a:xfrm>
            <a:off x="722243" y="1325217"/>
            <a:ext cx="7288696" cy="2641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solidFill>
                  <a:srgbClr val="002060"/>
                </a:solidFill>
                <a:latin typeface="Montserrat" panose="00000500000000000000" pitchFamily="2" charset="0"/>
              </a:rPr>
              <a:t>For this exploratory data analysis we have taken help from sources as mentioned:-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IN" b="1" dirty="0">
              <a:solidFill>
                <a:srgbClr val="002060"/>
              </a:solidFill>
              <a:latin typeface="Montserrat" panose="000005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rgbClr val="002060"/>
                </a:solidFill>
                <a:latin typeface="Montserrat" panose="00000500000000000000" pitchFamily="2" charset="0"/>
              </a:rPr>
              <a:t>Almabetter Video Lectures and live classes.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IN" b="1" dirty="0">
              <a:solidFill>
                <a:srgbClr val="002060"/>
              </a:solidFill>
              <a:latin typeface="Montserrat" panose="000005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rgbClr val="002060"/>
                </a:solidFill>
                <a:latin typeface="Montserrat" panose="00000500000000000000" pitchFamily="2" charset="0"/>
              </a:rPr>
              <a:t>GeeksforGeeks Website.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IN" b="1" dirty="0">
              <a:solidFill>
                <a:srgbClr val="002060"/>
              </a:solidFill>
              <a:latin typeface="Montserrat" panose="000005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rgbClr val="002060"/>
                </a:solidFill>
                <a:latin typeface="Montserrat" panose="00000500000000000000" pitchFamily="2" charset="0"/>
              </a:rPr>
              <a:t>Towards Data Science Website.</a:t>
            </a:r>
          </a:p>
        </p:txBody>
      </p:sp>
    </p:spTree>
    <p:extLst>
      <p:ext uri="{BB962C8B-B14F-4D97-AF65-F5344CB8AC3E}">
        <p14:creationId xmlns:p14="http://schemas.microsoft.com/office/powerpoint/2010/main" val="682192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5FE74F-2422-E140-4D11-D3BED35D63B6}"/>
              </a:ext>
            </a:extLst>
          </p:cNvPr>
          <p:cNvSpPr txBox="1"/>
          <p:nvPr/>
        </p:nvSpPr>
        <p:spPr>
          <a:xfrm>
            <a:off x="1895062" y="1876024"/>
            <a:ext cx="46780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rgbClr val="FF0000"/>
                </a:solidFill>
                <a:latin typeface="Montserrat" panose="00000500000000000000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63187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F9958-E116-E8A4-698D-04659A32C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b="1" dirty="0"/>
              <a:t>CONTENT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27F078-735E-B20D-7377-98BB2B004DE3}"/>
              </a:ext>
            </a:extLst>
          </p:cNvPr>
          <p:cNvSpPr txBox="1"/>
          <p:nvPr/>
        </p:nvSpPr>
        <p:spPr>
          <a:xfrm>
            <a:off x="612321" y="1565768"/>
            <a:ext cx="791935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002060"/>
                </a:solidFill>
                <a:latin typeface="Montserrat" panose="00000500000000000000" pitchFamily="2" charset="0"/>
              </a:rPr>
              <a:t>INTRODUCTION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002060"/>
                </a:solidFill>
                <a:latin typeface="Montserrat" panose="00000500000000000000" pitchFamily="2" charset="0"/>
              </a:rPr>
              <a:t>OBJECTIVE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002060"/>
                </a:solidFill>
                <a:latin typeface="Montserrat" panose="00000500000000000000" pitchFamily="2" charset="0"/>
              </a:rPr>
              <a:t>DATA WRANGLING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002060"/>
                </a:solidFill>
                <a:latin typeface="Montserrat" panose="00000500000000000000" pitchFamily="2" charset="0"/>
              </a:rPr>
              <a:t>DATA CLEANING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002060"/>
                </a:solidFill>
                <a:latin typeface="Montserrat" panose="00000500000000000000" pitchFamily="2" charset="0"/>
              </a:rPr>
              <a:t>DATA ANALYZING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002060"/>
                </a:solidFill>
                <a:latin typeface="Montserrat" panose="00000500000000000000" pitchFamily="2" charset="0"/>
              </a:rPr>
              <a:t>DATA VISUALIZATION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002060"/>
                </a:solidFill>
                <a:latin typeface="Montserrat" panose="00000500000000000000" pitchFamily="2" charset="0"/>
              </a:rPr>
              <a:t>CONCLUSION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002060"/>
                </a:solidFill>
                <a:latin typeface="Montserrat" panose="00000500000000000000" pitchFamily="2" charset="0"/>
              </a:rPr>
              <a:t>FUTURE SCOPE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002060"/>
                </a:solidFill>
                <a:latin typeface="Montserrat" panose="00000500000000000000" pitchFamily="2" charset="0"/>
              </a:rPr>
              <a:t>REFERENCE</a:t>
            </a:r>
          </a:p>
          <a:p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67478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75754-AD2E-4308-12D5-35CF250FE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600" b="1" dirty="0"/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C4173D-710C-13EC-723D-72ECB3066D7C}"/>
              </a:ext>
            </a:extLst>
          </p:cNvPr>
          <p:cNvSpPr txBox="1"/>
          <p:nvPr/>
        </p:nvSpPr>
        <p:spPr>
          <a:xfrm>
            <a:off x="526911" y="1354917"/>
            <a:ext cx="7917900" cy="5480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73763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Google play store is widely used by users to download the required applications onto their android devices. </a:t>
            </a:r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073763"/>
              </a:solidFill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73763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Here we are provided with two data sets one is of play store data and user review data to draw inferences from it.</a:t>
            </a:r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073763"/>
              </a:solidFill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73763"/>
                </a:solidFill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A</a:t>
            </a:r>
            <a:r>
              <a:rPr lang="en-US" sz="1800" b="1" dirty="0">
                <a:solidFill>
                  <a:srgbClr val="073763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nd find out how developers can work on enhancing it more to capture market.</a:t>
            </a:r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073763"/>
              </a:solidFill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73763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For that we will be using the provided data frame and will draw insights from it.</a:t>
            </a:r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073763"/>
              </a:solidFill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073763"/>
              </a:solidFill>
              <a:effectLst/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073763"/>
              </a:solidFill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073763"/>
              </a:solidFill>
              <a:effectLst/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  <a:p>
            <a:pPr>
              <a:lnSpc>
                <a:spcPct val="115000"/>
              </a:lnSpc>
            </a:pPr>
            <a:endParaRPr lang="en-US" sz="1800" b="1" dirty="0">
              <a:solidFill>
                <a:srgbClr val="073763"/>
              </a:solidFill>
              <a:latin typeface="Montserrat" panose="00000500000000000000" pitchFamily="2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611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6B1C4-5A67-DC90-BC8E-2B04DCABD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339000"/>
            <a:ext cx="8520600" cy="572700"/>
          </a:xfrm>
        </p:spPr>
        <p:txBody>
          <a:bodyPr/>
          <a:lstStyle/>
          <a:p>
            <a:pPr algn="ctr"/>
            <a:r>
              <a:rPr lang="en-IN" sz="4000" b="1" dirty="0"/>
              <a:t>OBJECTIVE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39E8E0-DC50-7D4C-A259-2EAB53529D79}"/>
              </a:ext>
            </a:extLst>
          </p:cNvPr>
          <p:cNvSpPr txBox="1"/>
          <p:nvPr/>
        </p:nvSpPr>
        <p:spPr>
          <a:xfrm>
            <a:off x="282396" y="1326625"/>
            <a:ext cx="857920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02060"/>
                </a:solidFill>
                <a:effectLst/>
                <a:latin typeface="Montserrat" panose="00000500000000000000" pitchFamily="2" charset="0"/>
              </a:rPr>
              <a:t>The Play Store apps data has enormous potential to drive app-making businesses to success. Actionable insights can be drawn for developers to work on and capture the Android market.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002060"/>
              </a:solidFill>
              <a:effectLst/>
              <a:latin typeface="Montserrat" panose="000005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02060"/>
                </a:solidFill>
                <a:effectLst/>
                <a:latin typeface="Montserrat" panose="00000500000000000000" pitchFamily="2" charset="0"/>
              </a:rPr>
              <a:t>Each app (row) has values for category, rating, size, and more. Another dataset contains customer reviews of the android apps.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002060"/>
              </a:solidFill>
              <a:effectLst/>
              <a:latin typeface="Montserrat" panose="000005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2060"/>
                </a:solidFill>
                <a:latin typeface="Montserrat" panose="00000500000000000000" pitchFamily="2" charset="0"/>
              </a:rPr>
              <a:t>We have to e</a:t>
            </a:r>
            <a:r>
              <a:rPr lang="en-US" sz="1800" b="1" i="0" dirty="0">
                <a:solidFill>
                  <a:srgbClr val="002060"/>
                </a:solidFill>
                <a:effectLst/>
                <a:latin typeface="Montserrat" panose="00000500000000000000" pitchFamily="2" charset="0"/>
              </a:rPr>
              <a:t>xplore and analyze the data to discover key factors responsible for app engagement and success.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002060"/>
              </a:solidFill>
              <a:latin typeface="Montserrat" panose="000005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02060"/>
                </a:solidFill>
                <a:effectLst/>
                <a:latin typeface="Montserrat" panose="00000500000000000000" pitchFamily="2" charset="0"/>
              </a:rPr>
              <a:t>And perform visualization to draw conclusions at the end.</a:t>
            </a:r>
            <a:endParaRPr lang="en-US" sz="1800" b="0" i="0" dirty="0">
              <a:solidFill>
                <a:srgbClr val="002060"/>
              </a:solidFill>
              <a:effectLst/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686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267D5-898A-B4B0-3BE0-C1A5CBA2B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39617"/>
            <a:ext cx="8520600" cy="572700"/>
          </a:xfrm>
        </p:spPr>
        <p:txBody>
          <a:bodyPr/>
          <a:lstStyle/>
          <a:p>
            <a:pPr algn="ctr"/>
            <a:r>
              <a:rPr lang="en-IN" sz="4000" b="1" dirty="0"/>
              <a:t>DATA CLEANING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E4ACA2-CA99-D8A6-5151-006E74EDE636}"/>
              </a:ext>
            </a:extLst>
          </p:cNvPr>
          <p:cNvSpPr txBox="1"/>
          <p:nvPr/>
        </p:nvSpPr>
        <p:spPr>
          <a:xfrm>
            <a:off x="465364" y="1347107"/>
            <a:ext cx="8458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73763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Data cleaning is done by removing any null, nan or replicated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073763"/>
              </a:solidFill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73763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Duplicated values are also removed to reduce redundancy in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073763"/>
              </a:solidFill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73763"/>
                </a:solidFill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A</a:t>
            </a:r>
            <a:r>
              <a:rPr lang="en-US" sz="1800" b="1" dirty="0">
                <a:solidFill>
                  <a:srgbClr val="073763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nd after that we performed mean operations on column to fill any missing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073763"/>
              </a:solidFill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73763"/>
                </a:solidFill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L</a:t>
            </a:r>
            <a:r>
              <a:rPr lang="en-US" sz="1800" b="1" dirty="0">
                <a:solidFill>
                  <a:srgbClr val="073763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ike in case of content rating, current version, android version replicated </a:t>
            </a:r>
            <a:r>
              <a:rPr lang="en-US" sz="1800" b="1" dirty="0">
                <a:solidFill>
                  <a:srgbClr val="073763"/>
                </a:solidFill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values are removed </a:t>
            </a:r>
            <a:r>
              <a:rPr lang="en-US" sz="1800" b="1" dirty="0">
                <a:solidFill>
                  <a:srgbClr val="073763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073763"/>
              </a:solidFill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73763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After this step data can be analyzed in a better way.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073763"/>
              </a:solidFill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073763"/>
              </a:solidFill>
              <a:effectLst/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073763"/>
              </a:solidFill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  <a:p>
            <a:endParaRPr lang="en-US" sz="1800" b="1" dirty="0">
              <a:solidFill>
                <a:srgbClr val="073763"/>
              </a:solidFill>
              <a:latin typeface="Montserrat" panose="00000500000000000000" pitchFamily="2" charset="0"/>
              <a:ea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5896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047A7-4D1C-D9FB-83B7-7533D708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17" y="312503"/>
            <a:ext cx="8520600" cy="572700"/>
          </a:xfrm>
        </p:spPr>
        <p:txBody>
          <a:bodyPr/>
          <a:lstStyle/>
          <a:p>
            <a:pPr algn="ctr"/>
            <a:r>
              <a:rPr lang="en-IN" sz="4000" b="1" dirty="0"/>
              <a:t>DATA ANALYZING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2F9983-0E82-5ADC-4AF3-F8D5ADEEEEDA}"/>
              </a:ext>
            </a:extLst>
          </p:cNvPr>
          <p:cNvSpPr txBox="1"/>
          <p:nvPr/>
        </p:nvSpPr>
        <p:spPr>
          <a:xfrm>
            <a:off x="493939" y="1249134"/>
            <a:ext cx="8156122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73763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Firstly, in our capstone project </a:t>
            </a:r>
            <a:r>
              <a:rPr lang="en-US" sz="1800" b="1" dirty="0">
                <a:solidFill>
                  <a:srgbClr val="073763"/>
                </a:solidFill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we </a:t>
            </a:r>
            <a:r>
              <a:rPr lang="en-US" sz="1800" b="1" dirty="0">
                <a:solidFill>
                  <a:srgbClr val="073763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started with data analyzing by using data wrangling operations to know more about our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073763"/>
              </a:solidFill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73763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Further </a:t>
            </a:r>
            <a:r>
              <a:rPr lang="en-US" sz="1800" b="1" dirty="0">
                <a:solidFill>
                  <a:srgbClr val="073763"/>
                </a:solidFill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we</a:t>
            </a:r>
            <a:r>
              <a:rPr lang="en-US" sz="1800" b="1" dirty="0">
                <a:solidFill>
                  <a:srgbClr val="073763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 performed various operations on raw data to gather process and transform it and draw insights from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073763"/>
              </a:solidFill>
              <a:latin typeface="Montserrat" panose="00000500000000000000" pitchFamily="2" charset="0"/>
              <a:ea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73763"/>
                </a:solidFill>
                <a:latin typeface="Montserrat" panose="00000500000000000000" pitchFamily="2" charset="0"/>
                <a:ea typeface="Arial" panose="020B0604020202020204" pitchFamily="34" charset="0"/>
              </a:rPr>
              <a:t>For which we began with importing the data and csv file from the google drive.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073763"/>
              </a:solidFill>
              <a:effectLst/>
              <a:latin typeface="Montserrat" panose="00000500000000000000" pitchFamily="2" charset="0"/>
              <a:ea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73763"/>
                </a:solidFill>
                <a:latin typeface="Montserrat" panose="00000500000000000000" pitchFamily="2" charset="0"/>
                <a:ea typeface="Arial" panose="020B0604020202020204" pitchFamily="34" charset="0"/>
              </a:rPr>
              <a:t>After that we did basic operations like getting the head and tail of data, describing the data, knowing about what columns it have etc.</a:t>
            </a:r>
            <a:endParaRPr lang="en-IN" sz="1800" dirty="0">
              <a:effectLst/>
              <a:latin typeface="Montserrat" panose="00000500000000000000" pitchFamily="2" charset="0"/>
              <a:ea typeface="Arial" panose="020B0604020202020204" pitchFamily="34" charset="0"/>
            </a:endParaRPr>
          </a:p>
          <a:p>
            <a:r>
              <a:rPr lang="en-IN" sz="2000" b="1" dirty="0">
                <a:solidFill>
                  <a:srgbClr val="002060"/>
                </a:solidFill>
                <a:latin typeface="Montserrat" panose="000005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5495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21A49-EAB4-7E48-8737-0A7067499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682" y="199860"/>
            <a:ext cx="8520600" cy="572700"/>
          </a:xfrm>
        </p:spPr>
        <p:txBody>
          <a:bodyPr/>
          <a:lstStyle/>
          <a:p>
            <a:pPr algn="ctr"/>
            <a:r>
              <a:rPr lang="en-IN" b="1" dirty="0"/>
              <a:t>DATA VISUALIZATION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DD9C5C-8097-574B-E2DC-3BEB4060C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74" y="1461881"/>
            <a:ext cx="5454005" cy="30678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C1AD7C-D0B8-72ED-EDEB-72E86A3E59AB}"/>
              </a:ext>
            </a:extLst>
          </p:cNvPr>
          <p:cNvSpPr txBox="1"/>
          <p:nvPr/>
        </p:nvSpPr>
        <p:spPr>
          <a:xfrm>
            <a:off x="516835" y="907774"/>
            <a:ext cx="533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Which category was most famous among Play store users?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6AD8EB-B820-F364-66A9-5FD31D79C336}"/>
              </a:ext>
            </a:extLst>
          </p:cNvPr>
          <p:cNvSpPr txBox="1"/>
          <p:nvPr/>
        </p:nvSpPr>
        <p:spPr>
          <a:xfrm>
            <a:off x="5658678" y="907774"/>
            <a:ext cx="329979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rgbClr val="002060"/>
                </a:solidFill>
                <a:latin typeface="Montserrat" panose="00000500000000000000" pitchFamily="2" charset="0"/>
              </a:rPr>
              <a:t>The most famous category was found out to be Family.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solidFill>
                <a:srgbClr val="002060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rgbClr val="002060"/>
                </a:solidFill>
                <a:latin typeface="Montserrat" panose="00000500000000000000" pitchFamily="2" charset="0"/>
              </a:rPr>
              <a:t>After that on the second highest position it was Games.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solidFill>
                <a:srgbClr val="002060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rgbClr val="002060"/>
                </a:solidFill>
                <a:latin typeface="Montserrat" panose="00000500000000000000" pitchFamily="2" charset="0"/>
              </a:rPr>
              <a:t>Followed by the tools and medicine afterwards.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solidFill>
                <a:srgbClr val="002060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rgbClr val="002060"/>
                </a:solidFill>
                <a:latin typeface="Montserrat" panose="00000500000000000000" pitchFamily="2" charset="0"/>
              </a:rPr>
              <a:t>From this plot observation can be drawn was that the developers can use this category wise count of apps for future references.</a:t>
            </a:r>
          </a:p>
        </p:txBody>
      </p:sp>
    </p:spTree>
    <p:extLst>
      <p:ext uri="{BB962C8B-B14F-4D97-AF65-F5344CB8AC3E}">
        <p14:creationId xmlns:p14="http://schemas.microsoft.com/office/powerpoint/2010/main" val="3932289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2474A-66BF-B75D-5B3E-DD32B8006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85999"/>
            <a:ext cx="8520600" cy="572700"/>
          </a:xfrm>
        </p:spPr>
        <p:txBody>
          <a:bodyPr/>
          <a:lstStyle/>
          <a:p>
            <a:pPr algn="ctr"/>
            <a:r>
              <a:rPr lang="en-IN" b="1" dirty="0"/>
              <a:t>DATA 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8B2ED4-0052-F354-AB10-912FA770D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68" y="1319171"/>
            <a:ext cx="4843486" cy="35383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47FDD1-C044-7CE6-75E7-ECC30318783A}"/>
              </a:ext>
            </a:extLst>
          </p:cNvPr>
          <p:cNvSpPr txBox="1"/>
          <p:nvPr/>
        </p:nvSpPr>
        <p:spPr>
          <a:xfrm>
            <a:off x="974308" y="935046"/>
            <a:ext cx="5387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  <a:latin typeface="Montserrat" panose="00000500000000000000" pitchFamily="2" charset="0"/>
              </a:rPr>
              <a:t>What is the pie chart depicting?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BB3C8A-35A1-92B5-C2EB-DC0704DC773D}"/>
              </a:ext>
            </a:extLst>
          </p:cNvPr>
          <p:cNvSpPr txBox="1"/>
          <p:nvPr/>
        </p:nvSpPr>
        <p:spPr>
          <a:xfrm>
            <a:off x="4863548" y="1088934"/>
            <a:ext cx="3803374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800" dirty="0">
                <a:solidFill>
                  <a:srgbClr val="002060"/>
                </a:solidFill>
                <a:latin typeface="Montserrat" panose="00000500000000000000" pitchFamily="2" charset="0"/>
              </a:rPr>
              <a:t>It is depicting the various category of applications available on the play store.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IN" sz="1800" dirty="0">
              <a:solidFill>
                <a:srgbClr val="002060"/>
              </a:solidFill>
              <a:latin typeface="Montserrat" panose="000005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800" dirty="0">
                <a:solidFill>
                  <a:srgbClr val="002060"/>
                </a:solidFill>
                <a:latin typeface="Montserrat" panose="00000500000000000000" pitchFamily="2" charset="0"/>
              </a:rPr>
              <a:t>Also, it is providing details of how category is divided into various parts.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7215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3AE95-132D-406B-B3E3-D23968477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86608"/>
            <a:ext cx="8520600" cy="572700"/>
          </a:xfrm>
        </p:spPr>
        <p:txBody>
          <a:bodyPr/>
          <a:lstStyle/>
          <a:p>
            <a:pPr algn="ctr"/>
            <a:r>
              <a:rPr lang="en-IN" b="1" dirty="0">
                <a:latin typeface="Montserrat" panose="00000500000000000000" pitchFamily="2" charset="0"/>
              </a:rPr>
              <a:t>DATA 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0E5BAB-948D-2DC8-9C6A-2E79984B7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27" y="1430335"/>
            <a:ext cx="4852512" cy="37131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3321DB-4432-3656-3018-3AC43FC392B3}"/>
              </a:ext>
            </a:extLst>
          </p:cNvPr>
          <p:cNvSpPr txBox="1"/>
          <p:nvPr/>
        </p:nvSpPr>
        <p:spPr>
          <a:xfrm>
            <a:off x="642731" y="825569"/>
            <a:ext cx="6924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2060"/>
                </a:solidFill>
                <a:effectLst/>
                <a:latin typeface="Montserrat" panose="00000500000000000000" pitchFamily="2" charset="0"/>
              </a:rPr>
              <a:t>We have taken three columns under consideration to draw inferences:-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CFE8D9-53F9-E980-7AC1-9A87082614F9}"/>
              </a:ext>
            </a:extLst>
          </p:cNvPr>
          <p:cNvSpPr txBox="1"/>
          <p:nvPr/>
        </p:nvSpPr>
        <p:spPr>
          <a:xfrm>
            <a:off x="5486400" y="1504122"/>
            <a:ext cx="33459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2060"/>
                </a:solidFill>
                <a:effectLst/>
                <a:latin typeface="Montserrat" panose="00000500000000000000" pitchFamily="2" charset="0"/>
              </a:rPr>
              <a:t>From this scatter plot the inference made is that lesser the size of an application, more likely it is to be installed as compared to the applications with more size.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002060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  <a:latin typeface="Montserrat" panose="00000500000000000000" pitchFamily="2" charset="0"/>
              </a:rPr>
              <a:t>As we can see with x-axis number of installs are given while with y-axis size of application is given.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002060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  <a:latin typeface="Montserrat" panose="00000500000000000000" pitchFamily="2" charset="0"/>
              </a:rPr>
              <a:t>And as size increases the number of installs decreases.</a:t>
            </a:r>
          </a:p>
        </p:txBody>
      </p:sp>
    </p:spTree>
    <p:extLst>
      <p:ext uri="{BB962C8B-B14F-4D97-AF65-F5344CB8AC3E}">
        <p14:creationId xmlns:p14="http://schemas.microsoft.com/office/powerpoint/2010/main" val="426958110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1121</Words>
  <Application>Microsoft Office PowerPoint</Application>
  <PresentationFormat>On-screen Show (16:9)</PresentationFormat>
  <Paragraphs>148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Roboto</vt:lpstr>
      <vt:lpstr>Montserrat</vt:lpstr>
      <vt:lpstr>Arial</vt:lpstr>
      <vt:lpstr>Wingdings</vt:lpstr>
      <vt:lpstr>Simple Light</vt:lpstr>
      <vt:lpstr> CAPSTONE PROJECT Play Store App Review Analysis Done By: PARUL SRIVASTAVA   </vt:lpstr>
      <vt:lpstr>CONTENT</vt:lpstr>
      <vt:lpstr>INTRODUCTION</vt:lpstr>
      <vt:lpstr>OBJECTIVE</vt:lpstr>
      <vt:lpstr>DATA CLEANING</vt:lpstr>
      <vt:lpstr>DATA ANALYZING</vt:lpstr>
      <vt:lpstr>DATA VISUALIZATION</vt:lpstr>
      <vt:lpstr>DATA VISUALIZATION</vt:lpstr>
      <vt:lpstr>DATA VISUALIZATION</vt:lpstr>
      <vt:lpstr>DATA VISUALIZATION</vt:lpstr>
      <vt:lpstr>DATA VISUALIZATION</vt:lpstr>
      <vt:lpstr>DATA VISUALIZATION</vt:lpstr>
      <vt:lpstr>DATA VISUALIZATION</vt:lpstr>
      <vt:lpstr>DATA VISUALIZATION</vt:lpstr>
      <vt:lpstr>DATA VISUALIZATION</vt:lpstr>
      <vt:lpstr>CONCLUSIONS</vt:lpstr>
      <vt:lpstr>FUTURE SCOPE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CAPSTONE PROJECT Play Store App Review Analysis Done By: PARUL SRIVASTAVA   </dc:title>
  <dc:creator>Parul Srivastava</dc:creator>
  <cp:lastModifiedBy>srivastava98parul@gmail.com</cp:lastModifiedBy>
  <cp:revision>1</cp:revision>
  <dcterms:modified xsi:type="dcterms:W3CDTF">2022-09-05T07:12:28Z</dcterms:modified>
</cp:coreProperties>
</file>