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5"/>
  </p:notesMasterIdLst>
  <p:sldIdLst>
    <p:sldId id="275" r:id="rId3"/>
    <p:sldId id="277" r:id="rId4"/>
    <p:sldId id="276" r:id="rId5"/>
    <p:sldId id="279" r:id="rId6"/>
    <p:sldId id="281" r:id="rId7"/>
    <p:sldId id="282" r:id="rId8"/>
    <p:sldId id="283" r:id="rId9"/>
    <p:sldId id="284" r:id="rId10"/>
    <p:sldId id="285" r:id="rId11"/>
    <p:sldId id="286" r:id="rId12"/>
    <p:sldId id="256" r:id="rId13"/>
    <p:sldId id="257" r:id="rId14"/>
    <p:sldId id="258" r:id="rId15"/>
    <p:sldId id="269" r:id="rId16"/>
    <p:sldId id="270" r:id="rId17"/>
    <p:sldId id="259" r:id="rId18"/>
    <p:sldId id="260" r:id="rId19"/>
    <p:sldId id="262" r:id="rId20"/>
    <p:sldId id="263" r:id="rId21"/>
    <p:sldId id="264" r:id="rId22"/>
    <p:sldId id="265" r:id="rId23"/>
    <p:sldId id="26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08C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7.wmf"/><Relationship Id="rId1" Type="http://schemas.openxmlformats.org/officeDocument/2006/relationships/image" Target="../media/image20.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B98C92-054D-47BB-917E-F9A2D8BD00A8}" type="datetimeFigureOut">
              <a:rPr lang="en-US" smtClean="0"/>
              <a:pPr/>
              <a:t>1/4/2017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65EBF-EC24-420C-B6D7-4191201CD321}" type="slidenum">
              <a:rPr lang="en-US" smtClean="0"/>
              <a:pPr/>
              <a:t>‹#›</a:t>
            </a:fld>
            <a:endParaRPr lang="en-US"/>
          </a:p>
        </p:txBody>
      </p:sp>
    </p:spTree>
    <p:extLst>
      <p:ext uri="{BB962C8B-B14F-4D97-AF65-F5344CB8AC3E}">
        <p14:creationId xmlns:p14="http://schemas.microsoft.com/office/powerpoint/2010/main" xmlns="" val="3779057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fld id="{5613E0B9-CE9F-4297-8554-546D2F99505A}" type="slidenum">
              <a:rPr lang="en-US">
                <a:solidFill>
                  <a:schemeClr val="tx1"/>
                </a:solidFill>
              </a:rPr>
              <a:pPr/>
              <a:t>14</a:t>
            </a:fld>
            <a:endParaRPr lang="en-US">
              <a:solidFill>
                <a:schemeClr val="tx1"/>
              </a:solidFill>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2021928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fld id="{987998AC-8D90-4ACE-B521-3EBA74EF2EA4}" type="slidenum">
              <a:rPr lang="en-US">
                <a:solidFill>
                  <a:schemeClr val="tx1"/>
                </a:solidFill>
              </a:rPr>
              <a:pPr/>
              <a:t>18</a:t>
            </a:fld>
            <a:endParaRPr lang="en-US">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4128697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a:ln/>
        </p:spPr>
        <p:txBody>
          <a:bodyPr/>
          <a:lstStyle>
            <a:lvl1pPr>
              <a:defRPr/>
            </a:lvl1pPr>
          </a:lstStyle>
          <a:p>
            <a:fld id="{AD27E3DB-2FC1-4AF2-805C-4344A9C83AF5}" type="slidenum">
              <a:rPr lang="en-US" altLang="en-US"/>
              <a:pPr/>
              <a:t>‹#›</a:t>
            </a:fld>
            <a:endParaRPr lang="en-US" altLang="en-US"/>
          </a:p>
        </p:txBody>
      </p:sp>
    </p:spTree>
    <p:extLst>
      <p:ext uri="{BB962C8B-B14F-4D97-AF65-F5344CB8AC3E}">
        <p14:creationId xmlns:p14="http://schemas.microsoft.com/office/powerpoint/2010/main" xmlns="" val="51953337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2956C19-83DC-4D02-8B29-4F890737E7A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93600419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0F867B5-5070-41B4-88F6-EE4E796B47B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40818284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75F59E3-B7CD-4FAD-B8A3-AE0DD6313D1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85566642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1F8E404-C647-41C3-8919-F06DD1031DB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22681182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90A0D9A6-439A-4244-851E-2DA84E368B7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28774417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9D253494-991C-41C4-915C-7CB0B1AB530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41980114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4771AADC-5564-4FB3-B67D-6E8FDE79A11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15285917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F7B4CD4-F659-43AE-8D4D-A6C2D6D7990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21434191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06223D1-7AB7-4FAD-9101-3A0E30AA10F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66638645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7BAB6F4-0E21-4D69-9535-2D8F6F7ADB5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86486693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328F3FC-CD75-48AB-A735-D3F9C0FE40A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30474450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718314C9-42A9-47EF-ABBC-2078536B031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78211106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0153266F-BB54-45FC-9D0A-9FF42812475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84399354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base">
              <a:spcBef>
                <a:spcPct val="0"/>
              </a:spcBef>
              <a:spcAft>
                <a:spcPct val="0"/>
              </a:spcAft>
            </a:pPr>
            <a:fld id="{891FA533-8F5B-4813-923F-C0704B02FC6F}"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xmlns="" val="265630591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ransition/>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9.jpeg"/><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2.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 Id="rId9"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34.pn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image" Target="../media/image33.jpeg"/><Relationship Id="rId4" Type="http://schemas.openxmlformats.org/officeDocument/2006/relationships/image" Target="../media/image32.jpeg"/></Relationships>
</file>

<file path=ppt/slides/_rels/slide2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6" Type="http://schemas.openxmlformats.org/officeDocument/2006/relationships/image" Target="../media/image8.jpeg"/><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563562"/>
          </a:xfrm>
        </p:spPr>
        <p:txBody>
          <a:bodyPr>
            <a:normAutofit fontScale="90000"/>
          </a:bodyPr>
          <a:lstStyle/>
          <a:p>
            <a:r>
              <a:rPr lang="en-US" dirty="0" smtClean="0">
                <a:solidFill>
                  <a:srgbClr val="FF0000"/>
                </a:solidFill>
              </a:rPr>
              <a:t>Recap</a:t>
            </a:r>
            <a:endParaRPr lang="en-US" dirty="0">
              <a:solidFill>
                <a:srgbClr val="FF0000"/>
              </a:solidFill>
            </a:endParaRPr>
          </a:p>
        </p:txBody>
      </p:sp>
      <p:sp>
        <p:nvSpPr>
          <p:cNvPr id="4" name="Rectangle 3"/>
          <p:cNvSpPr/>
          <p:nvPr/>
        </p:nvSpPr>
        <p:spPr>
          <a:xfrm>
            <a:off x="114300" y="1143000"/>
            <a:ext cx="8915400" cy="4401205"/>
          </a:xfrm>
          <a:prstGeom prst="rect">
            <a:avLst/>
          </a:prstGeom>
        </p:spPr>
        <p:txBody>
          <a:bodyPr wrap="square">
            <a:sp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In 2-slit experiment</a:t>
            </a:r>
            <a:r>
              <a:rPr lang="en-US" sz="2000" b="1" dirty="0" smtClean="0">
                <a:solidFill>
                  <a:srgbClr val="070707"/>
                </a:solidFill>
                <a:latin typeface="Times New Roman" panose="02020603050405020304" pitchFamily="18" charset="0"/>
                <a:cs typeface="Times New Roman" panose="02020603050405020304" pitchFamily="18" charset="0"/>
              </a:rPr>
              <a:t>, it is </a:t>
            </a:r>
            <a:r>
              <a:rPr lang="en-US" sz="2000" b="1" dirty="0">
                <a:solidFill>
                  <a:srgbClr val="070707"/>
                </a:solidFill>
                <a:latin typeface="Times New Roman" panose="02020603050405020304" pitchFamily="18" charset="0"/>
                <a:cs typeface="Times New Roman" panose="02020603050405020304" pitchFamily="18" charset="0"/>
              </a:rPr>
              <a:t> impossible to arrange the light in such a way that one can tell which hole the electron went through, and at the same time not disturb the pattern. </a:t>
            </a:r>
            <a:endParaRPr lang="en-US" sz="2000" b="1" dirty="0" smtClean="0">
              <a:solidFill>
                <a:srgbClr val="070707"/>
              </a:solidFill>
              <a:latin typeface="Times New Roman" panose="02020603050405020304" pitchFamily="18" charset="0"/>
              <a:cs typeface="Times New Roman" panose="02020603050405020304" pitchFamily="18" charset="0"/>
            </a:endParaRPr>
          </a:p>
          <a:p>
            <a:endParaRPr lang="en-US" sz="2000" b="1" dirty="0" smtClean="0">
              <a:solidFill>
                <a:srgbClr val="070707"/>
              </a:solidFill>
              <a:latin typeface="Times New Roman" panose="02020603050405020304" pitchFamily="18" charset="0"/>
              <a:cs typeface="Times New Roman" panose="02020603050405020304" pitchFamily="18" charset="0"/>
            </a:endParaRPr>
          </a:p>
          <a:p>
            <a:r>
              <a:rPr lang="en-US" sz="2000" b="1" dirty="0" smtClean="0">
                <a:solidFill>
                  <a:srgbClr val="070707"/>
                </a:solidFill>
                <a:latin typeface="Times New Roman" panose="02020603050405020304" pitchFamily="18" charset="0"/>
                <a:cs typeface="Times New Roman" panose="02020603050405020304" pitchFamily="18" charset="0"/>
              </a:rPr>
              <a:t>Heisenberg proposed</a:t>
            </a:r>
            <a:r>
              <a:rPr lang="en-US" sz="2000" b="1" dirty="0">
                <a:solidFill>
                  <a:srgbClr val="070707"/>
                </a:solidFill>
                <a:latin typeface="Times New Roman" panose="02020603050405020304" pitchFamily="18" charset="0"/>
                <a:cs typeface="Times New Roman" panose="02020603050405020304" pitchFamily="18" charset="0"/>
              </a:rPr>
              <a:t>, as a general principle, his </a:t>
            </a:r>
            <a:r>
              <a:rPr lang="en-US" sz="2000" b="1" i="1" dirty="0">
                <a:solidFill>
                  <a:srgbClr val="00B0F0"/>
                </a:solidFill>
                <a:latin typeface="Times New Roman" panose="02020603050405020304" pitchFamily="18" charset="0"/>
                <a:cs typeface="Times New Roman" panose="02020603050405020304" pitchFamily="18" charset="0"/>
              </a:rPr>
              <a:t>uncertainty principle</a:t>
            </a:r>
            <a:r>
              <a:rPr lang="en-US" sz="2000" b="1" dirty="0">
                <a:solidFill>
                  <a:srgbClr val="070707"/>
                </a:solidFill>
                <a:latin typeface="Times New Roman" panose="02020603050405020304" pitchFamily="18" charset="0"/>
                <a:cs typeface="Times New Roman" panose="02020603050405020304" pitchFamily="18" charset="0"/>
              </a:rPr>
              <a:t>, which we can state in terms of our experiment as follows: “It is impossible to design an apparatus to determine which hole the electron passes through, that will not at the same time disturb the electrons enough to destroy the interference pattern.” </a:t>
            </a:r>
            <a:endParaRPr lang="en-US" sz="2000" b="1" dirty="0" smtClean="0">
              <a:solidFill>
                <a:srgbClr val="070707"/>
              </a:solidFill>
              <a:latin typeface="Times New Roman" panose="02020603050405020304" pitchFamily="18" charset="0"/>
              <a:cs typeface="Times New Roman" panose="02020603050405020304" pitchFamily="18" charset="0"/>
            </a:endParaRPr>
          </a:p>
          <a:p>
            <a:endParaRPr lang="en-US" sz="2000" b="1" dirty="0">
              <a:solidFill>
                <a:srgbClr val="070707"/>
              </a:solidFill>
              <a:latin typeface="Times New Roman" panose="02020603050405020304" pitchFamily="18" charset="0"/>
              <a:cs typeface="Times New Roman" panose="02020603050405020304" pitchFamily="18" charset="0"/>
            </a:endParaRPr>
          </a:p>
          <a:p>
            <a:endParaRPr lang="en-US" sz="2000" b="1" dirty="0" smtClean="0">
              <a:solidFill>
                <a:srgbClr val="070707"/>
              </a:solidFill>
              <a:latin typeface="Times New Roman" panose="02020603050405020304" pitchFamily="18" charset="0"/>
              <a:cs typeface="Times New Roman" panose="02020603050405020304" pitchFamily="18" charset="0"/>
            </a:endParaRPr>
          </a:p>
          <a:p>
            <a:r>
              <a:rPr lang="en-US" sz="2000" b="1" dirty="0" smtClean="0">
                <a:solidFill>
                  <a:srgbClr val="070707"/>
                </a:solidFill>
                <a:latin typeface="Times New Roman" panose="02020603050405020304" pitchFamily="18" charset="0"/>
                <a:cs typeface="Times New Roman" panose="02020603050405020304" pitchFamily="18" charset="0"/>
              </a:rPr>
              <a:t>If </a:t>
            </a:r>
            <a:r>
              <a:rPr lang="en-US" sz="2000" b="1" dirty="0">
                <a:solidFill>
                  <a:srgbClr val="070707"/>
                </a:solidFill>
                <a:latin typeface="Times New Roman" panose="02020603050405020304" pitchFamily="18" charset="0"/>
                <a:cs typeface="Times New Roman" panose="02020603050405020304" pitchFamily="18" charset="0"/>
              </a:rPr>
              <a:t>an apparatus is capable of determining which hole the electron goes through, it </a:t>
            </a:r>
            <a:r>
              <a:rPr lang="en-US" sz="2000" b="1" i="1" dirty="0">
                <a:solidFill>
                  <a:srgbClr val="070707"/>
                </a:solidFill>
                <a:latin typeface="Times New Roman" panose="02020603050405020304" pitchFamily="18" charset="0"/>
                <a:cs typeface="Times New Roman" panose="02020603050405020304" pitchFamily="18" charset="0"/>
              </a:rPr>
              <a:t>cannot</a:t>
            </a:r>
            <a:r>
              <a:rPr lang="en-US" sz="2000" b="1" dirty="0">
                <a:solidFill>
                  <a:srgbClr val="070707"/>
                </a:solidFill>
                <a:latin typeface="Times New Roman" panose="02020603050405020304" pitchFamily="18" charset="0"/>
                <a:cs typeface="Times New Roman" panose="02020603050405020304" pitchFamily="18" charset="0"/>
              </a:rPr>
              <a:t> be so delicate that it does not disturb the pattern in an essential way. No one has ever found (or even thought of) a way around the uncertainty principle. So we must assume that it describes a basic characteristic of nature.</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504496" y="563562"/>
            <a:ext cx="2276072" cy="369332"/>
          </a:xfrm>
          <a:prstGeom prst="rect">
            <a:avLst/>
          </a:prstGeom>
          <a:noFill/>
        </p:spPr>
        <p:txBody>
          <a:bodyPr wrap="none" rtlCol="0">
            <a:spAutoFit/>
          </a:bodyPr>
          <a:lstStyle/>
          <a:p>
            <a:r>
              <a:rPr lang="en-US" u="sng" dirty="0" smtClean="0">
                <a:solidFill>
                  <a:srgbClr val="7030A0"/>
                </a:solidFill>
              </a:rPr>
              <a:t>(Wave nature of Light)</a:t>
            </a:r>
            <a:endParaRPr lang="en-US" u="sng" dirty="0">
              <a:solidFill>
                <a:srgbClr val="7030A0"/>
              </a:solidFill>
            </a:endParaRPr>
          </a:p>
        </p:txBody>
      </p:sp>
    </p:spTree>
    <p:extLst>
      <p:ext uri="{BB962C8B-B14F-4D97-AF65-F5344CB8AC3E}">
        <p14:creationId xmlns:p14="http://schemas.microsoft.com/office/powerpoint/2010/main" xmlns="" val="961121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4473" y="425906"/>
            <a:ext cx="5001260" cy="430887"/>
          </a:xfrm>
          <a:prstGeom prst="rect">
            <a:avLst/>
          </a:prstGeom>
        </p:spPr>
        <p:txBody>
          <a:bodyPr vert="horz" wrap="square" lIns="0" tIns="0" rIns="0" bIns="0" rtlCol="0">
            <a:spAutoFit/>
          </a:bodyPr>
          <a:lstStyle/>
          <a:p>
            <a:pPr marL="12700">
              <a:lnSpc>
                <a:spcPct val="100000"/>
              </a:lnSpc>
            </a:pPr>
            <a:r>
              <a:rPr sz="2800" b="0" dirty="0">
                <a:solidFill>
                  <a:srgbClr val="FF0000"/>
                </a:solidFill>
                <a:latin typeface="Palatino Linotype"/>
                <a:cs typeface="Palatino Linotype"/>
              </a:rPr>
              <a:t>Proof </a:t>
            </a:r>
            <a:r>
              <a:rPr sz="2800" b="0" spc="-5" dirty="0">
                <a:solidFill>
                  <a:srgbClr val="FF0000"/>
                </a:solidFill>
                <a:latin typeface="Palatino Linotype"/>
                <a:cs typeface="Palatino Linotype"/>
              </a:rPr>
              <a:t>that</a:t>
            </a:r>
            <a:r>
              <a:rPr sz="2800" b="0" spc="-75" dirty="0">
                <a:solidFill>
                  <a:srgbClr val="FF0000"/>
                </a:solidFill>
                <a:latin typeface="Palatino Linotype"/>
                <a:cs typeface="Palatino Linotype"/>
              </a:rPr>
              <a:t> </a:t>
            </a:r>
            <a:r>
              <a:rPr sz="2800" b="0" spc="-5" dirty="0">
                <a:solidFill>
                  <a:srgbClr val="FF0000"/>
                </a:solidFill>
                <a:latin typeface="Palatino Linotype"/>
                <a:cs typeface="Palatino Linotype"/>
              </a:rPr>
              <a:t>λ=h/p</a:t>
            </a:r>
            <a:endParaRPr sz="2800" dirty="0">
              <a:solidFill>
                <a:srgbClr val="FF0000"/>
              </a:solidFill>
              <a:latin typeface="Palatino Linotype"/>
              <a:cs typeface="Palatino Linotype"/>
            </a:endParaRPr>
          </a:p>
        </p:txBody>
      </p:sp>
      <p:sp>
        <p:nvSpPr>
          <p:cNvPr id="3" name="object 3"/>
          <p:cNvSpPr txBox="1"/>
          <p:nvPr/>
        </p:nvSpPr>
        <p:spPr>
          <a:xfrm>
            <a:off x="764540" y="1171702"/>
            <a:ext cx="7084060" cy="3497881"/>
          </a:xfrm>
          <a:prstGeom prst="rect">
            <a:avLst/>
          </a:prstGeom>
        </p:spPr>
        <p:txBody>
          <a:bodyPr vert="horz" wrap="square" lIns="0" tIns="0" rIns="0" bIns="0" rtlCol="0">
            <a:spAutoFit/>
          </a:bodyPr>
          <a:lstStyle/>
          <a:p>
            <a:pPr marL="1718310" indent="-1705610">
              <a:lnSpc>
                <a:spcPct val="100000"/>
              </a:lnSpc>
            </a:pPr>
            <a:r>
              <a:rPr sz="2400" spc="-5" dirty="0">
                <a:latin typeface="Century Gothic"/>
                <a:cs typeface="Century Gothic"/>
              </a:rPr>
              <a:t>Accelerated </a:t>
            </a:r>
            <a:r>
              <a:rPr sz="2400" dirty="0">
                <a:latin typeface="Century Gothic"/>
                <a:cs typeface="Century Gothic"/>
              </a:rPr>
              <a:t>electrons </a:t>
            </a:r>
            <a:r>
              <a:rPr sz="2400" spc="5" dirty="0">
                <a:latin typeface="Century Gothic"/>
                <a:cs typeface="Century Gothic"/>
              </a:rPr>
              <a:t>have </a:t>
            </a:r>
            <a:r>
              <a:rPr sz="2400" dirty="0">
                <a:latin typeface="Century Gothic"/>
                <a:cs typeface="Century Gothic"/>
              </a:rPr>
              <a:t>energy</a:t>
            </a:r>
            <a:r>
              <a:rPr sz="2400" spc="-100" dirty="0">
                <a:latin typeface="Century Gothic"/>
                <a:cs typeface="Century Gothic"/>
              </a:rPr>
              <a:t> </a:t>
            </a:r>
            <a:r>
              <a:rPr sz="2400" spc="-5" dirty="0">
                <a:latin typeface="Century Gothic"/>
                <a:cs typeface="Century Gothic"/>
              </a:rPr>
              <a:t>eV:</a:t>
            </a:r>
            <a:endParaRPr sz="2400" dirty="0">
              <a:latin typeface="Century Gothic"/>
              <a:cs typeface="Century Gothic"/>
            </a:endParaRPr>
          </a:p>
          <a:p>
            <a:pPr marL="1718310">
              <a:lnSpc>
                <a:spcPct val="100000"/>
              </a:lnSpc>
              <a:spcBef>
                <a:spcPts val="290"/>
              </a:spcBef>
            </a:pPr>
            <a:r>
              <a:rPr sz="2400" spc="-5" dirty="0">
                <a:latin typeface="Century Gothic"/>
                <a:cs typeface="Century Gothic"/>
              </a:rPr>
              <a:t>eV= </a:t>
            </a:r>
            <a:r>
              <a:rPr sz="2400" dirty="0">
                <a:latin typeface="Century Gothic"/>
                <a:cs typeface="Century Gothic"/>
              </a:rPr>
              <a:t>½ </a:t>
            </a:r>
            <a:r>
              <a:rPr sz="2400" spc="5" dirty="0">
                <a:latin typeface="Century Gothic"/>
                <a:cs typeface="Century Gothic"/>
              </a:rPr>
              <a:t>mv</a:t>
            </a:r>
            <a:r>
              <a:rPr sz="2400" spc="7" baseline="24305" dirty="0">
                <a:latin typeface="Century Gothic"/>
                <a:cs typeface="Century Gothic"/>
              </a:rPr>
              <a:t>2 </a:t>
            </a:r>
            <a:r>
              <a:rPr sz="2400" dirty="0">
                <a:latin typeface="Century Gothic"/>
                <a:cs typeface="Century Gothic"/>
              </a:rPr>
              <a:t>=&gt; v =</a:t>
            </a:r>
            <a:r>
              <a:rPr sz="2400" spc="75" dirty="0">
                <a:latin typeface="Century Gothic"/>
                <a:cs typeface="Century Gothic"/>
              </a:rPr>
              <a:t> </a:t>
            </a:r>
            <a:r>
              <a:rPr sz="2400" spc="-10" dirty="0">
                <a:latin typeface="Century Gothic"/>
                <a:cs typeface="Century Gothic"/>
              </a:rPr>
              <a:t>(2Ve/m)</a:t>
            </a:r>
            <a:r>
              <a:rPr sz="2400" spc="-15" baseline="24305" dirty="0">
                <a:latin typeface="Century Gothic"/>
                <a:cs typeface="Century Gothic"/>
              </a:rPr>
              <a:t>1/2</a:t>
            </a:r>
            <a:endParaRPr sz="2400" baseline="24305" dirty="0">
              <a:latin typeface="Century Gothic"/>
              <a:cs typeface="Century Gothic"/>
            </a:endParaRPr>
          </a:p>
          <a:p>
            <a:pPr marL="12700">
              <a:lnSpc>
                <a:spcPct val="100000"/>
              </a:lnSpc>
              <a:spcBef>
                <a:spcPts val="285"/>
              </a:spcBef>
            </a:pPr>
            <a:r>
              <a:rPr sz="2400" spc="-5" dirty="0">
                <a:latin typeface="Century Gothic"/>
                <a:cs typeface="Century Gothic"/>
              </a:rPr>
              <a:t>de Broglie</a:t>
            </a:r>
            <a:r>
              <a:rPr sz="2400" spc="-95" dirty="0">
                <a:latin typeface="Century Gothic"/>
                <a:cs typeface="Century Gothic"/>
              </a:rPr>
              <a:t> </a:t>
            </a:r>
            <a:r>
              <a:rPr sz="2400" dirty="0">
                <a:latin typeface="Century Gothic"/>
                <a:cs typeface="Century Gothic"/>
              </a:rPr>
              <a:t>said:</a:t>
            </a:r>
          </a:p>
          <a:p>
            <a:pPr marL="605790" marR="5080" indent="676275">
              <a:lnSpc>
                <a:spcPct val="110000"/>
              </a:lnSpc>
            </a:pPr>
            <a:r>
              <a:rPr sz="2400" spc="-10" dirty="0">
                <a:latin typeface="Century Gothic"/>
                <a:cs typeface="Century Gothic"/>
              </a:rPr>
              <a:t>λ=h/p=h/(mv)=h/(2mVe)</a:t>
            </a:r>
            <a:r>
              <a:rPr sz="2400" spc="-15" baseline="24305" dirty="0">
                <a:latin typeface="Century Gothic"/>
                <a:cs typeface="Century Gothic"/>
              </a:rPr>
              <a:t>1/2</a:t>
            </a:r>
            <a:r>
              <a:rPr sz="2400" spc="-10" dirty="0">
                <a:latin typeface="Century Gothic"/>
                <a:cs typeface="Century Gothic"/>
              </a:rPr>
              <a:t>=1.67 </a:t>
            </a:r>
            <a:r>
              <a:rPr sz="2400" dirty="0">
                <a:latin typeface="Century Gothic"/>
                <a:cs typeface="Century Gothic"/>
              </a:rPr>
              <a:t>Å  </a:t>
            </a:r>
            <a:r>
              <a:rPr sz="2400" spc="-5" dirty="0">
                <a:latin typeface="Century Gothic"/>
                <a:cs typeface="Century Gothic"/>
              </a:rPr>
              <a:t>Davisson-Germer </a:t>
            </a:r>
            <a:r>
              <a:rPr sz="2400" dirty="0">
                <a:latin typeface="Century Gothic"/>
                <a:cs typeface="Century Gothic"/>
              </a:rPr>
              <a:t>found lattice</a:t>
            </a:r>
            <a:r>
              <a:rPr sz="2400" spc="-114" dirty="0">
                <a:latin typeface="Century Gothic"/>
                <a:cs typeface="Century Gothic"/>
              </a:rPr>
              <a:t> </a:t>
            </a:r>
            <a:r>
              <a:rPr sz="2400" dirty="0">
                <a:latin typeface="Century Gothic"/>
                <a:cs typeface="Century Gothic"/>
              </a:rPr>
              <a:t>spacing:</a:t>
            </a:r>
          </a:p>
          <a:p>
            <a:pPr marL="2876550">
              <a:lnSpc>
                <a:spcPts val="2595"/>
              </a:lnSpc>
            </a:pPr>
            <a:r>
              <a:rPr sz="2400" spc="-5" dirty="0">
                <a:latin typeface="Century Gothic"/>
                <a:cs typeface="Century Gothic"/>
              </a:rPr>
              <a:t>λ=dsinθ=1.65</a:t>
            </a:r>
            <a:r>
              <a:rPr sz="2400" spc="-85" dirty="0">
                <a:latin typeface="Century Gothic"/>
                <a:cs typeface="Century Gothic"/>
              </a:rPr>
              <a:t> </a:t>
            </a:r>
            <a:r>
              <a:rPr sz="2400" dirty="0">
                <a:latin typeface="Century Gothic"/>
                <a:cs typeface="Century Gothic"/>
              </a:rPr>
              <a:t>Å</a:t>
            </a:r>
          </a:p>
          <a:p>
            <a:pPr>
              <a:lnSpc>
                <a:spcPct val="100000"/>
              </a:lnSpc>
              <a:spcBef>
                <a:spcPts val="45"/>
              </a:spcBef>
            </a:pPr>
            <a:endParaRPr sz="3250" dirty="0">
              <a:latin typeface="Times New Roman"/>
              <a:cs typeface="Times New Roman"/>
            </a:endParaRPr>
          </a:p>
          <a:p>
            <a:pPr marL="355600" marR="231775" indent="-343535">
              <a:lnSpc>
                <a:spcPts val="2590"/>
              </a:lnSpc>
            </a:pPr>
            <a:r>
              <a:rPr sz="2400" spc="-5" dirty="0">
                <a:latin typeface="Century Gothic"/>
                <a:cs typeface="Century Gothic"/>
              </a:rPr>
              <a:t>Excellent </a:t>
            </a:r>
            <a:r>
              <a:rPr sz="2400" dirty="0">
                <a:latin typeface="Century Gothic"/>
                <a:cs typeface="Century Gothic"/>
              </a:rPr>
              <a:t>agreement </a:t>
            </a:r>
            <a:r>
              <a:rPr sz="2400" spc="-5" dirty="0">
                <a:latin typeface="Century Gothic"/>
                <a:cs typeface="Century Gothic"/>
              </a:rPr>
              <a:t>between </a:t>
            </a:r>
            <a:r>
              <a:rPr sz="2400" dirty="0">
                <a:latin typeface="Century Gothic"/>
                <a:cs typeface="Century Gothic"/>
              </a:rPr>
              <a:t>theory </a:t>
            </a:r>
            <a:r>
              <a:rPr sz="2400" spc="-5" dirty="0">
                <a:latin typeface="Century Gothic"/>
                <a:cs typeface="Century Gothic"/>
              </a:rPr>
              <a:t>and  </a:t>
            </a:r>
            <a:r>
              <a:rPr sz="2400" dirty="0">
                <a:latin typeface="Century Gothic"/>
                <a:cs typeface="Century Gothic"/>
              </a:rPr>
              <a:t>experiment!</a:t>
            </a:r>
          </a:p>
        </p:txBody>
      </p:sp>
    </p:spTree>
    <p:extLst>
      <p:ext uri="{BB962C8B-B14F-4D97-AF65-F5344CB8AC3E}">
        <p14:creationId xmlns:p14="http://schemas.microsoft.com/office/powerpoint/2010/main" xmlns="" val="421571290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762000"/>
            <a:ext cx="8153400" cy="5262979"/>
          </a:xfrm>
          <a:prstGeom prst="rect">
            <a:avLst/>
          </a:prstGeom>
        </p:spPr>
        <p:txBody>
          <a:bodyPr wrap="square">
            <a:spAutoFit/>
          </a:bodyPr>
          <a:lstStyle/>
          <a:p>
            <a:pPr algn="just"/>
            <a:r>
              <a:rPr lang="en-US" sz="2800" dirty="0" smtClean="0"/>
              <a:t>Besides failing to explain blackbody radiation, the Compton, photoelectric, and pair production effects and the wave–particle duality, classical physics also fails to account for many other phenomena at the microscopic scale. </a:t>
            </a:r>
          </a:p>
          <a:p>
            <a:pPr algn="just"/>
            <a:endParaRPr lang="en-US" sz="2800" dirty="0" smtClean="0"/>
          </a:p>
          <a:p>
            <a:pPr algn="just"/>
            <a:endParaRPr lang="en-US" sz="2800" dirty="0" smtClean="0"/>
          </a:p>
          <a:p>
            <a:pPr algn="just"/>
            <a:r>
              <a:rPr lang="en-US" sz="2800" dirty="0" smtClean="0"/>
              <a:t>Experimental observations reveal that atoms exist as stable, bound systems that have </a:t>
            </a:r>
            <a:r>
              <a:rPr lang="en-US" sz="2800" i="1" dirty="0" smtClean="0"/>
              <a:t>discrete numbers of energy levels. Classical physics, however, states </a:t>
            </a:r>
            <a:r>
              <a:rPr lang="en-US" sz="2800" dirty="0" smtClean="0"/>
              <a:t>that any such bound system must have a continuum of energy levels.</a:t>
            </a:r>
            <a:endParaRPr lang="en-US" sz="2800" dirty="0"/>
          </a:p>
        </p:txBody>
      </p:sp>
      <p:sp>
        <p:nvSpPr>
          <p:cNvPr id="2" name="Rectangle 1"/>
          <p:cNvSpPr/>
          <p:nvPr/>
        </p:nvSpPr>
        <p:spPr>
          <a:xfrm>
            <a:off x="457200" y="152400"/>
            <a:ext cx="6934200" cy="461665"/>
          </a:xfrm>
          <a:prstGeom prst="rect">
            <a:avLst/>
          </a:prstGeom>
        </p:spPr>
        <p:txBody>
          <a:bodyPr wrap="square">
            <a:spAutoFit/>
          </a:bodyPr>
          <a:lstStyle/>
          <a:p>
            <a:pPr algn="just">
              <a:defRPr/>
            </a:pPr>
            <a:r>
              <a:rPr lang="en-GB" sz="2400" b="1" dirty="0">
                <a:solidFill>
                  <a:srgbClr val="1608C8"/>
                </a:solidFill>
              </a:rPr>
              <a:t>Discrete nature of atomic and molecular spectra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457200"/>
            <a:ext cx="6244145" cy="523220"/>
          </a:xfrm>
          <a:prstGeom prst="rect">
            <a:avLst/>
          </a:prstGeom>
        </p:spPr>
        <p:txBody>
          <a:bodyPr wrap="none">
            <a:spAutoFit/>
          </a:bodyPr>
          <a:lstStyle/>
          <a:p>
            <a:r>
              <a:rPr lang="en-US" sz="2800" b="1" dirty="0" smtClean="0">
                <a:solidFill>
                  <a:srgbClr val="0070C0"/>
                </a:solidFill>
              </a:rPr>
              <a:t>Rutherford Planetary Model of the Atom</a:t>
            </a:r>
            <a:endParaRPr lang="en-US" sz="2800" dirty="0">
              <a:solidFill>
                <a:srgbClr val="0070C0"/>
              </a:solidFill>
            </a:endParaRPr>
          </a:p>
        </p:txBody>
      </p:sp>
      <p:sp>
        <p:nvSpPr>
          <p:cNvPr id="5" name="Rectangle 4"/>
          <p:cNvSpPr/>
          <p:nvPr/>
        </p:nvSpPr>
        <p:spPr>
          <a:xfrm>
            <a:off x="762000" y="1600200"/>
            <a:ext cx="8153400" cy="2554545"/>
          </a:xfrm>
          <a:prstGeom prst="rect">
            <a:avLst/>
          </a:prstGeom>
        </p:spPr>
        <p:txBody>
          <a:bodyPr wrap="square">
            <a:spAutoFit/>
          </a:bodyPr>
          <a:lstStyle/>
          <a:p>
            <a:pPr algn="just"/>
            <a:r>
              <a:rPr lang="en-US" sz="2000" b="1" dirty="0" smtClean="0">
                <a:latin typeface="Arial" pitchFamily="34" charset="0"/>
                <a:cs typeface="Arial" pitchFamily="34" charset="0"/>
              </a:rPr>
              <a:t>Rutherford considered the atom to consist of electrons orbiting around a positively charged massive center, the nucleus. It was soon recognized that, within the context of </a:t>
            </a:r>
            <a:r>
              <a:rPr lang="en-US" sz="2000" b="1" i="1" dirty="0" smtClean="0">
                <a:latin typeface="Arial" pitchFamily="34" charset="0"/>
                <a:cs typeface="Arial" pitchFamily="34" charset="0"/>
              </a:rPr>
              <a:t>classical physics, this model suffers from two serious deficiencies: </a:t>
            </a:r>
          </a:p>
          <a:p>
            <a:pPr algn="just"/>
            <a:endParaRPr lang="en-US" sz="2000" b="1" i="1" dirty="0" smtClean="0">
              <a:latin typeface="Arial" pitchFamily="34" charset="0"/>
              <a:cs typeface="Arial" pitchFamily="34" charset="0"/>
            </a:endParaRPr>
          </a:p>
          <a:p>
            <a:pPr marL="457200" indent="-457200" algn="just">
              <a:buAutoNum type="alphaLcParenBoth"/>
            </a:pPr>
            <a:r>
              <a:rPr lang="en-US" sz="2000" b="1" i="1" dirty="0" smtClean="0">
                <a:latin typeface="Arial" pitchFamily="34" charset="0"/>
                <a:cs typeface="Arial" pitchFamily="34" charset="0"/>
              </a:rPr>
              <a:t>atoms are unstable</a:t>
            </a:r>
          </a:p>
          <a:p>
            <a:pPr marL="457200" indent="-457200" algn="just"/>
            <a:endParaRPr lang="en-US" sz="2000" b="1" i="1" dirty="0" smtClean="0">
              <a:latin typeface="Arial" pitchFamily="34" charset="0"/>
              <a:cs typeface="Arial" pitchFamily="34" charset="0"/>
            </a:endParaRPr>
          </a:p>
          <a:p>
            <a:pPr algn="just"/>
            <a:r>
              <a:rPr lang="en-US" sz="2000" b="1" dirty="0" smtClean="0">
                <a:latin typeface="Arial" pitchFamily="34" charset="0"/>
                <a:cs typeface="Arial" pitchFamily="34" charset="0"/>
              </a:rPr>
              <a:t>(b) atoms radiate energy over a </a:t>
            </a:r>
            <a:r>
              <a:rPr lang="en-US" sz="2000" b="1" i="1" dirty="0" smtClean="0">
                <a:latin typeface="Arial" pitchFamily="34" charset="0"/>
                <a:cs typeface="Arial" pitchFamily="34" charset="0"/>
              </a:rPr>
              <a:t>continuous range of frequencies.</a:t>
            </a:r>
            <a:endParaRPr lang="en-US" sz="20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6712" y="455950"/>
            <a:ext cx="2749471" cy="369332"/>
          </a:xfrm>
          <a:prstGeom prst="rect">
            <a:avLst/>
          </a:prstGeom>
        </p:spPr>
        <p:txBody>
          <a:bodyPr wrap="none">
            <a:spAutoFit/>
          </a:bodyPr>
          <a:lstStyle/>
          <a:p>
            <a:pPr marL="457200" indent="-457200" algn="just">
              <a:buAutoNum type="alphaLcParenBoth"/>
            </a:pPr>
            <a:r>
              <a:rPr lang="en-US" b="1" i="1" dirty="0" smtClean="0">
                <a:solidFill>
                  <a:srgbClr val="0070C0"/>
                </a:solidFill>
                <a:latin typeface="Arial" pitchFamily="34" charset="0"/>
                <a:cs typeface="Arial" pitchFamily="34" charset="0"/>
              </a:rPr>
              <a:t>atoms are unstable</a:t>
            </a:r>
          </a:p>
        </p:txBody>
      </p:sp>
      <p:sp>
        <p:nvSpPr>
          <p:cNvPr id="5" name="Rectangle 4"/>
          <p:cNvSpPr/>
          <p:nvPr/>
        </p:nvSpPr>
        <p:spPr>
          <a:xfrm>
            <a:off x="381000" y="1447800"/>
            <a:ext cx="8305800" cy="1631216"/>
          </a:xfrm>
          <a:prstGeom prst="rect">
            <a:avLst/>
          </a:prstGeom>
        </p:spPr>
        <p:txBody>
          <a:bodyPr wrap="square">
            <a:spAutoFit/>
          </a:bodyPr>
          <a:lstStyle/>
          <a:p>
            <a:pPr algn="just"/>
            <a:r>
              <a:rPr lang="en-US" sz="2000" b="1" dirty="0" smtClean="0"/>
              <a:t>Results from the application of Maxwell’s electromagnetic theory to Rutherford’s model: as the electron orbits around the nucleus, it accelerates and hence radiates energy. It must therefore lose energy. The radius of the orbit should then decrease continuously (spiral motion) until the electron collapses onto the nucleus; the typical time for such a collapse is about 10</a:t>
            </a:r>
            <a:r>
              <a:rPr lang="en-US" sz="2000" b="1" baseline="30000" dirty="0" smtClean="0"/>
              <a:t>- 8</a:t>
            </a:r>
            <a:r>
              <a:rPr lang="en-US" sz="2000" b="1" dirty="0" smtClean="0"/>
              <a:t>s.</a:t>
            </a:r>
            <a:endParaRPr lang="en-US" sz="2000" b="1" dirty="0"/>
          </a:p>
        </p:txBody>
      </p:sp>
      <p:pic>
        <p:nvPicPr>
          <p:cNvPr id="9" name="Picture 14" descr="0414"/>
          <p:cNvPicPr preferRelativeResize="0">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33800" y="3886200"/>
            <a:ext cx="259080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extLst>
              <p:ext uri="{D42A27DB-BD31-4B8C-83A1-F6EECF244321}">
                <p14:modId xmlns:p14="http://schemas.microsoft.com/office/powerpoint/2010/main" xmlns="" val="3648010881"/>
              </p:ext>
            </p:extLst>
          </p:nvPr>
        </p:nvGraphicFramePr>
        <p:xfrm>
          <a:off x="1143000" y="2167493"/>
          <a:ext cx="2747963" cy="998537"/>
        </p:xfrm>
        <a:graphic>
          <a:graphicData uri="http://schemas.openxmlformats.org/presentationml/2006/ole">
            <p:oleObj spid="_x0000_s3107" name="Equation" r:id="rId4" imgW="1257300" imgH="457200" progId="">
              <p:embed/>
            </p:oleObj>
          </a:graphicData>
        </a:graphic>
      </p:graphicFrame>
      <p:sp>
        <p:nvSpPr>
          <p:cNvPr id="2053" name="Rectangle 3"/>
          <p:cNvSpPr>
            <a:spLocks noGrp="1" noChangeArrowheads="1"/>
          </p:cNvSpPr>
          <p:nvPr>
            <p:ph type="title"/>
          </p:nvPr>
        </p:nvSpPr>
        <p:spPr>
          <a:xfrm>
            <a:off x="622300" y="279400"/>
            <a:ext cx="7693025" cy="561975"/>
          </a:xfrm>
        </p:spPr>
        <p:txBody>
          <a:bodyPr>
            <a:normAutofit/>
          </a:bodyPr>
          <a:lstStyle/>
          <a:p>
            <a:pPr eaLnBrk="1" hangingPunct="1"/>
            <a:r>
              <a:rPr lang="en-US" sz="2400" b="1" dirty="0" smtClean="0">
                <a:solidFill>
                  <a:srgbClr val="0033CC"/>
                </a:solidFill>
              </a:rPr>
              <a:t>Mathematical Explanation  of (a)</a:t>
            </a:r>
          </a:p>
        </p:txBody>
      </p:sp>
      <p:sp>
        <p:nvSpPr>
          <p:cNvPr id="2054" name="Rectangle 4"/>
          <p:cNvSpPr>
            <a:spLocks noGrp="1" noChangeArrowheads="1"/>
          </p:cNvSpPr>
          <p:nvPr>
            <p:ph idx="1"/>
          </p:nvPr>
        </p:nvSpPr>
        <p:spPr>
          <a:xfrm>
            <a:off x="533400" y="1066800"/>
            <a:ext cx="5265738" cy="1162050"/>
          </a:xfrm>
        </p:spPr>
        <p:txBody>
          <a:bodyPr/>
          <a:lstStyle/>
          <a:p>
            <a:pPr marL="0" indent="0" eaLnBrk="1" hangingPunct="1"/>
            <a:r>
              <a:rPr lang="en-US" sz="2000" b="1" dirty="0" smtClean="0">
                <a:solidFill>
                  <a:srgbClr val="000000"/>
                </a:solidFill>
              </a:rPr>
              <a:t>Consider an atom as a planetary system.</a:t>
            </a:r>
          </a:p>
          <a:p>
            <a:pPr marL="0" indent="0" eaLnBrk="1" hangingPunct="1"/>
            <a:r>
              <a:rPr lang="en-US" sz="2000" b="1" dirty="0" smtClean="0">
                <a:solidFill>
                  <a:srgbClr val="000000"/>
                </a:solidFill>
              </a:rPr>
              <a:t>The Newton’s 2</a:t>
            </a:r>
            <a:r>
              <a:rPr lang="en-US" sz="2000" b="1" baseline="30000" dirty="0" smtClean="0">
                <a:solidFill>
                  <a:srgbClr val="000000"/>
                </a:solidFill>
              </a:rPr>
              <a:t>nd</a:t>
            </a:r>
            <a:r>
              <a:rPr lang="en-US" sz="2000" b="1" dirty="0" smtClean="0">
                <a:solidFill>
                  <a:srgbClr val="000000"/>
                </a:solidFill>
              </a:rPr>
              <a:t> Law force of attraction on the electron by the nucleus is:</a:t>
            </a:r>
          </a:p>
        </p:txBody>
      </p:sp>
      <p:pic>
        <p:nvPicPr>
          <p:cNvPr id="2055" name="Picture 5"/>
          <p:cNvPicPr preferRelativeResize="0">
            <a:picLocks noChangeAspect="1" noChangeArrowheads="1"/>
          </p:cNvPicPr>
          <p:nvPr/>
        </p:nvPicPr>
        <p:blipFill>
          <a:blip r:embed="rId5">
            <a:clrChange>
              <a:clrFrom>
                <a:srgbClr val="FFFFFF"/>
              </a:clrFrom>
              <a:clrTo>
                <a:srgbClr val="FFFFFF">
                  <a:alpha val="0"/>
                </a:srgbClr>
              </a:clrTo>
            </a:clrChange>
            <a:lum contrast="36000"/>
            <a:extLst>
              <a:ext uri="{28A0092B-C50C-407E-A947-70E740481C1C}">
                <a14:useLocalDpi xmlns:a14="http://schemas.microsoft.com/office/drawing/2010/main" xmlns="" val="0"/>
              </a:ext>
            </a:extLst>
          </a:blip>
          <a:srcRect/>
          <a:stretch>
            <a:fillRect/>
          </a:stretch>
        </p:blipFill>
        <p:spPr bwMode="auto">
          <a:xfrm>
            <a:off x="860425" y="5553075"/>
            <a:ext cx="4905375" cy="9620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2056" name="Text Box 6"/>
          <p:cNvSpPr txBox="1">
            <a:spLocks noChangeArrowheads="1"/>
          </p:cNvSpPr>
          <p:nvPr/>
        </p:nvSpPr>
        <p:spPr bwMode="auto">
          <a:xfrm>
            <a:off x="508000" y="3457575"/>
            <a:ext cx="5170488"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r>
              <a:rPr lang="en-US" sz="2000" dirty="0">
                <a:solidFill>
                  <a:srgbClr val="000000"/>
                </a:solidFill>
              </a:rPr>
              <a:t>where </a:t>
            </a:r>
            <a:r>
              <a:rPr lang="en-US" sz="2000" dirty="0">
                <a:solidFill>
                  <a:srgbClr val="000000"/>
                </a:solidFill>
                <a:latin typeface="Times New Roman" panose="02020603050405020304" pitchFamily="18" charset="0"/>
              </a:rPr>
              <a:t>v</a:t>
            </a:r>
            <a:r>
              <a:rPr lang="en-US" sz="2000" dirty="0">
                <a:solidFill>
                  <a:srgbClr val="000000"/>
                </a:solidFill>
              </a:rPr>
              <a:t> is the tangential velocity of the electron:</a:t>
            </a:r>
            <a:endParaRPr lang="en-US" sz="2000" dirty="0">
              <a:solidFill>
                <a:schemeClr val="tx1"/>
              </a:solidFill>
            </a:endParaRPr>
          </a:p>
        </p:txBody>
      </p:sp>
      <p:grpSp>
        <p:nvGrpSpPr>
          <p:cNvPr id="2057" name="Group 7"/>
          <p:cNvGrpSpPr>
            <a:grpSpLocks/>
          </p:cNvGrpSpPr>
          <p:nvPr/>
        </p:nvGrpSpPr>
        <p:grpSpPr bwMode="auto">
          <a:xfrm>
            <a:off x="6115050" y="1582738"/>
            <a:ext cx="1938338" cy="2036762"/>
            <a:chOff x="3877" y="1489"/>
            <a:chExt cx="1221" cy="1283"/>
          </a:xfrm>
        </p:grpSpPr>
        <p:sp>
          <p:nvSpPr>
            <p:cNvPr id="2060" name="Oval 8"/>
            <p:cNvSpPr>
              <a:spLocks noChangeArrowheads="1"/>
            </p:cNvSpPr>
            <p:nvPr/>
          </p:nvSpPr>
          <p:spPr bwMode="auto">
            <a:xfrm>
              <a:off x="4392" y="2034"/>
              <a:ext cx="192" cy="192"/>
            </a:xfrm>
            <a:prstGeom prst="ellipse">
              <a:avLst/>
            </a:prstGeom>
            <a:solidFill>
              <a:schemeClr val="accent1"/>
            </a:solidFill>
            <a:ln w="38100">
              <a:solidFill>
                <a:schemeClr val="tx1"/>
              </a:solidFill>
              <a:round/>
              <a:headEnd/>
              <a:tailEnd/>
            </a:ln>
          </p:spPr>
          <p:txBody>
            <a:bodyPr wrap="none" anchor="ct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endParaRPr lang="en-US"/>
            </a:p>
          </p:txBody>
        </p:sp>
        <p:sp>
          <p:nvSpPr>
            <p:cNvPr id="2061" name="Oval 9"/>
            <p:cNvSpPr>
              <a:spLocks noChangeArrowheads="1"/>
            </p:cNvSpPr>
            <p:nvPr/>
          </p:nvSpPr>
          <p:spPr bwMode="auto">
            <a:xfrm>
              <a:off x="3877" y="1489"/>
              <a:ext cx="1221" cy="1283"/>
            </a:xfrm>
            <a:prstGeom prst="ellipse">
              <a:avLst/>
            </a:prstGeom>
            <a:noFill/>
            <a:ln w="38100">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endParaRPr lang="en-US"/>
            </a:p>
          </p:txBody>
        </p:sp>
        <p:sp>
          <p:nvSpPr>
            <p:cNvPr id="2062" name="Line 10"/>
            <p:cNvSpPr>
              <a:spLocks noChangeShapeType="1"/>
            </p:cNvSpPr>
            <p:nvPr/>
          </p:nvSpPr>
          <p:spPr bwMode="auto">
            <a:xfrm>
              <a:off x="4896" y="1656"/>
              <a:ext cx="62" cy="69"/>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2063" name="Oval 11"/>
            <p:cNvSpPr>
              <a:spLocks noChangeArrowheads="1"/>
            </p:cNvSpPr>
            <p:nvPr/>
          </p:nvSpPr>
          <p:spPr bwMode="auto">
            <a:xfrm>
              <a:off x="4716" y="1520"/>
              <a:ext cx="92" cy="92"/>
            </a:xfrm>
            <a:prstGeom prst="ellipse">
              <a:avLst/>
            </a:prstGeom>
            <a:solidFill>
              <a:srgbClr val="FF9933"/>
            </a:solidFill>
            <a:ln w="38100">
              <a:solidFill>
                <a:schemeClr val="tx1"/>
              </a:solidFill>
              <a:round/>
              <a:headEnd/>
              <a:tailEnd/>
            </a:ln>
          </p:spPr>
          <p:txBody>
            <a:bodyPr wrap="none" anchor="ct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endParaRPr lang="en-US"/>
            </a:p>
          </p:txBody>
        </p:sp>
      </p:grpSp>
      <p:sp>
        <p:nvSpPr>
          <p:cNvPr id="2058" name="Text Box 12"/>
          <p:cNvSpPr txBox="1">
            <a:spLocks noChangeArrowheads="1"/>
          </p:cNvSpPr>
          <p:nvPr/>
        </p:nvSpPr>
        <p:spPr bwMode="auto">
          <a:xfrm>
            <a:off x="508000" y="5049838"/>
            <a:ext cx="29940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pPr>
              <a:spcBef>
                <a:spcPct val="50000"/>
              </a:spcBef>
            </a:pPr>
            <a:r>
              <a:rPr lang="en-US" sz="2000">
                <a:solidFill>
                  <a:srgbClr val="000000"/>
                </a:solidFill>
              </a:rPr>
              <a:t>The total energy is then:</a:t>
            </a:r>
          </a:p>
        </p:txBody>
      </p:sp>
      <p:graphicFrame>
        <p:nvGraphicFramePr>
          <p:cNvPr id="2051" name="Object 13"/>
          <p:cNvGraphicFramePr>
            <a:graphicFrameLocks noChangeAspect="1"/>
          </p:cNvGraphicFramePr>
          <p:nvPr/>
        </p:nvGraphicFramePr>
        <p:xfrm>
          <a:off x="1270000" y="3944938"/>
          <a:ext cx="1914525" cy="998537"/>
        </p:xfrm>
        <a:graphic>
          <a:graphicData uri="http://schemas.openxmlformats.org/presentationml/2006/ole">
            <p:oleObj spid="_x0000_s3108" name="Equation" r:id="rId6" imgW="876300" imgH="457200" progId="">
              <p:embed/>
            </p:oleObj>
          </a:graphicData>
        </a:graphic>
      </p:graphicFrame>
      <p:graphicFrame>
        <p:nvGraphicFramePr>
          <p:cNvPr id="2052" name="Object 14"/>
          <p:cNvGraphicFramePr>
            <a:graphicFrameLocks noChangeAspect="1"/>
          </p:cNvGraphicFramePr>
          <p:nvPr/>
        </p:nvGraphicFramePr>
        <p:xfrm>
          <a:off x="3382963" y="3943350"/>
          <a:ext cx="3190875" cy="998538"/>
        </p:xfrm>
        <a:graphic>
          <a:graphicData uri="http://schemas.openxmlformats.org/presentationml/2006/ole">
            <p:oleObj spid="_x0000_s3109" name="Equation" r:id="rId7" imgW="1460500" imgH="457200" progId="">
              <p:embed/>
            </p:oleObj>
          </a:graphicData>
        </a:graphic>
      </p:graphicFrame>
      <p:sp>
        <p:nvSpPr>
          <p:cNvPr id="2059" name="Text Box 15"/>
          <p:cNvSpPr txBox="1">
            <a:spLocks noChangeArrowheads="1"/>
          </p:cNvSpPr>
          <p:nvPr/>
        </p:nvSpPr>
        <p:spPr bwMode="auto">
          <a:xfrm>
            <a:off x="6186488" y="5567363"/>
            <a:ext cx="2424112" cy="91598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pPr>
              <a:spcBef>
                <a:spcPct val="50000"/>
              </a:spcBef>
            </a:pPr>
            <a:r>
              <a:rPr lang="en-US" dirty="0">
                <a:solidFill>
                  <a:schemeClr val="tx1"/>
                </a:solidFill>
              </a:rPr>
              <a:t>This is negative, so the system is bound, which is good.</a:t>
            </a:r>
          </a:p>
        </p:txBody>
      </p:sp>
    </p:spTree>
    <p:extLst>
      <p:ext uri="{BB962C8B-B14F-4D97-AF65-F5344CB8AC3E}">
        <p14:creationId xmlns:p14="http://schemas.microsoft.com/office/powerpoint/2010/main" xmlns="" val="291818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81000" y="398689"/>
            <a:ext cx="8610600" cy="4383040"/>
            <a:chOff x="233362" y="2964150"/>
            <a:chExt cx="8610600" cy="4383040"/>
          </a:xfrm>
        </p:grpSpPr>
        <p:sp>
          <p:nvSpPr>
            <p:cNvPr id="5" name="Rectangle 4"/>
            <p:cNvSpPr/>
            <p:nvPr/>
          </p:nvSpPr>
          <p:spPr>
            <a:xfrm>
              <a:off x="233362" y="2964150"/>
              <a:ext cx="8382000" cy="369332"/>
            </a:xfrm>
            <a:prstGeom prst="rect">
              <a:avLst/>
            </a:prstGeom>
          </p:spPr>
          <p:txBody>
            <a:bodyPr wrap="square">
              <a:spAutoFit/>
            </a:bodyPr>
            <a:lstStyle/>
            <a:p>
              <a:pPr algn="just"/>
              <a:r>
                <a:rPr lang="en-US" b="1" dirty="0" smtClean="0">
                  <a:solidFill>
                    <a:srgbClr val="0070C0"/>
                  </a:solidFill>
                  <a:latin typeface="Arial" pitchFamily="34" charset="0"/>
                  <a:cs typeface="Arial" pitchFamily="34" charset="0"/>
                </a:rPr>
                <a:t>(b) atoms radiate energy over a </a:t>
              </a:r>
              <a:r>
                <a:rPr lang="en-US" b="1" i="1" dirty="0" smtClean="0">
                  <a:solidFill>
                    <a:srgbClr val="0070C0"/>
                  </a:solidFill>
                  <a:latin typeface="Arial" pitchFamily="34" charset="0"/>
                  <a:cs typeface="Arial" pitchFamily="34" charset="0"/>
                </a:rPr>
                <a:t>continuous range of frequencies.</a:t>
              </a:r>
              <a:endParaRPr lang="en-US" b="1" dirty="0">
                <a:solidFill>
                  <a:srgbClr val="0070C0"/>
                </a:solidFill>
                <a:latin typeface="Arial" pitchFamily="34" charset="0"/>
                <a:cs typeface="Arial" pitchFamily="34" charset="0"/>
              </a:endParaRPr>
            </a:p>
          </p:txBody>
        </p:sp>
        <p:sp>
          <p:nvSpPr>
            <p:cNvPr id="6" name="Rectangle 5"/>
            <p:cNvSpPr/>
            <p:nvPr/>
          </p:nvSpPr>
          <p:spPr>
            <a:xfrm>
              <a:off x="385762" y="3860861"/>
              <a:ext cx="8077200" cy="1323439"/>
            </a:xfrm>
            <a:prstGeom prst="rect">
              <a:avLst/>
            </a:prstGeom>
          </p:spPr>
          <p:txBody>
            <a:bodyPr wrap="square">
              <a:spAutoFit/>
            </a:bodyPr>
            <a:lstStyle/>
            <a:p>
              <a:pPr algn="just"/>
              <a:r>
                <a:rPr lang="en-US" sz="2000" b="1" dirty="0" smtClean="0"/>
                <a:t>Since the frequency of the radiated energy is the same as the orbiting frequency, and as the electron orbit collapses, its orbiting frequency increases continuously</a:t>
              </a:r>
              <a:r>
                <a:rPr lang="en-US" sz="2000" b="1" i="1" dirty="0" smtClean="0"/>
                <a:t>. </a:t>
              </a:r>
              <a:r>
                <a:rPr lang="en-US" sz="2000" b="1" dirty="0" smtClean="0"/>
                <a:t>Thus, the spectrum of the radiation emitted by the atom should be continuous.</a:t>
              </a:r>
              <a:endParaRPr lang="en-US" sz="2000" b="1" dirty="0"/>
            </a:p>
          </p:txBody>
        </p:sp>
        <p:sp>
          <p:nvSpPr>
            <p:cNvPr id="7" name="Rectangle 6"/>
            <p:cNvSpPr/>
            <p:nvPr/>
          </p:nvSpPr>
          <p:spPr>
            <a:xfrm>
              <a:off x="614362" y="6146861"/>
              <a:ext cx="8229600" cy="1200329"/>
            </a:xfrm>
            <a:prstGeom prst="rect">
              <a:avLst/>
            </a:prstGeom>
          </p:spPr>
          <p:txBody>
            <a:bodyPr wrap="square">
              <a:spAutoFit/>
            </a:bodyPr>
            <a:lstStyle/>
            <a:p>
              <a:pPr algn="just"/>
              <a:r>
                <a:rPr lang="en-US" sz="2400" b="1" dirty="0" smtClean="0">
                  <a:solidFill>
                    <a:srgbClr val="FF0000"/>
                  </a:solidFill>
                </a:rPr>
                <a:t>These two conclusions completely disagree with experiment, since atoms are stable and radiate energy over discrete frequency ranges.</a:t>
              </a:r>
              <a:endParaRPr lang="en-US" sz="2400" b="1" dirty="0">
                <a:solidFill>
                  <a:srgbClr val="FF0000"/>
                </a:solidFill>
              </a:endParaRPr>
            </a:p>
          </p:txBody>
        </p:sp>
      </p:grpSp>
    </p:spTree>
    <p:extLst>
      <p:ext uri="{BB962C8B-B14F-4D97-AF65-F5344CB8AC3E}">
        <p14:creationId xmlns:p14="http://schemas.microsoft.com/office/powerpoint/2010/main" xmlns="" val="3320224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28600"/>
            <a:ext cx="4593886" cy="461665"/>
          </a:xfrm>
          <a:prstGeom prst="rect">
            <a:avLst/>
          </a:prstGeom>
        </p:spPr>
        <p:txBody>
          <a:bodyPr wrap="none">
            <a:spAutoFit/>
          </a:bodyPr>
          <a:lstStyle/>
          <a:p>
            <a:r>
              <a:rPr lang="en-US" sz="2400" b="1" dirty="0" smtClean="0">
                <a:solidFill>
                  <a:srgbClr val="0070C0"/>
                </a:solidFill>
              </a:rPr>
              <a:t>Bohr Model of the Hydrogen Atom</a:t>
            </a:r>
            <a:endParaRPr lang="en-US" sz="2400" dirty="0">
              <a:solidFill>
                <a:srgbClr val="0070C0"/>
              </a:solidFill>
            </a:endParaRPr>
          </a:p>
        </p:txBody>
      </p:sp>
      <p:sp>
        <p:nvSpPr>
          <p:cNvPr id="5" name="Rectangle 4"/>
          <p:cNvSpPr/>
          <p:nvPr/>
        </p:nvSpPr>
        <p:spPr>
          <a:xfrm>
            <a:off x="762000" y="762000"/>
            <a:ext cx="8001000" cy="1323439"/>
          </a:xfrm>
          <a:prstGeom prst="rect">
            <a:avLst/>
          </a:prstGeom>
        </p:spPr>
        <p:txBody>
          <a:bodyPr wrap="square">
            <a:spAutoFit/>
          </a:bodyPr>
          <a:lstStyle/>
          <a:p>
            <a:pPr algn="just"/>
            <a:r>
              <a:rPr lang="en-US" sz="2000" b="1" dirty="0" smtClean="0"/>
              <a:t>Combining Rutherford’s planetary model, Planck’s quantum hypothesis, and Einstein’s photon concept, Bohr proposed in 1913 a model that gives an accurate account of the observed spectrum of the hydrogen atom as well as a convincing explanation for its stability.</a:t>
            </a:r>
            <a:endParaRPr lang="en-US" sz="2000" b="1" dirty="0"/>
          </a:p>
        </p:txBody>
      </p:sp>
      <p:sp>
        <p:nvSpPr>
          <p:cNvPr id="6" name="TextBox 5"/>
          <p:cNvSpPr txBox="1"/>
          <p:nvPr/>
        </p:nvSpPr>
        <p:spPr>
          <a:xfrm>
            <a:off x="0" y="2157174"/>
            <a:ext cx="2480551" cy="461665"/>
          </a:xfrm>
          <a:prstGeom prst="rect">
            <a:avLst/>
          </a:prstGeom>
          <a:noFill/>
        </p:spPr>
        <p:txBody>
          <a:bodyPr wrap="none" rtlCol="0">
            <a:spAutoFit/>
          </a:bodyPr>
          <a:lstStyle/>
          <a:p>
            <a:r>
              <a:rPr lang="en-US" sz="2400" b="1" dirty="0" smtClean="0">
                <a:solidFill>
                  <a:srgbClr val="7030A0"/>
                </a:solidFill>
              </a:rPr>
              <a:t>Bohr assumptions</a:t>
            </a:r>
            <a:endParaRPr lang="en-US" sz="2400" b="1" dirty="0">
              <a:solidFill>
                <a:srgbClr val="7030A0"/>
              </a:solidFill>
            </a:endParaRPr>
          </a:p>
        </p:txBody>
      </p:sp>
      <p:sp>
        <p:nvSpPr>
          <p:cNvPr id="7" name="Rectangle 6"/>
          <p:cNvSpPr/>
          <p:nvPr/>
        </p:nvSpPr>
        <p:spPr>
          <a:xfrm>
            <a:off x="304800" y="2551837"/>
            <a:ext cx="8610600" cy="4093428"/>
          </a:xfrm>
          <a:prstGeom prst="rect">
            <a:avLst/>
          </a:prstGeom>
        </p:spPr>
        <p:txBody>
          <a:bodyPr wrap="square">
            <a:spAutoFit/>
          </a:bodyPr>
          <a:lstStyle/>
          <a:p>
            <a:pPr marL="342900" indent="-342900" algn="just">
              <a:buAutoNum type="arabicPeriod"/>
            </a:pPr>
            <a:r>
              <a:rPr lang="en-AU" sz="2000" b="1" dirty="0" smtClean="0"/>
              <a:t>The electron moves in a circular orbit around the nucleus under the influence of the electrostatic force.</a:t>
            </a:r>
          </a:p>
          <a:p>
            <a:pPr marL="342900" indent="-342900" algn="just">
              <a:buAutoNum type="arabicPeriod"/>
            </a:pPr>
            <a:endParaRPr lang="en-AU" sz="2000" b="1" dirty="0" smtClean="0"/>
          </a:p>
          <a:p>
            <a:pPr marL="342900" indent="-342900" algn="just">
              <a:buAutoNum type="arabicPeriod"/>
            </a:pPr>
            <a:r>
              <a:rPr lang="en-US" sz="2000" b="1" dirty="0" smtClean="0"/>
              <a:t>Instead of a continuum of orbits, which are possible in classical mechanics, only a discrete set of circular stable orbits, called stationary states, are allowed. Atoms can exist only in certain stable states with definite energies: E1, E2, E3, etc.</a:t>
            </a:r>
          </a:p>
          <a:p>
            <a:pPr algn="just"/>
            <a:endParaRPr lang="en-US" sz="2000" b="1" dirty="0" smtClean="0"/>
          </a:p>
          <a:p>
            <a:pPr algn="just"/>
            <a:r>
              <a:rPr lang="en-US" sz="2000" b="1" dirty="0" smtClean="0"/>
              <a:t>3. The allowed (stationary) orbits correspond to those for which the orbital </a:t>
            </a:r>
          </a:p>
          <a:p>
            <a:pPr algn="just"/>
            <a:r>
              <a:rPr lang="en-US" sz="2000" b="1" dirty="0" smtClean="0"/>
              <a:t>    angular  momentum of the electron is an </a:t>
            </a:r>
            <a:r>
              <a:rPr lang="en-US" sz="2000" b="1" i="1" dirty="0" smtClean="0"/>
              <a:t>integer multiple of  </a:t>
            </a:r>
            <a:r>
              <a:rPr lang="en-US" sz="2000" b="1" dirty="0" smtClean="0"/>
              <a:t>ħ ( ħ = h/(2</a:t>
            </a:r>
            <a:r>
              <a:rPr lang="el-GR" sz="2000" b="1" dirty="0" smtClean="0"/>
              <a:t>π)</a:t>
            </a:r>
            <a:r>
              <a:rPr lang="en-US" sz="2000" b="1" dirty="0" smtClean="0"/>
              <a:t>).</a:t>
            </a:r>
          </a:p>
          <a:p>
            <a:pPr algn="just"/>
            <a:endParaRPr lang="en-US" sz="2000" b="1" i="1" dirty="0" smtClean="0"/>
          </a:p>
          <a:p>
            <a:pPr algn="just"/>
            <a:r>
              <a:rPr lang="en-US" sz="2000" b="1" i="1" dirty="0" smtClean="0"/>
              <a:t>                                                                          L=n</a:t>
            </a:r>
            <a:r>
              <a:rPr lang="en-US" sz="2000" b="1" dirty="0" smtClean="0"/>
              <a:t> ħ</a:t>
            </a:r>
            <a:endParaRPr lang="en-US" sz="2000" b="1" i="1" dirty="0" smtClean="0"/>
          </a:p>
          <a:p>
            <a:pPr algn="just"/>
            <a:endParaRPr lang="en-US" sz="20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2480551" cy="461665"/>
          </a:xfrm>
          <a:prstGeom prst="rect">
            <a:avLst/>
          </a:prstGeom>
          <a:noFill/>
        </p:spPr>
        <p:txBody>
          <a:bodyPr wrap="none" rtlCol="0">
            <a:spAutoFit/>
          </a:bodyPr>
          <a:lstStyle/>
          <a:p>
            <a:r>
              <a:rPr lang="en-US" sz="2400" b="1" dirty="0" smtClean="0">
                <a:solidFill>
                  <a:srgbClr val="7030A0"/>
                </a:solidFill>
              </a:rPr>
              <a:t>Bohr assumptions</a:t>
            </a:r>
            <a:endParaRPr lang="en-US" sz="2400" b="1" dirty="0">
              <a:solidFill>
                <a:srgbClr val="7030A0"/>
              </a:solidFill>
            </a:endParaRPr>
          </a:p>
        </p:txBody>
      </p:sp>
      <p:sp>
        <p:nvSpPr>
          <p:cNvPr id="5" name="Rectangle 4"/>
          <p:cNvSpPr/>
          <p:nvPr/>
        </p:nvSpPr>
        <p:spPr>
          <a:xfrm>
            <a:off x="0" y="1143000"/>
            <a:ext cx="8763000" cy="3170099"/>
          </a:xfrm>
          <a:prstGeom prst="rect">
            <a:avLst/>
          </a:prstGeom>
        </p:spPr>
        <p:txBody>
          <a:bodyPr wrap="square">
            <a:spAutoFit/>
          </a:bodyPr>
          <a:lstStyle/>
          <a:p>
            <a:pPr marL="342900" indent="-342900" algn="just">
              <a:buFont typeface="+mj-lt"/>
              <a:buAutoNum type="arabicPeriod" startAt="4"/>
            </a:pPr>
            <a:r>
              <a:rPr lang="en-US" sz="2000" b="1" dirty="0" smtClean="0"/>
              <a:t> As long as an electron remains in a stationary orbit, it does not radiate electromagnetic energy. Emission or absorption of radiation can take place only when an electron jumps from one allowed orbit to another. The radiation corresponding to the electron’s transition from an orbit of energy </a:t>
            </a:r>
            <a:r>
              <a:rPr lang="en-US" sz="2000" b="1" i="1" dirty="0" err="1" smtClean="0"/>
              <a:t>E</a:t>
            </a:r>
            <a:r>
              <a:rPr lang="en-US" sz="2000" b="1" i="1" baseline="-25000" dirty="0" err="1" smtClean="0"/>
              <a:t>u</a:t>
            </a:r>
            <a:r>
              <a:rPr lang="en-US" sz="2000" b="1" i="1" dirty="0" smtClean="0"/>
              <a:t> to another E</a:t>
            </a:r>
            <a:r>
              <a:rPr lang="en-US" sz="2000" b="1" i="1" baseline="-25000" dirty="0" smtClean="0"/>
              <a:t>l</a:t>
            </a:r>
            <a:r>
              <a:rPr lang="en-US" sz="2000" b="1" i="1" dirty="0" smtClean="0"/>
              <a:t> is carried out by a photon of energy</a:t>
            </a:r>
          </a:p>
          <a:p>
            <a:pPr marL="342900" indent="-342900" algn="just"/>
            <a:endParaRPr lang="en-US" sz="2000" b="1" i="1" dirty="0" smtClean="0"/>
          </a:p>
          <a:p>
            <a:pPr algn="just"/>
            <a:r>
              <a:rPr lang="en-US" sz="2000" b="1" i="1" dirty="0" smtClean="0"/>
              <a:t>                                       </a:t>
            </a:r>
            <a:r>
              <a:rPr lang="en-US" sz="2000" b="1" i="1" dirty="0" err="1" smtClean="0"/>
              <a:t>hʋ</a:t>
            </a:r>
            <a:r>
              <a:rPr lang="en-US" sz="2000" b="1" i="1" dirty="0" smtClean="0"/>
              <a:t> = </a:t>
            </a:r>
            <a:r>
              <a:rPr lang="en-US" sz="2000" b="1" i="1" dirty="0" err="1" smtClean="0"/>
              <a:t>E</a:t>
            </a:r>
            <a:r>
              <a:rPr lang="en-US" sz="2000" b="1" i="1" baseline="-25000" dirty="0" err="1" smtClean="0"/>
              <a:t>u</a:t>
            </a:r>
            <a:r>
              <a:rPr lang="en-US" sz="2000" b="1" i="1" dirty="0" smtClean="0"/>
              <a:t>-E</a:t>
            </a:r>
            <a:r>
              <a:rPr lang="en-US" sz="2000" b="1" i="1" baseline="-25000" dirty="0" smtClean="0"/>
              <a:t>l</a:t>
            </a:r>
          </a:p>
          <a:p>
            <a:pPr algn="just"/>
            <a:endParaRPr lang="en-US" sz="2000" b="1" i="1" dirty="0" smtClean="0"/>
          </a:p>
          <a:p>
            <a:r>
              <a:rPr lang="en-US" sz="2000" b="1" dirty="0" smtClean="0"/>
              <a:t>      So an atom may emit (or absorb) radiation by having the electron jump to a    </a:t>
            </a:r>
          </a:p>
          <a:p>
            <a:r>
              <a:rPr lang="en-US" sz="2000" b="1" dirty="0" smtClean="0"/>
              <a:t>      lower (or higher) orbit.</a:t>
            </a:r>
            <a:endParaRPr lang="en-US" sz="20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4" name="Group 2"/>
          <p:cNvGrpSpPr>
            <a:grpSpLocks/>
          </p:cNvGrpSpPr>
          <p:nvPr/>
        </p:nvGrpSpPr>
        <p:grpSpPr bwMode="auto">
          <a:xfrm>
            <a:off x="6464300" y="1122363"/>
            <a:ext cx="1914525" cy="1914525"/>
            <a:chOff x="3768" y="1179"/>
            <a:chExt cx="1382" cy="1382"/>
          </a:xfrm>
        </p:grpSpPr>
        <p:sp>
          <p:nvSpPr>
            <p:cNvPr id="4118" name="Oval 3"/>
            <p:cNvSpPr>
              <a:spLocks noChangeArrowheads="1"/>
            </p:cNvSpPr>
            <p:nvPr/>
          </p:nvSpPr>
          <p:spPr bwMode="auto">
            <a:xfrm>
              <a:off x="4398" y="1809"/>
              <a:ext cx="122" cy="122"/>
            </a:xfrm>
            <a:prstGeom prst="ellipse">
              <a:avLst/>
            </a:prstGeom>
            <a:solidFill>
              <a:schemeClr val="accent1"/>
            </a:solidFill>
            <a:ln w="38100">
              <a:solidFill>
                <a:schemeClr val="tx1"/>
              </a:solidFill>
              <a:round/>
              <a:headEnd/>
              <a:tailEnd/>
            </a:ln>
          </p:spPr>
          <p:txBody>
            <a:bodyPr wrap="none" anchor="ct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endParaRPr lang="en-US"/>
            </a:p>
          </p:txBody>
        </p:sp>
        <p:sp>
          <p:nvSpPr>
            <p:cNvPr id="4119" name="Oval 4"/>
            <p:cNvSpPr>
              <a:spLocks noChangeAspect="1" noChangeArrowheads="1"/>
            </p:cNvSpPr>
            <p:nvPr/>
          </p:nvSpPr>
          <p:spPr bwMode="auto">
            <a:xfrm>
              <a:off x="4145" y="1556"/>
              <a:ext cx="629" cy="629"/>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endParaRPr lang="en-US"/>
            </a:p>
          </p:txBody>
        </p:sp>
        <p:sp>
          <p:nvSpPr>
            <p:cNvPr id="4120" name="Oval 5"/>
            <p:cNvSpPr>
              <a:spLocks noChangeAspect="1" noChangeArrowheads="1"/>
            </p:cNvSpPr>
            <p:nvPr/>
          </p:nvSpPr>
          <p:spPr bwMode="auto">
            <a:xfrm>
              <a:off x="3768" y="1179"/>
              <a:ext cx="1382" cy="1382"/>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endParaRPr lang="en-US"/>
            </a:p>
          </p:txBody>
        </p:sp>
        <p:sp>
          <p:nvSpPr>
            <p:cNvPr id="4121" name="Oval 6"/>
            <p:cNvSpPr>
              <a:spLocks noChangeArrowheads="1"/>
            </p:cNvSpPr>
            <p:nvPr/>
          </p:nvSpPr>
          <p:spPr bwMode="auto">
            <a:xfrm>
              <a:off x="4666" y="2463"/>
              <a:ext cx="85" cy="85"/>
            </a:xfrm>
            <a:prstGeom prst="ellipse">
              <a:avLst/>
            </a:prstGeom>
            <a:solidFill>
              <a:srgbClr val="CCFF33"/>
            </a:solidFill>
            <a:ln w="28575">
              <a:solidFill>
                <a:schemeClr val="tx1"/>
              </a:solidFill>
              <a:round/>
              <a:headEnd/>
              <a:tailEnd/>
            </a:ln>
          </p:spPr>
          <p:txBody>
            <a:bodyPr wrap="none" anchor="ct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endParaRPr lang="en-US"/>
            </a:p>
          </p:txBody>
        </p:sp>
        <p:sp>
          <p:nvSpPr>
            <p:cNvPr id="4122" name="Oval 7"/>
            <p:cNvSpPr>
              <a:spLocks noChangeAspect="1" noChangeArrowheads="1"/>
            </p:cNvSpPr>
            <p:nvPr/>
          </p:nvSpPr>
          <p:spPr bwMode="auto">
            <a:xfrm>
              <a:off x="4361" y="1772"/>
              <a:ext cx="196" cy="196"/>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endParaRPr lang="en-US"/>
            </a:p>
          </p:txBody>
        </p:sp>
        <p:sp>
          <p:nvSpPr>
            <p:cNvPr id="4123" name="Oval 8"/>
            <p:cNvSpPr>
              <a:spLocks noChangeArrowheads="1"/>
            </p:cNvSpPr>
            <p:nvPr/>
          </p:nvSpPr>
          <p:spPr bwMode="auto">
            <a:xfrm>
              <a:off x="4498" y="1797"/>
              <a:ext cx="85" cy="85"/>
            </a:xfrm>
            <a:prstGeom prst="ellipse">
              <a:avLst/>
            </a:prstGeom>
            <a:solidFill>
              <a:srgbClr val="CCFF33"/>
            </a:solidFill>
            <a:ln w="28575">
              <a:solidFill>
                <a:schemeClr val="tx1"/>
              </a:solidFill>
              <a:round/>
              <a:headEnd/>
              <a:tailEnd/>
            </a:ln>
          </p:spPr>
          <p:txBody>
            <a:bodyPr wrap="none" anchor="ct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endParaRPr lang="en-US"/>
            </a:p>
          </p:txBody>
        </p:sp>
        <p:sp>
          <p:nvSpPr>
            <p:cNvPr id="4124" name="Oval 9"/>
            <p:cNvSpPr>
              <a:spLocks noChangeArrowheads="1"/>
            </p:cNvSpPr>
            <p:nvPr/>
          </p:nvSpPr>
          <p:spPr bwMode="auto">
            <a:xfrm>
              <a:off x="4107" y="1847"/>
              <a:ext cx="85" cy="85"/>
            </a:xfrm>
            <a:prstGeom prst="ellipse">
              <a:avLst/>
            </a:prstGeom>
            <a:solidFill>
              <a:srgbClr val="CCFF33"/>
            </a:solidFill>
            <a:ln w="28575">
              <a:solidFill>
                <a:schemeClr val="tx1"/>
              </a:solidFill>
              <a:round/>
              <a:headEnd/>
              <a:tailEnd/>
            </a:ln>
          </p:spPr>
          <p:txBody>
            <a:bodyPr wrap="none" anchor="ct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endParaRPr lang="en-US"/>
            </a:p>
          </p:txBody>
        </p:sp>
      </p:grpSp>
      <p:sp>
        <p:nvSpPr>
          <p:cNvPr id="4105" name="Rectangle 10"/>
          <p:cNvSpPr>
            <a:spLocks noGrp="1" noChangeArrowheads="1"/>
          </p:cNvSpPr>
          <p:nvPr>
            <p:ph type="title"/>
          </p:nvPr>
        </p:nvSpPr>
        <p:spPr>
          <a:xfrm>
            <a:off x="553244" y="158750"/>
            <a:ext cx="8208962" cy="560387"/>
          </a:xfrm>
        </p:spPr>
        <p:txBody>
          <a:bodyPr>
            <a:normAutofit fontScale="90000"/>
          </a:bodyPr>
          <a:lstStyle/>
          <a:p>
            <a:pPr eaLnBrk="1" hangingPunct="1"/>
            <a:r>
              <a:rPr lang="en-US" sz="3600" dirty="0" smtClean="0">
                <a:solidFill>
                  <a:srgbClr val="0033CC"/>
                </a:solidFill>
              </a:rPr>
              <a:t>Bohr Model (Energy levels of Hydrogen Atom)</a:t>
            </a:r>
          </a:p>
        </p:txBody>
      </p:sp>
      <p:sp>
        <p:nvSpPr>
          <p:cNvPr id="4106" name="Rectangle 11"/>
          <p:cNvSpPr>
            <a:spLocks noGrp="1" noChangeArrowheads="1"/>
          </p:cNvSpPr>
          <p:nvPr>
            <p:ph idx="1"/>
          </p:nvPr>
        </p:nvSpPr>
        <p:spPr>
          <a:xfrm>
            <a:off x="638175" y="1279525"/>
            <a:ext cx="3340100" cy="409575"/>
          </a:xfrm>
        </p:spPr>
        <p:txBody>
          <a:bodyPr/>
          <a:lstStyle/>
          <a:p>
            <a:pPr marL="0" indent="0" eaLnBrk="1" hangingPunct="1"/>
            <a:r>
              <a:rPr lang="en-US" sz="2000" smtClean="0">
                <a:solidFill>
                  <a:srgbClr val="000000"/>
                </a:solidFill>
              </a:rPr>
              <a:t>The angular momentum is:</a:t>
            </a:r>
            <a:endParaRPr lang="en-US" sz="2000" smtClean="0"/>
          </a:p>
        </p:txBody>
      </p:sp>
      <p:graphicFrame>
        <p:nvGraphicFramePr>
          <p:cNvPr id="4098" name="Object 12"/>
          <p:cNvGraphicFramePr>
            <a:graphicFrameLocks noChangeAspect="1"/>
          </p:cNvGraphicFramePr>
          <p:nvPr/>
        </p:nvGraphicFramePr>
        <p:xfrm>
          <a:off x="1931988" y="1912938"/>
          <a:ext cx="1968500" cy="411162"/>
        </p:xfrm>
        <a:graphic>
          <a:graphicData uri="http://schemas.openxmlformats.org/presentationml/2006/ole">
            <p:oleObj spid="_x0000_s1092" name="Equation" r:id="rId4" imgW="850531" imgH="177723" progId="Equation.3">
              <p:embed/>
            </p:oleObj>
          </a:graphicData>
        </a:graphic>
      </p:graphicFrame>
      <p:graphicFrame>
        <p:nvGraphicFramePr>
          <p:cNvPr id="4099" name="Object 13"/>
          <p:cNvGraphicFramePr>
            <a:graphicFrameLocks noChangeAspect="1"/>
          </p:cNvGraphicFramePr>
          <p:nvPr/>
        </p:nvGraphicFramePr>
        <p:xfrm>
          <a:off x="1454150" y="3236913"/>
          <a:ext cx="1914525" cy="998537"/>
        </p:xfrm>
        <a:graphic>
          <a:graphicData uri="http://schemas.openxmlformats.org/presentationml/2006/ole">
            <p:oleObj spid="_x0000_s1093" name="Equation" r:id="rId5" imgW="876300" imgH="457200" progId="">
              <p:embed/>
            </p:oleObj>
          </a:graphicData>
        </a:graphic>
      </p:graphicFrame>
      <p:graphicFrame>
        <p:nvGraphicFramePr>
          <p:cNvPr id="4100" name="Object 14"/>
          <p:cNvGraphicFramePr>
            <a:graphicFrameLocks noChangeAspect="1"/>
          </p:cNvGraphicFramePr>
          <p:nvPr/>
        </p:nvGraphicFramePr>
        <p:xfrm>
          <a:off x="2894013" y="2698750"/>
          <a:ext cx="1549400" cy="387350"/>
        </p:xfrm>
        <a:graphic>
          <a:graphicData uri="http://schemas.openxmlformats.org/presentationml/2006/ole">
            <p:oleObj spid="_x0000_s1094" name="Equation" r:id="rId6" imgW="710891" imgH="177723" progId="Equation.3">
              <p:embed/>
            </p:oleObj>
          </a:graphicData>
        </a:graphic>
      </p:graphicFrame>
      <p:graphicFrame>
        <p:nvGraphicFramePr>
          <p:cNvPr id="4101" name="Object 15"/>
          <p:cNvGraphicFramePr>
            <a:graphicFrameLocks noChangeAspect="1"/>
          </p:cNvGraphicFramePr>
          <p:nvPr/>
        </p:nvGraphicFramePr>
        <p:xfrm>
          <a:off x="4298950" y="3197225"/>
          <a:ext cx="2220913" cy="998538"/>
        </p:xfrm>
        <a:graphic>
          <a:graphicData uri="http://schemas.openxmlformats.org/presentationml/2006/ole">
            <p:oleObj spid="_x0000_s1095" name="Equation" r:id="rId7" imgW="1016000" imgH="457200" progId="">
              <p:embed/>
            </p:oleObj>
          </a:graphicData>
        </a:graphic>
      </p:graphicFrame>
      <p:sp>
        <p:nvSpPr>
          <p:cNvPr id="4107" name="Text Box 16"/>
          <p:cNvSpPr txBox="1">
            <a:spLocks noChangeArrowheads="1"/>
          </p:cNvSpPr>
          <p:nvPr/>
        </p:nvSpPr>
        <p:spPr bwMode="auto">
          <a:xfrm>
            <a:off x="638175" y="3460750"/>
            <a:ext cx="7810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pPr>
              <a:spcBef>
                <a:spcPct val="50000"/>
              </a:spcBef>
            </a:pPr>
            <a:r>
              <a:rPr lang="en-US" sz="2000">
                <a:solidFill>
                  <a:schemeClr val="tx1"/>
                </a:solidFill>
              </a:rPr>
              <a:t>But:</a:t>
            </a:r>
          </a:p>
        </p:txBody>
      </p:sp>
      <p:sp>
        <p:nvSpPr>
          <p:cNvPr id="4108" name="Text Box 17"/>
          <p:cNvSpPr txBox="1">
            <a:spLocks noChangeArrowheads="1"/>
          </p:cNvSpPr>
          <p:nvPr/>
        </p:nvSpPr>
        <p:spPr bwMode="auto">
          <a:xfrm>
            <a:off x="3578225" y="3460750"/>
            <a:ext cx="7810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pPr>
              <a:spcBef>
                <a:spcPct val="50000"/>
              </a:spcBef>
            </a:pPr>
            <a:r>
              <a:rPr lang="en-US" sz="2000">
                <a:solidFill>
                  <a:schemeClr val="tx1"/>
                </a:solidFill>
              </a:rPr>
              <a:t>So:</a:t>
            </a:r>
          </a:p>
        </p:txBody>
      </p:sp>
      <p:sp>
        <p:nvSpPr>
          <p:cNvPr id="4109" name="Text Box 18"/>
          <p:cNvSpPr txBox="1">
            <a:spLocks noChangeArrowheads="1"/>
          </p:cNvSpPr>
          <p:nvPr/>
        </p:nvSpPr>
        <p:spPr bwMode="auto">
          <a:xfrm>
            <a:off x="638175" y="4795838"/>
            <a:ext cx="18526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pPr>
              <a:spcBef>
                <a:spcPct val="50000"/>
              </a:spcBef>
            </a:pPr>
            <a:r>
              <a:rPr lang="en-US" sz="2000">
                <a:solidFill>
                  <a:schemeClr val="tx1"/>
                </a:solidFill>
              </a:rPr>
              <a:t>Solving for </a:t>
            </a:r>
            <a:r>
              <a:rPr lang="en-US" sz="2000" i="1">
                <a:solidFill>
                  <a:schemeClr val="tx1"/>
                </a:solidFill>
                <a:latin typeface="Times New Roman" panose="02020603050405020304" pitchFamily="18" charset="0"/>
              </a:rPr>
              <a:t>r</a:t>
            </a:r>
            <a:r>
              <a:rPr lang="en-US" sz="2000" i="1" baseline="-25000">
                <a:solidFill>
                  <a:schemeClr val="tx1"/>
                </a:solidFill>
                <a:latin typeface="Times New Roman" panose="02020603050405020304" pitchFamily="18" charset="0"/>
              </a:rPr>
              <a:t>n</a:t>
            </a:r>
            <a:r>
              <a:rPr lang="en-US" sz="2000">
                <a:solidFill>
                  <a:schemeClr val="tx1"/>
                </a:solidFill>
              </a:rPr>
              <a:t>:</a:t>
            </a:r>
          </a:p>
        </p:txBody>
      </p:sp>
      <p:graphicFrame>
        <p:nvGraphicFramePr>
          <p:cNvPr id="4102" name="Object 19"/>
          <p:cNvGraphicFramePr>
            <a:graphicFrameLocks noChangeAspect="1"/>
          </p:cNvGraphicFramePr>
          <p:nvPr/>
        </p:nvGraphicFramePr>
        <p:xfrm>
          <a:off x="2767013" y="4687888"/>
          <a:ext cx="1220787" cy="527050"/>
        </p:xfrm>
        <a:graphic>
          <a:graphicData uri="http://schemas.openxmlformats.org/presentationml/2006/ole">
            <p:oleObj spid="_x0000_s1096" name="Equation" r:id="rId8" imgW="558558" imgH="241195" progId="">
              <p:embed/>
            </p:oleObj>
          </a:graphicData>
        </a:graphic>
      </p:graphicFrame>
      <p:sp>
        <p:nvSpPr>
          <p:cNvPr id="4110" name="Text Box 20"/>
          <p:cNvSpPr txBox="1">
            <a:spLocks noChangeArrowheads="1"/>
          </p:cNvSpPr>
          <p:nvPr/>
        </p:nvSpPr>
        <p:spPr bwMode="auto">
          <a:xfrm>
            <a:off x="638175" y="2713038"/>
            <a:ext cx="2328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pPr>
              <a:spcBef>
                <a:spcPct val="50000"/>
              </a:spcBef>
            </a:pPr>
            <a:r>
              <a:rPr lang="en-US" sz="2000">
                <a:solidFill>
                  <a:schemeClr val="tx1"/>
                </a:solidFill>
              </a:rPr>
              <a:t>So the velocity is:</a:t>
            </a:r>
          </a:p>
        </p:txBody>
      </p:sp>
      <p:graphicFrame>
        <p:nvGraphicFramePr>
          <p:cNvPr id="4103" name="Object 21"/>
          <p:cNvGraphicFramePr>
            <a:graphicFrameLocks noChangeAspect="1"/>
          </p:cNvGraphicFramePr>
          <p:nvPr/>
        </p:nvGraphicFramePr>
        <p:xfrm>
          <a:off x="6203950" y="4494213"/>
          <a:ext cx="1720850" cy="914400"/>
        </p:xfrm>
        <a:graphic>
          <a:graphicData uri="http://schemas.openxmlformats.org/presentationml/2006/ole">
            <p:oleObj spid="_x0000_s1097" name="Equation" r:id="rId9" imgW="787400" imgH="419100" progId="">
              <p:embed/>
            </p:oleObj>
          </a:graphicData>
        </a:graphic>
      </p:graphicFrame>
      <p:sp>
        <p:nvSpPr>
          <p:cNvPr id="4111" name="Text Box 22"/>
          <p:cNvSpPr txBox="1">
            <a:spLocks noChangeArrowheads="1"/>
          </p:cNvSpPr>
          <p:nvPr/>
        </p:nvSpPr>
        <p:spPr bwMode="auto">
          <a:xfrm>
            <a:off x="4856163" y="4795838"/>
            <a:ext cx="10239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pPr>
              <a:spcBef>
                <a:spcPct val="50000"/>
              </a:spcBef>
            </a:pPr>
            <a:r>
              <a:rPr lang="en-US" sz="2000">
                <a:solidFill>
                  <a:schemeClr val="tx1"/>
                </a:solidFill>
              </a:rPr>
              <a:t>where:</a:t>
            </a:r>
          </a:p>
        </p:txBody>
      </p:sp>
      <p:sp>
        <p:nvSpPr>
          <p:cNvPr id="4112" name="Text Box 23"/>
          <p:cNvSpPr txBox="1">
            <a:spLocks noChangeArrowheads="1"/>
          </p:cNvSpPr>
          <p:nvPr/>
        </p:nvSpPr>
        <p:spPr bwMode="auto">
          <a:xfrm>
            <a:off x="682625" y="5845175"/>
            <a:ext cx="7950200" cy="7016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pPr>
              <a:spcBef>
                <a:spcPct val="50000"/>
              </a:spcBef>
            </a:pPr>
            <a:r>
              <a:rPr lang="en-US" sz="2000" b="1" i="1">
                <a:solidFill>
                  <a:srgbClr val="0033CC"/>
                </a:solidFill>
                <a:latin typeface="Times New Roman" panose="02020603050405020304" pitchFamily="18" charset="0"/>
              </a:rPr>
              <a:t>a</a:t>
            </a:r>
            <a:r>
              <a:rPr lang="en-US" sz="2000" b="1" baseline="-25000">
                <a:solidFill>
                  <a:srgbClr val="0033CC"/>
                </a:solidFill>
                <a:latin typeface="Times New Roman" panose="02020603050405020304" pitchFamily="18" charset="0"/>
              </a:rPr>
              <a:t>0</a:t>
            </a:r>
            <a:r>
              <a:rPr lang="en-US" sz="2000" b="1">
                <a:solidFill>
                  <a:srgbClr val="0033CC"/>
                </a:solidFill>
              </a:rPr>
              <a:t> is called the Bohr radius. It’s the diameter of the Hydrogen atom (in its lowest-energy, or “ground,” state).</a:t>
            </a:r>
          </a:p>
        </p:txBody>
      </p:sp>
      <p:grpSp>
        <p:nvGrpSpPr>
          <p:cNvPr id="3" name="Group 24"/>
          <p:cNvGrpSpPr>
            <a:grpSpLocks/>
          </p:cNvGrpSpPr>
          <p:nvPr/>
        </p:nvGrpSpPr>
        <p:grpSpPr bwMode="auto">
          <a:xfrm>
            <a:off x="7297738" y="2109788"/>
            <a:ext cx="460375" cy="1549400"/>
            <a:chOff x="4597" y="1329"/>
            <a:chExt cx="290" cy="976"/>
          </a:xfrm>
        </p:grpSpPr>
        <p:sp>
          <p:nvSpPr>
            <p:cNvPr id="4114" name="Text Box 25"/>
            <p:cNvSpPr txBox="1">
              <a:spLocks noChangeArrowheads="1"/>
            </p:cNvSpPr>
            <p:nvPr/>
          </p:nvSpPr>
          <p:spPr bwMode="auto">
            <a:xfrm>
              <a:off x="4597" y="2055"/>
              <a:ext cx="29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pPr>
                <a:spcBef>
                  <a:spcPct val="50000"/>
                </a:spcBef>
              </a:pPr>
              <a:r>
                <a:rPr lang="en-US" sz="2000" b="1" i="1">
                  <a:solidFill>
                    <a:srgbClr val="FFFF00"/>
                  </a:solidFill>
                  <a:latin typeface="Times New Roman" panose="02020603050405020304" pitchFamily="18" charset="0"/>
                </a:rPr>
                <a:t>a</a:t>
              </a:r>
              <a:r>
                <a:rPr lang="en-US" sz="2000" b="1" baseline="-25000">
                  <a:solidFill>
                    <a:srgbClr val="FFFF00"/>
                  </a:solidFill>
                  <a:latin typeface="Times New Roman" panose="02020603050405020304" pitchFamily="18" charset="0"/>
                </a:rPr>
                <a:t>0</a:t>
              </a:r>
              <a:endParaRPr lang="en-US" sz="2000" b="1">
                <a:solidFill>
                  <a:srgbClr val="FFFF00"/>
                </a:solidFill>
              </a:endParaRPr>
            </a:p>
          </p:txBody>
        </p:sp>
        <p:sp>
          <p:nvSpPr>
            <p:cNvPr id="4115" name="Line 26"/>
            <p:cNvSpPr>
              <a:spLocks noChangeShapeType="1"/>
            </p:cNvSpPr>
            <p:nvPr/>
          </p:nvSpPr>
          <p:spPr bwMode="auto">
            <a:xfrm>
              <a:off x="4660" y="2068"/>
              <a:ext cx="123" cy="0"/>
            </a:xfrm>
            <a:prstGeom prst="line">
              <a:avLst/>
            </a:prstGeom>
            <a:noFill/>
            <a:ln w="28575">
              <a:solidFill>
                <a:srgbClr val="FFFF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116" name="Line 27"/>
            <p:cNvSpPr>
              <a:spLocks noChangeShapeType="1"/>
            </p:cNvSpPr>
            <p:nvPr/>
          </p:nvSpPr>
          <p:spPr bwMode="auto">
            <a:xfrm>
              <a:off x="4674" y="1329"/>
              <a:ext cx="0" cy="699"/>
            </a:xfrm>
            <a:prstGeom prst="line">
              <a:avLst/>
            </a:prstGeom>
            <a:noFill/>
            <a:ln w="28575">
              <a:solidFill>
                <a:srgbClr val="FFFF00"/>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17" name="Line 28"/>
            <p:cNvSpPr>
              <a:spLocks noChangeShapeType="1"/>
            </p:cNvSpPr>
            <p:nvPr/>
          </p:nvSpPr>
          <p:spPr bwMode="auto">
            <a:xfrm>
              <a:off x="4770" y="1329"/>
              <a:ext cx="0" cy="699"/>
            </a:xfrm>
            <a:prstGeom prst="line">
              <a:avLst/>
            </a:prstGeom>
            <a:noFill/>
            <a:ln w="28575">
              <a:solidFill>
                <a:srgbClr val="FFFF00"/>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xmlns="" val="29568397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400" smtClean="0"/>
              <a:t>Bohr Radius</a:t>
            </a:r>
          </a:p>
        </p:txBody>
      </p:sp>
      <p:sp>
        <p:nvSpPr>
          <p:cNvPr id="22531" name="Rectangle 3"/>
          <p:cNvSpPr>
            <a:spLocks noGrp="1" noChangeArrowheads="1"/>
          </p:cNvSpPr>
          <p:nvPr>
            <p:ph idx="1"/>
          </p:nvPr>
        </p:nvSpPr>
        <p:spPr>
          <a:xfrm>
            <a:off x="461963" y="1143000"/>
            <a:ext cx="8529637" cy="5106988"/>
          </a:xfrm>
        </p:spPr>
        <p:txBody>
          <a:bodyPr/>
          <a:lstStyle/>
          <a:p>
            <a:pPr eaLnBrk="1" hangingPunct="1"/>
            <a:r>
              <a:rPr lang="en-US" sz="2100" dirty="0" smtClean="0"/>
              <a:t>The diameter of the hydrogen atom for stationary states is</a:t>
            </a:r>
          </a:p>
          <a:p>
            <a:pPr eaLnBrk="1" hangingPunct="1"/>
            <a:endParaRPr lang="en-US" sz="2100" dirty="0" smtClean="0"/>
          </a:p>
          <a:p>
            <a:pPr eaLnBrk="1" hangingPunct="1"/>
            <a:endParaRPr lang="en-US" sz="2100" dirty="0" smtClean="0"/>
          </a:p>
          <a:p>
            <a:pPr eaLnBrk="1" hangingPunct="1">
              <a:buFont typeface="Wingdings" panose="05000000000000000000" pitchFamily="2" charset="2"/>
              <a:buNone/>
            </a:pPr>
            <a:r>
              <a:rPr lang="en-US" sz="2100" dirty="0" smtClean="0"/>
              <a:t>	Where the </a:t>
            </a:r>
            <a:r>
              <a:rPr lang="en-US" sz="2100" b="1" dirty="0" smtClean="0">
                <a:solidFill>
                  <a:srgbClr val="000000"/>
                </a:solidFill>
              </a:rPr>
              <a:t>Bohr radius</a:t>
            </a:r>
            <a:r>
              <a:rPr lang="en-US" sz="2100" dirty="0" smtClean="0"/>
              <a:t> is given by</a:t>
            </a:r>
          </a:p>
          <a:p>
            <a:pPr eaLnBrk="1" hangingPunct="1"/>
            <a:endParaRPr lang="en-US" sz="2100" dirty="0" smtClean="0"/>
          </a:p>
          <a:p>
            <a:pPr eaLnBrk="1" hangingPunct="1"/>
            <a:endParaRPr lang="en-US" sz="2100" dirty="0" smtClean="0"/>
          </a:p>
          <a:p>
            <a:pPr eaLnBrk="1" hangingPunct="1"/>
            <a:endParaRPr lang="en-US" sz="2100" dirty="0" smtClean="0"/>
          </a:p>
          <a:p>
            <a:pPr eaLnBrk="1" hangingPunct="1"/>
            <a:r>
              <a:rPr lang="en-US" sz="2100" dirty="0" smtClean="0"/>
              <a:t>The smallest diameter of the hydrogen atom is</a:t>
            </a:r>
          </a:p>
          <a:p>
            <a:pPr eaLnBrk="1" hangingPunct="1"/>
            <a:endParaRPr lang="en-US" sz="2100" dirty="0" smtClean="0"/>
          </a:p>
          <a:p>
            <a:pPr eaLnBrk="1" hangingPunct="1"/>
            <a:endParaRPr lang="en-US" sz="2100" dirty="0" smtClean="0"/>
          </a:p>
          <a:p>
            <a:pPr eaLnBrk="1" hangingPunct="1"/>
            <a:r>
              <a:rPr lang="en-US" sz="2100" i="1" dirty="0" smtClean="0"/>
              <a:t>n</a:t>
            </a:r>
            <a:r>
              <a:rPr lang="en-US" sz="2100" dirty="0" smtClean="0"/>
              <a:t> = 1 gives its lowest energy state (called the “</a:t>
            </a:r>
            <a:r>
              <a:rPr lang="en-US" sz="2100" dirty="0" smtClean="0">
                <a:solidFill>
                  <a:srgbClr val="000000"/>
                </a:solidFill>
              </a:rPr>
              <a:t>ground” state</a:t>
            </a:r>
            <a:r>
              <a:rPr lang="en-US" sz="2100" dirty="0" smtClean="0"/>
              <a:t>)</a:t>
            </a:r>
          </a:p>
          <a:p>
            <a:pPr eaLnBrk="1" hangingPunct="1"/>
            <a:endParaRPr lang="en-US" sz="2100" dirty="0" smtClean="0"/>
          </a:p>
          <a:p>
            <a:pPr eaLnBrk="1" hangingPunct="1"/>
            <a:endParaRPr lang="en-US" sz="2100" dirty="0" smtClean="0"/>
          </a:p>
        </p:txBody>
      </p:sp>
      <p:pic>
        <p:nvPicPr>
          <p:cNvPr id="22532" name="Picture 25"/>
          <p:cNvPicPr preferRelativeResize="0">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54375" y="1524000"/>
            <a:ext cx="2635250" cy="803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3" name="Picture 26"/>
          <p:cNvPicPr preferRelativeResize="0">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1175" y="2978150"/>
            <a:ext cx="1012825"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4" name="Picture 27"/>
          <p:cNvPicPr preferRelativeResize="0">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493000" y="3132138"/>
            <a:ext cx="1320800"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5" name="Picture 28"/>
          <p:cNvPicPr preferRelativeResize="0">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511550" y="4421188"/>
            <a:ext cx="2120900" cy="39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6" name="Picture 29"/>
          <p:cNvPicPr preferRelativeResize="0">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547813" y="2971800"/>
            <a:ext cx="590550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681766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295400"/>
            <a:ext cx="8458200" cy="954107"/>
          </a:xfrm>
          <a:prstGeom prst="rect">
            <a:avLst/>
          </a:prstGeom>
        </p:spPr>
        <p:txBody>
          <a:bodyPr wrap="square">
            <a:spAutoFit/>
          </a:bodyPr>
          <a:lstStyle/>
          <a:p>
            <a:r>
              <a:rPr lang="en-US" sz="2800" dirty="0">
                <a:solidFill>
                  <a:srgbClr val="000000"/>
                </a:solidFill>
                <a:latin typeface="new century schoolbook"/>
              </a:rPr>
              <a:t>Mathematically we describe the uncertainty principle as the following, </a:t>
            </a:r>
            <a:endParaRPr lang="en-US" sz="2800" dirty="0"/>
          </a:p>
        </p:txBody>
      </p:sp>
      <p:pic>
        <p:nvPicPr>
          <p:cNvPr id="4098" name="Picture 2" descr="Image result for uncertainty principl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0" y="3124200"/>
            <a:ext cx="4057650" cy="1676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18372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7"/>
          <p:cNvSpPr txBox="1">
            <a:spLocks noChangeArrowheads="1"/>
          </p:cNvSpPr>
          <p:nvPr/>
        </p:nvSpPr>
        <p:spPr bwMode="auto">
          <a:xfrm>
            <a:off x="3681412" y="2389188"/>
            <a:ext cx="5486400" cy="394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pPr>
              <a:spcBef>
                <a:spcPct val="50000"/>
              </a:spcBef>
              <a:buClr>
                <a:srgbClr val="3333CC"/>
              </a:buClr>
              <a:buSzPct val="65000"/>
              <a:buFont typeface="Wingdings" panose="05000000000000000000" pitchFamily="2" charset="2"/>
              <a:buChar char="n"/>
            </a:pPr>
            <a:r>
              <a:rPr lang="en-US" sz="2100" dirty="0">
                <a:solidFill>
                  <a:srgbClr val="000000"/>
                </a:solidFill>
              </a:rPr>
              <a:t>Emission of light occurs when the atom is in an excited state and decays to a lower energy state (</a:t>
            </a:r>
            <a:r>
              <a:rPr lang="en-US" sz="2100" i="1" dirty="0" smtClean="0">
                <a:solidFill>
                  <a:srgbClr val="000000"/>
                </a:solidFill>
              </a:rPr>
              <a:t>n</a:t>
            </a:r>
            <a:r>
              <a:rPr lang="en-US" sz="2100" i="1" baseline="-25000" dirty="0" smtClean="0">
                <a:solidFill>
                  <a:srgbClr val="000000"/>
                </a:solidFill>
              </a:rPr>
              <a:t>u</a:t>
            </a:r>
            <a:r>
              <a:rPr lang="en-US" sz="2100" dirty="0" smtClean="0">
                <a:solidFill>
                  <a:srgbClr val="000000"/>
                </a:solidFill>
              </a:rPr>
              <a:t> </a:t>
            </a:r>
            <a:r>
              <a:rPr lang="en-US" sz="2100" dirty="0">
                <a:solidFill>
                  <a:srgbClr val="000000"/>
                </a:solidFill>
                <a:cs typeface="Arial" panose="020B0604020202020204" pitchFamily="34" charset="0"/>
              </a:rPr>
              <a:t>→ </a:t>
            </a:r>
            <a:r>
              <a:rPr lang="en-US" sz="2100" i="1" dirty="0">
                <a:solidFill>
                  <a:srgbClr val="000000"/>
                </a:solidFill>
                <a:cs typeface="Arial" panose="020B0604020202020204" pitchFamily="34" charset="0"/>
              </a:rPr>
              <a:t>n</a:t>
            </a:r>
            <a:r>
              <a:rPr lang="en-US" sz="2100" baseline="-25000" dirty="0">
                <a:solidFill>
                  <a:srgbClr val="000000"/>
                </a:solidFill>
                <a:cs typeface="Arial" panose="020B0604020202020204" pitchFamily="34" charset="0"/>
              </a:rPr>
              <a:t>ℓ</a:t>
            </a:r>
            <a:r>
              <a:rPr lang="en-US" sz="2100" dirty="0">
                <a:solidFill>
                  <a:srgbClr val="000000"/>
                </a:solidFill>
              </a:rPr>
              <a:t>).</a:t>
            </a:r>
          </a:p>
          <a:p>
            <a:pPr>
              <a:spcBef>
                <a:spcPct val="50000"/>
              </a:spcBef>
              <a:buClr>
                <a:srgbClr val="3333CC"/>
              </a:buClr>
              <a:buSzPct val="65000"/>
              <a:buFont typeface="Wingdings" panose="05000000000000000000" pitchFamily="2" charset="2"/>
              <a:buChar char="n"/>
            </a:pPr>
            <a:endParaRPr lang="en-US" sz="2100" dirty="0">
              <a:solidFill>
                <a:srgbClr val="000000"/>
              </a:solidFill>
            </a:endParaRPr>
          </a:p>
          <a:p>
            <a:pPr>
              <a:spcBef>
                <a:spcPct val="50000"/>
              </a:spcBef>
              <a:buClr>
                <a:srgbClr val="3333CC"/>
              </a:buClr>
              <a:buSzPct val="65000"/>
              <a:buFont typeface="Wingdings" panose="05000000000000000000" pitchFamily="2" charset="2"/>
              <a:buNone/>
            </a:pPr>
            <a:r>
              <a:rPr lang="en-US" sz="2100" dirty="0">
                <a:solidFill>
                  <a:srgbClr val="000000"/>
                </a:solidFill>
              </a:rPr>
              <a:t>	where </a:t>
            </a:r>
            <a:r>
              <a:rPr lang="en-US" sz="2100" i="1" dirty="0">
                <a:solidFill>
                  <a:srgbClr val="000000"/>
                </a:solidFill>
                <a:latin typeface="Symbol" panose="05050102010706020507" pitchFamily="18" charset="2"/>
              </a:rPr>
              <a:t>n</a:t>
            </a:r>
            <a:r>
              <a:rPr lang="en-US" sz="2100" dirty="0">
                <a:solidFill>
                  <a:srgbClr val="000000"/>
                </a:solidFill>
              </a:rPr>
              <a:t> is the frequency of a photon.</a:t>
            </a:r>
          </a:p>
          <a:p>
            <a:pPr>
              <a:spcBef>
                <a:spcPct val="50000"/>
              </a:spcBef>
              <a:buClr>
                <a:srgbClr val="3333CC"/>
              </a:buClr>
              <a:buSzPct val="65000"/>
              <a:buFont typeface="Wingdings" panose="05000000000000000000" pitchFamily="2" charset="2"/>
              <a:buChar char="n"/>
            </a:pPr>
            <a:endParaRPr lang="en-US" sz="2100" dirty="0">
              <a:solidFill>
                <a:srgbClr val="000000"/>
              </a:solidFill>
            </a:endParaRPr>
          </a:p>
          <a:p>
            <a:pPr>
              <a:spcBef>
                <a:spcPct val="50000"/>
              </a:spcBef>
              <a:buClr>
                <a:srgbClr val="3333CC"/>
              </a:buClr>
              <a:buSzPct val="65000"/>
              <a:buFont typeface="Wingdings" panose="05000000000000000000" pitchFamily="2" charset="2"/>
              <a:buChar char="n"/>
            </a:pPr>
            <a:endParaRPr lang="en-US" sz="2100" dirty="0">
              <a:solidFill>
                <a:srgbClr val="000000"/>
              </a:solidFill>
            </a:endParaRPr>
          </a:p>
          <a:p>
            <a:pPr>
              <a:spcBef>
                <a:spcPct val="50000"/>
              </a:spcBef>
              <a:buClr>
                <a:srgbClr val="3333CC"/>
              </a:buClr>
              <a:buSzPct val="65000"/>
              <a:buFont typeface="Wingdings" panose="05000000000000000000" pitchFamily="2" charset="2"/>
              <a:buNone/>
            </a:pPr>
            <a:r>
              <a:rPr lang="en-US" sz="2100" i="1" dirty="0">
                <a:solidFill>
                  <a:srgbClr val="000000"/>
                </a:solidFill>
              </a:rPr>
              <a:t>	R</a:t>
            </a:r>
            <a:r>
              <a:rPr lang="en-US" sz="2100" baseline="-25000" dirty="0">
                <a:solidFill>
                  <a:srgbClr val="000000"/>
                </a:solidFill>
                <a:cs typeface="Arial" panose="020B0604020202020204" pitchFamily="34" charset="0"/>
              </a:rPr>
              <a:t>∞</a:t>
            </a:r>
            <a:r>
              <a:rPr lang="en-US" sz="2100" dirty="0">
                <a:solidFill>
                  <a:srgbClr val="000000"/>
                </a:solidFill>
                <a:cs typeface="Arial" panose="020B0604020202020204" pitchFamily="34" charset="0"/>
              </a:rPr>
              <a:t> </a:t>
            </a:r>
            <a:r>
              <a:rPr lang="en-US" sz="2100" dirty="0">
                <a:solidFill>
                  <a:srgbClr val="000000"/>
                </a:solidFill>
              </a:rPr>
              <a:t>is the </a:t>
            </a:r>
            <a:r>
              <a:rPr lang="en-US" sz="2100" b="1" dirty="0">
                <a:solidFill>
                  <a:srgbClr val="000000"/>
                </a:solidFill>
              </a:rPr>
              <a:t>Rydberg constant</a:t>
            </a:r>
            <a:r>
              <a:rPr lang="en-US" sz="2100" dirty="0">
                <a:solidFill>
                  <a:srgbClr val="000000"/>
                </a:solidFill>
              </a:rPr>
              <a:t>.</a:t>
            </a:r>
          </a:p>
          <a:p>
            <a:pPr>
              <a:spcBef>
                <a:spcPct val="50000"/>
              </a:spcBef>
              <a:buClr>
                <a:srgbClr val="3333CC"/>
              </a:buClr>
              <a:buSzPct val="65000"/>
              <a:buFont typeface="Wingdings" panose="05000000000000000000" pitchFamily="2" charset="2"/>
              <a:buChar char="n"/>
            </a:pPr>
            <a:endParaRPr lang="en-US" sz="2100" b="1" dirty="0">
              <a:solidFill>
                <a:srgbClr val="000000"/>
              </a:solidFill>
            </a:endParaRPr>
          </a:p>
        </p:txBody>
      </p:sp>
      <p:sp>
        <p:nvSpPr>
          <p:cNvPr id="5125" name="Rectangle 23"/>
          <p:cNvSpPr>
            <a:spLocks noGrp="1" noChangeArrowheads="1"/>
          </p:cNvSpPr>
          <p:nvPr>
            <p:ph type="title"/>
          </p:nvPr>
        </p:nvSpPr>
        <p:spPr>
          <a:xfrm>
            <a:off x="451643" y="5556"/>
            <a:ext cx="8229600" cy="848519"/>
          </a:xfrm>
        </p:spPr>
        <p:txBody>
          <a:bodyPr/>
          <a:lstStyle/>
          <a:p>
            <a:pPr eaLnBrk="1" hangingPunct="1"/>
            <a:r>
              <a:rPr lang="en-US" sz="2600" dirty="0" smtClean="0"/>
              <a:t>The Hydrogen Atom</a:t>
            </a:r>
          </a:p>
        </p:txBody>
      </p:sp>
      <p:sp>
        <p:nvSpPr>
          <p:cNvPr id="5126" name="Rectangle 2"/>
          <p:cNvSpPr>
            <a:spLocks noGrp="1" noChangeArrowheads="1"/>
          </p:cNvSpPr>
          <p:nvPr>
            <p:ph sz="half" idx="1"/>
          </p:nvPr>
        </p:nvSpPr>
        <p:spPr>
          <a:xfrm>
            <a:off x="-119063" y="1500187"/>
            <a:ext cx="3624263" cy="4530725"/>
          </a:xfrm>
        </p:spPr>
        <p:txBody>
          <a:bodyPr/>
          <a:lstStyle/>
          <a:p>
            <a:pPr eaLnBrk="1" hangingPunct="1"/>
            <a:r>
              <a:rPr lang="en-US" sz="1800" dirty="0" smtClean="0"/>
              <a:t>The energies of the stationary states where </a:t>
            </a:r>
            <a:r>
              <a:rPr lang="en-US" sz="1800" i="1" dirty="0" smtClean="0"/>
              <a:t>E</a:t>
            </a:r>
            <a:r>
              <a:rPr lang="en-US" sz="1800" baseline="-25000" dirty="0" smtClean="0"/>
              <a:t>0</a:t>
            </a:r>
            <a:r>
              <a:rPr lang="en-US" sz="1800" dirty="0" smtClean="0"/>
              <a:t> = 13.6 eV.</a:t>
            </a:r>
          </a:p>
        </p:txBody>
      </p:sp>
      <p:graphicFrame>
        <p:nvGraphicFramePr>
          <p:cNvPr id="5122" name="Object 29"/>
          <p:cNvGraphicFramePr>
            <a:graphicFrameLocks noGrp="1" noChangeAspect="1"/>
          </p:cNvGraphicFramePr>
          <p:nvPr>
            <p:ph sz="quarter" idx="2"/>
          </p:nvPr>
        </p:nvGraphicFramePr>
        <p:xfrm>
          <a:off x="4953000" y="3492500"/>
          <a:ext cx="1879600" cy="546100"/>
        </p:xfrm>
        <a:graphic>
          <a:graphicData uri="http://schemas.openxmlformats.org/presentationml/2006/ole">
            <p:oleObj spid="_x0000_s2070" name="Equation" r:id="rId3" imgW="787400" imgH="228600" progId="">
              <p:embed/>
            </p:oleObj>
          </a:graphicData>
        </a:graphic>
      </p:graphicFrame>
      <p:pic>
        <p:nvPicPr>
          <p:cNvPr id="5127" name="Picture 24"/>
          <p:cNvPicPr preferRelativeResize="0">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162425" y="854075"/>
            <a:ext cx="3460750" cy="71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8" name="Picture 28" descr="041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52400" y="2286000"/>
            <a:ext cx="3352800" cy="4572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grpSp>
        <p:nvGrpSpPr>
          <p:cNvPr id="5129" name="Group 31"/>
          <p:cNvGrpSpPr>
            <a:grpSpLocks/>
          </p:cNvGrpSpPr>
          <p:nvPr/>
        </p:nvGrpSpPr>
        <p:grpSpPr bwMode="auto">
          <a:xfrm>
            <a:off x="4191793" y="4387057"/>
            <a:ext cx="4656137" cy="950912"/>
            <a:chOff x="945" y="2634"/>
            <a:chExt cx="2933" cy="599"/>
          </a:xfrm>
        </p:grpSpPr>
        <p:sp>
          <p:nvSpPr>
            <p:cNvPr id="5130" name="Rectangle 32"/>
            <p:cNvSpPr>
              <a:spLocks noChangeArrowheads="1"/>
            </p:cNvSpPr>
            <p:nvPr/>
          </p:nvSpPr>
          <p:spPr bwMode="auto">
            <a:xfrm>
              <a:off x="945" y="2634"/>
              <a:ext cx="2933" cy="599"/>
            </a:xfrm>
            <a:prstGeom prst="rect">
              <a:avLst/>
            </a:prstGeom>
            <a:solidFill>
              <a:schemeClr val="bg1"/>
            </a:solidFill>
            <a:ln w="38100">
              <a:solidFill>
                <a:srgbClr val="FF99CC"/>
              </a:solidFill>
              <a:miter lim="800000"/>
              <a:headEnd/>
              <a:tailEnd/>
            </a:ln>
          </p:spPr>
          <p:txBody>
            <a:bodyPr wrap="none" anchor="ct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endParaRPr lang="en-US"/>
            </a:p>
          </p:txBody>
        </p:sp>
        <p:graphicFrame>
          <p:nvGraphicFramePr>
            <p:cNvPr id="5123" name="Object 34"/>
            <p:cNvGraphicFramePr>
              <a:graphicFrameLocks noChangeAspect="1"/>
            </p:cNvGraphicFramePr>
            <p:nvPr/>
          </p:nvGraphicFramePr>
          <p:xfrm>
            <a:off x="1014" y="2695"/>
            <a:ext cx="1017" cy="457"/>
          </p:xfrm>
          <a:graphic>
            <a:graphicData uri="http://schemas.openxmlformats.org/presentationml/2006/ole">
              <p:oleObj spid="_x0000_s2071" name="Equation" r:id="rId6" imgW="875920" imgH="393529" progId="">
                <p:embed/>
              </p:oleObj>
            </a:graphicData>
          </a:graphic>
        </p:graphicFrame>
      </p:grpSp>
      <p:pic>
        <p:nvPicPr>
          <p:cNvPr id="2" name="Picture 1"/>
          <p:cNvPicPr>
            <a:picLocks noChangeAspect="1"/>
          </p:cNvPicPr>
          <p:nvPr/>
        </p:nvPicPr>
        <p:blipFill>
          <a:blip r:embed="rId7"/>
          <a:stretch>
            <a:fillRect/>
          </a:stretch>
        </p:blipFill>
        <p:spPr>
          <a:xfrm>
            <a:off x="5867400" y="4495800"/>
            <a:ext cx="2932113" cy="810809"/>
          </a:xfrm>
          <a:prstGeom prst="rect">
            <a:avLst/>
          </a:prstGeom>
        </p:spPr>
      </p:pic>
    </p:spTree>
    <p:extLst>
      <p:ext uri="{BB962C8B-B14F-4D97-AF65-F5344CB8AC3E}">
        <p14:creationId xmlns:p14="http://schemas.microsoft.com/office/powerpoint/2010/main" xmlns="" val="169746392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
          <p:cNvSpPr>
            <a:spLocks noGrp="1" noChangeArrowheads="1"/>
          </p:cNvSpPr>
          <p:nvPr>
            <p:ph type="title"/>
          </p:nvPr>
        </p:nvSpPr>
        <p:spPr>
          <a:xfrm>
            <a:off x="457200" y="-28575"/>
            <a:ext cx="8229600" cy="1143000"/>
          </a:xfrm>
        </p:spPr>
        <p:txBody>
          <a:bodyPr/>
          <a:lstStyle/>
          <a:p>
            <a:pPr eaLnBrk="1" hangingPunct="1"/>
            <a:r>
              <a:rPr lang="en-US" sz="3400" dirty="0" smtClean="0"/>
              <a:t>Transitions in the Hydrogen Atom</a:t>
            </a:r>
          </a:p>
        </p:txBody>
      </p:sp>
      <p:sp>
        <p:nvSpPr>
          <p:cNvPr id="23555" name="Rectangle 2"/>
          <p:cNvSpPr>
            <a:spLocks noGrp="1" noChangeArrowheads="1"/>
          </p:cNvSpPr>
          <p:nvPr>
            <p:ph idx="1"/>
          </p:nvPr>
        </p:nvSpPr>
        <p:spPr/>
        <p:txBody>
          <a:bodyPr/>
          <a:lstStyle/>
          <a:p>
            <a:pPr eaLnBrk="1" hangingPunct="1"/>
            <a:endParaRPr lang="en-US" smtClean="0"/>
          </a:p>
          <a:p>
            <a:pPr eaLnBrk="1" hangingPunct="1"/>
            <a:endParaRPr lang="en-US" smtClean="0"/>
          </a:p>
        </p:txBody>
      </p:sp>
      <p:sp>
        <p:nvSpPr>
          <p:cNvPr id="23556" name="Text Box 5"/>
          <p:cNvSpPr txBox="1">
            <a:spLocks noChangeArrowheads="1"/>
          </p:cNvSpPr>
          <p:nvPr/>
        </p:nvSpPr>
        <p:spPr bwMode="auto">
          <a:xfrm>
            <a:off x="5638800" y="2438400"/>
            <a:ext cx="3505200" cy="173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2"/>
                </a:solidFill>
                <a:latin typeface="Arial" panose="020B0604020202020204" pitchFamily="34" charset="0"/>
              </a:defRPr>
            </a:lvl1pPr>
            <a:lvl2pPr marL="742950" indent="-285750">
              <a:defRPr>
                <a:solidFill>
                  <a:schemeClr val="tx2"/>
                </a:solidFill>
                <a:latin typeface="Arial" panose="020B0604020202020204" pitchFamily="34" charset="0"/>
              </a:defRPr>
            </a:lvl2pPr>
            <a:lvl3pPr marL="1143000" indent="-228600">
              <a:defRPr>
                <a:solidFill>
                  <a:schemeClr val="tx2"/>
                </a:solidFill>
                <a:latin typeface="Arial" panose="020B0604020202020204" pitchFamily="34" charset="0"/>
              </a:defRPr>
            </a:lvl3pPr>
            <a:lvl4pPr marL="1600200" indent="-228600">
              <a:defRPr>
                <a:solidFill>
                  <a:schemeClr val="tx2"/>
                </a:solidFill>
                <a:latin typeface="Arial" panose="020B0604020202020204" pitchFamily="34" charset="0"/>
              </a:defRPr>
            </a:lvl4pPr>
            <a:lvl5pPr marL="2057400" indent="-228600">
              <a:defRPr>
                <a:solidFill>
                  <a:schemeClr val="tx2"/>
                </a:solidFill>
                <a:latin typeface="Arial" panose="020B0604020202020204" pitchFamily="34" charset="0"/>
              </a:defRPr>
            </a:lvl5pPr>
            <a:lvl6pPr marL="2514600" indent="-228600" eaLnBrk="0" fontAlgn="base" hangingPunct="0">
              <a:spcBef>
                <a:spcPct val="0"/>
              </a:spcBef>
              <a:spcAft>
                <a:spcPct val="0"/>
              </a:spcAft>
              <a:defRPr>
                <a:solidFill>
                  <a:schemeClr val="tx2"/>
                </a:solidFill>
                <a:latin typeface="Arial" panose="020B0604020202020204" pitchFamily="34" charset="0"/>
              </a:defRPr>
            </a:lvl6pPr>
            <a:lvl7pPr marL="2971800" indent="-228600" eaLnBrk="0" fontAlgn="base" hangingPunct="0">
              <a:spcBef>
                <a:spcPct val="0"/>
              </a:spcBef>
              <a:spcAft>
                <a:spcPct val="0"/>
              </a:spcAft>
              <a:defRPr>
                <a:solidFill>
                  <a:schemeClr val="tx2"/>
                </a:solidFill>
                <a:latin typeface="Arial" panose="020B0604020202020204" pitchFamily="34" charset="0"/>
              </a:defRPr>
            </a:lvl7pPr>
            <a:lvl8pPr marL="3429000" indent="-228600" eaLnBrk="0" fontAlgn="base" hangingPunct="0">
              <a:spcBef>
                <a:spcPct val="0"/>
              </a:spcBef>
              <a:spcAft>
                <a:spcPct val="0"/>
              </a:spcAft>
              <a:defRPr>
                <a:solidFill>
                  <a:schemeClr val="tx2"/>
                </a:solidFill>
                <a:latin typeface="Arial" panose="020B0604020202020204" pitchFamily="34" charset="0"/>
              </a:defRPr>
            </a:lvl8pPr>
            <a:lvl9pPr marL="3886200" indent="-228600" eaLnBrk="0" fontAlgn="base" hangingPunct="0">
              <a:spcBef>
                <a:spcPct val="0"/>
              </a:spcBef>
              <a:spcAft>
                <a:spcPct val="0"/>
              </a:spcAft>
              <a:defRPr>
                <a:solidFill>
                  <a:schemeClr val="tx2"/>
                </a:solidFill>
                <a:latin typeface="Arial" panose="020B0604020202020204" pitchFamily="34" charset="0"/>
              </a:defRPr>
            </a:lvl9pPr>
          </a:lstStyle>
          <a:p>
            <a:pPr>
              <a:spcBef>
                <a:spcPct val="50000"/>
              </a:spcBef>
            </a:pPr>
            <a:r>
              <a:rPr lang="en-US" dirty="0">
                <a:solidFill>
                  <a:srgbClr val="000000"/>
                </a:solidFill>
              </a:rPr>
              <a:t>The atom will remain in the excited state for a short time before emitting a photon and returning to a lower stationary state. All hydrogen atoms exist in </a:t>
            </a:r>
            <a:r>
              <a:rPr lang="en-US" i="1" dirty="0">
                <a:solidFill>
                  <a:srgbClr val="000000"/>
                </a:solidFill>
              </a:rPr>
              <a:t>n</a:t>
            </a:r>
            <a:r>
              <a:rPr lang="en-US" dirty="0">
                <a:solidFill>
                  <a:srgbClr val="000000"/>
                </a:solidFill>
              </a:rPr>
              <a:t> = 1 (invisible).</a:t>
            </a:r>
          </a:p>
        </p:txBody>
      </p:sp>
      <p:pic>
        <p:nvPicPr>
          <p:cNvPr id="23557" name="Picture 6" descr="041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7025" y="967581"/>
            <a:ext cx="4278312" cy="5791200"/>
          </a:xfrm>
          <a:prstGeom prst="rect">
            <a:avLst/>
          </a:prstGeom>
          <a:noFill/>
          <a:ln w="9525">
            <a:solidFill>
              <a:srgbClr val="66FFFF"/>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7506121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400" smtClean="0"/>
              <a:t>Fine Structure Constant</a:t>
            </a:r>
          </a:p>
        </p:txBody>
      </p:sp>
      <p:sp>
        <p:nvSpPr>
          <p:cNvPr id="24579" name="Rectangle 3"/>
          <p:cNvSpPr>
            <a:spLocks noGrp="1" noChangeArrowheads="1"/>
          </p:cNvSpPr>
          <p:nvPr>
            <p:ph idx="1"/>
          </p:nvPr>
        </p:nvSpPr>
        <p:spPr/>
        <p:txBody>
          <a:bodyPr/>
          <a:lstStyle/>
          <a:p>
            <a:pPr eaLnBrk="1" hangingPunct="1"/>
            <a:r>
              <a:rPr lang="en-US" sz="2400" smtClean="0"/>
              <a:t>The electron’s velocity in the Bohr model:</a:t>
            </a:r>
          </a:p>
          <a:p>
            <a:pPr eaLnBrk="1" hangingPunct="1"/>
            <a:endParaRPr lang="en-US" sz="2400" smtClean="0"/>
          </a:p>
          <a:p>
            <a:pPr eaLnBrk="1" hangingPunct="1"/>
            <a:endParaRPr lang="en-US" sz="2400" smtClean="0"/>
          </a:p>
          <a:p>
            <a:pPr eaLnBrk="1" hangingPunct="1"/>
            <a:r>
              <a:rPr lang="en-US" sz="2400" smtClean="0"/>
              <a:t>On the ground state,</a:t>
            </a:r>
          </a:p>
          <a:p>
            <a:pPr eaLnBrk="1" hangingPunct="1">
              <a:buFont typeface="Wingdings" panose="05000000000000000000" pitchFamily="2" charset="2"/>
              <a:buNone/>
            </a:pPr>
            <a:r>
              <a:rPr lang="en-US" sz="2400" i="1" smtClean="0"/>
              <a:t>	v</a:t>
            </a:r>
            <a:r>
              <a:rPr lang="en-US" sz="2400" baseline="-25000" smtClean="0"/>
              <a:t>1</a:t>
            </a:r>
            <a:r>
              <a:rPr lang="en-US" sz="2400" smtClean="0"/>
              <a:t> = 2.2 </a:t>
            </a:r>
            <a:r>
              <a:rPr lang="en-US" sz="2400" smtClean="0">
                <a:cs typeface="Arial" panose="020B0604020202020204" pitchFamily="34" charset="0"/>
              </a:rPr>
              <a:t>× 10</a:t>
            </a:r>
            <a:r>
              <a:rPr lang="en-US" sz="2400" baseline="30000" smtClean="0">
                <a:cs typeface="Arial" panose="020B0604020202020204" pitchFamily="34" charset="0"/>
              </a:rPr>
              <a:t>6</a:t>
            </a:r>
            <a:r>
              <a:rPr lang="en-US" sz="2400" smtClean="0">
                <a:cs typeface="Arial" panose="020B0604020202020204" pitchFamily="34" charset="0"/>
              </a:rPr>
              <a:t> m/s</a:t>
            </a:r>
            <a:r>
              <a:rPr lang="en-US" sz="2400" smtClean="0"/>
              <a:t> ~ less than 1% of the speed of light.</a:t>
            </a:r>
          </a:p>
          <a:p>
            <a:pPr eaLnBrk="1" hangingPunct="1"/>
            <a:endParaRPr lang="en-US" sz="2400" smtClean="0"/>
          </a:p>
          <a:p>
            <a:pPr eaLnBrk="1" hangingPunct="1"/>
            <a:r>
              <a:rPr lang="en-US" sz="2400" smtClean="0"/>
              <a:t>The ratio of </a:t>
            </a:r>
            <a:r>
              <a:rPr lang="en-US" sz="2400" i="1" smtClean="0"/>
              <a:t>v</a:t>
            </a:r>
            <a:r>
              <a:rPr lang="en-US" sz="2400" baseline="-25000" smtClean="0"/>
              <a:t>1</a:t>
            </a:r>
            <a:r>
              <a:rPr lang="en-US" sz="2400" smtClean="0"/>
              <a:t> to </a:t>
            </a:r>
            <a:r>
              <a:rPr lang="en-US" sz="2400" i="1" smtClean="0"/>
              <a:t>c</a:t>
            </a:r>
            <a:r>
              <a:rPr lang="en-US" sz="2400" smtClean="0"/>
              <a:t> is the </a:t>
            </a:r>
            <a:r>
              <a:rPr lang="en-US" sz="2400" b="1" smtClean="0">
                <a:solidFill>
                  <a:srgbClr val="000000"/>
                </a:solidFill>
              </a:rPr>
              <a:t>fine structure constant</a:t>
            </a:r>
            <a:r>
              <a:rPr lang="en-US" sz="2400" smtClean="0"/>
              <a:t>.</a:t>
            </a:r>
          </a:p>
          <a:p>
            <a:pPr eaLnBrk="1" hangingPunct="1"/>
            <a:endParaRPr lang="en-US" sz="2400" smtClean="0"/>
          </a:p>
          <a:p>
            <a:pPr eaLnBrk="1" hangingPunct="1"/>
            <a:endParaRPr lang="en-US" sz="2100" smtClean="0"/>
          </a:p>
          <a:p>
            <a:pPr eaLnBrk="1" hangingPunct="1"/>
            <a:endParaRPr lang="en-US" sz="2100" smtClean="0"/>
          </a:p>
        </p:txBody>
      </p:sp>
      <p:pic>
        <p:nvPicPr>
          <p:cNvPr id="24580" name="Picture 1035"/>
          <p:cNvPicPr preferRelativeResize="0">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02025" y="2111375"/>
            <a:ext cx="213995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1" name="Picture 1036"/>
          <p:cNvPicPr preferRelativeResize="0">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67000" y="4800600"/>
            <a:ext cx="371475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625468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990600"/>
            <a:ext cx="3810000"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58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114799" y="1143000"/>
            <a:ext cx="4967287"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588" name="Rectangle 6"/>
          <p:cNvSpPr>
            <a:spLocks noChangeArrowheads="1"/>
          </p:cNvSpPr>
          <p:nvPr/>
        </p:nvSpPr>
        <p:spPr bwMode="auto">
          <a:xfrm>
            <a:off x="1676400" y="228600"/>
            <a:ext cx="60166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800" b="1">
                <a:solidFill>
                  <a:srgbClr val="452DF9"/>
                </a:solidFill>
                <a:latin typeface="Calibri" panose="020F0502020204030204" pitchFamily="34" charset="0"/>
              </a:rPr>
              <a:t>Young’s Double Slit Experiment of Light</a:t>
            </a:r>
          </a:p>
        </p:txBody>
      </p:sp>
      <p:sp>
        <p:nvSpPr>
          <p:cNvPr id="67589" name="Rectangle 13"/>
          <p:cNvSpPr>
            <a:spLocks noChangeArrowheads="1"/>
          </p:cNvSpPr>
          <p:nvPr/>
        </p:nvSpPr>
        <p:spPr bwMode="auto">
          <a:xfrm>
            <a:off x="166687" y="4610100"/>
            <a:ext cx="8915400" cy="224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sz="2000" b="1" dirty="0">
                <a:latin typeface="Calibri" panose="020F0502020204030204" pitchFamily="34" charset="0"/>
              </a:rPr>
              <a:t>The wave nature of light was established by Young’s double slit experiment where the sinusoidal interference pattern of coherence light falling on a screen behind two linear slits of small spacing </a:t>
            </a:r>
            <a:r>
              <a:rPr lang="en-US" sz="2000" b="1" dirty="0">
                <a:solidFill>
                  <a:srgbClr val="452DF9"/>
                </a:solidFill>
                <a:latin typeface="Calibri" panose="020F0502020204030204" pitchFamily="34" charset="0"/>
              </a:rPr>
              <a:t>d</a:t>
            </a:r>
            <a:r>
              <a:rPr lang="en-US" sz="2000" b="1" dirty="0">
                <a:latin typeface="Calibri" panose="020F0502020204030204" pitchFamily="34" charset="0"/>
              </a:rPr>
              <a:t>, is guided by </a:t>
            </a:r>
            <a:r>
              <a:rPr lang="en-US" sz="2000" b="1" dirty="0">
                <a:solidFill>
                  <a:srgbClr val="452DF9"/>
                </a:solidFill>
                <a:latin typeface="Calibri" panose="020F0502020204030204" pitchFamily="34" charset="0"/>
              </a:rPr>
              <a:t>n</a:t>
            </a:r>
            <a:r>
              <a:rPr lang="el-GR" sz="2000" b="1" dirty="0">
                <a:solidFill>
                  <a:srgbClr val="452DF9"/>
                </a:solidFill>
                <a:latin typeface="Calibri" panose="020F0502020204030204" pitchFamily="34" charset="0"/>
              </a:rPr>
              <a:t>λ</a:t>
            </a:r>
            <a:r>
              <a:rPr lang="en-US" sz="2000" b="1" dirty="0">
                <a:solidFill>
                  <a:srgbClr val="452DF9"/>
                </a:solidFill>
                <a:latin typeface="Calibri" panose="020F0502020204030204" pitchFamily="34" charset="0"/>
              </a:rPr>
              <a:t> = d sin</a:t>
            </a:r>
            <a:r>
              <a:rPr lang="el-GR" sz="2000" b="1" dirty="0">
                <a:solidFill>
                  <a:srgbClr val="452DF9"/>
                </a:solidFill>
                <a:latin typeface="Calibri" panose="020F0502020204030204" pitchFamily="34" charset="0"/>
              </a:rPr>
              <a:t>θ</a:t>
            </a:r>
            <a:r>
              <a:rPr lang="en-US" sz="2000" b="1" dirty="0">
                <a:latin typeface="Calibri" panose="020F0502020204030204" pitchFamily="34" charset="0"/>
              </a:rPr>
              <a:t>, where </a:t>
            </a:r>
            <a:r>
              <a:rPr lang="el-GR" sz="2000" b="1" dirty="0">
                <a:latin typeface="Calibri" panose="020F0502020204030204" pitchFamily="34" charset="0"/>
              </a:rPr>
              <a:t>λ</a:t>
            </a:r>
            <a:r>
              <a:rPr lang="en-US" sz="2000" b="1" dirty="0">
                <a:latin typeface="Calibri" panose="020F0502020204030204" pitchFamily="34" charset="0"/>
              </a:rPr>
              <a:t> is the wavelength of light and </a:t>
            </a:r>
            <a:r>
              <a:rPr lang="el-GR" sz="2000" b="1" dirty="0">
                <a:latin typeface="Calibri" panose="020F0502020204030204" pitchFamily="34" charset="0"/>
              </a:rPr>
              <a:t>θ</a:t>
            </a:r>
            <a:r>
              <a:rPr lang="en-US" sz="2000" b="1" dirty="0">
                <a:latin typeface="Calibri" panose="020F0502020204030204" pitchFamily="34" charset="0"/>
              </a:rPr>
              <a:t> is the angular position of the appearance of maxima on the interference pattern and n is an integral number. </a:t>
            </a:r>
          </a:p>
          <a:p>
            <a:pPr algn="just" eaLnBrk="1" hangingPunct="1"/>
            <a:r>
              <a:rPr lang="en-US" sz="2000" b="1" dirty="0">
                <a:latin typeface="Calibri" panose="020F0502020204030204" pitchFamily="34" charset="0"/>
              </a:rPr>
              <a:t>The path difference of the light from two slits shall be an integral multiple of light wavelength </a:t>
            </a:r>
            <a:r>
              <a:rPr lang="en-US" sz="2000" b="1" dirty="0">
                <a:solidFill>
                  <a:srgbClr val="452DF9"/>
                </a:solidFill>
                <a:latin typeface="Calibri" panose="020F0502020204030204" pitchFamily="34" charset="0"/>
              </a:rPr>
              <a:t>n</a:t>
            </a:r>
            <a:r>
              <a:rPr lang="el-GR" sz="2000" b="1" dirty="0">
                <a:solidFill>
                  <a:srgbClr val="452DF9"/>
                </a:solidFill>
                <a:latin typeface="Calibri" panose="020F0502020204030204" pitchFamily="34" charset="0"/>
              </a:rPr>
              <a:t>λ</a:t>
            </a:r>
            <a:r>
              <a:rPr lang="en-US" sz="2000" b="1" dirty="0">
                <a:latin typeface="Calibri" panose="020F0502020204030204" pitchFamily="34" charset="0"/>
              </a:rPr>
              <a:t>. </a:t>
            </a:r>
          </a:p>
        </p:txBody>
      </p:sp>
      <p:pic>
        <p:nvPicPr>
          <p:cNvPr id="67590"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38199" y="4171950"/>
            <a:ext cx="7572375"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468870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ext Box 6"/>
          <p:cNvSpPr txBox="1">
            <a:spLocks noChangeArrowheads="1"/>
          </p:cNvSpPr>
          <p:nvPr/>
        </p:nvSpPr>
        <p:spPr bwMode="auto">
          <a:xfrm>
            <a:off x="0" y="6092825"/>
            <a:ext cx="86614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accent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sz="2800">
              <a:solidFill>
                <a:srgbClr val="000000"/>
              </a:solidFill>
              <a:latin typeface="Comic Sans MS" panose="030F0702030302020204" pitchFamily="66" charset="0"/>
            </a:endParaRPr>
          </a:p>
          <a:p>
            <a:pPr fontAlgn="base">
              <a:spcBef>
                <a:spcPct val="0"/>
              </a:spcBef>
              <a:spcAft>
                <a:spcPct val="0"/>
              </a:spcAft>
            </a:pPr>
            <a:endParaRPr lang="en-US" sz="2800">
              <a:solidFill>
                <a:srgbClr val="000000"/>
              </a:solidFill>
              <a:latin typeface="Comic Sans MS" panose="030F0702030302020204" pitchFamily="66" charset="0"/>
            </a:endParaRPr>
          </a:p>
        </p:txBody>
      </p:sp>
      <p:sp>
        <p:nvSpPr>
          <p:cNvPr id="615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z="2800">
              <a:solidFill>
                <a:srgbClr val="000000"/>
              </a:solidFill>
              <a:latin typeface="Comic Sans MS" panose="030F0702030302020204" pitchFamily="66" charset="0"/>
            </a:endParaRPr>
          </a:p>
        </p:txBody>
      </p:sp>
      <p:sp>
        <p:nvSpPr>
          <p:cNvPr id="615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z="2800">
              <a:solidFill>
                <a:srgbClr val="000000"/>
              </a:solidFill>
              <a:latin typeface="Comic Sans MS" panose="030F0702030302020204" pitchFamily="66" charset="0"/>
            </a:endParaRPr>
          </a:p>
        </p:txBody>
      </p:sp>
      <p:sp>
        <p:nvSpPr>
          <p:cNvPr id="6157"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z="2800">
              <a:solidFill>
                <a:srgbClr val="000000"/>
              </a:solidFill>
              <a:latin typeface="Comic Sans MS" panose="030F0702030302020204" pitchFamily="66" charset="0"/>
            </a:endParaRPr>
          </a:p>
        </p:txBody>
      </p:sp>
      <p:sp>
        <p:nvSpPr>
          <p:cNvPr id="616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z="2800">
              <a:solidFill>
                <a:srgbClr val="000000"/>
              </a:solidFill>
              <a:latin typeface="Comic Sans MS" panose="030F0702030302020204" pitchFamily="66" charset="0"/>
            </a:endParaRPr>
          </a:p>
        </p:txBody>
      </p:sp>
      <p:sp>
        <p:nvSpPr>
          <p:cNvPr id="6161" name="Rectangle 17"/>
          <p:cNvSpPr>
            <a:spLocks noChangeArrowheads="1"/>
          </p:cNvSpPr>
          <p:nvPr/>
        </p:nvSpPr>
        <p:spPr bwMode="auto">
          <a:xfrm>
            <a:off x="0" y="923925"/>
            <a:ext cx="422592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GB" altLang="zh-CN" sz="2800">
                <a:solidFill>
                  <a:srgbClr val="000000"/>
                </a:solidFill>
                <a:latin typeface="Comic Sans MS" panose="030F0702030302020204" pitchFamily="66" charset="0"/>
                <a:ea typeface="SimSun" panose="02010600030101010101" pitchFamily="2" charset="-122"/>
              </a:rPr>
              <a:t>                                      </a:t>
            </a:r>
            <a:endParaRPr lang="en-GB" altLang="zh-CN">
              <a:solidFill>
                <a:srgbClr val="000000"/>
              </a:solidFill>
              <a:latin typeface="Comic Sans MS" panose="030F0702030302020204" pitchFamily="66" charset="0"/>
              <a:ea typeface="SimSun" panose="02010600030101010101" pitchFamily="2" charset="-122"/>
            </a:endParaRPr>
          </a:p>
        </p:txBody>
      </p:sp>
      <p:sp>
        <p:nvSpPr>
          <p:cNvPr id="6164"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z="2800">
              <a:solidFill>
                <a:srgbClr val="000000"/>
              </a:solidFill>
              <a:latin typeface="Comic Sans MS" panose="030F0702030302020204" pitchFamily="66" charset="0"/>
            </a:endParaRPr>
          </a:p>
        </p:txBody>
      </p:sp>
      <p:sp>
        <p:nvSpPr>
          <p:cNvPr id="6165" name="Rectangle 21"/>
          <p:cNvSpPr>
            <a:spLocks noChangeArrowheads="1"/>
          </p:cNvSpPr>
          <p:nvPr/>
        </p:nvSpPr>
        <p:spPr bwMode="auto">
          <a:xfrm>
            <a:off x="0" y="923925"/>
            <a:ext cx="2905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GB" altLang="zh-CN" sz="2800">
                <a:solidFill>
                  <a:srgbClr val="000000"/>
                </a:solidFill>
                <a:latin typeface="Comic Sans MS" panose="030F0702030302020204" pitchFamily="66" charset="0"/>
                <a:ea typeface="SimSun" panose="02010600030101010101" pitchFamily="2" charset="-122"/>
              </a:rPr>
              <a:t> </a:t>
            </a:r>
            <a:endParaRPr lang="en-GB" altLang="zh-CN">
              <a:solidFill>
                <a:srgbClr val="000000"/>
              </a:solidFill>
              <a:latin typeface="Comic Sans MS" panose="030F0702030302020204" pitchFamily="66" charset="0"/>
              <a:ea typeface="SimSun" panose="02010600030101010101" pitchFamily="2" charset="-122"/>
            </a:endParaRPr>
          </a:p>
        </p:txBody>
      </p:sp>
      <p:sp>
        <p:nvSpPr>
          <p:cNvPr id="6166" name="Rectangle 22"/>
          <p:cNvSpPr>
            <a:spLocks noChangeArrowheads="1"/>
          </p:cNvSpPr>
          <p:nvPr/>
        </p:nvSpPr>
        <p:spPr bwMode="auto">
          <a:xfrm>
            <a:off x="0" y="1985963"/>
            <a:ext cx="225425"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sz="1100">
                <a:solidFill>
                  <a:srgbClr val="000000"/>
                </a:solidFill>
                <a:latin typeface="Comic Sans MS" panose="030F0702030302020204" pitchFamily="66" charset="0"/>
              </a:rPr>
              <a:t> </a:t>
            </a:r>
            <a:endParaRPr lang="en-US">
              <a:solidFill>
                <a:srgbClr val="000000"/>
              </a:solidFill>
              <a:latin typeface="Comic Sans MS" panose="030F0702030302020204" pitchFamily="66" charset="0"/>
            </a:endParaRPr>
          </a:p>
        </p:txBody>
      </p:sp>
      <p:sp>
        <p:nvSpPr>
          <p:cNvPr id="6168"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z="2800">
              <a:solidFill>
                <a:srgbClr val="000000"/>
              </a:solidFill>
              <a:latin typeface="Comic Sans MS" panose="030F0702030302020204" pitchFamily="66" charset="0"/>
            </a:endParaRPr>
          </a:p>
        </p:txBody>
      </p:sp>
      <p:sp>
        <p:nvSpPr>
          <p:cNvPr id="6172" name="Rectangle 28"/>
          <p:cNvSpPr>
            <a:spLocks noChangeArrowheads="1"/>
          </p:cNvSpPr>
          <p:nvPr/>
        </p:nvSpPr>
        <p:spPr bwMode="auto">
          <a:xfrm>
            <a:off x="0" y="26797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z="2800">
              <a:solidFill>
                <a:srgbClr val="000000"/>
              </a:solidFill>
              <a:latin typeface="Comic Sans MS" panose="030F0702030302020204" pitchFamily="66" charset="0"/>
            </a:endParaRPr>
          </a:p>
        </p:txBody>
      </p:sp>
      <p:graphicFrame>
        <p:nvGraphicFramePr>
          <p:cNvPr id="6170" name="Object 26"/>
          <p:cNvGraphicFramePr>
            <a:graphicFrameLocks noChangeAspect="1"/>
          </p:cNvGraphicFramePr>
          <p:nvPr/>
        </p:nvGraphicFramePr>
        <p:xfrm>
          <a:off x="0" y="3556000"/>
          <a:ext cx="114300" cy="180975"/>
        </p:xfrm>
        <a:graphic>
          <a:graphicData uri="http://schemas.openxmlformats.org/presentationml/2006/ole">
            <p:oleObj spid="_x0000_s6155" name="Equation" r:id="rId3" imgW="114102" imgH="177492" progId="">
              <p:embed/>
            </p:oleObj>
          </a:graphicData>
        </a:graphic>
      </p:graphicFrame>
      <p:sp>
        <p:nvSpPr>
          <p:cNvPr id="6174" name="Rectangle 30"/>
          <p:cNvSpPr>
            <a:spLocks noChangeArrowheads="1"/>
          </p:cNvSpPr>
          <p:nvPr/>
        </p:nvSpPr>
        <p:spPr bwMode="auto">
          <a:xfrm>
            <a:off x="0" y="37369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z="2800">
              <a:solidFill>
                <a:srgbClr val="000000"/>
              </a:solidFill>
              <a:latin typeface="Comic Sans MS" panose="030F0702030302020204" pitchFamily="66" charset="0"/>
            </a:endParaRPr>
          </a:p>
        </p:txBody>
      </p:sp>
      <p:sp>
        <p:nvSpPr>
          <p:cNvPr id="6175" name="Rectangle 31"/>
          <p:cNvSpPr>
            <a:spLocks noChangeArrowheads="1"/>
          </p:cNvSpPr>
          <p:nvPr/>
        </p:nvSpPr>
        <p:spPr bwMode="auto">
          <a:xfrm>
            <a:off x="0" y="3965575"/>
            <a:ext cx="212725" cy="214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sz="800">
                <a:solidFill>
                  <a:srgbClr val="000000"/>
                </a:solidFill>
                <a:latin typeface="Comic Sans MS" panose="030F0702030302020204" pitchFamily="66" charset="0"/>
              </a:rPr>
              <a:t> </a:t>
            </a:r>
            <a:endParaRPr lang="en-US">
              <a:solidFill>
                <a:srgbClr val="000000"/>
              </a:solidFill>
              <a:latin typeface="Comic Sans MS" panose="030F0702030302020204" pitchFamily="66" charset="0"/>
            </a:endParaRPr>
          </a:p>
        </p:txBody>
      </p:sp>
      <p:sp>
        <p:nvSpPr>
          <p:cNvPr id="6179" name="Text Box 35"/>
          <p:cNvSpPr txBox="1">
            <a:spLocks noChangeArrowheads="1"/>
          </p:cNvSpPr>
          <p:nvPr/>
        </p:nvSpPr>
        <p:spPr bwMode="auto">
          <a:xfrm>
            <a:off x="34925" y="1344613"/>
            <a:ext cx="8126413"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GB" sz="2000">
                <a:solidFill>
                  <a:srgbClr val="000000"/>
                </a:solidFill>
                <a:latin typeface="Comic Sans MS" panose="030F0702030302020204" pitchFamily="66" charset="0"/>
              </a:rPr>
              <a:t>We have seen that light comes in discrete units (photons) with </a:t>
            </a:r>
          </a:p>
          <a:p>
            <a:pPr fontAlgn="base">
              <a:spcBef>
                <a:spcPct val="0"/>
              </a:spcBef>
              <a:spcAft>
                <a:spcPct val="0"/>
              </a:spcAft>
            </a:pPr>
            <a:r>
              <a:rPr lang="en-GB" sz="2000">
                <a:solidFill>
                  <a:srgbClr val="000000"/>
                </a:solidFill>
                <a:latin typeface="Comic Sans MS" panose="030F0702030302020204" pitchFamily="66" charset="0"/>
              </a:rPr>
              <a:t>particle properties (energy and momentum) that are related to the</a:t>
            </a:r>
          </a:p>
          <a:p>
            <a:pPr fontAlgn="base">
              <a:spcBef>
                <a:spcPct val="0"/>
              </a:spcBef>
              <a:spcAft>
                <a:spcPct val="0"/>
              </a:spcAft>
            </a:pPr>
            <a:r>
              <a:rPr lang="en-GB" sz="2000">
                <a:solidFill>
                  <a:srgbClr val="000000"/>
                </a:solidFill>
                <a:latin typeface="Comic Sans MS" panose="030F0702030302020204" pitchFamily="66" charset="0"/>
              </a:rPr>
              <a:t>wave-like properties of frequency and wavelength.</a:t>
            </a:r>
            <a:endParaRPr lang="en-US" sz="2000">
              <a:solidFill>
                <a:srgbClr val="000000"/>
              </a:solidFill>
              <a:latin typeface="Comic Sans MS" panose="030F0702030302020204" pitchFamily="66" charset="0"/>
            </a:endParaRPr>
          </a:p>
        </p:txBody>
      </p:sp>
      <p:sp>
        <p:nvSpPr>
          <p:cNvPr id="6184" name="Rectangle 40"/>
          <p:cNvSpPr>
            <a:spLocks noChangeArrowheads="1"/>
          </p:cNvSpPr>
          <p:nvPr/>
        </p:nvSpPr>
        <p:spPr bwMode="auto">
          <a:xfrm>
            <a:off x="1017589" y="58739"/>
            <a:ext cx="5580062" cy="114300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pPr>
            <a:r>
              <a:rPr lang="en-GB" sz="3200" b="1" dirty="0">
                <a:solidFill>
                  <a:srgbClr val="7030A0"/>
                </a:solidFill>
                <a:latin typeface="Times New Roman" panose="02020603050405020304" pitchFamily="18" charset="0"/>
                <a:cs typeface="Times New Roman" panose="02020603050405020304" pitchFamily="18" charset="0"/>
              </a:rPr>
              <a:t>MATTER  WAVES</a:t>
            </a:r>
            <a:endParaRPr lang="en-US" sz="3200" b="1" dirty="0">
              <a:solidFill>
                <a:srgbClr val="7030A0"/>
              </a:solidFill>
              <a:latin typeface="Times New Roman" panose="02020603050405020304" pitchFamily="18" charset="0"/>
              <a:cs typeface="Times New Roman" panose="02020603050405020304" pitchFamily="18" charset="0"/>
            </a:endParaRPr>
          </a:p>
        </p:txBody>
      </p:sp>
      <p:sp>
        <p:nvSpPr>
          <p:cNvPr id="6187" name="Rectangle 43"/>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z="2800">
              <a:solidFill>
                <a:srgbClr val="000000"/>
              </a:solidFill>
              <a:latin typeface="Comic Sans MS" panose="030F0702030302020204" pitchFamily="66" charset="0"/>
            </a:endParaRPr>
          </a:p>
        </p:txBody>
      </p:sp>
      <p:graphicFrame>
        <p:nvGraphicFramePr>
          <p:cNvPr id="6186" name="Object 42"/>
          <p:cNvGraphicFramePr>
            <a:graphicFrameLocks noChangeAspect="1"/>
          </p:cNvGraphicFramePr>
          <p:nvPr/>
        </p:nvGraphicFramePr>
        <p:xfrm>
          <a:off x="4132263" y="3933825"/>
          <a:ext cx="1193800" cy="1223963"/>
        </p:xfrm>
        <a:graphic>
          <a:graphicData uri="http://schemas.openxmlformats.org/presentationml/2006/ole">
            <p:oleObj spid="_x0000_s6156" name="Equation" r:id="rId4" imgW="774364" imgH="787058" progId="">
              <p:embed/>
            </p:oleObj>
          </a:graphicData>
        </a:graphic>
      </p:graphicFrame>
      <p:sp>
        <p:nvSpPr>
          <p:cNvPr id="6188" name="Rectangle 44"/>
          <p:cNvSpPr>
            <a:spLocks noChangeArrowheads="1"/>
          </p:cNvSpPr>
          <p:nvPr/>
        </p:nvSpPr>
        <p:spPr bwMode="auto">
          <a:xfrm>
            <a:off x="107950" y="2773363"/>
            <a:ext cx="8855075"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GB" sz="2000">
                <a:solidFill>
                  <a:srgbClr val="000000"/>
                </a:solidFill>
                <a:latin typeface="Comic Sans MS" panose="030F0702030302020204" pitchFamily="66" charset="0"/>
              </a:rPr>
              <a:t>In 1923 Prince Louis de Broglie postulated that ordinary matter can have</a:t>
            </a:r>
          </a:p>
          <a:p>
            <a:pPr fontAlgn="base">
              <a:spcBef>
                <a:spcPct val="0"/>
              </a:spcBef>
              <a:spcAft>
                <a:spcPct val="0"/>
              </a:spcAft>
            </a:pPr>
            <a:r>
              <a:rPr lang="en-GB" sz="2000">
                <a:solidFill>
                  <a:srgbClr val="000000"/>
                </a:solidFill>
                <a:latin typeface="Comic Sans MS" panose="030F0702030302020204" pitchFamily="66" charset="0"/>
              </a:rPr>
              <a:t>wave-like properties, with </a:t>
            </a:r>
            <a:r>
              <a:rPr lang="en-US" sz="2000">
                <a:solidFill>
                  <a:srgbClr val="000000"/>
                </a:solidFill>
                <a:latin typeface="Comic Sans MS" panose="030F0702030302020204" pitchFamily="66" charset="0"/>
              </a:rPr>
              <a:t>the wavelength </a:t>
            </a:r>
            <a:r>
              <a:rPr lang="en-GB" sz="2000" i="1">
                <a:solidFill>
                  <a:srgbClr val="000000"/>
                </a:solidFill>
                <a:latin typeface="Comic Sans MS" panose="030F0702030302020204" pitchFamily="66" charset="0"/>
              </a:rPr>
              <a:t>λ</a:t>
            </a:r>
            <a:r>
              <a:rPr lang="en-US" sz="2000">
                <a:solidFill>
                  <a:srgbClr val="000000"/>
                </a:solidFill>
                <a:latin typeface="Comic Sans MS" panose="030F0702030302020204" pitchFamily="66" charset="0"/>
              </a:rPr>
              <a:t> related to </a:t>
            </a:r>
            <a:r>
              <a:rPr lang="en-GB" sz="2000">
                <a:solidFill>
                  <a:srgbClr val="000000"/>
                </a:solidFill>
                <a:latin typeface="Comic Sans MS" panose="030F0702030302020204" pitchFamily="66" charset="0"/>
              </a:rPr>
              <a:t>momentum </a:t>
            </a:r>
          </a:p>
          <a:p>
            <a:pPr fontAlgn="base">
              <a:spcBef>
                <a:spcPct val="0"/>
              </a:spcBef>
              <a:spcAft>
                <a:spcPct val="0"/>
              </a:spcAft>
            </a:pPr>
            <a:r>
              <a:rPr lang="en-GB" sz="2000" i="1">
                <a:solidFill>
                  <a:srgbClr val="000000"/>
                </a:solidFill>
                <a:latin typeface="Comic Sans MS" panose="030F0702030302020204" pitchFamily="66" charset="0"/>
              </a:rPr>
              <a:t>p</a:t>
            </a:r>
            <a:r>
              <a:rPr lang="en-GB" sz="2000">
                <a:solidFill>
                  <a:srgbClr val="000000"/>
                </a:solidFill>
                <a:latin typeface="Comic Sans MS" panose="030F0702030302020204" pitchFamily="66" charset="0"/>
              </a:rPr>
              <a:t> </a:t>
            </a:r>
            <a:r>
              <a:rPr lang="en-US" sz="2000">
                <a:solidFill>
                  <a:srgbClr val="000000"/>
                </a:solidFill>
                <a:latin typeface="Comic Sans MS" panose="030F0702030302020204" pitchFamily="66" charset="0"/>
              </a:rPr>
              <a:t>in the same way as for light</a:t>
            </a:r>
          </a:p>
        </p:txBody>
      </p:sp>
      <p:sp>
        <p:nvSpPr>
          <p:cNvPr id="6190" name="Rectangle 4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lang="en-US" sz="2800">
              <a:solidFill>
                <a:srgbClr val="000000"/>
              </a:solidFill>
              <a:latin typeface="Comic Sans MS" panose="030F0702030302020204" pitchFamily="66" charset="0"/>
            </a:endParaRPr>
          </a:p>
        </p:txBody>
      </p:sp>
      <p:sp>
        <p:nvSpPr>
          <p:cNvPr id="6192" name="Text Box 48"/>
          <p:cNvSpPr txBox="1">
            <a:spLocks noChangeArrowheads="1"/>
          </p:cNvSpPr>
          <p:nvPr/>
        </p:nvSpPr>
        <p:spPr bwMode="auto">
          <a:xfrm>
            <a:off x="892175" y="4941888"/>
            <a:ext cx="28432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GB" sz="2000">
                <a:solidFill>
                  <a:srgbClr val="000000"/>
                </a:solidFill>
                <a:latin typeface="Comic Sans MS" panose="030F0702030302020204" pitchFamily="66" charset="0"/>
              </a:rPr>
              <a:t> </a:t>
            </a:r>
            <a:r>
              <a:rPr lang="en-GB" sz="2000">
                <a:solidFill>
                  <a:srgbClr val="333399"/>
                </a:solidFill>
                <a:latin typeface="Comic Sans MS" panose="030F0702030302020204" pitchFamily="66" charset="0"/>
              </a:rPr>
              <a:t>de Broglie wavelength</a:t>
            </a:r>
            <a:endParaRPr lang="en-US" sz="2000">
              <a:solidFill>
                <a:srgbClr val="333399"/>
              </a:solidFill>
              <a:latin typeface="Comic Sans MS" panose="030F0702030302020204" pitchFamily="66" charset="0"/>
            </a:endParaRPr>
          </a:p>
        </p:txBody>
      </p:sp>
      <p:sp>
        <p:nvSpPr>
          <p:cNvPr id="6196" name="Text Box 52"/>
          <p:cNvSpPr txBox="1">
            <a:spLocks noChangeArrowheads="1"/>
          </p:cNvSpPr>
          <p:nvPr/>
        </p:nvSpPr>
        <p:spPr bwMode="auto">
          <a:xfrm>
            <a:off x="854075" y="4005263"/>
            <a:ext cx="3252788"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GB" sz="2800">
                <a:solidFill>
                  <a:srgbClr val="FF0000"/>
                </a:solidFill>
                <a:latin typeface="Comic Sans MS" panose="030F0702030302020204" pitchFamily="66" charset="0"/>
              </a:rPr>
              <a:t>de Broglie relation</a:t>
            </a:r>
            <a:endParaRPr lang="en-US" sz="2800">
              <a:solidFill>
                <a:srgbClr val="FF0000"/>
              </a:solidFill>
              <a:latin typeface="Comic Sans MS" panose="030F0702030302020204" pitchFamily="66" charset="0"/>
            </a:endParaRPr>
          </a:p>
        </p:txBody>
      </p:sp>
      <p:grpSp>
        <p:nvGrpSpPr>
          <p:cNvPr id="6198" name="Group 54"/>
          <p:cNvGrpSpPr>
            <a:grpSpLocks/>
          </p:cNvGrpSpPr>
          <p:nvPr/>
        </p:nvGrpSpPr>
        <p:grpSpPr bwMode="auto">
          <a:xfrm>
            <a:off x="6292850" y="4076700"/>
            <a:ext cx="2260600" cy="809625"/>
            <a:chOff x="3833" y="2592"/>
            <a:chExt cx="1424" cy="510"/>
          </a:xfrm>
        </p:grpSpPr>
        <p:graphicFrame>
          <p:nvGraphicFramePr>
            <p:cNvPr id="6191" name="Object 47"/>
            <p:cNvGraphicFramePr>
              <a:graphicFrameLocks noChangeAspect="1"/>
            </p:cNvGraphicFramePr>
            <p:nvPr/>
          </p:nvGraphicFramePr>
          <p:xfrm>
            <a:off x="3833" y="2886"/>
            <a:ext cx="1320" cy="216"/>
          </p:xfrm>
          <a:graphic>
            <a:graphicData uri="http://schemas.openxmlformats.org/presentationml/2006/ole">
              <p:oleObj spid="_x0000_s6157" name="Equation" r:id="rId5" imgW="2095500" imgH="342900" progId="">
                <p:embed/>
              </p:oleObj>
            </a:graphicData>
          </a:graphic>
        </p:graphicFrame>
        <p:sp>
          <p:nvSpPr>
            <p:cNvPr id="6197" name="Text Box 53"/>
            <p:cNvSpPr txBox="1">
              <a:spLocks noChangeArrowheads="1"/>
            </p:cNvSpPr>
            <p:nvPr/>
          </p:nvSpPr>
          <p:spPr bwMode="auto">
            <a:xfrm>
              <a:off x="3833" y="2592"/>
              <a:ext cx="142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GB" sz="2000">
                  <a:solidFill>
                    <a:srgbClr val="000000"/>
                  </a:solidFill>
                  <a:latin typeface="Comic Sans MS" panose="030F0702030302020204" pitchFamily="66" charset="0"/>
                </a:rPr>
                <a:t> </a:t>
              </a:r>
              <a:r>
                <a:rPr lang="en-GB" sz="2000">
                  <a:solidFill>
                    <a:srgbClr val="333399"/>
                  </a:solidFill>
                  <a:latin typeface="Comic Sans MS" panose="030F0702030302020204" pitchFamily="66" charset="0"/>
                </a:rPr>
                <a:t>Planck’s constant</a:t>
              </a:r>
              <a:endParaRPr lang="en-US" sz="2000">
                <a:solidFill>
                  <a:srgbClr val="333399"/>
                </a:solidFill>
                <a:latin typeface="Comic Sans MS" panose="030F0702030302020204" pitchFamily="66" charset="0"/>
              </a:endParaRPr>
            </a:p>
          </p:txBody>
        </p:sp>
      </p:grpSp>
      <p:sp>
        <p:nvSpPr>
          <p:cNvPr id="6199" name="Text Box 55"/>
          <p:cNvSpPr txBox="1">
            <a:spLocks noChangeArrowheads="1"/>
          </p:cNvSpPr>
          <p:nvPr/>
        </p:nvSpPr>
        <p:spPr bwMode="auto">
          <a:xfrm>
            <a:off x="217488" y="5949950"/>
            <a:ext cx="8170862"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GB" sz="2400" b="1" dirty="0">
                <a:solidFill>
                  <a:srgbClr val="000000"/>
                </a:solidFill>
                <a:latin typeface="Comic Sans MS" panose="030F0702030302020204" pitchFamily="66" charset="0"/>
              </a:rPr>
              <a:t>Prediction:</a:t>
            </a:r>
            <a:r>
              <a:rPr lang="en-GB" sz="2400" dirty="0">
                <a:solidFill>
                  <a:srgbClr val="000000"/>
                </a:solidFill>
                <a:latin typeface="Comic Sans MS" panose="030F0702030302020204" pitchFamily="66" charset="0"/>
              </a:rPr>
              <a:t> </a:t>
            </a:r>
            <a:r>
              <a:rPr lang="en-GB" sz="2400" dirty="0">
                <a:solidFill>
                  <a:srgbClr val="336600"/>
                </a:solidFill>
                <a:latin typeface="Comic Sans MS" panose="030F0702030302020204" pitchFamily="66" charset="0"/>
              </a:rPr>
              <a:t>We should see diffraction and interference </a:t>
            </a:r>
          </a:p>
          <a:p>
            <a:pPr fontAlgn="base">
              <a:spcBef>
                <a:spcPct val="0"/>
              </a:spcBef>
              <a:spcAft>
                <a:spcPct val="0"/>
              </a:spcAft>
            </a:pPr>
            <a:r>
              <a:rPr lang="en-GB" sz="2400" dirty="0">
                <a:solidFill>
                  <a:srgbClr val="336600"/>
                </a:solidFill>
                <a:latin typeface="Comic Sans MS" panose="030F0702030302020204" pitchFamily="66" charset="0"/>
              </a:rPr>
              <a:t>of matter waves</a:t>
            </a:r>
            <a:endParaRPr lang="en-US" sz="2400" dirty="0">
              <a:solidFill>
                <a:srgbClr val="336600"/>
              </a:solidFill>
              <a:latin typeface="Comic Sans MS" panose="030F0702030302020204" pitchFamily="66" charset="0"/>
            </a:endParaRPr>
          </a:p>
        </p:txBody>
      </p:sp>
      <p:sp>
        <p:nvSpPr>
          <p:cNvPr id="6200" name="Line 56"/>
          <p:cNvSpPr>
            <a:spLocks noChangeShapeType="1"/>
          </p:cNvSpPr>
          <p:nvPr/>
        </p:nvSpPr>
        <p:spPr bwMode="auto">
          <a:xfrm flipV="1">
            <a:off x="3348038" y="4581525"/>
            <a:ext cx="719137"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2800">
              <a:solidFill>
                <a:srgbClr val="000000"/>
              </a:solidFill>
              <a:latin typeface="Comic Sans MS" panose="030F0702030302020204" pitchFamily="66" charset="0"/>
            </a:endParaRPr>
          </a:p>
        </p:txBody>
      </p:sp>
      <p:sp>
        <p:nvSpPr>
          <p:cNvPr id="6201" name="Line 57"/>
          <p:cNvSpPr>
            <a:spLocks noChangeShapeType="1"/>
          </p:cNvSpPr>
          <p:nvPr/>
        </p:nvSpPr>
        <p:spPr bwMode="auto">
          <a:xfrm flipH="1">
            <a:off x="5435600" y="4400550"/>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lang="en-US" sz="2800">
              <a:solidFill>
                <a:srgbClr val="000000"/>
              </a:solidFill>
              <a:latin typeface="Comic Sans MS" panose="030F0702030302020204" pitchFamily="66" charset="0"/>
            </a:endParaRPr>
          </a:p>
        </p:txBody>
      </p:sp>
      <p:pic>
        <p:nvPicPr>
          <p:cNvPr id="6202" name="Picture 58"/>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8083550" y="430213"/>
            <a:ext cx="952500" cy="1343025"/>
          </a:xfrm>
          <a:prstGeom prst="rect">
            <a:avLst/>
          </a:prstGeom>
          <a:noFill/>
          <a:extLst>
            <a:ext uri="{909E8E84-426E-40DD-AFC4-6F175D3DCCD1}">
              <a14:hiddenFill xmlns:a14="http://schemas.microsoft.com/office/drawing/2010/main" xmlns="">
                <a:solidFill>
                  <a:srgbClr val="FFFFFF"/>
                </a:solidFill>
              </a14:hiddenFill>
            </a:ext>
          </a:extLst>
        </p:spPr>
      </p:pic>
      <p:sp>
        <p:nvSpPr>
          <p:cNvPr id="6203" name="Text Box 59"/>
          <p:cNvSpPr txBox="1">
            <a:spLocks noChangeArrowheads="1"/>
          </p:cNvSpPr>
          <p:nvPr/>
        </p:nvSpPr>
        <p:spPr bwMode="auto">
          <a:xfrm>
            <a:off x="7704138" y="44450"/>
            <a:ext cx="14763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GB" b="1" i="1">
                <a:solidFill>
                  <a:srgbClr val="000000"/>
                </a:solidFill>
                <a:latin typeface="Comic Sans MS" panose="030F0702030302020204" pitchFamily="66" charset="0"/>
              </a:rPr>
              <a:t>De Broglie</a:t>
            </a:r>
            <a:endParaRPr lang="en-US" b="1" i="1">
              <a:solidFill>
                <a:srgbClr val="000000"/>
              </a:solidFill>
              <a:latin typeface="Comic Sans MS" panose="030F0702030302020204" pitchFamily="66" charset="0"/>
            </a:endParaRPr>
          </a:p>
        </p:txBody>
      </p:sp>
      <p:sp>
        <p:nvSpPr>
          <p:cNvPr id="6204" name="Text Box 60"/>
          <p:cNvSpPr txBox="1">
            <a:spLocks noChangeArrowheads="1"/>
          </p:cNvSpPr>
          <p:nvPr/>
        </p:nvSpPr>
        <p:spPr bwMode="auto">
          <a:xfrm>
            <a:off x="-107950" y="5516563"/>
            <a:ext cx="909478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GB" sz="2000" u="sng">
                <a:solidFill>
                  <a:srgbClr val="FF0000"/>
                </a:solidFill>
                <a:latin typeface="Comic Sans MS" panose="030F0702030302020204" pitchFamily="66" charset="0"/>
              </a:rPr>
              <a:t>  wavelength depends on momentum, not on the physical size of the particle</a:t>
            </a:r>
            <a:endParaRPr lang="en-US" sz="2000" u="sng">
              <a:solidFill>
                <a:srgbClr val="FF0000"/>
              </a:solidFill>
              <a:latin typeface="Comic Sans MS" panose="030F0702030302020204" pitchFamily="66" charset="0"/>
            </a:endParaRPr>
          </a:p>
        </p:txBody>
      </p:sp>
    </p:spTree>
    <p:extLst>
      <p:ext uri="{BB962C8B-B14F-4D97-AF65-F5344CB8AC3E}">
        <p14:creationId xmlns:p14="http://schemas.microsoft.com/office/powerpoint/2010/main" xmlns="" val="41587108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X-rays</a:t>
            </a:r>
            <a:r>
              <a:rPr spc="-114" dirty="0"/>
              <a:t> </a:t>
            </a:r>
            <a:r>
              <a:rPr spc="-5" dirty="0"/>
              <a:t>diffraction:</a:t>
            </a:r>
          </a:p>
        </p:txBody>
      </p:sp>
      <p:sp>
        <p:nvSpPr>
          <p:cNvPr id="5" name="object 5"/>
          <p:cNvSpPr txBox="1"/>
          <p:nvPr/>
        </p:nvSpPr>
        <p:spPr>
          <a:xfrm>
            <a:off x="307340" y="1709673"/>
            <a:ext cx="5866765" cy="854075"/>
          </a:xfrm>
          <a:prstGeom prst="rect">
            <a:avLst/>
          </a:prstGeom>
        </p:spPr>
        <p:txBody>
          <a:bodyPr vert="horz" wrap="square" lIns="0" tIns="0" rIns="0" bIns="0" rtlCol="0">
            <a:spAutoFit/>
          </a:bodyPr>
          <a:lstStyle/>
          <a:p>
            <a:pPr marL="12700">
              <a:lnSpc>
                <a:spcPct val="100000"/>
              </a:lnSpc>
            </a:pPr>
            <a:r>
              <a:rPr sz="2800" b="1" spc="-5" dirty="0">
                <a:latin typeface="Times New Roman"/>
                <a:cs typeface="Times New Roman"/>
              </a:rPr>
              <a:t>X-rays </a:t>
            </a:r>
            <a:r>
              <a:rPr sz="2800" b="1" spc="-20" dirty="0">
                <a:latin typeface="Times New Roman"/>
                <a:cs typeface="Times New Roman"/>
              </a:rPr>
              <a:t>are </a:t>
            </a:r>
            <a:r>
              <a:rPr sz="2800" b="1" spc="-10" dirty="0">
                <a:latin typeface="Times New Roman"/>
                <a:cs typeface="Times New Roman"/>
              </a:rPr>
              <a:t>electromagnetic </a:t>
            </a:r>
            <a:r>
              <a:rPr sz="2800" b="1" spc="-5" dirty="0">
                <a:latin typeface="Times New Roman"/>
                <a:cs typeface="Times New Roman"/>
              </a:rPr>
              <a:t>waves</a:t>
            </a:r>
            <a:r>
              <a:rPr sz="2800" b="1" spc="15" dirty="0">
                <a:latin typeface="Times New Roman"/>
                <a:cs typeface="Times New Roman"/>
              </a:rPr>
              <a:t> </a:t>
            </a:r>
            <a:r>
              <a:rPr sz="2800" b="1" spc="-10" dirty="0">
                <a:latin typeface="Times New Roman"/>
                <a:cs typeface="Times New Roman"/>
              </a:rPr>
              <a:t>with</a:t>
            </a:r>
            <a:endParaRPr sz="2800">
              <a:latin typeface="Times New Roman"/>
              <a:cs typeface="Times New Roman"/>
            </a:endParaRPr>
          </a:p>
          <a:p>
            <a:pPr marL="12700">
              <a:lnSpc>
                <a:spcPct val="100000"/>
              </a:lnSpc>
              <a:tabLst>
                <a:tab pos="2428240" algn="l"/>
              </a:tabLst>
            </a:pPr>
            <a:r>
              <a:rPr sz="2800" b="1" i="1" spc="-5" dirty="0">
                <a:latin typeface="Times New Roman"/>
                <a:cs typeface="Times New Roman"/>
              </a:rPr>
              <a:t>λ </a:t>
            </a:r>
            <a:r>
              <a:rPr sz="2800" b="1" spc="-5" dirty="0">
                <a:latin typeface="Times New Roman"/>
                <a:cs typeface="Times New Roman"/>
              </a:rPr>
              <a:t>= </a:t>
            </a:r>
            <a:r>
              <a:rPr sz="2800" b="1" spc="5" dirty="0">
                <a:latin typeface="Times New Roman"/>
                <a:cs typeface="Times New Roman"/>
              </a:rPr>
              <a:t>10</a:t>
            </a:r>
            <a:r>
              <a:rPr sz="2775" b="1" spc="7" baseline="25525" dirty="0">
                <a:latin typeface="Times New Roman"/>
                <a:cs typeface="Times New Roman"/>
              </a:rPr>
              <a:t>-8</a:t>
            </a:r>
            <a:r>
              <a:rPr sz="2775" b="1" spc="345" baseline="25525" dirty="0">
                <a:latin typeface="Times New Roman"/>
                <a:cs typeface="Times New Roman"/>
              </a:rPr>
              <a:t> </a:t>
            </a:r>
            <a:r>
              <a:rPr sz="2800" b="1" spc="-5" dirty="0">
                <a:latin typeface="Times New Roman"/>
                <a:cs typeface="Times New Roman"/>
              </a:rPr>
              <a:t>to</a:t>
            </a:r>
            <a:r>
              <a:rPr sz="2800" b="1" spc="5" dirty="0">
                <a:latin typeface="Times New Roman"/>
                <a:cs typeface="Times New Roman"/>
              </a:rPr>
              <a:t> 10</a:t>
            </a:r>
            <a:r>
              <a:rPr sz="2775" b="1" spc="7" baseline="25525" dirty="0">
                <a:latin typeface="Times New Roman"/>
                <a:cs typeface="Times New Roman"/>
              </a:rPr>
              <a:t>-12	</a:t>
            </a:r>
            <a:r>
              <a:rPr sz="2800" b="1" i="1" spc="-5" dirty="0">
                <a:latin typeface="Times New Roman"/>
                <a:cs typeface="Times New Roman"/>
              </a:rPr>
              <a:t>m </a:t>
            </a:r>
            <a:r>
              <a:rPr sz="2800" b="1" spc="-5" dirty="0">
                <a:latin typeface="Times New Roman"/>
                <a:cs typeface="Times New Roman"/>
              </a:rPr>
              <a:t>= 10 – </a:t>
            </a:r>
            <a:r>
              <a:rPr sz="2800" b="1" dirty="0">
                <a:latin typeface="Times New Roman"/>
                <a:cs typeface="Times New Roman"/>
              </a:rPr>
              <a:t>0.001</a:t>
            </a:r>
            <a:r>
              <a:rPr sz="2800" b="1" spc="-50" dirty="0">
                <a:latin typeface="Times New Roman"/>
                <a:cs typeface="Times New Roman"/>
              </a:rPr>
              <a:t> </a:t>
            </a:r>
            <a:r>
              <a:rPr sz="2800" b="1" i="1" spc="-5" dirty="0">
                <a:latin typeface="Times New Roman"/>
                <a:cs typeface="Times New Roman"/>
              </a:rPr>
              <a:t>nm</a:t>
            </a:r>
            <a:endParaRPr sz="2800">
              <a:latin typeface="Times New Roman"/>
              <a:cs typeface="Times New Roman"/>
            </a:endParaRPr>
          </a:p>
        </p:txBody>
      </p:sp>
      <p:sp>
        <p:nvSpPr>
          <p:cNvPr id="6" name="object 6"/>
          <p:cNvSpPr/>
          <p:nvPr/>
        </p:nvSpPr>
        <p:spPr>
          <a:xfrm>
            <a:off x="533400" y="2819400"/>
            <a:ext cx="4648200" cy="36576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20700" y="2806700"/>
            <a:ext cx="4673600" cy="3683000"/>
          </a:xfrm>
          <a:custGeom>
            <a:avLst/>
            <a:gdLst/>
            <a:ahLst/>
            <a:cxnLst/>
            <a:rect l="l" t="t" r="r" b="b"/>
            <a:pathLst>
              <a:path w="4673600" h="3683000">
                <a:moveTo>
                  <a:pt x="0" y="3683000"/>
                </a:moveTo>
                <a:lnTo>
                  <a:pt x="4673600" y="3683000"/>
                </a:lnTo>
                <a:lnTo>
                  <a:pt x="4673600" y="0"/>
                </a:lnTo>
                <a:lnTo>
                  <a:pt x="0" y="0"/>
                </a:lnTo>
                <a:lnTo>
                  <a:pt x="0" y="3683000"/>
                </a:lnTo>
                <a:close/>
              </a:path>
            </a:pathLst>
          </a:custGeom>
          <a:ln w="25400">
            <a:solidFill>
              <a:srgbClr val="FF0000"/>
            </a:solidFill>
          </a:ln>
        </p:spPr>
        <p:txBody>
          <a:bodyPr wrap="square" lIns="0" tIns="0" rIns="0" bIns="0" rtlCol="0"/>
          <a:lstStyle/>
          <a:p>
            <a:endParaRPr/>
          </a:p>
        </p:txBody>
      </p:sp>
      <p:sp>
        <p:nvSpPr>
          <p:cNvPr id="8" name="object 8"/>
          <p:cNvSpPr/>
          <p:nvPr/>
        </p:nvSpPr>
        <p:spPr>
          <a:xfrm>
            <a:off x="5638800" y="2743200"/>
            <a:ext cx="3025775" cy="38862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345620780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Bragg’s</a:t>
            </a:r>
            <a:r>
              <a:rPr spc="-90" dirty="0"/>
              <a:t> </a:t>
            </a:r>
            <a:r>
              <a:rPr spc="-5" dirty="0"/>
              <a:t>law:</a:t>
            </a:r>
          </a:p>
        </p:txBody>
      </p:sp>
      <p:sp>
        <p:nvSpPr>
          <p:cNvPr id="5" name="object 5"/>
          <p:cNvSpPr/>
          <p:nvPr/>
        </p:nvSpPr>
        <p:spPr>
          <a:xfrm>
            <a:off x="1524000" y="1676400"/>
            <a:ext cx="5867400" cy="358622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511300" y="1663700"/>
            <a:ext cx="5892800" cy="3611879"/>
          </a:xfrm>
          <a:custGeom>
            <a:avLst/>
            <a:gdLst/>
            <a:ahLst/>
            <a:cxnLst/>
            <a:rect l="l" t="t" r="r" b="b"/>
            <a:pathLst>
              <a:path w="5892800" h="3611879">
                <a:moveTo>
                  <a:pt x="0" y="3611626"/>
                </a:moveTo>
                <a:lnTo>
                  <a:pt x="5892800" y="3611626"/>
                </a:lnTo>
                <a:lnTo>
                  <a:pt x="5892800" y="0"/>
                </a:lnTo>
                <a:lnTo>
                  <a:pt x="0" y="0"/>
                </a:lnTo>
                <a:lnTo>
                  <a:pt x="0" y="3611626"/>
                </a:lnTo>
                <a:close/>
              </a:path>
            </a:pathLst>
          </a:custGeom>
          <a:ln w="25400">
            <a:solidFill>
              <a:srgbClr val="FF0000"/>
            </a:solidFill>
          </a:ln>
        </p:spPr>
        <p:txBody>
          <a:bodyPr wrap="square" lIns="0" tIns="0" rIns="0" bIns="0" rtlCol="0"/>
          <a:lstStyle/>
          <a:p>
            <a:endParaRPr/>
          </a:p>
        </p:txBody>
      </p:sp>
      <p:sp>
        <p:nvSpPr>
          <p:cNvPr id="7" name="object 7"/>
          <p:cNvSpPr/>
          <p:nvPr/>
        </p:nvSpPr>
        <p:spPr>
          <a:xfrm>
            <a:off x="1143000" y="5791200"/>
            <a:ext cx="3365500" cy="694055"/>
          </a:xfrm>
          <a:custGeom>
            <a:avLst/>
            <a:gdLst/>
            <a:ahLst/>
            <a:cxnLst/>
            <a:rect l="l" t="t" r="r" b="b"/>
            <a:pathLst>
              <a:path w="3365500" h="694054">
                <a:moveTo>
                  <a:pt x="0" y="693737"/>
                </a:moveTo>
                <a:lnTo>
                  <a:pt x="3365500" y="693737"/>
                </a:lnTo>
                <a:lnTo>
                  <a:pt x="3365500" y="0"/>
                </a:lnTo>
                <a:lnTo>
                  <a:pt x="0" y="0"/>
                </a:lnTo>
                <a:lnTo>
                  <a:pt x="0" y="693737"/>
                </a:lnTo>
                <a:close/>
              </a:path>
            </a:pathLst>
          </a:custGeom>
          <a:solidFill>
            <a:srgbClr val="FFFF99"/>
          </a:solidFill>
        </p:spPr>
        <p:txBody>
          <a:bodyPr wrap="square" lIns="0" tIns="0" rIns="0" bIns="0" rtlCol="0"/>
          <a:lstStyle/>
          <a:p>
            <a:endParaRPr/>
          </a:p>
        </p:txBody>
      </p:sp>
      <p:sp>
        <p:nvSpPr>
          <p:cNvPr id="8" name="object 8"/>
          <p:cNvSpPr txBox="1"/>
          <p:nvPr/>
        </p:nvSpPr>
        <p:spPr>
          <a:xfrm>
            <a:off x="1220718" y="5708515"/>
            <a:ext cx="3168650" cy="808355"/>
          </a:xfrm>
          <a:prstGeom prst="rect">
            <a:avLst/>
          </a:prstGeom>
        </p:spPr>
        <p:txBody>
          <a:bodyPr vert="horz" wrap="square" lIns="0" tIns="0" rIns="0" bIns="0" rtlCol="0">
            <a:spAutoFit/>
          </a:bodyPr>
          <a:lstStyle/>
          <a:p>
            <a:pPr marL="12700">
              <a:lnSpc>
                <a:spcPct val="100000"/>
              </a:lnSpc>
            </a:pPr>
            <a:r>
              <a:rPr sz="4700" spc="85" dirty="0">
                <a:latin typeface="Palatino Linotype"/>
                <a:cs typeface="Palatino Linotype"/>
              </a:rPr>
              <a:t>2</a:t>
            </a:r>
            <a:r>
              <a:rPr sz="4700" i="1" spc="85" dirty="0">
                <a:latin typeface="Palatino Linotype"/>
                <a:cs typeface="Palatino Linotype"/>
              </a:rPr>
              <a:t>d</a:t>
            </a:r>
            <a:r>
              <a:rPr sz="4700" i="1" spc="-735" dirty="0">
                <a:latin typeface="Palatino Linotype"/>
                <a:cs typeface="Palatino Linotype"/>
              </a:rPr>
              <a:t> </a:t>
            </a:r>
            <a:r>
              <a:rPr sz="4700" spc="65" dirty="0">
                <a:latin typeface="Palatino Linotype"/>
                <a:cs typeface="Palatino Linotype"/>
              </a:rPr>
              <a:t>sin</a:t>
            </a:r>
            <a:r>
              <a:rPr sz="4950" i="1" spc="65" dirty="0">
                <a:latin typeface="Symbol"/>
                <a:cs typeface="Symbol"/>
              </a:rPr>
              <a:t></a:t>
            </a:r>
            <a:r>
              <a:rPr sz="4950" i="1" spc="229" dirty="0">
                <a:latin typeface="Times New Roman"/>
                <a:cs typeface="Times New Roman"/>
              </a:rPr>
              <a:t> </a:t>
            </a:r>
            <a:r>
              <a:rPr sz="4700" spc="135" dirty="0">
                <a:latin typeface="Symbol"/>
                <a:cs typeface="Symbol"/>
              </a:rPr>
              <a:t></a:t>
            </a:r>
            <a:r>
              <a:rPr sz="4700" spc="-335" dirty="0">
                <a:latin typeface="Times New Roman"/>
                <a:cs typeface="Times New Roman"/>
              </a:rPr>
              <a:t> </a:t>
            </a:r>
            <a:r>
              <a:rPr sz="4700" i="1" spc="10" dirty="0">
                <a:latin typeface="Palatino Linotype"/>
                <a:cs typeface="Palatino Linotype"/>
              </a:rPr>
              <a:t>n</a:t>
            </a:r>
            <a:r>
              <a:rPr sz="4950" i="1" spc="10" dirty="0">
                <a:latin typeface="Symbol"/>
                <a:cs typeface="Symbol"/>
              </a:rPr>
              <a:t></a:t>
            </a:r>
            <a:endParaRPr sz="4950">
              <a:latin typeface="Symbol"/>
              <a:cs typeface="Symbol"/>
            </a:endParaRPr>
          </a:p>
        </p:txBody>
      </p:sp>
      <p:sp>
        <p:nvSpPr>
          <p:cNvPr id="9" name="object 9"/>
          <p:cNvSpPr/>
          <p:nvPr/>
        </p:nvSpPr>
        <p:spPr>
          <a:xfrm>
            <a:off x="1143000" y="5791200"/>
            <a:ext cx="3365500" cy="694055"/>
          </a:xfrm>
          <a:custGeom>
            <a:avLst/>
            <a:gdLst/>
            <a:ahLst/>
            <a:cxnLst/>
            <a:rect l="l" t="t" r="r" b="b"/>
            <a:pathLst>
              <a:path w="3365500" h="694054">
                <a:moveTo>
                  <a:pt x="0" y="693737"/>
                </a:moveTo>
                <a:lnTo>
                  <a:pt x="3365500" y="693737"/>
                </a:lnTo>
                <a:lnTo>
                  <a:pt x="3365500" y="0"/>
                </a:lnTo>
                <a:lnTo>
                  <a:pt x="0" y="0"/>
                </a:lnTo>
                <a:lnTo>
                  <a:pt x="0" y="693737"/>
                </a:lnTo>
                <a:close/>
              </a:path>
            </a:pathLst>
          </a:custGeom>
          <a:ln w="25400">
            <a:solidFill>
              <a:srgbClr val="FF0000"/>
            </a:solidFill>
          </a:ln>
        </p:spPr>
        <p:txBody>
          <a:bodyPr wrap="square" lIns="0" tIns="0" rIns="0" bIns="0" rtlCol="0"/>
          <a:lstStyle/>
          <a:p>
            <a:endParaRPr/>
          </a:p>
        </p:txBody>
      </p:sp>
      <p:sp>
        <p:nvSpPr>
          <p:cNvPr id="10" name="object 10"/>
          <p:cNvSpPr txBox="1"/>
          <p:nvPr/>
        </p:nvSpPr>
        <p:spPr>
          <a:xfrm>
            <a:off x="5092700" y="5637987"/>
            <a:ext cx="3241040" cy="864869"/>
          </a:xfrm>
          <a:prstGeom prst="rect">
            <a:avLst/>
          </a:prstGeom>
        </p:spPr>
        <p:txBody>
          <a:bodyPr vert="horz" wrap="square" lIns="0" tIns="0" rIns="0" bIns="0" rtlCol="0">
            <a:spAutoFit/>
          </a:bodyPr>
          <a:lstStyle/>
          <a:p>
            <a:pPr marL="12700">
              <a:lnSpc>
                <a:spcPct val="100000"/>
              </a:lnSpc>
            </a:pPr>
            <a:r>
              <a:rPr sz="2800" b="1" spc="-5" dirty="0">
                <a:latin typeface="Times New Roman"/>
                <a:cs typeface="Times New Roman"/>
              </a:rPr>
              <a:t>If </a:t>
            </a:r>
            <a:r>
              <a:rPr sz="2800" b="1" i="1" spc="-5" dirty="0">
                <a:latin typeface="Times New Roman"/>
                <a:cs typeface="Times New Roman"/>
              </a:rPr>
              <a:t>θ </a:t>
            </a:r>
            <a:r>
              <a:rPr sz="2800" b="1" dirty="0">
                <a:latin typeface="Times New Roman"/>
                <a:cs typeface="Times New Roman"/>
              </a:rPr>
              <a:t>and </a:t>
            </a:r>
            <a:r>
              <a:rPr sz="2800" b="1" i="1" spc="-5" dirty="0">
                <a:latin typeface="Times New Roman"/>
                <a:cs typeface="Times New Roman"/>
              </a:rPr>
              <a:t>λ </a:t>
            </a:r>
            <a:r>
              <a:rPr sz="2800" b="1" spc="-20" dirty="0">
                <a:latin typeface="Times New Roman"/>
                <a:cs typeface="Times New Roman"/>
              </a:rPr>
              <a:t>are</a:t>
            </a:r>
            <a:r>
              <a:rPr sz="2800" b="1" spc="-75" dirty="0">
                <a:latin typeface="Times New Roman"/>
                <a:cs typeface="Times New Roman"/>
              </a:rPr>
              <a:t> </a:t>
            </a:r>
            <a:r>
              <a:rPr sz="2800" b="1" spc="-10" dirty="0">
                <a:latin typeface="Times New Roman"/>
                <a:cs typeface="Times New Roman"/>
              </a:rPr>
              <a:t>known,</a:t>
            </a:r>
            <a:endParaRPr sz="2800">
              <a:latin typeface="Times New Roman"/>
              <a:cs typeface="Times New Roman"/>
            </a:endParaRPr>
          </a:p>
          <a:p>
            <a:pPr marL="12700">
              <a:lnSpc>
                <a:spcPct val="100000"/>
              </a:lnSpc>
            </a:pPr>
            <a:r>
              <a:rPr sz="2800" b="1" i="1" spc="-5" dirty="0">
                <a:latin typeface="Times New Roman"/>
                <a:cs typeface="Times New Roman"/>
              </a:rPr>
              <a:t>d </a:t>
            </a:r>
            <a:r>
              <a:rPr sz="2800" b="1" spc="-5" dirty="0">
                <a:latin typeface="Times New Roman"/>
                <a:cs typeface="Times New Roman"/>
              </a:rPr>
              <a:t>can be</a:t>
            </a:r>
            <a:r>
              <a:rPr sz="2800" b="1" spc="-50" dirty="0">
                <a:latin typeface="Times New Roman"/>
                <a:cs typeface="Times New Roman"/>
              </a:rPr>
              <a:t> </a:t>
            </a:r>
            <a:r>
              <a:rPr sz="2800" b="1" spc="-5" dirty="0">
                <a:latin typeface="Times New Roman"/>
                <a:cs typeface="Times New Roman"/>
              </a:rPr>
              <a:t>determined</a:t>
            </a:r>
            <a:endParaRPr sz="2800">
              <a:latin typeface="Times New Roman"/>
              <a:cs typeface="Times New Roman"/>
            </a:endParaRPr>
          </a:p>
        </p:txBody>
      </p:sp>
    </p:spTree>
    <p:extLst>
      <p:ext uri="{BB962C8B-B14F-4D97-AF65-F5344CB8AC3E}">
        <p14:creationId xmlns:p14="http://schemas.microsoft.com/office/powerpoint/2010/main" xmlns="" val="307634176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57200" y="457200"/>
            <a:ext cx="5946775" cy="559435"/>
          </a:xfrm>
          <a:prstGeom prst="rect">
            <a:avLst/>
          </a:prstGeom>
        </p:spPr>
        <p:txBody>
          <a:bodyPr vert="horz" wrap="square" lIns="0" tIns="0" rIns="0" bIns="0" rtlCol="0">
            <a:spAutoFit/>
          </a:bodyPr>
          <a:lstStyle/>
          <a:p>
            <a:pPr marL="12700">
              <a:lnSpc>
                <a:spcPct val="100000"/>
              </a:lnSpc>
            </a:pPr>
            <a:r>
              <a:rPr spc="-5" dirty="0"/>
              <a:t>Davisson-Germer</a:t>
            </a:r>
            <a:r>
              <a:rPr spc="-140" dirty="0"/>
              <a:t> </a:t>
            </a:r>
            <a:r>
              <a:rPr dirty="0"/>
              <a:t>experiment:</a:t>
            </a:r>
          </a:p>
        </p:txBody>
      </p:sp>
      <p:sp>
        <p:nvSpPr>
          <p:cNvPr id="5" name="object 5"/>
          <p:cNvSpPr/>
          <p:nvPr/>
        </p:nvSpPr>
        <p:spPr>
          <a:xfrm>
            <a:off x="457200" y="1676400"/>
            <a:ext cx="4335526" cy="48006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44500" y="1663700"/>
            <a:ext cx="4361180" cy="4826000"/>
          </a:xfrm>
          <a:custGeom>
            <a:avLst/>
            <a:gdLst/>
            <a:ahLst/>
            <a:cxnLst/>
            <a:rect l="l" t="t" r="r" b="b"/>
            <a:pathLst>
              <a:path w="4361180" h="4826000">
                <a:moveTo>
                  <a:pt x="0" y="4826000"/>
                </a:moveTo>
                <a:lnTo>
                  <a:pt x="4360926" y="4826000"/>
                </a:lnTo>
                <a:lnTo>
                  <a:pt x="4360926" y="0"/>
                </a:lnTo>
                <a:lnTo>
                  <a:pt x="0" y="0"/>
                </a:lnTo>
                <a:lnTo>
                  <a:pt x="0" y="4826000"/>
                </a:lnTo>
                <a:close/>
              </a:path>
            </a:pathLst>
          </a:custGeom>
          <a:ln w="25400">
            <a:solidFill>
              <a:srgbClr val="FF0000"/>
            </a:solidFill>
          </a:ln>
        </p:spPr>
        <p:txBody>
          <a:bodyPr wrap="square" lIns="0" tIns="0" rIns="0" bIns="0" rtlCol="0"/>
          <a:lstStyle/>
          <a:p>
            <a:endParaRPr/>
          </a:p>
        </p:txBody>
      </p:sp>
      <p:sp>
        <p:nvSpPr>
          <p:cNvPr id="7" name="object 7"/>
          <p:cNvSpPr txBox="1">
            <a:spLocks noGrp="1"/>
          </p:cNvSpPr>
          <p:nvPr>
            <p:ph type="body" idx="1"/>
          </p:nvPr>
        </p:nvSpPr>
        <p:spPr>
          <a:xfrm>
            <a:off x="685800" y="1066800"/>
            <a:ext cx="8229600" cy="4331955"/>
          </a:xfrm>
          <a:prstGeom prst="rect">
            <a:avLst/>
          </a:prstGeom>
        </p:spPr>
        <p:txBody>
          <a:bodyPr vert="horz" wrap="square" lIns="0" tIns="0" rIns="0" bIns="0" rtlCol="0">
            <a:spAutoFit/>
          </a:bodyPr>
          <a:lstStyle/>
          <a:p>
            <a:pPr marL="5363845" indent="-342900">
              <a:lnSpc>
                <a:spcPct val="100000"/>
              </a:lnSpc>
              <a:buFont typeface="Times New Roman"/>
              <a:buChar char="•"/>
              <a:tabLst>
                <a:tab pos="5363845" algn="l"/>
                <a:tab pos="5364480" algn="l"/>
              </a:tabLst>
            </a:pPr>
            <a:r>
              <a:rPr sz="2400" spc="-10" dirty="0">
                <a:latin typeface="Times New Roman" pitchFamily="18" charset="0"/>
                <a:cs typeface="Times New Roman" pitchFamily="18" charset="0"/>
              </a:rPr>
              <a:t>Electrons </a:t>
            </a:r>
            <a:r>
              <a:rPr sz="2400" spc="-25">
                <a:latin typeface="Times New Roman" pitchFamily="18" charset="0"/>
                <a:cs typeface="Times New Roman" pitchFamily="18" charset="0"/>
              </a:rPr>
              <a:t>were</a:t>
            </a:r>
            <a:r>
              <a:rPr sz="2400" spc="-35">
                <a:latin typeface="Times New Roman" pitchFamily="18" charset="0"/>
                <a:cs typeface="Times New Roman" pitchFamily="18" charset="0"/>
              </a:rPr>
              <a:t> </a:t>
            </a:r>
            <a:r>
              <a:rPr sz="2400" spc="-15" smtClean="0">
                <a:latin typeface="Times New Roman" pitchFamily="18" charset="0"/>
                <a:cs typeface="Times New Roman" pitchFamily="18" charset="0"/>
              </a:rPr>
              <a:t>directed</a:t>
            </a:r>
            <a:r>
              <a:rPr lang="en-US" sz="2400" spc="-15" dirty="0" smtClean="0">
                <a:latin typeface="Times New Roman" pitchFamily="18" charset="0"/>
                <a:cs typeface="Times New Roman" pitchFamily="18" charset="0"/>
              </a:rPr>
              <a:t> </a:t>
            </a:r>
            <a:r>
              <a:rPr sz="2400" smtClean="0">
                <a:latin typeface="Times New Roman" pitchFamily="18" charset="0"/>
                <a:cs typeface="Times New Roman" pitchFamily="18" charset="0"/>
              </a:rPr>
              <a:t>onto </a:t>
            </a:r>
            <a:r>
              <a:rPr sz="2400" spc="-10" dirty="0">
                <a:latin typeface="Times New Roman" pitchFamily="18" charset="0"/>
                <a:cs typeface="Times New Roman" pitchFamily="18" charset="0"/>
              </a:rPr>
              <a:t>nickel</a:t>
            </a:r>
            <a:r>
              <a:rPr sz="2400" spc="-60" dirty="0">
                <a:latin typeface="Times New Roman" pitchFamily="18" charset="0"/>
                <a:cs typeface="Times New Roman" pitchFamily="18" charset="0"/>
              </a:rPr>
              <a:t> </a:t>
            </a:r>
            <a:r>
              <a:rPr sz="2400" spc="-5" dirty="0">
                <a:latin typeface="Times New Roman" pitchFamily="18" charset="0"/>
                <a:cs typeface="Times New Roman" pitchFamily="18" charset="0"/>
              </a:rPr>
              <a:t>crystals</a:t>
            </a:r>
          </a:p>
          <a:p>
            <a:pPr marL="5363845" marR="24765" indent="-342900">
              <a:lnSpc>
                <a:spcPct val="100000"/>
              </a:lnSpc>
              <a:spcBef>
                <a:spcPts val="670"/>
              </a:spcBef>
              <a:buFont typeface="Times New Roman"/>
              <a:buChar char="•"/>
              <a:tabLst>
                <a:tab pos="5363845" algn="l"/>
                <a:tab pos="5364480" algn="l"/>
              </a:tabLst>
            </a:pPr>
            <a:r>
              <a:rPr sz="2400" spc="-5" dirty="0">
                <a:latin typeface="Times New Roman" pitchFamily="18" charset="0"/>
                <a:cs typeface="Times New Roman" pitchFamily="18" charset="0"/>
              </a:rPr>
              <a:t>Accelerating </a:t>
            </a:r>
            <a:r>
              <a:rPr sz="2400" dirty="0">
                <a:latin typeface="Times New Roman" pitchFamily="18" charset="0"/>
                <a:cs typeface="Times New Roman" pitchFamily="18" charset="0"/>
              </a:rPr>
              <a:t>voltage </a:t>
            </a:r>
            <a:r>
              <a:rPr sz="2400" spc="-5" dirty="0">
                <a:latin typeface="Times New Roman" pitchFamily="18" charset="0"/>
                <a:cs typeface="Times New Roman" pitchFamily="18" charset="0"/>
              </a:rPr>
              <a:t>is  used to </a:t>
            </a:r>
            <a:r>
              <a:rPr sz="2400" spc="-10" dirty="0">
                <a:latin typeface="Times New Roman" pitchFamily="18" charset="0"/>
                <a:cs typeface="Times New Roman" pitchFamily="18" charset="0"/>
              </a:rPr>
              <a:t>control</a:t>
            </a:r>
            <a:r>
              <a:rPr sz="2400" spc="-85" dirty="0">
                <a:latin typeface="Times New Roman" pitchFamily="18" charset="0"/>
                <a:cs typeface="Times New Roman" pitchFamily="18" charset="0"/>
              </a:rPr>
              <a:t> </a:t>
            </a:r>
            <a:r>
              <a:rPr sz="2400" spc="-10" dirty="0">
                <a:latin typeface="Times New Roman" pitchFamily="18" charset="0"/>
                <a:cs typeface="Times New Roman" pitchFamily="18" charset="0"/>
              </a:rPr>
              <a:t>electron  </a:t>
            </a:r>
            <a:r>
              <a:rPr sz="2400" spc="-5" dirty="0">
                <a:latin typeface="Times New Roman" pitchFamily="18" charset="0"/>
                <a:cs typeface="Times New Roman" pitchFamily="18" charset="0"/>
              </a:rPr>
              <a:t>energy: </a:t>
            </a:r>
            <a:r>
              <a:rPr sz="2400" i="1" spc="-5" dirty="0">
                <a:latin typeface="Times New Roman" pitchFamily="18" charset="0"/>
                <a:cs typeface="Times New Roman" pitchFamily="18" charset="0"/>
              </a:rPr>
              <a:t>E =</a:t>
            </a:r>
            <a:r>
              <a:rPr sz="2400" i="1" spc="-60" dirty="0">
                <a:latin typeface="Times New Roman" pitchFamily="18" charset="0"/>
                <a:cs typeface="Times New Roman" pitchFamily="18" charset="0"/>
              </a:rPr>
              <a:t> </a:t>
            </a:r>
            <a:r>
              <a:rPr sz="2400" i="1" spc="-15" dirty="0">
                <a:latin typeface="Times New Roman" pitchFamily="18" charset="0"/>
                <a:cs typeface="Times New Roman" pitchFamily="18" charset="0"/>
              </a:rPr>
              <a:t>|e|V</a:t>
            </a:r>
          </a:p>
          <a:p>
            <a:pPr marL="5363845" marR="182245" indent="-342900">
              <a:lnSpc>
                <a:spcPct val="100000"/>
              </a:lnSpc>
              <a:spcBef>
                <a:spcPts val="670"/>
              </a:spcBef>
              <a:buFont typeface="Times New Roman"/>
              <a:buChar char="•"/>
              <a:tabLst>
                <a:tab pos="5363845" algn="l"/>
                <a:tab pos="5364480" algn="l"/>
              </a:tabLst>
            </a:pPr>
            <a:r>
              <a:rPr sz="2400" spc="-5" dirty="0">
                <a:latin typeface="Times New Roman" pitchFamily="18" charset="0"/>
                <a:cs typeface="Times New Roman" pitchFamily="18" charset="0"/>
              </a:rPr>
              <a:t>The scattering angle  and </a:t>
            </a:r>
            <a:r>
              <a:rPr sz="2400" dirty="0">
                <a:latin typeface="Times New Roman" pitchFamily="18" charset="0"/>
                <a:cs typeface="Times New Roman" pitchFamily="18" charset="0"/>
              </a:rPr>
              <a:t>intensity</a:t>
            </a:r>
            <a:r>
              <a:rPr sz="2400" spc="-75" dirty="0">
                <a:latin typeface="Times New Roman" pitchFamily="18" charset="0"/>
                <a:cs typeface="Times New Roman" pitchFamily="18" charset="0"/>
              </a:rPr>
              <a:t> </a:t>
            </a:r>
            <a:r>
              <a:rPr sz="2400" spc="-10" dirty="0">
                <a:latin typeface="Times New Roman" pitchFamily="18" charset="0"/>
                <a:cs typeface="Times New Roman" pitchFamily="18" charset="0"/>
              </a:rPr>
              <a:t>(electron  current) </a:t>
            </a:r>
            <a:r>
              <a:rPr sz="2400" spc="-20">
                <a:latin typeface="Times New Roman" pitchFamily="18" charset="0"/>
                <a:cs typeface="Times New Roman" pitchFamily="18" charset="0"/>
              </a:rPr>
              <a:t>are</a:t>
            </a:r>
            <a:r>
              <a:rPr sz="2400" spc="-60">
                <a:latin typeface="Times New Roman" pitchFamily="18" charset="0"/>
                <a:cs typeface="Times New Roman" pitchFamily="18" charset="0"/>
              </a:rPr>
              <a:t> </a:t>
            </a:r>
            <a:r>
              <a:rPr sz="2400" spc="-10" smtClean="0">
                <a:latin typeface="Times New Roman" pitchFamily="18" charset="0"/>
                <a:cs typeface="Times New Roman" pitchFamily="18" charset="0"/>
              </a:rPr>
              <a:t>detected</a:t>
            </a:r>
            <a:r>
              <a:rPr lang="en-US" sz="2400" spc="-10" dirty="0" smtClean="0">
                <a:latin typeface="Times New Roman" pitchFamily="18" charset="0"/>
                <a:cs typeface="Times New Roman" pitchFamily="18" charset="0"/>
              </a:rPr>
              <a:t> .</a:t>
            </a:r>
          </a:p>
          <a:p>
            <a:pPr marL="5363845" marR="182245" indent="-342900">
              <a:lnSpc>
                <a:spcPct val="100000"/>
              </a:lnSpc>
              <a:spcBef>
                <a:spcPts val="670"/>
              </a:spcBef>
              <a:buFont typeface="Times New Roman"/>
              <a:buChar char="•"/>
              <a:tabLst>
                <a:tab pos="5363845" algn="l"/>
                <a:tab pos="5364480" algn="l"/>
              </a:tabLst>
            </a:pPr>
            <a:r>
              <a:rPr sz="2400" i="1" smtClean="0">
                <a:latin typeface="Times New Roman" pitchFamily="18" charset="0"/>
                <a:cs typeface="Times New Roman" pitchFamily="18" charset="0"/>
              </a:rPr>
              <a:t>φ </a:t>
            </a:r>
            <a:r>
              <a:rPr sz="2400" dirty="0">
                <a:latin typeface="Times New Roman" pitchFamily="18" charset="0"/>
                <a:cs typeface="Times New Roman" pitchFamily="18" charset="0"/>
              </a:rPr>
              <a:t>is the </a:t>
            </a:r>
            <a:r>
              <a:rPr sz="2400" spc="-5" dirty="0">
                <a:latin typeface="Times New Roman" pitchFamily="18" charset="0"/>
                <a:cs typeface="Times New Roman" pitchFamily="18" charset="0"/>
              </a:rPr>
              <a:t>scattering</a:t>
            </a:r>
            <a:r>
              <a:rPr sz="2400" spc="-100" dirty="0">
                <a:latin typeface="Times New Roman" pitchFamily="18" charset="0"/>
                <a:cs typeface="Times New Roman" pitchFamily="18" charset="0"/>
              </a:rPr>
              <a:t> </a:t>
            </a:r>
            <a:r>
              <a:rPr sz="2400" dirty="0">
                <a:latin typeface="Times New Roman" pitchFamily="18" charset="0"/>
                <a:cs typeface="Times New Roman" pitchFamily="18" charset="0"/>
              </a:rPr>
              <a:t>angle</a:t>
            </a:r>
            <a:endParaRPr sz="2400">
              <a:latin typeface="Times New Roman" pitchFamily="18" charset="0"/>
              <a:cs typeface="Times New Roman" pitchFamily="18" charset="0"/>
            </a:endParaRPr>
          </a:p>
        </p:txBody>
      </p:sp>
    </p:spTree>
    <p:extLst>
      <p:ext uri="{BB962C8B-B14F-4D97-AF65-F5344CB8AC3E}">
        <p14:creationId xmlns:p14="http://schemas.microsoft.com/office/powerpoint/2010/main" xmlns="" val="164259685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Electron</a:t>
            </a:r>
            <a:r>
              <a:rPr spc="-95" dirty="0"/>
              <a:t> </a:t>
            </a:r>
            <a:r>
              <a:rPr spc="-5" dirty="0"/>
              <a:t>scattering:</a:t>
            </a:r>
          </a:p>
        </p:txBody>
      </p:sp>
      <p:sp>
        <p:nvSpPr>
          <p:cNvPr id="5" name="object 5"/>
          <p:cNvSpPr/>
          <p:nvPr/>
        </p:nvSpPr>
        <p:spPr>
          <a:xfrm>
            <a:off x="381000" y="1752600"/>
            <a:ext cx="6400800" cy="379882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68300" y="1739900"/>
            <a:ext cx="6426200" cy="3824604"/>
          </a:xfrm>
          <a:custGeom>
            <a:avLst/>
            <a:gdLst/>
            <a:ahLst/>
            <a:cxnLst/>
            <a:rect l="l" t="t" r="r" b="b"/>
            <a:pathLst>
              <a:path w="6426200" h="3824604">
                <a:moveTo>
                  <a:pt x="0" y="3824351"/>
                </a:moveTo>
                <a:lnTo>
                  <a:pt x="6426200" y="3824351"/>
                </a:lnTo>
                <a:lnTo>
                  <a:pt x="6426200" y="0"/>
                </a:lnTo>
                <a:lnTo>
                  <a:pt x="0" y="0"/>
                </a:lnTo>
                <a:lnTo>
                  <a:pt x="0" y="3824351"/>
                </a:lnTo>
                <a:close/>
              </a:path>
            </a:pathLst>
          </a:custGeom>
          <a:ln w="25400">
            <a:solidFill>
              <a:srgbClr val="FF0000"/>
            </a:solidFill>
          </a:ln>
        </p:spPr>
        <p:txBody>
          <a:bodyPr wrap="square" lIns="0" tIns="0" rIns="0" bIns="0" rtlCol="0"/>
          <a:lstStyle/>
          <a:p>
            <a:endParaRPr/>
          </a:p>
        </p:txBody>
      </p:sp>
      <p:sp>
        <p:nvSpPr>
          <p:cNvPr id="7" name="object 7"/>
          <p:cNvSpPr/>
          <p:nvPr/>
        </p:nvSpPr>
        <p:spPr>
          <a:xfrm>
            <a:off x="6902450" y="3505136"/>
            <a:ext cx="2209800" cy="455930"/>
          </a:xfrm>
          <a:custGeom>
            <a:avLst/>
            <a:gdLst/>
            <a:ahLst/>
            <a:cxnLst/>
            <a:rect l="l" t="t" r="r" b="b"/>
            <a:pathLst>
              <a:path w="2209800" h="455929">
                <a:moveTo>
                  <a:pt x="0" y="455612"/>
                </a:moveTo>
                <a:lnTo>
                  <a:pt x="2209800" y="455612"/>
                </a:lnTo>
                <a:lnTo>
                  <a:pt x="2209800" y="0"/>
                </a:lnTo>
                <a:lnTo>
                  <a:pt x="0" y="0"/>
                </a:lnTo>
                <a:lnTo>
                  <a:pt x="0" y="455612"/>
                </a:lnTo>
                <a:close/>
              </a:path>
            </a:pathLst>
          </a:custGeom>
          <a:solidFill>
            <a:srgbClr val="FFFF99"/>
          </a:solidFill>
        </p:spPr>
        <p:txBody>
          <a:bodyPr wrap="square" lIns="0" tIns="0" rIns="0" bIns="0" rtlCol="0"/>
          <a:lstStyle/>
          <a:p>
            <a:endParaRPr/>
          </a:p>
        </p:txBody>
      </p:sp>
      <p:sp>
        <p:nvSpPr>
          <p:cNvPr id="8" name="object 8"/>
          <p:cNvSpPr txBox="1"/>
          <p:nvPr/>
        </p:nvSpPr>
        <p:spPr>
          <a:xfrm>
            <a:off x="6937629" y="1785873"/>
            <a:ext cx="2101215" cy="3806825"/>
          </a:xfrm>
          <a:prstGeom prst="rect">
            <a:avLst/>
          </a:prstGeom>
        </p:spPr>
        <p:txBody>
          <a:bodyPr vert="horz" wrap="square" lIns="0" tIns="0" rIns="0" bIns="0" rtlCol="0">
            <a:spAutoFit/>
          </a:bodyPr>
          <a:lstStyle/>
          <a:p>
            <a:pPr marL="12700" marR="5080">
              <a:lnSpc>
                <a:spcPct val="100000"/>
              </a:lnSpc>
            </a:pPr>
            <a:r>
              <a:rPr sz="2800" b="1" spc="-20" dirty="0">
                <a:latin typeface="Times New Roman"/>
                <a:cs typeface="Times New Roman"/>
              </a:rPr>
              <a:t>From </a:t>
            </a:r>
            <a:r>
              <a:rPr sz="2800" b="1" spc="-5" dirty="0">
                <a:latin typeface="Times New Roman"/>
                <a:cs typeface="Times New Roman"/>
              </a:rPr>
              <a:t>X-ray  experiments:  </a:t>
            </a:r>
            <a:r>
              <a:rPr sz="2800" b="1" i="1" spc="-5" dirty="0">
                <a:latin typeface="Times New Roman"/>
                <a:cs typeface="Times New Roman"/>
              </a:rPr>
              <a:t>d </a:t>
            </a:r>
            <a:r>
              <a:rPr sz="2800" b="1" spc="-5" dirty="0">
                <a:latin typeface="Times New Roman"/>
                <a:cs typeface="Times New Roman"/>
              </a:rPr>
              <a:t>= 0.091</a:t>
            </a:r>
            <a:r>
              <a:rPr sz="2800" b="1" spc="-75" dirty="0">
                <a:latin typeface="Times New Roman"/>
                <a:cs typeface="Times New Roman"/>
              </a:rPr>
              <a:t> </a:t>
            </a:r>
            <a:r>
              <a:rPr sz="2800" b="1" spc="-10" dirty="0">
                <a:latin typeface="Times New Roman"/>
                <a:cs typeface="Times New Roman"/>
              </a:rPr>
              <a:t>nm</a:t>
            </a:r>
            <a:endParaRPr sz="2800">
              <a:latin typeface="Times New Roman"/>
              <a:cs typeface="Times New Roman"/>
            </a:endParaRPr>
          </a:p>
          <a:p>
            <a:pPr>
              <a:lnSpc>
                <a:spcPct val="100000"/>
              </a:lnSpc>
              <a:spcBef>
                <a:spcPts val="35"/>
              </a:spcBef>
            </a:pPr>
            <a:endParaRPr sz="2600">
              <a:latin typeface="Times New Roman"/>
              <a:cs typeface="Times New Roman"/>
            </a:endParaRPr>
          </a:p>
          <a:p>
            <a:pPr marL="24130">
              <a:lnSpc>
                <a:spcPct val="100000"/>
              </a:lnSpc>
              <a:spcBef>
                <a:spcPts val="5"/>
              </a:spcBef>
            </a:pPr>
            <a:r>
              <a:rPr sz="3050" spc="75" dirty="0">
                <a:latin typeface="Palatino Linotype"/>
                <a:cs typeface="Palatino Linotype"/>
              </a:rPr>
              <a:t>2</a:t>
            </a:r>
            <a:r>
              <a:rPr sz="3050" i="1" spc="75" dirty="0">
                <a:latin typeface="Palatino Linotype"/>
                <a:cs typeface="Palatino Linotype"/>
              </a:rPr>
              <a:t>d</a:t>
            </a:r>
            <a:r>
              <a:rPr sz="3050" i="1" spc="-480" dirty="0">
                <a:latin typeface="Palatino Linotype"/>
                <a:cs typeface="Palatino Linotype"/>
              </a:rPr>
              <a:t> </a:t>
            </a:r>
            <a:r>
              <a:rPr sz="3050" spc="50" dirty="0">
                <a:latin typeface="Palatino Linotype"/>
                <a:cs typeface="Palatino Linotype"/>
              </a:rPr>
              <a:t>sin</a:t>
            </a:r>
            <a:r>
              <a:rPr sz="3250" i="1" spc="50" dirty="0">
                <a:latin typeface="Symbol"/>
                <a:cs typeface="Symbol"/>
              </a:rPr>
              <a:t></a:t>
            </a:r>
            <a:r>
              <a:rPr sz="3250" i="1" spc="140" dirty="0">
                <a:latin typeface="Times New Roman"/>
                <a:cs typeface="Times New Roman"/>
              </a:rPr>
              <a:t> </a:t>
            </a:r>
            <a:r>
              <a:rPr sz="3050" spc="105" dirty="0">
                <a:latin typeface="Symbol"/>
                <a:cs typeface="Symbol"/>
              </a:rPr>
              <a:t></a:t>
            </a:r>
            <a:r>
              <a:rPr sz="3050" spc="-215" dirty="0">
                <a:latin typeface="Times New Roman"/>
                <a:cs typeface="Times New Roman"/>
              </a:rPr>
              <a:t> </a:t>
            </a:r>
            <a:r>
              <a:rPr sz="3050" i="1" spc="15" dirty="0">
                <a:latin typeface="Palatino Linotype"/>
                <a:cs typeface="Palatino Linotype"/>
              </a:rPr>
              <a:t>n</a:t>
            </a:r>
            <a:r>
              <a:rPr sz="3250" i="1" spc="15" dirty="0">
                <a:latin typeface="Symbol"/>
                <a:cs typeface="Symbol"/>
              </a:rPr>
              <a:t></a:t>
            </a:r>
            <a:endParaRPr sz="3250">
              <a:latin typeface="Symbol"/>
              <a:cs typeface="Symbol"/>
            </a:endParaRPr>
          </a:p>
          <a:p>
            <a:pPr marL="12700" marR="357505">
              <a:lnSpc>
                <a:spcPct val="100000"/>
              </a:lnSpc>
              <a:spcBef>
                <a:spcPts val="2790"/>
              </a:spcBef>
            </a:pPr>
            <a:r>
              <a:rPr sz="2800" b="1" spc="-5" dirty="0">
                <a:latin typeface="Times New Roman"/>
                <a:cs typeface="Times New Roman"/>
              </a:rPr>
              <a:t>For </a:t>
            </a:r>
            <a:r>
              <a:rPr sz="2800" b="1" i="1" spc="-5" dirty="0">
                <a:latin typeface="Times New Roman"/>
                <a:cs typeface="Times New Roman"/>
              </a:rPr>
              <a:t>φ </a:t>
            </a:r>
            <a:r>
              <a:rPr sz="2800" b="1" spc="-5" dirty="0">
                <a:latin typeface="Times New Roman"/>
                <a:cs typeface="Times New Roman"/>
              </a:rPr>
              <a:t>=</a:t>
            </a:r>
            <a:r>
              <a:rPr sz="2800" b="1" spc="-125" dirty="0">
                <a:latin typeface="Times New Roman"/>
                <a:cs typeface="Times New Roman"/>
              </a:rPr>
              <a:t> </a:t>
            </a:r>
            <a:r>
              <a:rPr sz="2800" b="1" dirty="0">
                <a:latin typeface="Times New Roman"/>
                <a:cs typeface="Times New Roman"/>
              </a:rPr>
              <a:t>50°  (</a:t>
            </a:r>
            <a:r>
              <a:rPr sz="2800" b="1" i="1" dirty="0">
                <a:latin typeface="Times New Roman"/>
                <a:cs typeface="Times New Roman"/>
              </a:rPr>
              <a:t>θ </a:t>
            </a:r>
            <a:r>
              <a:rPr sz="2800" b="1" spc="-5" dirty="0">
                <a:latin typeface="Times New Roman"/>
                <a:cs typeface="Times New Roman"/>
              </a:rPr>
              <a:t>=</a:t>
            </a:r>
            <a:r>
              <a:rPr sz="2800" b="1" spc="-95" dirty="0">
                <a:latin typeface="Times New Roman"/>
                <a:cs typeface="Times New Roman"/>
              </a:rPr>
              <a:t> </a:t>
            </a:r>
            <a:r>
              <a:rPr sz="2800" b="1" dirty="0">
                <a:latin typeface="Times New Roman"/>
                <a:cs typeface="Times New Roman"/>
              </a:rPr>
              <a:t>65°):</a:t>
            </a:r>
            <a:endParaRPr sz="2800">
              <a:latin typeface="Times New Roman"/>
              <a:cs typeface="Times New Roman"/>
            </a:endParaRPr>
          </a:p>
          <a:p>
            <a:pPr marL="12700">
              <a:lnSpc>
                <a:spcPct val="100000"/>
              </a:lnSpc>
            </a:pPr>
            <a:r>
              <a:rPr sz="2800" b="1" i="1" spc="-5" dirty="0">
                <a:latin typeface="Times New Roman"/>
                <a:cs typeface="Times New Roman"/>
              </a:rPr>
              <a:t>λ </a:t>
            </a:r>
            <a:r>
              <a:rPr sz="2800" b="1" spc="-5" dirty="0">
                <a:latin typeface="Times New Roman"/>
                <a:cs typeface="Times New Roman"/>
              </a:rPr>
              <a:t>= </a:t>
            </a:r>
            <a:r>
              <a:rPr sz="2800" b="1" dirty="0">
                <a:latin typeface="Times New Roman"/>
                <a:cs typeface="Times New Roman"/>
              </a:rPr>
              <a:t>0.165</a:t>
            </a:r>
            <a:r>
              <a:rPr sz="2800" b="1" spc="-110" dirty="0">
                <a:latin typeface="Times New Roman"/>
                <a:cs typeface="Times New Roman"/>
              </a:rPr>
              <a:t> </a:t>
            </a:r>
            <a:r>
              <a:rPr sz="2800" b="1" spc="-10" dirty="0">
                <a:latin typeface="Times New Roman"/>
                <a:cs typeface="Times New Roman"/>
              </a:rPr>
              <a:t>nm</a:t>
            </a:r>
            <a:endParaRPr sz="2800">
              <a:latin typeface="Times New Roman"/>
              <a:cs typeface="Times New Roman"/>
            </a:endParaRPr>
          </a:p>
        </p:txBody>
      </p:sp>
      <p:sp>
        <p:nvSpPr>
          <p:cNvPr id="9" name="object 9"/>
          <p:cNvSpPr/>
          <p:nvPr/>
        </p:nvSpPr>
        <p:spPr>
          <a:xfrm>
            <a:off x="6902450" y="3505136"/>
            <a:ext cx="2209800" cy="455930"/>
          </a:xfrm>
          <a:custGeom>
            <a:avLst/>
            <a:gdLst/>
            <a:ahLst/>
            <a:cxnLst/>
            <a:rect l="l" t="t" r="r" b="b"/>
            <a:pathLst>
              <a:path w="2209800" h="455929">
                <a:moveTo>
                  <a:pt x="0" y="455612"/>
                </a:moveTo>
                <a:lnTo>
                  <a:pt x="2209800" y="455612"/>
                </a:lnTo>
                <a:lnTo>
                  <a:pt x="2209800" y="0"/>
                </a:lnTo>
                <a:lnTo>
                  <a:pt x="0" y="0"/>
                </a:lnTo>
                <a:lnTo>
                  <a:pt x="0" y="455612"/>
                </a:lnTo>
                <a:close/>
              </a:path>
            </a:pathLst>
          </a:custGeom>
          <a:ln w="25400">
            <a:solidFill>
              <a:srgbClr val="FF0000"/>
            </a:solidFill>
          </a:ln>
        </p:spPr>
        <p:txBody>
          <a:bodyPr wrap="square" lIns="0" tIns="0" rIns="0" bIns="0" rtlCol="0"/>
          <a:lstStyle/>
          <a:p>
            <a:endParaRPr/>
          </a:p>
        </p:txBody>
      </p:sp>
    </p:spTree>
    <p:extLst>
      <p:ext uri="{BB962C8B-B14F-4D97-AF65-F5344CB8AC3E}">
        <p14:creationId xmlns:p14="http://schemas.microsoft.com/office/powerpoint/2010/main" xmlns="" val="26144666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245" y="6071209"/>
            <a:ext cx="3357245" cy="338455"/>
          </a:xfrm>
          <a:prstGeom prst="rect">
            <a:avLst/>
          </a:prstGeom>
        </p:spPr>
        <p:txBody>
          <a:bodyPr vert="horz" wrap="square" lIns="0" tIns="0" rIns="0" bIns="0" rtlCol="0">
            <a:spAutoFit/>
          </a:bodyPr>
          <a:lstStyle/>
          <a:p>
            <a:pPr marL="12700">
              <a:lnSpc>
                <a:spcPct val="100000"/>
              </a:lnSpc>
            </a:pPr>
            <a:r>
              <a:rPr sz="2000" dirty="0">
                <a:solidFill>
                  <a:srgbClr val="2E5796"/>
                </a:solidFill>
                <a:latin typeface="Palatino Linotype"/>
                <a:cs typeface="Palatino Linotype"/>
              </a:rPr>
              <a:t>Davisson-Germer</a:t>
            </a:r>
            <a:r>
              <a:rPr sz="2000" spc="-130" dirty="0">
                <a:solidFill>
                  <a:srgbClr val="2E5796"/>
                </a:solidFill>
                <a:latin typeface="Palatino Linotype"/>
                <a:cs typeface="Palatino Linotype"/>
              </a:rPr>
              <a:t> </a:t>
            </a:r>
            <a:r>
              <a:rPr sz="2000" dirty="0">
                <a:solidFill>
                  <a:srgbClr val="2E5796"/>
                </a:solidFill>
                <a:latin typeface="Palatino Linotype"/>
                <a:cs typeface="Palatino Linotype"/>
              </a:rPr>
              <a:t>experiment</a:t>
            </a:r>
            <a:endParaRPr sz="2000">
              <a:latin typeface="Palatino Linotype"/>
              <a:cs typeface="Palatino Linotype"/>
            </a:endParaRPr>
          </a:p>
        </p:txBody>
      </p:sp>
      <p:sp>
        <p:nvSpPr>
          <p:cNvPr id="3" name="object 3"/>
          <p:cNvSpPr txBox="1"/>
          <p:nvPr/>
        </p:nvSpPr>
        <p:spPr>
          <a:xfrm>
            <a:off x="4730877" y="4963541"/>
            <a:ext cx="3836035" cy="1532255"/>
          </a:xfrm>
          <a:prstGeom prst="rect">
            <a:avLst/>
          </a:prstGeom>
        </p:spPr>
        <p:txBody>
          <a:bodyPr vert="horz" wrap="square" lIns="0" tIns="0" rIns="0" bIns="0" rtlCol="0">
            <a:spAutoFit/>
          </a:bodyPr>
          <a:lstStyle/>
          <a:p>
            <a:pPr marL="355600" indent="-342900">
              <a:lnSpc>
                <a:spcPts val="2280"/>
              </a:lnSpc>
              <a:buFont typeface="Arial"/>
              <a:buChar char="•"/>
              <a:tabLst>
                <a:tab pos="354965" algn="l"/>
                <a:tab pos="355600" algn="l"/>
              </a:tabLst>
            </a:pPr>
            <a:r>
              <a:rPr sz="2000" spc="-5" dirty="0">
                <a:latin typeface="Century Gothic"/>
                <a:cs typeface="Century Gothic"/>
              </a:rPr>
              <a:t>Application </a:t>
            </a:r>
            <a:r>
              <a:rPr sz="2000" dirty="0">
                <a:latin typeface="Century Gothic"/>
                <a:cs typeface="Century Gothic"/>
              </a:rPr>
              <a:t>of </a:t>
            </a:r>
            <a:r>
              <a:rPr sz="2000" spc="-5" dirty="0">
                <a:latin typeface="Century Gothic"/>
                <a:cs typeface="Century Gothic"/>
              </a:rPr>
              <a:t>diffraction</a:t>
            </a:r>
            <a:r>
              <a:rPr sz="2000" spc="-70" dirty="0">
                <a:latin typeface="Century Gothic"/>
                <a:cs typeface="Century Gothic"/>
              </a:rPr>
              <a:t> </a:t>
            </a:r>
            <a:r>
              <a:rPr sz="2000" spc="5" dirty="0">
                <a:latin typeface="Century Gothic"/>
                <a:cs typeface="Century Gothic"/>
              </a:rPr>
              <a:t>to</a:t>
            </a:r>
            <a:endParaRPr sz="2000">
              <a:latin typeface="Century Gothic"/>
              <a:cs typeface="Century Gothic"/>
            </a:endParaRPr>
          </a:p>
          <a:p>
            <a:pPr marR="40640" algn="ctr">
              <a:lnSpc>
                <a:spcPts val="2280"/>
              </a:lnSpc>
            </a:pPr>
            <a:r>
              <a:rPr sz="2000" dirty="0">
                <a:latin typeface="Century Gothic"/>
                <a:cs typeface="Century Gothic"/>
              </a:rPr>
              <a:t>measure atomic</a:t>
            </a:r>
            <a:r>
              <a:rPr sz="2000" spc="-125" dirty="0">
                <a:latin typeface="Century Gothic"/>
                <a:cs typeface="Century Gothic"/>
              </a:rPr>
              <a:t> </a:t>
            </a:r>
            <a:r>
              <a:rPr sz="2000" spc="-5" dirty="0">
                <a:latin typeface="Century Gothic"/>
                <a:cs typeface="Century Gothic"/>
              </a:rPr>
              <a:t>spacing</a:t>
            </a:r>
            <a:endParaRPr sz="2000">
              <a:latin typeface="Century Gothic"/>
              <a:cs typeface="Century Gothic"/>
            </a:endParaRPr>
          </a:p>
          <a:p>
            <a:pPr marL="355600" indent="-342900">
              <a:lnSpc>
                <a:spcPct val="100000"/>
              </a:lnSpc>
              <a:spcBef>
                <a:spcPts val="240"/>
              </a:spcBef>
              <a:buFont typeface="Arial"/>
              <a:buChar char="•"/>
              <a:tabLst>
                <a:tab pos="354965" algn="l"/>
                <a:tab pos="355600" algn="l"/>
              </a:tabLst>
            </a:pPr>
            <a:r>
              <a:rPr sz="2000" dirty="0">
                <a:latin typeface="Century Gothic"/>
                <a:cs typeface="Century Gothic"/>
              </a:rPr>
              <a:t>Single crystal Ni</a:t>
            </a:r>
            <a:r>
              <a:rPr sz="2000" spc="-150" dirty="0">
                <a:latin typeface="Century Gothic"/>
                <a:cs typeface="Century Gothic"/>
              </a:rPr>
              <a:t> </a:t>
            </a:r>
            <a:r>
              <a:rPr sz="2000" dirty="0">
                <a:latin typeface="Century Gothic"/>
                <a:cs typeface="Century Gothic"/>
              </a:rPr>
              <a:t>target</a:t>
            </a:r>
            <a:endParaRPr sz="2000">
              <a:latin typeface="Century Gothic"/>
              <a:cs typeface="Century Gothic"/>
            </a:endParaRPr>
          </a:p>
          <a:p>
            <a:pPr marL="355600" marR="5080" indent="-342900">
              <a:lnSpc>
                <a:spcPts val="2160"/>
              </a:lnSpc>
              <a:spcBef>
                <a:spcPts val="509"/>
              </a:spcBef>
              <a:buFont typeface="Arial"/>
              <a:buChar char="•"/>
              <a:tabLst>
                <a:tab pos="354965" algn="l"/>
                <a:tab pos="355600" algn="l"/>
              </a:tabLst>
            </a:pPr>
            <a:r>
              <a:rPr sz="2000" dirty="0">
                <a:latin typeface="Century Gothic"/>
                <a:cs typeface="Century Gothic"/>
              </a:rPr>
              <a:t>Proved </a:t>
            </a:r>
            <a:r>
              <a:rPr sz="2000" spc="-5" dirty="0">
                <a:latin typeface="Century Gothic"/>
                <a:cs typeface="Century Gothic"/>
              </a:rPr>
              <a:t>deBroglie</a:t>
            </a:r>
            <a:r>
              <a:rPr sz="2000" spc="-85" dirty="0">
                <a:latin typeface="Century Gothic"/>
                <a:cs typeface="Century Gothic"/>
              </a:rPr>
              <a:t> </a:t>
            </a:r>
            <a:r>
              <a:rPr sz="2000" dirty="0">
                <a:latin typeface="Century Gothic"/>
                <a:cs typeface="Century Gothic"/>
              </a:rPr>
              <a:t>hypothesis  that</a:t>
            </a:r>
            <a:r>
              <a:rPr sz="2000" spc="-114" dirty="0">
                <a:latin typeface="Century Gothic"/>
                <a:cs typeface="Century Gothic"/>
              </a:rPr>
              <a:t> </a:t>
            </a:r>
            <a:r>
              <a:rPr sz="2000" dirty="0">
                <a:latin typeface="Century Gothic"/>
                <a:cs typeface="Century Gothic"/>
              </a:rPr>
              <a:t>λ=h/p</a:t>
            </a:r>
            <a:endParaRPr sz="2000">
              <a:latin typeface="Century Gothic"/>
              <a:cs typeface="Century Gothic"/>
            </a:endParaRPr>
          </a:p>
        </p:txBody>
      </p:sp>
      <p:sp>
        <p:nvSpPr>
          <p:cNvPr id="4" name="object 4"/>
          <p:cNvSpPr/>
          <p:nvPr/>
        </p:nvSpPr>
        <p:spPr>
          <a:xfrm>
            <a:off x="152400" y="0"/>
            <a:ext cx="8153400" cy="4953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4174810677"/>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1144</Words>
  <Application>Microsoft Office PowerPoint</Application>
  <PresentationFormat>On-screen Show (4:3)</PresentationFormat>
  <Paragraphs>143</Paragraphs>
  <Slides>22</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25" baseType="lpstr">
      <vt:lpstr>Office Theme</vt:lpstr>
      <vt:lpstr>Default Design</vt:lpstr>
      <vt:lpstr>Equation</vt:lpstr>
      <vt:lpstr>Recap</vt:lpstr>
      <vt:lpstr>Slide 2</vt:lpstr>
      <vt:lpstr>Slide 3</vt:lpstr>
      <vt:lpstr>Slide 4</vt:lpstr>
      <vt:lpstr>X-rays diffraction:</vt:lpstr>
      <vt:lpstr>Bragg’s law:</vt:lpstr>
      <vt:lpstr>Davisson-Germer experiment:</vt:lpstr>
      <vt:lpstr>Electron scattering:</vt:lpstr>
      <vt:lpstr>Slide 9</vt:lpstr>
      <vt:lpstr>Proof that λ=h/p</vt:lpstr>
      <vt:lpstr>Slide 11</vt:lpstr>
      <vt:lpstr>Slide 12</vt:lpstr>
      <vt:lpstr>Slide 13</vt:lpstr>
      <vt:lpstr>Mathematical Explanation  of (a)</vt:lpstr>
      <vt:lpstr>Slide 15</vt:lpstr>
      <vt:lpstr>Slide 16</vt:lpstr>
      <vt:lpstr>Slide 17</vt:lpstr>
      <vt:lpstr>Bohr Model (Energy levels of Hydrogen Atom)</vt:lpstr>
      <vt:lpstr>Bohr Radius</vt:lpstr>
      <vt:lpstr>The Hydrogen Atom</vt:lpstr>
      <vt:lpstr>Transitions in the Hydrogen Atom</vt:lpstr>
      <vt:lpstr>Fine Structure Constant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 singh</dc:creator>
  <cp:lastModifiedBy>manish singh</cp:lastModifiedBy>
  <cp:revision>24</cp:revision>
  <dcterms:created xsi:type="dcterms:W3CDTF">2006-08-16T00:00:00Z</dcterms:created>
  <dcterms:modified xsi:type="dcterms:W3CDTF">2017-01-04T06:47:53Z</dcterms:modified>
</cp:coreProperties>
</file>