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256" r:id="rId2"/>
    <p:sldId id="368" r:id="rId3"/>
    <p:sldId id="369" r:id="rId4"/>
    <p:sldId id="370" r:id="rId5"/>
    <p:sldId id="371" r:id="rId6"/>
    <p:sldId id="376" r:id="rId7"/>
    <p:sldId id="372" r:id="rId8"/>
    <p:sldId id="377" r:id="rId9"/>
    <p:sldId id="408" r:id="rId10"/>
    <p:sldId id="409" r:id="rId11"/>
    <p:sldId id="373" r:id="rId12"/>
    <p:sldId id="406" r:id="rId13"/>
    <p:sldId id="407" r:id="rId14"/>
    <p:sldId id="399" r:id="rId15"/>
    <p:sldId id="397" r:id="rId16"/>
    <p:sldId id="400" r:id="rId17"/>
    <p:sldId id="401" r:id="rId18"/>
    <p:sldId id="402" r:id="rId19"/>
    <p:sldId id="404" r:id="rId20"/>
    <p:sldId id="405" r:id="rId21"/>
    <p:sldId id="378" r:id="rId22"/>
    <p:sldId id="392" r:id="rId23"/>
    <p:sldId id="379" r:id="rId24"/>
    <p:sldId id="380" r:id="rId25"/>
    <p:sldId id="382" r:id="rId26"/>
    <p:sldId id="39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4" r:id="rId35"/>
    <p:sldId id="396" r:id="rId36"/>
  </p:sldIdLst>
  <p:sldSz cx="9144000" cy="6858000" type="screen4x3"/>
  <p:notesSz cx="6985000" cy="9271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8000"/>
    <a:srgbClr val="0033CC"/>
    <a:srgbClr val="B2B2B2"/>
    <a:srgbClr val="990033"/>
    <a:srgbClr val="003366"/>
    <a:srgbClr val="CC0000"/>
    <a:srgbClr val="FFFF00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19" autoAdjust="0"/>
    <p:restoredTop sz="94709" autoAdjust="0"/>
  </p:normalViewPr>
  <p:slideViewPr>
    <p:cSldViewPr>
      <p:cViewPr varScale="1">
        <p:scale>
          <a:sx n="69" d="100"/>
          <a:sy n="69" d="100"/>
        </p:scale>
        <p:origin x="-1782" y="-108"/>
      </p:cViewPr>
      <p:guideLst>
        <p:guide orient="horz" pos="2115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78184707-DFE1-4DD8-8F99-52FCEE9F1F0E}" type="datetime1">
              <a:rPr lang="en-US"/>
              <a:pPr>
                <a:defRPr/>
              </a:pPr>
              <a:t>4/7/2019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30A546B3-49C3-4647-91D4-3F19A7F0B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133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E418ADD0-8BA1-473E-9521-434FDB68C2DA}" type="datetime1">
              <a:rPr lang="en-US"/>
              <a:pPr>
                <a:defRPr/>
              </a:pPr>
              <a:t>4/7/2019</a:t>
            </a:fld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02512EE1-038B-4E6C-84BE-B006BCEA2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21954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21F3A-8AEE-4447-B31A-78850273867B}" type="slidenum">
              <a:rPr lang="en-US"/>
              <a:pPr/>
              <a:t>3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A4565-01C8-42B9-AF89-F3D53975BF08}" type="slidenum">
              <a:rPr lang="en-US"/>
              <a:pPr/>
              <a:t>24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88547-AB0A-476C-9417-097C1B0853F1}" type="slidenum">
              <a:rPr lang="en-US"/>
              <a:pPr/>
              <a:t>25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88547-AB0A-476C-9417-097C1B0853F1}" type="slidenum">
              <a:rPr lang="en-US"/>
              <a:pPr/>
              <a:t>26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CB9AF-54FC-418F-ACE4-7550C2A2B16A}" type="slidenum">
              <a:rPr lang="en-US"/>
              <a:pPr/>
              <a:t>27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DEE83-86C7-482A-92B8-BF7F2811E577}" type="slidenum">
              <a:rPr lang="en-US"/>
              <a:pPr/>
              <a:t>28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126AF-3333-4C1B-BF8D-3FC8758202EF}" type="slidenum">
              <a:rPr lang="en-US"/>
              <a:pPr/>
              <a:t>29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1AC94-5DC9-40BB-82D8-8BC3D314E8EC}" type="slidenum">
              <a:rPr lang="en-US"/>
              <a:pPr/>
              <a:t>30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957DC-3DCB-4339-A82F-4CB15D892933}" type="slidenum">
              <a:rPr lang="en-US"/>
              <a:pPr/>
              <a:t>31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72B6E8-6DDA-48E9-A973-E8D205B1EDEB}" type="slidenum">
              <a:rPr lang="en-US"/>
              <a:pPr/>
              <a:t>32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68127-9CE4-405C-A4B7-03E9CD87FE20}" type="slidenum">
              <a:rPr lang="en-US"/>
              <a:pPr/>
              <a:t>33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7B2F2-9D9B-40B0-A910-86B193599798}" type="slidenum">
              <a:rPr lang="en-US"/>
              <a:pPr/>
              <a:t>4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266E6-C96B-40CF-9EBE-5EFB65819EB5}" type="slidenum">
              <a:rPr lang="en-US"/>
              <a:pPr/>
              <a:t>5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2A932D-7F36-4157-9289-D8CF25F45919}" type="slidenum">
              <a:rPr lang="en-US"/>
              <a:pPr/>
              <a:t>7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066D0-27B0-431F-9BCC-EF58234D7B71}" type="slidenum">
              <a:rPr lang="en-US"/>
              <a:pPr/>
              <a:t>11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066D0-27B0-431F-9BCC-EF58234D7B71}" type="slidenum">
              <a:rPr lang="en-US"/>
              <a:pPr/>
              <a:t>12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418ADD0-8BA1-473E-9521-434FDB68C2DA}" type="datetime1">
              <a:rPr lang="en-US" smtClean="0"/>
              <a:pPr>
                <a:defRPr/>
              </a:pPr>
              <a:t>4/7/2019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512EE1-038B-4E6C-84BE-B006BCEA201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41E09-2425-438F-AD0A-655D229FAE21}" type="slidenum">
              <a:rPr lang="en-US"/>
              <a:pPr/>
              <a:t>21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A5235-AB9E-4164-A338-914B2347AAEF}" type="slidenum">
              <a:rPr lang="en-US"/>
              <a:pPr/>
              <a:t>23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4763"/>
            <a:ext cx="915511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477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en-US" sz="1400">
              <a:latin typeface="Trebuchet MS" pitchFamily="34" charset="0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72293" y="2348880"/>
            <a:ext cx="8001000" cy="2160240"/>
          </a:xfrm>
          <a:effectLst/>
        </p:spPr>
        <p:txBody>
          <a:bodyPr/>
          <a:lstStyle>
            <a:lvl1pPr>
              <a:defRPr sz="4800">
                <a:solidFill>
                  <a:srgbClr val="0033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Simplified Arabic Fixed" pitchFamily="49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40650" y="6092825"/>
            <a:ext cx="1150938" cy="574675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7C62D9A0-A45C-4035-A425-29B9D6034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61E46-A829-46C8-B284-64F880F90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454775"/>
            <a:ext cx="66563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 smtClean="0"/>
              <a:t>Internet of Things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80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80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0AC50-AF34-4E0A-AC36-40E580A35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454775"/>
            <a:ext cx="66563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 smtClean="0"/>
              <a:t>Internet of Things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94675" y="6486548"/>
            <a:ext cx="914400" cy="228600"/>
          </a:xfrm>
          <a:ln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454775"/>
            <a:ext cx="66563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 smtClean="0"/>
              <a:t>Internet of Things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E2A9A-00E3-4430-906E-995E82810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454775"/>
            <a:ext cx="66563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 smtClean="0"/>
              <a:t>Internet of Things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fld id="{B708865F-D8BA-461E-B4C5-2BCB828772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454775"/>
            <a:ext cx="66563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 smtClean="0"/>
              <a:t>Internet of Things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fld id="{AA5A483E-2C16-4A7C-A450-A95C477578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403350" y="6454775"/>
            <a:ext cx="66563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 smtClean="0"/>
              <a:t>Internet of Things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omic Sans MS" pitchFamily="66" charset="0"/>
                <a:cs typeface="Consolas" pitchFamily="49" charset="0"/>
              </a:defRPr>
            </a:lvl1pPr>
          </a:lstStyle>
          <a:p>
            <a:pPr>
              <a:defRPr/>
            </a:pPr>
            <a:fld id="{89CE651F-B56D-48D2-A702-1FFE07FC73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454775"/>
            <a:ext cx="66563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 smtClean="0"/>
              <a:t>Internet of Things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fld id="{1A54BAB6-FEBD-4F64-A6D7-C50E0F3E21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454775"/>
            <a:ext cx="66563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 smtClean="0"/>
              <a:t>Internet of Things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fld id="{AC75B29D-399E-4EBE-B92E-E324310C2F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454775"/>
            <a:ext cx="66563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 smtClean="0"/>
              <a:t>Internet of Things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fld id="{0558D4C7-A5ED-4B23-8CDE-2E50A8B2DA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454775"/>
            <a:ext cx="66563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 smtClean="0"/>
              <a:t>Internet of Things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rgbClr val="FFF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" descr="Picture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454775"/>
            <a:ext cx="66563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 smtClean="0"/>
              <a:t>Internet of Things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179388" y="115888"/>
            <a:ext cx="87852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4675" y="6440488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cs typeface="Courier New" pitchFamily="49" charset="0"/>
              </a:defRPr>
            </a:lvl1pPr>
          </a:lstStyle>
          <a:p>
            <a:pPr>
              <a:defRPr/>
            </a:pPr>
            <a:fld id="{7B009C64-9295-44C1-B10D-4427A8C123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5pPr>
      <a:lvl6pPr marL="457200"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6pPr>
      <a:lvl7pPr marL="914400"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7pPr>
      <a:lvl8pPr marL="1371600"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8pPr>
      <a:lvl9pPr marL="1828800"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b="1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b="1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b="1">
          <a:solidFill>
            <a:schemeClr val="tx1"/>
          </a:solidFill>
          <a:latin typeface="Arial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b="1">
          <a:solidFill>
            <a:schemeClr val="tx1"/>
          </a:solidFill>
          <a:latin typeface="Arial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b="1">
          <a:solidFill>
            <a:schemeClr val="tx1"/>
          </a:solidFill>
          <a:latin typeface="Arial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b="1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1500174"/>
            <a:ext cx="8462993" cy="3929090"/>
          </a:xfrm>
        </p:spPr>
        <p:txBody>
          <a:bodyPr/>
          <a:lstStyle/>
          <a:p>
            <a:pPr>
              <a:defRPr/>
            </a:pPr>
            <a:r>
              <a:rPr lang="en-US" sz="4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66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Cellular and Mobile Wireless Networks </a:t>
            </a:r>
            <a:r>
              <a:rPr lang="en-US" sz="4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4400" dirty="0" smtClean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059832" y="5733256"/>
            <a:ext cx="6005513" cy="1008112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Advanced Computer Networks</a:t>
            </a:r>
            <a:endParaRPr lang="en-US" sz="2800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1901825" y="1522413"/>
            <a:ext cx="242888" cy="485775"/>
            <a:chOff x="3796" y="1043"/>
            <a:chExt cx="865" cy="1237"/>
          </a:xfrm>
        </p:grpSpPr>
        <p:sp>
          <p:nvSpPr>
            <p:cNvPr id="41153" name="Line 4"/>
            <p:cNvSpPr>
              <a:spLocks noChangeShapeType="1"/>
            </p:cNvSpPr>
            <p:nvPr/>
          </p:nvSpPr>
          <p:spPr bwMode="auto">
            <a:xfrm flipH="1">
              <a:off x="3994" y="1480"/>
              <a:ext cx="232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54" name="Line 5"/>
            <p:cNvSpPr>
              <a:spLocks noChangeShapeType="1"/>
            </p:cNvSpPr>
            <p:nvPr/>
          </p:nvSpPr>
          <p:spPr bwMode="auto">
            <a:xfrm>
              <a:off x="4226" y="1480"/>
              <a:ext cx="237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55" name="Line 6"/>
            <p:cNvSpPr>
              <a:spLocks noChangeShapeType="1"/>
            </p:cNvSpPr>
            <p:nvPr/>
          </p:nvSpPr>
          <p:spPr bwMode="auto">
            <a:xfrm>
              <a:off x="3994" y="2199"/>
              <a:ext cx="232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56" name="Line 7"/>
            <p:cNvSpPr>
              <a:spLocks noChangeShapeType="1"/>
            </p:cNvSpPr>
            <p:nvPr/>
          </p:nvSpPr>
          <p:spPr bwMode="auto">
            <a:xfrm flipH="1">
              <a:off x="4226" y="2199"/>
              <a:ext cx="237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57" name="Line 8"/>
            <p:cNvSpPr>
              <a:spLocks noChangeShapeType="1"/>
            </p:cNvSpPr>
            <p:nvPr/>
          </p:nvSpPr>
          <p:spPr bwMode="auto">
            <a:xfrm>
              <a:off x="4226" y="1496"/>
              <a:ext cx="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58" name="Line 9"/>
            <p:cNvSpPr>
              <a:spLocks noChangeShapeType="1"/>
            </p:cNvSpPr>
            <p:nvPr/>
          </p:nvSpPr>
          <p:spPr bwMode="auto">
            <a:xfrm flipV="1">
              <a:off x="3994" y="2126"/>
              <a:ext cx="232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59" name="Line 10"/>
            <p:cNvSpPr>
              <a:spLocks noChangeShapeType="1"/>
            </p:cNvSpPr>
            <p:nvPr/>
          </p:nvSpPr>
          <p:spPr bwMode="auto">
            <a:xfrm flipH="1" flipV="1">
              <a:off x="4226" y="2126"/>
              <a:ext cx="237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60" name="Line 11"/>
            <p:cNvSpPr>
              <a:spLocks noChangeShapeType="1"/>
            </p:cNvSpPr>
            <p:nvPr/>
          </p:nvSpPr>
          <p:spPr bwMode="auto">
            <a:xfrm>
              <a:off x="4090" y="1892"/>
              <a:ext cx="136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61" name="Line 12"/>
            <p:cNvSpPr>
              <a:spLocks noChangeShapeType="1"/>
            </p:cNvSpPr>
            <p:nvPr/>
          </p:nvSpPr>
          <p:spPr bwMode="auto">
            <a:xfrm flipV="1">
              <a:off x="4226" y="1892"/>
              <a:ext cx="147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62" name="Line 13"/>
            <p:cNvSpPr>
              <a:spLocks noChangeShapeType="1"/>
            </p:cNvSpPr>
            <p:nvPr/>
          </p:nvSpPr>
          <p:spPr bwMode="auto">
            <a:xfrm>
              <a:off x="4045" y="1997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63" name="Line 14"/>
            <p:cNvSpPr>
              <a:spLocks noChangeShapeType="1"/>
            </p:cNvSpPr>
            <p:nvPr/>
          </p:nvSpPr>
          <p:spPr bwMode="auto">
            <a:xfrm flipV="1">
              <a:off x="4226" y="201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64" name="Line 15"/>
            <p:cNvSpPr>
              <a:spLocks noChangeShapeType="1"/>
            </p:cNvSpPr>
            <p:nvPr/>
          </p:nvSpPr>
          <p:spPr bwMode="auto">
            <a:xfrm flipV="1">
              <a:off x="4226" y="1783"/>
              <a:ext cx="90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65" name="Line 16"/>
            <p:cNvSpPr>
              <a:spLocks noChangeShapeType="1"/>
            </p:cNvSpPr>
            <p:nvPr/>
          </p:nvSpPr>
          <p:spPr bwMode="auto">
            <a:xfrm flipV="1">
              <a:off x="4226" y="1633"/>
              <a:ext cx="57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66" name="Line 17"/>
            <p:cNvSpPr>
              <a:spLocks noChangeShapeType="1"/>
            </p:cNvSpPr>
            <p:nvPr/>
          </p:nvSpPr>
          <p:spPr bwMode="auto">
            <a:xfrm>
              <a:off x="4124" y="1771"/>
              <a:ext cx="113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67" name="Line 18"/>
            <p:cNvSpPr>
              <a:spLocks noChangeShapeType="1"/>
            </p:cNvSpPr>
            <p:nvPr/>
          </p:nvSpPr>
          <p:spPr bwMode="auto">
            <a:xfrm>
              <a:off x="4175" y="1625"/>
              <a:ext cx="62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3391" name="Group 19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1179" name="Line 20"/>
              <p:cNvSpPr>
                <a:spLocks noChangeShapeType="1"/>
              </p:cNvSpPr>
              <p:nvPr/>
            </p:nvSpPr>
            <p:spPr bwMode="auto">
              <a:xfrm>
                <a:off x="4231" y="160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80" name="Line 21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81" name="Line 22"/>
              <p:cNvSpPr>
                <a:spLocks noChangeShapeType="1"/>
              </p:cNvSpPr>
              <p:nvPr/>
            </p:nvSpPr>
            <p:spPr bwMode="auto">
              <a:xfrm rot="6361956">
                <a:off x="4602" y="1389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82" name="Line 2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3392" name="Group 24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1175" name="Line 25"/>
              <p:cNvSpPr>
                <a:spLocks noChangeShapeType="1"/>
              </p:cNvSpPr>
              <p:nvPr/>
            </p:nvSpPr>
            <p:spPr bwMode="auto">
              <a:xfrm>
                <a:off x="4226" y="1611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76" name="Line 26"/>
              <p:cNvSpPr>
                <a:spLocks noChangeShapeType="1"/>
              </p:cNvSpPr>
              <p:nvPr/>
            </p:nvSpPr>
            <p:spPr bwMode="auto">
              <a:xfrm rot="6361956" flipH="1" flipV="1">
                <a:off x="4460" y="1219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77" name="Line 27"/>
              <p:cNvSpPr>
                <a:spLocks noChangeShapeType="1"/>
              </p:cNvSpPr>
              <p:nvPr/>
            </p:nvSpPr>
            <p:spPr bwMode="auto">
              <a:xfrm rot="6361956">
                <a:off x="4598" y="1402"/>
                <a:ext cx="178" cy="20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78" name="Line 28"/>
              <p:cNvSpPr>
                <a:spLocks noChangeShapeType="1"/>
              </p:cNvSpPr>
              <p:nvPr/>
            </p:nvSpPr>
            <p:spPr bwMode="auto">
              <a:xfrm rot="6361956" flipH="1" flipV="1">
                <a:off x="4743" y="1300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3393" name="Group 29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1171" name="Line 30"/>
              <p:cNvSpPr>
                <a:spLocks noChangeShapeType="1"/>
              </p:cNvSpPr>
              <p:nvPr/>
            </p:nvSpPr>
            <p:spPr bwMode="auto">
              <a:xfrm>
                <a:off x="4231" y="1605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72" name="Line 31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73" name="Line 32"/>
              <p:cNvSpPr>
                <a:spLocks noChangeShapeType="1"/>
              </p:cNvSpPr>
              <p:nvPr/>
            </p:nvSpPr>
            <p:spPr bwMode="auto">
              <a:xfrm rot="6361956">
                <a:off x="4615" y="1387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74" name="Line 3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3188" name="Group 34"/>
          <p:cNvGrpSpPr>
            <a:grpSpLocks/>
          </p:cNvGrpSpPr>
          <p:nvPr/>
        </p:nvGrpSpPr>
        <p:grpSpPr bwMode="auto">
          <a:xfrm>
            <a:off x="2390775" y="2000250"/>
            <a:ext cx="242888" cy="485775"/>
            <a:chOff x="3796" y="1043"/>
            <a:chExt cx="865" cy="1237"/>
          </a:xfrm>
        </p:grpSpPr>
        <p:sp>
          <p:nvSpPr>
            <p:cNvPr id="41123" name="Line 35"/>
            <p:cNvSpPr>
              <a:spLocks noChangeShapeType="1"/>
            </p:cNvSpPr>
            <p:nvPr/>
          </p:nvSpPr>
          <p:spPr bwMode="auto">
            <a:xfrm flipH="1">
              <a:off x="3994" y="1480"/>
              <a:ext cx="232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24" name="Line 36"/>
            <p:cNvSpPr>
              <a:spLocks noChangeShapeType="1"/>
            </p:cNvSpPr>
            <p:nvPr/>
          </p:nvSpPr>
          <p:spPr bwMode="auto">
            <a:xfrm>
              <a:off x="4226" y="1480"/>
              <a:ext cx="237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25" name="Line 37"/>
            <p:cNvSpPr>
              <a:spLocks noChangeShapeType="1"/>
            </p:cNvSpPr>
            <p:nvPr/>
          </p:nvSpPr>
          <p:spPr bwMode="auto">
            <a:xfrm>
              <a:off x="3994" y="2199"/>
              <a:ext cx="232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26" name="Line 38"/>
            <p:cNvSpPr>
              <a:spLocks noChangeShapeType="1"/>
            </p:cNvSpPr>
            <p:nvPr/>
          </p:nvSpPr>
          <p:spPr bwMode="auto">
            <a:xfrm flipH="1">
              <a:off x="4226" y="2199"/>
              <a:ext cx="237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27" name="Line 39"/>
            <p:cNvSpPr>
              <a:spLocks noChangeShapeType="1"/>
            </p:cNvSpPr>
            <p:nvPr/>
          </p:nvSpPr>
          <p:spPr bwMode="auto">
            <a:xfrm>
              <a:off x="4226" y="1496"/>
              <a:ext cx="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28" name="Line 40"/>
            <p:cNvSpPr>
              <a:spLocks noChangeShapeType="1"/>
            </p:cNvSpPr>
            <p:nvPr/>
          </p:nvSpPr>
          <p:spPr bwMode="auto">
            <a:xfrm flipV="1">
              <a:off x="3994" y="2126"/>
              <a:ext cx="232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29" name="Line 41"/>
            <p:cNvSpPr>
              <a:spLocks noChangeShapeType="1"/>
            </p:cNvSpPr>
            <p:nvPr/>
          </p:nvSpPr>
          <p:spPr bwMode="auto">
            <a:xfrm flipH="1" flipV="1">
              <a:off x="4226" y="2126"/>
              <a:ext cx="237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30" name="Line 42"/>
            <p:cNvSpPr>
              <a:spLocks noChangeShapeType="1"/>
            </p:cNvSpPr>
            <p:nvPr/>
          </p:nvSpPr>
          <p:spPr bwMode="auto">
            <a:xfrm>
              <a:off x="4090" y="1892"/>
              <a:ext cx="136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31" name="Line 43"/>
            <p:cNvSpPr>
              <a:spLocks noChangeShapeType="1"/>
            </p:cNvSpPr>
            <p:nvPr/>
          </p:nvSpPr>
          <p:spPr bwMode="auto">
            <a:xfrm flipV="1">
              <a:off x="4226" y="1892"/>
              <a:ext cx="147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32" name="Line 44"/>
            <p:cNvSpPr>
              <a:spLocks noChangeShapeType="1"/>
            </p:cNvSpPr>
            <p:nvPr/>
          </p:nvSpPr>
          <p:spPr bwMode="auto">
            <a:xfrm>
              <a:off x="4045" y="1997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33" name="Line 45"/>
            <p:cNvSpPr>
              <a:spLocks noChangeShapeType="1"/>
            </p:cNvSpPr>
            <p:nvPr/>
          </p:nvSpPr>
          <p:spPr bwMode="auto">
            <a:xfrm flipV="1">
              <a:off x="4226" y="201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34" name="Line 46"/>
            <p:cNvSpPr>
              <a:spLocks noChangeShapeType="1"/>
            </p:cNvSpPr>
            <p:nvPr/>
          </p:nvSpPr>
          <p:spPr bwMode="auto">
            <a:xfrm flipV="1">
              <a:off x="4226" y="1783"/>
              <a:ext cx="90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35" name="Line 47"/>
            <p:cNvSpPr>
              <a:spLocks noChangeShapeType="1"/>
            </p:cNvSpPr>
            <p:nvPr/>
          </p:nvSpPr>
          <p:spPr bwMode="auto">
            <a:xfrm flipV="1">
              <a:off x="4226" y="1633"/>
              <a:ext cx="57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36" name="Line 48"/>
            <p:cNvSpPr>
              <a:spLocks noChangeShapeType="1"/>
            </p:cNvSpPr>
            <p:nvPr/>
          </p:nvSpPr>
          <p:spPr bwMode="auto">
            <a:xfrm>
              <a:off x="4124" y="1771"/>
              <a:ext cx="113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37" name="Line 49"/>
            <p:cNvSpPr>
              <a:spLocks noChangeShapeType="1"/>
            </p:cNvSpPr>
            <p:nvPr/>
          </p:nvSpPr>
          <p:spPr bwMode="auto">
            <a:xfrm>
              <a:off x="4175" y="1625"/>
              <a:ext cx="62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3361" name="Group 50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1149" name="Line 51"/>
              <p:cNvSpPr>
                <a:spLocks noChangeShapeType="1"/>
              </p:cNvSpPr>
              <p:nvPr/>
            </p:nvSpPr>
            <p:spPr bwMode="auto">
              <a:xfrm>
                <a:off x="4231" y="160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50" name="Line 52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51" name="Line 53"/>
              <p:cNvSpPr>
                <a:spLocks noChangeShapeType="1"/>
              </p:cNvSpPr>
              <p:nvPr/>
            </p:nvSpPr>
            <p:spPr bwMode="auto">
              <a:xfrm rot="6361956">
                <a:off x="4602" y="1389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52" name="Line 5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3362" name="Group 55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1145" name="Line 56"/>
              <p:cNvSpPr>
                <a:spLocks noChangeShapeType="1"/>
              </p:cNvSpPr>
              <p:nvPr/>
            </p:nvSpPr>
            <p:spPr bwMode="auto">
              <a:xfrm>
                <a:off x="4226" y="1611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46" name="Line 57"/>
              <p:cNvSpPr>
                <a:spLocks noChangeShapeType="1"/>
              </p:cNvSpPr>
              <p:nvPr/>
            </p:nvSpPr>
            <p:spPr bwMode="auto">
              <a:xfrm rot="6361956" flipH="1" flipV="1">
                <a:off x="4460" y="1219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47" name="Line 58"/>
              <p:cNvSpPr>
                <a:spLocks noChangeShapeType="1"/>
              </p:cNvSpPr>
              <p:nvPr/>
            </p:nvSpPr>
            <p:spPr bwMode="auto">
              <a:xfrm rot="6361956">
                <a:off x="4598" y="1402"/>
                <a:ext cx="178" cy="20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48" name="Line 59"/>
              <p:cNvSpPr>
                <a:spLocks noChangeShapeType="1"/>
              </p:cNvSpPr>
              <p:nvPr/>
            </p:nvSpPr>
            <p:spPr bwMode="auto">
              <a:xfrm rot="6361956" flipH="1" flipV="1">
                <a:off x="4743" y="1300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3363" name="Group 60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1141" name="Line 61"/>
              <p:cNvSpPr>
                <a:spLocks noChangeShapeType="1"/>
              </p:cNvSpPr>
              <p:nvPr/>
            </p:nvSpPr>
            <p:spPr bwMode="auto">
              <a:xfrm>
                <a:off x="4231" y="1605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42" name="Line 62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43" name="Line 63"/>
              <p:cNvSpPr>
                <a:spLocks noChangeShapeType="1"/>
              </p:cNvSpPr>
              <p:nvPr/>
            </p:nvSpPr>
            <p:spPr bwMode="auto">
              <a:xfrm rot="6361956">
                <a:off x="4615" y="1387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44" name="Line 6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3189" name="Group 65"/>
          <p:cNvGrpSpPr>
            <a:grpSpLocks/>
          </p:cNvGrpSpPr>
          <p:nvPr/>
        </p:nvGrpSpPr>
        <p:grpSpPr bwMode="auto">
          <a:xfrm>
            <a:off x="1865313" y="2311400"/>
            <a:ext cx="242887" cy="485775"/>
            <a:chOff x="3796" y="1043"/>
            <a:chExt cx="865" cy="1237"/>
          </a:xfrm>
        </p:grpSpPr>
        <p:sp>
          <p:nvSpPr>
            <p:cNvPr id="41093" name="Line 66"/>
            <p:cNvSpPr>
              <a:spLocks noChangeShapeType="1"/>
            </p:cNvSpPr>
            <p:nvPr/>
          </p:nvSpPr>
          <p:spPr bwMode="auto">
            <a:xfrm flipH="1">
              <a:off x="3994" y="1480"/>
              <a:ext cx="232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094" name="Line 67"/>
            <p:cNvSpPr>
              <a:spLocks noChangeShapeType="1"/>
            </p:cNvSpPr>
            <p:nvPr/>
          </p:nvSpPr>
          <p:spPr bwMode="auto">
            <a:xfrm>
              <a:off x="4226" y="1480"/>
              <a:ext cx="237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095" name="Line 68"/>
            <p:cNvSpPr>
              <a:spLocks noChangeShapeType="1"/>
            </p:cNvSpPr>
            <p:nvPr/>
          </p:nvSpPr>
          <p:spPr bwMode="auto">
            <a:xfrm>
              <a:off x="3994" y="2199"/>
              <a:ext cx="232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096" name="Line 69"/>
            <p:cNvSpPr>
              <a:spLocks noChangeShapeType="1"/>
            </p:cNvSpPr>
            <p:nvPr/>
          </p:nvSpPr>
          <p:spPr bwMode="auto">
            <a:xfrm flipH="1">
              <a:off x="4226" y="2199"/>
              <a:ext cx="237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097" name="Line 70"/>
            <p:cNvSpPr>
              <a:spLocks noChangeShapeType="1"/>
            </p:cNvSpPr>
            <p:nvPr/>
          </p:nvSpPr>
          <p:spPr bwMode="auto">
            <a:xfrm>
              <a:off x="4226" y="1496"/>
              <a:ext cx="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098" name="Line 71"/>
            <p:cNvSpPr>
              <a:spLocks noChangeShapeType="1"/>
            </p:cNvSpPr>
            <p:nvPr/>
          </p:nvSpPr>
          <p:spPr bwMode="auto">
            <a:xfrm flipV="1">
              <a:off x="3994" y="2126"/>
              <a:ext cx="232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099" name="Line 72"/>
            <p:cNvSpPr>
              <a:spLocks noChangeShapeType="1"/>
            </p:cNvSpPr>
            <p:nvPr/>
          </p:nvSpPr>
          <p:spPr bwMode="auto">
            <a:xfrm flipH="1" flipV="1">
              <a:off x="4226" y="2126"/>
              <a:ext cx="237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00" name="Line 73"/>
            <p:cNvSpPr>
              <a:spLocks noChangeShapeType="1"/>
            </p:cNvSpPr>
            <p:nvPr/>
          </p:nvSpPr>
          <p:spPr bwMode="auto">
            <a:xfrm>
              <a:off x="4090" y="1892"/>
              <a:ext cx="136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01" name="Line 74"/>
            <p:cNvSpPr>
              <a:spLocks noChangeShapeType="1"/>
            </p:cNvSpPr>
            <p:nvPr/>
          </p:nvSpPr>
          <p:spPr bwMode="auto">
            <a:xfrm flipV="1">
              <a:off x="4226" y="1892"/>
              <a:ext cx="147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02" name="Line 75"/>
            <p:cNvSpPr>
              <a:spLocks noChangeShapeType="1"/>
            </p:cNvSpPr>
            <p:nvPr/>
          </p:nvSpPr>
          <p:spPr bwMode="auto">
            <a:xfrm>
              <a:off x="4045" y="1997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03" name="Line 76"/>
            <p:cNvSpPr>
              <a:spLocks noChangeShapeType="1"/>
            </p:cNvSpPr>
            <p:nvPr/>
          </p:nvSpPr>
          <p:spPr bwMode="auto">
            <a:xfrm flipV="1">
              <a:off x="4226" y="201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04" name="Line 77"/>
            <p:cNvSpPr>
              <a:spLocks noChangeShapeType="1"/>
            </p:cNvSpPr>
            <p:nvPr/>
          </p:nvSpPr>
          <p:spPr bwMode="auto">
            <a:xfrm flipV="1">
              <a:off x="4226" y="1783"/>
              <a:ext cx="90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05" name="Line 78"/>
            <p:cNvSpPr>
              <a:spLocks noChangeShapeType="1"/>
            </p:cNvSpPr>
            <p:nvPr/>
          </p:nvSpPr>
          <p:spPr bwMode="auto">
            <a:xfrm flipV="1">
              <a:off x="4226" y="1633"/>
              <a:ext cx="57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06" name="Line 79"/>
            <p:cNvSpPr>
              <a:spLocks noChangeShapeType="1"/>
            </p:cNvSpPr>
            <p:nvPr/>
          </p:nvSpPr>
          <p:spPr bwMode="auto">
            <a:xfrm>
              <a:off x="4124" y="1771"/>
              <a:ext cx="113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107" name="Line 80"/>
            <p:cNvSpPr>
              <a:spLocks noChangeShapeType="1"/>
            </p:cNvSpPr>
            <p:nvPr/>
          </p:nvSpPr>
          <p:spPr bwMode="auto">
            <a:xfrm>
              <a:off x="4175" y="1625"/>
              <a:ext cx="62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3331" name="Group 81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1119" name="Line 82"/>
              <p:cNvSpPr>
                <a:spLocks noChangeShapeType="1"/>
              </p:cNvSpPr>
              <p:nvPr/>
            </p:nvSpPr>
            <p:spPr bwMode="auto">
              <a:xfrm>
                <a:off x="4231" y="160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20" name="Line 83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21" name="Line 84"/>
              <p:cNvSpPr>
                <a:spLocks noChangeShapeType="1"/>
              </p:cNvSpPr>
              <p:nvPr/>
            </p:nvSpPr>
            <p:spPr bwMode="auto">
              <a:xfrm rot="6361956">
                <a:off x="4602" y="1389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22" name="Line 8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3332" name="Group 86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1115" name="Line 87"/>
              <p:cNvSpPr>
                <a:spLocks noChangeShapeType="1"/>
              </p:cNvSpPr>
              <p:nvPr/>
            </p:nvSpPr>
            <p:spPr bwMode="auto">
              <a:xfrm>
                <a:off x="4226" y="1611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16" name="Line 88"/>
              <p:cNvSpPr>
                <a:spLocks noChangeShapeType="1"/>
              </p:cNvSpPr>
              <p:nvPr/>
            </p:nvSpPr>
            <p:spPr bwMode="auto">
              <a:xfrm rot="6361956" flipH="1" flipV="1">
                <a:off x="4460" y="1219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17" name="Line 89"/>
              <p:cNvSpPr>
                <a:spLocks noChangeShapeType="1"/>
              </p:cNvSpPr>
              <p:nvPr/>
            </p:nvSpPr>
            <p:spPr bwMode="auto">
              <a:xfrm rot="6361956">
                <a:off x="4598" y="1402"/>
                <a:ext cx="178" cy="20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18" name="Line 90"/>
              <p:cNvSpPr>
                <a:spLocks noChangeShapeType="1"/>
              </p:cNvSpPr>
              <p:nvPr/>
            </p:nvSpPr>
            <p:spPr bwMode="auto">
              <a:xfrm rot="6361956" flipH="1" flipV="1">
                <a:off x="4743" y="1300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3333" name="Group 91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1111" name="Line 92"/>
              <p:cNvSpPr>
                <a:spLocks noChangeShapeType="1"/>
              </p:cNvSpPr>
              <p:nvPr/>
            </p:nvSpPr>
            <p:spPr bwMode="auto">
              <a:xfrm>
                <a:off x="4231" y="1605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12" name="Line 93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13" name="Line 94"/>
              <p:cNvSpPr>
                <a:spLocks noChangeShapeType="1"/>
              </p:cNvSpPr>
              <p:nvPr/>
            </p:nvSpPr>
            <p:spPr bwMode="auto">
              <a:xfrm rot="6361956">
                <a:off x="4615" y="1387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114" name="Line 9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smtClean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smtClean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smtClean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196752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3205" name="Group 139"/>
          <p:cNvGrpSpPr>
            <a:grpSpLocks/>
          </p:cNvGrpSpPr>
          <p:nvPr/>
        </p:nvGrpSpPr>
        <p:grpSpPr bwMode="auto">
          <a:xfrm>
            <a:off x="4605338" y="3425825"/>
            <a:ext cx="693737" cy="314325"/>
            <a:chOff x="3600" y="219"/>
            <a:chExt cx="360" cy="175"/>
          </a:xfrm>
        </p:grpSpPr>
        <p:sp>
          <p:nvSpPr>
            <p:cNvPr id="41053" name="Oval 1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054" name="Line 1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055" name="Line 1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056" name="Rectangle 143"/>
            <p:cNvSpPr>
              <a:spLocks noChangeArrowheads="1"/>
            </p:cNvSpPr>
            <p:nvPr/>
          </p:nvSpPr>
          <p:spPr bwMode="auto">
            <a:xfrm>
              <a:off x="3603" y="289"/>
              <a:ext cx="353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057" name="Oval 1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3281" name="Group 1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1063" name="Line 1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064" name="Line 1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065" name="Line 1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3282" name="Group 1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1060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061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062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mtClean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3230" name="Group 139"/>
          <p:cNvGrpSpPr>
            <a:grpSpLocks/>
          </p:cNvGrpSpPr>
          <p:nvPr/>
        </p:nvGrpSpPr>
        <p:grpSpPr bwMode="auto">
          <a:xfrm>
            <a:off x="6400800" y="3981450"/>
            <a:ext cx="693738" cy="314325"/>
            <a:chOff x="3600" y="219"/>
            <a:chExt cx="360" cy="175"/>
          </a:xfrm>
        </p:grpSpPr>
        <p:sp>
          <p:nvSpPr>
            <p:cNvPr id="41022" name="Oval 1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023" name="Line 1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024" name="Line 1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025" name="Rectangle 143"/>
            <p:cNvSpPr>
              <a:spLocks noChangeArrowheads="1"/>
            </p:cNvSpPr>
            <p:nvPr/>
          </p:nvSpPr>
          <p:spPr bwMode="auto">
            <a:xfrm>
              <a:off x="3603" y="289"/>
              <a:ext cx="353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026" name="Oval 1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3250" name="Group 1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1032" name="Line 1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033" name="Line 1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034" name="Line 1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3251" name="Group 1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1029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030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031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cxnSp>
        <p:nvCxnSpPr>
          <p:cNvPr id="257" name="Straight Connector 256"/>
          <p:cNvCxnSpPr/>
          <p:nvPr/>
        </p:nvCxnSpPr>
        <p:spPr>
          <a:xfrm>
            <a:off x="4329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495425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1906588" y="5308600"/>
            <a:ext cx="21113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radio access network</a:t>
            </a:r>
          </a:p>
          <a:p>
            <a:pPr algn="ctr"/>
            <a:r>
              <a:rPr lang="en-US" sz="1200">
                <a:latin typeface="Arial" pitchFamily="34" charset="0"/>
                <a:cs typeface="Arial" pitchFamily="34" charset="0"/>
              </a:rPr>
              <a:t>Universal Terrestrial Radio </a:t>
            </a:r>
          </a:p>
          <a:p>
            <a:pPr algn="ctr"/>
            <a:r>
              <a:rPr lang="en-US" sz="1200">
                <a:latin typeface="Arial" pitchFamily="34" charset="0"/>
                <a:cs typeface="Arial" pitchFamily="34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1512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346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4456113" y="5280025"/>
            <a:ext cx="22828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core network</a:t>
            </a:r>
          </a:p>
          <a:p>
            <a:pPr algn="ctr"/>
            <a:r>
              <a:rPr lang="en-US" sz="1200">
                <a:latin typeface="Arial" pitchFamily="34" charset="0"/>
                <a:cs typeface="Arial" pitchFamily="34" charset="0"/>
              </a:rPr>
              <a:t>General Packet Radio Service </a:t>
            </a:r>
          </a:p>
          <a:p>
            <a:pPr algn="ctr"/>
            <a:r>
              <a:rPr lang="en-US" sz="1200">
                <a:latin typeface="Arial" pitchFamily="34" charset="0"/>
                <a:cs typeface="Arial" pitchFamily="34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6908800" y="5348288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6937375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7216775" y="5297488"/>
            <a:ext cx="882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public</a:t>
            </a:r>
          </a:p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Internet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3502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11300" y="5148263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1754188" y="4913313"/>
            <a:ext cx="1484312" cy="450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200">
                <a:latin typeface="Arial" pitchFamily="34" charset="0"/>
                <a:cs typeface="Arial" pitchFamily="34" charset="0"/>
              </a:rPr>
              <a:t>(WCDMA, HSPA</a:t>
            </a:r>
            <a:r>
              <a:rPr lang="en-US" sz="1600">
                <a:latin typeface="Arial" pitchFamily="34" charset="0"/>
                <a:cs typeface="Arial" pitchFamily="34" charset="0"/>
              </a:rPr>
              <a:t>)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Rectangle 2"/>
          <p:cNvSpPr>
            <a:spLocks noChangeArrowheads="1"/>
          </p:cNvSpPr>
          <p:nvPr/>
        </p:nvSpPr>
        <p:spPr bwMode="auto">
          <a:xfrm>
            <a:off x="143644" y="188640"/>
            <a:ext cx="8905002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  <a:cs typeface="Arial" charset="0"/>
              </a:rPr>
              <a:t>3G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  <a:cs typeface="Arial" charset="0"/>
              </a:rPr>
              <a:t>(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  <a:cs typeface="Arial" charset="0"/>
              </a:rPr>
              <a:t>Voice+Data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  <a:cs typeface="Arial" charset="0"/>
              </a:rPr>
              <a:t>)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  <a:cs typeface="Arial" charset="0"/>
              </a:rPr>
              <a:t>Network Architecture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  <a:cs typeface="Arial" charset="0"/>
            </a:endParaRPr>
          </a:p>
        </p:txBody>
      </p:sp>
      <p:sp>
        <p:nvSpPr>
          <p:cNvPr id="225" name="Slide Number Placeholder 241"/>
          <p:cNvSpPr>
            <a:spLocks noGrp="1"/>
          </p:cNvSpPr>
          <p:nvPr>
            <p:ph type="sldNum" sz="quarter" idx="11"/>
          </p:nvPr>
        </p:nvSpPr>
        <p:spPr>
          <a:xfrm>
            <a:off x="8194675" y="6486548"/>
            <a:ext cx="914400" cy="228600"/>
          </a:xfrm>
        </p:spPr>
        <p:txBody>
          <a:bodyPr/>
          <a:lstStyle/>
          <a:p>
            <a:pPr>
              <a:defRPr/>
            </a:pPr>
            <a:fld id="{1A54BAB6-FEBD-4F64-A6D7-C50E0F3E21C7}" type="slidenum">
              <a:rPr lang="en-US" smtClean="0">
                <a:latin typeface="+mn-lt"/>
              </a:rPr>
              <a:pPr>
                <a:defRPr/>
              </a:pPr>
              <a:t>10</a:t>
            </a:fld>
            <a:endParaRPr lang="en-US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13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sz="4000" dirty="0"/>
              <a:t>Cellular </a:t>
            </a:r>
            <a:r>
              <a:rPr lang="en-US" sz="4000" dirty="0" smtClean="0"/>
              <a:t>Standards: 3G</a:t>
            </a:r>
            <a:endParaRPr lang="en-US" sz="400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52736"/>
            <a:ext cx="8447088" cy="5184576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3600" dirty="0">
                <a:solidFill>
                  <a:srgbClr val="800000"/>
                </a:solidFill>
              </a:rPr>
              <a:t>3G systems: </a:t>
            </a:r>
            <a:r>
              <a:rPr lang="en-US" sz="3600" dirty="0" smtClean="0"/>
              <a:t>voice/data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3600" dirty="0" smtClean="0"/>
              <a:t>Two technologies: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sz="3600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1. </a:t>
            </a:r>
            <a:r>
              <a:rPr lang="en-US" dirty="0" smtClean="0">
                <a:solidFill>
                  <a:srgbClr val="800000"/>
                </a:solidFill>
              </a:rPr>
              <a:t>U</a:t>
            </a:r>
            <a:r>
              <a:rPr lang="en-US" dirty="0" smtClean="0"/>
              <a:t>niversal </a:t>
            </a:r>
            <a:r>
              <a:rPr lang="en-US" dirty="0">
                <a:solidFill>
                  <a:srgbClr val="800000"/>
                </a:solidFill>
              </a:rPr>
              <a:t>M</a:t>
            </a:r>
            <a:r>
              <a:rPr lang="en-US" dirty="0"/>
              <a:t>obile </a:t>
            </a:r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dirty="0"/>
              <a:t>elecommunications </a:t>
            </a:r>
            <a:r>
              <a:rPr lang="en-US" dirty="0">
                <a:solidFill>
                  <a:srgbClr val="800000"/>
                </a:solidFill>
              </a:rPr>
              <a:t>S</a:t>
            </a:r>
            <a:r>
              <a:rPr lang="en-US" dirty="0"/>
              <a:t>ervice </a:t>
            </a:r>
            <a:r>
              <a:rPr lang="en-US" dirty="0">
                <a:solidFill>
                  <a:srgbClr val="800000"/>
                </a:solidFill>
              </a:rPr>
              <a:t>(UMTS</a:t>
            </a:r>
            <a:r>
              <a:rPr lang="en-US" dirty="0" smtClean="0">
                <a:solidFill>
                  <a:srgbClr val="80000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Leaves the existing 2.5G system in place.</a:t>
            </a:r>
            <a:endParaRPr lang="en-US" sz="3200" dirty="0"/>
          </a:p>
          <a:p>
            <a:pPr lvl="1">
              <a:lnSpc>
                <a:spcPct val="80000"/>
              </a:lnSpc>
            </a:pPr>
            <a:r>
              <a:rPr lang="en-US" sz="3200" dirty="0" smtClean="0"/>
              <a:t>data </a:t>
            </a:r>
            <a:r>
              <a:rPr lang="en-US" sz="3200" dirty="0"/>
              <a:t>service: High Speed </a:t>
            </a:r>
            <a:r>
              <a:rPr lang="en-US" sz="3200" dirty="0" smtClean="0"/>
              <a:t>Downlink/</a:t>
            </a:r>
            <a:r>
              <a:rPr lang="en-US" sz="3200" dirty="0"/>
              <a:t>Up</a:t>
            </a:r>
            <a:r>
              <a:rPr lang="en-US" sz="3200" dirty="0" smtClean="0"/>
              <a:t>link Packet </a:t>
            </a:r>
            <a:r>
              <a:rPr lang="en-US" sz="3200" dirty="0"/>
              <a:t>Access (</a:t>
            </a:r>
            <a:r>
              <a:rPr lang="en-US" sz="3200" dirty="0" smtClean="0"/>
              <a:t>HSDPA/HSUPA)  up to 14 Mbps.</a:t>
            </a:r>
            <a:endParaRPr lang="en-US" sz="3200" dirty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sz="4000" dirty="0"/>
              <a:t>Cellular </a:t>
            </a:r>
            <a:r>
              <a:rPr lang="en-US" sz="4000" dirty="0" smtClean="0"/>
              <a:t>Standards</a:t>
            </a:r>
            <a:r>
              <a:rPr lang="en-US" sz="4000" dirty="0"/>
              <a:t>: </a:t>
            </a:r>
            <a:r>
              <a:rPr lang="en-US" sz="4000" dirty="0" smtClean="0"/>
              <a:t>3G</a:t>
            </a:r>
            <a:endParaRPr lang="en-US" sz="400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96752"/>
            <a:ext cx="8447088" cy="504056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800" dirty="0" smtClean="0"/>
              <a:t>2. </a:t>
            </a:r>
            <a:r>
              <a:rPr lang="en-US" sz="2800" dirty="0" smtClean="0">
                <a:solidFill>
                  <a:srgbClr val="800000"/>
                </a:solidFill>
              </a:rPr>
              <a:t>CDMA-2000</a:t>
            </a:r>
            <a:r>
              <a:rPr lang="en-US" sz="2800" dirty="0"/>
              <a:t>: CDMA in TDMA </a:t>
            </a:r>
            <a:r>
              <a:rPr lang="en-US" sz="2800" dirty="0" smtClean="0"/>
              <a:t>slots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data service: </a:t>
            </a:r>
            <a:r>
              <a:rPr lang="en-US" sz="2400" dirty="0" smtClean="0"/>
              <a:t>1x</a:t>
            </a:r>
            <a:r>
              <a:rPr lang="en-US" sz="2400" dirty="0" smtClean="0">
                <a:solidFill>
                  <a:srgbClr val="800000"/>
                </a:solidFill>
              </a:rPr>
              <a:t>EV</a:t>
            </a:r>
            <a:r>
              <a:rPr lang="en-US" sz="2400" dirty="0" smtClean="0"/>
              <a:t>olution </a:t>
            </a:r>
            <a:r>
              <a:rPr lang="en-US" sz="2400" dirty="0">
                <a:solidFill>
                  <a:srgbClr val="800000"/>
                </a:solidFill>
              </a:rPr>
              <a:t>D</a:t>
            </a:r>
            <a:r>
              <a:rPr lang="en-US" sz="2400" dirty="0"/>
              <a:t>ata </a:t>
            </a:r>
            <a:r>
              <a:rPr lang="en-US" sz="2400" dirty="0">
                <a:solidFill>
                  <a:srgbClr val="800000"/>
                </a:solidFill>
              </a:rPr>
              <a:t>O</a:t>
            </a:r>
            <a:r>
              <a:rPr lang="en-US" sz="2400" dirty="0"/>
              <a:t>ptimized (1x</a:t>
            </a:r>
            <a:r>
              <a:rPr lang="en-US" sz="2400" dirty="0">
                <a:solidFill>
                  <a:srgbClr val="800000"/>
                </a:solidFill>
              </a:rPr>
              <a:t>EVDO</a:t>
            </a:r>
            <a:r>
              <a:rPr lang="en-US" sz="2400" dirty="0"/>
              <a:t>)  up to 14 </a:t>
            </a:r>
            <a:r>
              <a:rPr lang="en-US" sz="2400" dirty="0" smtClean="0"/>
              <a:t>Mbps (Rev B – latest version)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DL layer =  Several sub-layers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Practical capacity 3.1 Mbps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1.67 </a:t>
            </a:r>
            <a:r>
              <a:rPr lang="en-US" sz="2000" dirty="0" err="1" smtClean="0"/>
              <a:t>ms</a:t>
            </a:r>
            <a:r>
              <a:rPr lang="en-US" sz="2000" dirty="0" smtClean="0"/>
              <a:t> slots  16 slots per frame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Wireless AT sends DRC indicator back to BS to dynamically adjust sending rate within the slot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Proportional Fair Scheduler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Uses ‘turbo code’ FEC on multiple slots with ‘early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 smtClean="0"/>
              <a:t> completion’.  </a:t>
            </a:r>
            <a:r>
              <a:rPr lang="en-US" sz="2000" dirty="0" smtClean="0">
                <a:solidFill>
                  <a:srgbClr val="800000"/>
                </a:solidFill>
              </a:rPr>
              <a:t>Note – redundancy is on the same channel.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sz="2000" dirty="0" smtClean="0"/>
          </a:p>
          <a:p>
            <a:pPr marL="342900" lvl="2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8000"/>
                </a:solidFill>
                <a:latin typeface="+mn-lt"/>
              </a:rPr>
              <a:t>Multipath fading hurts EVDO performance across a single channel.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271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 smtClean="0"/>
              <a:t>EVDO DRC 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077" y="1268760"/>
            <a:ext cx="6089227" cy="484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4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 smtClean="0"/>
              <a:t>OFDM in IEEE802.11a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21" y="4005064"/>
            <a:ext cx="8229600" cy="2160240"/>
          </a:xfrm>
        </p:spPr>
        <p:txBody>
          <a:bodyPr/>
          <a:lstStyle/>
          <a:p>
            <a:r>
              <a:rPr lang="en-US" dirty="0" smtClean="0"/>
              <a:t>PHY preamble is 20 </a:t>
            </a:r>
            <a:r>
              <a:rPr lang="en-US" dirty="0" err="1" smtClean="0"/>
              <a:t>microsec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Real-world efficiency is about 50%.</a:t>
            </a:r>
          </a:p>
          <a:p>
            <a:r>
              <a:rPr lang="en-US" dirty="0" smtClean="0"/>
              <a:t>Randomized CSMA </a:t>
            </a:r>
            <a:r>
              <a:rPr lang="en-US" dirty="0" err="1" smtClean="0"/>
              <a:t>backoff</a:t>
            </a:r>
            <a:r>
              <a:rPr lang="en-US" dirty="0" smtClean="0"/>
              <a:t> period represents idle time.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862" y="1052736"/>
            <a:ext cx="881363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668344" y="5805264"/>
            <a:ext cx="1440160" cy="499492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en-US" sz="1800" b="1" dirty="0" err="1" smtClean="0">
                <a:solidFill>
                  <a:srgbClr val="FF3300"/>
                </a:solidFill>
              </a:rPr>
              <a:t>Freescale</a:t>
            </a:r>
            <a:endParaRPr lang="en-US" sz="1800" b="1" dirty="0">
              <a:solidFill>
                <a:srgbClr val="FF33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39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888"/>
            <a:ext cx="8964613" cy="792162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/>
              <a:t>3GPP LTE (Long Term Evolution)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4G LTE </a:t>
            </a:r>
            <a:r>
              <a:rPr lang="en-US" dirty="0"/>
              <a:t>== </a:t>
            </a:r>
            <a:r>
              <a:rPr lang="en-US" dirty="0" smtClean="0"/>
              <a:t>3GPP LTE</a:t>
            </a:r>
          </a:p>
          <a:p>
            <a:pPr marL="0" indent="0">
              <a:buNone/>
            </a:pPr>
            <a:endParaRPr lang="en-US" dirty="0" smtClean="0">
              <a:solidFill>
                <a:srgbClr val="0033CC"/>
              </a:solidFill>
            </a:endParaRPr>
          </a:p>
          <a:p>
            <a:r>
              <a:rPr lang="en-US" dirty="0" smtClean="0"/>
              <a:t>Uses OFDM on downlink in cellular space. Uplink is </a:t>
            </a:r>
            <a:r>
              <a:rPr lang="en-US" dirty="0" smtClean="0">
                <a:solidFill>
                  <a:srgbClr val="800000"/>
                </a:solidFill>
              </a:rPr>
              <a:t>SC</a:t>
            </a:r>
            <a:r>
              <a:rPr lang="en-US" dirty="0" smtClean="0"/>
              <a:t>-FDMA (</a:t>
            </a:r>
            <a:r>
              <a:rPr lang="en-US" dirty="0" smtClean="0">
                <a:solidFill>
                  <a:srgbClr val="800000"/>
                </a:solidFill>
              </a:rPr>
              <a:t>S</a:t>
            </a:r>
            <a:r>
              <a:rPr lang="en-US" dirty="0" smtClean="0"/>
              <a:t>ingular </a:t>
            </a:r>
            <a:r>
              <a:rPr lang="en-US" dirty="0" smtClean="0">
                <a:solidFill>
                  <a:srgbClr val="800000"/>
                </a:solidFill>
              </a:rPr>
              <a:t>C</a:t>
            </a:r>
            <a:r>
              <a:rPr lang="en-US" dirty="0" smtClean="0"/>
              <a:t>arrier).</a:t>
            </a:r>
          </a:p>
          <a:p>
            <a:r>
              <a:rPr lang="en-US" dirty="0" smtClean="0"/>
              <a:t>Has a CP (cyclic prefix) to avoid symbol distortion over a ‘slot’.</a:t>
            </a:r>
          </a:p>
          <a:p>
            <a:r>
              <a:rPr lang="en-US" dirty="0" smtClean="0"/>
              <a:t>LTE frames (10 </a:t>
            </a:r>
            <a:r>
              <a:rPr lang="en-US" dirty="0" err="1" smtClean="0"/>
              <a:t>msec</a:t>
            </a:r>
            <a:r>
              <a:rPr lang="en-US" dirty="0" smtClean="0"/>
              <a:t>) are divided into 10 1msec </a:t>
            </a:r>
            <a:r>
              <a:rPr lang="en-US" dirty="0" err="1" smtClean="0"/>
              <a:t>subframes</a:t>
            </a:r>
            <a:r>
              <a:rPr lang="en-US" dirty="0" smtClean="0"/>
              <a:t> which in turn are divided into 2 two slots (0.5 </a:t>
            </a:r>
            <a:r>
              <a:rPr lang="en-US" dirty="0" err="1" smtClean="0"/>
              <a:t>msec</a:t>
            </a:r>
            <a:r>
              <a:rPr lang="en-US" dirty="0" smtClean="0"/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1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 smtClean="0"/>
              <a:t>LTE Frame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0512"/>
            <a:ext cx="8229600" cy="578768"/>
          </a:xfrm>
        </p:spPr>
        <p:txBody>
          <a:bodyPr/>
          <a:lstStyle/>
          <a:p>
            <a:r>
              <a:rPr lang="en-US" dirty="0"/>
              <a:t>Slots consist of 6 or 7 ODFM symbols.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963" y="1124744"/>
            <a:ext cx="8220075" cy="421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241878" y="1127085"/>
            <a:ext cx="1440160" cy="499492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en-US" sz="1800" b="1" dirty="0" err="1" smtClean="0">
                <a:solidFill>
                  <a:srgbClr val="FF3300"/>
                </a:solidFill>
              </a:rPr>
              <a:t>Freescale</a:t>
            </a:r>
            <a:endParaRPr lang="en-US" sz="1800" b="1" dirty="0">
              <a:solidFill>
                <a:srgbClr val="FF33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817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3008313" cy="814412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/>
              <a:t>LTE Physical Resource Block (PRB)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13" y="1435100"/>
            <a:ext cx="3456384" cy="4691063"/>
          </a:xfrm>
        </p:spPr>
        <p:txBody>
          <a:bodyPr/>
          <a:lstStyle/>
          <a:p>
            <a:r>
              <a:rPr lang="en-US" sz="2000" dirty="0"/>
              <a:t>OFDMA allocates a PRB (Physical Resource Block) to users. </a:t>
            </a:r>
            <a:endParaRPr lang="en-US" sz="2000" dirty="0" smtClean="0"/>
          </a:p>
          <a:p>
            <a:endParaRPr lang="en-US" sz="1800" dirty="0"/>
          </a:p>
          <a:p>
            <a:r>
              <a:rPr lang="en-US" sz="2000" dirty="0" smtClean="0"/>
              <a:t>A </a:t>
            </a:r>
            <a:r>
              <a:rPr lang="en-US" sz="2000" dirty="0"/>
              <a:t>PRB consists of 12 consecutive subcarriers (15 kHz bandwidth) for one slot</a:t>
            </a:r>
            <a:r>
              <a:rPr lang="en-US" sz="2000" dirty="0" smtClean="0"/>
              <a:t>.</a:t>
            </a:r>
          </a:p>
          <a:p>
            <a:endParaRPr lang="en-US" sz="1800" dirty="0"/>
          </a:p>
          <a:p>
            <a:r>
              <a:rPr lang="en-US" sz="2000" dirty="0"/>
              <a:t>PRB is then (6 or 7) symbols x 12 subcarriers.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75B29D-399E-4EBE-B92E-E324310C2F9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6632"/>
            <a:ext cx="5273005" cy="626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596336" y="5805264"/>
            <a:ext cx="1440160" cy="499492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en-US" sz="1800" b="1" dirty="0" err="1" smtClean="0">
                <a:solidFill>
                  <a:srgbClr val="FF3300"/>
                </a:solidFill>
              </a:rPr>
              <a:t>Freescale</a:t>
            </a:r>
            <a:endParaRPr lang="en-US" sz="1800" b="1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23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6632"/>
            <a:ext cx="7776864" cy="792087"/>
          </a:xfrm>
          <a:solidFill>
            <a:srgbClr val="C00000"/>
          </a:solidFill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LTE Reference Symbols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4691063"/>
          </a:xfrm>
        </p:spPr>
        <p:txBody>
          <a:bodyPr/>
          <a:lstStyle/>
          <a:p>
            <a:r>
              <a:rPr lang="en-US" sz="2400" dirty="0"/>
              <a:t>Instead of PHY preambles (802.11), reference symbols are embedded in the PRB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LTE also employs MIMO.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75B29D-399E-4EBE-B92E-E324310C2F9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7849" y="980728"/>
            <a:ext cx="5592663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07504" y="5805264"/>
            <a:ext cx="1440160" cy="499492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en-US" sz="1800" b="1" dirty="0" err="1" smtClean="0">
                <a:solidFill>
                  <a:srgbClr val="FF3300"/>
                </a:solidFill>
              </a:rPr>
              <a:t>Freescale</a:t>
            </a:r>
            <a:endParaRPr lang="en-US" sz="1800" b="1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29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 smtClean="0"/>
              <a:t>LTE Layer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677" y="1052736"/>
            <a:ext cx="8490811" cy="521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5496" y="5805264"/>
            <a:ext cx="1440160" cy="499492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en-US" sz="1800" b="1" dirty="0" err="1" smtClean="0">
                <a:solidFill>
                  <a:srgbClr val="FF3300"/>
                </a:solidFill>
              </a:rPr>
              <a:t>Freescale</a:t>
            </a:r>
            <a:endParaRPr lang="en-US" sz="1800" b="1" dirty="0">
              <a:solidFill>
                <a:srgbClr val="FF33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12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888"/>
            <a:ext cx="8964613" cy="792162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/>
              <a:t>Cellular/Mobile Wireless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Cellular Architecture</a:t>
            </a:r>
          </a:p>
          <a:p>
            <a:r>
              <a:rPr lang="en-US" dirty="0" smtClean="0"/>
              <a:t>Cellular Standards</a:t>
            </a:r>
          </a:p>
          <a:p>
            <a:pPr lvl="1"/>
            <a:r>
              <a:rPr lang="en-US" dirty="0" smtClean="0"/>
              <a:t> GSM, 2G, 2.5G, 3G and 4G LTE</a:t>
            </a:r>
          </a:p>
          <a:p>
            <a:r>
              <a:rPr lang="en-US" dirty="0" smtClean="0"/>
              <a:t>Mobile Definitions</a:t>
            </a:r>
          </a:p>
          <a:p>
            <a:pPr lvl="1"/>
            <a:r>
              <a:rPr lang="en-US" dirty="0" smtClean="0"/>
              <a:t>Agents, addresses, correspondent</a:t>
            </a:r>
            <a:endParaRPr lang="en-US" dirty="0"/>
          </a:p>
          <a:p>
            <a:r>
              <a:rPr lang="en-US" dirty="0" smtClean="0"/>
              <a:t>Mobile Architecture</a:t>
            </a:r>
          </a:p>
          <a:p>
            <a:pPr lvl="1"/>
            <a:r>
              <a:rPr lang="en-US" dirty="0" smtClean="0"/>
              <a:t>Registering </a:t>
            </a:r>
          </a:p>
          <a:p>
            <a:pPr lvl="1"/>
            <a:r>
              <a:rPr lang="en-US" dirty="0" smtClean="0"/>
              <a:t>Indirect Routing</a:t>
            </a:r>
          </a:p>
          <a:p>
            <a:pPr lvl="1"/>
            <a:r>
              <a:rPr lang="en-US" dirty="0" smtClean="0"/>
              <a:t>Direct Routing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1500174"/>
            <a:ext cx="8462993" cy="3929090"/>
          </a:xfrm>
        </p:spPr>
        <p:txBody>
          <a:bodyPr/>
          <a:lstStyle/>
          <a:p>
            <a:pPr>
              <a:defRPr/>
            </a:pPr>
            <a:r>
              <a:rPr lang="en-US" sz="4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66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Mobile Wireless Networks </a:t>
            </a:r>
            <a:r>
              <a:rPr lang="en-US" sz="4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4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4400" dirty="0" smtClean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958975" y="6021288"/>
            <a:ext cx="6005513" cy="648072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Advanced Computer </a:t>
            </a:r>
            <a:r>
              <a:rPr lang="en-US" sz="2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xmlns="" val="40561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Mobility</a:t>
            </a:r>
            <a:r>
              <a:rPr lang="en-US" dirty="0"/>
              <a:t>?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8" y="1285860"/>
            <a:ext cx="7429520" cy="969956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Spectrum </a:t>
            </a:r>
            <a:r>
              <a:rPr lang="en-US" sz="2400" dirty="0"/>
              <a:t>of </a:t>
            </a:r>
            <a:r>
              <a:rPr lang="en-US" sz="2400" dirty="0" smtClean="0"/>
              <a:t>mobility, from </a:t>
            </a:r>
            <a:r>
              <a:rPr lang="en-US" sz="2400" dirty="0"/>
              <a:t>the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800000"/>
                </a:solidFill>
              </a:rPr>
              <a:t>network layer</a:t>
            </a:r>
          </a:p>
          <a:p>
            <a:pPr>
              <a:buNone/>
            </a:pPr>
            <a:r>
              <a:rPr lang="en-US" sz="2400" dirty="0" smtClean="0"/>
              <a:t>perspective</a:t>
            </a:r>
            <a:r>
              <a:rPr lang="en-US" sz="2400" dirty="0"/>
              <a:t>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4525" y="2657475"/>
            <a:ext cx="7670800" cy="771525"/>
            <a:chOff x="390" y="890"/>
            <a:chExt cx="4832" cy="486"/>
          </a:xfrm>
        </p:grpSpPr>
        <p:sp>
          <p:nvSpPr>
            <p:cNvPr id="428037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8038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no mobility</a:t>
              </a:r>
            </a:p>
          </p:txBody>
        </p:sp>
        <p:sp>
          <p:nvSpPr>
            <p:cNvPr id="428039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high mobility</a:t>
              </a:r>
            </a:p>
          </p:txBody>
        </p:sp>
      </p:grpSp>
      <p:sp>
        <p:nvSpPr>
          <p:cNvPr id="428040" name="Text Box 8"/>
          <p:cNvSpPr txBox="1">
            <a:spLocks noChangeArrowheads="1"/>
          </p:cNvSpPr>
          <p:nvPr/>
        </p:nvSpPr>
        <p:spPr bwMode="auto">
          <a:xfrm>
            <a:off x="214282" y="4199287"/>
            <a:ext cx="291297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 smtClean="0"/>
              <a:t>User only moves within</a:t>
            </a:r>
          </a:p>
          <a:p>
            <a:pPr algn="l"/>
            <a:r>
              <a:rPr lang="en-US" sz="2000" dirty="0" smtClean="0"/>
              <a:t> the </a:t>
            </a:r>
            <a:r>
              <a:rPr lang="en-US" sz="2000" dirty="0"/>
              <a:t>same </a:t>
            </a:r>
            <a:r>
              <a:rPr lang="en-US" sz="2000" dirty="0" smtClean="0"/>
              <a:t>wireless </a:t>
            </a:r>
          </a:p>
          <a:p>
            <a:pPr algn="l"/>
            <a:r>
              <a:rPr lang="en-US" sz="2000" dirty="0" smtClean="0"/>
              <a:t>access  network.</a:t>
            </a:r>
            <a:endParaRPr lang="en-US" sz="2000" dirty="0"/>
          </a:p>
        </p:txBody>
      </p:sp>
      <p:sp>
        <p:nvSpPr>
          <p:cNvPr id="428041" name="Text Box 9"/>
          <p:cNvSpPr txBox="1">
            <a:spLocks noChangeArrowheads="1"/>
          </p:cNvSpPr>
          <p:nvPr/>
        </p:nvSpPr>
        <p:spPr bwMode="auto">
          <a:xfrm>
            <a:off x="5929354" y="4186016"/>
            <a:ext cx="3286116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 smtClean="0"/>
              <a:t>User passes </a:t>
            </a:r>
            <a:r>
              <a:rPr lang="en-US" sz="2000" dirty="0"/>
              <a:t>through multiple access </a:t>
            </a:r>
            <a:r>
              <a:rPr lang="en-US" sz="2000" dirty="0" smtClean="0"/>
              <a:t>networks </a:t>
            </a:r>
            <a:r>
              <a:rPr lang="en-US" sz="2000" dirty="0"/>
              <a:t>while maintaining ongoing connections </a:t>
            </a:r>
            <a:r>
              <a:rPr lang="en-US" sz="1800" dirty="0"/>
              <a:t>(like cell phone</a:t>
            </a:r>
            <a:r>
              <a:rPr lang="en-US" sz="1800" dirty="0" smtClean="0"/>
              <a:t>).</a:t>
            </a:r>
            <a:endParaRPr lang="en-US" sz="1800" dirty="0"/>
          </a:p>
        </p:txBody>
      </p:sp>
      <p:sp>
        <p:nvSpPr>
          <p:cNvPr id="428042" name="Text Box 10"/>
          <p:cNvSpPr txBox="1">
            <a:spLocks noChangeArrowheads="1"/>
          </p:cNvSpPr>
          <p:nvPr/>
        </p:nvSpPr>
        <p:spPr bwMode="auto">
          <a:xfrm>
            <a:off x="3214678" y="4214818"/>
            <a:ext cx="26432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 smtClean="0"/>
              <a:t>User moves between access networks, </a:t>
            </a:r>
            <a:r>
              <a:rPr lang="en-US" sz="2000" dirty="0"/>
              <a:t>disconnecting </a:t>
            </a:r>
            <a:r>
              <a:rPr lang="en-US" sz="2000" dirty="0" smtClean="0"/>
              <a:t> while between networks.  </a:t>
            </a:r>
            <a:endParaRPr lang="en-US" sz="2000" dirty="0"/>
          </a:p>
        </p:txBody>
      </p:sp>
      <p:sp>
        <p:nvSpPr>
          <p:cNvPr id="428043" name="Line 11"/>
          <p:cNvSpPr>
            <a:spLocks noChangeShapeType="1"/>
          </p:cNvSpPr>
          <p:nvPr/>
        </p:nvSpPr>
        <p:spPr bwMode="auto">
          <a:xfrm flipV="1">
            <a:off x="1785918" y="3286124"/>
            <a:ext cx="241618" cy="928694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8044" name="Line 12"/>
          <p:cNvSpPr>
            <a:spLocks noChangeShapeType="1"/>
          </p:cNvSpPr>
          <p:nvPr/>
        </p:nvSpPr>
        <p:spPr bwMode="auto">
          <a:xfrm flipV="1">
            <a:off x="7531100" y="3351218"/>
            <a:ext cx="215900" cy="8636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8045" name="Line 13"/>
          <p:cNvSpPr>
            <a:spLocks noChangeShapeType="1"/>
          </p:cNvSpPr>
          <p:nvPr/>
        </p:nvSpPr>
        <p:spPr bwMode="auto">
          <a:xfrm flipV="1">
            <a:off x="4114800" y="3263900"/>
            <a:ext cx="25400" cy="850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sz="3200" dirty="0" smtClean="0"/>
              <a:t>Human Analogy:  How to Contact </a:t>
            </a:r>
            <a:r>
              <a:rPr lang="en-US" sz="3200" dirty="0"/>
              <a:t>a </a:t>
            </a:r>
            <a:r>
              <a:rPr lang="en-US" sz="3200" dirty="0" smtClean="0"/>
              <a:t>Mobile Friend ?</a:t>
            </a:r>
            <a:endParaRPr lang="en-US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158" y="2884501"/>
            <a:ext cx="4000528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§"/>
              <a:tabLst/>
              <a:defRPr/>
            </a:pPr>
            <a:r>
              <a:rPr lang="en-US" b="1" kern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S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earch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all phone books?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§"/>
              <a:tabLst/>
              <a:defRPr/>
            </a:pPr>
            <a:r>
              <a:rPr lang="en-US" b="1" kern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C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all her parents or her friends?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§"/>
              <a:tabLst/>
              <a:defRPr/>
            </a:pPr>
            <a:r>
              <a:rPr lang="en-US" b="1" kern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E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xpect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her to let you know where he/she now </a:t>
            </a:r>
            <a:r>
              <a:rPr lang="en-US" b="1" kern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lives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worldf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330700" y="3806595"/>
            <a:ext cx="4813300" cy="2489200"/>
          </a:xfrm>
          <a:prstGeom prst="rect">
            <a:avLst/>
          </a:prstGeom>
          <a:noFill/>
          <a:ln/>
        </p:spPr>
      </p:pic>
      <p:pic>
        <p:nvPicPr>
          <p:cNvPr id="9" name="Picture 5" descr="Al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149080"/>
            <a:ext cx="561975" cy="693737"/>
          </a:xfrm>
          <a:prstGeom prst="rect">
            <a:avLst/>
          </a:prstGeom>
          <a:noFill/>
        </p:spPr>
      </p:pic>
      <p:pic>
        <p:nvPicPr>
          <p:cNvPr id="10" name="Picture 6" descr="Bo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4221088"/>
            <a:ext cx="676275" cy="690562"/>
          </a:xfrm>
          <a:prstGeom prst="rect">
            <a:avLst/>
          </a:prstGeom>
          <a:noFill/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084168" y="2420888"/>
            <a:ext cx="2644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I wonder where Alice moved to?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652120" y="2348880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948264" y="3448745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7436743" y="3853805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7589143" y="4053830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1406" y="1285860"/>
            <a:ext cx="5322887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b="1" dirty="0">
                <a:solidFill>
                  <a:srgbClr val="0033CC"/>
                </a:solidFill>
              </a:rPr>
              <a:t>Consider </a:t>
            </a:r>
            <a:r>
              <a:rPr lang="en-US" sz="2400" b="1" dirty="0" smtClean="0">
                <a:solidFill>
                  <a:srgbClr val="0033CC"/>
                </a:solidFill>
              </a:rPr>
              <a:t>a friend </a:t>
            </a:r>
            <a:r>
              <a:rPr lang="en-US" sz="2400" b="1" dirty="0">
                <a:solidFill>
                  <a:srgbClr val="0033CC"/>
                </a:solidFill>
              </a:rPr>
              <a:t>frequently changing </a:t>
            </a:r>
            <a:r>
              <a:rPr lang="en-US" sz="2400" b="1" dirty="0" smtClean="0">
                <a:solidFill>
                  <a:srgbClr val="0033CC"/>
                </a:solidFill>
              </a:rPr>
              <a:t>residence addresses. </a:t>
            </a:r>
            <a:r>
              <a:rPr lang="en-US" b="1" dirty="0" smtClean="0">
                <a:solidFill>
                  <a:srgbClr val="0033CC"/>
                </a:solidFill>
              </a:rPr>
              <a:t>H</a:t>
            </a:r>
            <a:r>
              <a:rPr lang="en-US" sz="2400" b="1" dirty="0" smtClean="0">
                <a:solidFill>
                  <a:srgbClr val="0033CC"/>
                </a:solidFill>
              </a:rPr>
              <a:t>ow do </a:t>
            </a:r>
            <a:r>
              <a:rPr lang="en-US" sz="2400" b="1" dirty="0">
                <a:solidFill>
                  <a:srgbClr val="0033CC"/>
                </a:solidFill>
              </a:rPr>
              <a:t>you find her?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 of Things   </a:t>
            </a:r>
            <a:r>
              <a:rPr lang="en-US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/>
            <a:ahLst/>
            <a:cxnLst>
              <a:cxn ang="0">
                <a:pos x="550" y="42"/>
              </a:cxn>
              <a:cxn ang="0">
                <a:pos x="82" y="60"/>
              </a:cxn>
              <a:cxn ang="0">
                <a:pos x="58" y="402"/>
              </a:cxn>
              <a:cxn ang="0">
                <a:pos x="28" y="720"/>
              </a:cxn>
              <a:cxn ang="0">
                <a:pos x="112" y="870"/>
              </a:cxn>
              <a:cxn ang="0">
                <a:pos x="538" y="876"/>
              </a:cxn>
              <a:cxn ang="0">
                <a:pos x="640" y="1128"/>
              </a:cxn>
              <a:cxn ang="0">
                <a:pos x="1234" y="1098"/>
              </a:cxn>
              <a:cxn ang="0">
                <a:pos x="1276" y="570"/>
              </a:cxn>
              <a:cxn ang="0">
                <a:pos x="1204" y="342"/>
              </a:cxn>
              <a:cxn ang="0">
                <a:pos x="760" y="288"/>
              </a:cxn>
              <a:cxn ang="0">
                <a:pos x="550" y="42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8588" y="3609975"/>
            <a:ext cx="501650" cy="233363"/>
            <a:chOff x="3600" y="219"/>
            <a:chExt cx="360" cy="175"/>
          </a:xfrm>
        </p:grpSpPr>
        <p:sp>
          <p:nvSpPr>
            <p:cNvPr id="429060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2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3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9064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9066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67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68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907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771650" y="3263900"/>
            <a:ext cx="1333500" cy="342900"/>
            <a:chOff x="8025" y="5070"/>
            <a:chExt cx="2100" cy="540"/>
          </a:xfrm>
        </p:grpSpPr>
        <p:sp>
          <p:nvSpPr>
            <p:cNvPr id="429074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75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76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9077" name="Rectangle 21"/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 smtClean="0"/>
              <a:t>Mobile Network Architecture</a:t>
            </a:r>
            <a:endParaRPr lang="en-US" dirty="0"/>
          </a:p>
        </p:txBody>
      </p:sp>
      <p:sp>
        <p:nvSpPr>
          <p:cNvPr id="429078" name="Text Box 22"/>
          <p:cNvSpPr txBox="1">
            <a:spLocks noChangeArrowheads="1"/>
          </p:cNvSpPr>
          <p:nvPr/>
        </p:nvSpPr>
        <p:spPr bwMode="auto">
          <a:xfrm>
            <a:off x="500035" y="1350963"/>
            <a:ext cx="34433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Home </a:t>
            </a:r>
            <a:r>
              <a:rPr lang="en-US" sz="2000" b="1" dirty="0">
                <a:solidFill>
                  <a:schemeClr val="accent2"/>
                </a:solidFill>
              </a:rPr>
              <a:t>network: </a:t>
            </a:r>
            <a:r>
              <a:rPr lang="en-US" sz="2000" dirty="0"/>
              <a:t>permanent “home” of mobile</a:t>
            </a:r>
          </a:p>
          <a:p>
            <a:r>
              <a:rPr lang="en-US" sz="1600" dirty="0"/>
              <a:t>(e.g., 128.119.40/24)</a:t>
            </a:r>
          </a:p>
        </p:txBody>
      </p:sp>
      <p:sp>
        <p:nvSpPr>
          <p:cNvPr id="42907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Permanent address: </a:t>
            </a:r>
            <a:r>
              <a:rPr lang="en-US" sz="2000" dirty="0"/>
              <a:t>address in home network, </a:t>
            </a:r>
            <a:r>
              <a:rPr lang="en-US" sz="2000" i="1" dirty="0">
                <a:solidFill>
                  <a:srgbClr val="0033CC"/>
                </a:solidFill>
              </a:rPr>
              <a:t>can always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/>
              <a:t>be used to reach </a:t>
            </a:r>
            <a:r>
              <a:rPr lang="en-US" sz="2000" dirty="0" smtClean="0"/>
              <a:t>mobile.</a:t>
            </a:r>
            <a:endParaRPr lang="en-US" sz="2000" dirty="0"/>
          </a:p>
          <a:p>
            <a:r>
              <a:rPr lang="en-US" sz="1600" dirty="0"/>
              <a:t>e.g., 128.119.40.186</a:t>
            </a:r>
          </a:p>
        </p:txBody>
      </p:sp>
      <p:sp>
        <p:nvSpPr>
          <p:cNvPr id="429080" name="Text Box 24"/>
          <p:cNvSpPr txBox="1">
            <a:spLocks noChangeArrowheads="1"/>
          </p:cNvSpPr>
          <p:nvPr/>
        </p:nvSpPr>
        <p:spPr bwMode="auto">
          <a:xfrm>
            <a:off x="4071934" y="1357298"/>
            <a:ext cx="3914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</a:t>
            </a:r>
            <a:r>
              <a:rPr lang="en-US" sz="2000" b="1" dirty="0" smtClean="0">
                <a:solidFill>
                  <a:schemeClr val="accent2"/>
                </a:solidFill>
              </a:rPr>
              <a:t>ome </a:t>
            </a:r>
            <a:r>
              <a:rPr lang="en-US" sz="2000" b="1" dirty="0">
                <a:solidFill>
                  <a:schemeClr val="accent2"/>
                </a:solidFill>
              </a:rPr>
              <a:t>agent: </a:t>
            </a:r>
            <a:r>
              <a:rPr lang="en-US" sz="2000" dirty="0"/>
              <a:t>entity that will perform mobility functions on behalf of mobile, when mobile is </a:t>
            </a:r>
            <a:r>
              <a:rPr lang="en-US" sz="2000" dirty="0" smtClean="0"/>
              <a:t>remote.</a:t>
            </a:r>
            <a:endParaRPr lang="en-US" sz="2000" dirty="0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520825" y="2822575"/>
            <a:ext cx="914400" cy="590550"/>
            <a:chOff x="10665" y="3225"/>
            <a:chExt cx="1440" cy="930"/>
          </a:xfrm>
        </p:grpSpPr>
        <p:sp>
          <p:nvSpPr>
            <p:cNvPr id="429082" name="Oval 26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429084" name="Freeform 28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/>
                <a:ahLst/>
                <a:cxnLst>
                  <a:cxn ang="0">
                    <a:pos x="298" y="0"/>
                  </a:cxn>
                  <a:cxn ang="0">
                    <a:pos x="263" y="0"/>
                  </a:cxn>
                  <a:cxn ang="0">
                    <a:pos x="219" y="4"/>
                  </a:cxn>
                  <a:cxn ang="0">
                    <a:pos x="167" y="12"/>
                  </a:cxn>
                  <a:cxn ang="0">
                    <a:pos x="116" y="25"/>
                  </a:cxn>
                  <a:cxn ang="0">
                    <a:pos x="67" y="45"/>
                  </a:cxn>
                  <a:cxn ang="0">
                    <a:pos x="29" y="73"/>
                  </a:cxn>
                  <a:cxn ang="0">
                    <a:pos x="6" y="109"/>
                  </a:cxn>
                  <a:cxn ang="0">
                    <a:pos x="0" y="137"/>
                  </a:cxn>
                  <a:cxn ang="0">
                    <a:pos x="3" y="152"/>
                  </a:cxn>
                  <a:cxn ang="0">
                    <a:pos x="13" y="197"/>
                  </a:cxn>
                  <a:cxn ang="0">
                    <a:pos x="39" y="290"/>
                  </a:cxn>
                  <a:cxn ang="0">
                    <a:pos x="76" y="410"/>
                  </a:cxn>
                  <a:cxn ang="0">
                    <a:pos x="123" y="543"/>
                  </a:cxn>
                  <a:cxn ang="0">
                    <a:pos x="176" y="684"/>
                  </a:cxn>
                  <a:cxn ang="0">
                    <a:pos x="235" y="822"/>
                  </a:cxn>
                  <a:cxn ang="0">
                    <a:pos x="293" y="949"/>
                  </a:cxn>
                  <a:cxn ang="0">
                    <a:pos x="352" y="1055"/>
                  </a:cxn>
                  <a:cxn ang="0">
                    <a:pos x="389" y="1109"/>
                  </a:cxn>
                  <a:cxn ang="0">
                    <a:pos x="406" y="1130"/>
                  </a:cxn>
                  <a:cxn ang="0">
                    <a:pos x="436" y="1130"/>
                  </a:cxn>
                  <a:cxn ang="0">
                    <a:pos x="487" y="1111"/>
                  </a:cxn>
                  <a:cxn ang="0">
                    <a:pos x="547" y="1088"/>
                  </a:cxn>
                  <a:cxn ang="0">
                    <a:pos x="609" y="1062"/>
                  </a:cxn>
                  <a:cxn ang="0">
                    <a:pos x="669" y="1036"/>
                  </a:cxn>
                  <a:cxn ang="0">
                    <a:pos x="722" y="1012"/>
                  </a:cxn>
                  <a:cxn ang="0">
                    <a:pos x="762" y="987"/>
                  </a:cxn>
                  <a:cxn ang="0">
                    <a:pos x="785" y="967"/>
                  </a:cxn>
                  <a:cxn ang="0">
                    <a:pos x="756" y="915"/>
                  </a:cxn>
                  <a:cxn ang="0">
                    <a:pos x="687" y="813"/>
                  </a:cxn>
                  <a:cxn ang="0">
                    <a:pos x="612" y="693"/>
                  </a:cxn>
                  <a:cxn ang="0">
                    <a:pos x="537" y="561"/>
                  </a:cxn>
                  <a:cxn ang="0">
                    <a:pos x="467" y="423"/>
                  </a:cxn>
                  <a:cxn ang="0">
                    <a:pos x="404" y="287"/>
                  </a:cxn>
                  <a:cxn ang="0">
                    <a:pos x="352" y="161"/>
                  </a:cxn>
                  <a:cxn ang="0">
                    <a:pos x="318" y="49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85" name="Freeform 29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2"/>
                  </a:cxn>
                  <a:cxn ang="0">
                    <a:pos x="48" y="5"/>
                  </a:cxn>
                  <a:cxn ang="0">
                    <a:pos x="47" y="11"/>
                  </a:cxn>
                  <a:cxn ang="0">
                    <a:pos x="44" y="19"/>
                  </a:cxn>
                  <a:cxn ang="0">
                    <a:pos x="39" y="35"/>
                  </a:cxn>
                  <a:cxn ang="0">
                    <a:pos x="32" y="55"/>
                  </a:cxn>
                  <a:cxn ang="0">
                    <a:pos x="20" y="82"/>
                  </a:cxn>
                  <a:cxn ang="0">
                    <a:pos x="6" y="117"/>
                  </a:cxn>
                  <a:cxn ang="0">
                    <a:pos x="0" y="141"/>
                  </a:cxn>
                  <a:cxn ang="0">
                    <a:pos x="0" y="177"/>
                  </a:cxn>
                  <a:cxn ang="0">
                    <a:pos x="4" y="220"/>
                  </a:cxn>
                  <a:cxn ang="0">
                    <a:pos x="13" y="271"/>
                  </a:cxn>
                  <a:cxn ang="0">
                    <a:pos x="26" y="325"/>
                  </a:cxn>
                  <a:cxn ang="0">
                    <a:pos x="41" y="386"/>
                  </a:cxn>
                  <a:cxn ang="0">
                    <a:pos x="58" y="446"/>
                  </a:cxn>
                  <a:cxn ang="0">
                    <a:pos x="78" y="509"/>
                  </a:cxn>
                  <a:cxn ang="0">
                    <a:pos x="98" y="570"/>
                  </a:cxn>
                  <a:cxn ang="0">
                    <a:pos x="119" y="628"/>
                  </a:cxn>
                  <a:cxn ang="0">
                    <a:pos x="138" y="683"/>
                  </a:cxn>
                  <a:cxn ang="0">
                    <a:pos x="157" y="733"/>
                  </a:cxn>
                  <a:cxn ang="0">
                    <a:pos x="174" y="775"/>
                  </a:cxn>
                  <a:cxn ang="0">
                    <a:pos x="189" y="808"/>
                  </a:cxn>
                  <a:cxn ang="0">
                    <a:pos x="201" y="831"/>
                  </a:cxn>
                  <a:cxn ang="0">
                    <a:pos x="210" y="843"/>
                  </a:cxn>
                  <a:cxn ang="0">
                    <a:pos x="223" y="853"/>
                  </a:cxn>
                  <a:cxn ang="0">
                    <a:pos x="239" y="861"/>
                  </a:cxn>
                  <a:cxn ang="0">
                    <a:pos x="258" y="873"/>
                  </a:cxn>
                  <a:cxn ang="0">
                    <a:pos x="282" y="883"/>
                  </a:cxn>
                  <a:cxn ang="0">
                    <a:pos x="310" y="896"/>
                  </a:cxn>
                  <a:cxn ang="0">
                    <a:pos x="342" y="907"/>
                  </a:cxn>
                  <a:cxn ang="0">
                    <a:pos x="380" y="922"/>
                  </a:cxn>
                  <a:cxn ang="0">
                    <a:pos x="425" y="936"/>
                  </a:cxn>
                  <a:cxn ang="0">
                    <a:pos x="396" y="893"/>
                  </a:cxn>
                  <a:cxn ang="0">
                    <a:pos x="367" y="843"/>
                  </a:cxn>
                  <a:cxn ang="0">
                    <a:pos x="337" y="787"/>
                  </a:cxn>
                  <a:cxn ang="0">
                    <a:pos x="308" y="725"/>
                  </a:cxn>
                  <a:cxn ang="0">
                    <a:pos x="279" y="660"/>
                  </a:cxn>
                  <a:cxn ang="0">
                    <a:pos x="249" y="591"/>
                  </a:cxn>
                  <a:cxn ang="0">
                    <a:pos x="220" y="522"/>
                  </a:cxn>
                  <a:cxn ang="0">
                    <a:pos x="194" y="450"/>
                  </a:cxn>
                  <a:cxn ang="0">
                    <a:pos x="167" y="381"/>
                  </a:cxn>
                  <a:cxn ang="0">
                    <a:pos x="144" y="312"/>
                  </a:cxn>
                  <a:cxn ang="0">
                    <a:pos x="120" y="248"/>
                  </a:cxn>
                  <a:cxn ang="0">
                    <a:pos x="101" y="186"/>
                  </a:cxn>
                  <a:cxn ang="0">
                    <a:pos x="83" y="128"/>
                  </a:cxn>
                  <a:cxn ang="0">
                    <a:pos x="69" y="78"/>
                  </a:cxn>
                  <a:cxn ang="0">
                    <a:pos x="57" y="35"/>
                  </a:cxn>
                  <a:cxn ang="0">
                    <a:pos x="48" y="0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86" name="Freeform 30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/>
                <a:ahLst/>
                <a:cxnLst>
                  <a:cxn ang="0">
                    <a:pos x="26" y="11"/>
                  </a:cxn>
                  <a:cxn ang="0">
                    <a:pos x="13" y="24"/>
                  </a:cxn>
                  <a:cxn ang="0">
                    <a:pos x="4" y="43"/>
                  </a:cxn>
                  <a:cxn ang="0">
                    <a:pos x="0" y="67"/>
                  </a:cxn>
                  <a:cxn ang="0">
                    <a:pos x="0" y="93"/>
                  </a:cxn>
                  <a:cxn ang="0">
                    <a:pos x="3" y="120"/>
                  </a:cxn>
                  <a:cxn ang="0">
                    <a:pos x="10" y="148"/>
                  </a:cxn>
                  <a:cxn ang="0">
                    <a:pos x="20" y="171"/>
                  </a:cxn>
                  <a:cxn ang="0">
                    <a:pos x="35" y="189"/>
                  </a:cxn>
                  <a:cxn ang="0">
                    <a:pos x="51" y="201"/>
                  </a:cxn>
                  <a:cxn ang="0">
                    <a:pos x="70" y="206"/>
                  </a:cxn>
                  <a:cxn ang="0">
                    <a:pos x="91" y="208"/>
                  </a:cxn>
                  <a:cxn ang="0">
                    <a:pos x="111" y="204"/>
                  </a:cxn>
                  <a:cxn ang="0">
                    <a:pos x="130" y="196"/>
                  </a:cxn>
                  <a:cxn ang="0">
                    <a:pos x="148" y="186"/>
                  </a:cxn>
                  <a:cxn ang="0">
                    <a:pos x="163" y="176"/>
                  </a:cxn>
                  <a:cxn ang="0">
                    <a:pos x="174" y="163"/>
                  </a:cxn>
                  <a:cxn ang="0">
                    <a:pos x="189" y="130"/>
                  </a:cxn>
                  <a:cxn ang="0">
                    <a:pos x="192" y="89"/>
                  </a:cxn>
                  <a:cxn ang="0">
                    <a:pos x="185" y="50"/>
                  </a:cxn>
                  <a:cxn ang="0">
                    <a:pos x="166" y="27"/>
                  </a:cxn>
                  <a:cxn ang="0">
                    <a:pos x="152" y="21"/>
                  </a:cxn>
                  <a:cxn ang="0">
                    <a:pos x="138" y="14"/>
                  </a:cxn>
                  <a:cxn ang="0">
                    <a:pos x="122" y="8"/>
                  </a:cxn>
                  <a:cxn ang="0">
                    <a:pos x="104" y="2"/>
                  </a:cxn>
                  <a:cxn ang="0">
                    <a:pos x="85" y="0"/>
                  </a:cxn>
                  <a:cxn ang="0">
                    <a:pos x="66" y="0"/>
                  </a:cxn>
                  <a:cxn ang="0">
                    <a:pos x="47" y="2"/>
                  </a:cxn>
                  <a:cxn ang="0">
                    <a:pos x="26" y="11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87" name="Freeform 31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/>
                <a:ahLst/>
                <a:cxnLst>
                  <a:cxn ang="0">
                    <a:pos x="33" y="29"/>
                  </a:cxn>
                  <a:cxn ang="0">
                    <a:pos x="21" y="44"/>
                  </a:cxn>
                  <a:cxn ang="0">
                    <a:pos x="12" y="60"/>
                  </a:cxn>
                  <a:cxn ang="0">
                    <a:pos x="5" y="79"/>
                  </a:cxn>
                  <a:cxn ang="0">
                    <a:pos x="0" y="97"/>
                  </a:cxn>
                  <a:cxn ang="0">
                    <a:pos x="0" y="116"/>
                  </a:cxn>
                  <a:cxn ang="0">
                    <a:pos x="5" y="135"/>
                  </a:cxn>
                  <a:cxn ang="0">
                    <a:pos x="12" y="152"/>
                  </a:cxn>
                  <a:cxn ang="0">
                    <a:pos x="25" y="169"/>
                  </a:cxn>
                  <a:cxn ang="0">
                    <a:pos x="42" y="187"/>
                  </a:cxn>
                  <a:cxn ang="0">
                    <a:pos x="58" y="202"/>
                  </a:cxn>
                  <a:cxn ang="0">
                    <a:pos x="77" y="220"/>
                  </a:cxn>
                  <a:cxn ang="0">
                    <a:pos x="96" y="233"/>
                  </a:cxn>
                  <a:cxn ang="0">
                    <a:pos x="114" y="244"/>
                  </a:cxn>
                  <a:cxn ang="0">
                    <a:pos x="133" y="251"/>
                  </a:cxn>
                  <a:cxn ang="0">
                    <a:pos x="149" y="251"/>
                  </a:cxn>
                  <a:cxn ang="0">
                    <a:pos x="165" y="246"/>
                  </a:cxn>
                  <a:cxn ang="0">
                    <a:pos x="180" y="237"/>
                  </a:cxn>
                  <a:cxn ang="0">
                    <a:pos x="196" y="228"/>
                  </a:cxn>
                  <a:cxn ang="0">
                    <a:pos x="209" y="220"/>
                  </a:cxn>
                  <a:cxn ang="0">
                    <a:pos x="222" y="212"/>
                  </a:cxn>
                  <a:cxn ang="0">
                    <a:pos x="232" y="202"/>
                  </a:cxn>
                  <a:cxn ang="0">
                    <a:pos x="240" y="191"/>
                  </a:cxn>
                  <a:cxn ang="0">
                    <a:pos x="246" y="178"/>
                  </a:cxn>
                  <a:cxn ang="0">
                    <a:pos x="247" y="162"/>
                  </a:cxn>
                  <a:cxn ang="0">
                    <a:pos x="244" y="142"/>
                  </a:cxn>
                  <a:cxn ang="0">
                    <a:pos x="238" y="120"/>
                  </a:cxn>
                  <a:cxn ang="0">
                    <a:pos x="228" y="96"/>
                  </a:cxn>
                  <a:cxn ang="0">
                    <a:pos x="215" y="72"/>
                  </a:cxn>
                  <a:cxn ang="0">
                    <a:pos x="200" y="50"/>
                  </a:cxn>
                  <a:cxn ang="0">
                    <a:pos x="184" y="30"/>
                  </a:cxn>
                  <a:cxn ang="0">
                    <a:pos x="165" y="16"/>
                  </a:cxn>
                  <a:cxn ang="0">
                    <a:pos x="147" y="7"/>
                  </a:cxn>
                  <a:cxn ang="0">
                    <a:pos x="130" y="3"/>
                  </a:cxn>
                  <a:cxn ang="0">
                    <a:pos x="112" y="0"/>
                  </a:cxn>
                  <a:cxn ang="0">
                    <a:pos x="94" y="1"/>
                  </a:cxn>
                  <a:cxn ang="0">
                    <a:pos x="80" y="3"/>
                  </a:cxn>
                  <a:cxn ang="0">
                    <a:pos x="65" y="7"/>
                  </a:cxn>
                  <a:cxn ang="0">
                    <a:pos x="52" y="13"/>
                  </a:cxn>
                  <a:cxn ang="0">
                    <a:pos x="42" y="20"/>
                  </a:cxn>
                  <a:cxn ang="0">
                    <a:pos x="33" y="29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88" name="Freeform 32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/>
                <a:ahLst/>
                <a:cxnLst>
                  <a:cxn ang="0">
                    <a:pos x="115" y="3"/>
                  </a:cxn>
                  <a:cxn ang="0">
                    <a:pos x="93" y="0"/>
                  </a:cxn>
                  <a:cxn ang="0">
                    <a:pos x="66" y="2"/>
                  </a:cxn>
                  <a:cxn ang="0">
                    <a:pos x="43" y="12"/>
                  </a:cxn>
                  <a:cxn ang="0">
                    <a:pos x="16" y="37"/>
                  </a:cxn>
                  <a:cxn ang="0">
                    <a:pos x="0" y="79"/>
                  </a:cxn>
                  <a:cxn ang="0">
                    <a:pos x="2" y="124"/>
                  </a:cxn>
                  <a:cxn ang="0">
                    <a:pos x="15" y="168"/>
                  </a:cxn>
                  <a:cxn ang="0">
                    <a:pos x="32" y="201"/>
                  </a:cxn>
                  <a:cxn ang="0">
                    <a:pos x="56" y="223"/>
                  </a:cxn>
                  <a:cxn ang="0">
                    <a:pos x="84" y="237"/>
                  </a:cxn>
                  <a:cxn ang="0">
                    <a:pos x="113" y="240"/>
                  </a:cxn>
                  <a:cxn ang="0">
                    <a:pos x="151" y="229"/>
                  </a:cxn>
                  <a:cxn ang="0">
                    <a:pos x="189" y="204"/>
                  </a:cxn>
                  <a:cxn ang="0">
                    <a:pos x="216" y="171"/>
                  </a:cxn>
                  <a:cxn ang="0">
                    <a:pos x="226" y="131"/>
                  </a:cxn>
                  <a:cxn ang="0">
                    <a:pos x="222" y="104"/>
                  </a:cxn>
                  <a:cxn ang="0">
                    <a:pos x="213" y="95"/>
                  </a:cxn>
                  <a:cxn ang="0">
                    <a:pos x="201" y="96"/>
                  </a:cxn>
                  <a:cxn ang="0">
                    <a:pos x="194" y="105"/>
                  </a:cxn>
                  <a:cxn ang="0">
                    <a:pos x="191" y="127"/>
                  </a:cxn>
                  <a:cxn ang="0">
                    <a:pos x="182" y="158"/>
                  </a:cxn>
                  <a:cxn ang="0">
                    <a:pos x="162" y="183"/>
                  </a:cxn>
                  <a:cxn ang="0">
                    <a:pos x="131" y="197"/>
                  </a:cxn>
                  <a:cxn ang="0">
                    <a:pos x="90" y="197"/>
                  </a:cxn>
                  <a:cxn ang="0">
                    <a:pos x="60" y="177"/>
                  </a:cxn>
                  <a:cxn ang="0">
                    <a:pos x="44" y="144"/>
                  </a:cxn>
                  <a:cxn ang="0">
                    <a:pos x="34" y="105"/>
                  </a:cxn>
                  <a:cxn ang="0">
                    <a:pos x="32" y="76"/>
                  </a:cxn>
                  <a:cxn ang="0">
                    <a:pos x="41" y="56"/>
                  </a:cxn>
                  <a:cxn ang="0">
                    <a:pos x="54" y="39"/>
                  </a:cxn>
                  <a:cxn ang="0">
                    <a:pos x="74" y="26"/>
                  </a:cxn>
                  <a:cxn ang="0">
                    <a:pos x="87" y="25"/>
                  </a:cxn>
                  <a:cxn ang="0">
                    <a:pos x="106" y="25"/>
                  </a:cxn>
                  <a:cxn ang="0">
                    <a:pos x="126" y="25"/>
                  </a:cxn>
                  <a:cxn ang="0">
                    <a:pos x="129" y="12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89" name="Freeform 33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/>
                <a:ahLst/>
                <a:cxnLst>
                  <a:cxn ang="0">
                    <a:pos x="60" y="8"/>
                  </a:cxn>
                  <a:cxn ang="0">
                    <a:pos x="34" y="27"/>
                  </a:cxn>
                  <a:cxn ang="0">
                    <a:pos x="15" y="50"/>
                  </a:cxn>
                  <a:cxn ang="0">
                    <a:pos x="3" y="80"/>
                  </a:cxn>
                  <a:cxn ang="0">
                    <a:pos x="0" y="112"/>
                  </a:cxn>
                  <a:cxn ang="0">
                    <a:pos x="6" y="145"/>
                  </a:cxn>
                  <a:cxn ang="0">
                    <a:pos x="18" y="175"/>
                  </a:cxn>
                  <a:cxn ang="0">
                    <a:pos x="37" y="204"/>
                  </a:cxn>
                  <a:cxn ang="0">
                    <a:pos x="65" y="231"/>
                  </a:cxn>
                  <a:cxn ang="0">
                    <a:pos x="101" y="257"/>
                  </a:cxn>
                  <a:cxn ang="0">
                    <a:pos x="142" y="270"/>
                  </a:cxn>
                  <a:cxn ang="0">
                    <a:pos x="185" y="263"/>
                  </a:cxn>
                  <a:cxn ang="0">
                    <a:pos x="219" y="240"/>
                  </a:cxn>
                  <a:cxn ang="0">
                    <a:pos x="244" y="215"/>
                  </a:cxn>
                  <a:cxn ang="0">
                    <a:pos x="263" y="188"/>
                  </a:cxn>
                  <a:cxn ang="0">
                    <a:pos x="276" y="158"/>
                  </a:cxn>
                  <a:cxn ang="0">
                    <a:pos x="279" y="133"/>
                  </a:cxn>
                  <a:cxn ang="0">
                    <a:pos x="273" y="120"/>
                  </a:cxn>
                  <a:cxn ang="0">
                    <a:pos x="258" y="116"/>
                  </a:cxn>
                  <a:cxn ang="0">
                    <a:pos x="245" y="122"/>
                  </a:cxn>
                  <a:cxn ang="0">
                    <a:pos x="241" y="132"/>
                  </a:cxn>
                  <a:cxn ang="0">
                    <a:pos x="235" y="151"/>
                  </a:cxn>
                  <a:cxn ang="0">
                    <a:pos x="220" y="176"/>
                  </a:cxn>
                  <a:cxn ang="0">
                    <a:pos x="198" y="201"/>
                  </a:cxn>
                  <a:cxn ang="0">
                    <a:pos x="154" y="211"/>
                  </a:cxn>
                  <a:cxn ang="0">
                    <a:pos x="100" y="197"/>
                  </a:cxn>
                  <a:cxn ang="0">
                    <a:pos x="59" y="162"/>
                  </a:cxn>
                  <a:cxn ang="0">
                    <a:pos x="40" y="113"/>
                  </a:cxn>
                  <a:cxn ang="0">
                    <a:pos x="44" y="73"/>
                  </a:cxn>
                  <a:cxn ang="0">
                    <a:pos x="60" y="50"/>
                  </a:cxn>
                  <a:cxn ang="0">
                    <a:pos x="81" y="30"/>
                  </a:cxn>
                  <a:cxn ang="0">
                    <a:pos x="103" y="16"/>
                  </a:cxn>
                  <a:cxn ang="0">
                    <a:pos x="109" y="4"/>
                  </a:cxn>
                  <a:cxn ang="0">
                    <a:pos x="88" y="0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0" name="Freeform 34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/>
                <a:ahLst/>
                <a:cxnLst>
                  <a:cxn ang="0">
                    <a:pos x="7" y="65"/>
                  </a:cxn>
                  <a:cxn ang="0">
                    <a:pos x="15" y="72"/>
                  </a:cxn>
                  <a:cxn ang="0">
                    <a:pos x="25" y="75"/>
                  </a:cxn>
                  <a:cxn ang="0">
                    <a:pos x="32" y="75"/>
                  </a:cxn>
                  <a:cxn ang="0">
                    <a:pos x="37" y="73"/>
                  </a:cxn>
                  <a:cxn ang="0">
                    <a:pos x="39" y="72"/>
                  </a:cxn>
                  <a:cxn ang="0">
                    <a:pos x="47" y="71"/>
                  </a:cxn>
                  <a:cxn ang="0">
                    <a:pos x="56" y="66"/>
                  </a:cxn>
                  <a:cxn ang="0">
                    <a:pos x="64" y="60"/>
                  </a:cxn>
                  <a:cxn ang="0">
                    <a:pos x="69" y="56"/>
                  </a:cxn>
                  <a:cxn ang="0">
                    <a:pos x="72" y="52"/>
                  </a:cxn>
                  <a:cxn ang="0">
                    <a:pos x="72" y="49"/>
                  </a:cxn>
                  <a:cxn ang="0">
                    <a:pos x="70" y="45"/>
                  </a:cxn>
                  <a:cxn ang="0">
                    <a:pos x="67" y="40"/>
                  </a:cxn>
                  <a:cxn ang="0">
                    <a:pos x="63" y="39"/>
                  </a:cxn>
                  <a:cxn ang="0">
                    <a:pos x="59" y="38"/>
                  </a:cxn>
                  <a:cxn ang="0">
                    <a:pos x="54" y="39"/>
                  </a:cxn>
                  <a:cxn ang="0">
                    <a:pos x="48" y="42"/>
                  </a:cxn>
                  <a:cxn ang="0">
                    <a:pos x="39" y="46"/>
                  </a:cxn>
                  <a:cxn ang="0">
                    <a:pos x="32" y="50"/>
                  </a:cxn>
                  <a:cxn ang="0">
                    <a:pos x="29" y="52"/>
                  </a:cxn>
                  <a:cxn ang="0">
                    <a:pos x="26" y="43"/>
                  </a:cxn>
                  <a:cxn ang="0">
                    <a:pos x="20" y="25"/>
                  </a:cxn>
                  <a:cxn ang="0">
                    <a:pos x="12" y="7"/>
                  </a:cxn>
                  <a:cxn ang="0">
                    <a:pos x="1" y="0"/>
                  </a:cxn>
                  <a:cxn ang="0">
                    <a:pos x="0" y="17"/>
                  </a:cxn>
                  <a:cxn ang="0">
                    <a:pos x="3" y="39"/>
                  </a:cxn>
                  <a:cxn ang="0">
                    <a:pos x="6" y="58"/>
                  </a:cxn>
                  <a:cxn ang="0">
                    <a:pos x="7" y="65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1" name="Freeform 35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/>
                <a:ahLst/>
                <a:cxnLst>
                  <a:cxn ang="0">
                    <a:pos x="15" y="53"/>
                  </a:cxn>
                  <a:cxn ang="0">
                    <a:pos x="16" y="55"/>
                  </a:cxn>
                  <a:cxn ang="0">
                    <a:pos x="20" y="57"/>
                  </a:cxn>
                  <a:cxn ang="0">
                    <a:pos x="25" y="59"/>
                  </a:cxn>
                  <a:cxn ang="0">
                    <a:pos x="26" y="59"/>
                  </a:cxn>
                  <a:cxn ang="0">
                    <a:pos x="35" y="59"/>
                  </a:cxn>
                  <a:cxn ang="0">
                    <a:pos x="45" y="56"/>
                  </a:cxn>
                  <a:cxn ang="0">
                    <a:pos x="54" y="55"/>
                  </a:cxn>
                  <a:cxn ang="0">
                    <a:pos x="63" y="50"/>
                  </a:cxn>
                  <a:cxn ang="0">
                    <a:pos x="66" y="47"/>
                  </a:cxn>
                  <a:cxn ang="0">
                    <a:pos x="69" y="44"/>
                  </a:cxn>
                  <a:cxn ang="0">
                    <a:pos x="70" y="40"/>
                  </a:cxn>
                  <a:cxn ang="0">
                    <a:pos x="69" y="37"/>
                  </a:cxn>
                  <a:cxn ang="0">
                    <a:pos x="56" y="32"/>
                  </a:cxn>
                  <a:cxn ang="0">
                    <a:pos x="42" y="33"/>
                  </a:cxn>
                  <a:cxn ang="0">
                    <a:pos x="32" y="37"/>
                  </a:cxn>
                  <a:cxn ang="0">
                    <a:pos x="28" y="40"/>
                  </a:cxn>
                  <a:cxn ang="0">
                    <a:pos x="20" y="30"/>
                  </a:cxn>
                  <a:cxn ang="0">
                    <a:pos x="16" y="14"/>
                  </a:cxn>
                  <a:cxn ang="0">
                    <a:pos x="10" y="3"/>
                  </a:cxn>
                  <a:cxn ang="0">
                    <a:pos x="3" y="0"/>
                  </a:cxn>
                  <a:cxn ang="0">
                    <a:pos x="0" y="19"/>
                  </a:cxn>
                  <a:cxn ang="0">
                    <a:pos x="4" y="36"/>
                  </a:cxn>
                  <a:cxn ang="0">
                    <a:pos x="12" y="49"/>
                  </a:cxn>
                  <a:cxn ang="0">
                    <a:pos x="15" y="53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2" name="Freeform 36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/>
                <a:ahLst/>
                <a:cxnLst>
                  <a:cxn ang="0">
                    <a:pos x="4" y="46"/>
                  </a:cxn>
                  <a:cxn ang="0">
                    <a:pos x="9" y="56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5" y="60"/>
                  </a:cxn>
                  <a:cxn ang="0">
                    <a:pos x="44" y="57"/>
                  </a:cxn>
                  <a:cxn ang="0">
                    <a:pos x="54" y="51"/>
                  </a:cxn>
                  <a:cxn ang="0">
                    <a:pos x="62" y="46"/>
                  </a:cxn>
                  <a:cxn ang="0">
                    <a:pos x="65" y="40"/>
                  </a:cxn>
                  <a:cxn ang="0">
                    <a:pos x="63" y="36"/>
                  </a:cxn>
                  <a:cxn ang="0">
                    <a:pos x="60" y="34"/>
                  </a:cxn>
                  <a:cxn ang="0">
                    <a:pos x="56" y="33"/>
                  </a:cxn>
                  <a:cxn ang="0">
                    <a:pos x="51" y="33"/>
                  </a:cxn>
                  <a:cxn ang="0">
                    <a:pos x="26" y="37"/>
                  </a:cxn>
                  <a:cxn ang="0">
                    <a:pos x="24" y="30"/>
                  </a:cxn>
                  <a:cxn ang="0">
                    <a:pos x="18" y="15"/>
                  </a:cxn>
                  <a:cxn ang="0">
                    <a:pos x="9" y="2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2" y="30"/>
                  </a:cxn>
                  <a:cxn ang="0">
                    <a:pos x="3" y="41"/>
                  </a:cxn>
                  <a:cxn ang="0">
                    <a:pos x="4" y="46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3" name="Freeform 37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/>
                <a:ahLst/>
                <a:cxnLst>
                  <a:cxn ang="0">
                    <a:pos x="9" y="46"/>
                  </a:cxn>
                  <a:cxn ang="0">
                    <a:pos x="12" y="47"/>
                  </a:cxn>
                  <a:cxn ang="0">
                    <a:pos x="16" y="47"/>
                  </a:cxn>
                  <a:cxn ang="0">
                    <a:pos x="22" y="47"/>
                  </a:cxn>
                  <a:cxn ang="0">
                    <a:pos x="23" y="47"/>
                  </a:cxn>
                  <a:cxn ang="0">
                    <a:pos x="31" y="46"/>
                  </a:cxn>
                  <a:cxn ang="0">
                    <a:pos x="40" y="45"/>
                  </a:cxn>
                  <a:cxn ang="0">
                    <a:pos x="48" y="42"/>
                  </a:cxn>
                  <a:cxn ang="0">
                    <a:pos x="56" y="37"/>
                  </a:cxn>
                  <a:cxn ang="0">
                    <a:pos x="63" y="34"/>
                  </a:cxn>
                  <a:cxn ang="0">
                    <a:pos x="67" y="30"/>
                  </a:cxn>
                  <a:cxn ang="0">
                    <a:pos x="69" y="26"/>
                  </a:cxn>
                  <a:cxn ang="0">
                    <a:pos x="66" y="20"/>
                  </a:cxn>
                  <a:cxn ang="0">
                    <a:pos x="62" y="17"/>
                  </a:cxn>
                  <a:cxn ang="0">
                    <a:pos x="56" y="17"/>
                  </a:cxn>
                  <a:cxn ang="0">
                    <a:pos x="48" y="17"/>
                  </a:cxn>
                  <a:cxn ang="0">
                    <a:pos x="40" y="19"/>
                  </a:cxn>
                  <a:cxn ang="0">
                    <a:pos x="32" y="22"/>
                  </a:cxn>
                  <a:cxn ang="0">
                    <a:pos x="26" y="23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9" y="22"/>
                  </a:cxn>
                  <a:cxn ang="0">
                    <a:pos x="16" y="14"/>
                  </a:cxn>
                  <a:cxn ang="0">
                    <a:pos x="12" y="7"/>
                  </a:cxn>
                  <a:cxn ang="0">
                    <a:pos x="10" y="4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1"/>
                  </a:cxn>
                  <a:cxn ang="0">
                    <a:pos x="3" y="26"/>
                  </a:cxn>
                  <a:cxn ang="0">
                    <a:pos x="7" y="40"/>
                  </a:cxn>
                  <a:cxn ang="0">
                    <a:pos x="9" y="46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4" name="Freeform 38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/>
                <a:ahLst/>
                <a:cxnLst>
                  <a:cxn ang="0">
                    <a:pos x="13" y="52"/>
                  </a:cxn>
                  <a:cxn ang="0">
                    <a:pos x="20" y="55"/>
                  </a:cxn>
                  <a:cxn ang="0">
                    <a:pos x="32" y="58"/>
                  </a:cxn>
                  <a:cxn ang="0">
                    <a:pos x="45" y="56"/>
                  </a:cxn>
                  <a:cxn ang="0">
                    <a:pos x="55" y="50"/>
                  </a:cxn>
                  <a:cxn ang="0">
                    <a:pos x="58" y="49"/>
                  </a:cxn>
                  <a:cxn ang="0">
                    <a:pos x="60" y="46"/>
                  </a:cxn>
                  <a:cxn ang="0">
                    <a:pos x="60" y="42"/>
                  </a:cxn>
                  <a:cxn ang="0">
                    <a:pos x="60" y="39"/>
                  </a:cxn>
                  <a:cxn ang="0">
                    <a:pos x="58" y="36"/>
                  </a:cxn>
                  <a:cxn ang="0">
                    <a:pos x="54" y="33"/>
                  </a:cxn>
                  <a:cxn ang="0">
                    <a:pos x="49" y="32"/>
                  </a:cxn>
                  <a:cxn ang="0">
                    <a:pos x="45" y="32"/>
                  </a:cxn>
                  <a:cxn ang="0">
                    <a:pos x="36" y="35"/>
                  </a:cxn>
                  <a:cxn ang="0">
                    <a:pos x="27" y="36"/>
                  </a:cxn>
                  <a:cxn ang="0">
                    <a:pos x="20" y="35"/>
                  </a:cxn>
                  <a:cxn ang="0">
                    <a:pos x="17" y="35"/>
                  </a:cxn>
                  <a:cxn ang="0">
                    <a:pos x="17" y="29"/>
                  </a:cxn>
                  <a:cxn ang="0">
                    <a:pos x="17" y="16"/>
                  </a:cxn>
                  <a:cxn ang="0">
                    <a:pos x="14" y="3"/>
                  </a:cxn>
                  <a:cxn ang="0">
                    <a:pos x="5" y="0"/>
                  </a:cxn>
                  <a:cxn ang="0">
                    <a:pos x="1" y="12"/>
                  </a:cxn>
                  <a:cxn ang="0">
                    <a:pos x="0" y="26"/>
                  </a:cxn>
                  <a:cxn ang="0">
                    <a:pos x="3" y="40"/>
                  </a:cxn>
                  <a:cxn ang="0">
                    <a:pos x="13" y="52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5" name="Freeform 39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/>
                <a:ahLst/>
                <a:cxnLst>
                  <a:cxn ang="0">
                    <a:pos x="19" y="52"/>
                  </a:cxn>
                  <a:cxn ang="0">
                    <a:pos x="31" y="55"/>
                  </a:cxn>
                  <a:cxn ang="0">
                    <a:pos x="43" y="54"/>
                  </a:cxn>
                  <a:cxn ang="0">
                    <a:pos x="53" y="46"/>
                  </a:cxn>
                  <a:cxn ang="0">
                    <a:pos x="59" y="35"/>
                  </a:cxn>
                  <a:cxn ang="0">
                    <a:pos x="57" y="31"/>
                  </a:cxn>
                  <a:cxn ang="0">
                    <a:pos x="54" y="29"/>
                  </a:cxn>
                  <a:cxn ang="0">
                    <a:pos x="49" y="28"/>
                  </a:cxn>
                  <a:cxn ang="0">
                    <a:pos x="44" y="29"/>
                  </a:cxn>
                  <a:cxn ang="0">
                    <a:pos x="41" y="32"/>
                  </a:cxn>
                  <a:cxn ang="0">
                    <a:pos x="38" y="35"/>
                  </a:cxn>
                  <a:cxn ang="0">
                    <a:pos x="34" y="36"/>
                  </a:cxn>
                  <a:cxn ang="0">
                    <a:pos x="31" y="39"/>
                  </a:cxn>
                  <a:cxn ang="0">
                    <a:pos x="28" y="32"/>
                  </a:cxn>
                  <a:cxn ang="0">
                    <a:pos x="21" y="18"/>
                  </a:cxn>
                  <a:cxn ang="0">
                    <a:pos x="10" y="5"/>
                  </a:cxn>
                  <a:cxn ang="0">
                    <a:pos x="0" y="0"/>
                  </a:cxn>
                  <a:cxn ang="0">
                    <a:pos x="2" y="18"/>
                  </a:cxn>
                  <a:cxn ang="0">
                    <a:pos x="9" y="35"/>
                  </a:cxn>
                  <a:cxn ang="0">
                    <a:pos x="16" y="46"/>
                  </a:cxn>
                  <a:cxn ang="0">
                    <a:pos x="19" y="52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6" name="Freeform 40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/>
                <a:ahLst/>
                <a:cxnLst>
                  <a:cxn ang="0">
                    <a:pos x="32" y="75"/>
                  </a:cxn>
                  <a:cxn ang="0">
                    <a:pos x="38" y="76"/>
                  </a:cxn>
                  <a:cxn ang="0">
                    <a:pos x="44" y="76"/>
                  </a:cxn>
                  <a:cxn ang="0">
                    <a:pos x="50" y="76"/>
                  </a:cxn>
                  <a:cxn ang="0">
                    <a:pos x="57" y="75"/>
                  </a:cxn>
                  <a:cxn ang="0">
                    <a:pos x="61" y="72"/>
                  </a:cxn>
                  <a:cxn ang="0">
                    <a:pos x="67" y="67"/>
                  </a:cxn>
                  <a:cxn ang="0">
                    <a:pos x="72" y="64"/>
                  </a:cxn>
                  <a:cxn ang="0">
                    <a:pos x="76" y="59"/>
                  </a:cxn>
                  <a:cxn ang="0">
                    <a:pos x="80" y="56"/>
                  </a:cxn>
                  <a:cxn ang="0">
                    <a:pos x="82" y="52"/>
                  </a:cxn>
                  <a:cxn ang="0">
                    <a:pos x="82" y="47"/>
                  </a:cxn>
                  <a:cxn ang="0">
                    <a:pos x="79" y="43"/>
                  </a:cxn>
                  <a:cxn ang="0">
                    <a:pos x="70" y="39"/>
                  </a:cxn>
                  <a:cxn ang="0">
                    <a:pos x="63" y="37"/>
                  </a:cxn>
                  <a:cxn ang="0">
                    <a:pos x="54" y="39"/>
                  </a:cxn>
                  <a:cxn ang="0">
                    <a:pos x="47" y="41"/>
                  </a:cxn>
                  <a:cxn ang="0">
                    <a:pos x="39" y="44"/>
                  </a:cxn>
                  <a:cxn ang="0">
                    <a:pos x="35" y="49"/>
                  </a:cxn>
                  <a:cxn ang="0">
                    <a:pos x="32" y="50"/>
                  </a:cxn>
                  <a:cxn ang="0">
                    <a:pos x="30" y="52"/>
                  </a:cxn>
                  <a:cxn ang="0">
                    <a:pos x="29" y="43"/>
                  </a:cxn>
                  <a:cxn ang="0">
                    <a:pos x="23" y="23"/>
                  </a:cxn>
                  <a:cxn ang="0">
                    <a:pos x="14" y="6"/>
                  </a:cxn>
                  <a:cxn ang="0">
                    <a:pos x="4" y="0"/>
                  </a:cxn>
                  <a:cxn ang="0">
                    <a:pos x="0" y="17"/>
                  </a:cxn>
                  <a:cxn ang="0">
                    <a:pos x="0" y="31"/>
                  </a:cxn>
                  <a:cxn ang="0">
                    <a:pos x="4" y="44"/>
                  </a:cxn>
                  <a:cxn ang="0">
                    <a:pos x="11" y="54"/>
                  </a:cxn>
                  <a:cxn ang="0">
                    <a:pos x="19" y="63"/>
                  </a:cxn>
                  <a:cxn ang="0">
                    <a:pos x="25" y="70"/>
                  </a:cxn>
                  <a:cxn ang="0">
                    <a:pos x="30" y="73"/>
                  </a:cxn>
                  <a:cxn ang="0">
                    <a:pos x="32" y="7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7" name="Freeform 41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/>
                <a:ahLst/>
                <a:cxnLst>
                  <a:cxn ang="0">
                    <a:pos x="12" y="53"/>
                  </a:cxn>
                  <a:cxn ang="0">
                    <a:pos x="15" y="56"/>
                  </a:cxn>
                  <a:cxn ang="0">
                    <a:pos x="19" y="60"/>
                  </a:cxn>
                  <a:cxn ang="0">
                    <a:pos x="25" y="62"/>
                  </a:cxn>
                  <a:cxn ang="0">
                    <a:pos x="27" y="63"/>
                  </a:cxn>
                  <a:cxn ang="0">
                    <a:pos x="32" y="65"/>
                  </a:cxn>
                  <a:cxn ang="0">
                    <a:pos x="40" y="65"/>
                  </a:cxn>
                  <a:cxn ang="0">
                    <a:pos x="49" y="66"/>
                  </a:cxn>
                  <a:cxn ang="0">
                    <a:pos x="57" y="65"/>
                  </a:cxn>
                  <a:cxn ang="0">
                    <a:pos x="65" y="63"/>
                  </a:cxn>
                  <a:cxn ang="0">
                    <a:pos x="71" y="60"/>
                  </a:cxn>
                  <a:cxn ang="0">
                    <a:pos x="75" y="55"/>
                  </a:cxn>
                  <a:cxn ang="0">
                    <a:pos x="75" y="46"/>
                  </a:cxn>
                  <a:cxn ang="0">
                    <a:pos x="72" y="39"/>
                  </a:cxn>
                  <a:cxn ang="0">
                    <a:pos x="66" y="35"/>
                  </a:cxn>
                  <a:cxn ang="0">
                    <a:pos x="59" y="33"/>
                  </a:cxn>
                  <a:cxn ang="0">
                    <a:pos x="50" y="33"/>
                  </a:cxn>
                  <a:cxn ang="0">
                    <a:pos x="41" y="35"/>
                  </a:cxn>
                  <a:cxn ang="0">
                    <a:pos x="34" y="36"/>
                  </a:cxn>
                  <a:cxn ang="0">
                    <a:pos x="28" y="39"/>
                  </a:cxn>
                  <a:cxn ang="0">
                    <a:pos x="27" y="39"/>
                  </a:cxn>
                  <a:cxn ang="0">
                    <a:pos x="25" y="32"/>
                  </a:cxn>
                  <a:cxn ang="0">
                    <a:pos x="19" y="16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22"/>
                  </a:cxn>
                  <a:cxn ang="0">
                    <a:pos x="5" y="39"/>
                  </a:cxn>
                  <a:cxn ang="0">
                    <a:pos x="9" y="49"/>
                  </a:cxn>
                  <a:cxn ang="0">
                    <a:pos x="12" y="53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8" name="Freeform 42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/>
                <a:ahLst/>
                <a:cxnLst>
                  <a:cxn ang="0">
                    <a:pos x="3" y="41"/>
                  </a:cxn>
                  <a:cxn ang="0">
                    <a:pos x="4" y="46"/>
                  </a:cxn>
                  <a:cxn ang="0">
                    <a:pos x="10" y="50"/>
                  </a:cxn>
                  <a:cxn ang="0">
                    <a:pos x="14" y="56"/>
                  </a:cxn>
                  <a:cxn ang="0">
                    <a:pos x="16" y="57"/>
                  </a:cxn>
                  <a:cxn ang="0">
                    <a:pos x="23" y="60"/>
                  </a:cxn>
                  <a:cxn ang="0">
                    <a:pos x="32" y="63"/>
                  </a:cxn>
                  <a:cxn ang="0">
                    <a:pos x="42" y="63"/>
                  </a:cxn>
                  <a:cxn ang="0">
                    <a:pos x="54" y="61"/>
                  </a:cxn>
                  <a:cxn ang="0">
                    <a:pos x="64" y="58"/>
                  </a:cxn>
                  <a:cxn ang="0">
                    <a:pos x="72" y="54"/>
                  </a:cxn>
                  <a:cxn ang="0">
                    <a:pos x="75" y="47"/>
                  </a:cxn>
                  <a:cxn ang="0">
                    <a:pos x="73" y="40"/>
                  </a:cxn>
                  <a:cxn ang="0">
                    <a:pos x="67" y="34"/>
                  </a:cxn>
                  <a:cxn ang="0">
                    <a:pos x="60" y="30"/>
                  </a:cxn>
                  <a:cxn ang="0">
                    <a:pos x="53" y="28"/>
                  </a:cxn>
                  <a:cxn ang="0">
                    <a:pos x="45" y="30"/>
                  </a:cxn>
                  <a:cxn ang="0">
                    <a:pos x="36" y="31"/>
                  </a:cxn>
                  <a:cxn ang="0">
                    <a:pos x="31" y="33"/>
                  </a:cxn>
                  <a:cxn ang="0">
                    <a:pos x="26" y="36"/>
                  </a:cxn>
                  <a:cxn ang="0">
                    <a:pos x="25" y="36"/>
                  </a:cxn>
                  <a:cxn ang="0">
                    <a:pos x="23" y="30"/>
                  </a:cxn>
                  <a:cxn ang="0">
                    <a:pos x="17" y="15"/>
                  </a:cxn>
                  <a:cxn ang="0">
                    <a:pos x="10" y="2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" y="28"/>
                  </a:cxn>
                  <a:cxn ang="0">
                    <a:pos x="3" y="38"/>
                  </a:cxn>
                  <a:cxn ang="0">
                    <a:pos x="3" y="41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99" name="Freeform 43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/>
                <a:ahLst/>
                <a:cxnLst>
                  <a:cxn ang="0">
                    <a:pos x="88" y="37"/>
                  </a:cxn>
                  <a:cxn ang="0">
                    <a:pos x="69" y="49"/>
                  </a:cxn>
                  <a:cxn ang="0">
                    <a:pos x="53" y="63"/>
                  </a:cxn>
                  <a:cxn ang="0">
                    <a:pos x="39" y="79"/>
                  </a:cxn>
                  <a:cxn ang="0">
                    <a:pos x="25" y="96"/>
                  </a:cxn>
                  <a:cxn ang="0">
                    <a:pos x="15" y="115"/>
                  </a:cxn>
                  <a:cxn ang="0">
                    <a:pos x="8" y="135"/>
                  </a:cxn>
                  <a:cxn ang="0">
                    <a:pos x="3" y="157"/>
                  </a:cxn>
                  <a:cxn ang="0">
                    <a:pos x="0" y="178"/>
                  </a:cxn>
                  <a:cxn ang="0">
                    <a:pos x="3" y="208"/>
                  </a:cxn>
                  <a:cxn ang="0">
                    <a:pos x="15" y="233"/>
                  </a:cxn>
                  <a:cxn ang="0">
                    <a:pos x="33" y="254"/>
                  </a:cxn>
                  <a:cxn ang="0">
                    <a:pos x="56" y="270"/>
                  </a:cxn>
                  <a:cxn ang="0">
                    <a:pos x="83" y="283"/>
                  </a:cxn>
                  <a:cxn ang="0">
                    <a:pos x="110" y="289"/>
                  </a:cxn>
                  <a:cxn ang="0">
                    <a:pos x="140" y="290"/>
                  </a:cxn>
                  <a:cxn ang="0">
                    <a:pos x="168" y="286"/>
                  </a:cxn>
                  <a:cxn ang="0">
                    <a:pos x="174" y="286"/>
                  </a:cxn>
                  <a:cxn ang="0">
                    <a:pos x="179" y="283"/>
                  </a:cxn>
                  <a:cxn ang="0">
                    <a:pos x="184" y="279"/>
                  </a:cxn>
                  <a:cxn ang="0">
                    <a:pos x="185" y="273"/>
                  </a:cxn>
                  <a:cxn ang="0">
                    <a:pos x="182" y="266"/>
                  </a:cxn>
                  <a:cxn ang="0">
                    <a:pos x="176" y="260"/>
                  </a:cxn>
                  <a:cxn ang="0">
                    <a:pos x="169" y="254"/>
                  </a:cxn>
                  <a:cxn ang="0">
                    <a:pos x="162" y="252"/>
                  </a:cxn>
                  <a:cxn ang="0">
                    <a:pos x="147" y="247"/>
                  </a:cxn>
                  <a:cxn ang="0">
                    <a:pos x="132" y="244"/>
                  </a:cxn>
                  <a:cxn ang="0">
                    <a:pos x="118" y="242"/>
                  </a:cxn>
                  <a:cxn ang="0">
                    <a:pos x="105" y="239"/>
                  </a:cxn>
                  <a:cxn ang="0">
                    <a:pos x="91" y="234"/>
                  </a:cxn>
                  <a:cxn ang="0">
                    <a:pos x="78" y="229"/>
                  </a:cxn>
                  <a:cxn ang="0">
                    <a:pos x="66" y="221"/>
                  </a:cxn>
                  <a:cxn ang="0">
                    <a:pos x="55" y="210"/>
                  </a:cxn>
                  <a:cxn ang="0">
                    <a:pos x="50" y="161"/>
                  </a:cxn>
                  <a:cxn ang="0">
                    <a:pos x="62" y="121"/>
                  </a:cxn>
                  <a:cxn ang="0">
                    <a:pos x="85" y="89"/>
                  </a:cxn>
                  <a:cxn ang="0">
                    <a:pos x="118" y="63"/>
                  </a:cxn>
                  <a:cxn ang="0">
                    <a:pos x="153" y="43"/>
                  </a:cxn>
                  <a:cxn ang="0">
                    <a:pos x="190" y="27"/>
                  </a:cxn>
                  <a:cxn ang="0">
                    <a:pos x="223" y="16"/>
                  </a:cxn>
                  <a:cxn ang="0">
                    <a:pos x="250" y="6"/>
                  </a:cxn>
                  <a:cxn ang="0">
                    <a:pos x="234" y="2"/>
                  </a:cxn>
                  <a:cxn ang="0">
                    <a:pos x="216" y="0"/>
                  </a:cxn>
                  <a:cxn ang="0">
                    <a:pos x="196" y="3"/>
                  </a:cxn>
                  <a:cxn ang="0">
                    <a:pos x="174" y="6"/>
                  </a:cxn>
                  <a:cxn ang="0">
                    <a:pos x="152" y="13"/>
                  </a:cxn>
                  <a:cxn ang="0">
                    <a:pos x="130" y="20"/>
                  </a:cxn>
                  <a:cxn ang="0">
                    <a:pos x="107" y="29"/>
                  </a:cxn>
                  <a:cxn ang="0">
                    <a:pos x="88" y="3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0" name="Freeform 44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/>
                <a:ahLst/>
                <a:cxnLst>
                  <a:cxn ang="0">
                    <a:pos x="135" y="73"/>
                  </a:cxn>
                  <a:cxn ang="0">
                    <a:pos x="141" y="96"/>
                  </a:cxn>
                  <a:cxn ang="0">
                    <a:pos x="140" y="118"/>
                  </a:cxn>
                  <a:cxn ang="0">
                    <a:pos x="129" y="135"/>
                  </a:cxn>
                  <a:cxn ang="0">
                    <a:pos x="115" y="151"/>
                  </a:cxn>
                  <a:cxn ang="0">
                    <a:pos x="97" y="165"/>
                  </a:cxn>
                  <a:cxn ang="0">
                    <a:pos x="76" y="179"/>
                  </a:cxn>
                  <a:cxn ang="0">
                    <a:pos x="56" y="192"/>
                  </a:cxn>
                  <a:cxn ang="0">
                    <a:pos x="38" y="205"/>
                  </a:cxn>
                  <a:cxn ang="0">
                    <a:pos x="35" y="210"/>
                  </a:cxn>
                  <a:cxn ang="0">
                    <a:pos x="34" y="212"/>
                  </a:cxn>
                  <a:cxn ang="0">
                    <a:pos x="34" y="217"/>
                  </a:cxn>
                  <a:cxn ang="0">
                    <a:pos x="35" y="221"/>
                  </a:cxn>
                  <a:cxn ang="0">
                    <a:pos x="40" y="224"/>
                  </a:cxn>
                  <a:cxn ang="0">
                    <a:pos x="44" y="225"/>
                  </a:cxn>
                  <a:cxn ang="0">
                    <a:pos x="47" y="225"/>
                  </a:cxn>
                  <a:cxn ang="0">
                    <a:pos x="51" y="224"/>
                  </a:cxn>
                  <a:cxn ang="0">
                    <a:pos x="75" y="211"/>
                  </a:cxn>
                  <a:cxn ang="0">
                    <a:pos x="97" y="197"/>
                  </a:cxn>
                  <a:cxn ang="0">
                    <a:pos x="117" y="181"/>
                  </a:cxn>
                  <a:cxn ang="0">
                    <a:pos x="137" y="162"/>
                  </a:cxn>
                  <a:cxn ang="0">
                    <a:pos x="150" y="142"/>
                  </a:cxn>
                  <a:cxn ang="0">
                    <a:pos x="159" y="119"/>
                  </a:cxn>
                  <a:cxn ang="0">
                    <a:pos x="160" y="95"/>
                  </a:cxn>
                  <a:cxn ang="0">
                    <a:pos x="154" y="69"/>
                  </a:cxn>
                  <a:cxn ang="0">
                    <a:pos x="141" y="49"/>
                  </a:cxn>
                  <a:cxn ang="0">
                    <a:pos x="122" y="31"/>
                  </a:cxn>
                  <a:cxn ang="0">
                    <a:pos x="98" y="18"/>
                  </a:cxn>
                  <a:cxn ang="0">
                    <a:pos x="72" y="8"/>
                  </a:cxn>
                  <a:cxn ang="0">
                    <a:pos x="46" y="3"/>
                  </a:cxn>
                  <a:cxn ang="0">
                    <a:pos x="24" y="0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18" y="11"/>
                  </a:cxn>
                  <a:cxn ang="0">
                    <a:pos x="37" y="17"/>
                  </a:cxn>
                  <a:cxn ang="0">
                    <a:pos x="57" y="23"/>
                  </a:cxn>
                  <a:cxn ang="0">
                    <a:pos x="76" y="29"/>
                  </a:cxn>
                  <a:cxn ang="0">
                    <a:pos x="95" y="36"/>
                  </a:cxn>
                  <a:cxn ang="0">
                    <a:pos x="112" y="46"/>
                  </a:cxn>
                  <a:cxn ang="0">
                    <a:pos x="125" y="57"/>
                  </a:cxn>
                  <a:cxn ang="0">
                    <a:pos x="135" y="73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1" name="Freeform 45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/>
                <a:ahLst/>
                <a:cxnLst>
                  <a:cxn ang="0">
                    <a:pos x="127" y="87"/>
                  </a:cxn>
                  <a:cxn ang="0">
                    <a:pos x="68" y="143"/>
                  </a:cxn>
                  <a:cxn ang="0">
                    <a:pos x="22" y="208"/>
                  </a:cxn>
                  <a:cxn ang="0">
                    <a:pos x="0" y="283"/>
                  </a:cxn>
                  <a:cxn ang="0">
                    <a:pos x="5" y="333"/>
                  </a:cxn>
                  <a:cxn ang="0">
                    <a:pos x="12" y="353"/>
                  </a:cxn>
                  <a:cxn ang="0">
                    <a:pos x="25" y="372"/>
                  </a:cxn>
                  <a:cxn ang="0">
                    <a:pos x="41" y="388"/>
                  </a:cxn>
                  <a:cxn ang="0">
                    <a:pos x="71" y="405"/>
                  </a:cxn>
                  <a:cxn ang="0">
                    <a:pos x="109" y="424"/>
                  </a:cxn>
                  <a:cxn ang="0">
                    <a:pos x="150" y="438"/>
                  </a:cxn>
                  <a:cxn ang="0">
                    <a:pos x="191" y="449"/>
                  </a:cxn>
                  <a:cxn ang="0">
                    <a:pos x="234" y="458"/>
                  </a:cxn>
                  <a:cxn ang="0">
                    <a:pos x="276" y="464"/>
                  </a:cxn>
                  <a:cxn ang="0">
                    <a:pos x="319" y="468"/>
                  </a:cxn>
                  <a:cxn ang="0">
                    <a:pos x="363" y="471"/>
                  </a:cxn>
                  <a:cxn ang="0">
                    <a:pos x="391" y="472"/>
                  </a:cxn>
                  <a:cxn ang="0">
                    <a:pos x="401" y="464"/>
                  </a:cxn>
                  <a:cxn ang="0">
                    <a:pos x="404" y="451"/>
                  </a:cxn>
                  <a:cxn ang="0">
                    <a:pos x="395" y="441"/>
                  </a:cxn>
                  <a:cxn ang="0">
                    <a:pos x="369" y="434"/>
                  </a:cxn>
                  <a:cxn ang="0">
                    <a:pos x="331" y="426"/>
                  </a:cxn>
                  <a:cxn ang="0">
                    <a:pos x="291" y="421"/>
                  </a:cxn>
                  <a:cxn ang="0">
                    <a:pos x="251" y="415"/>
                  </a:cxn>
                  <a:cxn ang="0">
                    <a:pos x="213" y="408"/>
                  </a:cxn>
                  <a:cxn ang="0">
                    <a:pos x="175" y="398"/>
                  </a:cxn>
                  <a:cxn ang="0">
                    <a:pos x="138" y="386"/>
                  </a:cxn>
                  <a:cxn ang="0">
                    <a:pos x="102" y="372"/>
                  </a:cxn>
                  <a:cxn ang="0">
                    <a:pos x="69" y="352"/>
                  </a:cxn>
                  <a:cxn ang="0">
                    <a:pos x="49" y="324"/>
                  </a:cxn>
                  <a:cxn ang="0">
                    <a:pos x="43" y="290"/>
                  </a:cxn>
                  <a:cxn ang="0">
                    <a:pos x="49" y="250"/>
                  </a:cxn>
                  <a:cxn ang="0">
                    <a:pos x="65" y="212"/>
                  </a:cxn>
                  <a:cxn ang="0">
                    <a:pos x="90" y="172"/>
                  </a:cxn>
                  <a:cxn ang="0">
                    <a:pos x="119" y="138"/>
                  </a:cxn>
                  <a:cxn ang="0">
                    <a:pos x="154" y="103"/>
                  </a:cxn>
                  <a:cxn ang="0">
                    <a:pos x="193" y="71"/>
                  </a:cxn>
                  <a:cxn ang="0">
                    <a:pos x="245" y="47"/>
                  </a:cxn>
                  <a:cxn ang="0">
                    <a:pos x="298" y="25"/>
                  </a:cxn>
                  <a:cxn ang="0">
                    <a:pos x="332" y="8"/>
                  </a:cxn>
                  <a:cxn ang="0">
                    <a:pos x="322" y="0"/>
                  </a:cxn>
                  <a:cxn ang="0">
                    <a:pos x="278" y="5"/>
                  </a:cxn>
                  <a:cxn ang="0">
                    <a:pos x="226" y="23"/>
                  </a:cxn>
                  <a:cxn ang="0">
                    <a:pos x="178" y="4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2" name="Freeform 46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/>
                <a:ahLst/>
                <a:cxnLst>
                  <a:cxn ang="0">
                    <a:pos x="294" y="96"/>
                  </a:cxn>
                  <a:cxn ang="0">
                    <a:pos x="310" y="113"/>
                  </a:cxn>
                  <a:cxn ang="0">
                    <a:pos x="320" y="133"/>
                  </a:cxn>
                  <a:cxn ang="0">
                    <a:pos x="325" y="155"/>
                  </a:cxn>
                  <a:cxn ang="0">
                    <a:pos x="325" y="178"/>
                  </a:cxn>
                  <a:cxn ang="0">
                    <a:pos x="322" y="197"/>
                  </a:cxn>
                  <a:cxn ang="0">
                    <a:pos x="316" y="212"/>
                  </a:cxn>
                  <a:cxn ang="0">
                    <a:pos x="306" y="228"/>
                  </a:cxn>
                  <a:cxn ang="0">
                    <a:pos x="295" y="241"/>
                  </a:cxn>
                  <a:cxn ang="0">
                    <a:pos x="282" y="256"/>
                  </a:cxn>
                  <a:cxn ang="0">
                    <a:pos x="269" y="267"/>
                  </a:cxn>
                  <a:cxn ang="0">
                    <a:pos x="256" y="280"/>
                  </a:cxn>
                  <a:cxn ang="0">
                    <a:pos x="243" y="293"/>
                  </a:cxn>
                  <a:cxn ang="0">
                    <a:pos x="240" y="297"/>
                  </a:cxn>
                  <a:cxn ang="0">
                    <a:pos x="240" y="302"/>
                  </a:cxn>
                  <a:cxn ang="0">
                    <a:pos x="240" y="306"/>
                  </a:cxn>
                  <a:cxn ang="0">
                    <a:pos x="243" y="310"/>
                  </a:cxn>
                  <a:cxn ang="0">
                    <a:pos x="247" y="313"/>
                  </a:cxn>
                  <a:cxn ang="0">
                    <a:pos x="253" y="315"/>
                  </a:cxn>
                  <a:cxn ang="0">
                    <a:pos x="257" y="313"/>
                  </a:cxn>
                  <a:cxn ang="0">
                    <a:pos x="262" y="310"/>
                  </a:cxn>
                  <a:cxn ang="0">
                    <a:pos x="291" y="292"/>
                  </a:cxn>
                  <a:cxn ang="0">
                    <a:pos x="316" y="267"/>
                  </a:cxn>
                  <a:cxn ang="0">
                    <a:pos x="335" y="240"/>
                  </a:cxn>
                  <a:cxn ang="0">
                    <a:pos x="348" y="208"/>
                  </a:cxn>
                  <a:cxn ang="0">
                    <a:pos x="354" y="177"/>
                  </a:cxn>
                  <a:cxn ang="0">
                    <a:pos x="351" y="143"/>
                  </a:cxn>
                  <a:cxn ang="0">
                    <a:pos x="339" y="113"/>
                  </a:cxn>
                  <a:cxn ang="0">
                    <a:pos x="316" y="86"/>
                  </a:cxn>
                  <a:cxn ang="0">
                    <a:pos x="298" y="72"/>
                  </a:cxn>
                  <a:cxn ang="0">
                    <a:pos x="278" y="60"/>
                  </a:cxn>
                  <a:cxn ang="0">
                    <a:pos x="256" y="49"/>
                  </a:cxn>
                  <a:cxn ang="0">
                    <a:pos x="231" y="39"/>
                  </a:cxn>
                  <a:cxn ang="0">
                    <a:pos x="206" y="29"/>
                  </a:cxn>
                  <a:cxn ang="0">
                    <a:pos x="181" y="21"/>
                  </a:cxn>
                  <a:cxn ang="0">
                    <a:pos x="155" y="16"/>
                  </a:cxn>
                  <a:cxn ang="0">
                    <a:pos x="130" y="10"/>
                  </a:cxn>
                  <a:cxn ang="0">
                    <a:pos x="105" y="6"/>
                  </a:cxn>
                  <a:cxn ang="0">
                    <a:pos x="83" y="3"/>
                  </a:cxn>
                  <a:cxn ang="0">
                    <a:pos x="61" y="0"/>
                  </a:cxn>
                  <a:cxn ang="0">
                    <a:pos x="43" y="0"/>
                  </a:cxn>
                  <a:cxn ang="0">
                    <a:pos x="27" y="0"/>
                  </a:cxn>
                  <a:cxn ang="0">
                    <a:pos x="14" y="0"/>
                  </a:cxn>
                  <a:cxn ang="0">
                    <a:pos x="5" y="3"/>
                  </a:cxn>
                  <a:cxn ang="0">
                    <a:pos x="0" y="6"/>
                  </a:cxn>
                  <a:cxn ang="0">
                    <a:pos x="15" y="8"/>
                  </a:cxn>
                  <a:cxn ang="0">
                    <a:pos x="30" y="10"/>
                  </a:cxn>
                  <a:cxn ang="0">
                    <a:pos x="47" y="13"/>
                  </a:cxn>
                  <a:cxn ang="0">
                    <a:pos x="65" y="16"/>
                  </a:cxn>
                  <a:cxn ang="0">
                    <a:pos x="83" y="20"/>
                  </a:cxn>
                  <a:cxn ang="0">
                    <a:pos x="103" y="23"/>
                  </a:cxn>
                  <a:cxn ang="0">
                    <a:pos x="122" y="27"/>
                  </a:cxn>
                  <a:cxn ang="0">
                    <a:pos x="143" y="31"/>
                  </a:cxn>
                  <a:cxn ang="0">
                    <a:pos x="162" y="37"/>
                  </a:cxn>
                  <a:cxn ang="0">
                    <a:pos x="182" y="43"/>
                  </a:cxn>
                  <a:cxn ang="0">
                    <a:pos x="203" y="49"/>
                  </a:cxn>
                  <a:cxn ang="0">
                    <a:pos x="222" y="56"/>
                  </a:cxn>
                  <a:cxn ang="0">
                    <a:pos x="241" y="64"/>
                  </a:cxn>
                  <a:cxn ang="0">
                    <a:pos x="260" y="75"/>
                  </a:cxn>
                  <a:cxn ang="0">
                    <a:pos x="278" y="85"/>
                  </a:cxn>
                  <a:cxn ang="0">
                    <a:pos x="294" y="96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 w="6350" cmpd="sng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3" name="Freeform 47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187"/>
                  </a:cxn>
                  <a:cxn ang="0">
                    <a:pos x="5" y="210"/>
                  </a:cxn>
                  <a:cxn ang="0">
                    <a:pos x="16" y="231"/>
                  </a:cxn>
                  <a:cxn ang="0">
                    <a:pos x="30" y="250"/>
                  </a:cxn>
                  <a:cxn ang="0">
                    <a:pos x="48" y="266"/>
                  </a:cxn>
                  <a:cxn ang="0">
                    <a:pos x="69" y="280"/>
                  </a:cxn>
                  <a:cxn ang="0">
                    <a:pos x="92" y="290"/>
                  </a:cxn>
                  <a:cxn ang="0">
                    <a:pos x="116" y="296"/>
                  </a:cxn>
                  <a:cxn ang="0">
                    <a:pos x="123" y="297"/>
                  </a:cxn>
                  <a:cxn ang="0">
                    <a:pos x="130" y="295"/>
                  </a:cxn>
                  <a:cxn ang="0">
                    <a:pos x="136" y="290"/>
                  </a:cxn>
                  <a:cxn ang="0">
                    <a:pos x="139" y="284"/>
                  </a:cxn>
                  <a:cxn ang="0">
                    <a:pos x="139" y="277"/>
                  </a:cxn>
                  <a:cxn ang="0">
                    <a:pos x="138" y="270"/>
                  </a:cxn>
                  <a:cxn ang="0">
                    <a:pos x="133" y="264"/>
                  </a:cxn>
                  <a:cxn ang="0">
                    <a:pos x="126" y="261"/>
                  </a:cxn>
                  <a:cxn ang="0">
                    <a:pos x="102" y="253"/>
                  </a:cxn>
                  <a:cxn ang="0">
                    <a:pos x="80" y="241"/>
                  </a:cxn>
                  <a:cxn ang="0">
                    <a:pos x="63" y="226"/>
                  </a:cxn>
                  <a:cxn ang="0">
                    <a:pos x="50" y="208"/>
                  </a:cxn>
                  <a:cxn ang="0">
                    <a:pos x="41" y="187"/>
                  </a:cxn>
                  <a:cxn ang="0">
                    <a:pos x="36" y="164"/>
                  </a:cxn>
                  <a:cxn ang="0">
                    <a:pos x="36" y="139"/>
                  </a:cxn>
                  <a:cxn ang="0">
                    <a:pos x="44" y="113"/>
                  </a:cxn>
                  <a:cxn ang="0">
                    <a:pos x="52" y="95"/>
                  </a:cxn>
                  <a:cxn ang="0">
                    <a:pos x="64" y="78"/>
                  </a:cxn>
                  <a:cxn ang="0">
                    <a:pos x="77" y="62"/>
                  </a:cxn>
                  <a:cxn ang="0">
                    <a:pos x="92" y="47"/>
                  </a:cxn>
                  <a:cxn ang="0">
                    <a:pos x="105" y="34"/>
                  </a:cxn>
                  <a:cxn ang="0">
                    <a:pos x="120" y="23"/>
                  </a:cxn>
                  <a:cxn ang="0">
                    <a:pos x="133" y="11"/>
                  </a:cxn>
                  <a:cxn ang="0">
                    <a:pos x="143" y="1"/>
                  </a:cxn>
                  <a:cxn ang="0">
                    <a:pos x="133" y="0"/>
                  </a:cxn>
                  <a:cxn ang="0">
                    <a:pos x="117" y="7"/>
                  </a:cxn>
                  <a:cxn ang="0">
                    <a:pos x="95" y="23"/>
                  </a:cxn>
                  <a:cxn ang="0">
                    <a:pos x="70" y="44"/>
                  </a:cxn>
                  <a:cxn ang="0">
                    <a:pos x="47" y="72"/>
                  </a:cxn>
                  <a:cxn ang="0">
                    <a:pos x="25" y="101"/>
                  </a:cxn>
                  <a:cxn ang="0">
                    <a:pos x="8" y="132"/>
                  </a:cxn>
                  <a:cxn ang="0">
                    <a:pos x="0" y="162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4" name="Freeform 48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/>
                <a:ahLst/>
                <a:cxnLst>
                  <a:cxn ang="0">
                    <a:pos x="260" y="155"/>
                  </a:cxn>
                  <a:cxn ang="0">
                    <a:pos x="275" y="180"/>
                  </a:cxn>
                  <a:cxn ang="0">
                    <a:pos x="282" y="206"/>
                  </a:cxn>
                  <a:cxn ang="0">
                    <a:pos x="278" y="234"/>
                  </a:cxn>
                  <a:cxn ang="0">
                    <a:pos x="262" y="262"/>
                  </a:cxn>
                  <a:cxn ang="0">
                    <a:pos x="237" y="286"/>
                  </a:cxn>
                  <a:cxn ang="0">
                    <a:pos x="209" y="308"/>
                  </a:cxn>
                  <a:cxn ang="0">
                    <a:pos x="180" y="331"/>
                  </a:cxn>
                  <a:cxn ang="0">
                    <a:pos x="162" y="348"/>
                  </a:cxn>
                  <a:cxn ang="0">
                    <a:pos x="156" y="359"/>
                  </a:cxn>
                  <a:cxn ang="0">
                    <a:pos x="152" y="371"/>
                  </a:cxn>
                  <a:cxn ang="0">
                    <a:pos x="153" y="382"/>
                  </a:cxn>
                  <a:cxn ang="0">
                    <a:pos x="163" y="388"/>
                  </a:cxn>
                  <a:cxn ang="0">
                    <a:pos x="175" y="387"/>
                  </a:cxn>
                  <a:cxn ang="0">
                    <a:pos x="194" y="367"/>
                  </a:cxn>
                  <a:cxn ang="0">
                    <a:pos x="227" y="337"/>
                  </a:cxn>
                  <a:cxn ang="0">
                    <a:pos x="260" y="308"/>
                  </a:cxn>
                  <a:cxn ang="0">
                    <a:pos x="290" y="275"/>
                  </a:cxn>
                  <a:cxn ang="0">
                    <a:pos x="307" y="234"/>
                  </a:cxn>
                  <a:cxn ang="0">
                    <a:pos x="304" y="191"/>
                  </a:cxn>
                  <a:cxn ang="0">
                    <a:pos x="285" y="151"/>
                  </a:cxn>
                  <a:cxn ang="0">
                    <a:pos x="253" y="118"/>
                  </a:cxn>
                  <a:cxn ang="0">
                    <a:pos x="222" y="94"/>
                  </a:cxn>
                  <a:cxn ang="0">
                    <a:pos x="191" y="75"/>
                  </a:cxn>
                  <a:cxn ang="0">
                    <a:pos x="159" y="55"/>
                  </a:cxn>
                  <a:cxn ang="0">
                    <a:pos x="124" y="36"/>
                  </a:cxn>
                  <a:cxn ang="0">
                    <a:pos x="92" y="20"/>
                  </a:cxn>
                  <a:cxn ang="0">
                    <a:pos x="59" y="9"/>
                  </a:cxn>
                  <a:cxn ang="0">
                    <a:pos x="31" y="2"/>
                  </a:cxn>
                  <a:cxn ang="0">
                    <a:pos x="9" y="2"/>
                  </a:cxn>
                  <a:cxn ang="0">
                    <a:pos x="11" y="7"/>
                  </a:cxn>
                  <a:cxn ang="0">
                    <a:pos x="36" y="17"/>
                  </a:cxn>
                  <a:cxn ang="0">
                    <a:pos x="65" y="30"/>
                  </a:cxn>
                  <a:cxn ang="0">
                    <a:pos x="99" y="46"/>
                  </a:cxn>
                  <a:cxn ang="0">
                    <a:pos x="134" y="65"/>
                  </a:cxn>
                  <a:cxn ang="0">
                    <a:pos x="169" y="86"/>
                  </a:cxn>
                  <a:cxn ang="0">
                    <a:pos x="205" y="109"/>
                  </a:cxn>
                  <a:cxn ang="0">
                    <a:pos x="235" y="132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5" name="Freeform 49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/>
                <a:ahLst/>
                <a:cxnLst>
                  <a:cxn ang="0">
                    <a:pos x="332" y="65"/>
                  </a:cxn>
                  <a:cxn ang="0">
                    <a:pos x="351" y="123"/>
                  </a:cxn>
                  <a:cxn ang="0">
                    <a:pos x="373" y="181"/>
                  </a:cxn>
                  <a:cxn ang="0">
                    <a:pos x="395" y="237"/>
                  </a:cxn>
                  <a:cxn ang="0">
                    <a:pos x="406" y="273"/>
                  </a:cxn>
                  <a:cxn ang="0">
                    <a:pos x="404" y="284"/>
                  </a:cxn>
                  <a:cxn ang="0">
                    <a:pos x="393" y="292"/>
                  </a:cxn>
                  <a:cxn ang="0">
                    <a:pos x="381" y="289"/>
                  </a:cxn>
                  <a:cxn ang="0">
                    <a:pos x="364" y="251"/>
                  </a:cxn>
                  <a:cxn ang="0">
                    <a:pos x="339" y="171"/>
                  </a:cxn>
                  <a:cxn ang="0">
                    <a:pos x="318" y="93"/>
                  </a:cxn>
                  <a:cxn ang="0">
                    <a:pos x="307" y="42"/>
                  </a:cxn>
                  <a:cxn ang="0">
                    <a:pos x="283" y="34"/>
                  </a:cxn>
                  <a:cxn ang="0">
                    <a:pos x="239" y="39"/>
                  </a:cxn>
                  <a:cxn ang="0">
                    <a:pos x="192" y="50"/>
                  </a:cxn>
                  <a:cxn ang="0">
                    <a:pos x="148" y="65"/>
                  </a:cxn>
                  <a:cxn ang="0">
                    <a:pos x="106" y="83"/>
                  </a:cxn>
                  <a:cxn ang="0">
                    <a:pos x="67" y="103"/>
                  </a:cxn>
                  <a:cxn ang="0">
                    <a:pos x="34" y="122"/>
                  </a:cxn>
                  <a:cxn ang="0">
                    <a:pos x="9" y="141"/>
                  </a:cxn>
                  <a:cxn ang="0">
                    <a:pos x="0" y="133"/>
                  </a:cxn>
                  <a:cxn ang="0">
                    <a:pos x="19" y="102"/>
                  </a:cxn>
                  <a:cxn ang="0">
                    <a:pos x="53" y="70"/>
                  </a:cxn>
                  <a:cxn ang="0">
                    <a:pos x="92" y="43"/>
                  </a:cxn>
                  <a:cxn ang="0">
                    <a:pos x="139" y="23"/>
                  </a:cxn>
                  <a:cxn ang="0">
                    <a:pos x="210" y="8"/>
                  </a:cxn>
                  <a:cxn ang="0">
                    <a:pos x="277" y="1"/>
                  </a:cxn>
                  <a:cxn ang="0">
                    <a:pos x="321" y="0"/>
                  </a:cxn>
                  <a:cxn ang="0">
                    <a:pos x="336" y="1"/>
                  </a:cxn>
                  <a:cxn ang="0">
                    <a:pos x="345" y="11"/>
                  </a:cxn>
                  <a:cxn ang="0">
                    <a:pos x="345" y="26"/>
                  </a:cxn>
                  <a:cxn ang="0">
                    <a:pos x="335" y="34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6" name="Freeform 50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/>
                <a:ahLst/>
                <a:cxnLst>
                  <a:cxn ang="0">
                    <a:pos x="82" y="289"/>
                  </a:cxn>
                  <a:cxn ang="0">
                    <a:pos x="87" y="316"/>
                  </a:cxn>
                  <a:cxn ang="0">
                    <a:pos x="107" y="376"/>
                  </a:cxn>
                  <a:cxn ang="0">
                    <a:pos x="141" y="455"/>
                  </a:cxn>
                  <a:cxn ang="0">
                    <a:pos x="175" y="533"/>
                  </a:cxn>
                  <a:cxn ang="0">
                    <a:pos x="210" y="611"/>
                  </a:cxn>
                  <a:cxn ang="0">
                    <a:pos x="248" y="687"/>
                  </a:cxn>
                  <a:cxn ang="0">
                    <a:pos x="287" y="763"/>
                  </a:cxn>
                  <a:cxn ang="0">
                    <a:pos x="326" y="839"/>
                  </a:cxn>
                  <a:cxn ang="0">
                    <a:pos x="367" y="915"/>
                  </a:cxn>
                  <a:cxn ang="0">
                    <a:pos x="391" y="957"/>
                  </a:cxn>
                  <a:cxn ang="0">
                    <a:pos x="404" y="960"/>
                  </a:cxn>
                  <a:cxn ang="0">
                    <a:pos x="420" y="960"/>
                  </a:cxn>
                  <a:cxn ang="0">
                    <a:pos x="433" y="957"/>
                  </a:cxn>
                  <a:cxn ang="0">
                    <a:pos x="439" y="948"/>
                  </a:cxn>
                  <a:cxn ang="0">
                    <a:pos x="436" y="937"/>
                  </a:cxn>
                  <a:cxn ang="0">
                    <a:pos x="414" y="902"/>
                  </a:cxn>
                  <a:cxn ang="0">
                    <a:pos x="380" y="843"/>
                  </a:cxn>
                  <a:cxn ang="0">
                    <a:pos x="348" y="784"/>
                  </a:cxn>
                  <a:cxn ang="0">
                    <a:pos x="314" y="724"/>
                  </a:cxn>
                  <a:cxn ang="0">
                    <a:pos x="269" y="638"/>
                  </a:cxn>
                  <a:cxn ang="0">
                    <a:pos x="216" y="532"/>
                  </a:cxn>
                  <a:cxn ang="0">
                    <a:pos x="169" y="424"/>
                  </a:cxn>
                  <a:cxn ang="0">
                    <a:pos x="128" y="312"/>
                  </a:cxn>
                  <a:cxn ang="0">
                    <a:pos x="91" y="220"/>
                  </a:cxn>
                  <a:cxn ang="0">
                    <a:pos x="60" y="139"/>
                  </a:cxn>
                  <a:cxn ang="0">
                    <a:pos x="35" y="62"/>
                  </a:cxn>
                  <a:cxn ang="0">
                    <a:pos x="15" y="10"/>
                  </a:cxn>
                  <a:cxn ang="0">
                    <a:pos x="5" y="1"/>
                  </a:cxn>
                  <a:cxn ang="0">
                    <a:pos x="0" y="10"/>
                  </a:cxn>
                  <a:cxn ang="0">
                    <a:pos x="6" y="47"/>
                  </a:cxn>
                  <a:cxn ang="0">
                    <a:pos x="16" y="115"/>
                  </a:cxn>
                  <a:cxn ang="0">
                    <a:pos x="33" y="179"/>
                  </a:cxn>
                  <a:cxn ang="0">
                    <a:pos x="56" y="241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7" name="Freeform 51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/>
                <a:ahLst/>
                <a:cxnLst>
                  <a:cxn ang="0">
                    <a:pos x="2" y="182"/>
                  </a:cxn>
                  <a:cxn ang="0">
                    <a:pos x="0" y="187"/>
                  </a:cxn>
                  <a:cxn ang="0">
                    <a:pos x="0" y="191"/>
                  </a:cxn>
                  <a:cxn ang="0">
                    <a:pos x="2" y="195"/>
                  </a:cxn>
                  <a:cxn ang="0">
                    <a:pos x="6" y="198"/>
                  </a:cxn>
                  <a:cxn ang="0">
                    <a:pos x="30" y="187"/>
                  </a:cxn>
                  <a:cxn ang="0">
                    <a:pos x="52" y="176"/>
                  </a:cxn>
                  <a:cxn ang="0">
                    <a:pos x="75" y="166"/>
                  </a:cxn>
                  <a:cxn ang="0">
                    <a:pos x="99" y="156"/>
                  </a:cxn>
                  <a:cxn ang="0">
                    <a:pos x="124" y="146"/>
                  </a:cxn>
                  <a:cxn ang="0">
                    <a:pos x="147" y="138"/>
                  </a:cxn>
                  <a:cxn ang="0">
                    <a:pos x="171" y="128"/>
                  </a:cxn>
                  <a:cxn ang="0">
                    <a:pos x="194" y="119"/>
                  </a:cxn>
                  <a:cxn ang="0">
                    <a:pos x="218" y="109"/>
                  </a:cxn>
                  <a:cxn ang="0">
                    <a:pos x="241" y="99"/>
                  </a:cxn>
                  <a:cxn ang="0">
                    <a:pos x="265" y="89"/>
                  </a:cxn>
                  <a:cxn ang="0">
                    <a:pos x="287" y="77"/>
                  </a:cxn>
                  <a:cxn ang="0">
                    <a:pos x="310" y="66"/>
                  </a:cxn>
                  <a:cxn ang="0">
                    <a:pos x="332" y="54"/>
                  </a:cxn>
                  <a:cxn ang="0">
                    <a:pos x="354" y="41"/>
                  </a:cxn>
                  <a:cxn ang="0">
                    <a:pos x="376" y="27"/>
                  </a:cxn>
                  <a:cxn ang="0">
                    <a:pos x="381" y="23"/>
                  </a:cxn>
                  <a:cxn ang="0">
                    <a:pos x="382" y="17"/>
                  </a:cxn>
                  <a:cxn ang="0">
                    <a:pos x="382" y="11"/>
                  </a:cxn>
                  <a:cxn ang="0">
                    <a:pos x="379" y="7"/>
                  </a:cxn>
                  <a:cxn ang="0">
                    <a:pos x="375" y="3"/>
                  </a:cxn>
                  <a:cxn ang="0">
                    <a:pos x="369" y="0"/>
                  </a:cxn>
                  <a:cxn ang="0">
                    <a:pos x="363" y="0"/>
                  </a:cxn>
                  <a:cxn ang="0">
                    <a:pos x="359" y="3"/>
                  </a:cxn>
                  <a:cxn ang="0">
                    <a:pos x="335" y="16"/>
                  </a:cxn>
                  <a:cxn ang="0">
                    <a:pos x="309" y="28"/>
                  </a:cxn>
                  <a:cxn ang="0">
                    <a:pos x="281" y="41"/>
                  </a:cxn>
                  <a:cxn ang="0">
                    <a:pos x="253" y="56"/>
                  </a:cxn>
                  <a:cxn ang="0">
                    <a:pos x="223" y="70"/>
                  </a:cxn>
                  <a:cxn ang="0">
                    <a:pos x="193" y="84"/>
                  </a:cxn>
                  <a:cxn ang="0">
                    <a:pos x="163" y="97"/>
                  </a:cxn>
                  <a:cxn ang="0">
                    <a:pos x="135" y="112"/>
                  </a:cxn>
                  <a:cxn ang="0">
                    <a:pos x="107" y="125"/>
                  </a:cxn>
                  <a:cxn ang="0">
                    <a:pos x="83" y="136"/>
                  </a:cxn>
                  <a:cxn ang="0">
                    <a:pos x="61" y="148"/>
                  </a:cxn>
                  <a:cxn ang="0">
                    <a:pos x="40" y="158"/>
                  </a:cxn>
                  <a:cxn ang="0">
                    <a:pos x="24" y="166"/>
                  </a:cxn>
                  <a:cxn ang="0">
                    <a:pos x="12" y="174"/>
                  </a:cxn>
                  <a:cxn ang="0">
                    <a:pos x="5" y="179"/>
                  </a:cxn>
                  <a:cxn ang="0">
                    <a:pos x="2" y="182"/>
                  </a:cxn>
                  <a:cxn ang="0">
                    <a:pos x="2" y="182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8" name="Freeform 52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/>
                <a:ahLst/>
                <a:cxnLst>
                  <a:cxn ang="0">
                    <a:pos x="119" y="3"/>
                  </a:cxn>
                  <a:cxn ang="0">
                    <a:pos x="105" y="1"/>
                  </a:cxn>
                  <a:cxn ang="0">
                    <a:pos x="94" y="0"/>
                  </a:cxn>
                  <a:cxn ang="0">
                    <a:pos x="75" y="1"/>
                  </a:cxn>
                  <a:cxn ang="0">
                    <a:pos x="57" y="4"/>
                  </a:cxn>
                  <a:cxn ang="0">
                    <a:pos x="41" y="13"/>
                  </a:cxn>
                  <a:cxn ang="0">
                    <a:pos x="17" y="34"/>
                  </a:cxn>
                  <a:cxn ang="0">
                    <a:pos x="1" y="76"/>
                  </a:cxn>
                  <a:cxn ang="0">
                    <a:pos x="3" y="121"/>
                  </a:cxn>
                  <a:cxn ang="0">
                    <a:pos x="16" y="167"/>
                  </a:cxn>
                  <a:cxn ang="0">
                    <a:pos x="35" y="200"/>
                  </a:cxn>
                  <a:cxn ang="0">
                    <a:pos x="57" y="223"/>
                  </a:cxn>
                  <a:cxn ang="0">
                    <a:pos x="85" y="236"/>
                  </a:cxn>
                  <a:cxn ang="0">
                    <a:pos x="116" y="240"/>
                  </a:cxn>
                  <a:cxn ang="0">
                    <a:pos x="154" y="228"/>
                  </a:cxn>
                  <a:cxn ang="0">
                    <a:pos x="192" y="204"/>
                  </a:cxn>
                  <a:cxn ang="0">
                    <a:pos x="218" y="171"/>
                  </a:cxn>
                  <a:cxn ang="0">
                    <a:pos x="229" y="131"/>
                  </a:cxn>
                  <a:cxn ang="0">
                    <a:pos x="224" y="103"/>
                  </a:cxn>
                  <a:cxn ang="0">
                    <a:pos x="215" y="95"/>
                  </a:cxn>
                  <a:cxn ang="0">
                    <a:pos x="204" y="95"/>
                  </a:cxn>
                  <a:cxn ang="0">
                    <a:pos x="195" y="105"/>
                  </a:cxn>
                  <a:cxn ang="0">
                    <a:pos x="193" y="126"/>
                  </a:cxn>
                  <a:cxn ang="0">
                    <a:pos x="183" y="158"/>
                  </a:cxn>
                  <a:cxn ang="0">
                    <a:pos x="164" y="181"/>
                  </a:cxn>
                  <a:cxn ang="0">
                    <a:pos x="133" y="195"/>
                  </a:cxn>
                  <a:cxn ang="0">
                    <a:pos x="92" y="197"/>
                  </a:cxn>
                  <a:cxn ang="0">
                    <a:pos x="63" y="177"/>
                  </a:cxn>
                  <a:cxn ang="0">
                    <a:pos x="47" y="142"/>
                  </a:cxn>
                  <a:cxn ang="0">
                    <a:pos x="36" y="103"/>
                  </a:cxn>
                  <a:cxn ang="0">
                    <a:pos x="35" y="73"/>
                  </a:cxn>
                  <a:cxn ang="0">
                    <a:pos x="41" y="50"/>
                  </a:cxn>
                  <a:cxn ang="0">
                    <a:pos x="55" y="33"/>
                  </a:cxn>
                  <a:cxn ang="0">
                    <a:pos x="77" y="21"/>
                  </a:cxn>
                  <a:cxn ang="0">
                    <a:pos x="97" y="19"/>
                  </a:cxn>
                  <a:cxn ang="0">
                    <a:pos x="120" y="19"/>
                  </a:cxn>
                  <a:cxn ang="0">
                    <a:pos x="139" y="20"/>
                  </a:cxn>
                  <a:cxn ang="0">
                    <a:pos x="133" y="9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09" name="Freeform 53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34" y="28"/>
                  </a:cxn>
                  <a:cxn ang="0">
                    <a:pos x="15" y="52"/>
                  </a:cxn>
                  <a:cxn ang="0">
                    <a:pos x="3" y="81"/>
                  </a:cxn>
                  <a:cxn ang="0">
                    <a:pos x="0" y="114"/>
                  </a:cxn>
                  <a:cxn ang="0">
                    <a:pos x="6" y="145"/>
                  </a:cxn>
                  <a:cxn ang="0">
                    <a:pos x="18" y="176"/>
                  </a:cxn>
                  <a:cxn ang="0">
                    <a:pos x="37" y="204"/>
                  </a:cxn>
                  <a:cxn ang="0">
                    <a:pos x="65" y="232"/>
                  </a:cxn>
                  <a:cxn ang="0">
                    <a:pos x="102" y="258"/>
                  </a:cxn>
                  <a:cxn ang="0">
                    <a:pos x="143" y="270"/>
                  </a:cxn>
                  <a:cxn ang="0">
                    <a:pos x="185" y="265"/>
                  </a:cxn>
                  <a:cxn ang="0">
                    <a:pos x="219" y="240"/>
                  </a:cxn>
                  <a:cxn ang="0">
                    <a:pos x="244" y="216"/>
                  </a:cxn>
                  <a:cxn ang="0">
                    <a:pos x="263" y="189"/>
                  </a:cxn>
                  <a:cxn ang="0">
                    <a:pos x="276" y="158"/>
                  </a:cxn>
                  <a:cxn ang="0">
                    <a:pos x="281" y="134"/>
                  </a:cxn>
                  <a:cxn ang="0">
                    <a:pos x="275" y="121"/>
                  </a:cxn>
                  <a:cxn ang="0">
                    <a:pos x="259" y="117"/>
                  </a:cxn>
                  <a:cxn ang="0">
                    <a:pos x="245" y="122"/>
                  </a:cxn>
                  <a:cxn ang="0">
                    <a:pos x="243" y="133"/>
                  </a:cxn>
                  <a:cxn ang="0">
                    <a:pos x="235" y="151"/>
                  </a:cxn>
                  <a:cxn ang="0">
                    <a:pos x="222" y="179"/>
                  </a:cxn>
                  <a:cxn ang="0">
                    <a:pos x="199" y="203"/>
                  </a:cxn>
                  <a:cxn ang="0">
                    <a:pos x="154" y="212"/>
                  </a:cxn>
                  <a:cxn ang="0">
                    <a:pos x="100" y="197"/>
                  </a:cxn>
                  <a:cxn ang="0">
                    <a:pos x="59" y="163"/>
                  </a:cxn>
                  <a:cxn ang="0">
                    <a:pos x="40" y="114"/>
                  </a:cxn>
                  <a:cxn ang="0">
                    <a:pos x="44" y="74"/>
                  </a:cxn>
                  <a:cxn ang="0">
                    <a:pos x="59" y="51"/>
                  </a:cxn>
                  <a:cxn ang="0">
                    <a:pos x="80" y="31"/>
                  </a:cxn>
                  <a:cxn ang="0">
                    <a:pos x="102" y="19"/>
                  </a:cxn>
                  <a:cxn ang="0">
                    <a:pos x="110" y="5"/>
                  </a:cxn>
                  <a:cxn ang="0">
                    <a:pos x="88" y="2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0" name="Freeform 54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8" y="13"/>
                  </a:cxn>
                  <a:cxn ang="0">
                    <a:pos x="11" y="13"/>
                  </a:cxn>
                  <a:cxn ang="0">
                    <a:pos x="14" y="11"/>
                  </a:cxn>
                  <a:cxn ang="0">
                    <a:pos x="15" y="9"/>
                  </a:cxn>
                  <a:cxn ang="0">
                    <a:pos x="15" y="6"/>
                  </a:cxn>
                  <a:cxn ang="0">
                    <a:pos x="15" y="4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1" name="Freeform 55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9" y="17"/>
                  </a:cxn>
                  <a:cxn ang="0">
                    <a:pos x="13" y="17"/>
                  </a:cxn>
                  <a:cxn ang="0">
                    <a:pos x="16" y="15"/>
                  </a:cxn>
                  <a:cxn ang="0">
                    <a:pos x="17" y="13"/>
                  </a:cxn>
                  <a:cxn ang="0">
                    <a:pos x="17" y="9"/>
                  </a:cxn>
                  <a:cxn ang="0">
                    <a:pos x="17" y="6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3" y="3"/>
                  </a:cxn>
                  <a:cxn ang="0">
                    <a:pos x="1" y="6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2" name="Freeform 56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7" y="7"/>
                  </a:cxn>
                  <a:cxn ang="0">
                    <a:pos x="9" y="6"/>
                  </a:cxn>
                  <a:cxn ang="0">
                    <a:pos x="9" y="4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3" name="Freeform 57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5"/>
                  </a:cxn>
                  <a:cxn ang="0">
                    <a:pos x="1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7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4" name="Freeform 58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7" y="3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5" name="Freeform 59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5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7" y="17"/>
                  </a:cxn>
                  <a:cxn ang="0">
                    <a:pos x="20" y="15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7" y="3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6" name="Freeform 60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9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9" y="13"/>
                  </a:cxn>
                  <a:cxn ang="0">
                    <a:pos x="11" y="12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7" name="Freeform 61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5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2" y="10"/>
                  </a:cxn>
                  <a:cxn ang="0">
                    <a:pos x="13" y="8"/>
                  </a:cxn>
                  <a:cxn ang="0">
                    <a:pos x="13" y="6"/>
                  </a:cxn>
                  <a:cxn ang="0">
                    <a:pos x="13" y="3"/>
                  </a:cxn>
                  <a:cxn ang="0">
                    <a:pos x="12" y="2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8" name="Freeform 62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19" name="Freeform 63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0" name="Freeform 64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9" y="17"/>
                  </a:cxn>
                  <a:cxn ang="0">
                    <a:pos x="12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2" y="1"/>
                  </a:cxn>
                  <a:cxn ang="0">
                    <a:pos x="9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1" name="Freeform 65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7"/>
                  </a:cxn>
                  <a:cxn ang="0">
                    <a:pos x="1" y="10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7" y="12"/>
                  </a:cxn>
                  <a:cxn ang="0">
                    <a:pos x="10" y="10"/>
                  </a:cxn>
                  <a:cxn ang="0">
                    <a:pos x="12" y="7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2" name="Freeform 66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/>
                <a:ahLst/>
                <a:cxnLst>
                  <a:cxn ang="0">
                    <a:pos x="7" y="65"/>
                  </a:cxn>
                  <a:cxn ang="0">
                    <a:pos x="15" y="72"/>
                  </a:cxn>
                  <a:cxn ang="0">
                    <a:pos x="25" y="75"/>
                  </a:cxn>
                  <a:cxn ang="0">
                    <a:pos x="32" y="75"/>
                  </a:cxn>
                  <a:cxn ang="0">
                    <a:pos x="37" y="73"/>
                  </a:cxn>
                  <a:cxn ang="0">
                    <a:pos x="38" y="73"/>
                  </a:cxn>
                  <a:cxn ang="0">
                    <a:pos x="44" y="71"/>
                  </a:cxn>
                  <a:cxn ang="0">
                    <a:pos x="50" y="69"/>
                  </a:cxn>
                  <a:cxn ang="0">
                    <a:pos x="59" y="65"/>
                  </a:cxn>
                  <a:cxn ang="0">
                    <a:pos x="65" y="60"/>
                  </a:cxn>
                  <a:cxn ang="0">
                    <a:pos x="71" y="56"/>
                  </a:cxn>
                  <a:cxn ang="0">
                    <a:pos x="74" y="50"/>
                  </a:cxn>
                  <a:cxn ang="0">
                    <a:pos x="72" y="45"/>
                  </a:cxn>
                  <a:cxn ang="0">
                    <a:pos x="59" y="35"/>
                  </a:cxn>
                  <a:cxn ang="0">
                    <a:pos x="46" y="39"/>
                  </a:cxn>
                  <a:cxn ang="0">
                    <a:pos x="35" y="48"/>
                  </a:cxn>
                  <a:cxn ang="0">
                    <a:pos x="31" y="52"/>
                  </a:cxn>
                  <a:cxn ang="0">
                    <a:pos x="29" y="43"/>
                  </a:cxn>
                  <a:cxn ang="0">
                    <a:pos x="24" y="26"/>
                  </a:cxn>
                  <a:cxn ang="0">
                    <a:pos x="13" y="7"/>
                  </a:cxn>
                  <a:cxn ang="0">
                    <a:pos x="2" y="0"/>
                  </a:cxn>
                  <a:cxn ang="0">
                    <a:pos x="0" y="19"/>
                  </a:cxn>
                  <a:cxn ang="0">
                    <a:pos x="3" y="40"/>
                  </a:cxn>
                  <a:cxn ang="0">
                    <a:pos x="6" y="58"/>
                  </a:cxn>
                  <a:cxn ang="0">
                    <a:pos x="7" y="65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3" name="Freeform 67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/>
                <a:ahLst/>
                <a:cxnLst>
                  <a:cxn ang="0">
                    <a:pos x="24" y="59"/>
                  </a:cxn>
                  <a:cxn ang="0">
                    <a:pos x="29" y="59"/>
                  </a:cxn>
                  <a:cxn ang="0">
                    <a:pos x="38" y="57"/>
                  </a:cxn>
                  <a:cxn ang="0">
                    <a:pos x="47" y="56"/>
                  </a:cxn>
                  <a:cxn ang="0">
                    <a:pos x="56" y="54"/>
                  </a:cxn>
                  <a:cxn ang="0">
                    <a:pos x="63" y="52"/>
                  </a:cxn>
                  <a:cxn ang="0">
                    <a:pos x="68" y="47"/>
                  </a:cxn>
                  <a:cxn ang="0">
                    <a:pos x="69" y="43"/>
                  </a:cxn>
                  <a:cxn ang="0">
                    <a:pos x="66" y="37"/>
                  </a:cxn>
                  <a:cxn ang="0">
                    <a:pos x="54" y="32"/>
                  </a:cxn>
                  <a:cxn ang="0">
                    <a:pos x="41" y="33"/>
                  </a:cxn>
                  <a:cxn ang="0">
                    <a:pos x="29" y="37"/>
                  </a:cxn>
                  <a:cxn ang="0">
                    <a:pos x="25" y="40"/>
                  </a:cxn>
                  <a:cxn ang="0">
                    <a:pos x="21" y="29"/>
                  </a:cxn>
                  <a:cxn ang="0">
                    <a:pos x="19" y="13"/>
                  </a:cxn>
                  <a:cxn ang="0">
                    <a:pos x="15" y="1"/>
                  </a:cxn>
                  <a:cxn ang="0">
                    <a:pos x="0" y="0"/>
                  </a:cxn>
                  <a:cxn ang="0">
                    <a:pos x="0" y="27"/>
                  </a:cxn>
                  <a:cxn ang="0">
                    <a:pos x="9" y="44"/>
                  </a:cxn>
                  <a:cxn ang="0">
                    <a:pos x="19" y="56"/>
                  </a:cxn>
                  <a:cxn ang="0">
                    <a:pos x="24" y="59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4" name="Freeform 68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/>
                <a:ahLst/>
                <a:cxnLst>
                  <a:cxn ang="0">
                    <a:pos x="6" y="46"/>
                  </a:cxn>
                  <a:cxn ang="0">
                    <a:pos x="15" y="54"/>
                  </a:cxn>
                  <a:cxn ang="0">
                    <a:pos x="22" y="59"/>
                  </a:cxn>
                  <a:cxn ang="0">
                    <a:pos x="31" y="60"/>
                  </a:cxn>
                  <a:cxn ang="0">
                    <a:pos x="38" y="60"/>
                  </a:cxn>
                  <a:cxn ang="0">
                    <a:pos x="45" y="59"/>
                  </a:cxn>
                  <a:cxn ang="0">
                    <a:pos x="51" y="56"/>
                  </a:cxn>
                  <a:cxn ang="0">
                    <a:pos x="57" y="53"/>
                  </a:cxn>
                  <a:cxn ang="0">
                    <a:pos x="60" y="51"/>
                  </a:cxn>
                  <a:cxn ang="0">
                    <a:pos x="64" y="50"/>
                  </a:cxn>
                  <a:cxn ang="0">
                    <a:pos x="67" y="47"/>
                  </a:cxn>
                  <a:cxn ang="0">
                    <a:pos x="69" y="43"/>
                  </a:cxn>
                  <a:cxn ang="0">
                    <a:pos x="67" y="40"/>
                  </a:cxn>
                  <a:cxn ang="0">
                    <a:pos x="54" y="31"/>
                  </a:cxn>
                  <a:cxn ang="0">
                    <a:pos x="41" y="31"/>
                  </a:cxn>
                  <a:cxn ang="0">
                    <a:pos x="32" y="34"/>
                  </a:cxn>
                  <a:cxn ang="0">
                    <a:pos x="28" y="37"/>
                  </a:cxn>
                  <a:cxn ang="0">
                    <a:pos x="26" y="30"/>
                  </a:cxn>
                  <a:cxn ang="0">
                    <a:pos x="20" y="15"/>
                  </a:cxn>
                  <a:cxn ang="0">
                    <a:pos x="12" y="2"/>
                  </a:cxn>
                  <a:cxn ang="0">
                    <a:pos x="1" y="0"/>
                  </a:cxn>
                  <a:cxn ang="0">
                    <a:pos x="0" y="14"/>
                  </a:cxn>
                  <a:cxn ang="0">
                    <a:pos x="1" y="30"/>
                  </a:cxn>
                  <a:cxn ang="0">
                    <a:pos x="4" y="41"/>
                  </a:cxn>
                  <a:cxn ang="0">
                    <a:pos x="6" y="46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5" name="Freeform 69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/>
                <a:ahLst/>
                <a:cxnLst>
                  <a:cxn ang="0">
                    <a:pos x="12" y="44"/>
                  </a:cxn>
                  <a:cxn ang="0">
                    <a:pos x="19" y="46"/>
                  </a:cxn>
                  <a:cxn ang="0">
                    <a:pos x="31" y="48"/>
                  </a:cxn>
                  <a:cxn ang="0">
                    <a:pos x="43" y="48"/>
                  </a:cxn>
                  <a:cxn ang="0">
                    <a:pos x="56" y="46"/>
                  </a:cxn>
                  <a:cxn ang="0">
                    <a:pos x="66" y="42"/>
                  </a:cxn>
                  <a:cxn ang="0">
                    <a:pos x="74" y="36"/>
                  </a:cxn>
                  <a:cxn ang="0">
                    <a:pos x="75" y="29"/>
                  </a:cxn>
                  <a:cxn ang="0">
                    <a:pos x="71" y="19"/>
                  </a:cxn>
                  <a:cxn ang="0">
                    <a:pos x="66" y="16"/>
                  </a:cxn>
                  <a:cxn ang="0">
                    <a:pos x="59" y="15"/>
                  </a:cxn>
                  <a:cxn ang="0">
                    <a:pos x="52" y="15"/>
                  </a:cxn>
                  <a:cxn ang="0">
                    <a:pos x="43" y="18"/>
                  </a:cxn>
                  <a:cxn ang="0">
                    <a:pos x="35" y="19"/>
                  </a:cxn>
                  <a:cxn ang="0">
                    <a:pos x="30" y="22"/>
                  </a:cxn>
                  <a:cxn ang="0">
                    <a:pos x="25" y="23"/>
                  </a:cxn>
                  <a:cxn ang="0">
                    <a:pos x="24" y="25"/>
                  </a:cxn>
                  <a:cxn ang="0">
                    <a:pos x="22" y="21"/>
                  </a:cxn>
                  <a:cxn ang="0">
                    <a:pos x="19" y="13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13"/>
                  </a:cxn>
                  <a:cxn ang="0">
                    <a:pos x="5" y="26"/>
                  </a:cxn>
                  <a:cxn ang="0">
                    <a:pos x="9" y="38"/>
                  </a:cxn>
                  <a:cxn ang="0">
                    <a:pos x="12" y="44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6" name="Freeform 70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/>
                <a:ahLst/>
                <a:cxnLst>
                  <a:cxn ang="0">
                    <a:pos x="15" y="53"/>
                  </a:cxn>
                  <a:cxn ang="0">
                    <a:pos x="22" y="54"/>
                  </a:cxn>
                  <a:cxn ang="0">
                    <a:pos x="34" y="57"/>
                  </a:cxn>
                  <a:cxn ang="0">
                    <a:pos x="47" y="56"/>
                  </a:cxn>
                  <a:cxn ang="0">
                    <a:pos x="58" y="50"/>
                  </a:cxn>
                  <a:cxn ang="0">
                    <a:pos x="61" y="48"/>
                  </a:cxn>
                  <a:cxn ang="0">
                    <a:pos x="62" y="46"/>
                  </a:cxn>
                  <a:cxn ang="0">
                    <a:pos x="63" y="43"/>
                  </a:cxn>
                  <a:cxn ang="0">
                    <a:pos x="62" y="40"/>
                  </a:cxn>
                  <a:cxn ang="0">
                    <a:pos x="61" y="36"/>
                  </a:cxn>
                  <a:cxn ang="0">
                    <a:pos x="58" y="33"/>
                  </a:cxn>
                  <a:cxn ang="0">
                    <a:pos x="53" y="31"/>
                  </a:cxn>
                  <a:cxn ang="0">
                    <a:pos x="47" y="33"/>
                  </a:cxn>
                  <a:cxn ang="0">
                    <a:pos x="39" y="36"/>
                  </a:cxn>
                  <a:cxn ang="0">
                    <a:pos x="30" y="36"/>
                  </a:cxn>
                  <a:cxn ang="0">
                    <a:pos x="24" y="36"/>
                  </a:cxn>
                  <a:cxn ang="0">
                    <a:pos x="21" y="36"/>
                  </a:cxn>
                  <a:cxn ang="0">
                    <a:pos x="21" y="30"/>
                  </a:cxn>
                  <a:cxn ang="0">
                    <a:pos x="21" y="17"/>
                  </a:cxn>
                  <a:cxn ang="0">
                    <a:pos x="17" y="4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34"/>
                  </a:cxn>
                  <a:cxn ang="0">
                    <a:pos x="6" y="46"/>
                  </a:cxn>
                  <a:cxn ang="0">
                    <a:pos x="15" y="53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7" name="Freeform 71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/>
                <a:ahLst/>
                <a:cxnLst>
                  <a:cxn ang="0">
                    <a:pos x="24" y="52"/>
                  </a:cxn>
                  <a:cxn ang="0">
                    <a:pos x="32" y="57"/>
                  </a:cxn>
                  <a:cxn ang="0">
                    <a:pos x="41" y="55"/>
                  </a:cxn>
                  <a:cxn ang="0">
                    <a:pos x="50" y="52"/>
                  </a:cxn>
                  <a:cxn ang="0">
                    <a:pos x="59" y="48"/>
                  </a:cxn>
                  <a:cxn ang="0">
                    <a:pos x="63" y="45"/>
                  </a:cxn>
                  <a:cxn ang="0">
                    <a:pos x="65" y="42"/>
                  </a:cxn>
                  <a:cxn ang="0">
                    <a:pos x="65" y="38"/>
                  </a:cxn>
                  <a:cxn ang="0">
                    <a:pos x="63" y="34"/>
                  </a:cxn>
                  <a:cxn ang="0">
                    <a:pos x="53" y="28"/>
                  </a:cxn>
                  <a:cxn ang="0">
                    <a:pos x="46" y="29"/>
                  </a:cxn>
                  <a:cxn ang="0">
                    <a:pos x="40" y="35"/>
                  </a:cxn>
                  <a:cxn ang="0">
                    <a:pos x="35" y="39"/>
                  </a:cxn>
                  <a:cxn ang="0">
                    <a:pos x="32" y="32"/>
                  </a:cxn>
                  <a:cxn ang="0">
                    <a:pos x="25" y="18"/>
                  </a:cxn>
                  <a:cxn ang="0">
                    <a:pos x="16" y="5"/>
                  </a:cxn>
                  <a:cxn ang="0">
                    <a:pos x="6" y="0"/>
                  </a:cxn>
                  <a:cxn ang="0">
                    <a:pos x="0" y="21"/>
                  </a:cxn>
                  <a:cxn ang="0">
                    <a:pos x="7" y="36"/>
                  </a:cxn>
                  <a:cxn ang="0">
                    <a:pos x="18" y="48"/>
                  </a:cxn>
                  <a:cxn ang="0">
                    <a:pos x="24" y="52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8" name="Freeform 72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/>
                <a:ahLst/>
                <a:cxnLst>
                  <a:cxn ang="0">
                    <a:pos x="16" y="67"/>
                  </a:cxn>
                  <a:cxn ang="0">
                    <a:pos x="19" y="70"/>
                  </a:cxn>
                  <a:cxn ang="0">
                    <a:pos x="23" y="73"/>
                  </a:cxn>
                  <a:cxn ang="0">
                    <a:pos x="31" y="77"/>
                  </a:cxn>
                  <a:cxn ang="0">
                    <a:pos x="38" y="79"/>
                  </a:cxn>
                  <a:cxn ang="0">
                    <a:pos x="47" y="80"/>
                  </a:cxn>
                  <a:cxn ang="0">
                    <a:pos x="57" y="77"/>
                  </a:cxn>
                  <a:cxn ang="0">
                    <a:pos x="66" y="70"/>
                  </a:cxn>
                  <a:cxn ang="0">
                    <a:pos x="73" y="59"/>
                  </a:cxn>
                  <a:cxn ang="0">
                    <a:pos x="76" y="54"/>
                  </a:cxn>
                  <a:cxn ang="0">
                    <a:pos x="78" y="50"/>
                  </a:cxn>
                  <a:cxn ang="0">
                    <a:pos x="79" y="46"/>
                  </a:cxn>
                  <a:cxn ang="0">
                    <a:pos x="78" y="43"/>
                  </a:cxn>
                  <a:cxn ang="0">
                    <a:pos x="70" y="39"/>
                  </a:cxn>
                  <a:cxn ang="0">
                    <a:pos x="61" y="37"/>
                  </a:cxn>
                  <a:cxn ang="0">
                    <a:pos x="53" y="39"/>
                  </a:cxn>
                  <a:cxn ang="0">
                    <a:pos x="45" y="40"/>
                  </a:cxn>
                  <a:cxn ang="0">
                    <a:pos x="39" y="44"/>
                  </a:cxn>
                  <a:cxn ang="0">
                    <a:pos x="34" y="47"/>
                  </a:cxn>
                  <a:cxn ang="0">
                    <a:pos x="31" y="50"/>
                  </a:cxn>
                  <a:cxn ang="0">
                    <a:pos x="29" y="52"/>
                  </a:cxn>
                  <a:cxn ang="0">
                    <a:pos x="28" y="43"/>
                  </a:cxn>
                  <a:cxn ang="0">
                    <a:pos x="22" y="24"/>
                  </a:cxn>
                  <a:cxn ang="0">
                    <a:pos x="13" y="6"/>
                  </a:cxn>
                  <a:cxn ang="0">
                    <a:pos x="1" y="0"/>
                  </a:cxn>
                  <a:cxn ang="0">
                    <a:pos x="0" y="24"/>
                  </a:cxn>
                  <a:cxn ang="0">
                    <a:pos x="6" y="46"/>
                  </a:cxn>
                  <a:cxn ang="0">
                    <a:pos x="13" y="62"/>
                  </a:cxn>
                  <a:cxn ang="0">
                    <a:pos x="16" y="6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29" name="Freeform 73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/>
                <a:ahLst/>
                <a:cxnLst>
                  <a:cxn ang="0">
                    <a:pos x="13" y="54"/>
                  </a:cxn>
                  <a:cxn ang="0">
                    <a:pos x="16" y="56"/>
                  </a:cxn>
                  <a:cxn ang="0">
                    <a:pos x="20" y="59"/>
                  </a:cxn>
                  <a:cxn ang="0">
                    <a:pos x="26" y="61"/>
                  </a:cxn>
                  <a:cxn ang="0">
                    <a:pos x="34" y="64"/>
                  </a:cxn>
                  <a:cxn ang="0">
                    <a:pos x="41" y="67"/>
                  </a:cxn>
                  <a:cxn ang="0">
                    <a:pos x="50" y="67"/>
                  </a:cxn>
                  <a:cxn ang="0">
                    <a:pos x="59" y="67"/>
                  </a:cxn>
                  <a:cxn ang="0">
                    <a:pos x="66" y="64"/>
                  </a:cxn>
                  <a:cxn ang="0">
                    <a:pos x="72" y="61"/>
                  </a:cxn>
                  <a:cxn ang="0">
                    <a:pos x="76" y="57"/>
                  </a:cxn>
                  <a:cxn ang="0">
                    <a:pos x="79" y="53"/>
                  </a:cxn>
                  <a:cxn ang="0">
                    <a:pos x="78" y="47"/>
                  </a:cxn>
                  <a:cxn ang="0">
                    <a:pos x="72" y="41"/>
                  </a:cxn>
                  <a:cxn ang="0">
                    <a:pos x="65" y="37"/>
                  </a:cxn>
                  <a:cxn ang="0">
                    <a:pos x="56" y="36"/>
                  </a:cxn>
                  <a:cxn ang="0">
                    <a:pos x="48" y="36"/>
                  </a:cxn>
                  <a:cxn ang="0">
                    <a:pos x="40" y="37"/>
                  </a:cxn>
                  <a:cxn ang="0">
                    <a:pos x="34" y="38"/>
                  </a:cxn>
                  <a:cxn ang="0">
                    <a:pos x="29" y="40"/>
                  </a:cxn>
                  <a:cxn ang="0">
                    <a:pos x="28" y="40"/>
                  </a:cxn>
                  <a:cxn ang="0">
                    <a:pos x="26" y="33"/>
                  </a:cxn>
                  <a:cxn ang="0">
                    <a:pos x="22" y="17"/>
                  </a:cxn>
                  <a:cxn ang="0">
                    <a:pos x="15" y="4"/>
                  </a:cxn>
                  <a:cxn ang="0">
                    <a:pos x="3" y="0"/>
                  </a:cxn>
                  <a:cxn ang="0">
                    <a:pos x="0" y="21"/>
                  </a:cxn>
                  <a:cxn ang="0">
                    <a:pos x="4" y="38"/>
                  </a:cxn>
                  <a:cxn ang="0">
                    <a:pos x="10" y="50"/>
                  </a:cxn>
                  <a:cxn ang="0">
                    <a:pos x="13" y="54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0" name="Freeform 74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/>
                <a:ahLst/>
                <a:cxnLst>
                  <a:cxn ang="0">
                    <a:pos x="9" y="58"/>
                  </a:cxn>
                  <a:cxn ang="0">
                    <a:pos x="17" y="60"/>
                  </a:cxn>
                  <a:cxn ang="0">
                    <a:pos x="27" y="62"/>
                  </a:cxn>
                  <a:cxn ang="0">
                    <a:pos x="40" y="62"/>
                  </a:cxn>
                  <a:cxn ang="0">
                    <a:pos x="53" y="60"/>
                  </a:cxn>
                  <a:cxn ang="0">
                    <a:pos x="65" y="58"/>
                  </a:cxn>
                  <a:cxn ang="0">
                    <a:pos x="72" y="55"/>
                  </a:cxn>
                  <a:cxn ang="0">
                    <a:pos x="77" y="49"/>
                  </a:cxn>
                  <a:cxn ang="0">
                    <a:pos x="75" y="42"/>
                  </a:cxn>
                  <a:cxn ang="0">
                    <a:pos x="69" y="36"/>
                  </a:cxn>
                  <a:cxn ang="0">
                    <a:pos x="62" y="33"/>
                  </a:cxn>
                  <a:cxn ang="0">
                    <a:pos x="53" y="32"/>
                  </a:cxn>
                  <a:cxn ang="0">
                    <a:pos x="46" y="32"/>
                  </a:cxn>
                  <a:cxn ang="0">
                    <a:pos x="39" y="33"/>
                  </a:cxn>
                  <a:cxn ang="0">
                    <a:pos x="33" y="35"/>
                  </a:cxn>
                  <a:cxn ang="0">
                    <a:pos x="28" y="37"/>
                  </a:cxn>
                  <a:cxn ang="0">
                    <a:pos x="27" y="37"/>
                  </a:cxn>
                  <a:cxn ang="0">
                    <a:pos x="25" y="30"/>
                  </a:cxn>
                  <a:cxn ang="0">
                    <a:pos x="21" y="16"/>
                  </a:cxn>
                  <a:cxn ang="0">
                    <a:pos x="14" y="3"/>
                  </a:cxn>
                  <a:cxn ang="0">
                    <a:pos x="2" y="0"/>
                  </a:cxn>
                  <a:cxn ang="0">
                    <a:pos x="0" y="17"/>
                  </a:cxn>
                  <a:cxn ang="0">
                    <a:pos x="3" y="36"/>
                  </a:cxn>
                  <a:cxn ang="0">
                    <a:pos x="8" y="52"/>
                  </a:cxn>
                  <a:cxn ang="0">
                    <a:pos x="9" y="58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1" name="Freeform 75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/>
                <a:ahLst/>
                <a:cxnLst>
                  <a:cxn ang="0">
                    <a:pos x="12" y="150"/>
                  </a:cxn>
                  <a:cxn ang="0">
                    <a:pos x="16" y="241"/>
                  </a:cxn>
                  <a:cxn ang="0">
                    <a:pos x="46" y="346"/>
                  </a:cxn>
                  <a:cxn ang="0">
                    <a:pos x="84" y="465"/>
                  </a:cxn>
                  <a:cxn ang="0">
                    <a:pos x="122" y="583"/>
                  </a:cxn>
                  <a:cxn ang="0">
                    <a:pos x="163" y="699"/>
                  </a:cxn>
                  <a:cxn ang="0">
                    <a:pos x="195" y="778"/>
                  </a:cxn>
                  <a:cxn ang="0">
                    <a:pos x="228" y="810"/>
                  </a:cxn>
                  <a:cxn ang="0">
                    <a:pos x="269" y="830"/>
                  </a:cxn>
                  <a:cxn ang="0">
                    <a:pos x="316" y="842"/>
                  </a:cxn>
                  <a:cxn ang="0">
                    <a:pos x="348" y="843"/>
                  </a:cxn>
                  <a:cxn ang="0">
                    <a:pos x="361" y="833"/>
                  </a:cxn>
                  <a:cxn ang="0">
                    <a:pos x="366" y="816"/>
                  </a:cxn>
                  <a:cxn ang="0">
                    <a:pos x="354" y="803"/>
                  </a:cxn>
                  <a:cxn ang="0">
                    <a:pos x="329" y="796"/>
                  </a:cxn>
                  <a:cxn ang="0">
                    <a:pos x="295" y="788"/>
                  </a:cxn>
                  <a:cxn ang="0">
                    <a:pos x="264" y="778"/>
                  </a:cxn>
                  <a:cxn ang="0">
                    <a:pos x="239" y="757"/>
                  </a:cxn>
                  <a:cxn ang="0">
                    <a:pos x="217" y="708"/>
                  </a:cxn>
                  <a:cxn ang="0">
                    <a:pos x="194" y="643"/>
                  </a:cxn>
                  <a:cxn ang="0">
                    <a:pos x="172" y="577"/>
                  </a:cxn>
                  <a:cxn ang="0">
                    <a:pos x="151" y="511"/>
                  </a:cxn>
                  <a:cxn ang="0">
                    <a:pos x="126" y="435"/>
                  </a:cxn>
                  <a:cxn ang="0">
                    <a:pos x="94" y="349"/>
                  </a:cxn>
                  <a:cxn ang="0">
                    <a:pos x="65" y="263"/>
                  </a:cxn>
                  <a:cxn ang="0">
                    <a:pos x="49" y="175"/>
                  </a:cxn>
                  <a:cxn ang="0">
                    <a:pos x="46" y="110"/>
                  </a:cxn>
                  <a:cxn ang="0">
                    <a:pos x="35" y="67"/>
                  </a:cxn>
                  <a:cxn ang="0">
                    <a:pos x="21" y="27"/>
                  </a:cxn>
                  <a:cxn ang="0">
                    <a:pos x="6" y="1"/>
                  </a:cxn>
                  <a:cxn ang="0">
                    <a:pos x="5" y="17"/>
                  </a:cxn>
                  <a:cxn ang="0">
                    <a:pos x="13" y="76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2" name="Freeform 76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/>
                <a:ahLst/>
                <a:cxnLst>
                  <a:cxn ang="0">
                    <a:pos x="84" y="23"/>
                  </a:cxn>
                  <a:cxn ang="0">
                    <a:pos x="88" y="18"/>
                  </a:cxn>
                  <a:cxn ang="0">
                    <a:pos x="87" y="13"/>
                  </a:cxn>
                  <a:cxn ang="0">
                    <a:pos x="84" y="7"/>
                  </a:cxn>
                  <a:cxn ang="0">
                    <a:pos x="77" y="3"/>
                  </a:cxn>
                  <a:cxn ang="0">
                    <a:pos x="71" y="0"/>
                  </a:cxn>
                  <a:cxn ang="0">
                    <a:pos x="62" y="0"/>
                  </a:cxn>
                  <a:cxn ang="0">
                    <a:pos x="55" y="1"/>
                  </a:cxn>
                  <a:cxn ang="0">
                    <a:pos x="47" y="5"/>
                  </a:cxn>
                  <a:cxn ang="0">
                    <a:pos x="41" y="11"/>
                  </a:cxn>
                  <a:cxn ang="0">
                    <a:pos x="34" y="20"/>
                  </a:cxn>
                  <a:cxn ang="0">
                    <a:pos x="25" y="31"/>
                  </a:cxn>
                  <a:cxn ang="0">
                    <a:pos x="16" y="43"/>
                  </a:cxn>
                  <a:cxn ang="0">
                    <a:pos x="9" y="56"/>
                  </a:cxn>
                  <a:cxn ang="0">
                    <a:pos x="3" y="69"/>
                  </a:cxn>
                  <a:cxn ang="0">
                    <a:pos x="0" y="79"/>
                  </a:cxn>
                  <a:cxn ang="0">
                    <a:pos x="3" y="87"/>
                  </a:cxn>
                  <a:cxn ang="0">
                    <a:pos x="15" y="80"/>
                  </a:cxn>
                  <a:cxn ang="0">
                    <a:pos x="27" y="70"/>
                  </a:cxn>
                  <a:cxn ang="0">
                    <a:pos x="40" y="60"/>
                  </a:cxn>
                  <a:cxn ang="0">
                    <a:pos x="52" y="50"/>
                  </a:cxn>
                  <a:cxn ang="0">
                    <a:pos x="63" y="41"/>
                  </a:cxn>
                  <a:cxn ang="0">
                    <a:pos x="72" y="33"/>
                  </a:cxn>
                  <a:cxn ang="0">
                    <a:pos x="80" y="27"/>
                  </a:cxn>
                  <a:cxn ang="0">
                    <a:pos x="84" y="23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3" name="Freeform 77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/>
                <a:ahLst/>
                <a:cxnLst>
                  <a:cxn ang="0">
                    <a:pos x="92" y="23"/>
                  </a:cxn>
                  <a:cxn ang="0">
                    <a:pos x="96" y="21"/>
                  </a:cxn>
                  <a:cxn ang="0">
                    <a:pos x="99" y="18"/>
                  </a:cxn>
                  <a:cxn ang="0">
                    <a:pos x="101" y="14"/>
                  </a:cxn>
                  <a:cxn ang="0">
                    <a:pos x="102" y="10"/>
                  </a:cxn>
                  <a:cxn ang="0">
                    <a:pos x="101" y="5"/>
                  </a:cxn>
                  <a:cxn ang="0">
                    <a:pos x="98" y="1"/>
                  </a:cxn>
                  <a:cxn ang="0">
                    <a:pos x="93" y="0"/>
                  </a:cxn>
                  <a:cxn ang="0">
                    <a:pos x="88" y="0"/>
                  </a:cxn>
                  <a:cxn ang="0">
                    <a:pos x="76" y="2"/>
                  </a:cxn>
                  <a:cxn ang="0">
                    <a:pos x="61" y="7"/>
                  </a:cxn>
                  <a:cxn ang="0">
                    <a:pos x="46" y="10"/>
                  </a:cxn>
                  <a:cxn ang="0">
                    <a:pos x="33" y="11"/>
                  </a:cxn>
                  <a:cxn ang="0">
                    <a:pos x="20" y="15"/>
                  </a:cxn>
                  <a:cxn ang="0">
                    <a:pos x="10" y="18"/>
                  </a:cxn>
                  <a:cxn ang="0">
                    <a:pos x="2" y="23"/>
                  </a:cxn>
                  <a:cxn ang="0">
                    <a:pos x="0" y="28"/>
                  </a:cxn>
                  <a:cxn ang="0">
                    <a:pos x="10" y="28"/>
                  </a:cxn>
                  <a:cxn ang="0">
                    <a:pos x="20" y="28"/>
                  </a:cxn>
                  <a:cxn ang="0">
                    <a:pos x="32" y="27"/>
                  </a:cxn>
                  <a:cxn ang="0">
                    <a:pos x="44" y="27"/>
                  </a:cxn>
                  <a:cxn ang="0">
                    <a:pos x="55" y="25"/>
                  </a:cxn>
                  <a:cxn ang="0">
                    <a:pos x="67" y="24"/>
                  </a:cxn>
                  <a:cxn ang="0">
                    <a:pos x="80" y="24"/>
                  </a:cxn>
                  <a:cxn ang="0">
                    <a:pos x="92" y="23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4" name="Freeform 78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29" y="36"/>
                  </a:cxn>
                  <a:cxn ang="0">
                    <a:pos x="135" y="32"/>
                  </a:cxn>
                  <a:cxn ang="0">
                    <a:pos x="139" y="28"/>
                  </a:cxn>
                  <a:cxn ang="0">
                    <a:pos x="142" y="20"/>
                  </a:cxn>
                  <a:cxn ang="0">
                    <a:pos x="141" y="15"/>
                  </a:cxn>
                  <a:cxn ang="0">
                    <a:pos x="138" y="9"/>
                  </a:cxn>
                  <a:cxn ang="0">
                    <a:pos x="133" y="5"/>
                  </a:cxn>
                  <a:cxn ang="0">
                    <a:pos x="126" y="3"/>
                  </a:cxn>
                  <a:cxn ang="0">
                    <a:pos x="108" y="3"/>
                  </a:cxn>
                  <a:cxn ang="0">
                    <a:pos x="88" y="3"/>
                  </a:cxn>
                  <a:cxn ang="0">
                    <a:pos x="67" y="2"/>
                  </a:cxn>
                  <a:cxn ang="0">
                    <a:pos x="47" y="2"/>
                  </a:cxn>
                  <a:cxn ang="0">
                    <a:pos x="29" y="0"/>
                  </a:cxn>
                  <a:cxn ang="0">
                    <a:pos x="13" y="2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10" y="12"/>
                  </a:cxn>
                  <a:cxn ang="0">
                    <a:pos x="22" y="16"/>
                  </a:cxn>
                  <a:cxn ang="0">
                    <a:pos x="38" y="19"/>
                  </a:cxn>
                  <a:cxn ang="0">
                    <a:pos x="54" y="22"/>
                  </a:cxn>
                  <a:cxn ang="0">
                    <a:pos x="72" y="25"/>
                  </a:cxn>
                  <a:cxn ang="0">
                    <a:pos x="89" y="29"/>
                  </a:cxn>
                  <a:cxn ang="0">
                    <a:pos x="107" y="32"/>
                  </a:cxn>
                  <a:cxn ang="0">
                    <a:pos x="123" y="36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5" name="Freeform 79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/>
                <a:ahLst/>
                <a:cxnLst>
                  <a:cxn ang="0">
                    <a:pos x="108" y="298"/>
                  </a:cxn>
                  <a:cxn ang="0">
                    <a:pos x="132" y="338"/>
                  </a:cxn>
                  <a:cxn ang="0">
                    <a:pos x="157" y="377"/>
                  </a:cxn>
                  <a:cxn ang="0">
                    <a:pos x="182" y="414"/>
                  </a:cxn>
                  <a:cxn ang="0">
                    <a:pos x="208" y="451"/>
                  </a:cxn>
                  <a:cxn ang="0">
                    <a:pos x="235" y="487"/>
                  </a:cxn>
                  <a:cxn ang="0">
                    <a:pos x="263" y="523"/>
                  </a:cxn>
                  <a:cxn ang="0">
                    <a:pos x="292" y="559"/>
                  </a:cxn>
                  <a:cxn ang="0">
                    <a:pos x="321" y="594"/>
                  </a:cxn>
                  <a:cxn ang="0">
                    <a:pos x="326" y="598"/>
                  </a:cxn>
                  <a:cxn ang="0">
                    <a:pos x="332" y="601"/>
                  </a:cxn>
                  <a:cxn ang="0">
                    <a:pos x="337" y="601"/>
                  </a:cxn>
                  <a:cxn ang="0">
                    <a:pos x="343" y="598"/>
                  </a:cxn>
                  <a:cxn ang="0">
                    <a:pos x="349" y="594"/>
                  </a:cxn>
                  <a:cxn ang="0">
                    <a:pos x="351" y="588"/>
                  </a:cxn>
                  <a:cxn ang="0">
                    <a:pos x="351" y="582"/>
                  </a:cxn>
                  <a:cxn ang="0">
                    <a:pos x="349" y="576"/>
                  </a:cxn>
                  <a:cxn ang="0">
                    <a:pos x="327" y="538"/>
                  </a:cxn>
                  <a:cxn ang="0">
                    <a:pos x="304" y="499"/>
                  </a:cxn>
                  <a:cxn ang="0">
                    <a:pos x="279" y="463"/>
                  </a:cxn>
                  <a:cxn ang="0">
                    <a:pos x="252" y="427"/>
                  </a:cxn>
                  <a:cxn ang="0">
                    <a:pos x="224" y="391"/>
                  </a:cxn>
                  <a:cxn ang="0">
                    <a:pos x="198" y="355"/>
                  </a:cxn>
                  <a:cxn ang="0">
                    <a:pos x="172" y="319"/>
                  </a:cxn>
                  <a:cxn ang="0">
                    <a:pos x="147" y="280"/>
                  </a:cxn>
                  <a:cxn ang="0">
                    <a:pos x="125" y="242"/>
                  </a:cxn>
                  <a:cxn ang="0">
                    <a:pos x="101" y="197"/>
                  </a:cxn>
                  <a:cxn ang="0">
                    <a:pos x="79" y="150"/>
                  </a:cxn>
                  <a:cxn ang="0">
                    <a:pos x="59" y="104"/>
                  </a:cxn>
                  <a:cxn ang="0">
                    <a:pos x="38" y="62"/>
                  </a:cxn>
                  <a:cxn ang="0">
                    <a:pos x="22" y="29"/>
                  </a:cxn>
                  <a:cxn ang="0">
                    <a:pos x="9" y="7"/>
                  </a:cxn>
                  <a:cxn ang="0">
                    <a:pos x="0" y="0"/>
                  </a:cxn>
                  <a:cxn ang="0">
                    <a:pos x="4" y="17"/>
                  </a:cxn>
                  <a:cxn ang="0">
                    <a:pos x="13" y="45"/>
                  </a:cxn>
                  <a:cxn ang="0">
                    <a:pos x="23" y="82"/>
                  </a:cxn>
                  <a:cxn ang="0">
                    <a:pos x="38" y="124"/>
                  </a:cxn>
                  <a:cxn ang="0">
                    <a:pos x="54" y="170"/>
                  </a:cxn>
                  <a:cxn ang="0">
                    <a:pos x="70" y="216"/>
                  </a:cxn>
                  <a:cxn ang="0">
                    <a:pos x="89" y="259"/>
                  </a:cxn>
                  <a:cxn ang="0">
                    <a:pos x="108" y="298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6" name="Freeform 80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/>
                <a:ahLst/>
                <a:cxnLst>
                  <a:cxn ang="0">
                    <a:pos x="746" y="0"/>
                  </a:cxn>
                  <a:cxn ang="0">
                    <a:pos x="763" y="0"/>
                  </a:cxn>
                  <a:cxn ang="0">
                    <a:pos x="798" y="1"/>
                  </a:cxn>
                  <a:cxn ang="0">
                    <a:pos x="848" y="2"/>
                  </a:cxn>
                  <a:cxn ang="0">
                    <a:pos x="912" y="5"/>
                  </a:cxn>
                  <a:cxn ang="0">
                    <a:pos x="987" y="10"/>
                  </a:cxn>
                  <a:cxn ang="0">
                    <a:pos x="1074" y="16"/>
                  </a:cxn>
                  <a:cxn ang="0">
                    <a:pos x="1171" y="27"/>
                  </a:cxn>
                  <a:cxn ang="0">
                    <a:pos x="1275" y="39"/>
                  </a:cxn>
                  <a:cxn ang="0">
                    <a:pos x="1386" y="56"/>
                  </a:cxn>
                  <a:cxn ang="0">
                    <a:pos x="1502" y="75"/>
                  </a:cxn>
                  <a:cxn ang="0">
                    <a:pos x="1620" y="100"/>
                  </a:cxn>
                  <a:cxn ang="0">
                    <a:pos x="1742" y="129"/>
                  </a:cxn>
                  <a:cxn ang="0">
                    <a:pos x="1865" y="164"/>
                  </a:cxn>
                  <a:cxn ang="0">
                    <a:pos x="1987" y="204"/>
                  </a:cxn>
                  <a:cxn ang="0">
                    <a:pos x="2105" y="250"/>
                  </a:cxn>
                  <a:cxn ang="0">
                    <a:pos x="1975" y="1184"/>
                  </a:cxn>
                  <a:cxn ang="0">
                    <a:pos x="1990" y="1191"/>
                  </a:cxn>
                  <a:cxn ang="0">
                    <a:pos x="2020" y="1219"/>
                  </a:cxn>
                  <a:cxn ang="0">
                    <a:pos x="2035" y="1282"/>
                  </a:cxn>
                  <a:cxn ang="0">
                    <a:pos x="2011" y="1394"/>
                  </a:cxn>
                  <a:cxn ang="0">
                    <a:pos x="1636" y="1835"/>
                  </a:cxn>
                  <a:cxn ang="0">
                    <a:pos x="1510" y="1979"/>
                  </a:cxn>
                  <a:cxn ang="0">
                    <a:pos x="1490" y="1977"/>
                  </a:cxn>
                  <a:cxn ang="0">
                    <a:pos x="1451" y="1972"/>
                  </a:cxn>
                  <a:cxn ang="0">
                    <a:pos x="1397" y="1965"/>
                  </a:cxn>
                  <a:cxn ang="0">
                    <a:pos x="1328" y="1955"/>
                  </a:cxn>
                  <a:cxn ang="0">
                    <a:pos x="1246" y="1943"/>
                  </a:cxn>
                  <a:cxn ang="0">
                    <a:pos x="1152" y="1927"/>
                  </a:cxn>
                  <a:cxn ang="0">
                    <a:pos x="1049" y="1907"/>
                  </a:cxn>
                  <a:cxn ang="0">
                    <a:pos x="937" y="1884"/>
                  </a:cxn>
                  <a:cxn ang="0">
                    <a:pos x="818" y="1856"/>
                  </a:cxn>
                  <a:cxn ang="0">
                    <a:pos x="696" y="1824"/>
                  </a:cxn>
                  <a:cxn ang="0">
                    <a:pos x="572" y="1787"/>
                  </a:cxn>
                  <a:cxn ang="0">
                    <a:pos x="445" y="1747"/>
                  </a:cxn>
                  <a:cxn ang="0">
                    <a:pos x="319" y="1700"/>
                  </a:cxn>
                  <a:cxn ang="0">
                    <a:pos x="196" y="1647"/>
                  </a:cxn>
                  <a:cxn ang="0">
                    <a:pos x="76" y="1590"/>
                  </a:cxn>
                  <a:cxn ang="0">
                    <a:pos x="18" y="1554"/>
                  </a:cxn>
                  <a:cxn ang="0">
                    <a:pos x="8" y="1514"/>
                  </a:cxn>
                  <a:cxn ang="0">
                    <a:pos x="0" y="1456"/>
                  </a:cxn>
                  <a:cxn ang="0">
                    <a:pos x="3" y="1396"/>
                  </a:cxn>
                  <a:cxn ang="0">
                    <a:pos x="443" y="1002"/>
                  </a:cxn>
                  <a:cxn ang="0">
                    <a:pos x="440" y="989"/>
                  </a:cxn>
                  <a:cxn ang="0">
                    <a:pos x="445" y="953"/>
                  </a:cxn>
                  <a:cxn ang="0">
                    <a:pos x="471" y="902"/>
                  </a:cxn>
                  <a:cxn ang="0">
                    <a:pos x="534" y="845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7" name="Freeform 81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/>
                <a:ahLst/>
                <a:cxnLst>
                  <a:cxn ang="0">
                    <a:pos x="164" y="0"/>
                  </a:cxn>
                  <a:cxn ang="0">
                    <a:pos x="1244" y="214"/>
                  </a:cxn>
                  <a:cxn ang="0">
                    <a:pos x="1067" y="930"/>
                  </a:cxn>
                  <a:cxn ang="0">
                    <a:pos x="0" y="688"/>
                  </a:cxn>
                  <a:cxn ang="0">
                    <a:pos x="164" y="0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8" name="Freeform 82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952" y="153"/>
                  </a:cxn>
                  <a:cxn ang="0">
                    <a:pos x="200" y="108"/>
                  </a:cxn>
                  <a:cxn ang="0">
                    <a:pos x="0" y="366"/>
                  </a:cxn>
                  <a:cxn ang="0">
                    <a:pos x="112" y="0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39" name="Freeform 83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1259" y="288"/>
                  </a:cxn>
                  <a:cxn ang="0">
                    <a:pos x="1226" y="337"/>
                  </a:cxn>
                  <a:cxn ang="0">
                    <a:pos x="0" y="32"/>
                  </a:cxn>
                  <a:cxn ang="0">
                    <a:pos x="40" y="0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0" name="Freeform 84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65" y="286"/>
                  </a:cxn>
                  <a:cxn ang="0">
                    <a:pos x="1226" y="342"/>
                  </a:cxn>
                  <a:cxn ang="0">
                    <a:pos x="0" y="37"/>
                  </a:cxn>
                  <a:cxn ang="0">
                    <a:pos x="46" y="0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1" name="Freeform 85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264" y="287"/>
                  </a:cxn>
                  <a:cxn ang="0">
                    <a:pos x="1224" y="344"/>
                  </a:cxn>
                  <a:cxn ang="0">
                    <a:pos x="0" y="37"/>
                  </a:cxn>
                  <a:cxn ang="0">
                    <a:pos x="45" y="0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2" name="Freeform 86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/>
                <a:ahLst/>
                <a:cxnLst>
                  <a:cxn ang="0">
                    <a:pos x="18" y="1"/>
                  </a:cxn>
                  <a:cxn ang="0">
                    <a:pos x="23" y="1"/>
                  </a:cxn>
                  <a:cxn ang="0">
                    <a:pos x="40" y="0"/>
                  </a:cxn>
                  <a:cxn ang="0">
                    <a:pos x="62" y="0"/>
                  </a:cxn>
                  <a:cxn ang="0">
                    <a:pos x="90" y="3"/>
                  </a:cxn>
                  <a:cxn ang="0">
                    <a:pos x="120" y="8"/>
                  </a:cxn>
                  <a:cxn ang="0">
                    <a:pos x="148" y="18"/>
                  </a:cxn>
                  <a:cxn ang="0">
                    <a:pos x="173" y="34"/>
                  </a:cxn>
                  <a:cxn ang="0">
                    <a:pos x="190" y="57"/>
                  </a:cxn>
                  <a:cxn ang="0">
                    <a:pos x="190" y="58"/>
                  </a:cxn>
                  <a:cxn ang="0">
                    <a:pos x="190" y="62"/>
                  </a:cxn>
                  <a:cxn ang="0">
                    <a:pos x="189" y="68"/>
                  </a:cxn>
                  <a:cxn ang="0">
                    <a:pos x="187" y="74"/>
                  </a:cxn>
                  <a:cxn ang="0">
                    <a:pos x="181" y="78"/>
                  </a:cxn>
                  <a:cxn ang="0">
                    <a:pos x="173" y="79"/>
                  </a:cxn>
                  <a:cxn ang="0">
                    <a:pos x="160" y="78"/>
                  </a:cxn>
                  <a:cxn ang="0">
                    <a:pos x="143" y="71"/>
                  </a:cxn>
                  <a:cxn ang="0">
                    <a:pos x="143" y="69"/>
                  </a:cxn>
                  <a:cxn ang="0">
                    <a:pos x="142" y="65"/>
                  </a:cxn>
                  <a:cxn ang="0">
                    <a:pos x="139" y="58"/>
                  </a:cxn>
                  <a:cxn ang="0">
                    <a:pos x="130" y="50"/>
                  </a:cxn>
                  <a:cxn ang="0">
                    <a:pos x="116" y="42"/>
                  </a:cxn>
                  <a:cxn ang="0">
                    <a:pos x="94" y="35"/>
                  </a:cxn>
                  <a:cxn ang="0">
                    <a:pos x="63" y="32"/>
                  </a:cxn>
                  <a:cxn ang="0">
                    <a:pos x="22" y="32"/>
                  </a:cxn>
                  <a:cxn ang="0">
                    <a:pos x="20" y="32"/>
                  </a:cxn>
                  <a:cxn ang="0">
                    <a:pos x="15" y="30"/>
                  </a:cxn>
                  <a:cxn ang="0">
                    <a:pos x="9" y="27"/>
                  </a:cxn>
                  <a:cxn ang="0">
                    <a:pos x="5" y="24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6" y="8"/>
                  </a:cxn>
                  <a:cxn ang="0">
                    <a:pos x="18" y="1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3" name="Freeform 87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/>
                <a:ahLst/>
                <a:cxnLst>
                  <a:cxn ang="0">
                    <a:pos x="43" y="58"/>
                  </a:cxn>
                  <a:cxn ang="0">
                    <a:pos x="54" y="61"/>
                  </a:cxn>
                  <a:cxn ang="0">
                    <a:pos x="64" y="63"/>
                  </a:cxn>
                  <a:cxn ang="0">
                    <a:pos x="74" y="63"/>
                  </a:cxn>
                  <a:cxn ang="0">
                    <a:pos x="83" y="63"/>
                  </a:cxn>
                  <a:cxn ang="0">
                    <a:pos x="91" y="61"/>
                  </a:cxn>
                  <a:cxn ang="0">
                    <a:pos x="97" y="57"/>
                  </a:cxn>
                  <a:cxn ang="0">
                    <a:pos x="102" y="54"/>
                  </a:cxn>
                  <a:cxn ang="0">
                    <a:pos x="106" y="48"/>
                  </a:cxn>
                  <a:cxn ang="0">
                    <a:pos x="107" y="43"/>
                  </a:cxn>
                  <a:cxn ang="0">
                    <a:pos x="106" y="37"/>
                  </a:cxn>
                  <a:cxn ang="0">
                    <a:pos x="102" y="30"/>
                  </a:cxn>
                  <a:cxn ang="0">
                    <a:pos x="97" y="24"/>
                  </a:cxn>
                  <a:cxn ang="0">
                    <a:pos x="90" y="19"/>
                  </a:cxn>
                  <a:cxn ang="0">
                    <a:pos x="82" y="13"/>
                  </a:cxn>
                  <a:cxn ang="0">
                    <a:pos x="74" y="9"/>
                  </a:cxn>
                  <a:cxn ang="0">
                    <a:pos x="63" y="4"/>
                  </a:cxn>
                  <a:cxn ang="0">
                    <a:pos x="53" y="2"/>
                  </a:cxn>
                  <a:cxn ang="0">
                    <a:pos x="42" y="0"/>
                  </a:cxn>
                  <a:cxn ang="0">
                    <a:pos x="32" y="0"/>
                  </a:cxn>
                  <a:cxn ang="0">
                    <a:pos x="23" y="1"/>
                  </a:cxn>
                  <a:cxn ang="0">
                    <a:pos x="15" y="2"/>
                  </a:cxn>
                  <a:cxn ang="0">
                    <a:pos x="8" y="5"/>
                  </a:cxn>
                  <a:cxn ang="0">
                    <a:pos x="3" y="10"/>
                  </a:cxn>
                  <a:cxn ang="0">
                    <a:pos x="1" y="14"/>
                  </a:cxn>
                  <a:cxn ang="0">
                    <a:pos x="0" y="20"/>
                  </a:cxn>
                  <a:cxn ang="0">
                    <a:pos x="1" y="26"/>
                  </a:cxn>
                  <a:cxn ang="0">
                    <a:pos x="5" y="32"/>
                  </a:cxn>
                  <a:cxn ang="0">
                    <a:pos x="9" y="38"/>
                  </a:cxn>
                  <a:cxn ang="0">
                    <a:pos x="16" y="44"/>
                  </a:cxn>
                  <a:cxn ang="0">
                    <a:pos x="25" y="49"/>
                  </a:cxn>
                  <a:cxn ang="0">
                    <a:pos x="33" y="54"/>
                  </a:cxn>
                  <a:cxn ang="0">
                    <a:pos x="43" y="58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4" name="Freeform 88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/>
                <a:ahLst/>
                <a:cxnLst>
                  <a:cxn ang="0">
                    <a:pos x="1466" y="407"/>
                  </a:cxn>
                  <a:cxn ang="0">
                    <a:pos x="1446" y="405"/>
                  </a:cxn>
                  <a:cxn ang="0">
                    <a:pos x="1408" y="400"/>
                  </a:cxn>
                  <a:cxn ang="0">
                    <a:pos x="1353" y="393"/>
                  </a:cxn>
                  <a:cxn ang="0">
                    <a:pos x="1285" y="383"/>
                  </a:cxn>
                  <a:cxn ang="0">
                    <a:pos x="1203" y="370"/>
                  </a:cxn>
                  <a:cxn ang="0">
                    <a:pos x="1110" y="354"/>
                  </a:cxn>
                  <a:cxn ang="0">
                    <a:pos x="1008" y="335"/>
                  </a:cxn>
                  <a:cxn ang="0">
                    <a:pos x="898" y="311"/>
                  </a:cxn>
                  <a:cxn ang="0">
                    <a:pos x="782" y="284"/>
                  </a:cxn>
                  <a:cxn ang="0">
                    <a:pos x="663" y="253"/>
                  </a:cxn>
                  <a:cxn ang="0">
                    <a:pos x="541" y="217"/>
                  </a:cxn>
                  <a:cxn ang="0">
                    <a:pos x="417" y="178"/>
                  </a:cxn>
                  <a:cxn ang="0">
                    <a:pos x="296" y="133"/>
                  </a:cxn>
                  <a:cxn ang="0">
                    <a:pos x="178" y="84"/>
                  </a:cxn>
                  <a:cxn ang="0">
                    <a:pos x="64" y="29"/>
                  </a:cxn>
                  <a:cxn ang="0">
                    <a:pos x="7" y="4"/>
                  </a:cxn>
                  <a:cxn ang="0">
                    <a:pos x="3" y="33"/>
                  </a:cxn>
                  <a:cxn ang="0">
                    <a:pos x="0" y="79"/>
                  </a:cxn>
                  <a:cxn ang="0">
                    <a:pos x="10" y="125"/>
                  </a:cxn>
                  <a:cxn ang="0">
                    <a:pos x="23" y="144"/>
                  </a:cxn>
                  <a:cxn ang="0">
                    <a:pos x="33" y="150"/>
                  </a:cxn>
                  <a:cxn ang="0">
                    <a:pos x="54" y="161"/>
                  </a:cxn>
                  <a:cxn ang="0">
                    <a:pos x="86" y="177"/>
                  </a:cxn>
                  <a:cxn ang="0">
                    <a:pos x="128" y="197"/>
                  </a:cxn>
                  <a:cxn ang="0">
                    <a:pos x="182" y="221"/>
                  </a:cxn>
                  <a:cxn ang="0">
                    <a:pos x="247" y="248"/>
                  </a:cxn>
                  <a:cxn ang="0">
                    <a:pos x="322" y="277"/>
                  </a:cxn>
                  <a:cxn ang="0">
                    <a:pos x="410" y="308"/>
                  </a:cxn>
                  <a:cxn ang="0">
                    <a:pos x="508" y="339"/>
                  </a:cxn>
                  <a:cxn ang="0">
                    <a:pos x="618" y="371"/>
                  </a:cxn>
                  <a:cxn ang="0">
                    <a:pos x="740" y="402"/>
                  </a:cxn>
                  <a:cxn ang="0">
                    <a:pos x="874" y="433"/>
                  </a:cxn>
                  <a:cxn ang="0">
                    <a:pos x="1018" y="462"/>
                  </a:cxn>
                  <a:cxn ang="0">
                    <a:pos x="1176" y="490"/>
                  </a:cxn>
                  <a:cxn ang="0">
                    <a:pos x="1346" y="514"/>
                  </a:cxn>
                  <a:cxn ang="0">
                    <a:pos x="1436" y="523"/>
                  </a:cxn>
                  <a:cxn ang="0">
                    <a:pos x="1447" y="506"/>
                  </a:cxn>
                  <a:cxn ang="0">
                    <a:pos x="1461" y="474"/>
                  </a:cxn>
                  <a:cxn ang="0">
                    <a:pos x="1469" y="432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5" name="Freeform 89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49" y="0"/>
                  </a:cxn>
                  <a:cxn ang="0">
                    <a:pos x="41" y="3"/>
                  </a:cxn>
                  <a:cxn ang="0">
                    <a:pos x="30" y="7"/>
                  </a:cxn>
                  <a:cxn ang="0">
                    <a:pos x="17" y="15"/>
                  </a:cxn>
                  <a:cxn ang="0">
                    <a:pos x="7" y="26"/>
                  </a:cxn>
                  <a:cxn ang="0">
                    <a:pos x="1" y="43"/>
                  </a:cxn>
                  <a:cxn ang="0">
                    <a:pos x="0" y="65"/>
                  </a:cxn>
                  <a:cxn ang="0">
                    <a:pos x="7" y="94"/>
                  </a:cxn>
                  <a:cxn ang="0">
                    <a:pos x="98" y="120"/>
                  </a:cxn>
                  <a:cxn ang="0">
                    <a:pos x="97" y="114"/>
                  </a:cxn>
                  <a:cxn ang="0">
                    <a:pos x="97" y="102"/>
                  </a:cxn>
                  <a:cxn ang="0">
                    <a:pos x="97" y="84"/>
                  </a:cxn>
                  <a:cxn ang="0">
                    <a:pos x="101" y="64"/>
                  </a:cxn>
                  <a:cxn ang="0">
                    <a:pos x="108" y="44"/>
                  </a:cxn>
                  <a:cxn ang="0">
                    <a:pos x="121" y="30"/>
                  </a:cxn>
                  <a:cxn ang="0">
                    <a:pos x="141" y="22"/>
                  </a:cxn>
                  <a:cxn ang="0">
                    <a:pos x="170" y="25"/>
                  </a:cxn>
                  <a:cxn ang="0">
                    <a:pos x="53" y="0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6" name="Freeform 90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49" y="0"/>
                  </a:cxn>
                  <a:cxn ang="0">
                    <a:pos x="41" y="3"/>
                  </a:cxn>
                  <a:cxn ang="0">
                    <a:pos x="29" y="7"/>
                  </a:cxn>
                  <a:cxn ang="0">
                    <a:pos x="18" y="14"/>
                  </a:cxn>
                  <a:cxn ang="0">
                    <a:pos x="7" y="25"/>
                  </a:cxn>
                  <a:cxn ang="0">
                    <a:pos x="0" y="42"/>
                  </a:cxn>
                  <a:cxn ang="0">
                    <a:pos x="0" y="65"/>
                  </a:cxn>
                  <a:cxn ang="0">
                    <a:pos x="7" y="94"/>
                  </a:cxn>
                  <a:cxn ang="0">
                    <a:pos x="97" y="119"/>
                  </a:cxn>
                  <a:cxn ang="0">
                    <a:pos x="96" y="114"/>
                  </a:cxn>
                  <a:cxn ang="0">
                    <a:pos x="96" y="101"/>
                  </a:cxn>
                  <a:cxn ang="0">
                    <a:pos x="96" y="83"/>
                  </a:cxn>
                  <a:cxn ang="0">
                    <a:pos x="100" y="62"/>
                  </a:cxn>
                  <a:cxn ang="0">
                    <a:pos x="107" y="44"/>
                  </a:cxn>
                  <a:cxn ang="0">
                    <a:pos x="120" y="30"/>
                  </a:cxn>
                  <a:cxn ang="0">
                    <a:pos x="141" y="22"/>
                  </a:cxn>
                  <a:cxn ang="0">
                    <a:pos x="170" y="25"/>
                  </a:cxn>
                  <a:cxn ang="0">
                    <a:pos x="53" y="0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7" name="Freeform 91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697" y="200"/>
                  </a:cxn>
                  <a:cxn ang="0">
                    <a:pos x="730" y="156"/>
                  </a:cxn>
                  <a:cxn ang="0">
                    <a:pos x="33" y="0"/>
                  </a:cxn>
                  <a:cxn ang="0">
                    <a:pos x="0" y="44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8" name="Freeform 92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96" y="187"/>
                  </a:cxn>
                  <a:cxn ang="0">
                    <a:pos x="703" y="157"/>
                  </a:cxn>
                  <a:cxn ang="0">
                    <a:pos x="6" y="0"/>
                  </a:cxn>
                  <a:cxn ang="0">
                    <a:pos x="0" y="30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49" name="Freeform 93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/>
                <a:ahLst/>
                <a:cxnLst>
                  <a:cxn ang="0">
                    <a:pos x="0" y="508"/>
                  </a:cxn>
                  <a:cxn ang="0">
                    <a:pos x="86" y="388"/>
                  </a:cxn>
                  <a:cxn ang="0">
                    <a:pos x="124" y="388"/>
                  </a:cxn>
                  <a:cxn ang="0">
                    <a:pos x="424" y="0"/>
                  </a:cxn>
                  <a:cxn ang="0">
                    <a:pos x="130" y="282"/>
                  </a:cxn>
                  <a:cxn ang="0">
                    <a:pos x="66" y="289"/>
                  </a:cxn>
                  <a:cxn ang="0">
                    <a:pos x="0" y="358"/>
                  </a:cxn>
                  <a:cxn ang="0">
                    <a:pos x="0" y="508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50" name="Freeform 94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86" y="245"/>
                  </a:cxn>
                  <a:cxn ang="0">
                    <a:pos x="1184" y="244"/>
                  </a:cxn>
                  <a:cxn ang="0">
                    <a:pos x="1180" y="242"/>
                  </a:cxn>
                  <a:cxn ang="0">
                    <a:pos x="1172" y="239"/>
                  </a:cxn>
                  <a:cxn ang="0">
                    <a:pos x="1161" y="233"/>
                  </a:cxn>
                  <a:cxn ang="0">
                    <a:pos x="1147" y="228"/>
                  </a:cxn>
                  <a:cxn ang="0">
                    <a:pos x="1130" y="222"/>
                  </a:cxn>
                  <a:cxn ang="0">
                    <a:pos x="1112" y="214"/>
                  </a:cxn>
                  <a:cxn ang="0">
                    <a:pos x="1091" y="205"/>
                  </a:cxn>
                  <a:cxn ang="0">
                    <a:pos x="1066" y="196"/>
                  </a:cxn>
                  <a:cxn ang="0">
                    <a:pos x="1039" y="187"/>
                  </a:cxn>
                  <a:cxn ang="0">
                    <a:pos x="1010" y="177"/>
                  </a:cxn>
                  <a:cxn ang="0">
                    <a:pos x="979" y="166"/>
                  </a:cxn>
                  <a:cxn ang="0">
                    <a:pos x="945" y="154"/>
                  </a:cxn>
                  <a:cxn ang="0">
                    <a:pos x="910" y="143"/>
                  </a:cxn>
                  <a:cxn ang="0">
                    <a:pos x="871" y="132"/>
                  </a:cxn>
                  <a:cxn ang="0">
                    <a:pos x="832" y="121"/>
                  </a:cxn>
                  <a:cxn ang="0">
                    <a:pos x="790" y="108"/>
                  </a:cxn>
                  <a:cxn ang="0">
                    <a:pos x="747" y="97"/>
                  </a:cxn>
                  <a:cxn ang="0">
                    <a:pos x="702" y="86"/>
                  </a:cxn>
                  <a:cxn ang="0">
                    <a:pos x="655" y="74"/>
                  </a:cxn>
                  <a:cxn ang="0">
                    <a:pos x="607" y="64"/>
                  </a:cxn>
                  <a:cxn ang="0">
                    <a:pos x="557" y="54"/>
                  </a:cxn>
                  <a:cxn ang="0">
                    <a:pos x="506" y="45"/>
                  </a:cxn>
                  <a:cxn ang="0">
                    <a:pos x="454" y="36"/>
                  </a:cxn>
                  <a:cxn ang="0">
                    <a:pos x="400" y="28"/>
                  </a:cxn>
                  <a:cxn ang="0">
                    <a:pos x="346" y="20"/>
                  </a:cxn>
                  <a:cxn ang="0">
                    <a:pos x="290" y="15"/>
                  </a:cxn>
                  <a:cxn ang="0">
                    <a:pos x="233" y="9"/>
                  </a:cxn>
                  <a:cxn ang="0">
                    <a:pos x="176" y="4"/>
                  </a:cxn>
                  <a:cxn ang="0">
                    <a:pos x="118" y="2"/>
                  </a:cxn>
                  <a:cxn ang="0">
                    <a:pos x="60" y="0"/>
                  </a:cxn>
                  <a:cxn ang="0">
                    <a:pos x="0" y="0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51" name="Freeform 95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52" y="738"/>
                  </a:cxn>
                  <a:cxn ang="0">
                    <a:pos x="0" y="726"/>
                  </a:cxn>
                  <a:cxn ang="0">
                    <a:pos x="169" y="0"/>
                  </a:cxn>
                  <a:cxn ang="0">
                    <a:pos x="241" y="0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29152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/>
            <a:ahLst/>
            <a:cxnLst>
              <a:cxn ang="0">
                <a:pos x="4" y="1331"/>
              </a:cxn>
              <a:cxn ang="0">
                <a:pos x="349" y="509"/>
              </a:cxn>
              <a:cxn ang="0">
                <a:pos x="1384" y="344"/>
              </a:cxn>
              <a:cxn ang="0">
                <a:pos x="2596" y="170"/>
              </a:cxn>
              <a:cxn ang="0">
                <a:pos x="2884" y="1364"/>
              </a:cxn>
              <a:cxn ang="0">
                <a:pos x="2659" y="2144"/>
              </a:cxn>
              <a:cxn ang="0">
                <a:pos x="2104" y="2504"/>
              </a:cxn>
              <a:cxn ang="0">
                <a:pos x="1639" y="2579"/>
              </a:cxn>
              <a:cxn ang="0">
                <a:pos x="1044" y="2630"/>
              </a:cxn>
              <a:cxn ang="0">
                <a:pos x="346" y="2201"/>
              </a:cxn>
              <a:cxn ang="0">
                <a:pos x="4" y="133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6705600" y="3724275"/>
            <a:ext cx="501650" cy="233363"/>
            <a:chOff x="3600" y="219"/>
            <a:chExt cx="360" cy="175"/>
          </a:xfrm>
        </p:grpSpPr>
        <p:sp>
          <p:nvSpPr>
            <p:cNvPr id="429154" name="Oval 9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55" name="Line 9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56" name="Line 10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57" name="Rectangle 101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9158" name="Oval 10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9160" name="Line 1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61" name="Line 1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62" name="Line 1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9164" name="Line 1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65" name="Line 1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66" name="Line 1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9167" name="Line 111"/>
          <p:cNvSpPr>
            <a:spLocks noChangeShapeType="1"/>
          </p:cNvSpPr>
          <p:nvPr/>
        </p:nvSpPr>
        <p:spPr bwMode="auto">
          <a:xfrm>
            <a:off x="6735763" y="3552825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9168" name="Line 112"/>
          <p:cNvSpPr>
            <a:spLocks noChangeShapeType="1"/>
          </p:cNvSpPr>
          <p:nvPr/>
        </p:nvSpPr>
        <p:spPr bwMode="auto">
          <a:xfrm>
            <a:off x="6945313" y="35528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9169" name="Line 113"/>
          <p:cNvSpPr>
            <a:spLocks noChangeShapeType="1"/>
          </p:cNvSpPr>
          <p:nvPr/>
        </p:nvSpPr>
        <p:spPr bwMode="auto">
          <a:xfrm>
            <a:off x="7797800" y="338613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40600" y="2914650"/>
            <a:ext cx="914400" cy="590550"/>
            <a:chOff x="10665" y="3225"/>
            <a:chExt cx="1440" cy="930"/>
          </a:xfrm>
        </p:grpSpPr>
        <p:sp>
          <p:nvSpPr>
            <p:cNvPr id="429171" name="Oval 115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16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429173" name="Object 11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125" r:id="rId4" imgW="826829" imgH="840406" progId="">
                  <p:embed/>
                </p:oleObj>
              </a:graphicData>
            </a:graphic>
          </p:graphicFrame>
          <p:graphicFrame>
            <p:nvGraphicFramePr>
              <p:cNvPr id="429174" name="Object 11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126" r:id="rId5" imgW="1268295" imgH="1199426" progId="">
                  <p:embed/>
                </p:oleObj>
              </a:graphicData>
            </a:graphic>
          </p:graphicFrame>
        </p:grpSp>
      </p:grpSp>
      <p:sp>
        <p:nvSpPr>
          <p:cNvPr id="429175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/>
            <a:ahLst/>
            <a:cxnLst>
              <a:cxn ang="0">
                <a:pos x="596" y="15"/>
              </a:cxn>
              <a:cxn ang="0">
                <a:pos x="149" y="330"/>
              </a:cxn>
              <a:cxn ang="0">
                <a:pos x="3" y="1066"/>
              </a:cxn>
              <a:cxn ang="0">
                <a:pos x="168" y="1606"/>
              </a:cxn>
              <a:cxn ang="0">
                <a:pos x="609" y="1831"/>
              </a:cxn>
              <a:cxn ang="0">
                <a:pos x="1083" y="1726"/>
              </a:cxn>
              <a:cxn ang="0">
                <a:pos x="1548" y="1876"/>
              </a:cxn>
              <a:cxn ang="0">
                <a:pos x="2373" y="1921"/>
              </a:cxn>
              <a:cxn ang="0">
                <a:pos x="3243" y="1576"/>
              </a:cxn>
              <a:cxn ang="0">
                <a:pos x="2859" y="935"/>
              </a:cxn>
              <a:cxn ang="0">
                <a:pos x="2714" y="444"/>
              </a:cxn>
              <a:cxn ang="0">
                <a:pos x="1714" y="242"/>
              </a:cxn>
              <a:cxn ang="0">
                <a:pos x="596" y="1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176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wide area network</a:t>
            </a:r>
          </a:p>
        </p:txBody>
      </p:sp>
      <p:sp>
        <p:nvSpPr>
          <p:cNvPr id="429177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/>
            <a:ahLst/>
            <a:cxnLst>
              <a:cxn ang="0">
                <a:pos x="339" y="15"/>
              </a:cxn>
              <a:cxn ang="0">
                <a:pos x="189" y="645"/>
              </a:cxn>
              <a:cxn ang="0">
                <a:pos x="804" y="1260"/>
              </a:cxn>
              <a:cxn ang="0">
                <a:pos x="1959" y="1425"/>
              </a:cxn>
              <a:cxn ang="0">
                <a:pos x="3519" y="1320"/>
              </a:cxn>
              <a:cxn ang="0">
                <a:pos x="3924" y="975"/>
              </a:cxn>
              <a:cxn ang="0">
                <a:pos x="4543" y="769"/>
              </a:cxn>
              <a:cxn ang="0">
                <a:pos x="4249" y="278"/>
              </a:cxn>
              <a:cxn ang="0">
                <a:pos x="2222" y="76"/>
              </a:cxn>
              <a:cxn ang="0">
                <a:pos x="339" y="15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9178" name="Object 122"/>
          <p:cNvGraphicFramePr>
            <a:graphicFrameLocks noChangeAspect="1"/>
          </p:cNvGraphicFramePr>
          <p:nvPr/>
        </p:nvGraphicFramePr>
        <p:xfrm>
          <a:off x="4392613" y="5178425"/>
          <a:ext cx="415925" cy="317500"/>
        </p:xfrm>
        <a:graphic>
          <a:graphicData uri="http://schemas.openxmlformats.org/presentationml/2006/ole">
            <p:oleObj spid="_x0000_s1127" r:id="rId6" imgW="1307263" imgH="1084139" progId="">
              <p:embed/>
            </p:oleObj>
          </a:graphicData>
        </a:graphic>
      </p:graphicFrame>
      <p:sp>
        <p:nvSpPr>
          <p:cNvPr id="429180" name="Line 124"/>
          <p:cNvSpPr>
            <a:spLocks noChangeShapeType="1"/>
          </p:cNvSpPr>
          <p:nvPr/>
        </p:nvSpPr>
        <p:spPr bwMode="auto">
          <a:xfrm flipH="1">
            <a:off x="2428861" y="2285992"/>
            <a:ext cx="71438" cy="642942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9181" name="Line 125"/>
          <p:cNvSpPr>
            <a:spLocks noChangeShapeType="1"/>
          </p:cNvSpPr>
          <p:nvPr/>
        </p:nvSpPr>
        <p:spPr bwMode="auto">
          <a:xfrm flipV="1">
            <a:off x="757238" y="3216275"/>
            <a:ext cx="996950" cy="1103313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9182" name="Line 126"/>
          <p:cNvSpPr>
            <a:spLocks noChangeShapeType="1"/>
          </p:cNvSpPr>
          <p:nvPr/>
        </p:nvSpPr>
        <p:spPr bwMode="auto">
          <a:xfrm flipH="1">
            <a:off x="3003550" y="1711325"/>
            <a:ext cx="1263650" cy="1843088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286544" y="5143512"/>
            <a:ext cx="29289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800000"/>
                </a:solidFill>
              </a:rPr>
              <a:t>C</a:t>
            </a:r>
            <a:r>
              <a:rPr lang="en-US" sz="2000" b="1" dirty="0" smtClean="0">
                <a:solidFill>
                  <a:srgbClr val="800000"/>
                </a:solidFill>
              </a:rPr>
              <a:t>orrespondent</a:t>
            </a:r>
            <a:r>
              <a:rPr lang="en-US" sz="2000" b="1" dirty="0">
                <a:solidFill>
                  <a:srgbClr val="800000"/>
                </a:solidFill>
              </a:rPr>
              <a:t>: </a:t>
            </a:r>
            <a:r>
              <a:rPr lang="en-US" sz="2000" dirty="0"/>
              <a:t>wants to communicate with </a:t>
            </a:r>
            <a:r>
              <a:rPr lang="en-US" sz="2000" dirty="0" smtClean="0"/>
              <a:t>mobile node.</a:t>
            </a:r>
            <a:endParaRPr lang="en-US" sz="2000" dirty="0"/>
          </a:p>
        </p:txBody>
      </p:sp>
      <p:sp>
        <p:nvSpPr>
          <p:cNvPr id="130" name="Line 129"/>
          <p:cNvSpPr>
            <a:spLocks noChangeShapeType="1"/>
          </p:cNvSpPr>
          <p:nvPr/>
        </p:nvSpPr>
        <p:spPr bwMode="auto">
          <a:xfrm flipH="1" flipV="1">
            <a:off x="5000628" y="5337504"/>
            <a:ext cx="1285884" cy="45719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Freeform 2"/>
          <p:cNvSpPr>
            <a:spLocks/>
          </p:cNvSpPr>
          <p:nvPr/>
        </p:nvSpPr>
        <p:spPr bwMode="auto">
          <a:xfrm>
            <a:off x="1112805" y="2571744"/>
            <a:ext cx="1866900" cy="1589088"/>
          </a:xfrm>
          <a:custGeom>
            <a:avLst/>
            <a:gdLst/>
            <a:ahLst/>
            <a:cxnLst>
              <a:cxn ang="0">
                <a:pos x="550" y="42"/>
              </a:cxn>
              <a:cxn ang="0">
                <a:pos x="82" y="60"/>
              </a:cxn>
              <a:cxn ang="0">
                <a:pos x="58" y="402"/>
              </a:cxn>
              <a:cxn ang="0">
                <a:pos x="28" y="720"/>
              </a:cxn>
              <a:cxn ang="0">
                <a:pos x="112" y="870"/>
              </a:cxn>
              <a:cxn ang="0">
                <a:pos x="538" y="876"/>
              </a:cxn>
              <a:cxn ang="0">
                <a:pos x="640" y="1128"/>
              </a:cxn>
              <a:cxn ang="0">
                <a:pos x="1234" y="1098"/>
              </a:cxn>
              <a:cxn ang="0">
                <a:pos x="1276" y="570"/>
              </a:cxn>
              <a:cxn ang="0">
                <a:pos x="1204" y="342"/>
              </a:cxn>
              <a:cxn ang="0">
                <a:pos x="760" y="288"/>
              </a:cxn>
              <a:cxn ang="0">
                <a:pos x="550" y="42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19301" y="3565519"/>
            <a:ext cx="501650" cy="233363"/>
            <a:chOff x="3600" y="219"/>
            <a:chExt cx="360" cy="175"/>
          </a:xfrm>
        </p:grpSpPr>
        <p:sp>
          <p:nvSpPr>
            <p:cNvPr id="430084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5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6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0088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0090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091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092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009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09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09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22363" y="3219444"/>
            <a:ext cx="1333500" cy="342900"/>
            <a:chOff x="8025" y="5070"/>
            <a:chExt cx="2100" cy="540"/>
          </a:xfrm>
        </p:grpSpPr>
        <p:sp>
          <p:nvSpPr>
            <p:cNvPr id="430098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99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00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01" name="Rectangle 21"/>
          <p:cNvSpPr>
            <a:spLocks noGrp="1" noChangeArrowheads="1"/>
          </p:cNvSpPr>
          <p:nvPr>
            <p:ph type="title"/>
          </p:nvPr>
        </p:nvSpPr>
        <p:spPr>
          <a:xfrm>
            <a:off x="585814" y="188640"/>
            <a:ext cx="7772400" cy="81146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/>
              <a:t>More Mobility Vocabulary</a:t>
            </a:r>
            <a:endParaRPr lang="en-US" dirty="0"/>
          </a:p>
        </p:txBody>
      </p:sp>
      <p:sp>
        <p:nvSpPr>
          <p:cNvPr id="430102" name="Text Box 22"/>
          <p:cNvSpPr txBox="1">
            <a:spLocks noChangeArrowheads="1"/>
          </p:cNvSpPr>
          <p:nvPr/>
        </p:nvSpPr>
        <p:spPr bwMode="auto">
          <a:xfrm>
            <a:off x="2714612" y="2554288"/>
            <a:ext cx="35004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Care-of-address: </a:t>
            </a:r>
            <a:r>
              <a:rPr lang="en-US" sz="2000" dirty="0"/>
              <a:t>address in visited network.</a:t>
            </a:r>
          </a:p>
          <a:p>
            <a:r>
              <a:rPr lang="en-US" sz="1600" dirty="0"/>
              <a:t>(e.g., </a:t>
            </a:r>
            <a:r>
              <a:rPr lang="en-US" sz="1600" dirty="0" smtClean="0"/>
              <a:t>79.129.13.2</a:t>
            </a:r>
            <a:r>
              <a:rPr lang="en-US" sz="1600" dirty="0"/>
              <a:t>) 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071538" y="2778119"/>
            <a:ext cx="914400" cy="590550"/>
            <a:chOff x="10665" y="3225"/>
            <a:chExt cx="1440" cy="930"/>
          </a:xfrm>
        </p:grpSpPr>
        <p:sp>
          <p:nvSpPr>
            <p:cNvPr id="430104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430106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/>
                <a:ahLst/>
                <a:cxnLst>
                  <a:cxn ang="0">
                    <a:pos x="298" y="0"/>
                  </a:cxn>
                  <a:cxn ang="0">
                    <a:pos x="263" y="0"/>
                  </a:cxn>
                  <a:cxn ang="0">
                    <a:pos x="219" y="4"/>
                  </a:cxn>
                  <a:cxn ang="0">
                    <a:pos x="167" y="12"/>
                  </a:cxn>
                  <a:cxn ang="0">
                    <a:pos x="116" y="25"/>
                  </a:cxn>
                  <a:cxn ang="0">
                    <a:pos x="67" y="45"/>
                  </a:cxn>
                  <a:cxn ang="0">
                    <a:pos x="29" y="73"/>
                  </a:cxn>
                  <a:cxn ang="0">
                    <a:pos x="6" y="109"/>
                  </a:cxn>
                  <a:cxn ang="0">
                    <a:pos x="0" y="137"/>
                  </a:cxn>
                  <a:cxn ang="0">
                    <a:pos x="3" y="152"/>
                  </a:cxn>
                  <a:cxn ang="0">
                    <a:pos x="13" y="197"/>
                  </a:cxn>
                  <a:cxn ang="0">
                    <a:pos x="39" y="290"/>
                  </a:cxn>
                  <a:cxn ang="0">
                    <a:pos x="76" y="410"/>
                  </a:cxn>
                  <a:cxn ang="0">
                    <a:pos x="123" y="543"/>
                  </a:cxn>
                  <a:cxn ang="0">
                    <a:pos x="176" y="684"/>
                  </a:cxn>
                  <a:cxn ang="0">
                    <a:pos x="235" y="822"/>
                  </a:cxn>
                  <a:cxn ang="0">
                    <a:pos x="293" y="949"/>
                  </a:cxn>
                  <a:cxn ang="0">
                    <a:pos x="352" y="1055"/>
                  </a:cxn>
                  <a:cxn ang="0">
                    <a:pos x="389" y="1109"/>
                  </a:cxn>
                  <a:cxn ang="0">
                    <a:pos x="406" y="1130"/>
                  </a:cxn>
                  <a:cxn ang="0">
                    <a:pos x="436" y="1130"/>
                  </a:cxn>
                  <a:cxn ang="0">
                    <a:pos x="487" y="1111"/>
                  </a:cxn>
                  <a:cxn ang="0">
                    <a:pos x="547" y="1088"/>
                  </a:cxn>
                  <a:cxn ang="0">
                    <a:pos x="609" y="1062"/>
                  </a:cxn>
                  <a:cxn ang="0">
                    <a:pos x="669" y="1036"/>
                  </a:cxn>
                  <a:cxn ang="0">
                    <a:pos x="722" y="1012"/>
                  </a:cxn>
                  <a:cxn ang="0">
                    <a:pos x="762" y="987"/>
                  </a:cxn>
                  <a:cxn ang="0">
                    <a:pos x="785" y="967"/>
                  </a:cxn>
                  <a:cxn ang="0">
                    <a:pos x="756" y="915"/>
                  </a:cxn>
                  <a:cxn ang="0">
                    <a:pos x="687" y="813"/>
                  </a:cxn>
                  <a:cxn ang="0">
                    <a:pos x="612" y="693"/>
                  </a:cxn>
                  <a:cxn ang="0">
                    <a:pos x="537" y="561"/>
                  </a:cxn>
                  <a:cxn ang="0">
                    <a:pos x="467" y="423"/>
                  </a:cxn>
                  <a:cxn ang="0">
                    <a:pos x="404" y="287"/>
                  </a:cxn>
                  <a:cxn ang="0">
                    <a:pos x="352" y="161"/>
                  </a:cxn>
                  <a:cxn ang="0">
                    <a:pos x="318" y="49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07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2"/>
                  </a:cxn>
                  <a:cxn ang="0">
                    <a:pos x="48" y="5"/>
                  </a:cxn>
                  <a:cxn ang="0">
                    <a:pos x="47" y="11"/>
                  </a:cxn>
                  <a:cxn ang="0">
                    <a:pos x="44" y="19"/>
                  </a:cxn>
                  <a:cxn ang="0">
                    <a:pos x="39" y="35"/>
                  </a:cxn>
                  <a:cxn ang="0">
                    <a:pos x="32" y="55"/>
                  </a:cxn>
                  <a:cxn ang="0">
                    <a:pos x="20" y="82"/>
                  </a:cxn>
                  <a:cxn ang="0">
                    <a:pos x="6" y="117"/>
                  </a:cxn>
                  <a:cxn ang="0">
                    <a:pos x="0" y="141"/>
                  </a:cxn>
                  <a:cxn ang="0">
                    <a:pos x="0" y="177"/>
                  </a:cxn>
                  <a:cxn ang="0">
                    <a:pos x="4" y="220"/>
                  </a:cxn>
                  <a:cxn ang="0">
                    <a:pos x="13" y="271"/>
                  </a:cxn>
                  <a:cxn ang="0">
                    <a:pos x="26" y="325"/>
                  </a:cxn>
                  <a:cxn ang="0">
                    <a:pos x="41" y="386"/>
                  </a:cxn>
                  <a:cxn ang="0">
                    <a:pos x="58" y="446"/>
                  </a:cxn>
                  <a:cxn ang="0">
                    <a:pos x="78" y="509"/>
                  </a:cxn>
                  <a:cxn ang="0">
                    <a:pos x="98" y="570"/>
                  </a:cxn>
                  <a:cxn ang="0">
                    <a:pos x="119" y="628"/>
                  </a:cxn>
                  <a:cxn ang="0">
                    <a:pos x="138" y="683"/>
                  </a:cxn>
                  <a:cxn ang="0">
                    <a:pos x="157" y="733"/>
                  </a:cxn>
                  <a:cxn ang="0">
                    <a:pos x="174" y="775"/>
                  </a:cxn>
                  <a:cxn ang="0">
                    <a:pos x="189" y="808"/>
                  </a:cxn>
                  <a:cxn ang="0">
                    <a:pos x="201" y="831"/>
                  </a:cxn>
                  <a:cxn ang="0">
                    <a:pos x="210" y="843"/>
                  </a:cxn>
                  <a:cxn ang="0">
                    <a:pos x="223" y="853"/>
                  </a:cxn>
                  <a:cxn ang="0">
                    <a:pos x="239" y="861"/>
                  </a:cxn>
                  <a:cxn ang="0">
                    <a:pos x="258" y="873"/>
                  </a:cxn>
                  <a:cxn ang="0">
                    <a:pos x="282" y="883"/>
                  </a:cxn>
                  <a:cxn ang="0">
                    <a:pos x="310" y="896"/>
                  </a:cxn>
                  <a:cxn ang="0">
                    <a:pos x="342" y="907"/>
                  </a:cxn>
                  <a:cxn ang="0">
                    <a:pos x="380" y="922"/>
                  </a:cxn>
                  <a:cxn ang="0">
                    <a:pos x="425" y="936"/>
                  </a:cxn>
                  <a:cxn ang="0">
                    <a:pos x="396" y="893"/>
                  </a:cxn>
                  <a:cxn ang="0">
                    <a:pos x="367" y="843"/>
                  </a:cxn>
                  <a:cxn ang="0">
                    <a:pos x="337" y="787"/>
                  </a:cxn>
                  <a:cxn ang="0">
                    <a:pos x="308" y="725"/>
                  </a:cxn>
                  <a:cxn ang="0">
                    <a:pos x="279" y="660"/>
                  </a:cxn>
                  <a:cxn ang="0">
                    <a:pos x="249" y="591"/>
                  </a:cxn>
                  <a:cxn ang="0">
                    <a:pos x="220" y="522"/>
                  </a:cxn>
                  <a:cxn ang="0">
                    <a:pos x="194" y="450"/>
                  </a:cxn>
                  <a:cxn ang="0">
                    <a:pos x="167" y="381"/>
                  </a:cxn>
                  <a:cxn ang="0">
                    <a:pos x="144" y="312"/>
                  </a:cxn>
                  <a:cxn ang="0">
                    <a:pos x="120" y="248"/>
                  </a:cxn>
                  <a:cxn ang="0">
                    <a:pos x="101" y="186"/>
                  </a:cxn>
                  <a:cxn ang="0">
                    <a:pos x="83" y="128"/>
                  </a:cxn>
                  <a:cxn ang="0">
                    <a:pos x="69" y="78"/>
                  </a:cxn>
                  <a:cxn ang="0">
                    <a:pos x="57" y="35"/>
                  </a:cxn>
                  <a:cxn ang="0">
                    <a:pos x="48" y="0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08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/>
                <a:ahLst/>
                <a:cxnLst>
                  <a:cxn ang="0">
                    <a:pos x="26" y="11"/>
                  </a:cxn>
                  <a:cxn ang="0">
                    <a:pos x="13" y="24"/>
                  </a:cxn>
                  <a:cxn ang="0">
                    <a:pos x="4" y="43"/>
                  </a:cxn>
                  <a:cxn ang="0">
                    <a:pos x="0" y="67"/>
                  </a:cxn>
                  <a:cxn ang="0">
                    <a:pos x="0" y="93"/>
                  </a:cxn>
                  <a:cxn ang="0">
                    <a:pos x="3" y="120"/>
                  </a:cxn>
                  <a:cxn ang="0">
                    <a:pos x="10" y="148"/>
                  </a:cxn>
                  <a:cxn ang="0">
                    <a:pos x="20" y="171"/>
                  </a:cxn>
                  <a:cxn ang="0">
                    <a:pos x="35" y="189"/>
                  </a:cxn>
                  <a:cxn ang="0">
                    <a:pos x="51" y="201"/>
                  </a:cxn>
                  <a:cxn ang="0">
                    <a:pos x="70" y="206"/>
                  </a:cxn>
                  <a:cxn ang="0">
                    <a:pos x="91" y="208"/>
                  </a:cxn>
                  <a:cxn ang="0">
                    <a:pos x="111" y="204"/>
                  </a:cxn>
                  <a:cxn ang="0">
                    <a:pos x="130" y="196"/>
                  </a:cxn>
                  <a:cxn ang="0">
                    <a:pos x="148" y="186"/>
                  </a:cxn>
                  <a:cxn ang="0">
                    <a:pos x="163" y="176"/>
                  </a:cxn>
                  <a:cxn ang="0">
                    <a:pos x="174" y="163"/>
                  </a:cxn>
                  <a:cxn ang="0">
                    <a:pos x="189" y="130"/>
                  </a:cxn>
                  <a:cxn ang="0">
                    <a:pos x="192" y="89"/>
                  </a:cxn>
                  <a:cxn ang="0">
                    <a:pos x="185" y="50"/>
                  </a:cxn>
                  <a:cxn ang="0">
                    <a:pos x="166" y="27"/>
                  </a:cxn>
                  <a:cxn ang="0">
                    <a:pos x="152" y="21"/>
                  </a:cxn>
                  <a:cxn ang="0">
                    <a:pos x="138" y="14"/>
                  </a:cxn>
                  <a:cxn ang="0">
                    <a:pos x="122" y="8"/>
                  </a:cxn>
                  <a:cxn ang="0">
                    <a:pos x="104" y="2"/>
                  </a:cxn>
                  <a:cxn ang="0">
                    <a:pos x="85" y="0"/>
                  </a:cxn>
                  <a:cxn ang="0">
                    <a:pos x="66" y="0"/>
                  </a:cxn>
                  <a:cxn ang="0">
                    <a:pos x="47" y="2"/>
                  </a:cxn>
                  <a:cxn ang="0">
                    <a:pos x="26" y="11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09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/>
                <a:ahLst/>
                <a:cxnLst>
                  <a:cxn ang="0">
                    <a:pos x="33" y="29"/>
                  </a:cxn>
                  <a:cxn ang="0">
                    <a:pos x="21" y="44"/>
                  </a:cxn>
                  <a:cxn ang="0">
                    <a:pos x="12" y="60"/>
                  </a:cxn>
                  <a:cxn ang="0">
                    <a:pos x="5" y="79"/>
                  </a:cxn>
                  <a:cxn ang="0">
                    <a:pos x="0" y="97"/>
                  </a:cxn>
                  <a:cxn ang="0">
                    <a:pos x="0" y="116"/>
                  </a:cxn>
                  <a:cxn ang="0">
                    <a:pos x="5" y="135"/>
                  </a:cxn>
                  <a:cxn ang="0">
                    <a:pos x="12" y="152"/>
                  </a:cxn>
                  <a:cxn ang="0">
                    <a:pos x="25" y="169"/>
                  </a:cxn>
                  <a:cxn ang="0">
                    <a:pos x="42" y="187"/>
                  </a:cxn>
                  <a:cxn ang="0">
                    <a:pos x="58" y="202"/>
                  </a:cxn>
                  <a:cxn ang="0">
                    <a:pos x="77" y="220"/>
                  </a:cxn>
                  <a:cxn ang="0">
                    <a:pos x="96" y="233"/>
                  </a:cxn>
                  <a:cxn ang="0">
                    <a:pos x="114" y="244"/>
                  </a:cxn>
                  <a:cxn ang="0">
                    <a:pos x="133" y="251"/>
                  </a:cxn>
                  <a:cxn ang="0">
                    <a:pos x="149" y="251"/>
                  </a:cxn>
                  <a:cxn ang="0">
                    <a:pos x="165" y="246"/>
                  </a:cxn>
                  <a:cxn ang="0">
                    <a:pos x="180" y="237"/>
                  </a:cxn>
                  <a:cxn ang="0">
                    <a:pos x="196" y="228"/>
                  </a:cxn>
                  <a:cxn ang="0">
                    <a:pos x="209" y="220"/>
                  </a:cxn>
                  <a:cxn ang="0">
                    <a:pos x="222" y="212"/>
                  </a:cxn>
                  <a:cxn ang="0">
                    <a:pos x="232" y="202"/>
                  </a:cxn>
                  <a:cxn ang="0">
                    <a:pos x="240" y="191"/>
                  </a:cxn>
                  <a:cxn ang="0">
                    <a:pos x="246" y="178"/>
                  </a:cxn>
                  <a:cxn ang="0">
                    <a:pos x="247" y="162"/>
                  </a:cxn>
                  <a:cxn ang="0">
                    <a:pos x="244" y="142"/>
                  </a:cxn>
                  <a:cxn ang="0">
                    <a:pos x="238" y="120"/>
                  </a:cxn>
                  <a:cxn ang="0">
                    <a:pos x="228" y="96"/>
                  </a:cxn>
                  <a:cxn ang="0">
                    <a:pos x="215" y="72"/>
                  </a:cxn>
                  <a:cxn ang="0">
                    <a:pos x="200" y="50"/>
                  </a:cxn>
                  <a:cxn ang="0">
                    <a:pos x="184" y="30"/>
                  </a:cxn>
                  <a:cxn ang="0">
                    <a:pos x="165" y="16"/>
                  </a:cxn>
                  <a:cxn ang="0">
                    <a:pos x="147" y="7"/>
                  </a:cxn>
                  <a:cxn ang="0">
                    <a:pos x="130" y="3"/>
                  </a:cxn>
                  <a:cxn ang="0">
                    <a:pos x="112" y="0"/>
                  </a:cxn>
                  <a:cxn ang="0">
                    <a:pos x="94" y="1"/>
                  </a:cxn>
                  <a:cxn ang="0">
                    <a:pos x="80" y="3"/>
                  </a:cxn>
                  <a:cxn ang="0">
                    <a:pos x="65" y="7"/>
                  </a:cxn>
                  <a:cxn ang="0">
                    <a:pos x="52" y="13"/>
                  </a:cxn>
                  <a:cxn ang="0">
                    <a:pos x="42" y="20"/>
                  </a:cxn>
                  <a:cxn ang="0">
                    <a:pos x="33" y="29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0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/>
                <a:ahLst/>
                <a:cxnLst>
                  <a:cxn ang="0">
                    <a:pos x="115" y="3"/>
                  </a:cxn>
                  <a:cxn ang="0">
                    <a:pos x="93" y="0"/>
                  </a:cxn>
                  <a:cxn ang="0">
                    <a:pos x="66" y="2"/>
                  </a:cxn>
                  <a:cxn ang="0">
                    <a:pos x="43" y="12"/>
                  </a:cxn>
                  <a:cxn ang="0">
                    <a:pos x="16" y="37"/>
                  </a:cxn>
                  <a:cxn ang="0">
                    <a:pos x="0" y="79"/>
                  </a:cxn>
                  <a:cxn ang="0">
                    <a:pos x="2" y="124"/>
                  </a:cxn>
                  <a:cxn ang="0">
                    <a:pos x="15" y="168"/>
                  </a:cxn>
                  <a:cxn ang="0">
                    <a:pos x="32" y="201"/>
                  </a:cxn>
                  <a:cxn ang="0">
                    <a:pos x="56" y="223"/>
                  </a:cxn>
                  <a:cxn ang="0">
                    <a:pos x="84" y="237"/>
                  </a:cxn>
                  <a:cxn ang="0">
                    <a:pos x="113" y="240"/>
                  </a:cxn>
                  <a:cxn ang="0">
                    <a:pos x="151" y="229"/>
                  </a:cxn>
                  <a:cxn ang="0">
                    <a:pos x="189" y="204"/>
                  </a:cxn>
                  <a:cxn ang="0">
                    <a:pos x="216" y="171"/>
                  </a:cxn>
                  <a:cxn ang="0">
                    <a:pos x="226" y="131"/>
                  </a:cxn>
                  <a:cxn ang="0">
                    <a:pos x="222" y="104"/>
                  </a:cxn>
                  <a:cxn ang="0">
                    <a:pos x="213" y="95"/>
                  </a:cxn>
                  <a:cxn ang="0">
                    <a:pos x="201" y="96"/>
                  </a:cxn>
                  <a:cxn ang="0">
                    <a:pos x="194" y="105"/>
                  </a:cxn>
                  <a:cxn ang="0">
                    <a:pos x="191" y="127"/>
                  </a:cxn>
                  <a:cxn ang="0">
                    <a:pos x="182" y="158"/>
                  </a:cxn>
                  <a:cxn ang="0">
                    <a:pos x="162" y="183"/>
                  </a:cxn>
                  <a:cxn ang="0">
                    <a:pos x="131" y="197"/>
                  </a:cxn>
                  <a:cxn ang="0">
                    <a:pos x="90" y="197"/>
                  </a:cxn>
                  <a:cxn ang="0">
                    <a:pos x="60" y="177"/>
                  </a:cxn>
                  <a:cxn ang="0">
                    <a:pos x="44" y="144"/>
                  </a:cxn>
                  <a:cxn ang="0">
                    <a:pos x="34" y="105"/>
                  </a:cxn>
                  <a:cxn ang="0">
                    <a:pos x="32" y="76"/>
                  </a:cxn>
                  <a:cxn ang="0">
                    <a:pos x="41" y="56"/>
                  </a:cxn>
                  <a:cxn ang="0">
                    <a:pos x="54" y="39"/>
                  </a:cxn>
                  <a:cxn ang="0">
                    <a:pos x="74" y="26"/>
                  </a:cxn>
                  <a:cxn ang="0">
                    <a:pos x="87" y="25"/>
                  </a:cxn>
                  <a:cxn ang="0">
                    <a:pos x="106" y="25"/>
                  </a:cxn>
                  <a:cxn ang="0">
                    <a:pos x="126" y="25"/>
                  </a:cxn>
                  <a:cxn ang="0">
                    <a:pos x="129" y="12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1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/>
                <a:ahLst/>
                <a:cxnLst>
                  <a:cxn ang="0">
                    <a:pos x="60" y="8"/>
                  </a:cxn>
                  <a:cxn ang="0">
                    <a:pos x="34" y="27"/>
                  </a:cxn>
                  <a:cxn ang="0">
                    <a:pos x="15" y="50"/>
                  </a:cxn>
                  <a:cxn ang="0">
                    <a:pos x="3" y="80"/>
                  </a:cxn>
                  <a:cxn ang="0">
                    <a:pos x="0" y="112"/>
                  </a:cxn>
                  <a:cxn ang="0">
                    <a:pos x="6" y="145"/>
                  </a:cxn>
                  <a:cxn ang="0">
                    <a:pos x="18" y="175"/>
                  </a:cxn>
                  <a:cxn ang="0">
                    <a:pos x="37" y="204"/>
                  </a:cxn>
                  <a:cxn ang="0">
                    <a:pos x="65" y="231"/>
                  </a:cxn>
                  <a:cxn ang="0">
                    <a:pos x="101" y="257"/>
                  </a:cxn>
                  <a:cxn ang="0">
                    <a:pos x="142" y="270"/>
                  </a:cxn>
                  <a:cxn ang="0">
                    <a:pos x="185" y="263"/>
                  </a:cxn>
                  <a:cxn ang="0">
                    <a:pos x="219" y="240"/>
                  </a:cxn>
                  <a:cxn ang="0">
                    <a:pos x="244" y="215"/>
                  </a:cxn>
                  <a:cxn ang="0">
                    <a:pos x="263" y="188"/>
                  </a:cxn>
                  <a:cxn ang="0">
                    <a:pos x="276" y="158"/>
                  </a:cxn>
                  <a:cxn ang="0">
                    <a:pos x="279" y="133"/>
                  </a:cxn>
                  <a:cxn ang="0">
                    <a:pos x="273" y="120"/>
                  </a:cxn>
                  <a:cxn ang="0">
                    <a:pos x="258" y="116"/>
                  </a:cxn>
                  <a:cxn ang="0">
                    <a:pos x="245" y="122"/>
                  </a:cxn>
                  <a:cxn ang="0">
                    <a:pos x="241" y="132"/>
                  </a:cxn>
                  <a:cxn ang="0">
                    <a:pos x="235" y="151"/>
                  </a:cxn>
                  <a:cxn ang="0">
                    <a:pos x="220" y="176"/>
                  </a:cxn>
                  <a:cxn ang="0">
                    <a:pos x="198" y="201"/>
                  </a:cxn>
                  <a:cxn ang="0">
                    <a:pos x="154" y="211"/>
                  </a:cxn>
                  <a:cxn ang="0">
                    <a:pos x="100" y="197"/>
                  </a:cxn>
                  <a:cxn ang="0">
                    <a:pos x="59" y="162"/>
                  </a:cxn>
                  <a:cxn ang="0">
                    <a:pos x="40" y="113"/>
                  </a:cxn>
                  <a:cxn ang="0">
                    <a:pos x="44" y="73"/>
                  </a:cxn>
                  <a:cxn ang="0">
                    <a:pos x="60" y="50"/>
                  </a:cxn>
                  <a:cxn ang="0">
                    <a:pos x="81" y="30"/>
                  </a:cxn>
                  <a:cxn ang="0">
                    <a:pos x="103" y="16"/>
                  </a:cxn>
                  <a:cxn ang="0">
                    <a:pos x="109" y="4"/>
                  </a:cxn>
                  <a:cxn ang="0">
                    <a:pos x="88" y="0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2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/>
                <a:ahLst/>
                <a:cxnLst>
                  <a:cxn ang="0">
                    <a:pos x="7" y="65"/>
                  </a:cxn>
                  <a:cxn ang="0">
                    <a:pos x="15" y="72"/>
                  </a:cxn>
                  <a:cxn ang="0">
                    <a:pos x="25" y="75"/>
                  </a:cxn>
                  <a:cxn ang="0">
                    <a:pos x="32" y="75"/>
                  </a:cxn>
                  <a:cxn ang="0">
                    <a:pos x="37" y="73"/>
                  </a:cxn>
                  <a:cxn ang="0">
                    <a:pos x="39" y="72"/>
                  </a:cxn>
                  <a:cxn ang="0">
                    <a:pos x="47" y="71"/>
                  </a:cxn>
                  <a:cxn ang="0">
                    <a:pos x="56" y="66"/>
                  </a:cxn>
                  <a:cxn ang="0">
                    <a:pos x="64" y="60"/>
                  </a:cxn>
                  <a:cxn ang="0">
                    <a:pos x="69" y="56"/>
                  </a:cxn>
                  <a:cxn ang="0">
                    <a:pos x="72" y="52"/>
                  </a:cxn>
                  <a:cxn ang="0">
                    <a:pos x="72" y="49"/>
                  </a:cxn>
                  <a:cxn ang="0">
                    <a:pos x="70" y="45"/>
                  </a:cxn>
                  <a:cxn ang="0">
                    <a:pos x="67" y="40"/>
                  </a:cxn>
                  <a:cxn ang="0">
                    <a:pos x="63" y="39"/>
                  </a:cxn>
                  <a:cxn ang="0">
                    <a:pos x="59" y="38"/>
                  </a:cxn>
                  <a:cxn ang="0">
                    <a:pos x="54" y="39"/>
                  </a:cxn>
                  <a:cxn ang="0">
                    <a:pos x="48" y="42"/>
                  </a:cxn>
                  <a:cxn ang="0">
                    <a:pos x="39" y="46"/>
                  </a:cxn>
                  <a:cxn ang="0">
                    <a:pos x="32" y="50"/>
                  </a:cxn>
                  <a:cxn ang="0">
                    <a:pos x="29" y="52"/>
                  </a:cxn>
                  <a:cxn ang="0">
                    <a:pos x="26" y="43"/>
                  </a:cxn>
                  <a:cxn ang="0">
                    <a:pos x="20" y="25"/>
                  </a:cxn>
                  <a:cxn ang="0">
                    <a:pos x="12" y="7"/>
                  </a:cxn>
                  <a:cxn ang="0">
                    <a:pos x="1" y="0"/>
                  </a:cxn>
                  <a:cxn ang="0">
                    <a:pos x="0" y="17"/>
                  </a:cxn>
                  <a:cxn ang="0">
                    <a:pos x="3" y="39"/>
                  </a:cxn>
                  <a:cxn ang="0">
                    <a:pos x="6" y="58"/>
                  </a:cxn>
                  <a:cxn ang="0">
                    <a:pos x="7" y="65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3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/>
                <a:ahLst/>
                <a:cxnLst>
                  <a:cxn ang="0">
                    <a:pos x="15" y="53"/>
                  </a:cxn>
                  <a:cxn ang="0">
                    <a:pos x="16" y="55"/>
                  </a:cxn>
                  <a:cxn ang="0">
                    <a:pos x="20" y="57"/>
                  </a:cxn>
                  <a:cxn ang="0">
                    <a:pos x="25" y="59"/>
                  </a:cxn>
                  <a:cxn ang="0">
                    <a:pos x="26" y="59"/>
                  </a:cxn>
                  <a:cxn ang="0">
                    <a:pos x="35" y="59"/>
                  </a:cxn>
                  <a:cxn ang="0">
                    <a:pos x="45" y="56"/>
                  </a:cxn>
                  <a:cxn ang="0">
                    <a:pos x="54" y="55"/>
                  </a:cxn>
                  <a:cxn ang="0">
                    <a:pos x="63" y="50"/>
                  </a:cxn>
                  <a:cxn ang="0">
                    <a:pos x="66" y="47"/>
                  </a:cxn>
                  <a:cxn ang="0">
                    <a:pos x="69" y="44"/>
                  </a:cxn>
                  <a:cxn ang="0">
                    <a:pos x="70" y="40"/>
                  </a:cxn>
                  <a:cxn ang="0">
                    <a:pos x="69" y="37"/>
                  </a:cxn>
                  <a:cxn ang="0">
                    <a:pos x="56" y="32"/>
                  </a:cxn>
                  <a:cxn ang="0">
                    <a:pos x="42" y="33"/>
                  </a:cxn>
                  <a:cxn ang="0">
                    <a:pos x="32" y="37"/>
                  </a:cxn>
                  <a:cxn ang="0">
                    <a:pos x="28" y="40"/>
                  </a:cxn>
                  <a:cxn ang="0">
                    <a:pos x="20" y="30"/>
                  </a:cxn>
                  <a:cxn ang="0">
                    <a:pos x="16" y="14"/>
                  </a:cxn>
                  <a:cxn ang="0">
                    <a:pos x="10" y="3"/>
                  </a:cxn>
                  <a:cxn ang="0">
                    <a:pos x="3" y="0"/>
                  </a:cxn>
                  <a:cxn ang="0">
                    <a:pos x="0" y="19"/>
                  </a:cxn>
                  <a:cxn ang="0">
                    <a:pos x="4" y="36"/>
                  </a:cxn>
                  <a:cxn ang="0">
                    <a:pos x="12" y="49"/>
                  </a:cxn>
                  <a:cxn ang="0">
                    <a:pos x="15" y="53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4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/>
                <a:ahLst/>
                <a:cxnLst>
                  <a:cxn ang="0">
                    <a:pos x="4" y="46"/>
                  </a:cxn>
                  <a:cxn ang="0">
                    <a:pos x="9" y="56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5" y="60"/>
                  </a:cxn>
                  <a:cxn ang="0">
                    <a:pos x="44" y="57"/>
                  </a:cxn>
                  <a:cxn ang="0">
                    <a:pos x="54" y="51"/>
                  </a:cxn>
                  <a:cxn ang="0">
                    <a:pos x="62" y="46"/>
                  </a:cxn>
                  <a:cxn ang="0">
                    <a:pos x="65" y="40"/>
                  </a:cxn>
                  <a:cxn ang="0">
                    <a:pos x="63" y="36"/>
                  </a:cxn>
                  <a:cxn ang="0">
                    <a:pos x="60" y="34"/>
                  </a:cxn>
                  <a:cxn ang="0">
                    <a:pos x="56" y="33"/>
                  </a:cxn>
                  <a:cxn ang="0">
                    <a:pos x="51" y="33"/>
                  </a:cxn>
                  <a:cxn ang="0">
                    <a:pos x="26" y="37"/>
                  </a:cxn>
                  <a:cxn ang="0">
                    <a:pos x="24" y="30"/>
                  </a:cxn>
                  <a:cxn ang="0">
                    <a:pos x="18" y="15"/>
                  </a:cxn>
                  <a:cxn ang="0">
                    <a:pos x="9" y="2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2" y="30"/>
                  </a:cxn>
                  <a:cxn ang="0">
                    <a:pos x="3" y="41"/>
                  </a:cxn>
                  <a:cxn ang="0">
                    <a:pos x="4" y="46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5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/>
                <a:ahLst/>
                <a:cxnLst>
                  <a:cxn ang="0">
                    <a:pos x="9" y="46"/>
                  </a:cxn>
                  <a:cxn ang="0">
                    <a:pos x="12" y="47"/>
                  </a:cxn>
                  <a:cxn ang="0">
                    <a:pos x="16" y="47"/>
                  </a:cxn>
                  <a:cxn ang="0">
                    <a:pos x="22" y="47"/>
                  </a:cxn>
                  <a:cxn ang="0">
                    <a:pos x="23" y="47"/>
                  </a:cxn>
                  <a:cxn ang="0">
                    <a:pos x="31" y="46"/>
                  </a:cxn>
                  <a:cxn ang="0">
                    <a:pos x="40" y="45"/>
                  </a:cxn>
                  <a:cxn ang="0">
                    <a:pos x="48" y="42"/>
                  </a:cxn>
                  <a:cxn ang="0">
                    <a:pos x="56" y="37"/>
                  </a:cxn>
                  <a:cxn ang="0">
                    <a:pos x="63" y="34"/>
                  </a:cxn>
                  <a:cxn ang="0">
                    <a:pos x="67" y="30"/>
                  </a:cxn>
                  <a:cxn ang="0">
                    <a:pos x="69" y="26"/>
                  </a:cxn>
                  <a:cxn ang="0">
                    <a:pos x="66" y="20"/>
                  </a:cxn>
                  <a:cxn ang="0">
                    <a:pos x="62" y="17"/>
                  </a:cxn>
                  <a:cxn ang="0">
                    <a:pos x="56" y="17"/>
                  </a:cxn>
                  <a:cxn ang="0">
                    <a:pos x="48" y="17"/>
                  </a:cxn>
                  <a:cxn ang="0">
                    <a:pos x="40" y="19"/>
                  </a:cxn>
                  <a:cxn ang="0">
                    <a:pos x="32" y="22"/>
                  </a:cxn>
                  <a:cxn ang="0">
                    <a:pos x="26" y="23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9" y="22"/>
                  </a:cxn>
                  <a:cxn ang="0">
                    <a:pos x="16" y="14"/>
                  </a:cxn>
                  <a:cxn ang="0">
                    <a:pos x="12" y="7"/>
                  </a:cxn>
                  <a:cxn ang="0">
                    <a:pos x="10" y="4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1"/>
                  </a:cxn>
                  <a:cxn ang="0">
                    <a:pos x="3" y="26"/>
                  </a:cxn>
                  <a:cxn ang="0">
                    <a:pos x="7" y="40"/>
                  </a:cxn>
                  <a:cxn ang="0">
                    <a:pos x="9" y="46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6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/>
                <a:ahLst/>
                <a:cxnLst>
                  <a:cxn ang="0">
                    <a:pos x="13" y="52"/>
                  </a:cxn>
                  <a:cxn ang="0">
                    <a:pos x="20" y="55"/>
                  </a:cxn>
                  <a:cxn ang="0">
                    <a:pos x="32" y="58"/>
                  </a:cxn>
                  <a:cxn ang="0">
                    <a:pos x="45" y="56"/>
                  </a:cxn>
                  <a:cxn ang="0">
                    <a:pos x="55" y="50"/>
                  </a:cxn>
                  <a:cxn ang="0">
                    <a:pos x="58" y="49"/>
                  </a:cxn>
                  <a:cxn ang="0">
                    <a:pos x="60" y="46"/>
                  </a:cxn>
                  <a:cxn ang="0">
                    <a:pos x="60" y="42"/>
                  </a:cxn>
                  <a:cxn ang="0">
                    <a:pos x="60" y="39"/>
                  </a:cxn>
                  <a:cxn ang="0">
                    <a:pos x="58" y="36"/>
                  </a:cxn>
                  <a:cxn ang="0">
                    <a:pos x="54" y="33"/>
                  </a:cxn>
                  <a:cxn ang="0">
                    <a:pos x="49" y="32"/>
                  </a:cxn>
                  <a:cxn ang="0">
                    <a:pos x="45" y="32"/>
                  </a:cxn>
                  <a:cxn ang="0">
                    <a:pos x="36" y="35"/>
                  </a:cxn>
                  <a:cxn ang="0">
                    <a:pos x="27" y="36"/>
                  </a:cxn>
                  <a:cxn ang="0">
                    <a:pos x="20" y="35"/>
                  </a:cxn>
                  <a:cxn ang="0">
                    <a:pos x="17" y="35"/>
                  </a:cxn>
                  <a:cxn ang="0">
                    <a:pos x="17" y="29"/>
                  </a:cxn>
                  <a:cxn ang="0">
                    <a:pos x="17" y="16"/>
                  </a:cxn>
                  <a:cxn ang="0">
                    <a:pos x="14" y="3"/>
                  </a:cxn>
                  <a:cxn ang="0">
                    <a:pos x="5" y="0"/>
                  </a:cxn>
                  <a:cxn ang="0">
                    <a:pos x="1" y="12"/>
                  </a:cxn>
                  <a:cxn ang="0">
                    <a:pos x="0" y="26"/>
                  </a:cxn>
                  <a:cxn ang="0">
                    <a:pos x="3" y="40"/>
                  </a:cxn>
                  <a:cxn ang="0">
                    <a:pos x="13" y="52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7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/>
                <a:ahLst/>
                <a:cxnLst>
                  <a:cxn ang="0">
                    <a:pos x="19" y="52"/>
                  </a:cxn>
                  <a:cxn ang="0">
                    <a:pos x="31" y="55"/>
                  </a:cxn>
                  <a:cxn ang="0">
                    <a:pos x="43" y="54"/>
                  </a:cxn>
                  <a:cxn ang="0">
                    <a:pos x="53" y="46"/>
                  </a:cxn>
                  <a:cxn ang="0">
                    <a:pos x="59" y="35"/>
                  </a:cxn>
                  <a:cxn ang="0">
                    <a:pos x="57" y="31"/>
                  </a:cxn>
                  <a:cxn ang="0">
                    <a:pos x="54" y="29"/>
                  </a:cxn>
                  <a:cxn ang="0">
                    <a:pos x="49" y="28"/>
                  </a:cxn>
                  <a:cxn ang="0">
                    <a:pos x="44" y="29"/>
                  </a:cxn>
                  <a:cxn ang="0">
                    <a:pos x="41" y="32"/>
                  </a:cxn>
                  <a:cxn ang="0">
                    <a:pos x="38" y="35"/>
                  </a:cxn>
                  <a:cxn ang="0">
                    <a:pos x="34" y="36"/>
                  </a:cxn>
                  <a:cxn ang="0">
                    <a:pos x="31" y="39"/>
                  </a:cxn>
                  <a:cxn ang="0">
                    <a:pos x="28" y="32"/>
                  </a:cxn>
                  <a:cxn ang="0">
                    <a:pos x="21" y="18"/>
                  </a:cxn>
                  <a:cxn ang="0">
                    <a:pos x="10" y="5"/>
                  </a:cxn>
                  <a:cxn ang="0">
                    <a:pos x="0" y="0"/>
                  </a:cxn>
                  <a:cxn ang="0">
                    <a:pos x="2" y="18"/>
                  </a:cxn>
                  <a:cxn ang="0">
                    <a:pos x="9" y="35"/>
                  </a:cxn>
                  <a:cxn ang="0">
                    <a:pos x="16" y="46"/>
                  </a:cxn>
                  <a:cxn ang="0">
                    <a:pos x="19" y="52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8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/>
                <a:ahLst/>
                <a:cxnLst>
                  <a:cxn ang="0">
                    <a:pos x="32" y="75"/>
                  </a:cxn>
                  <a:cxn ang="0">
                    <a:pos x="38" y="76"/>
                  </a:cxn>
                  <a:cxn ang="0">
                    <a:pos x="44" y="76"/>
                  </a:cxn>
                  <a:cxn ang="0">
                    <a:pos x="50" y="76"/>
                  </a:cxn>
                  <a:cxn ang="0">
                    <a:pos x="57" y="75"/>
                  </a:cxn>
                  <a:cxn ang="0">
                    <a:pos x="61" y="72"/>
                  </a:cxn>
                  <a:cxn ang="0">
                    <a:pos x="67" y="67"/>
                  </a:cxn>
                  <a:cxn ang="0">
                    <a:pos x="72" y="64"/>
                  </a:cxn>
                  <a:cxn ang="0">
                    <a:pos x="76" y="59"/>
                  </a:cxn>
                  <a:cxn ang="0">
                    <a:pos x="80" y="56"/>
                  </a:cxn>
                  <a:cxn ang="0">
                    <a:pos x="82" y="52"/>
                  </a:cxn>
                  <a:cxn ang="0">
                    <a:pos x="82" y="47"/>
                  </a:cxn>
                  <a:cxn ang="0">
                    <a:pos x="79" y="43"/>
                  </a:cxn>
                  <a:cxn ang="0">
                    <a:pos x="70" y="39"/>
                  </a:cxn>
                  <a:cxn ang="0">
                    <a:pos x="63" y="37"/>
                  </a:cxn>
                  <a:cxn ang="0">
                    <a:pos x="54" y="39"/>
                  </a:cxn>
                  <a:cxn ang="0">
                    <a:pos x="47" y="41"/>
                  </a:cxn>
                  <a:cxn ang="0">
                    <a:pos x="39" y="44"/>
                  </a:cxn>
                  <a:cxn ang="0">
                    <a:pos x="35" y="49"/>
                  </a:cxn>
                  <a:cxn ang="0">
                    <a:pos x="32" y="50"/>
                  </a:cxn>
                  <a:cxn ang="0">
                    <a:pos x="30" y="52"/>
                  </a:cxn>
                  <a:cxn ang="0">
                    <a:pos x="29" y="43"/>
                  </a:cxn>
                  <a:cxn ang="0">
                    <a:pos x="23" y="23"/>
                  </a:cxn>
                  <a:cxn ang="0">
                    <a:pos x="14" y="6"/>
                  </a:cxn>
                  <a:cxn ang="0">
                    <a:pos x="4" y="0"/>
                  </a:cxn>
                  <a:cxn ang="0">
                    <a:pos x="0" y="17"/>
                  </a:cxn>
                  <a:cxn ang="0">
                    <a:pos x="0" y="31"/>
                  </a:cxn>
                  <a:cxn ang="0">
                    <a:pos x="4" y="44"/>
                  </a:cxn>
                  <a:cxn ang="0">
                    <a:pos x="11" y="54"/>
                  </a:cxn>
                  <a:cxn ang="0">
                    <a:pos x="19" y="63"/>
                  </a:cxn>
                  <a:cxn ang="0">
                    <a:pos x="25" y="70"/>
                  </a:cxn>
                  <a:cxn ang="0">
                    <a:pos x="30" y="73"/>
                  </a:cxn>
                  <a:cxn ang="0">
                    <a:pos x="32" y="7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19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/>
                <a:ahLst/>
                <a:cxnLst>
                  <a:cxn ang="0">
                    <a:pos x="12" y="53"/>
                  </a:cxn>
                  <a:cxn ang="0">
                    <a:pos x="15" y="56"/>
                  </a:cxn>
                  <a:cxn ang="0">
                    <a:pos x="19" y="60"/>
                  </a:cxn>
                  <a:cxn ang="0">
                    <a:pos x="25" y="62"/>
                  </a:cxn>
                  <a:cxn ang="0">
                    <a:pos x="27" y="63"/>
                  </a:cxn>
                  <a:cxn ang="0">
                    <a:pos x="32" y="65"/>
                  </a:cxn>
                  <a:cxn ang="0">
                    <a:pos x="40" y="65"/>
                  </a:cxn>
                  <a:cxn ang="0">
                    <a:pos x="49" y="66"/>
                  </a:cxn>
                  <a:cxn ang="0">
                    <a:pos x="57" y="65"/>
                  </a:cxn>
                  <a:cxn ang="0">
                    <a:pos x="65" y="63"/>
                  </a:cxn>
                  <a:cxn ang="0">
                    <a:pos x="71" y="60"/>
                  </a:cxn>
                  <a:cxn ang="0">
                    <a:pos x="75" y="55"/>
                  </a:cxn>
                  <a:cxn ang="0">
                    <a:pos x="75" y="46"/>
                  </a:cxn>
                  <a:cxn ang="0">
                    <a:pos x="72" y="39"/>
                  </a:cxn>
                  <a:cxn ang="0">
                    <a:pos x="66" y="35"/>
                  </a:cxn>
                  <a:cxn ang="0">
                    <a:pos x="59" y="33"/>
                  </a:cxn>
                  <a:cxn ang="0">
                    <a:pos x="50" y="33"/>
                  </a:cxn>
                  <a:cxn ang="0">
                    <a:pos x="41" y="35"/>
                  </a:cxn>
                  <a:cxn ang="0">
                    <a:pos x="34" y="36"/>
                  </a:cxn>
                  <a:cxn ang="0">
                    <a:pos x="28" y="39"/>
                  </a:cxn>
                  <a:cxn ang="0">
                    <a:pos x="27" y="39"/>
                  </a:cxn>
                  <a:cxn ang="0">
                    <a:pos x="25" y="32"/>
                  </a:cxn>
                  <a:cxn ang="0">
                    <a:pos x="19" y="16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22"/>
                  </a:cxn>
                  <a:cxn ang="0">
                    <a:pos x="5" y="39"/>
                  </a:cxn>
                  <a:cxn ang="0">
                    <a:pos x="9" y="49"/>
                  </a:cxn>
                  <a:cxn ang="0">
                    <a:pos x="12" y="53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0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/>
                <a:ahLst/>
                <a:cxnLst>
                  <a:cxn ang="0">
                    <a:pos x="3" y="41"/>
                  </a:cxn>
                  <a:cxn ang="0">
                    <a:pos x="4" y="46"/>
                  </a:cxn>
                  <a:cxn ang="0">
                    <a:pos x="10" y="50"/>
                  </a:cxn>
                  <a:cxn ang="0">
                    <a:pos x="14" y="56"/>
                  </a:cxn>
                  <a:cxn ang="0">
                    <a:pos x="16" y="57"/>
                  </a:cxn>
                  <a:cxn ang="0">
                    <a:pos x="23" y="60"/>
                  </a:cxn>
                  <a:cxn ang="0">
                    <a:pos x="32" y="63"/>
                  </a:cxn>
                  <a:cxn ang="0">
                    <a:pos x="42" y="63"/>
                  </a:cxn>
                  <a:cxn ang="0">
                    <a:pos x="54" y="61"/>
                  </a:cxn>
                  <a:cxn ang="0">
                    <a:pos x="64" y="58"/>
                  </a:cxn>
                  <a:cxn ang="0">
                    <a:pos x="72" y="54"/>
                  </a:cxn>
                  <a:cxn ang="0">
                    <a:pos x="75" y="47"/>
                  </a:cxn>
                  <a:cxn ang="0">
                    <a:pos x="73" y="40"/>
                  </a:cxn>
                  <a:cxn ang="0">
                    <a:pos x="67" y="34"/>
                  </a:cxn>
                  <a:cxn ang="0">
                    <a:pos x="60" y="30"/>
                  </a:cxn>
                  <a:cxn ang="0">
                    <a:pos x="53" y="28"/>
                  </a:cxn>
                  <a:cxn ang="0">
                    <a:pos x="45" y="30"/>
                  </a:cxn>
                  <a:cxn ang="0">
                    <a:pos x="36" y="31"/>
                  </a:cxn>
                  <a:cxn ang="0">
                    <a:pos x="31" y="33"/>
                  </a:cxn>
                  <a:cxn ang="0">
                    <a:pos x="26" y="36"/>
                  </a:cxn>
                  <a:cxn ang="0">
                    <a:pos x="25" y="36"/>
                  </a:cxn>
                  <a:cxn ang="0">
                    <a:pos x="23" y="30"/>
                  </a:cxn>
                  <a:cxn ang="0">
                    <a:pos x="17" y="15"/>
                  </a:cxn>
                  <a:cxn ang="0">
                    <a:pos x="10" y="2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" y="28"/>
                  </a:cxn>
                  <a:cxn ang="0">
                    <a:pos x="3" y="38"/>
                  </a:cxn>
                  <a:cxn ang="0">
                    <a:pos x="3" y="41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1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/>
                <a:ahLst/>
                <a:cxnLst>
                  <a:cxn ang="0">
                    <a:pos x="88" y="37"/>
                  </a:cxn>
                  <a:cxn ang="0">
                    <a:pos x="69" y="49"/>
                  </a:cxn>
                  <a:cxn ang="0">
                    <a:pos x="53" y="63"/>
                  </a:cxn>
                  <a:cxn ang="0">
                    <a:pos x="39" y="79"/>
                  </a:cxn>
                  <a:cxn ang="0">
                    <a:pos x="25" y="96"/>
                  </a:cxn>
                  <a:cxn ang="0">
                    <a:pos x="15" y="115"/>
                  </a:cxn>
                  <a:cxn ang="0">
                    <a:pos x="8" y="135"/>
                  </a:cxn>
                  <a:cxn ang="0">
                    <a:pos x="3" y="157"/>
                  </a:cxn>
                  <a:cxn ang="0">
                    <a:pos x="0" y="178"/>
                  </a:cxn>
                  <a:cxn ang="0">
                    <a:pos x="3" y="208"/>
                  </a:cxn>
                  <a:cxn ang="0">
                    <a:pos x="15" y="233"/>
                  </a:cxn>
                  <a:cxn ang="0">
                    <a:pos x="33" y="254"/>
                  </a:cxn>
                  <a:cxn ang="0">
                    <a:pos x="56" y="270"/>
                  </a:cxn>
                  <a:cxn ang="0">
                    <a:pos x="83" y="283"/>
                  </a:cxn>
                  <a:cxn ang="0">
                    <a:pos x="110" y="289"/>
                  </a:cxn>
                  <a:cxn ang="0">
                    <a:pos x="140" y="290"/>
                  </a:cxn>
                  <a:cxn ang="0">
                    <a:pos x="168" y="286"/>
                  </a:cxn>
                  <a:cxn ang="0">
                    <a:pos x="174" y="286"/>
                  </a:cxn>
                  <a:cxn ang="0">
                    <a:pos x="179" y="283"/>
                  </a:cxn>
                  <a:cxn ang="0">
                    <a:pos x="184" y="279"/>
                  </a:cxn>
                  <a:cxn ang="0">
                    <a:pos x="185" y="273"/>
                  </a:cxn>
                  <a:cxn ang="0">
                    <a:pos x="182" y="266"/>
                  </a:cxn>
                  <a:cxn ang="0">
                    <a:pos x="176" y="260"/>
                  </a:cxn>
                  <a:cxn ang="0">
                    <a:pos x="169" y="254"/>
                  </a:cxn>
                  <a:cxn ang="0">
                    <a:pos x="162" y="252"/>
                  </a:cxn>
                  <a:cxn ang="0">
                    <a:pos x="147" y="247"/>
                  </a:cxn>
                  <a:cxn ang="0">
                    <a:pos x="132" y="244"/>
                  </a:cxn>
                  <a:cxn ang="0">
                    <a:pos x="118" y="242"/>
                  </a:cxn>
                  <a:cxn ang="0">
                    <a:pos x="105" y="239"/>
                  </a:cxn>
                  <a:cxn ang="0">
                    <a:pos x="91" y="234"/>
                  </a:cxn>
                  <a:cxn ang="0">
                    <a:pos x="78" y="229"/>
                  </a:cxn>
                  <a:cxn ang="0">
                    <a:pos x="66" y="221"/>
                  </a:cxn>
                  <a:cxn ang="0">
                    <a:pos x="55" y="210"/>
                  </a:cxn>
                  <a:cxn ang="0">
                    <a:pos x="50" y="161"/>
                  </a:cxn>
                  <a:cxn ang="0">
                    <a:pos x="62" y="121"/>
                  </a:cxn>
                  <a:cxn ang="0">
                    <a:pos x="85" y="89"/>
                  </a:cxn>
                  <a:cxn ang="0">
                    <a:pos x="118" y="63"/>
                  </a:cxn>
                  <a:cxn ang="0">
                    <a:pos x="153" y="43"/>
                  </a:cxn>
                  <a:cxn ang="0">
                    <a:pos x="190" y="27"/>
                  </a:cxn>
                  <a:cxn ang="0">
                    <a:pos x="223" y="16"/>
                  </a:cxn>
                  <a:cxn ang="0">
                    <a:pos x="250" y="6"/>
                  </a:cxn>
                  <a:cxn ang="0">
                    <a:pos x="234" y="2"/>
                  </a:cxn>
                  <a:cxn ang="0">
                    <a:pos x="216" y="0"/>
                  </a:cxn>
                  <a:cxn ang="0">
                    <a:pos x="196" y="3"/>
                  </a:cxn>
                  <a:cxn ang="0">
                    <a:pos x="174" y="6"/>
                  </a:cxn>
                  <a:cxn ang="0">
                    <a:pos x="152" y="13"/>
                  </a:cxn>
                  <a:cxn ang="0">
                    <a:pos x="130" y="20"/>
                  </a:cxn>
                  <a:cxn ang="0">
                    <a:pos x="107" y="29"/>
                  </a:cxn>
                  <a:cxn ang="0">
                    <a:pos x="88" y="3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2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/>
                <a:ahLst/>
                <a:cxnLst>
                  <a:cxn ang="0">
                    <a:pos x="135" y="73"/>
                  </a:cxn>
                  <a:cxn ang="0">
                    <a:pos x="141" y="96"/>
                  </a:cxn>
                  <a:cxn ang="0">
                    <a:pos x="140" y="118"/>
                  </a:cxn>
                  <a:cxn ang="0">
                    <a:pos x="129" y="135"/>
                  </a:cxn>
                  <a:cxn ang="0">
                    <a:pos x="115" y="151"/>
                  </a:cxn>
                  <a:cxn ang="0">
                    <a:pos x="97" y="165"/>
                  </a:cxn>
                  <a:cxn ang="0">
                    <a:pos x="76" y="179"/>
                  </a:cxn>
                  <a:cxn ang="0">
                    <a:pos x="56" y="192"/>
                  </a:cxn>
                  <a:cxn ang="0">
                    <a:pos x="38" y="205"/>
                  </a:cxn>
                  <a:cxn ang="0">
                    <a:pos x="35" y="210"/>
                  </a:cxn>
                  <a:cxn ang="0">
                    <a:pos x="34" y="212"/>
                  </a:cxn>
                  <a:cxn ang="0">
                    <a:pos x="34" y="217"/>
                  </a:cxn>
                  <a:cxn ang="0">
                    <a:pos x="35" y="221"/>
                  </a:cxn>
                  <a:cxn ang="0">
                    <a:pos x="40" y="224"/>
                  </a:cxn>
                  <a:cxn ang="0">
                    <a:pos x="44" y="225"/>
                  </a:cxn>
                  <a:cxn ang="0">
                    <a:pos x="47" y="225"/>
                  </a:cxn>
                  <a:cxn ang="0">
                    <a:pos x="51" y="224"/>
                  </a:cxn>
                  <a:cxn ang="0">
                    <a:pos x="75" y="211"/>
                  </a:cxn>
                  <a:cxn ang="0">
                    <a:pos x="97" y="197"/>
                  </a:cxn>
                  <a:cxn ang="0">
                    <a:pos x="117" y="181"/>
                  </a:cxn>
                  <a:cxn ang="0">
                    <a:pos x="137" y="162"/>
                  </a:cxn>
                  <a:cxn ang="0">
                    <a:pos x="150" y="142"/>
                  </a:cxn>
                  <a:cxn ang="0">
                    <a:pos x="159" y="119"/>
                  </a:cxn>
                  <a:cxn ang="0">
                    <a:pos x="160" y="95"/>
                  </a:cxn>
                  <a:cxn ang="0">
                    <a:pos x="154" y="69"/>
                  </a:cxn>
                  <a:cxn ang="0">
                    <a:pos x="141" y="49"/>
                  </a:cxn>
                  <a:cxn ang="0">
                    <a:pos x="122" y="31"/>
                  </a:cxn>
                  <a:cxn ang="0">
                    <a:pos x="98" y="18"/>
                  </a:cxn>
                  <a:cxn ang="0">
                    <a:pos x="72" y="8"/>
                  </a:cxn>
                  <a:cxn ang="0">
                    <a:pos x="46" y="3"/>
                  </a:cxn>
                  <a:cxn ang="0">
                    <a:pos x="24" y="0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18" y="11"/>
                  </a:cxn>
                  <a:cxn ang="0">
                    <a:pos x="37" y="17"/>
                  </a:cxn>
                  <a:cxn ang="0">
                    <a:pos x="57" y="23"/>
                  </a:cxn>
                  <a:cxn ang="0">
                    <a:pos x="76" y="29"/>
                  </a:cxn>
                  <a:cxn ang="0">
                    <a:pos x="95" y="36"/>
                  </a:cxn>
                  <a:cxn ang="0">
                    <a:pos x="112" y="46"/>
                  </a:cxn>
                  <a:cxn ang="0">
                    <a:pos x="125" y="57"/>
                  </a:cxn>
                  <a:cxn ang="0">
                    <a:pos x="135" y="73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3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/>
                <a:ahLst/>
                <a:cxnLst>
                  <a:cxn ang="0">
                    <a:pos x="127" y="87"/>
                  </a:cxn>
                  <a:cxn ang="0">
                    <a:pos x="68" y="143"/>
                  </a:cxn>
                  <a:cxn ang="0">
                    <a:pos x="22" y="208"/>
                  </a:cxn>
                  <a:cxn ang="0">
                    <a:pos x="0" y="283"/>
                  </a:cxn>
                  <a:cxn ang="0">
                    <a:pos x="5" y="333"/>
                  </a:cxn>
                  <a:cxn ang="0">
                    <a:pos x="12" y="353"/>
                  </a:cxn>
                  <a:cxn ang="0">
                    <a:pos x="25" y="372"/>
                  </a:cxn>
                  <a:cxn ang="0">
                    <a:pos x="41" y="388"/>
                  </a:cxn>
                  <a:cxn ang="0">
                    <a:pos x="71" y="405"/>
                  </a:cxn>
                  <a:cxn ang="0">
                    <a:pos x="109" y="424"/>
                  </a:cxn>
                  <a:cxn ang="0">
                    <a:pos x="150" y="438"/>
                  </a:cxn>
                  <a:cxn ang="0">
                    <a:pos x="191" y="449"/>
                  </a:cxn>
                  <a:cxn ang="0">
                    <a:pos x="234" y="458"/>
                  </a:cxn>
                  <a:cxn ang="0">
                    <a:pos x="276" y="464"/>
                  </a:cxn>
                  <a:cxn ang="0">
                    <a:pos x="319" y="468"/>
                  </a:cxn>
                  <a:cxn ang="0">
                    <a:pos x="363" y="471"/>
                  </a:cxn>
                  <a:cxn ang="0">
                    <a:pos x="391" y="472"/>
                  </a:cxn>
                  <a:cxn ang="0">
                    <a:pos x="401" y="464"/>
                  </a:cxn>
                  <a:cxn ang="0">
                    <a:pos x="404" y="451"/>
                  </a:cxn>
                  <a:cxn ang="0">
                    <a:pos x="395" y="441"/>
                  </a:cxn>
                  <a:cxn ang="0">
                    <a:pos x="369" y="434"/>
                  </a:cxn>
                  <a:cxn ang="0">
                    <a:pos x="331" y="426"/>
                  </a:cxn>
                  <a:cxn ang="0">
                    <a:pos x="291" y="421"/>
                  </a:cxn>
                  <a:cxn ang="0">
                    <a:pos x="251" y="415"/>
                  </a:cxn>
                  <a:cxn ang="0">
                    <a:pos x="213" y="408"/>
                  </a:cxn>
                  <a:cxn ang="0">
                    <a:pos x="175" y="398"/>
                  </a:cxn>
                  <a:cxn ang="0">
                    <a:pos x="138" y="386"/>
                  </a:cxn>
                  <a:cxn ang="0">
                    <a:pos x="102" y="372"/>
                  </a:cxn>
                  <a:cxn ang="0">
                    <a:pos x="69" y="352"/>
                  </a:cxn>
                  <a:cxn ang="0">
                    <a:pos x="49" y="324"/>
                  </a:cxn>
                  <a:cxn ang="0">
                    <a:pos x="43" y="290"/>
                  </a:cxn>
                  <a:cxn ang="0">
                    <a:pos x="49" y="250"/>
                  </a:cxn>
                  <a:cxn ang="0">
                    <a:pos x="65" y="212"/>
                  </a:cxn>
                  <a:cxn ang="0">
                    <a:pos x="90" y="172"/>
                  </a:cxn>
                  <a:cxn ang="0">
                    <a:pos x="119" y="138"/>
                  </a:cxn>
                  <a:cxn ang="0">
                    <a:pos x="154" y="103"/>
                  </a:cxn>
                  <a:cxn ang="0">
                    <a:pos x="193" y="71"/>
                  </a:cxn>
                  <a:cxn ang="0">
                    <a:pos x="245" y="47"/>
                  </a:cxn>
                  <a:cxn ang="0">
                    <a:pos x="298" y="25"/>
                  </a:cxn>
                  <a:cxn ang="0">
                    <a:pos x="332" y="8"/>
                  </a:cxn>
                  <a:cxn ang="0">
                    <a:pos x="322" y="0"/>
                  </a:cxn>
                  <a:cxn ang="0">
                    <a:pos x="278" y="5"/>
                  </a:cxn>
                  <a:cxn ang="0">
                    <a:pos x="226" y="23"/>
                  </a:cxn>
                  <a:cxn ang="0">
                    <a:pos x="178" y="4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4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/>
                <a:ahLst/>
                <a:cxnLst>
                  <a:cxn ang="0">
                    <a:pos x="294" y="96"/>
                  </a:cxn>
                  <a:cxn ang="0">
                    <a:pos x="310" y="113"/>
                  </a:cxn>
                  <a:cxn ang="0">
                    <a:pos x="320" y="133"/>
                  </a:cxn>
                  <a:cxn ang="0">
                    <a:pos x="325" y="155"/>
                  </a:cxn>
                  <a:cxn ang="0">
                    <a:pos x="325" y="178"/>
                  </a:cxn>
                  <a:cxn ang="0">
                    <a:pos x="322" y="197"/>
                  </a:cxn>
                  <a:cxn ang="0">
                    <a:pos x="316" y="212"/>
                  </a:cxn>
                  <a:cxn ang="0">
                    <a:pos x="306" y="228"/>
                  </a:cxn>
                  <a:cxn ang="0">
                    <a:pos x="295" y="241"/>
                  </a:cxn>
                  <a:cxn ang="0">
                    <a:pos x="282" y="256"/>
                  </a:cxn>
                  <a:cxn ang="0">
                    <a:pos x="269" y="267"/>
                  </a:cxn>
                  <a:cxn ang="0">
                    <a:pos x="256" y="280"/>
                  </a:cxn>
                  <a:cxn ang="0">
                    <a:pos x="243" y="293"/>
                  </a:cxn>
                  <a:cxn ang="0">
                    <a:pos x="240" y="297"/>
                  </a:cxn>
                  <a:cxn ang="0">
                    <a:pos x="240" y="302"/>
                  </a:cxn>
                  <a:cxn ang="0">
                    <a:pos x="240" y="306"/>
                  </a:cxn>
                  <a:cxn ang="0">
                    <a:pos x="243" y="310"/>
                  </a:cxn>
                  <a:cxn ang="0">
                    <a:pos x="247" y="313"/>
                  </a:cxn>
                  <a:cxn ang="0">
                    <a:pos x="253" y="315"/>
                  </a:cxn>
                  <a:cxn ang="0">
                    <a:pos x="257" y="313"/>
                  </a:cxn>
                  <a:cxn ang="0">
                    <a:pos x="262" y="310"/>
                  </a:cxn>
                  <a:cxn ang="0">
                    <a:pos x="291" y="292"/>
                  </a:cxn>
                  <a:cxn ang="0">
                    <a:pos x="316" y="267"/>
                  </a:cxn>
                  <a:cxn ang="0">
                    <a:pos x="335" y="240"/>
                  </a:cxn>
                  <a:cxn ang="0">
                    <a:pos x="348" y="208"/>
                  </a:cxn>
                  <a:cxn ang="0">
                    <a:pos x="354" y="177"/>
                  </a:cxn>
                  <a:cxn ang="0">
                    <a:pos x="351" y="143"/>
                  </a:cxn>
                  <a:cxn ang="0">
                    <a:pos x="339" y="113"/>
                  </a:cxn>
                  <a:cxn ang="0">
                    <a:pos x="316" y="86"/>
                  </a:cxn>
                  <a:cxn ang="0">
                    <a:pos x="298" y="72"/>
                  </a:cxn>
                  <a:cxn ang="0">
                    <a:pos x="278" y="60"/>
                  </a:cxn>
                  <a:cxn ang="0">
                    <a:pos x="256" y="49"/>
                  </a:cxn>
                  <a:cxn ang="0">
                    <a:pos x="231" y="39"/>
                  </a:cxn>
                  <a:cxn ang="0">
                    <a:pos x="206" y="29"/>
                  </a:cxn>
                  <a:cxn ang="0">
                    <a:pos x="181" y="21"/>
                  </a:cxn>
                  <a:cxn ang="0">
                    <a:pos x="155" y="16"/>
                  </a:cxn>
                  <a:cxn ang="0">
                    <a:pos x="130" y="10"/>
                  </a:cxn>
                  <a:cxn ang="0">
                    <a:pos x="105" y="6"/>
                  </a:cxn>
                  <a:cxn ang="0">
                    <a:pos x="83" y="3"/>
                  </a:cxn>
                  <a:cxn ang="0">
                    <a:pos x="61" y="0"/>
                  </a:cxn>
                  <a:cxn ang="0">
                    <a:pos x="43" y="0"/>
                  </a:cxn>
                  <a:cxn ang="0">
                    <a:pos x="27" y="0"/>
                  </a:cxn>
                  <a:cxn ang="0">
                    <a:pos x="14" y="0"/>
                  </a:cxn>
                  <a:cxn ang="0">
                    <a:pos x="5" y="3"/>
                  </a:cxn>
                  <a:cxn ang="0">
                    <a:pos x="0" y="6"/>
                  </a:cxn>
                  <a:cxn ang="0">
                    <a:pos x="15" y="8"/>
                  </a:cxn>
                  <a:cxn ang="0">
                    <a:pos x="30" y="10"/>
                  </a:cxn>
                  <a:cxn ang="0">
                    <a:pos x="47" y="13"/>
                  </a:cxn>
                  <a:cxn ang="0">
                    <a:pos x="65" y="16"/>
                  </a:cxn>
                  <a:cxn ang="0">
                    <a:pos x="83" y="20"/>
                  </a:cxn>
                  <a:cxn ang="0">
                    <a:pos x="103" y="23"/>
                  </a:cxn>
                  <a:cxn ang="0">
                    <a:pos x="122" y="27"/>
                  </a:cxn>
                  <a:cxn ang="0">
                    <a:pos x="143" y="31"/>
                  </a:cxn>
                  <a:cxn ang="0">
                    <a:pos x="162" y="37"/>
                  </a:cxn>
                  <a:cxn ang="0">
                    <a:pos x="182" y="43"/>
                  </a:cxn>
                  <a:cxn ang="0">
                    <a:pos x="203" y="49"/>
                  </a:cxn>
                  <a:cxn ang="0">
                    <a:pos x="222" y="56"/>
                  </a:cxn>
                  <a:cxn ang="0">
                    <a:pos x="241" y="64"/>
                  </a:cxn>
                  <a:cxn ang="0">
                    <a:pos x="260" y="75"/>
                  </a:cxn>
                  <a:cxn ang="0">
                    <a:pos x="278" y="85"/>
                  </a:cxn>
                  <a:cxn ang="0">
                    <a:pos x="294" y="96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 w="6350" cmpd="sng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5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187"/>
                  </a:cxn>
                  <a:cxn ang="0">
                    <a:pos x="5" y="210"/>
                  </a:cxn>
                  <a:cxn ang="0">
                    <a:pos x="16" y="231"/>
                  </a:cxn>
                  <a:cxn ang="0">
                    <a:pos x="30" y="250"/>
                  </a:cxn>
                  <a:cxn ang="0">
                    <a:pos x="48" y="266"/>
                  </a:cxn>
                  <a:cxn ang="0">
                    <a:pos x="69" y="280"/>
                  </a:cxn>
                  <a:cxn ang="0">
                    <a:pos x="92" y="290"/>
                  </a:cxn>
                  <a:cxn ang="0">
                    <a:pos x="116" y="296"/>
                  </a:cxn>
                  <a:cxn ang="0">
                    <a:pos x="123" y="297"/>
                  </a:cxn>
                  <a:cxn ang="0">
                    <a:pos x="130" y="295"/>
                  </a:cxn>
                  <a:cxn ang="0">
                    <a:pos x="136" y="290"/>
                  </a:cxn>
                  <a:cxn ang="0">
                    <a:pos x="139" y="284"/>
                  </a:cxn>
                  <a:cxn ang="0">
                    <a:pos x="139" y="277"/>
                  </a:cxn>
                  <a:cxn ang="0">
                    <a:pos x="138" y="270"/>
                  </a:cxn>
                  <a:cxn ang="0">
                    <a:pos x="133" y="264"/>
                  </a:cxn>
                  <a:cxn ang="0">
                    <a:pos x="126" y="261"/>
                  </a:cxn>
                  <a:cxn ang="0">
                    <a:pos x="102" y="253"/>
                  </a:cxn>
                  <a:cxn ang="0">
                    <a:pos x="80" y="241"/>
                  </a:cxn>
                  <a:cxn ang="0">
                    <a:pos x="63" y="226"/>
                  </a:cxn>
                  <a:cxn ang="0">
                    <a:pos x="50" y="208"/>
                  </a:cxn>
                  <a:cxn ang="0">
                    <a:pos x="41" y="187"/>
                  </a:cxn>
                  <a:cxn ang="0">
                    <a:pos x="36" y="164"/>
                  </a:cxn>
                  <a:cxn ang="0">
                    <a:pos x="36" y="139"/>
                  </a:cxn>
                  <a:cxn ang="0">
                    <a:pos x="44" y="113"/>
                  </a:cxn>
                  <a:cxn ang="0">
                    <a:pos x="52" y="95"/>
                  </a:cxn>
                  <a:cxn ang="0">
                    <a:pos x="64" y="78"/>
                  </a:cxn>
                  <a:cxn ang="0">
                    <a:pos x="77" y="62"/>
                  </a:cxn>
                  <a:cxn ang="0">
                    <a:pos x="92" y="47"/>
                  </a:cxn>
                  <a:cxn ang="0">
                    <a:pos x="105" y="34"/>
                  </a:cxn>
                  <a:cxn ang="0">
                    <a:pos x="120" y="23"/>
                  </a:cxn>
                  <a:cxn ang="0">
                    <a:pos x="133" y="11"/>
                  </a:cxn>
                  <a:cxn ang="0">
                    <a:pos x="143" y="1"/>
                  </a:cxn>
                  <a:cxn ang="0">
                    <a:pos x="133" y="0"/>
                  </a:cxn>
                  <a:cxn ang="0">
                    <a:pos x="117" y="7"/>
                  </a:cxn>
                  <a:cxn ang="0">
                    <a:pos x="95" y="23"/>
                  </a:cxn>
                  <a:cxn ang="0">
                    <a:pos x="70" y="44"/>
                  </a:cxn>
                  <a:cxn ang="0">
                    <a:pos x="47" y="72"/>
                  </a:cxn>
                  <a:cxn ang="0">
                    <a:pos x="25" y="101"/>
                  </a:cxn>
                  <a:cxn ang="0">
                    <a:pos x="8" y="132"/>
                  </a:cxn>
                  <a:cxn ang="0">
                    <a:pos x="0" y="162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6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/>
                <a:ahLst/>
                <a:cxnLst>
                  <a:cxn ang="0">
                    <a:pos x="260" y="155"/>
                  </a:cxn>
                  <a:cxn ang="0">
                    <a:pos x="275" y="180"/>
                  </a:cxn>
                  <a:cxn ang="0">
                    <a:pos x="282" y="206"/>
                  </a:cxn>
                  <a:cxn ang="0">
                    <a:pos x="278" y="234"/>
                  </a:cxn>
                  <a:cxn ang="0">
                    <a:pos x="262" y="262"/>
                  </a:cxn>
                  <a:cxn ang="0">
                    <a:pos x="237" y="286"/>
                  </a:cxn>
                  <a:cxn ang="0">
                    <a:pos x="209" y="308"/>
                  </a:cxn>
                  <a:cxn ang="0">
                    <a:pos x="180" y="331"/>
                  </a:cxn>
                  <a:cxn ang="0">
                    <a:pos x="162" y="348"/>
                  </a:cxn>
                  <a:cxn ang="0">
                    <a:pos x="156" y="359"/>
                  </a:cxn>
                  <a:cxn ang="0">
                    <a:pos x="152" y="371"/>
                  </a:cxn>
                  <a:cxn ang="0">
                    <a:pos x="153" y="382"/>
                  </a:cxn>
                  <a:cxn ang="0">
                    <a:pos x="163" y="388"/>
                  </a:cxn>
                  <a:cxn ang="0">
                    <a:pos x="175" y="387"/>
                  </a:cxn>
                  <a:cxn ang="0">
                    <a:pos x="194" y="367"/>
                  </a:cxn>
                  <a:cxn ang="0">
                    <a:pos x="227" y="337"/>
                  </a:cxn>
                  <a:cxn ang="0">
                    <a:pos x="260" y="308"/>
                  </a:cxn>
                  <a:cxn ang="0">
                    <a:pos x="290" y="275"/>
                  </a:cxn>
                  <a:cxn ang="0">
                    <a:pos x="307" y="234"/>
                  </a:cxn>
                  <a:cxn ang="0">
                    <a:pos x="304" y="191"/>
                  </a:cxn>
                  <a:cxn ang="0">
                    <a:pos x="285" y="151"/>
                  </a:cxn>
                  <a:cxn ang="0">
                    <a:pos x="253" y="118"/>
                  </a:cxn>
                  <a:cxn ang="0">
                    <a:pos x="222" y="94"/>
                  </a:cxn>
                  <a:cxn ang="0">
                    <a:pos x="191" y="75"/>
                  </a:cxn>
                  <a:cxn ang="0">
                    <a:pos x="159" y="55"/>
                  </a:cxn>
                  <a:cxn ang="0">
                    <a:pos x="124" y="36"/>
                  </a:cxn>
                  <a:cxn ang="0">
                    <a:pos x="92" y="20"/>
                  </a:cxn>
                  <a:cxn ang="0">
                    <a:pos x="59" y="9"/>
                  </a:cxn>
                  <a:cxn ang="0">
                    <a:pos x="31" y="2"/>
                  </a:cxn>
                  <a:cxn ang="0">
                    <a:pos x="9" y="2"/>
                  </a:cxn>
                  <a:cxn ang="0">
                    <a:pos x="11" y="7"/>
                  </a:cxn>
                  <a:cxn ang="0">
                    <a:pos x="36" y="17"/>
                  </a:cxn>
                  <a:cxn ang="0">
                    <a:pos x="65" y="30"/>
                  </a:cxn>
                  <a:cxn ang="0">
                    <a:pos x="99" y="46"/>
                  </a:cxn>
                  <a:cxn ang="0">
                    <a:pos x="134" y="65"/>
                  </a:cxn>
                  <a:cxn ang="0">
                    <a:pos x="169" y="86"/>
                  </a:cxn>
                  <a:cxn ang="0">
                    <a:pos x="205" y="109"/>
                  </a:cxn>
                  <a:cxn ang="0">
                    <a:pos x="235" y="132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7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/>
                <a:ahLst/>
                <a:cxnLst>
                  <a:cxn ang="0">
                    <a:pos x="332" y="65"/>
                  </a:cxn>
                  <a:cxn ang="0">
                    <a:pos x="351" y="123"/>
                  </a:cxn>
                  <a:cxn ang="0">
                    <a:pos x="373" y="181"/>
                  </a:cxn>
                  <a:cxn ang="0">
                    <a:pos x="395" y="237"/>
                  </a:cxn>
                  <a:cxn ang="0">
                    <a:pos x="406" y="273"/>
                  </a:cxn>
                  <a:cxn ang="0">
                    <a:pos x="404" y="284"/>
                  </a:cxn>
                  <a:cxn ang="0">
                    <a:pos x="393" y="292"/>
                  </a:cxn>
                  <a:cxn ang="0">
                    <a:pos x="381" y="289"/>
                  </a:cxn>
                  <a:cxn ang="0">
                    <a:pos x="364" y="251"/>
                  </a:cxn>
                  <a:cxn ang="0">
                    <a:pos x="339" y="171"/>
                  </a:cxn>
                  <a:cxn ang="0">
                    <a:pos x="318" y="93"/>
                  </a:cxn>
                  <a:cxn ang="0">
                    <a:pos x="307" y="42"/>
                  </a:cxn>
                  <a:cxn ang="0">
                    <a:pos x="283" y="34"/>
                  </a:cxn>
                  <a:cxn ang="0">
                    <a:pos x="239" y="39"/>
                  </a:cxn>
                  <a:cxn ang="0">
                    <a:pos x="192" y="50"/>
                  </a:cxn>
                  <a:cxn ang="0">
                    <a:pos x="148" y="65"/>
                  </a:cxn>
                  <a:cxn ang="0">
                    <a:pos x="106" y="83"/>
                  </a:cxn>
                  <a:cxn ang="0">
                    <a:pos x="67" y="103"/>
                  </a:cxn>
                  <a:cxn ang="0">
                    <a:pos x="34" y="122"/>
                  </a:cxn>
                  <a:cxn ang="0">
                    <a:pos x="9" y="141"/>
                  </a:cxn>
                  <a:cxn ang="0">
                    <a:pos x="0" y="133"/>
                  </a:cxn>
                  <a:cxn ang="0">
                    <a:pos x="19" y="102"/>
                  </a:cxn>
                  <a:cxn ang="0">
                    <a:pos x="53" y="70"/>
                  </a:cxn>
                  <a:cxn ang="0">
                    <a:pos x="92" y="43"/>
                  </a:cxn>
                  <a:cxn ang="0">
                    <a:pos x="139" y="23"/>
                  </a:cxn>
                  <a:cxn ang="0">
                    <a:pos x="210" y="8"/>
                  </a:cxn>
                  <a:cxn ang="0">
                    <a:pos x="277" y="1"/>
                  </a:cxn>
                  <a:cxn ang="0">
                    <a:pos x="321" y="0"/>
                  </a:cxn>
                  <a:cxn ang="0">
                    <a:pos x="336" y="1"/>
                  </a:cxn>
                  <a:cxn ang="0">
                    <a:pos x="345" y="11"/>
                  </a:cxn>
                  <a:cxn ang="0">
                    <a:pos x="345" y="26"/>
                  </a:cxn>
                  <a:cxn ang="0">
                    <a:pos x="335" y="34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8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/>
                <a:ahLst/>
                <a:cxnLst>
                  <a:cxn ang="0">
                    <a:pos x="82" y="289"/>
                  </a:cxn>
                  <a:cxn ang="0">
                    <a:pos x="87" y="316"/>
                  </a:cxn>
                  <a:cxn ang="0">
                    <a:pos x="107" y="376"/>
                  </a:cxn>
                  <a:cxn ang="0">
                    <a:pos x="141" y="455"/>
                  </a:cxn>
                  <a:cxn ang="0">
                    <a:pos x="175" y="533"/>
                  </a:cxn>
                  <a:cxn ang="0">
                    <a:pos x="210" y="611"/>
                  </a:cxn>
                  <a:cxn ang="0">
                    <a:pos x="248" y="687"/>
                  </a:cxn>
                  <a:cxn ang="0">
                    <a:pos x="287" y="763"/>
                  </a:cxn>
                  <a:cxn ang="0">
                    <a:pos x="326" y="839"/>
                  </a:cxn>
                  <a:cxn ang="0">
                    <a:pos x="367" y="915"/>
                  </a:cxn>
                  <a:cxn ang="0">
                    <a:pos x="391" y="957"/>
                  </a:cxn>
                  <a:cxn ang="0">
                    <a:pos x="404" y="960"/>
                  </a:cxn>
                  <a:cxn ang="0">
                    <a:pos x="420" y="960"/>
                  </a:cxn>
                  <a:cxn ang="0">
                    <a:pos x="433" y="957"/>
                  </a:cxn>
                  <a:cxn ang="0">
                    <a:pos x="439" y="948"/>
                  </a:cxn>
                  <a:cxn ang="0">
                    <a:pos x="436" y="937"/>
                  </a:cxn>
                  <a:cxn ang="0">
                    <a:pos x="414" y="902"/>
                  </a:cxn>
                  <a:cxn ang="0">
                    <a:pos x="380" y="843"/>
                  </a:cxn>
                  <a:cxn ang="0">
                    <a:pos x="348" y="784"/>
                  </a:cxn>
                  <a:cxn ang="0">
                    <a:pos x="314" y="724"/>
                  </a:cxn>
                  <a:cxn ang="0">
                    <a:pos x="269" y="638"/>
                  </a:cxn>
                  <a:cxn ang="0">
                    <a:pos x="216" y="532"/>
                  </a:cxn>
                  <a:cxn ang="0">
                    <a:pos x="169" y="424"/>
                  </a:cxn>
                  <a:cxn ang="0">
                    <a:pos x="128" y="312"/>
                  </a:cxn>
                  <a:cxn ang="0">
                    <a:pos x="91" y="220"/>
                  </a:cxn>
                  <a:cxn ang="0">
                    <a:pos x="60" y="139"/>
                  </a:cxn>
                  <a:cxn ang="0">
                    <a:pos x="35" y="62"/>
                  </a:cxn>
                  <a:cxn ang="0">
                    <a:pos x="15" y="10"/>
                  </a:cxn>
                  <a:cxn ang="0">
                    <a:pos x="5" y="1"/>
                  </a:cxn>
                  <a:cxn ang="0">
                    <a:pos x="0" y="10"/>
                  </a:cxn>
                  <a:cxn ang="0">
                    <a:pos x="6" y="47"/>
                  </a:cxn>
                  <a:cxn ang="0">
                    <a:pos x="16" y="115"/>
                  </a:cxn>
                  <a:cxn ang="0">
                    <a:pos x="33" y="179"/>
                  </a:cxn>
                  <a:cxn ang="0">
                    <a:pos x="56" y="241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29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/>
                <a:ahLst/>
                <a:cxnLst>
                  <a:cxn ang="0">
                    <a:pos x="2" y="182"/>
                  </a:cxn>
                  <a:cxn ang="0">
                    <a:pos x="0" y="187"/>
                  </a:cxn>
                  <a:cxn ang="0">
                    <a:pos x="0" y="191"/>
                  </a:cxn>
                  <a:cxn ang="0">
                    <a:pos x="2" y="195"/>
                  </a:cxn>
                  <a:cxn ang="0">
                    <a:pos x="6" y="198"/>
                  </a:cxn>
                  <a:cxn ang="0">
                    <a:pos x="30" y="187"/>
                  </a:cxn>
                  <a:cxn ang="0">
                    <a:pos x="52" y="176"/>
                  </a:cxn>
                  <a:cxn ang="0">
                    <a:pos x="75" y="166"/>
                  </a:cxn>
                  <a:cxn ang="0">
                    <a:pos x="99" y="156"/>
                  </a:cxn>
                  <a:cxn ang="0">
                    <a:pos x="124" y="146"/>
                  </a:cxn>
                  <a:cxn ang="0">
                    <a:pos x="147" y="138"/>
                  </a:cxn>
                  <a:cxn ang="0">
                    <a:pos x="171" y="128"/>
                  </a:cxn>
                  <a:cxn ang="0">
                    <a:pos x="194" y="119"/>
                  </a:cxn>
                  <a:cxn ang="0">
                    <a:pos x="218" y="109"/>
                  </a:cxn>
                  <a:cxn ang="0">
                    <a:pos x="241" y="99"/>
                  </a:cxn>
                  <a:cxn ang="0">
                    <a:pos x="265" y="89"/>
                  </a:cxn>
                  <a:cxn ang="0">
                    <a:pos x="287" y="77"/>
                  </a:cxn>
                  <a:cxn ang="0">
                    <a:pos x="310" y="66"/>
                  </a:cxn>
                  <a:cxn ang="0">
                    <a:pos x="332" y="54"/>
                  </a:cxn>
                  <a:cxn ang="0">
                    <a:pos x="354" y="41"/>
                  </a:cxn>
                  <a:cxn ang="0">
                    <a:pos x="376" y="27"/>
                  </a:cxn>
                  <a:cxn ang="0">
                    <a:pos x="381" y="23"/>
                  </a:cxn>
                  <a:cxn ang="0">
                    <a:pos x="382" y="17"/>
                  </a:cxn>
                  <a:cxn ang="0">
                    <a:pos x="382" y="11"/>
                  </a:cxn>
                  <a:cxn ang="0">
                    <a:pos x="379" y="7"/>
                  </a:cxn>
                  <a:cxn ang="0">
                    <a:pos x="375" y="3"/>
                  </a:cxn>
                  <a:cxn ang="0">
                    <a:pos x="369" y="0"/>
                  </a:cxn>
                  <a:cxn ang="0">
                    <a:pos x="363" y="0"/>
                  </a:cxn>
                  <a:cxn ang="0">
                    <a:pos x="359" y="3"/>
                  </a:cxn>
                  <a:cxn ang="0">
                    <a:pos x="335" y="16"/>
                  </a:cxn>
                  <a:cxn ang="0">
                    <a:pos x="309" y="28"/>
                  </a:cxn>
                  <a:cxn ang="0">
                    <a:pos x="281" y="41"/>
                  </a:cxn>
                  <a:cxn ang="0">
                    <a:pos x="253" y="56"/>
                  </a:cxn>
                  <a:cxn ang="0">
                    <a:pos x="223" y="70"/>
                  </a:cxn>
                  <a:cxn ang="0">
                    <a:pos x="193" y="84"/>
                  </a:cxn>
                  <a:cxn ang="0">
                    <a:pos x="163" y="97"/>
                  </a:cxn>
                  <a:cxn ang="0">
                    <a:pos x="135" y="112"/>
                  </a:cxn>
                  <a:cxn ang="0">
                    <a:pos x="107" y="125"/>
                  </a:cxn>
                  <a:cxn ang="0">
                    <a:pos x="83" y="136"/>
                  </a:cxn>
                  <a:cxn ang="0">
                    <a:pos x="61" y="148"/>
                  </a:cxn>
                  <a:cxn ang="0">
                    <a:pos x="40" y="158"/>
                  </a:cxn>
                  <a:cxn ang="0">
                    <a:pos x="24" y="166"/>
                  </a:cxn>
                  <a:cxn ang="0">
                    <a:pos x="12" y="174"/>
                  </a:cxn>
                  <a:cxn ang="0">
                    <a:pos x="5" y="179"/>
                  </a:cxn>
                  <a:cxn ang="0">
                    <a:pos x="2" y="182"/>
                  </a:cxn>
                  <a:cxn ang="0">
                    <a:pos x="2" y="182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0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/>
                <a:ahLst/>
                <a:cxnLst>
                  <a:cxn ang="0">
                    <a:pos x="119" y="3"/>
                  </a:cxn>
                  <a:cxn ang="0">
                    <a:pos x="105" y="1"/>
                  </a:cxn>
                  <a:cxn ang="0">
                    <a:pos x="94" y="0"/>
                  </a:cxn>
                  <a:cxn ang="0">
                    <a:pos x="75" y="1"/>
                  </a:cxn>
                  <a:cxn ang="0">
                    <a:pos x="57" y="4"/>
                  </a:cxn>
                  <a:cxn ang="0">
                    <a:pos x="41" y="13"/>
                  </a:cxn>
                  <a:cxn ang="0">
                    <a:pos x="17" y="34"/>
                  </a:cxn>
                  <a:cxn ang="0">
                    <a:pos x="1" y="76"/>
                  </a:cxn>
                  <a:cxn ang="0">
                    <a:pos x="3" y="121"/>
                  </a:cxn>
                  <a:cxn ang="0">
                    <a:pos x="16" y="167"/>
                  </a:cxn>
                  <a:cxn ang="0">
                    <a:pos x="35" y="200"/>
                  </a:cxn>
                  <a:cxn ang="0">
                    <a:pos x="57" y="223"/>
                  </a:cxn>
                  <a:cxn ang="0">
                    <a:pos x="85" y="236"/>
                  </a:cxn>
                  <a:cxn ang="0">
                    <a:pos x="116" y="240"/>
                  </a:cxn>
                  <a:cxn ang="0">
                    <a:pos x="154" y="228"/>
                  </a:cxn>
                  <a:cxn ang="0">
                    <a:pos x="192" y="204"/>
                  </a:cxn>
                  <a:cxn ang="0">
                    <a:pos x="218" y="171"/>
                  </a:cxn>
                  <a:cxn ang="0">
                    <a:pos x="229" y="131"/>
                  </a:cxn>
                  <a:cxn ang="0">
                    <a:pos x="224" y="103"/>
                  </a:cxn>
                  <a:cxn ang="0">
                    <a:pos x="215" y="95"/>
                  </a:cxn>
                  <a:cxn ang="0">
                    <a:pos x="204" y="95"/>
                  </a:cxn>
                  <a:cxn ang="0">
                    <a:pos x="195" y="105"/>
                  </a:cxn>
                  <a:cxn ang="0">
                    <a:pos x="193" y="126"/>
                  </a:cxn>
                  <a:cxn ang="0">
                    <a:pos x="183" y="158"/>
                  </a:cxn>
                  <a:cxn ang="0">
                    <a:pos x="164" y="181"/>
                  </a:cxn>
                  <a:cxn ang="0">
                    <a:pos x="133" y="195"/>
                  </a:cxn>
                  <a:cxn ang="0">
                    <a:pos x="92" y="197"/>
                  </a:cxn>
                  <a:cxn ang="0">
                    <a:pos x="63" y="177"/>
                  </a:cxn>
                  <a:cxn ang="0">
                    <a:pos x="47" y="142"/>
                  </a:cxn>
                  <a:cxn ang="0">
                    <a:pos x="36" y="103"/>
                  </a:cxn>
                  <a:cxn ang="0">
                    <a:pos x="35" y="73"/>
                  </a:cxn>
                  <a:cxn ang="0">
                    <a:pos x="41" y="50"/>
                  </a:cxn>
                  <a:cxn ang="0">
                    <a:pos x="55" y="33"/>
                  </a:cxn>
                  <a:cxn ang="0">
                    <a:pos x="77" y="21"/>
                  </a:cxn>
                  <a:cxn ang="0">
                    <a:pos x="97" y="19"/>
                  </a:cxn>
                  <a:cxn ang="0">
                    <a:pos x="120" y="19"/>
                  </a:cxn>
                  <a:cxn ang="0">
                    <a:pos x="139" y="20"/>
                  </a:cxn>
                  <a:cxn ang="0">
                    <a:pos x="133" y="9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1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34" y="28"/>
                  </a:cxn>
                  <a:cxn ang="0">
                    <a:pos x="15" y="52"/>
                  </a:cxn>
                  <a:cxn ang="0">
                    <a:pos x="3" y="81"/>
                  </a:cxn>
                  <a:cxn ang="0">
                    <a:pos x="0" y="114"/>
                  </a:cxn>
                  <a:cxn ang="0">
                    <a:pos x="6" y="145"/>
                  </a:cxn>
                  <a:cxn ang="0">
                    <a:pos x="18" y="176"/>
                  </a:cxn>
                  <a:cxn ang="0">
                    <a:pos x="37" y="204"/>
                  </a:cxn>
                  <a:cxn ang="0">
                    <a:pos x="65" y="232"/>
                  </a:cxn>
                  <a:cxn ang="0">
                    <a:pos x="102" y="258"/>
                  </a:cxn>
                  <a:cxn ang="0">
                    <a:pos x="143" y="270"/>
                  </a:cxn>
                  <a:cxn ang="0">
                    <a:pos x="185" y="265"/>
                  </a:cxn>
                  <a:cxn ang="0">
                    <a:pos x="219" y="240"/>
                  </a:cxn>
                  <a:cxn ang="0">
                    <a:pos x="244" y="216"/>
                  </a:cxn>
                  <a:cxn ang="0">
                    <a:pos x="263" y="189"/>
                  </a:cxn>
                  <a:cxn ang="0">
                    <a:pos x="276" y="158"/>
                  </a:cxn>
                  <a:cxn ang="0">
                    <a:pos x="281" y="134"/>
                  </a:cxn>
                  <a:cxn ang="0">
                    <a:pos x="275" y="121"/>
                  </a:cxn>
                  <a:cxn ang="0">
                    <a:pos x="259" y="117"/>
                  </a:cxn>
                  <a:cxn ang="0">
                    <a:pos x="245" y="122"/>
                  </a:cxn>
                  <a:cxn ang="0">
                    <a:pos x="243" y="133"/>
                  </a:cxn>
                  <a:cxn ang="0">
                    <a:pos x="235" y="151"/>
                  </a:cxn>
                  <a:cxn ang="0">
                    <a:pos x="222" y="179"/>
                  </a:cxn>
                  <a:cxn ang="0">
                    <a:pos x="199" y="203"/>
                  </a:cxn>
                  <a:cxn ang="0">
                    <a:pos x="154" y="212"/>
                  </a:cxn>
                  <a:cxn ang="0">
                    <a:pos x="100" y="197"/>
                  </a:cxn>
                  <a:cxn ang="0">
                    <a:pos x="59" y="163"/>
                  </a:cxn>
                  <a:cxn ang="0">
                    <a:pos x="40" y="114"/>
                  </a:cxn>
                  <a:cxn ang="0">
                    <a:pos x="44" y="74"/>
                  </a:cxn>
                  <a:cxn ang="0">
                    <a:pos x="59" y="51"/>
                  </a:cxn>
                  <a:cxn ang="0">
                    <a:pos x="80" y="31"/>
                  </a:cxn>
                  <a:cxn ang="0">
                    <a:pos x="102" y="19"/>
                  </a:cxn>
                  <a:cxn ang="0">
                    <a:pos x="110" y="5"/>
                  </a:cxn>
                  <a:cxn ang="0">
                    <a:pos x="88" y="2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2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8" y="13"/>
                  </a:cxn>
                  <a:cxn ang="0">
                    <a:pos x="11" y="13"/>
                  </a:cxn>
                  <a:cxn ang="0">
                    <a:pos x="14" y="11"/>
                  </a:cxn>
                  <a:cxn ang="0">
                    <a:pos x="15" y="9"/>
                  </a:cxn>
                  <a:cxn ang="0">
                    <a:pos x="15" y="6"/>
                  </a:cxn>
                  <a:cxn ang="0">
                    <a:pos x="15" y="4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3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9" y="17"/>
                  </a:cxn>
                  <a:cxn ang="0">
                    <a:pos x="13" y="17"/>
                  </a:cxn>
                  <a:cxn ang="0">
                    <a:pos x="16" y="15"/>
                  </a:cxn>
                  <a:cxn ang="0">
                    <a:pos x="17" y="13"/>
                  </a:cxn>
                  <a:cxn ang="0">
                    <a:pos x="17" y="9"/>
                  </a:cxn>
                  <a:cxn ang="0">
                    <a:pos x="17" y="6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3" y="3"/>
                  </a:cxn>
                  <a:cxn ang="0">
                    <a:pos x="1" y="6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4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7" y="7"/>
                  </a:cxn>
                  <a:cxn ang="0">
                    <a:pos x="9" y="6"/>
                  </a:cxn>
                  <a:cxn ang="0">
                    <a:pos x="9" y="4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5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5"/>
                  </a:cxn>
                  <a:cxn ang="0">
                    <a:pos x="1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7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6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7" y="3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7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5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7" y="17"/>
                  </a:cxn>
                  <a:cxn ang="0">
                    <a:pos x="20" y="15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7" y="3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8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9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9" y="13"/>
                  </a:cxn>
                  <a:cxn ang="0">
                    <a:pos x="11" y="12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9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5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2" y="10"/>
                  </a:cxn>
                  <a:cxn ang="0">
                    <a:pos x="13" y="8"/>
                  </a:cxn>
                  <a:cxn ang="0">
                    <a:pos x="13" y="6"/>
                  </a:cxn>
                  <a:cxn ang="0">
                    <a:pos x="13" y="3"/>
                  </a:cxn>
                  <a:cxn ang="0">
                    <a:pos x="12" y="2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0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1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2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9" y="17"/>
                  </a:cxn>
                  <a:cxn ang="0">
                    <a:pos x="12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2" y="1"/>
                  </a:cxn>
                  <a:cxn ang="0">
                    <a:pos x="9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3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7"/>
                  </a:cxn>
                  <a:cxn ang="0">
                    <a:pos x="1" y="10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7" y="12"/>
                  </a:cxn>
                  <a:cxn ang="0">
                    <a:pos x="10" y="10"/>
                  </a:cxn>
                  <a:cxn ang="0">
                    <a:pos x="12" y="7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4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/>
                <a:ahLst/>
                <a:cxnLst>
                  <a:cxn ang="0">
                    <a:pos x="7" y="65"/>
                  </a:cxn>
                  <a:cxn ang="0">
                    <a:pos x="15" y="72"/>
                  </a:cxn>
                  <a:cxn ang="0">
                    <a:pos x="25" y="75"/>
                  </a:cxn>
                  <a:cxn ang="0">
                    <a:pos x="32" y="75"/>
                  </a:cxn>
                  <a:cxn ang="0">
                    <a:pos x="37" y="73"/>
                  </a:cxn>
                  <a:cxn ang="0">
                    <a:pos x="38" y="73"/>
                  </a:cxn>
                  <a:cxn ang="0">
                    <a:pos x="44" y="71"/>
                  </a:cxn>
                  <a:cxn ang="0">
                    <a:pos x="50" y="69"/>
                  </a:cxn>
                  <a:cxn ang="0">
                    <a:pos x="59" y="65"/>
                  </a:cxn>
                  <a:cxn ang="0">
                    <a:pos x="65" y="60"/>
                  </a:cxn>
                  <a:cxn ang="0">
                    <a:pos x="71" y="56"/>
                  </a:cxn>
                  <a:cxn ang="0">
                    <a:pos x="74" y="50"/>
                  </a:cxn>
                  <a:cxn ang="0">
                    <a:pos x="72" y="45"/>
                  </a:cxn>
                  <a:cxn ang="0">
                    <a:pos x="59" y="35"/>
                  </a:cxn>
                  <a:cxn ang="0">
                    <a:pos x="46" y="39"/>
                  </a:cxn>
                  <a:cxn ang="0">
                    <a:pos x="35" y="48"/>
                  </a:cxn>
                  <a:cxn ang="0">
                    <a:pos x="31" y="52"/>
                  </a:cxn>
                  <a:cxn ang="0">
                    <a:pos x="29" y="43"/>
                  </a:cxn>
                  <a:cxn ang="0">
                    <a:pos x="24" y="26"/>
                  </a:cxn>
                  <a:cxn ang="0">
                    <a:pos x="13" y="7"/>
                  </a:cxn>
                  <a:cxn ang="0">
                    <a:pos x="2" y="0"/>
                  </a:cxn>
                  <a:cxn ang="0">
                    <a:pos x="0" y="19"/>
                  </a:cxn>
                  <a:cxn ang="0">
                    <a:pos x="3" y="40"/>
                  </a:cxn>
                  <a:cxn ang="0">
                    <a:pos x="6" y="58"/>
                  </a:cxn>
                  <a:cxn ang="0">
                    <a:pos x="7" y="65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5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/>
                <a:ahLst/>
                <a:cxnLst>
                  <a:cxn ang="0">
                    <a:pos x="24" y="59"/>
                  </a:cxn>
                  <a:cxn ang="0">
                    <a:pos x="29" y="59"/>
                  </a:cxn>
                  <a:cxn ang="0">
                    <a:pos x="38" y="57"/>
                  </a:cxn>
                  <a:cxn ang="0">
                    <a:pos x="47" y="56"/>
                  </a:cxn>
                  <a:cxn ang="0">
                    <a:pos x="56" y="54"/>
                  </a:cxn>
                  <a:cxn ang="0">
                    <a:pos x="63" y="52"/>
                  </a:cxn>
                  <a:cxn ang="0">
                    <a:pos x="68" y="47"/>
                  </a:cxn>
                  <a:cxn ang="0">
                    <a:pos x="69" y="43"/>
                  </a:cxn>
                  <a:cxn ang="0">
                    <a:pos x="66" y="37"/>
                  </a:cxn>
                  <a:cxn ang="0">
                    <a:pos x="54" y="32"/>
                  </a:cxn>
                  <a:cxn ang="0">
                    <a:pos x="41" y="33"/>
                  </a:cxn>
                  <a:cxn ang="0">
                    <a:pos x="29" y="37"/>
                  </a:cxn>
                  <a:cxn ang="0">
                    <a:pos x="25" y="40"/>
                  </a:cxn>
                  <a:cxn ang="0">
                    <a:pos x="21" y="29"/>
                  </a:cxn>
                  <a:cxn ang="0">
                    <a:pos x="19" y="13"/>
                  </a:cxn>
                  <a:cxn ang="0">
                    <a:pos x="15" y="1"/>
                  </a:cxn>
                  <a:cxn ang="0">
                    <a:pos x="0" y="0"/>
                  </a:cxn>
                  <a:cxn ang="0">
                    <a:pos x="0" y="27"/>
                  </a:cxn>
                  <a:cxn ang="0">
                    <a:pos x="9" y="44"/>
                  </a:cxn>
                  <a:cxn ang="0">
                    <a:pos x="19" y="56"/>
                  </a:cxn>
                  <a:cxn ang="0">
                    <a:pos x="24" y="59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6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/>
                <a:ahLst/>
                <a:cxnLst>
                  <a:cxn ang="0">
                    <a:pos x="6" y="46"/>
                  </a:cxn>
                  <a:cxn ang="0">
                    <a:pos x="15" y="54"/>
                  </a:cxn>
                  <a:cxn ang="0">
                    <a:pos x="22" y="59"/>
                  </a:cxn>
                  <a:cxn ang="0">
                    <a:pos x="31" y="60"/>
                  </a:cxn>
                  <a:cxn ang="0">
                    <a:pos x="38" y="60"/>
                  </a:cxn>
                  <a:cxn ang="0">
                    <a:pos x="45" y="59"/>
                  </a:cxn>
                  <a:cxn ang="0">
                    <a:pos x="51" y="56"/>
                  </a:cxn>
                  <a:cxn ang="0">
                    <a:pos x="57" y="53"/>
                  </a:cxn>
                  <a:cxn ang="0">
                    <a:pos x="60" y="51"/>
                  </a:cxn>
                  <a:cxn ang="0">
                    <a:pos x="64" y="50"/>
                  </a:cxn>
                  <a:cxn ang="0">
                    <a:pos x="67" y="47"/>
                  </a:cxn>
                  <a:cxn ang="0">
                    <a:pos x="69" y="43"/>
                  </a:cxn>
                  <a:cxn ang="0">
                    <a:pos x="67" y="40"/>
                  </a:cxn>
                  <a:cxn ang="0">
                    <a:pos x="54" y="31"/>
                  </a:cxn>
                  <a:cxn ang="0">
                    <a:pos x="41" y="31"/>
                  </a:cxn>
                  <a:cxn ang="0">
                    <a:pos x="32" y="34"/>
                  </a:cxn>
                  <a:cxn ang="0">
                    <a:pos x="28" y="37"/>
                  </a:cxn>
                  <a:cxn ang="0">
                    <a:pos x="26" y="30"/>
                  </a:cxn>
                  <a:cxn ang="0">
                    <a:pos x="20" y="15"/>
                  </a:cxn>
                  <a:cxn ang="0">
                    <a:pos x="12" y="2"/>
                  </a:cxn>
                  <a:cxn ang="0">
                    <a:pos x="1" y="0"/>
                  </a:cxn>
                  <a:cxn ang="0">
                    <a:pos x="0" y="14"/>
                  </a:cxn>
                  <a:cxn ang="0">
                    <a:pos x="1" y="30"/>
                  </a:cxn>
                  <a:cxn ang="0">
                    <a:pos x="4" y="41"/>
                  </a:cxn>
                  <a:cxn ang="0">
                    <a:pos x="6" y="46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7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/>
                <a:ahLst/>
                <a:cxnLst>
                  <a:cxn ang="0">
                    <a:pos x="12" y="44"/>
                  </a:cxn>
                  <a:cxn ang="0">
                    <a:pos x="19" y="46"/>
                  </a:cxn>
                  <a:cxn ang="0">
                    <a:pos x="31" y="48"/>
                  </a:cxn>
                  <a:cxn ang="0">
                    <a:pos x="43" y="48"/>
                  </a:cxn>
                  <a:cxn ang="0">
                    <a:pos x="56" y="46"/>
                  </a:cxn>
                  <a:cxn ang="0">
                    <a:pos x="66" y="42"/>
                  </a:cxn>
                  <a:cxn ang="0">
                    <a:pos x="74" y="36"/>
                  </a:cxn>
                  <a:cxn ang="0">
                    <a:pos x="75" y="29"/>
                  </a:cxn>
                  <a:cxn ang="0">
                    <a:pos x="71" y="19"/>
                  </a:cxn>
                  <a:cxn ang="0">
                    <a:pos x="66" y="16"/>
                  </a:cxn>
                  <a:cxn ang="0">
                    <a:pos x="59" y="15"/>
                  </a:cxn>
                  <a:cxn ang="0">
                    <a:pos x="52" y="15"/>
                  </a:cxn>
                  <a:cxn ang="0">
                    <a:pos x="43" y="18"/>
                  </a:cxn>
                  <a:cxn ang="0">
                    <a:pos x="35" y="19"/>
                  </a:cxn>
                  <a:cxn ang="0">
                    <a:pos x="30" y="22"/>
                  </a:cxn>
                  <a:cxn ang="0">
                    <a:pos x="25" y="23"/>
                  </a:cxn>
                  <a:cxn ang="0">
                    <a:pos x="24" y="25"/>
                  </a:cxn>
                  <a:cxn ang="0">
                    <a:pos x="22" y="21"/>
                  </a:cxn>
                  <a:cxn ang="0">
                    <a:pos x="19" y="13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13"/>
                  </a:cxn>
                  <a:cxn ang="0">
                    <a:pos x="5" y="26"/>
                  </a:cxn>
                  <a:cxn ang="0">
                    <a:pos x="9" y="38"/>
                  </a:cxn>
                  <a:cxn ang="0">
                    <a:pos x="12" y="44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8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/>
                <a:ahLst/>
                <a:cxnLst>
                  <a:cxn ang="0">
                    <a:pos x="15" y="53"/>
                  </a:cxn>
                  <a:cxn ang="0">
                    <a:pos x="22" y="54"/>
                  </a:cxn>
                  <a:cxn ang="0">
                    <a:pos x="34" y="57"/>
                  </a:cxn>
                  <a:cxn ang="0">
                    <a:pos x="47" y="56"/>
                  </a:cxn>
                  <a:cxn ang="0">
                    <a:pos x="58" y="50"/>
                  </a:cxn>
                  <a:cxn ang="0">
                    <a:pos x="61" y="48"/>
                  </a:cxn>
                  <a:cxn ang="0">
                    <a:pos x="62" y="46"/>
                  </a:cxn>
                  <a:cxn ang="0">
                    <a:pos x="63" y="43"/>
                  </a:cxn>
                  <a:cxn ang="0">
                    <a:pos x="62" y="40"/>
                  </a:cxn>
                  <a:cxn ang="0">
                    <a:pos x="61" y="36"/>
                  </a:cxn>
                  <a:cxn ang="0">
                    <a:pos x="58" y="33"/>
                  </a:cxn>
                  <a:cxn ang="0">
                    <a:pos x="53" y="31"/>
                  </a:cxn>
                  <a:cxn ang="0">
                    <a:pos x="47" y="33"/>
                  </a:cxn>
                  <a:cxn ang="0">
                    <a:pos x="39" y="36"/>
                  </a:cxn>
                  <a:cxn ang="0">
                    <a:pos x="30" y="36"/>
                  </a:cxn>
                  <a:cxn ang="0">
                    <a:pos x="24" y="36"/>
                  </a:cxn>
                  <a:cxn ang="0">
                    <a:pos x="21" y="36"/>
                  </a:cxn>
                  <a:cxn ang="0">
                    <a:pos x="21" y="30"/>
                  </a:cxn>
                  <a:cxn ang="0">
                    <a:pos x="21" y="17"/>
                  </a:cxn>
                  <a:cxn ang="0">
                    <a:pos x="17" y="4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34"/>
                  </a:cxn>
                  <a:cxn ang="0">
                    <a:pos x="6" y="46"/>
                  </a:cxn>
                  <a:cxn ang="0">
                    <a:pos x="15" y="53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9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/>
                <a:ahLst/>
                <a:cxnLst>
                  <a:cxn ang="0">
                    <a:pos x="24" y="52"/>
                  </a:cxn>
                  <a:cxn ang="0">
                    <a:pos x="32" y="57"/>
                  </a:cxn>
                  <a:cxn ang="0">
                    <a:pos x="41" y="55"/>
                  </a:cxn>
                  <a:cxn ang="0">
                    <a:pos x="50" y="52"/>
                  </a:cxn>
                  <a:cxn ang="0">
                    <a:pos x="59" y="48"/>
                  </a:cxn>
                  <a:cxn ang="0">
                    <a:pos x="63" y="45"/>
                  </a:cxn>
                  <a:cxn ang="0">
                    <a:pos x="65" y="42"/>
                  </a:cxn>
                  <a:cxn ang="0">
                    <a:pos x="65" y="38"/>
                  </a:cxn>
                  <a:cxn ang="0">
                    <a:pos x="63" y="34"/>
                  </a:cxn>
                  <a:cxn ang="0">
                    <a:pos x="53" y="28"/>
                  </a:cxn>
                  <a:cxn ang="0">
                    <a:pos x="46" y="29"/>
                  </a:cxn>
                  <a:cxn ang="0">
                    <a:pos x="40" y="35"/>
                  </a:cxn>
                  <a:cxn ang="0">
                    <a:pos x="35" y="39"/>
                  </a:cxn>
                  <a:cxn ang="0">
                    <a:pos x="32" y="32"/>
                  </a:cxn>
                  <a:cxn ang="0">
                    <a:pos x="25" y="18"/>
                  </a:cxn>
                  <a:cxn ang="0">
                    <a:pos x="16" y="5"/>
                  </a:cxn>
                  <a:cxn ang="0">
                    <a:pos x="6" y="0"/>
                  </a:cxn>
                  <a:cxn ang="0">
                    <a:pos x="0" y="21"/>
                  </a:cxn>
                  <a:cxn ang="0">
                    <a:pos x="7" y="36"/>
                  </a:cxn>
                  <a:cxn ang="0">
                    <a:pos x="18" y="48"/>
                  </a:cxn>
                  <a:cxn ang="0">
                    <a:pos x="24" y="52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0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/>
                <a:ahLst/>
                <a:cxnLst>
                  <a:cxn ang="0">
                    <a:pos x="16" y="67"/>
                  </a:cxn>
                  <a:cxn ang="0">
                    <a:pos x="19" y="70"/>
                  </a:cxn>
                  <a:cxn ang="0">
                    <a:pos x="23" y="73"/>
                  </a:cxn>
                  <a:cxn ang="0">
                    <a:pos x="31" y="77"/>
                  </a:cxn>
                  <a:cxn ang="0">
                    <a:pos x="38" y="79"/>
                  </a:cxn>
                  <a:cxn ang="0">
                    <a:pos x="47" y="80"/>
                  </a:cxn>
                  <a:cxn ang="0">
                    <a:pos x="57" y="77"/>
                  </a:cxn>
                  <a:cxn ang="0">
                    <a:pos x="66" y="70"/>
                  </a:cxn>
                  <a:cxn ang="0">
                    <a:pos x="73" y="59"/>
                  </a:cxn>
                  <a:cxn ang="0">
                    <a:pos x="76" y="54"/>
                  </a:cxn>
                  <a:cxn ang="0">
                    <a:pos x="78" y="50"/>
                  </a:cxn>
                  <a:cxn ang="0">
                    <a:pos x="79" y="46"/>
                  </a:cxn>
                  <a:cxn ang="0">
                    <a:pos x="78" y="43"/>
                  </a:cxn>
                  <a:cxn ang="0">
                    <a:pos x="70" y="39"/>
                  </a:cxn>
                  <a:cxn ang="0">
                    <a:pos x="61" y="37"/>
                  </a:cxn>
                  <a:cxn ang="0">
                    <a:pos x="53" y="39"/>
                  </a:cxn>
                  <a:cxn ang="0">
                    <a:pos x="45" y="40"/>
                  </a:cxn>
                  <a:cxn ang="0">
                    <a:pos x="39" y="44"/>
                  </a:cxn>
                  <a:cxn ang="0">
                    <a:pos x="34" y="47"/>
                  </a:cxn>
                  <a:cxn ang="0">
                    <a:pos x="31" y="50"/>
                  </a:cxn>
                  <a:cxn ang="0">
                    <a:pos x="29" y="52"/>
                  </a:cxn>
                  <a:cxn ang="0">
                    <a:pos x="28" y="43"/>
                  </a:cxn>
                  <a:cxn ang="0">
                    <a:pos x="22" y="24"/>
                  </a:cxn>
                  <a:cxn ang="0">
                    <a:pos x="13" y="6"/>
                  </a:cxn>
                  <a:cxn ang="0">
                    <a:pos x="1" y="0"/>
                  </a:cxn>
                  <a:cxn ang="0">
                    <a:pos x="0" y="24"/>
                  </a:cxn>
                  <a:cxn ang="0">
                    <a:pos x="6" y="46"/>
                  </a:cxn>
                  <a:cxn ang="0">
                    <a:pos x="13" y="62"/>
                  </a:cxn>
                  <a:cxn ang="0">
                    <a:pos x="16" y="6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1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/>
                <a:ahLst/>
                <a:cxnLst>
                  <a:cxn ang="0">
                    <a:pos x="13" y="54"/>
                  </a:cxn>
                  <a:cxn ang="0">
                    <a:pos x="16" y="56"/>
                  </a:cxn>
                  <a:cxn ang="0">
                    <a:pos x="20" y="59"/>
                  </a:cxn>
                  <a:cxn ang="0">
                    <a:pos x="26" y="61"/>
                  </a:cxn>
                  <a:cxn ang="0">
                    <a:pos x="34" y="64"/>
                  </a:cxn>
                  <a:cxn ang="0">
                    <a:pos x="41" y="67"/>
                  </a:cxn>
                  <a:cxn ang="0">
                    <a:pos x="50" y="67"/>
                  </a:cxn>
                  <a:cxn ang="0">
                    <a:pos x="59" y="67"/>
                  </a:cxn>
                  <a:cxn ang="0">
                    <a:pos x="66" y="64"/>
                  </a:cxn>
                  <a:cxn ang="0">
                    <a:pos x="72" y="61"/>
                  </a:cxn>
                  <a:cxn ang="0">
                    <a:pos x="76" y="57"/>
                  </a:cxn>
                  <a:cxn ang="0">
                    <a:pos x="79" y="53"/>
                  </a:cxn>
                  <a:cxn ang="0">
                    <a:pos x="78" y="47"/>
                  </a:cxn>
                  <a:cxn ang="0">
                    <a:pos x="72" y="41"/>
                  </a:cxn>
                  <a:cxn ang="0">
                    <a:pos x="65" y="37"/>
                  </a:cxn>
                  <a:cxn ang="0">
                    <a:pos x="56" y="36"/>
                  </a:cxn>
                  <a:cxn ang="0">
                    <a:pos x="48" y="36"/>
                  </a:cxn>
                  <a:cxn ang="0">
                    <a:pos x="40" y="37"/>
                  </a:cxn>
                  <a:cxn ang="0">
                    <a:pos x="34" y="38"/>
                  </a:cxn>
                  <a:cxn ang="0">
                    <a:pos x="29" y="40"/>
                  </a:cxn>
                  <a:cxn ang="0">
                    <a:pos x="28" y="40"/>
                  </a:cxn>
                  <a:cxn ang="0">
                    <a:pos x="26" y="33"/>
                  </a:cxn>
                  <a:cxn ang="0">
                    <a:pos x="22" y="17"/>
                  </a:cxn>
                  <a:cxn ang="0">
                    <a:pos x="15" y="4"/>
                  </a:cxn>
                  <a:cxn ang="0">
                    <a:pos x="3" y="0"/>
                  </a:cxn>
                  <a:cxn ang="0">
                    <a:pos x="0" y="21"/>
                  </a:cxn>
                  <a:cxn ang="0">
                    <a:pos x="4" y="38"/>
                  </a:cxn>
                  <a:cxn ang="0">
                    <a:pos x="10" y="50"/>
                  </a:cxn>
                  <a:cxn ang="0">
                    <a:pos x="13" y="54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2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/>
                <a:ahLst/>
                <a:cxnLst>
                  <a:cxn ang="0">
                    <a:pos x="9" y="58"/>
                  </a:cxn>
                  <a:cxn ang="0">
                    <a:pos x="17" y="60"/>
                  </a:cxn>
                  <a:cxn ang="0">
                    <a:pos x="27" y="62"/>
                  </a:cxn>
                  <a:cxn ang="0">
                    <a:pos x="40" y="62"/>
                  </a:cxn>
                  <a:cxn ang="0">
                    <a:pos x="53" y="60"/>
                  </a:cxn>
                  <a:cxn ang="0">
                    <a:pos x="65" y="58"/>
                  </a:cxn>
                  <a:cxn ang="0">
                    <a:pos x="72" y="55"/>
                  </a:cxn>
                  <a:cxn ang="0">
                    <a:pos x="77" y="49"/>
                  </a:cxn>
                  <a:cxn ang="0">
                    <a:pos x="75" y="42"/>
                  </a:cxn>
                  <a:cxn ang="0">
                    <a:pos x="69" y="36"/>
                  </a:cxn>
                  <a:cxn ang="0">
                    <a:pos x="62" y="33"/>
                  </a:cxn>
                  <a:cxn ang="0">
                    <a:pos x="53" y="32"/>
                  </a:cxn>
                  <a:cxn ang="0">
                    <a:pos x="46" y="32"/>
                  </a:cxn>
                  <a:cxn ang="0">
                    <a:pos x="39" y="33"/>
                  </a:cxn>
                  <a:cxn ang="0">
                    <a:pos x="33" y="35"/>
                  </a:cxn>
                  <a:cxn ang="0">
                    <a:pos x="28" y="37"/>
                  </a:cxn>
                  <a:cxn ang="0">
                    <a:pos x="27" y="37"/>
                  </a:cxn>
                  <a:cxn ang="0">
                    <a:pos x="25" y="30"/>
                  </a:cxn>
                  <a:cxn ang="0">
                    <a:pos x="21" y="16"/>
                  </a:cxn>
                  <a:cxn ang="0">
                    <a:pos x="14" y="3"/>
                  </a:cxn>
                  <a:cxn ang="0">
                    <a:pos x="2" y="0"/>
                  </a:cxn>
                  <a:cxn ang="0">
                    <a:pos x="0" y="17"/>
                  </a:cxn>
                  <a:cxn ang="0">
                    <a:pos x="3" y="36"/>
                  </a:cxn>
                  <a:cxn ang="0">
                    <a:pos x="8" y="52"/>
                  </a:cxn>
                  <a:cxn ang="0">
                    <a:pos x="9" y="58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3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/>
                <a:ahLst/>
                <a:cxnLst>
                  <a:cxn ang="0">
                    <a:pos x="12" y="150"/>
                  </a:cxn>
                  <a:cxn ang="0">
                    <a:pos x="16" y="241"/>
                  </a:cxn>
                  <a:cxn ang="0">
                    <a:pos x="46" y="346"/>
                  </a:cxn>
                  <a:cxn ang="0">
                    <a:pos x="84" y="465"/>
                  </a:cxn>
                  <a:cxn ang="0">
                    <a:pos x="122" y="583"/>
                  </a:cxn>
                  <a:cxn ang="0">
                    <a:pos x="163" y="699"/>
                  </a:cxn>
                  <a:cxn ang="0">
                    <a:pos x="195" y="778"/>
                  </a:cxn>
                  <a:cxn ang="0">
                    <a:pos x="228" y="810"/>
                  </a:cxn>
                  <a:cxn ang="0">
                    <a:pos x="269" y="830"/>
                  </a:cxn>
                  <a:cxn ang="0">
                    <a:pos x="316" y="842"/>
                  </a:cxn>
                  <a:cxn ang="0">
                    <a:pos x="348" y="843"/>
                  </a:cxn>
                  <a:cxn ang="0">
                    <a:pos x="361" y="833"/>
                  </a:cxn>
                  <a:cxn ang="0">
                    <a:pos x="366" y="816"/>
                  </a:cxn>
                  <a:cxn ang="0">
                    <a:pos x="354" y="803"/>
                  </a:cxn>
                  <a:cxn ang="0">
                    <a:pos x="329" y="796"/>
                  </a:cxn>
                  <a:cxn ang="0">
                    <a:pos x="295" y="788"/>
                  </a:cxn>
                  <a:cxn ang="0">
                    <a:pos x="264" y="778"/>
                  </a:cxn>
                  <a:cxn ang="0">
                    <a:pos x="239" y="757"/>
                  </a:cxn>
                  <a:cxn ang="0">
                    <a:pos x="217" y="708"/>
                  </a:cxn>
                  <a:cxn ang="0">
                    <a:pos x="194" y="643"/>
                  </a:cxn>
                  <a:cxn ang="0">
                    <a:pos x="172" y="577"/>
                  </a:cxn>
                  <a:cxn ang="0">
                    <a:pos x="151" y="511"/>
                  </a:cxn>
                  <a:cxn ang="0">
                    <a:pos x="126" y="435"/>
                  </a:cxn>
                  <a:cxn ang="0">
                    <a:pos x="94" y="349"/>
                  </a:cxn>
                  <a:cxn ang="0">
                    <a:pos x="65" y="263"/>
                  </a:cxn>
                  <a:cxn ang="0">
                    <a:pos x="49" y="175"/>
                  </a:cxn>
                  <a:cxn ang="0">
                    <a:pos x="46" y="110"/>
                  </a:cxn>
                  <a:cxn ang="0">
                    <a:pos x="35" y="67"/>
                  </a:cxn>
                  <a:cxn ang="0">
                    <a:pos x="21" y="27"/>
                  </a:cxn>
                  <a:cxn ang="0">
                    <a:pos x="6" y="1"/>
                  </a:cxn>
                  <a:cxn ang="0">
                    <a:pos x="5" y="17"/>
                  </a:cxn>
                  <a:cxn ang="0">
                    <a:pos x="13" y="76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4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/>
                <a:ahLst/>
                <a:cxnLst>
                  <a:cxn ang="0">
                    <a:pos x="84" y="23"/>
                  </a:cxn>
                  <a:cxn ang="0">
                    <a:pos x="88" y="18"/>
                  </a:cxn>
                  <a:cxn ang="0">
                    <a:pos x="87" y="13"/>
                  </a:cxn>
                  <a:cxn ang="0">
                    <a:pos x="84" y="7"/>
                  </a:cxn>
                  <a:cxn ang="0">
                    <a:pos x="77" y="3"/>
                  </a:cxn>
                  <a:cxn ang="0">
                    <a:pos x="71" y="0"/>
                  </a:cxn>
                  <a:cxn ang="0">
                    <a:pos x="62" y="0"/>
                  </a:cxn>
                  <a:cxn ang="0">
                    <a:pos x="55" y="1"/>
                  </a:cxn>
                  <a:cxn ang="0">
                    <a:pos x="47" y="5"/>
                  </a:cxn>
                  <a:cxn ang="0">
                    <a:pos x="41" y="11"/>
                  </a:cxn>
                  <a:cxn ang="0">
                    <a:pos x="34" y="20"/>
                  </a:cxn>
                  <a:cxn ang="0">
                    <a:pos x="25" y="31"/>
                  </a:cxn>
                  <a:cxn ang="0">
                    <a:pos x="16" y="43"/>
                  </a:cxn>
                  <a:cxn ang="0">
                    <a:pos x="9" y="56"/>
                  </a:cxn>
                  <a:cxn ang="0">
                    <a:pos x="3" y="69"/>
                  </a:cxn>
                  <a:cxn ang="0">
                    <a:pos x="0" y="79"/>
                  </a:cxn>
                  <a:cxn ang="0">
                    <a:pos x="3" y="87"/>
                  </a:cxn>
                  <a:cxn ang="0">
                    <a:pos x="15" y="80"/>
                  </a:cxn>
                  <a:cxn ang="0">
                    <a:pos x="27" y="70"/>
                  </a:cxn>
                  <a:cxn ang="0">
                    <a:pos x="40" y="60"/>
                  </a:cxn>
                  <a:cxn ang="0">
                    <a:pos x="52" y="50"/>
                  </a:cxn>
                  <a:cxn ang="0">
                    <a:pos x="63" y="41"/>
                  </a:cxn>
                  <a:cxn ang="0">
                    <a:pos x="72" y="33"/>
                  </a:cxn>
                  <a:cxn ang="0">
                    <a:pos x="80" y="27"/>
                  </a:cxn>
                  <a:cxn ang="0">
                    <a:pos x="84" y="23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5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/>
                <a:ahLst/>
                <a:cxnLst>
                  <a:cxn ang="0">
                    <a:pos x="92" y="23"/>
                  </a:cxn>
                  <a:cxn ang="0">
                    <a:pos x="96" y="21"/>
                  </a:cxn>
                  <a:cxn ang="0">
                    <a:pos x="99" y="18"/>
                  </a:cxn>
                  <a:cxn ang="0">
                    <a:pos x="101" y="14"/>
                  </a:cxn>
                  <a:cxn ang="0">
                    <a:pos x="102" y="10"/>
                  </a:cxn>
                  <a:cxn ang="0">
                    <a:pos x="101" y="5"/>
                  </a:cxn>
                  <a:cxn ang="0">
                    <a:pos x="98" y="1"/>
                  </a:cxn>
                  <a:cxn ang="0">
                    <a:pos x="93" y="0"/>
                  </a:cxn>
                  <a:cxn ang="0">
                    <a:pos x="88" y="0"/>
                  </a:cxn>
                  <a:cxn ang="0">
                    <a:pos x="76" y="2"/>
                  </a:cxn>
                  <a:cxn ang="0">
                    <a:pos x="61" y="7"/>
                  </a:cxn>
                  <a:cxn ang="0">
                    <a:pos x="46" y="10"/>
                  </a:cxn>
                  <a:cxn ang="0">
                    <a:pos x="33" y="11"/>
                  </a:cxn>
                  <a:cxn ang="0">
                    <a:pos x="20" y="15"/>
                  </a:cxn>
                  <a:cxn ang="0">
                    <a:pos x="10" y="18"/>
                  </a:cxn>
                  <a:cxn ang="0">
                    <a:pos x="2" y="23"/>
                  </a:cxn>
                  <a:cxn ang="0">
                    <a:pos x="0" y="28"/>
                  </a:cxn>
                  <a:cxn ang="0">
                    <a:pos x="10" y="28"/>
                  </a:cxn>
                  <a:cxn ang="0">
                    <a:pos x="20" y="28"/>
                  </a:cxn>
                  <a:cxn ang="0">
                    <a:pos x="32" y="27"/>
                  </a:cxn>
                  <a:cxn ang="0">
                    <a:pos x="44" y="27"/>
                  </a:cxn>
                  <a:cxn ang="0">
                    <a:pos x="55" y="25"/>
                  </a:cxn>
                  <a:cxn ang="0">
                    <a:pos x="67" y="24"/>
                  </a:cxn>
                  <a:cxn ang="0">
                    <a:pos x="80" y="24"/>
                  </a:cxn>
                  <a:cxn ang="0">
                    <a:pos x="92" y="23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6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29" y="36"/>
                  </a:cxn>
                  <a:cxn ang="0">
                    <a:pos x="135" y="32"/>
                  </a:cxn>
                  <a:cxn ang="0">
                    <a:pos x="139" y="28"/>
                  </a:cxn>
                  <a:cxn ang="0">
                    <a:pos x="142" y="20"/>
                  </a:cxn>
                  <a:cxn ang="0">
                    <a:pos x="141" y="15"/>
                  </a:cxn>
                  <a:cxn ang="0">
                    <a:pos x="138" y="9"/>
                  </a:cxn>
                  <a:cxn ang="0">
                    <a:pos x="133" y="5"/>
                  </a:cxn>
                  <a:cxn ang="0">
                    <a:pos x="126" y="3"/>
                  </a:cxn>
                  <a:cxn ang="0">
                    <a:pos x="108" y="3"/>
                  </a:cxn>
                  <a:cxn ang="0">
                    <a:pos x="88" y="3"/>
                  </a:cxn>
                  <a:cxn ang="0">
                    <a:pos x="67" y="2"/>
                  </a:cxn>
                  <a:cxn ang="0">
                    <a:pos x="47" y="2"/>
                  </a:cxn>
                  <a:cxn ang="0">
                    <a:pos x="29" y="0"/>
                  </a:cxn>
                  <a:cxn ang="0">
                    <a:pos x="13" y="2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10" y="12"/>
                  </a:cxn>
                  <a:cxn ang="0">
                    <a:pos x="22" y="16"/>
                  </a:cxn>
                  <a:cxn ang="0">
                    <a:pos x="38" y="19"/>
                  </a:cxn>
                  <a:cxn ang="0">
                    <a:pos x="54" y="22"/>
                  </a:cxn>
                  <a:cxn ang="0">
                    <a:pos x="72" y="25"/>
                  </a:cxn>
                  <a:cxn ang="0">
                    <a:pos x="89" y="29"/>
                  </a:cxn>
                  <a:cxn ang="0">
                    <a:pos x="107" y="32"/>
                  </a:cxn>
                  <a:cxn ang="0">
                    <a:pos x="123" y="36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7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/>
                <a:ahLst/>
                <a:cxnLst>
                  <a:cxn ang="0">
                    <a:pos x="108" y="298"/>
                  </a:cxn>
                  <a:cxn ang="0">
                    <a:pos x="132" y="338"/>
                  </a:cxn>
                  <a:cxn ang="0">
                    <a:pos x="157" y="377"/>
                  </a:cxn>
                  <a:cxn ang="0">
                    <a:pos x="182" y="414"/>
                  </a:cxn>
                  <a:cxn ang="0">
                    <a:pos x="208" y="451"/>
                  </a:cxn>
                  <a:cxn ang="0">
                    <a:pos x="235" y="487"/>
                  </a:cxn>
                  <a:cxn ang="0">
                    <a:pos x="263" y="523"/>
                  </a:cxn>
                  <a:cxn ang="0">
                    <a:pos x="292" y="559"/>
                  </a:cxn>
                  <a:cxn ang="0">
                    <a:pos x="321" y="594"/>
                  </a:cxn>
                  <a:cxn ang="0">
                    <a:pos x="326" y="598"/>
                  </a:cxn>
                  <a:cxn ang="0">
                    <a:pos x="332" y="601"/>
                  </a:cxn>
                  <a:cxn ang="0">
                    <a:pos x="337" y="601"/>
                  </a:cxn>
                  <a:cxn ang="0">
                    <a:pos x="343" y="598"/>
                  </a:cxn>
                  <a:cxn ang="0">
                    <a:pos x="349" y="594"/>
                  </a:cxn>
                  <a:cxn ang="0">
                    <a:pos x="351" y="588"/>
                  </a:cxn>
                  <a:cxn ang="0">
                    <a:pos x="351" y="582"/>
                  </a:cxn>
                  <a:cxn ang="0">
                    <a:pos x="349" y="576"/>
                  </a:cxn>
                  <a:cxn ang="0">
                    <a:pos x="327" y="538"/>
                  </a:cxn>
                  <a:cxn ang="0">
                    <a:pos x="304" y="499"/>
                  </a:cxn>
                  <a:cxn ang="0">
                    <a:pos x="279" y="463"/>
                  </a:cxn>
                  <a:cxn ang="0">
                    <a:pos x="252" y="427"/>
                  </a:cxn>
                  <a:cxn ang="0">
                    <a:pos x="224" y="391"/>
                  </a:cxn>
                  <a:cxn ang="0">
                    <a:pos x="198" y="355"/>
                  </a:cxn>
                  <a:cxn ang="0">
                    <a:pos x="172" y="319"/>
                  </a:cxn>
                  <a:cxn ang="0">
                    <a:pos x="147" y="280"/>
                  </a:cxn>
                  <a:cxn ang="0">
                    <a:pos x="125" y="242"/>
                  </a:cxn>
                  <a:cxn ang="0">
                    <a:pos x="101" y="197"/>
                  </a:cxn>
                  <a:cxn ang="0">
                    <a:pos x="79" y="150"/>
                  </a:cxn>
                  <a:cxn ang="0">
                    <a:pos x="59" y="104"/>
                  </a:cxn>
                  <a:cxn ang="0">
                    <a:pos x="38" y="62"/>
                  </a:cxn>
                  <a:cxn ang="0">
                    <a:pos x="22" y="29"/>
                  </a:cxn>
                  <a:cxn ang="0">
                    <a:pos x="9" y="7"/>
                  </a:cxn>
                  <a:cxn ang="0">
                    <a:pos x="0" y="0"/>
                  </a:cxn>
                  <a:cxn ang="0">
                    <a:pos x="4" y="17"/>
                  </a:cxn>
                  <a:cxn ang="0">
                    <a:pos x="13" y="45"/>
                  </a:cxn>
                  <a:cxn ang="0">
                    <a:pos x="23" y="82"/>
                  </a:cxn>
                  <a:cxn ang="0">
                    <a:pos x="38" y="124"/>
                  </a:cxn>
                  <a:cxn ang="0">
                    <a:pos x="54" y="170"/>
                  </a:cxn>
                  <a:cxn ang="0">
                    <a:pos x="70" y="216"/>
                  </a:cxn>
                  <a:cxn ang="0">
                    <a:pos x="89" y="259"/>
                  </a:cxn>
                  <a:cxn ang="0">
                    <a:pos x="108" y="298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8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/>
                <a:ahLst/>
                <a:cxnLst>
                  <a:cxn ang="0">
                    <a:pos x="746" y="0"/>
                  </a:cxn>
                  <a:cxn ang="0">
                    <a:pos x="763" y="0"/>
                  </a:cxn>
                  <a:cxn ang="0">
                    <a:pos x="798" y="1"/>
                  </a:cxn>
                  <a:cxn ang="0">
                    <a:pos x="848" y="2"/>
                  </a:cxn>
                  <a:cxn ang="0">
                    <a:pos x="912" y="5"/>
                  </a:cxn>
                  <a:cxn ang="0">
                    <a:pos x="987" y="10"/>
                  </a:cxn>
                  <a:cxn ang="0">
                    <a:pos x="1074" y="16"/>
                  </a:cxn>
                  <a:cxn ang="0">
                    <a:pos x="1171" y="27"/>
                  </a:cxn>
                  <a:cxn ang="0">
                    <a:pos x="1275" y="39"/>
                  </a:cxn>
                  <a:cxn ang="0">
                    <a:pos x="1386" y="56"/>
                  </a:cxn>
                  <a:cxn ang="0">
                    <a:pos x="1502" y="75"/>
                  </a:cxn>
                  <a:cxn ang="0">
                    <a:pos x="1620" y="100"/>
                  </a:cxn>
                  <a:cxn ang="0">
                    <a:pos x="1742" y="129"/>
                  </a:cxn>
                  <a:cxn ang="0">
                    <a:pos x="1865" y="164"/>
                  </a:cxn>
                  <a:cxn ang="0">
                    <a:pos x="1987" y="204"/>
                  </a:cxn>
                  <a:cxn ang="0">
                    <a:pos x="2105" y="250"/>
                  </a:cxn>
                  <a:cxn ang="0">
                    <a:pos x="1975" y="1184"/>
                  </a:cxn>
                  <a:cxn ang="0">
                    <a:pos x="1990" y="1191"/>
                  </a:cxn>
                  <a:cxn ang="0">
                    <a:pos x="2020" y="1219"/>
                  </a:cxn>
                  <a:cxn ang="0">
                    <a:pos x="2035" y="1282"/>
                  </a:cxn>
                  <a:cxn ang="0">
                    <a:pos x="2011" y="1394"/>
                  </a:cxn>
                  <a:cxn ang="0">
                    <a:pos x="1636" y="1835"/>
                  </a:cxn>
                  <a:cxn ang="0">
                    <a:pos x="1510" y="1979"/>
                  </a:cxn>
                  <a:cxn ang="0">
                    <a:pos x="1490" y="1977"/>
                  </a:cxn>
                  <a:cxn ang="0">
                    <a:pos x="1451" y="1972"/>
                  </a:cxn>
                  <a:cxn ang="0">
                    <a:pos x="1397" y="1965"/>
                  </a:cxn>
                  <a:cxn ang="0">
                    <a:pos x="1328" y="1955"/>
                  </a:cxn>
                  <a:cxn ang="0">
                    <a:pos x="1246" y="1943"/>
                  </a:cxn>
                  <a:cxn ang="0">
                    <a:pos x="1152" y="1927"/>
                  </a:cxn>
                  <a:cxn ang="0">
                    <a:pos x="1049" y="1907"/>
                  </a:cxn>
                  <a:cxn ang="0">
                    <a:pos x="937" y="1884"/>
                  </a:cxn>
                  <a:cxn ang="0">
                    <a:pos x="818" y="1856"/>
                  </a:cxn>
                  <a:cxn ang="0">
                    <a:pos x="696" y="1824"/>
                  </a:cxn>
                  <a:cxn ang="0">
                    <a:pos x="572" y="1787"/>
                  </a:cxn>
                  <a:cxn ang="0">
                    <a:pos x="445" y="1747"/>
                  </a:cxn>
                  <a:cxn ang="0">
                    <a:pos x="319" y="1700"/>
                  </a:cxn>
                  <a:cxn ang="0">
                    <a:pos x="196" y="1647"/>
                  </a:cxn>
                  <a:cxn ang="0">
                    <a:pos x="76" y="1590"/>
                  </a:cxn>
                  <a:cxn ang="0">
                    <a:pos x="18" y="1554"/>
                  </a:cxn>
                  <a:cxn ang="0">
                    <a:pos x="8" y="1514"/>
                  </a:cxn>
                  <a:cxn ang="0">
                    <a:pos x="0" y="1456"/>
                  </a:cxn>
                  <a:cxn ang="0">
                    <a:pos x="3" y="1396"/>
                  </a:cxn>
                  <a:cxn ang="0">
                    <a:pos x="443" y="1002"/>
                  </a:cxn>
                  <a:cxn ang="0">
                    <a:pos x="440" y="989"/>
                  </a:cxn>
                  <a:cxn ang="0">
                    <a:pos x="445" y="953"/>
                  </a:cxn>
                  <a:cxn ang="0">
                    <a:pos x="471" y="902"/>
                  </a:cxn>
                  <a:cxn ang="0">
                    <a:pos x="534" y="845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9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/>
                <a:ahLst/>
                <a:cxnLst>
                  <a:cxn ang="0">
                    <a:pos x="164" y="0"/>
                  </a:cxn>
                  <a:cxn ang="0">
                    <a:pos x="1244" y="214"/>
                  </a:cxn>
                  <a:cxn ang="0">
                    <a:pos x="1067" y="930"/>
                  </a:cxn>
                  <a:cxn ang="0">
                    <a:pos x="0" y="688"/>
                  </a:cxn>
                  <a:cxn ang="0">
                    <a:pos x="164" y="0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0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952" y="153"/>
                  </a:cxn>
                  <a:cxn ang="0">
                    <a:pos x="200" y="108"/>
                  </a:cxn>
                  <a:cxn ang="0">
                    <a:pos x="0" y="366"/>
                  </a:cxn>
                  <a:cxn ang="0">
                    <a:pos x="112" y="0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1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1259" y="288"/>
                  </a:cxn>
                  <a:cxn ang="0">
                    <a:pos x="1226" y="337"/>
                  </a:cxn>
                  <a:cxn ang="0">
                    <a:pos x="0" y="32"/>
                  </a:cxn>
                  <a:cxn ang="0">
                    <a:pos x="40" y="0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2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65" y="286"/>
                  </a:cxn>
                  <a:cxn ang="0">
                    <a:pos x="1226" y="342"/>
                  </a:cxn>
                  <a:cxn ang="0">
                    <a:pos x="0" y="37"/>
                  </a:cxn>
                  <a:cxn ang="0">
                    <a:pos x="46" y="0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3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264" y="287"/>
                  </a:cxn>
                  <a:cxn ang="0">
                    <a:pos x="1224" y="344"/>
                  </a:cxn>
                  <a:cxn ang="0">
                    <a:pos x="0" y="37"/>
                  </a:cxn>
                  <a:cxn ang="0">
                    <a:pos x="45" y="0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4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/>
                <a:ahLst/>
                <a:cxnLst>
                  <a:cxn ang="0">
                    <a:pos x="18" y="1"/>
                  </a:cxn>
                  <a:cxn ang="0">
                    <a:pos x="23" y="1"/>
                  </a:cxn>
                  <a:cxn ang="0">
                    <a:pos x="40" y="0"/>
                  </a:cxn>
                  <a:cxn ang="0">
                    <a:pos x="62" y="0"/>
                  </a:cxn>
                  <a:cxn ang="0">
                    <a:pos x="90" y="3"/>
                  </a:cxn>
                  <a:cxn ang="0">
                    <a:pos x="120" y="8"/>
                  </a:cxn>
                  <a:cxn ang="0">
                    <a:pos x="148" y="18"/>
                  </a:cxn>
                  <a:cxn ang="0">
                    <a:pos x="173" y="34"/>
                  </a:cxn>
                  <a:cxn ang="0">
                    <a:pos x="190" y="57"/>
                  </a:cxn>
                  <a:cxn ang="0">
                    <a:pos x="190" y="58"/>
                  </a:cxn>
                  <a:cxn ang="0">
                    <a:pos x="190" y="62"/>
                  </a:cxn>
                  <a:cxn ang="0">
                    <a:pos x="189" y="68"/>
                  </a:cxn>
                  <a:cxn ang="0">
                    <a:pos x="187" y="74"/>
                  </a:cxn>
                  <a:cxn ang="0">
                    <a:pos x="181" y="78"/>
                  </a:cxn>
                  <a:cxn ang="0">
                    <a:pos x="173" y="79"/>
                  </a:cxn>
                  <a:cxn ang="0">
                    <a:pos x="160" y="78"/>
                  </a:cxn>
                  <a:cxn ang="0">
                    <a:pos x="143" y="71"/>
                  </a:cxn>
                  <a:cxn ang="0">
                    <a:pos x="143" y="69"/>
                  </a:cxn>
                  <a:cxn ang="0">
                    <a:pos x="142" y="65"/>
                  </a:cxn>
                  <a:cxn ang="0">
                    <a:pos x="139" y="58"/>
                  </a:cxn>
                  <a:cxn ang="0">
                    <a:pos x="130" y="50"/>
                  </a:cxn>
                  <a:cxn ang="0">
                    <a:pos x="116" y="42"/>
                  </a:cxn>
                  <a:cxn ang="0">
                    <a:pos x="94" y="35"/>
                  </a:cxn>
                  <a:cxn ang="0">
                    <a:pos x="63" y="32"/>
                  </a:cxn>
                  <a:cxn ang="0">
                    <a:pos x="22" y="32"/>
                  </a:cxn>
                  <a:cxn ang="0">
                    <a:pos x="20" y="32"/>
                  </a:cxn>
                  <a:cxn ang="0">
                    <a:pos x="15" y="30"/>
                  </a:cxn>
                  <a:cxn ang="0">
                    <a:pos x="9" y="27"/>
                  </a:cxn>
                  <a:cxn ang="0">
                    <a:pos x="5" y="24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6" y="8"/>
                  </a:cxn>
                  <a:cxn ang="0">
                    <a:pos x="18" y="1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5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/>
                <a:ahLst/>
                <a:cxnLst>
                  <a:cxn ang="0">
                    <a:pos x="43" y="58"/>
                  </a:cxn>
                  <a:cxn ang="0">
                    <a:pos x="54" y="61"/>
                  </a:cxn>
                  <a:cxn ang="0">
                    <a:pos x="64" y="63"/>
                  </a:cxn>
                  <a:cxn ang="0">
                    <a:pos x="74" y="63"/>
                  </a:cxn>
                  <a:cxn ang="0">
                    <a:pos x="83" y="63"/>
                  </a:cxn>
                  <a:cxn ang="0">
                    <a:pos x="91" y="61"/>
                  </a:cxn>
                  <a:cxn ang="0">
                    <a:pos x="97" y="57"/>
                  </a:cxn>
                  <a:cxn ang="0">
                    <a:pos x="102" y="54"/>
                  </a:cxn>
                  <a:cxn ang="0">
                    <a:pos x="106" y="48"/>
                  </a:cxn>
                  <a:cxn ang="0">
                    <a:pos x="107" y="43"/>
                  </a:cxn>
                  <a:cxn ang="0">
                    <a:pos x="106" y="37"/>
                  </a:cxn>
                  <a:cxn ang="0">
                    <a:pos x="102" y="30"/>
                  </a:cxn>
                  <a:cxn ang="0">
                    <a:pos x="97" y="24"/>
                  </a:cxn>
                  <a:cxn ang="0">
                    <a:pos x="90" y="19"/>
                  </a:cxn>
                  <a:cxn ang="0">
                    <a:pos x="82" y="13"/>
                  </a:cxn>
                  <a:cxn ang="0">
                    <a:pos x="74" y="9"/>
                  </a:cxn>
                  <a:cxn ang="0">
                    <a:pos x="63" y="4"/>
                  </a:cxn>
                  <a:cxn ang="0">
                    <a:pos x="53" y="2"/>
                  </a:cxn>
                  <a:cxn ang="0">
                    <a:pos x="42" y="0"/>
                  </a:cxn>
                  <a:cxn ang="0">
                    <a:pos x="32" y="0"/>
                  </a:cxn>
                  <a:cxn ang="0">
                    <a:pos x="23" y="1"/>
                  </a:cxn>
                  <a:cxn ang="0">
                    <a:pos x="15" y="2"/>
                  </a:cxn>
                  <a:cxn ang="0">
                    <a:pos x="8" y="5"/>
                  </a:cxn>
                  <a:cxn ang="0">
                    <a:pos x="3" y="10"/>
                  </a:cxn>
                  <a:cxn ang="0">
                    <a:pos x="1" y="14"/>
                  </a:cxn>
                  <a:cxn ang="0">
                    <a:pos x="0" y="20"/>
                  </a:cxn>
                  <a:cxn ang="0">
                    <a:pos x="1" y="26"/>
                  </a:cxn>
                  <a:cxn ang="0">
                    <a:pos x="5" y="32"/>
                  </a:cxn>
                  <a:cxn ang="0">
                    <a:pos x="9" y="38"/>
                  </a:cxn>
                  <a:cxn ang="0">
                    <a:pos x="16" y="44"/>
                  </a:cxn>
                  <a:cxn ang="0">
                    <a:pos x="25" y="49"/>
                  </a:cxn>
                  <a:cxn ang="0">
                    <a:pos x="33" y="54"/>
                  </a:cxn>
                  <a:cxn ang="0">
                    <a:pos x="43" y="58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6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/>
                <a:ahLst/>
                <a:cxnLst>
                  <a:cxn ang="0">
                    <a:pos x="1466" y="407"/>
                  </a:cxn>
                  <a:cxn ang="0">
                    <a:pos x="1446" y="405"/>
                  </a:cxn>
                  <a:cxn ang="0">
                    <a:pos x="1408" y="400"/>
                  </a:cxn>
                  <a:cxn ang="0">
                    <a:pos x="1353" y="393"/>
                  </a:cxn>
                  <a:cxn ang="0">
                    <a:pos x="1285" y="383"/>
                  </a:cxn>
                  <a:cxn ang="0">
                    <a:pos x="1203" y="370"/>
                  </a:cxn>
                  <a:cxn ang="0">
                    <a:pos x="1110" y="354"/>
                  </a:cxn>
                  <a:cxn ang="0">
                    <a:pos x="1008" y="335"/>
                  </a:cxn>
                  <a:cxn ang="0">
                    <a:pos x="898" y="311"/>
                  </a:cxn>
                  <a:cxn ang="0">
                    <a:pos x="782" y="284"/>
                  </a:cxn>
                  <a:cxn ang="0">
                    <a:pos x="663" y="253"/>
                  </a:cxn>
                  <a:cxn ang="0">
                    <a:pos x="541" y="217"/>
                  </a:cxn>
                  <a:cxn ang="0">
                    <a:pos x="417" y="178"/>
                  </a:cxn>
                  <a:cxn ang="0">
                    <a:pos x="296" y="133"/>
                  </a:cxn>
                  <a:cxn ang="0">
                    <a:pos x="178" y="84"/>
                  </a:cxn>
                  <a:cxn ang="0">
                    <a:pos x="64" y="29"/>
                  </a:cxn>
                  <a:cxn ang="0">
                    <a:pos x="7" y="4"/>
                  </a:cxn>
                  <a:cxn ang="0">
                    <a:pos x="3" y="33"/>
                  </a:cxn>
                  <a:cxn ang="0">
                    <a:pos x="0" y="79"/>
                  </a:cxn>
                  <a:cxn ang="0">
                    <a:pos x="10" y="125"/>
                  </a:cxn>
                  <a:cxn ang="0">
                    <a:pos x="23" y="144"/>
                  </a:cxn>
                  <a:cxn ang="0">
                    <a:pos x="33" y="150"/>
                  </a:cxn>
                  <a:cxn ang="0">
                    <a:pos x="54" y="161"/>
                  </a:cxn>
                  <a:cxn ang="0">
                    <a:pos x="86" y="177"/>
                  </a:cxn>
                  <a:cxn ang="0">
                    <a:pos x="128" y="197"/>
                  </a:cxn>
                  <a:cxn ang="0">
                    <a:pos x="182" y="221"/>
                  </a:cxn>
                  <a:cxn ang="0">
                    <a:pos x="247" y="248"/>
                  </a:cxn>
                  <a:cxn ang="0">
                    <a:pos x="322" y="277"/>
                  </a:cxn>
                  <a:cxn ang="0">
                    <a:pos x="410" y="308"/>
                  </a:cxn>
                  <a:cxn ang="0">
                    <a:pos x="508" y="339"/>
                  </a:cxn>
                  <a:cxn ang="0">
                    <a:pos x="618" y="371"/>
                  </a:cxn>
                  <a:cxn ang="0">
                    <a:pos x="740" y="402"/>
                  </a:cxn>
                  <a:cxn ang="0">
                    <a:pos x="874" y="433"/>
                  </a:cxn>
                  <a:cxn ang="0">
                    <a:pos x="1018" y="462"/>
                  </a:cxn>
                  <a:cxn ang="0">
                    <a:pos x="1176" y="490"/>
                  </a:cxn>
                  <a:cxn ang="0">
                    <a:pos x="1346" y="514"/>
                  </a:cxn>
                  <a:cxn ang="0">
                    <a:pos x="1436" y="523"/>
                  </a:cxn>
                  <a:cxn ang="0">
                    <a:pos x="1447" y="506"/>
                  </a:cxn>
                  <a:cxn ang="0">
                    <a:pos x="1461" y="474"/>
                  </a:cxn>
                  <a:cxn ang="0">
                    <a:pos x="1469" y="432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7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49" y="0"/>
                  </a:cxn>
                  <a:cxn ang="0">
                    <a:pos x="41" y="3"/>
                  </a:cxn>
                  <a:cxn ang="0">
                    <a:pos x="30" y="7"/>
                  </a:cxn>
                  <a:cxn ang="0">
                    <a:pos x="17" y="15"/>
                  </a:cxn>
                  <a:cxn ang="0">
                    <a:pos x="7" y="26"/>
                  </a:cxn>
                  <a:cxn ang="0">
                    <a:pos x="1" y="43"/>
                  </a:cxn>
                  <a:cxn ang="0">
                    <a:pos x="0" y="65"/>
                  </a:cxn>
                  <a:cxn ang="0">
                    <a:pos x="7" y="94"/>
                  </a:cxn>
                  <a:cxn ang="0">
                    <a:pos x="98" y="120"/>
                  </a:cxn>
                  <a:cxn ang="0">
                    <a:pos x="97" y="114"/>
                  </a:cxn>
                  <a:cxn ang="0">
                    <a:pos x="97" y="102"/>
                  </a:cxn>
                  <a:cxn ang="0">
                    <a:pos x="97" y="84"/>
                  </a:cxn>
                  <a:cxn ang="0">
                    <a:pos x="101" y="64"/>
                  </a:cxn>
                  <a:cxn ang="0">
                    <a:pos x="108" y="44"/>
                  </a:cxn>
                  <a:cxn ang="0">
                    <a:pos x="121" y="30"/>
                  </a:cxn>
                  <a:cxn ang="0">
                    <a:pos x="141" y="22"/>
                  </a:cxn>
                  <a:cxn ang="0">
                    <a:pos x="170" y="25"/>
                  </a:cxn>
                  <a:cxn ang="0">
                    <a:pos x="53" y="0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8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49" y="0"/>
                  </a:cxn>
                  <a:cxn ang="0">
                    <a:pos x="41" y="3"/>
                  </a:cxn>
                  <a:cxn ang="0">
                    <a:pos x="29" y="7"/>
                  </a:cxn>
                  <a:cxn ang="0">
                    <a:pos x="18" y="14"/>
                  </a:cxn>
                  <a:cxn ang="0">
                    <a:pos x="7" y="25"/>
                  </a:cxn>
                  <a:cxn ang="0">
                    <a:pos x="0" y="42"/>
                  </a:cxn>
                  <a:cxn ang="0">
                    <a:pos x="0" y="65"/>
                  </a:cxn>
                  <a:cxn ang="0">
                    <a:pos x="7" y="94"/>
                  </a:cxn>
                  <a:cxn ang="0">
                    <a:pos x="97" y="119"/>
                  </a:cxn>
                  <a:cxn ang="0">
                    <a:pos x="96" y="114"/>
                  </a:cxn>
                  <a:cxn ang="0">
                    <a:pos x="96" y="101"/>
                  </a:cxn>
                  <a:cxn ang="0">
                    <a:pos x="96" y="83"/>
                  </a:cxn>
                  <a:cxn ang="0">
                    <a:pos x="100" y="62"/>
                  </a:cxn>
                  <a:cxn ang="0">
                    <a:pos x="107" y="44"/>
                  </a:cxn>
                  <a:cxn ang="0">
                    <a:pos x="120" y="30"/>
                  </a:cxn>
                  <a:cxn ang="0">
                    <a:pos x="141" y="22"/>
                  </a:cxn>
                  <a:cxn ang="0">
                    <a:pos x="170" y="25"/>
                  </a:cxn>
                  <a:cxn ang="0">
                    <a:pos x="53" y="0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9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697" y="200"/>
                  </a:cxn>
                  <a:cxn ang="0">
                    <a:pos x="730" y="156"/>
                  </a:cxn>
                  <a:cxn ang="0">
                    <a:pos x="33" y="0"/>
                  </a:cxn>
                  <a:cxn ang="0">
                    <a:pos x="0" y="44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70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96" y="187"/>
                  </a:cxn>
                  <a:cxn ang="0">
                    <a:pos x="703" y="157"/>
                  </a:cxn>
                  <a:cxn ang="0">
                    <a:pos x="6" y="0"/>
                  </a:cxn>
                  <a:cxn ang="0">
                    <a:pos x="0" y="30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71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/>
                <a:ahLst/>
                <a:cxnLst>
                  <a:cxn ang="0">
                    <a:pos x="0" y="508"/>
                  </a:cxn>
                  <a:cxn ang="0">
                    <a:pos x="86" y="388"/>
                  </a:cxn>
                  <a:cxn ang="0">
                    <a:pos x="124" y="388"/>
                  </a:cxn>
                  <a:cxn ang="0">
                    <a:pos x="424" y="0"/>
                  </a:cxn>
                  <a:cxn ang="0">
                    <a:pos x="130" y="282"/>
                  </a:cxn>
                  <a:cxn ang="0">
                    <a:pos x="66" y="289"/>
                  </a:cxn>
                  <a:cxn ang="0">
                    <a:pos x="0" y="358"/>
                  </a:cxn>
                  <a:cxn ang="0">
                    <a:pos x="0" y="508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72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86" y="245"/>
                  </a:cxn>
                  <a:cxn ang="0">
                    <a:pos x="1184" y="244"/>
                  </a:cxn>
                  <a:cxn ang="0">
                    <a:pos x="1180" y="242"/>
                  </a:cxn>
                  <a:cxn ang="0">
                    <a:pos x="1172" y="239"/>
                  </a:cxn>
                  <a:cxn ang="0">
                    <a:pos x="1161" y="233"/>
                  </a:cxn>
                  <a:cxn ang="0">
                    <a:pos x="1147" y="228"/>
                  </a:cxn>
                  <a:cxn ang="0">
                    <a:pos x="1130" y="222"/>
                  </a:cxn>
                  <a:cxn ang="0">
                    <a:pos x="1112" y="214"/>
                  </a:cxn>
                  <a:cxn ang="0">
                    <a:pos x="1091" y="205"/>
                  </a:cxn>
                  <a:cxn ang="0">
                    <a:pos x="1066" y="196"/>
                  </a:cxn>
                  <a:cxn ang="0">
                    <a:pos x="1039" y="187"/>
                  </a:cxn>
                  <a:cxn ang="0">
                    <a:pos x="1010" y="177"/>
                  </a:cxn>
                  <a:cxn ang="0">
                    <a:pos x="979" y="166"/>
                  </a:cxn>
                  <a:cxn ang="0">
                    <a:pos x="945" y="154"/>
                  </a:cxn>
                  <a:cxn ang="0">
                    <a:pos x="910" y="143"/>
                  </a:cxn>
                  <a:cxn ang="0">
                    <a:pos x="871" y="132"/>
                  </a:cxn>
                  <a:cxn ang="0">
                    <a:pos x="832" y="121"/>
                  </a:cxn>
                  <a:cxn ang="0">
                    <a:pos x="790" y="108"/>
                  </a:cxn>
                  <a:cxn ang="0">
                    <a:pos x="747" y="97"/>
                  </a:cxn>
                  <a:cxn ang="0">
                    <a:pos x="702" y="86"/>
                  </a:cxn>
                  <a:cxn ang="0">
                    <a:pos x="655" y="74"/>
                  </a:cxn>
                  <a:cxn ang="0">
                    <a:pos x="607" y="64"/>
                  </a:cxn>
                  <a:cxn ang="0">
                    <a:pos x="557" y="54"/>
                  </a:cxn>
                  <a:cxn ang="0">
                    <a:pos x="506" y="45"/>
                  </a:cxn>
                  <a:cxn ang="0">
                    <a:pos x="454" y="36"/>
                  </a:cxn>
                  <a:cxn ang="0">
                    <a:pos x="400" y="28"/>
                  </a:cxn>
                  <a:cxn ang="0">
                    <a:pos x="346" y="20"/>
                  </a:cxn>
                  <a:cxn ang="0">
                    <a:pos x="290" y="15"/>
                  </a:cxn>
                  <a:cxn ang="0">
                    <a:pos x="233" y="9"/>
                  </a:cxn>
                  <a:cxn ang="0">
                    <a:pos x="176" y="4"/>
                  </a:cxn>
                  <a:cxn ang="0">
                    <a:pos x="118" y="2"/>
                  </a:cxn>
                  <a:cxn ang="0">
                    <a:pos x="60" y="0"/>
                  </a:cxn>
                  <a:cxn ang="0">
                    <a:pos x="0" y="0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73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52" y="738"/>
                  </a:cxn>
                  <a:cxn ang="0">
                    <a:pos x="0" y="726"/>
                  </a:cxn>
                  <a:cxn ang="0">
                    <a:pos x="169" y="0"/>
                  </a:cxn>
                  <a:cxn ang="0">
                    <a:pos x="241" y="0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0174" name="Freeform 94"/>
          <p:cNvSpPr>
            <a:spLocks/>
          </p:cNvSpPr>
          <p:nvPr/>
        </p:nvSpPr>
        <p:spPr bwMode="auto">
          <a:xfrm>
            <a:off x="6413500" y="2708275"/>
            <a:ext cx="1838325" cy="1711325"/>
          </a:xfrm>
          <a:custGeom>
            <a:avLst/>
            <a:gdLst/>
            <a:ahLst/>
            <a:cxnLst>
              <a:cxn ang="0">
                <a:pos x="4" y="1331"/>
              </a:cxn>
              <a:cxn ang="0">
                <a:pos x="349" y="509"/>
              </a:cxn>
              <a:cxn ang="0">
                <a:pos x="1384" y="344"/>
              </a:cxn>
              <a:cxn ang="0">
                <a:pos x="2596" y="170"/>
              </a:cxn>
              <a:cxn ang="0">
                <a:pos x="2884" y="1364"/>
              </a:cxn>
              <a:cxn ang="0">
                <a:pos x="2659" y="2144"/>
              </a:cxn>
              <a:cxn ang="0">
                <a:pos x="2104" y="2504"/>
              </a:cxn>
              <a:cxn ang="0">
                <a:pos x="1639" y="2579"/>
              </a:cxn>
              <a:cxn ang="0">
                <a:pos x="1044" y="2630"/>
              </a:cxn>
              <a:cxn ang="0">
                <a:pos x="346" y="2201"/>
              </a:cxn>
              <a:cxn ang="0">
                <a:pos x="4" y="133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6705600" y="3946525"/>
            <a:ext cx="501650" cy="233363"/>
            <a:chOff x="3600" y="219"/>
            <a:chExt cx="360" cy="175"/>
          </a:xfrm>
        </p:grpSpPr>
        <p:sp>
          <p:nvSpPr>
            <p:cNvPr id="430176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7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8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9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0180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018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0186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7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8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0189" name="Line 109"/>
          <p:cNvSpPr>
            <a:spLocks noChangeShapeType="1"/>
          </p:cNvSpPr>
          <p:nvPr/>
        </p:nvSpPr>
        <p:spPr bwMode="auto">
          <a:xfrm>
            <a:off x="6735763" y="3775075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90" name="Line 110"/>
          <p:cNvSpPr>
            <a:spLocks noChangeShapeType="1"/>
          </p:cNvSpPr>
          <p:nvPr/>
        </p:nvSpPr>
        <p:spPr bwMode="auto">
          <a:xfrm>
            <a:off x="6945313" y="377507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91" name="Line 111"/>
          <p:cNvSpPr>
            <a:spLocks noChangeShapeType="1"/>
          </p:cNvSpPr>
          <p:nvPr/>
        </p:nvSpPr>
        <p:spPr bwMode="auto">
          <a:xfrm>
            <a:off x="7797800" y="360838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12"/>
          <p:cNvGrpSpPr>
            <a:grpSpLocks/>
          </p:cNvGrpSpPr>
          <p:nvPr/>
        </p:nvGrpSpPr>
        <p:grpSpPr bwMode="auto">
          <a:xfrm>
            <a:off x="7340600" y="3136900"/>
            <a:ext cx="914400" cy="590550"/>
            <a:chOff x="10665" y="3225"/>
            <a:chExt cx="1440" cy="930"/>
          </a:xfrm>
        </p:grpSpPr>
        <p:sp>
          <p:nvSpPr>
            <p:cNvPr id="430193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430195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152" r:id="rId4" imgW="826829" imgH="840406" progId="">
                  <p:embed/>
                </p:oleObj>
              </a:graphicData>
            </a:graphic>
          </p:graphicFrame>
          <p:graphicFrame>
            <p:nvGraphicFramePr>
              <p:cNvPr id="430196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153" r:id="rId5" imgW="1268295" imgH="1199426" progId="">
                  <p:embed/>
                </p:oleObj>
              </a:graphicData>
            </a:graphic>
          </p:graphicFrame>
        </p:grpSp>
      </p:grpSp>
      <p:sp>
        <p:nvSpPr>
          <p:cNvPr id="430197" name="Freeform 117"/>
          <p:cNvSpPr>
            <a:spLocks/>
          </p:cNvSpPr>
          <p:nvPr/>
        </p:nvSpPr>
        <p:spPr bwMode="auto">
          <a:xfrm>
            <a:off x="3571868" y="3654425"/>
            <a:ext cx="2109787" cy="1250950"/>
          </a:xfrm>
          <a:custGeom>
            <a:avLst/>
            <a:gdLst/>
            <a:ahLst/>
            <a:cxnLst>
              <a:cxn ang="0">
                <a:pos x="596" y="15"/>
              </a:cxn>
              <a:cxn ang="0">
                <a:pos x="149" y="330"/>
              </a:cxn>
              <a:cxn ang="0">
                <a:pos x="3" y="1066"/>
              </a:cxn>
              <a:cxn ang="0">
                <a:pos x="168" y="1606"/>
              </a:cxn>
              <a:cxn ang="0">
                <a:pos x="609" y="1831"/>
              </a:cxn>
              <a:cxn ang="0">
                <a:pos x="1083" y="1726"/>
              </a:cxn>
              <a:cxn ang="0">
                <a:pos x="1548" y="1876"/>
              </a:cxn>
              <a:cxn ang="0">
                <a:pos x="2373" y="1921"/>
              </a:cxn>
              <a:cxn ang="0">
                <a:pos x="3243" y="1576"/>
              </a:cxn>
              <a:cxn ang="0">
                <a:pos x="2859" y="935"/>
              </a:cxn>
              <a:cxn ang="0">
                <a:pos x="2714" y="444"/>
              </a:cxn>
              <a:cxn ang="0">
                <a:pos x="1714" y="242"/>
              </a:cxn>
              <a:cxn ang="0">
                <a:pos x="596" y="1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98" name="Text Box 118"/>
          <p:cNvSpPr txBox="1">
            <a:spLocks noChangeArrowheads="1"/>
          </p:cNvSpPr>
          <p:nvPr/>
        </p:nvSpPr>
        <p:spPr bwMode="auto">
          <a:xfrm>
            <a:off x="3714744" y="3951288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wide area network</a:t>
            </a:r>
          </a:p>
        </p:txBody>
      </p:sp>
      <p:sp>
        <p:nvSpPr>
          <p:cNvPr id="430199" name="Freeform 119"/>
          <p:cNvSpPr>
            <a:spLocks/>
          </p:cNvSpPr>
          <p:nvPr/>
        </p:nvSpPr>
        <p:spPr bwMode="auto">
          <a:xfrm>
            <a:off x="3259138" y="5218113"/>
            <a:ext cx="2944812" cy="911225"/>
          </a:xfrm>
          <a:custGeom>
            <a:avLst/>
            <a:gdLst/>
            <a:ahLst/>
            <a:cxnLst>
              <a:cxn ang="0">
                <a:pos x="339" y="15"/>
              </a:cxn>
              <a:cxn ang="0">
                <a:pos x="189" y="645"/>
              </a:cxn>
              <a:cxn ang="0">
                <a:pos x="804" y="1260"/>
              </a:cxn>
              <a:cxn ang="0">
                <a:pos x="1959" y="1425"/>
              </a:cxn>
              <a:cxn ang="0">
                <a:pos x="3519" y="1320"/>
              </a:cxn>
              <a:cxn ang="0">
                <a:pos x="3924" y="975"/>
              </a:cxn>
              <a:cxn ang="0">
                <a:pos x="4543" y="769"/>
              </a:cxn>
              <a:cxn ang="0">
                <a:pos x="4249" y="278"/>
              </a:cxn>
              <a:cxn ang="0">
                <a:pos x="2222" y="76"/>
              </a:cxn>
              <a:cxn ang="0">
                <a:pos x="339" y="15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200" name="Object 120"/>
          <p:cNvGraphicFramePr>
            <a:graphicFrameLocks noChangeAspect="1"/>
          </p:cNvGraphicFramePr>
          <p:nvPr/>
        </p:nvGraphicFramePr>
        <p:xfrm>
          <a:off x="4392613" y="5400675"/>
          <a:ext cx="415925" cy="317500"/>
        </p:xfrm>
        <a:graphic>
          <a:graphicData uri="http://schemas.openxmlformats.org/presentationml/2006/ole">
            <p:oleObj spid="_x0000_s2154" r:id="rId6" imgW="1307263" imgH="1084139" progId="">
              <p:embed/>
            </p:oleObj>
          </a:graphicData>
        </a:graphic>
      </p:graphicFrame>
      <p:sp>
        <p:nvSpPr>
          <p:cNvPr id="430201" name="Line 121"/>
          <p:cNvSpPr>
            <a:spLocks noChangeShapeType="1"/>
          </p:cNvSpPr>
          <p:nvPr/>
        </p:nvSpPr>
        <p:spPr bwMode="auto">
          <a:xfrm>
            <a:off x="5286380" y="2071678"/>
            <a:ext cx="2136770" cy="125413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202" name="Line 122"/>
          <p:cNvSpPr>
            <a:spLocks noChangeShapeType="1"/>
          </p:cNvSpPr>
          <p:nvPr/>
        </p:nvSpPr>
        <p:spPr bwMode="auto">
          <a:xfrm flipH="1" flipV="1">
            <a:off x="6916738" y="4244975"/>
            <a:ext cx="255587" cy="5397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203" name="Line 123"/>
          <p:cNvSpPr>
            <a:spLocks noChangeShapeType="1"/>
          </p:cNvSpPr>
          <p:nvPr/>
        </p:nvSpPr>
        <p:spPr bwMode="auto">
          <a:xfrm flipH="1">
            <a:off x="7951788" y="2243138"/>
            <a:ext cx="215900" cy="779462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204" name="Text Box 124"/>
          <p:cNvSpPr txBox="1">
            <a:spLocks noChangeArrowheads="1"/>
          </p:cNvSpPr>
          <p:nvPr/>
        </p:nvSpPr>
        <p:spPr bwMode="auto">
          <a:xfrm>
            <a:off x="5722969" y="1214422"/>
            <a:ext cx="33496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V</a:t>
            </a:r>
            <a:r>
              <a:rPr lang="en-US" sz="2000" b="1" dirty="0" smtClean="0">
                <a:solidFill>
                  <a:srgbClr val="800000"/>
                </a:solidFill>
              </a:rPr>
              <a:t>isited </a:t>
            </a:r>
            <a:r>
              <a:rPr lang="en-US" sz="2000" b="1" dirty="0">
                <a:solidFill>
                  <a:srgbClr val="800000"/>
                </a:solidFill>
              </a:rPr>
              <a:t>network: </a:t>
            </a:r>
            <a:r>
              <a:rPr lang="en-US" sz="2000" dirty="0"/>
              <a:t>network in which mobile currently resides </a:t>
            </a:r>
            <a:r>
              <a:rPr lang="en-US" sz="1600" dirty="0"/>
              <a:t>(e.g., 79.129.13/24)</a:t>
            </a:r>
          </a:p>
        </p:txBody>
      </p:sp>
      <p:sp>
        <p:nvSpPr>
          <p:cNvPr id="430205" name="Text Box 125"/>
          <p:cNvSpPr txBox="1">
            <a:spLocks noChangeArrowheads="1"/>
          </p:cNvSpPr>
          <p:nvPr/>
        </p:nvSpPr>
        <p:spPr bwMode="auto">
          <a:xfrm>
            <a:off x="1828807" y="1428736"/>
            <a:ext cx="36718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Permanent address: </a:t>
            </a:r>
            <a:r>
              <a:rPr lang="en-US" sz="2000" dirty="0"/>
              <a:t>remains constant (</a:t>
            </a:r>
            <a:r>
              <a:rPr lang="en-US" sz="1600" dirty="0"/>
              <a:t>e.g., 128.119.40.186)</a:t>
            </a:r>
          </a:p>
        </p:txBody>
      </p:sp>
      <p:sp>
        <p:nvSpPr>
          <p:cNvPr id="430206" name="Text Box 126"/>
          <p:cNvSpPr txBox="1">
            <a:spLocks noChangeArrowheads="1"/>
          </p:cNvSpPr>
          <p:nvPr/>
        </p:nvSpPr>
        <p:spPr bwMode="auto">
          <a:xfrm>
            <a:off x="6286512" y="4740275"/>
            <a:ext cx="285748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F</a:t>
            </a:r>
            <a:r>
              <a:rPr lang="en-US" sz="2000" b="1" dirty="0" smtClean="0">
                <a:solidFill>
                  <a:srgbClr val="800000"/>
                </a:solidFill>
              </a:rPr>
              <a:t>oreign </a:t>
            </a:r>
            <a:r>
              <a:rPr lang="en-US" sz="2000" b="1" dirty="0">
                <a:solidFill>
                  <a:srgbClr val="800000"/>
                </a:solidFill>
              </a:rPr>
              <a:t>agent: </a:t>
            </a:r>
            <a:r>
              <a:rPr lang="en-US" sz="2000" dirty="0"/>
              <a:t>entity in visited network that performs mobility functions on behalf of mobile. </a:t>
            </a:r>
          </a:p>
        </p:txBody>
      </p:sp>
      <p:sp>
        <p:nvSpPr>
          <p:cNvPr id="430207" name="Line 127"/>
          <p:cNvSpPr>
            <a:spLocks noChangeShapeType="1"/>
          </p:cNvSpPr>
          <p:nvPr/>
        </p:nvSpPr>
        <p:spPr bwMode="auto">
          <a:xfrm>
            <a:off x="5715008" y="3071810"/>
            <a:ext cx="1752592" cy="406403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2" name="Text Box 123"/>
          <p:cNvSpPr txBox="1">
            <a:spLocks noChangeArrowheads="1"/>
          </p:cNvSpPr>
          <p:nvPr/>
        </p:nvSpPr>
        <p:spPr bwMode="auto">
          <a:xfrm>
            <a:off x="3984625" y="5767406"/>
            <a:ext cx="14237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dirty="0" smtClean="0"/>
              <a:t>orrespondent</a:t>
            </a:r>
            <a:endParaRPr lang="en-US" b="1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 smtClean="0"/>
              <a:t>Mobility Approaches</a:t>
            </a:r>
            <a:endParaRPr lang="en-US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5" y="928670"/>
            <a:ext cx="8270904" cy="4487863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Let routing handle it: </a:t>
            </a:r>
            <a:r>
              <a:rPr lang="en-US" sz="2800" dirty="0"/>
              <a:t>R</a:t>
            </a:r>
            <a:r>
              <a:rPr lang="en-US" sz="2800" dirty="0" smtClean="0"/>
              <a:t>outers </a:t>
            </a:r>
            <a:r>
              <a:rPr lang="en-US" sz="2800" dirty="0"/>
              <a:t>advertise permanent address of mobile-nodes-in-residence via usual routing table exchange.</a:t>
            </a:r>
          </a:p>
          <a:p>
            <a:pPr lvl="1"/>
            <a:r>
              <a:rPr lang="en-US" sz="2400" dirty="0"/>
              <a:t>routing tables indicate where each mobile </a:t>
            </a:r>
            <a:r>
              <a:rPr lang="en-US" sz="2400" dirty="0" smtClean="0"/>
              <a:t>node is located.</a:t>
            </a:r>
            <a:endParaRPr lang="en-US" sz="2400" dirty="0"/>
          </a:p>
          <a:p>
            <a:pPr lvl="1"/>
            <a:r>
              <a:rPr lang="en-US" sz="2400" dirty="0"/>
              <a:t>no changes to </a:t>
            </a:r>
            <a:r>
              <a:rPr lang="en-US" sz="2400" dirty="0" smtClean="0"/>
              <a:t>end-systems.</a:t>
            </a:r>
            <a:endParaRPr lang="en-US" sz="2400" dirty="0"/>
          </a:p>
          <a:p>
            <a:r>
              <a:rPr lang="en-US" sz="2800" dirty="0">
                <a:solidFill>
                  <a:schemeClr val="accent2"/>
                </a:solidFill>
              </a:rPr>
              <a:t>Let end-systems handle it: 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indirect routing: </a:t>
            </a:r>
            <a:r>
              <a:rPr lang="en-US" sz="2400" dirty="0"/>
              <a:t>communication from correspondent to mobile </a:t>
            </a:r>
            <a:r>
              <a:rPr lang="en-US" sz="2400" dirty="0" smtClean="0"/>
              <a:t>node goes </a:t>
            </a:r>
            <a:r>
              <a:rPr lang="en-US" sz="2400" dirty="0"/>
              <a:t>through home agent, then forwarded to </a:t>
            </a:r>
            <a:r>
              <a:rPr lang="en-US" sz="2400" dirty="0" smtClean="0"/>
              <a:t>remote network.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direct routing: </a:t>
            </a:r>
            <a:r>
              <a:rPr lang="en-US" sz="2400" dirty="0"/>
              <a:t>correspondent gets foreign address of </a:t>
            </a:r>
            <a:r>
              <a:rPr lang="en-US" sz="2400" dirty="0" smtClean="0"/>
              <a:t>mobile node, </a:t>
            </a:r>
            <a:r>
              <a:rPr lang="en-US" sz="2400" dirty="0"/>
              <a:t>sends directly to </a:t>
            </a:r>
            <a:r>
              <a:rPr lang="en-US" sz="2400" dirty="0" smtClean="0"/>
              <a:t>mobile node.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 smtClean="0"/>
              <a:t>Mobility Approaches</a:t>
            </a:r>
            <a:endParaRPr lang="en-US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5" y="928670"/>
            <a:ext cx="8270904" cy="4487863"/>
          </a:xfrm>
        </p:spPr>
        <p:txBody>
          <a:bodyPr/>
          <a:lstStyle/>
          <a:p>
            <a:r>
              <a:rPr lang="en-US" sz="2800" dirty="0">
                <a:solidFill>
                  <a:srgbClr val="B2B2B2"/>
                </a:solidFill>
              </a:rPr>
              <a:t>Let routing handle it: R</a:t>
            </a:r>
            <a:r>
              <a:rPr lang="en-US" sz="2800" dirty="0" smtClean="0">
                <a:solidFill>
                  <a:srgbClr val="B2B2B2"/>
                </a:solidFill>
              </a:rPr>
              <a:t>outers </a:t>
            </a:r>
            <a:r>
              <a:rPr lang="en-US" sz="2800" dirty="0">
                <a:solidFill>
                  <a:srgbClr val="B2B2B2"/>
                </a:solidFill>
              </a:rPr>
              <a:t>advertise permanent address of mobile-nodes-in-residence via usual routing table exchange.</a:t>
            </a:r>
          </a:p>
          <a:p>
            <a:pPr lvl="1"/>
            <a:r>
              <a:rPr lang="en-US" sz="2400" dirty="0">
                <a:solidFill>
                  <a:srgbClr val="B2B2B2"/>
                </a:solidFill>
              </a:rPr>
              <a:t>routing tables indicate where each mobile </a:t>
            </a:r>
            <a:r>
              <a:rPr lang="en-US" sz="2400" dirty="0" smtClean="0">
                <a:solidFill>
                  <a:srgbClr val="B2B2B2"/>
                </a:solidFill>
              </a:rPr>
              <a:t>node is located.</a:t>
            </a:r>
            <a:endParaRPr lang="en-US" sz="2400" dirty="0">
              <a:solidFill>
                <a:srgbClr val="B2B2B2"/>
              </a:solidFill>
            </a:endParaRPr>
          </a:p>
          <a:p>
            <a:pPr lvl="1"/>
            <a:r>
              <a:rPr lang="en-US" sz="2400" dirty="0">
                <a:solidFill>
                  <a:srgbClr val="B2B2B2"/>
                </a:solidFill>
              </a:rPr>
              <a:t>no changes to end-systems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Let end-systems handle it: 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indirect routing: </a:t>
            </a:r>
            <a:r>
              <a:rPr lang="en-US" sz="2400" dirty="0"/>
              <a:t>communication from correspondent to mobile </a:t>
            </a:r>
            <a:r>
              <a:rPr lang="en-US" sz="2400" dirty="0" smtClean="0"/>
              <a:t>node goes </a:t>
            </a:r>
            <a:r>
              <a:rPr lang="en-US" sz="2400" dirty="0"/>
              <a:t>through </a:t>
            </a:r>
            <a:r>
              <a:rPr lang="en-US" sz="2400" dirty="0">
                <a:solidFill>
                  <a:srgbClr val="008000"/>
                </a:solidFill>
              </a:rPr>
              <a:t>home agent</a:t>
            </a:r>
            <a:r>
              <a:rPr lang="en-US" sz="2400" dirty="0"/>
              <a:t>, then forwarded to </a:t>
            </a:r>
            <a:r>
              <a:rPr lang="en-US" sz="2400" dirty="0" smtClean="0"/>
              <a:t>remote network.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direct routing: </a:t>
            </a:r>
            <a:r>
              <a:rPr lang="en-US" sz="2400" dirty="0"/>
              <a:t>correspondent gets foreign address of </a:t>
            </a:r>
            <a:r>
              <a:rPr lang="en-US" sz="2400" dirty="0" smtClean="0"/>
              <a:t>mobile node, </a:t>
            </a:r>
            <a:r>
              <a:rPr lang="en-US" sz="2400" dirty="0"/>
              <a:t>sends directly to </a:t>
            </a:r>
            <a:r>
              <a:rPr lang="en-US" sz="2400" dirty="0" smtClean="0"/>
              <a:t>mobile node.</a:t>
            </a:r>
            <a:endParaRPr lang="en-US" sz="2400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65488" y="1571612"/>
            <a:ext cx="1887537" cy="17430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700463" y="1746237"/>
            <a:ext cx="1133475" cy="13652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101975" y="1760524"/>
            <a:ext cx="22717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dirty="0"/>
              <a:t>not </a:t>
            </a:r>
          </a:p>
          <a:p>
            <a:pPr algn="ctr"/>
            <a:r>
              <a:rPr lang="en-US" sz="2000" b="1" dirty="0"/>
              <a:t>scalable</a:t>
            </a:r>
          </a:p>
          <a:p>
            <a:pPr algn="ctr"/>
            <a:r>
              <a:rPr lang="en-US" sz="2000" b="1" dirty="0"/>
              <a:t> to millions of</a:t>
            </a:r>
          </a:p>
          <a:p>
            <a:pPr algn="ctr"/>
            <a:r>
              <a:rPr lang="en-US" sz="2000" b="1" dirty="0"/>
              <a:t>  mobiles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Freeform 2"/>
          <p:cNvSpPr>
            <a:spLocks/>
          </p:cNvSpPr>
          <p:nvPr/>
        </p:nvSpPr>
        <p:spPr bwMode="auto">
          <a:xfrm>
            <a:off x="1257300" y="1727200"/>
            <a:ext cx="1866900" cy="1589088"/>
          </a:xfrm>
          <a:custGeom>
            <a:avLst/>
            <a:gdLst/>
            <a:ahLst/>
            <a:cxnLst>
              <a:cxn ang="0">
                <a:pos x="550" y="42"/>
              </a:cxn>
              <a:cxn ang="0">
                <a:pos x="82" y="60"/>
              </a:cxn>
              <a:cxn ang="0">
                <a:pos x="58" y="402"/>
              </a:cxn>
              <a:cxn ang="0">
                <a:pos x="28" y="720"/>
              </a:cxn>
              <a:cxn ang="0">
                <a:pos x="112" y="870"/>
              </a:cxn>
              <a:cxn ang="0">
                <a:pos x="538" y="876"/>
              </a:cxn>
              <a:cxn ang="0">
                <a:pos x="640" y="1128"/>
              </a:cxn>
              <a:cxn ang="0">
                <a:pos x="1234" y="1098"/>
              </a:cxn>
              <a:cxn ang="0">
                <a:pos x="1276" y="570"/>
              </a:cxn>
              <a:cxn ang="0">
                <a:pos x="1204" y="342"/>
              </a:cxn>
              <a:cxn ang="0">
                <a:pos x="760" y="288"/>
              </a:cxn>
              <a:cxn ang="0">
                <a:pos x="550" y="42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12988" y="2708275"/>
            <a:ext cx="501650" cy="233363"/>
            <a:chOff x="3600" y="219"/>
            <a:chExt cx="360" cy="175"/>
          </a:xfrm>
        </p:grpSpPr>
        <p:sp>
          <p:nvSpPr>
            <p:cNvPr id="434180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181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182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183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4184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4186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87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88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419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416050" y="2362200"/>
            <a:ext cx="1333500" cy="342900"/>
            <a:chOff x="8025" y="5070"/>
            <a:chExt cx="2100" cy="540"/>
          </a:xfrm>
        </p:grpSpPr>
        <p:sp>
          <p:nvSpPr>
            <p:cNvPr id="434194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195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196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4197" name="Rectangle 21"/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sz="3600" dirty="0" smtClean="0"/>
              <a:t>Mobility Registration</a:t>
            </a:r>
            <a:endParaRPr lang="en-US" sz="3600" dirty="0"/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714348" y="4929198"/>
            <a:ext cx="7772400" cy="132875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0033CC"/>
                </a:solidFill>
              </a:rPr>
              <a:t>End result:</a:t>
            </a:r>
          </a:p>
          <a:p>
            <a:r>
              <a:rPr lang="en-US" sz="2400" dirty="0">
                <a:solidFill>
                  <a:srgbClr val="0033CC"/>
                </a:solidFill>
              </a:rPr>
              <a:t>Foreign agent knows about </a:t>
            </a:r>
            <a:r>
              <a:rPr lang="en-US" sz="2400" dirty="0" smtClean="0">
                <a:solidFill>
                  <a:srgbClr val="0033CC"/>
                </a:solidFill>
              </a:rPr>
              <a:t>mobile node.</a:t>
            </a:r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dirty="0">
                <a:solidFill>
                  <a:srgbClr val="0033CC"/>
                </a:solidFill>
              </a:rPr>
              <a:t>Home agent knows location of </a:t>
            </a:r>
            <a:r>
              <a:rPr lang="en-US" sz="2400" dirty="0" smtClean="0">
                <a:solidFill>
                  <a:srgbClr val="0033CC"/>
                </a:solidFill>
              </a:rPr>
              <a:t>mobile node.</a:t>
            </a:r>
            <a:endParaRPr lang="en-US" sz="2400" dirty="0">
              <a:solidFill>
                <a:srgbClr val="0033CC"/>
              </a:solidFill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165225" y="1920875"/>
            <a:ext cx="914400" cy="590550"/>
            <a:chOff x="10665" y="3225"/>
            <a:chExt cx="1440" cy="930"/>
          </a:xfrm>
        </p:grpSpPr>
        <p:sp>
          <p:nvSpPr>
            <p:cNvPr id="434200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434202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/>
                <a:ahLst/>
                <a:cxnLst>
                  <a:cxn ang="0">
                    <a:pos x="298" y="0"/>
                  </a:cxn>
                  <a:cxn ang="0">
                    <a:pos x="263" y="0"/>
                  </a:cxn>
                  <a:cxn ang="0">
                    <a:pos x="219" y="4"/>
                  </a:cxn>
                  <a:cxn ang="0">
                    <a:pos x="167" y="12"/>
                  </a:cxn>
                  <a:cxn ang="0">
                    <a:pos x="116" y="25"/>
                  </a:cxn>
                  <a:cxn ang="0">
                    <a:pos x="67" y="45"/>
                  </a:cxn>
                  <a:cxn ang="0">
                    <a:pos x="29" y="73"/>
                  </a:cxn>
                  <a:cxn ang="0">
                    <a:pos x="6" y="109"/>
                  </a:cxn>
                  <a:cxn ang="0">
                    <a:pos x="0" y="137"/>
                  </a:cxn>
                  <a:cxn ang="0">
                    <a:pos x="3" y="152"/>
                  </a:cxn>
                  <a:cxn ang="0">
                    <a:pos x="13" y="197"/>
                  </a:cxn>
                  <a:cxn ang="0">
                    <a:pos x="39" y="290"/>
                  </a:cxn>
                  <a:cxn ang="0">
                    <a:pos x="76" y="410"/>
                  </a:cxn>
                  <a:cxn ang="0">
                    <a:pos x="123" y="543"/>
                  </a:cxn>
                  <a:cxn ang="0">
                    <a:pos x="176" y="684"/>
                  </a:cxn>
                  <a:cxn ang="0">
                    <a:pos x="235" y="822"/>
                  </a:cxn>
                  <a:cxn ang="0">
                    <a:pos x="293" y="949"/>
                  </a:cxn>
                  <a:cxn ang="0">
                    <a:pos x="352" y="1055"/>
                  </a:cxn>
                  <a:cxn ang="0">
                    <a:pos x="389" y="1109"/>
                  </a:cxn>
                  <a:cxn ang="0">
                    <a:pos x="406" y="1130"/>
                  </a:cxn>
                  <a:cxn ang="0">
                    <a:pos x="436" y="1130"/>
                  </a:cxn>
                  <a:cxn ang="0">
                    <a:pos x="487" y="1111"/>
                  </a:cxn>
                  <a:cxn ang="0">
                    <a:pos x="547" y="1088"/>
                  </a:cxn>
                  <a:cxn ang="0">
                    <a:pos x="609" y="1062"/>
                  </a:cxn>
                  <a:cxn ang="0">
                    <a:pos x="669" y="1036"/>
                  </a:cxn>
                  <a:cxn ang="0">
                    <a:pos x="722" y="1012"/>
                  </a:cxn>
                  <a:cxn ang="0">
                    <a:pos x="762" y="987"/>
                  </a:cxn>
                  <a:cxn ang="0">
                    <a:pos x="785" y="967"/>
                  </a:cxn>
                  <a:cxn ang="0">
                    <a:pos x="756" y="915"/>
                  </a:cxn>
                  <a:cxn ang="0">
                    <a:pos x="687" y="813"/>
                  </a:cxn>
                  <a:cxn ang="0">
                    <a:pos x="612" y="693"/>
                  </a:cxn>
                  <a:cxn ang="0">
                    <a:pos x="537" y="561"/>
                  </a:cxn>
                  <a:cxn ang="0">
                    <a:pos x="467" y="423"/>
                  </a:cxn>
                  <a:cxn ang="0">
                    <a:pos x="404" y="287"/>
                  </a:cxn>
                  <a:cxn ang="0">
                    <a:pos x="352" y="161"/>
                  </a:cxn>
                  <a:cxn ang="0">
                    <a:pos x="318" y="49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03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2"/>
                  </a:cxn>
                  <a:cxn ang="0">
                    <a:pos x="48" y="5"/>
                  </a:cxn>
                  <a:cxn ang="0">
                    <a:pos x="47" y="11"/>
                  </a:cxn>
                  <a:cxn ang="0">
                    <a:pos x="44" y="19"/>
                  </a:cxn>
                  <a:cxn ang="0">
                    <a:pos x="39" y="35"/>
                  </a:cxn>
                  <a:cxn ang="0">
                    <a:pos x="32" y="55"/>
                  </a:cxn>
                  <a:cxn ang="0">
                    <a:pos x="20" y="82"/>
                  </a:cxn>
                  <a:cxn ang="0">
                    <a:pos x="6" y="117"/>
                  </a:cxn>
                  <a:cxn ang="0">
                    <a:pos x="0" y="141"/>
                  </a:cxn>
                  <a:cxn ang="0">
                    <a:pos x="0" y="177"/>
                  </a:cxn>
                  <a:cxn ang="0">
                    <a:pos x="4" y="220"/>
                  </a:cxn>
                  <a:cxn ang="0">
                    <a:pos x="13" y="271"/>
                  </a:cxn>
                  <a:cxn ang="0">
                    <a:pos x="26" y="325"/>
                  </a:cxn>
                  <a:cxn ang="0">
                    <a:pos x="41" y="386"/>
                  </a:cxn>
                  <a:cxn ang="0">
                    <a:pos x="58" y="446"/>
                  </a:cxn>
                  <a:cxn ang="0">
                    <a:pos x="78" y="509"/>
                  </a:cxn>
                  <a:cxn ang="0">
                    <a:pos x="98" y="570"/>
                  </a:cxn>
                  <a:cxn ang="0">
                    <a:pos x="119" y="628"/>
                  </a:cxn>
                  <a:cxn ang="0">
                    <a:pos x="138" y="683"/>
                  </a:cxn>
                  <a:cxn ang="0">
                    <a:pos x="157" y="733"/>
                  </a:cxn>
                  <a:cxn ang="0">
                    <a:pos x="174" y="775"/>
                  </a:cxn>
                  <a:cxn ang="0">
                    <a:pos x="189" y="808"/>
                  </a:cxn>
                  <a:cxn ang="0">
                    <a:pos x="201" y="831"/>
                  </a:cxn>
                  <a:cxn ang="0">
                    <a:pos x="210" y="843"/>
                  </a:cxn>
                  <a:cxn ang="0">
                    <a:pos x="223" y="853"/>
                  </a:cxn>
                  <a:cxn ang="0">
                    <a:pos x="239" y="861"/>
                  </a:cxn>
                  <a:cxn ang="0">
                    <a:pos x="258" y="873"/>
                  </a:cxn>
                  <a:cxn ang="0">
                    <a:pos x="282" y="883"/>
                  </a:cxn>
                  <a:cxn ang="0">
                    <a:pos x="310" y="896"/>
                  </a:cxn>
                  <a:cxn ang="0">
                    <a:pos x="342" y="907"/>
                  </a:cxn>
                  <a:cxn ang="0">
                    <a:pos x="380" y="922"/>
                  </a:cxn>
                  <a:cxn ang="0">
                    <a:pos x="425" y="936"/>
                  </a:cxn>
                  <a:cxn ang="0">
                    <a:pos x="396" y="893"/>
                  </a:cxn>
                  <a:cxn ang="0">
                    <a:pos x="367" y="843"/>
                  </a:cxn>
                  <a:cxn ang="0">
                    <a:pos x="337" y="787"/>
                  </a:cxn>
                  <a:cxn ang="0">
                    <a:pos x="308" y="725"/>
                  </a:cxn>
                  <a:cxn ang="0">
                    <a:pos x="279" y="660"/>
                  </a:cxn>
                  <a:cxn ang="0">
                    <a:pos x="249" y="591"/>
                  </a:cxn>
                  <a:cxn ang="0">
                    <a:pos x="220" y="522"/>
                  </a:cxn>
                  <a:cxn ang="0">
                    <a:pos x="194" y="450"/>
                  </a:cxn>
                  <a:cxn ang="0">
                    <a:pos x="167" y="381"/>
                  </a:cxn>
                  <a:cxn ang="0">
                    <a:pos x="144" y="312"/>
                  </a:cxn>
                  <a:cxn ang="0">
                    <a:pos x="120" y="248"/>
                  </a:cxn>
                  <a:cxn ang="0">
                    <a:pos x="101" y="186"/>
                  </a:cxn>
                  <a:cxn ang="0">
                    <a:pos x="83" y="128"/>
                  </a:cxn>
                  <a:cxn ang="0">
                    <a:pos x="69" y="78"/>
                  </a:cxn>
                  <a:cxn ang="0">
                    <a:pos x="57" y="35"/>
                  </a:cxn>
                  <a:cxn ang="0">
                    <a:pos x="48" y="0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04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/>
                <a:ahLst/>
                <a:cxnLst>
                  <a:cxn ang="0">
                    <a:pos x="26" y="11"/>
                  </a:cxn>
                  <a:cxn ang="0">
                    <a:pos x="13" y="24"/>
                  </a:cxn>
                  <a:cxn ang="0">
                    <a:pos x="4" y="43"/>
                  </a:cxn>
                  <a:cxn ang="0">
                    <a:pos x="0" y="67"/>
                  </a:cxn>
                  <a:cxn ang="0">
                    <a:pos x="0" y="93"/>
                  </a:cxn>
                  <a:cxn ang="0">
                    <a:pos x="3" y="120"/>
                  </a:cxn>
                  <a:cxn ang="0">
                    <a:pos x="10" y="148"/>
                  </a:cxn>
                  <a:cxn ang="0">
                    <a:pos x="20" y="171"/>
                  </a:cxn>
                  <a:cxn ang="0">
                    <a:pos x="35" y="189"/>
                  </a:cxn>
                  <a:cxn ang="0">
                    <a:pos x="51" y="201"/>
                  </a:cxn>
                  <a:cxn ang="0">
                    <a:pos x="70" y="206"/>
                  </a:cxn>
                  <a:cxn ang="0">
                    <a:pos x="91" y="208"/>
                  </a:cxn>
                  <a:cxn ang="0">
                    <a:pos x="111" y="204"/>
                  </a:cxn>
                  <a:cxn ang="0">
                    <a:pos x="130" y="196"/>
                  </a:cxn>
                  <a:cxn ang="0">
                    <a:pos x="148" y="186"/>
                  </a:cxn>
                  <a:cxn ang="0">
                    <a:pos x="163" y="176"/>
                  </a:cxn>
                  <a:cxn ang="0">
                    <a:pos x="174" y="163"/>
                  </a:cxn>
                  <a:cxn ang="0">
                    <a:pos x="189" y="130"/>
                  </a:cxn>
                  <a:cxn ang="0">
                    <a:pos x="192" y="89"/>
                  </a:cxn>
                  <a:cxn ang="0">
                    <a:pos x="185" y="50"/>
                  </a:cxn>
                  <a:cxn ang="0">
                    <a:pos x="166" y="27"/>
                  </a:cxn>
                  <a:cxn ang="0">
                    <a:pos x="152" y="21"/>
                  </a:cxn>
                  <a:cxn ang="0">
                    <a:pos x="138" y="14"/>
                  </a:cxn>
                  <a:cxn ang="0">
                    <a:pos x="122" y="8"/>
                  </a:cxn>
                  <a:cxn ang="0">
                    <a:pos x="104" y="2"/>
                  </a:cxn>
                  <a:cxn ang="0">
                    <a:pos x="85" y="0"/>
                  </a:cxn>
                  <a:cxn ang="0">
                    <a:pos x="66" y="0"/>
                  </a:cxn>
                  <a:cxn ang="0">
                    <a:pos x="47" y="2"/>
                  </a:cxn>
                  <a:cxn ang="0">
                    <a:pos x="26" y="11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05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/>
                <a:ahLst/>
                <a:cxnLst>
                  <a:cxn ang="0">
                    <a:pos x="33" y="29"/>
                  </a:cxn>
                  <a:cxn ang="0">
                    <a:pos x="21" y="44"/>
                  </a:cxn>
                  <a:cxn ang="0">
                    <a:pos x="12" y="60"/>
                  </a:cxn>
                  <a:cxn ang="0">
                    <a:pos x="5" y="79"/>
                  </a:cxn>
                  <a:cxn ang="0">
                    <a:pos x="0" y="97"/>
                  </a:cxn>
                  <a:cxn ang="0">
                    <a:pos x="0" y="116"/>
                  </a:cxn>
                  <a:cxn ang="0">
                    <a:pos x="5" y="135"/>
                  </a:cxn>
                  <a:cxn ang="0">
                    <a:pos x="12" y="152"/>
                  </a:cxn>
                  <a:cxn ang="0">
                    <a:pos x="25" y="169"/>
                  </a:cxn>
                  <a:cxn ang="0">
                    <a:pos x="42" y="187"/>
                  </a:cxn>
                  <a:cxn ang="0">
                    <a:pos x="58" y="202"/>
                  </a:cxn>
                  <a:cxn ang="0">
                    <a:pos x="77" y="220"/>
                  </a:cxn>
                  <a:cxn ang="0">
                    <a:pos x="96" y="233"/>
                  </a:cxn>
                  <a:cxn ang="0">
                    <a:pos x="114" y="244"/>
                  </a:cxn>
                  <a:cxn ang="0">
                    <a:pos x="133" y="251"/>
                  </a:cxn>
                  <a:cxn ang="0">
                    <a:pos x="149" y="251"/>
                  </a:cxn>
                  <a:cxn ang="0">
                    <a:pos x="165" y="246"/>
                  </a:cxn>
                  <a:cxn ang="0">
                    <a:pos x="180" y="237"/>
                  </a:cxn>
                  <a:cxn ang="0">
                    <a:pos x="196" y="228"/>
                  </a:cxn>
                  <a:cxn ang="0">
                    <a:pos x="209" y="220"/>
                  </a:cxn>
                  <a:cxn ang="0">
                    <a:pos x="222" y="212"/>
                  </a:cxn>
                  <a:cxn ang="0">
                    <a:pos x="232" y="202"/>
                  </a:cxn>
                  <a:cxn ang="0">
                    <a:pos x="240" y="191"/>
                  </a:cxn>
                  <a:cxn ang="0">
                    <a:pos x="246" y="178"/>
                  </a:cxn>
                  <a:cxn ang="0">
                    <a:pos x="247" y="162"/>
                  </a:cxn>
                  <a:cxn ang="0">
                    <a:pos x="244" y="142"/>
                  </a:cxn>
                  <a:cxn ang="0">
                    <a:pos x="238" y="120"/>
                  </a:cxn>
                  <a:cxn ang="0">
                    <a:pos x="228" y="96"/>
                  </a:cxn>
                  <a:cxn ang="0">
                    <a:pos x="215" y="72"/>
                  </a:cxn>
                  <a:cxn ang="0">
                    <a:pos x="200" y="50"/>
                  </a:cxn>
                  <a:cxn ang="0">
                    <a:pos x="184" y="30"/>
                  </a:cxn>
                  <a:cxn ang="0">
                    <a:pos x="165" y="16"/>
                  </a:cxn>
                  <a:cxn ang="0">
                    <a:pos x="147" y="7"/>
                  </a:cxn>
                  <a:cxn ang="0">
                    <a:pos x="130" y="3"/>
                  </a:cxn>
                  <a:cxn ang="0">
                    <a:pos x="112" y="0"/>
                  </a:cxn>
                  <a:cxn ang="0">
                    <a:pos x="94" y="1"/>
                  </a:cxn>
                  <a:cxn ang="0">
                    <a:pos x="80" y="3"/>
                  </a:cxn>
                  <a:cxn ang="0">
                    <a:pos x="65" y="7"/>
                  </a:cxn>
                  <a:cxn ang="0">
                    <a:pos x="52" y="13"/>
                  </a:cxn>
                  <a:cxn ang="0">
                    <a:pos x="42" y="20"/>
                  </a:cxn>
                  <a:cxn ang="0">
                    <a:pos x="33" y="29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06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/>
                <a:ahLst/>
                <a:cxnLst>
                  <a:cxn ang="0">
                    <a:pos x="115" y="3"/>
                  </a:cxn>
                  <a:cxn ang="0">
                    <a:pos x="93" y="0"/>
                  </a:cxn>
                  <a:cxn ang="0">
                    <a:pos x="66" y="2"/>
                  </a:cxn>
                  <a:cxn ang="0">
                    <a:pos x="43" y="12"/>
                  </a:cxn>
                  <a:cxn ang="0">
                    <a:pos x="16" y="37"/>
                  </a:cxn>
                  <a:cxn ang="0">
                    <a:pos x="0" y="79"/>
                  </a:cxn>
                  <a:cxn ang="0">
                    <a:pos x="2" y="124"/>
                  </a:cxn>
                  <a:cxn ang="0">
                    <a:pos x="15" y="168"/>
                  </a:cxn>
                  <a:cxn ang="0">
                    <a:pos x="32" y="201"/>
                  </a:cxn>
                  <a:cxn ang="0">
                    <a:pos x="56" y="223"/>
                  </a:cxn>
                  <a:cxn ang="0">
                    <a:pos x="84" y="237"/>
                  </a:cxn>
                  <a:cxn ang="0">
                    <a:pos x="113" y="240"/>
                  </a:cxn>
                  <a:cxn ang="0">
                    <a:pos x="151" y="229"/>
                  </a:cxn>
                  <a:cxn ang="0">
                    <a:pos x="189" y="204"/>
                  </a:cxn>
                  <a:cxn ang="0">
                    <a:pos x="216" y="171"/>
                  </a:cxn>
                  <a:cxn ang="0">
                    <a:pos x="226" y="131"/>
                  </a:cxn>
                  <a:cxn ang="0">
                    <a:pos x="222" y="104"/>
                  </a:cxn>
                  <a:cxn ang="0">
                    <a:pos x="213" y="95"/>
                  </a:cxn>
                  <a:cxn ang="0">
                    <a:pos x="201" y="96"/>
                  </a:cxn>
                  <a:cxn ang="0">
                    <a:pos x="194" y="105"/>
                  </a:cxn>
                  <a:cxn ang="0">
                    <a:pos x="191" y="127"/>
                  </a:cxn>
                  <a:cxn ang="0">
                    <a:pos x="182" y="158"/>
                  </a:cxn>
                  <a:cxn ang="0">
                    <a:pos x="162" y="183"/>
                  </a:cxn>
                  <a:cxn ang="0">
                    <a:pos x="131" y="197"/>
                  </a:cxn>
                  <a:cxn ang="0">
                    <a:pos x="90" y="197"/>
                  </a:cxn>
                  <a:cxn ang="0">
                    <a:pos x="60" y="177"/>
                  </a:cxn>
                  <a:cxn ang="0">
                    <a:pos x="44" y="144"/>
                  </a:cxn>
                  <a:cxn ang="0">
                    <a:pos x="34" y="105"/>
                  </a:cxn>
                  <a:cxn ang="0">
                    <a:pos x="32" y="76"/>
                  </a:cxn>
                  <a:cxn ang="0">
                    <a:pos x="41" y="56"/>
                  </a:cxn>
                  <a:cxn ang="0">
                    <a:pos x="54" y="39"/>
                  </a:cxn>
                  <a:cxn ang="0">
                    <a:pos x="74" y="26"/>
                  </a:cxn>
                  <a:cxn ang="0">
                    <a:pos x="87" y="25"/>
                  </a:cxn>
                  <a:cxn ang="0">
                    <a:pos x="106" y="25"/>
                  </a:cxn>
                  <a:cxn ang="0">
                    <a:pos x="126" y="25"/>
                  </a:cxn>
                  <a:cxn ang="0">
                    <a:pos x="129" y="12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07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/>
                <a:ahLst/>
                <a:cxnLst>
                  <a:cxn ang="0">
                    <a:pos x="60" y="8"/>
                  </a:cxn>
                  <a:cxn ang="0">
                    <a:pos x="34" y="27"/>
                  </a:cxn>
                  <a:cxn ang="0">
                    <a:pos x="15" y="50"/>
                  </a:cxn>
                  <a:cxn ang="0">
                    <a:pos x="3" y="80"/>
                  </a:cxn>
                  <a:cxn ang="0">
                    <a:pos x="0" y="112"/>
                  </a:cxn>
                  <a:cxn ang="0">
                    <a:pos x="6" y="145"/>
                  </a:cxn>
                  <a:cxn ang="0">
                    <a:pos x="18" y="175"/>
                  </a:cxn>
                  <a:cxn ang="0">
                    <a:pos x="37" y="204"/>
                  </a:cxn>
                  <a:cxn ang="0">
                    <a:pos x="65" y="231"/>
                  </a:cxn>
                  <a:cxn ang="0">
                    <a:pos x="101" y="257"/>
                  </a:cxn>
                  <a:cxn ang="0">
                    <a:pos x="142" y="270"/>
                  </a:cxn>
                  <a:cxn ang="0">
                    <a:pos x="185" y="263"/>
                  </a:cxn>
                  <a:cxn ang="0">
                    <a:pos x="219" y="240"/>
                  </a:cxn>
                  <a:cxn ang="0">
                    <a:pos x="244" y="215"/>
                  </a:cxn>
                  <a:cxn ang="0">
                    <a:pos x="263" y="188"/>
                  </a:cxn>
                  <a:cxn ang="0">
                    <a:pos x="276" y="158"/>
                  </a:cxn>
                  <a:cxn ang="0">
                    <a:pos x="279" y="133"/>
                  </a:cxn>
                  <a:cxn ang="0">
                    <a:pos x="273" y="120"/>
                  </a:cxn>
                  <a:cxn ang="0">
                    <a:pos x="258" y="116"/>
                  </a:cxn>
                  <a:cxn ang="0">
                    <a:pos x="245" y="122"/>
                  </a:cxn>
                  <a:cxn ang="0">
                    <a:pos x="241" y="132"/>
                  </a:cxn>
                  <a:cxn ang="0">
                    <a:pos x="235" y="151"/>
                  </a:cxn>
                  <a:cxn ang="0">
                    <a:pos x="220" y="176"/>
                  </a:cxn>
                  <a:cxn ang="0">
                    <a:pos x="198" y="201"/>
                  </a:cxn>
                  <a:cxn ang="0">
                    <a:pos x="154" y="211"/>
                  </a:cxn>
                  <a:cxn ang="0">
                    <a:pos x="100" y="197"/>
                  </a:cxn>
                  <a:cxn ang="0">
                    <a:pos x="59" y="162"/>
                  </a:cxn>
                  <a:cxn ang="0">
                    <a:pos x="40" y="113"/>
                  </a:cxn>
                  <a:cxn ang="0">
                    <a:pos x="44" y="73"/>
                  </a:cxn>
                  <a:cxn ang="0">
                    <a:pos x="60" y="50"/>
                  </a:cxn>
                  <a:cxn ang="0">
                    <a:pos x="81" y="30"/>
                  </a:cxn>
                  <a:cxn ang="0">
                    <a:pos x="103" y="16"/>
                  </a:cxn>
                  <a:cxn ang="0">
                    <a:pos x="109" y="4"/>
                  </a:cxn>
                  <a:cxn ang="0">
                    <a:pos x="88" y="0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08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/>
                <a:ahLst/>
                <a:cxnLst>
                  <a:cxn ang="0">
                    <a:pos x="7" y="65"/>
                  </a:cxn>
                  <a:cxn ang="0">
                    <a:pos x="15" y="72"/>
                  </a:cxn>
                  <a:cxn ang="0">
                    <a:pos x="25" y="75"/>
                  </a:cxn>
                  <a:cxn ang="0">
                    <a:pos x="32" y="75"/>
                  </a:cxn>
                  <a:cxn ang="0">
                    <a:pos x="37" y="73"/>
                  </a:cxn>
                  <a:cxn ang="0">
                    <a:pos x="39" y="72"/>
                  </a:cxn>
                  <a:cxn ang="0">
                    <a:pos x="47" y="71"/>
                  </a:cxn>
                  <a:cxn ang="0">
                    <a:pos x="56" y="66"/>
                  </a:cxn>
                  <a:cxn ang="0">
                    <a:pos x="64" y="60"/>
                  </a:cxn>
                  <a:cxn ang="0">
                    <a:pos x="69" y="56"/>
                  </a:cxn>
                  <a:cxn ang="0">
                    <a:pos x="72" y="52"/>
                  </a:cxn>
                  <a:cxn ang="0">
                    <a:pos x="72" y="49"/>
                  </a:cxn>
                  <a:cxn ang="0">
                    <a:pos x="70" y="45"/>
                  </a:cxn>
                  <a:cxn ang="0">
                    <a:pos x="67" y="40"/>
                  </a:cxn>
                  <a:cxn ang="0">
                    <a:pos x="63" y="39"/>
                  </a:cxn>
                  <a:cxn ang="0">
                    <a:pos x="59" y="38"/>
                  </a:cxn>
                  <a:cxn ang="0">
                    <a:pos x="54" y="39"/>
                  </a:cxn>
                  <a:cxn ang="0">
                    <a:pos x="48" y="42"/>
                  </a:cxn>
                  <a:cxn ang="0">
                    <a:pos x="39" y="46"/>
                  </a:cxn>
                  <a:cxn ang="0">
                    <a:pos x="32" y="50"/>
                  </a:cxn>
                  <a:cxn ang="0">
                    <a:pos x="29" y="52"/>
                  </a:cxn>
                  <a:cxn ang="0">
                    <a:pos x="26" y="43"/>
                  </a:cxn>
                  <a:cxn ang="0">
                    <a:pos x="20" y="25"/>
                  </a:cxn>
                  <a:cxn ang="0">
                    <a:pos x="12" y="7"/>
                  </a:cxn>
                  <a:cxn ang="0">
                    <a:pos x="1" y="0"/>
                  </a:cxn>
                  <a:cxn ang="0">
                    <a:pos x="0" y="17"/>
                  </a:cxn>
                  <a:cxn ang="0">
                    <a:pos x="3" y="39"/>
                  </a:cxn>
                  <a:cxn ang="0">
                    <a:pos x="6" y="58"/>
                  </a:cxn>
                  <a:cxn ang="0">
                    <a:pos x="7" y="65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09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/>
                <a:ahLst/>
                <a:cxnLst>
                  <a:cxn ang="0">
                    <a:pos x="15" y="53"/>
                  </a:cxn>
                  <a:cxn ang="0">
                    <a:pos x="16" y="55"/>
                  </a:cxn>
                  <a:cxn ang="0">
                    <a:pos x="20" y="57"/>
                  </a:cxn>
                  <a:cxn ang="0">
                    <a:pos x="25" y="59"/>
                  </a:cxn>
                  <a:cxn ang="0">
                    <a:pos x="26" y="59"/>
                  </a:cxn>
                  <a:cxn ang="0">
                    <a:pos x="35" y="59"/>
                  </a:cxn>
                  <a:cxn ang="0">
                    <a:pos x="45" y="56"/>
                  </a:cxn>
                  <a:cxn ang="0">
                    <a:pos x="54" y="55"/>
                  </a:cxn>
                  <a:cxn ang="0">
                    <a:pos x="63" y="50"/>
                  </a:cxn>
                  <a:cxn ang="0">
                    <a:pos x="66" y="47"/>
                  </a:cxn>
                  <a:cxn ang="0">
                    <a:pos x="69" y="44"/>
                  </a:cxn>
                  <a:cxn ang="0">
                    <a:pos x="70" y="40"/>
                  </a:cxn>
                  <a:cxn ang="0">
                    <a:pos x="69" y="37"/>
                  </a:cxn>
                  <a:cxn ang="0">
                    <a:pos x="56" y="32"/>
                  </a:cxn>
                  <a:cxn ang="0">
                    <a:pos x="42" y="33"/>
                  </a:cxn>
                  <a:cxn ang="0">
                    <a:pos x="32" y="37"/>
                  </a:cxn>
                  <a:cxn ang="0">
                    <a:pos x="28" y="40"/>
                  </a:cxn>
                  <a:cxn ang="0">
                    <a:pos x="20" y="30"/>
                  </a:cxn>
                  <a:cxn ang="0">
                    <a:pos x="16" y="14"/>
                  </a:cxn>
                  <a:cxn ang="0">
                    <a:pos x="10" y="3"/>
                  </a:cxn>
                  <a:cxn ang="0">
                    <a:pos x="3" y="0"/>
                  </a:cxn>
                  <a:cxn ang="0">
                    <a:pos x="0" y="19"/>
                  </a:cxn>
                  <a:cxn ang="0">
                    <a:pos x="4" y="36"/>
                  </a:cxn>
                  <a:cxn ang="0">
                    <a:pos x="12" y="49"/>
                  </a:cxn>
                  <a:cxn ang="0">
                    <a:pos x="15" y="53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0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/>
                <a:ahLst/>
                <a:cxnLst>
                  <a:cxn ang="0">
                    <a:pos x="4" y="46"/>
                  </a:cxn>
                  <a:cxn ang="0">
                    <a:pos x="9" y="56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5" y="60"/>
                  </a:cxn>
                  <a:cxn ang="0">
                    <a:pos x="44" y="57"/>
                  </a:cxn>
                  <a:cxn ang="0">
                    <a:pos x="54" y="51"/>
                  </a:cxn>
                  <a:cxn ang="0">
                    <a:pos x="62" y="46"/>
                  </a:cxn>
                  <a:cxn ang="0">
                    <a:pos x="65" y="40"/>
                  </a:cxn>
                  <a:cxn ang="0">
                    <a:pos x="63" y="36"/>
                  </a:cxn>
                  <a:cxn ang="0">
                    <a:pos x="60" y="34"/>
                  </a:cxn>
                  <a:cxn ang="0">
                    <a:pos x="56" y="33"/>
                  </a:cxn>
                  <a:cxn ang="0">
                    <a:pos x="51" y="33"/>
                  </a:cxn>
                  <a:cxn ang="0">
                    <a:pos x="26" y="37"/>
                  </a:cxn>
                  <a:cxn ang="0">
                    <a:pos x="24" y="30"/>
                  </a:cxn>
                  <a:cxn ang="0">
                    <a:pos x="18" y="15"/>
                  </a:cxn>
                  <a:cxn ang="0">
                    <a:pos x="9" y="2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2" y="30"/>
                  </a:cxn>
                  <a:cxn ang="0">
                    <a:pos x="3" y="41"/>
                  </a:cxn>
                  <a:cxn ang="0">
                    <a:pos x="4" y="46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1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/>
                <a:ahLst/>
                <a:cxnLst>
                  <a:cxn ang="0">
                    <a:pos x="9" y="46"/>
                  </a:cxn>
                  <a:cxn ang="0">
                    <a:pos x="12" y="47"/>
                  </a:cxn>
                  <a:cxn ang="0">
                    <a:pos x="16" y="47"/>
                  </a:cxn>
                  <a:cxn ang="0">
                    <a:pos x="22" y="47"/>
                  </a:cxn>
                  <a:cxn ang="0">
                    <a:pos x="23" y="47"/>
                  </a:cxn>
                  <a:cxn ang="0">
                    <a:pos x="31" y="46"/>
                  </a:cxn>
                  <a:cxn ang="0">
                    <a:pos x="40" y="45"/>
                  </a:cxn>
                  <a:cxn ang="0">
                    <a:pos x="48" y="42"/>
                  </a:cxn>
                  <a:cxn ang="0">
                    <a:pos x="56" y="37"/>
                  </a:cxn>
                  <a:cxn ang="0">
                    <a:pos x="63" y="34"/>
                  </a:cxn>
                  <a:cxn ang="0">
                    <a:pos x="67" y="30"/>
                  </a:cxn>
                  <a:cxn ang="0">
                    <a:pos x="69" y="26"/>
                  </a:cxn>
                  <a:cxn ang="0">
                    <a:pos x="66" y="20"/>
                  </a:cxn>
                  <a:cxn ang="0">
                    <a:pos x="62" y="17"/>
                  </a:cxn>
                  <a:cxn ang="0">
                    <a:pos x="56" y="17"/>
                  </a:cxn>
                  <a:cxn ang="0">
                    <a:pos x="48" y="17"/>
                  </a:cxn>
                  <a:cxn ang="0">
                    <a:pos x="40" y="19"/>
                  </a:cxn>
                  <a:cxn ang="0">
                    <a:pos x="32" y="22"/>
                  </a:cxn>
                  <a:cxn ang="0">
                    <a:pos x="26" y="23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9" y="22"/>
                  </a:cxn>
                  <a:cxn ang="0">
                    <a:pos x="16" y="14"/>
                  </a:cxn>
                  <a:cxn ang="0">
                    <a:pos x="12" y="7"/>
                  </a:cxn>
                  <a:cxn ang="0">
                    <a:pos x="10" y="4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1"/>
                  </a:cxn>
                  <a:cxn ang="0">
                    <a:pos x="3" y="26"/>
                  </a:cxn>
                  <a:cxn ang="0">
                    <a:pos x="7" y="40"/>
                  </a:cxn>
                  <a:cxn ang="0">
                    <a:pos x="9" y="46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2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/>
                <a:ahLst/>
                <a:cxnLst>
                  <a:cxn ang="0">
                    <a:pos x="13" y="52"/>
                  </a:cxn>
                  <a:cxn ang="0">
                    <a:pos x="20" y="55"/>
                  </a:cxn>
                  <a:cxn ang="0">
                    <a:pos x="32" y="58"/>
                  </a:cxn>
                  <a:cxn ang="0">
                    <a:pos x="45" y="56"/>
                  </a:cxn>
                  <a:cxn ang="0">
                    <a:pos x="55" y="50"/>
                  </a:cxn>
                  <a:cxn ang="0">
                    <a:pos x="58" y="49"/>
                  </a:cxn>
                  <a:cxn ang="0">
                    <a:pos x="60" y="46"/>
                  </a:cxn>
                  <a:cxn ang="0">
                    <a:pos x="60" y="42"/>
                  </a:cxn>
                  <a:cxn ang="0">
                    <a:pos x="60" y="39"/>
                  </a:cxn>
                  <a:cxn ang="0">
                    <a:pos x="58" y="36"/>
                  </a:cxn>
                  <a:cxn ang="0">
                    <a:pos x="54" y="33"/>
                  </a:cxn>
                  <a:cxn ang="0">
                    <a:pos x="49" y="32"/>
                  </a:cxn>
                  <a:cxn ang="0">
                    <a:pos x="45" y="32"/>
                  </a:cxn>
                  <a:cxn ang="0">
                    <a:pos x="36" y="35"/>
                  </a:cxn>
                  <a:cxn ang="0">
                    <a:pos x="27" y="36"/>
                  </a:cxn>
                  <a:cxn ang="0">
                    <a:pos x="20" y="35"/>
                  </a:cxn>
                  <a:cxn ang="0">
                    <a:pos x="17" y="35"/>
                  </a:cxn>
                  <a:cxn ang="0">
                    <a:pos x="17" y="29"/>
                  </a:cxn>
                  <a:cxn ang="0">
                    <a:pos x="17" y="16"/>
                  </a:cxn>
                  <a:cxn ang="0">
                    <a:pos x="14" y="3"/>
                  </a:cxn>
                  <a:cxn ang="0">
                    <a:pos x="5" y="0"/>
                  </a:cxn>
                  <a:cxn ang="0">
                    <a:pos x="1" y="12"/>
                  </a:cxn>
                  <a:cxn ang="0">
                    <a:pos x="0" y="26"/>
                  </a:cxn>
                  <a:cxn ang="0">
                    <a:pos x="3" y="40"/>
                  </a:cxn>
                  <a:cxn ang="0">
                    <a:pos x="13" y="52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3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/>
                <a:ahLst/>
                <a:cxnLst>
                  <a:cxn ang="0">
                    <a:pos x="19" y="52"/>
                  </a:cxn>
                  <a:cxn ang="0">
                    <a:pos x="31" y="55"/>
                  </a:cxn>
                  <a:cxn ang="0">
                    <a:pos x="43" y="54"/>
                  </a:cxn>
                  <a:cxn ang="0">
                    <a:pos x="53" y="46"/>
                  </a:cxn>
                  <a:cxn ang="0">
                    <a:pos x="59" y="35"/>
                  </a:cxn>
                  <a:cxn ang="0">
                    <a:pos x="57" y="31"/>
                  </a:cxn>
                  <a:cxn ang="0">
                    <a:pos x="54" y="29"/>
                  </a:cxn>
                  <a:cxn ang="0">
                    <a:pos x="49" y="28"/>
                  </a:cxn>
                  <a:cxn ang="0">
                    <a:pos x="44" y="29"/>
                  </a:cxn>
                  <a:cxn ang="0">
                    <a:pos x="41" y="32"/>
                  </a:cxn>
                  <a:cxn ang="0">
                    <a:pos x="38" y="35"/>
                  </a:cxn>
                  <a:cxn ang="0">
                    <a:pos x="34" y="36"/>
                  </a:cxn>
                  <a:cxn ang="0">
                    <a:pos x="31" y="39"/>
                  </a:cxn>
                  <a:cxn ang="0">
                    <a:pos x="28" y="32"/>
                  </a:cxn>
                  <a:cxn ang="0">
                    <a:pos x="21" y="18"/>
                  </a:cxn>
                  <a:cxn ang="0">
                    <a:pos x="10" y="5"/>
                  </a:cxn>
                  <a:cxn ang="0">
                    <a:pos x="0" y="0"/>
                  </a:cxn>
                  <a:cxn ang="0">
                    <a:pos x="2" y="18"/>
                  </a:cxn>
                  <a:cxn ang="0">
                    <a:pos x="9" y="35"/>
                  </a:cxn>
                  <a:cxn ang="0">
                    <a:pos x="16" y="46"/>
                  </a:cxn>
                  <a:cxn ang="0">
                    <a:pos x="19" y="52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4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/>
                <a:ahLst/>
                <a:cxnLst>
                  <a:cxn ang="0">
                    <a:pos x="32" y="75"/>
                  </a:cxn>
                  <a:cxn ang="0">
                    <a:pos x="38" y="76"/>
                  </a:cxn>
                  <a:cxn ang="0">
                    <a:pos x="44" y="76"/>
                  </a:cxn>
                  <a:cxn ang="0">
                    <a:pos x="50" y="76"/>
                  </a:cxn>
                  <a:cxn ang="0">
                    <a:pos x="57" y="75"/>
                  </a:cxn>
                  <a:cxn ang="0">
                    <a:pos x="61" y="72"/>
                  </a:cxn>
                  <a:cxn ang="0">
                    <a:pos x="67" y="67"/>
                  </a:cxn>
                  <a:cxn ang="0">
                    <a:pos x="72" y="64"/>
                  </a:cxn>
                  <a:cxn ang="0">
                    <a:pos x="76" y="59"/>
                  </a:cxn>
                  <a:cxn ang="0">
                    <a:pos x="80" y="56"/>
                  </a:cxn>
                  <a:cxn ang="0">
                    <a:pos x="82" y="52"/>
                  </a:cxn>
                  <a:cxn ang="0">
                    <a:pos x="82" y="47"/>
                  </a:cxn>
                  <a:cxn ang="0">
                    <a:pos x="79" y="43"/>
                  </a:cxn>
                  <a:cxn ang="0">
                    <a:pos x="70" y="39"/>
                  </a:cxn>
                  <a:cxn ang="0">
                    <a:pos x="63" y="37"/>
                  </a:cxn>
                  <a:cxn ang="0">
                    <a:pos x="54" y="39"/>
                  </a:cxn>
                  <a:cxn ang="0">
                    <a:pos x="47" y="41"/>
                  </a:cxn>
                  <a:cxn ang="0">
                    <a:pos x="39" y="44"/>
                  </a:cxn>
                  <a:cxn ang="0">
                    <a:pos x="35" y="49"/>
                  </a:cxn>
                  <a:cxn ang="0">
                    <a:pos x="32" y="50"/>
                  </a:cxn>
                  <a:cxn ang="0">
                    <a:pos x="30" y="52"/>
                  </a:cxn>
                  <a:cxn ang="0">
                    <a:pos x="29" y="43"/>
                  </a:cxn>
                  <a:cxn ang="0">
                    <a:pos x="23" y="23"/>
                  </a:cxn>
                  <a:cxn ang="0">
                    <a:pos x="14" y="6"/>
                  </a:cxn>
                  <a:cxn ang="0">
                    <a:pos x="4" y="0"/>
                  </a:cxn>
                  <a:cxn ang="0">
                    <a:pos x="0" y="17"/>
                  </a:cxn>
                  <a:cxn ang="0">
                    <a:pos x="0" y="31"/>
                  </a:cxn>
                  <a:cxn ang="0">
                    <a:pos x="4" y="44"/>
                  </a:cxn>
                  <a:cxn ang="0">
                    <a:pos x="11" y="54"/>
                  </a:cxn>
                  <a:cxn ang="0">
                    <a:pos x="19" y="63"/>
                  </a:cxn>
                  <a:cxn ang="0">
                    <a:pos x="25" y="70"/>
                  </a:cxn>
                  <a:cxn ang="0">
                    <a:pos x="30" y="73"/>
                  </a:cxn>
                  <a:cxn ang="0">
                    <a:pos x="32" y="7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5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/>
                <a:ahLst/>
                <a:cxnLst>
                  <a:cxn ang="0">
                    <a:pos x="12" y="53"/>
                  </a:cxn>
                  <a:cxn ang="0">
                    <a:pos x="15" y="56"/>
                  </a:cxn>
                  <a:cxn ang="0">
                    <a:pos x="19" y="60"/>
                  </a:cxn>
                  <a:cxn ang="0">
                    <a:pos x="25" y="62"/>
                  </a:cxn>
                  <a:cxn ang="0">
                    <a:pos x="27" y="63"/>
                  </a:cxn>
                  <a:cxn ang="0">
                    <a:pos x="32" y="65"/>
                  </a:cxn>
                  <a:cxn ang="0">
                    <a:pos x="40" y="65"/>
                  </a:cxn>
                  <a:cxn ang="0">
                    <a:pos x="49" y="66"/>
                  </a:cxn>
                  <a:cxn ang="0">
                    <a:pos x="57" y="65"/>
                  </a:cxn>
                  <a:cxn ang="0">
                    <a:pos x="65" y="63"/>
                  </a:cxn>
                  <a:cxn ang="0">
                    <a:pos x="71" y="60"/>
                  </a:cxn>
                  <a:cxn ang="0">
                    <a:pos x="75" y="55"/>
                  </a:cxn>
                  <a:cxn ang="0">
                    <a:pos x="75" y="46"/>
                  </a:cxn>
                  <a:cxn ang="0">
                    <a:pos x="72" y="39"/>
                  </a:cxn>
                  <a:cxn ang="0">
                    <a:pos x="66" y="35"/>
                  </a:cxn>
                  <a:cxn ang="0">
                    <a:pos x="59" y="33"/>
                  </a:cxn>
                  <a:cxn ang="0">
                    <a:pos x="50" y="33"/>
                  </a:cxn>
                  <a:cxn ang="0">
                    <a:pos x="41" y="35"/>
                  </a:cxn>
                  <a:cxn ang="0">
                    <a:pos x="34" y="36"/>
                  </a:cxn>
                  <a:cxn ang="0">
                    <a:pos x="28" y="39"/>
                  </a:cxn>
                  <a:cxn ang="0">
                    <a:pos x="27" y="39"/>
                  </a:cxn>
                  <a:cxn ang="0">
                    <a:pos x="25" y="32"/>
                  </a:cxn>
                  <a:cxn ang="0">
                    <a:pos x="19" y="16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22"/>
                  </a:cxn>
                  <a:cxn ang="0">
                    <a:pos x="5" y="39"/>
                  </a:cxn>
                  <a:cxn ang="0">
                    <a:pos x="9" y="49"/>
                  </a:cxn>
                  <a:cxn ang="0">
                    <a:pos x="12" y="53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6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/>
                <a:ahLst/>
                <a:cxnLst>
                  <a:cxn ang="0">
                    <a:pos x="3" y="41"/>
                  </a:cxn>
                  <a:cxn ang="0">
                    <a:pos x="4" y="46"/>
                  </a:cxn>
                  <a:cxn ang="0">
                    <a:pos x="10" y="50"/>
                  </a:cxn>
                  <a:cxn ang="0">
                    <a:pos x="14" y="56"/>
                  </a:cxn>
                  <a:cxn ang="0">
                    <a:pos x="16" y="57"/>
                  </a:cxn>
                  <a:cxn ang="0">
                    <a:pos x="23" y="60"/>
                  </a:cxn>
                  <a:cxn ang="0">
                    <a:pos x="32" y="63"/>
                  </a:cxn>
                  <a:cxn ang="0">
                    <a:pos x="42" y="63"/>
                  </a:cxn>
                  <a:cxn ang="0">
                    <a:pos x="54" y="61"/>
                  </a:cxn>
                  <a:cxn ang="0">
                    <a:pos x="64" y="58"/>
                  </a:cxn>
                  <a:cxn ang="0">
                    <a:pos x="72" y="54"/>
                  </a:cxn>
                  <a:cxn ang="0">
                    <a:pos x="75" y="47"/>
                  </a:cxn>
                  <a:cxn ang="0">
                    <a:pos x="73" y="40"/>
                  </a:cxn>
                  <a:cxn ang="0">
                    <a:pos x="67" y="34"/>
                  </a:cxn>
                  <a:cxn ang="0">
                    <a:pos x="60" y="30"/>
                  </a:cxn>
                  <a:cxn ang="0">
                    <a:pos x="53" y="28"/>
                  </a:cxn>
                  <a:cxn ang="0">
                    <a:pos x="45" y="30"/>
                  </a:cxn>
                  <a:cxn ang="0">
                    <a:pos x="36" y="31"/>
                  </a:cxn>
                  <a:cxn ang="0">
                    <a:pos x="31" y="33"/>
                  </a:cxn>
                  <a:cxn ang="0">
                    <a:pos x="26" y="36"/>
                  </a:cxn>
                  <a:cxn ang="0">
                    <a:pos x="25" y="36"/>
                  </a:cxn>
                  <a:cxn ang="0">
                    <a:pos x="23" y="30"/>
                  </a:cxn>
                  <a:cxn ang="0">
                    <a:pos x="17" y="15"/>
                  </a:cxn>
                  <a:cxn ang="0">
                    <a:pos x="10" y="2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" y="28"/>
                  </a:cxn>
                  <a:cxn ang="0">
                    <a:pos x="3" y="38"/>
                  </a:cxn>
                  <a:cxn ang="0">
                    <a:pos x="3" y="41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7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/>
                <a:ahLst/>
                <a:cxnLst>
                  <a:cxn ang="0">
                    <a:pos x="88" y="37"/>
                  </a:cxn>
                  <a:cxn ang="0">
                    <a:pos x="69" y="49"/>
                  </a:cxn>
                  <a:cxn ang="0">
                    <a:pos x="53" y="63"/>
                  </a:cxn>
                  <a:cxn ang="0">
                    <a:pos x="39" y="79"/>
                  </a:cxn>
                  <a:cxn ang="0">
                    <a:pos x="25" y="96"/>
                  </a:cxn>
                  <a:cxn ang="0">
                    <a:pos x="15" y="115"/>
                  </a:cxn>
                  <a:cxn ang="0">
                    <a:pos x="8" y="135"/>
                  </a:cxn>
                  <a:cxn ang="0">
                    <a:pos x="3" y="157"/>
                  </a:cxn>
                  <a:cxn ang="0">
                    <a:pos x="0" y="178"/>
                  </a:cxn>
                  <a:cxn ang="0">
                    <a:pos x="3" y="208"/>
                  </a:cxn>
                  <a:cxn ang="0">
                    <a:pos x="15" y="233"/>
                  </a:cxn>
                  <a:cxn ang="0">
                    <a:pos x="33" y="254"/>
                  </a:cxn>
                  <a:cxn ang="0">
                    <a:pos x="56" y="270"/>
                  </a:cxn>
                  <a:cxn ang="0">
                    <a:pos x="83" y="283"/>
                  </a:cxn>
                  <a:cxn ang="0">
                    <a:pos x="110" y="289"/>
                  </a:cxn>
                  <a:cxn ang="0">
                    <a:pos x="140" y="290"/>
                  </a:cxn>
                  <a:cxn ang="0">
                    <a:pos x="168" y="286"/>
                  </a:cxn>
                  <a:cxn ang="0">
                    <a:pos x="174" y="286"/>
                  </a:cxn>
                  <a:cxn ang="0">
                    <a:pos x="179" y="283"/>
                  </a:cxn>
                  <a:cxn ang="0">
                    <a:pos x="184" y="279"/>
                  </a:cxn>
                  <a:cxn ang="0">
                    <a:pos x="185" y="273"/>
                  </a:cxn>
                  <a:cxn ang="0">
                    <a:pos x="182" y="266"/>
                  </a:cxn>
                  <a:cxn ang="0">
                    <a:pos x="176" y="260"/>
                  </a:cxn>
                  <a:cxn ang="0">
                    <a:pos x="169" y="254"/>
                  </a:cxn>
                  <a:cxn ang="0">
                    <a:pos x="162" y="252"/>
                  </a:cxn>
                  <a:cxn ang="0">
                    <a:pos x="147" y="247"/>
                  </a:cxn>
                  <a:cxn ang="0">
                    <a:pos x="132" y="244"/>
                  </a:cxn>
                  <a:cxn ang="0">
                    <a:pos x="118" y="242"/>
                  </a:cxn>
                  <a:cxn ang="0">
                    <a:pos x="105" y="239"/>
                  </a:cxn>
                  <a:cxn ang="0">
                    <a:pos x="91" y="234"/>
                  </a:cxn>
                  <a:cxn ang="0">
                    <a:pos x="78" y="229"/>
                  </a:cxn>
                  <a:cxn ang="0">
                    <a:pos x="66" y="221"/>
                  </a:cxn>
                  <a:cxn ang="0">
                    <a:pos x="55" y="210"/>
                  </a:cxn>
                  <a:cxn ang="0">
                    <a:pos x="50" y="161"/>
                  </a:cxn>
                  <a:cxn ang="0">
                    <a:pos x="62" y="121"/>
                  </a:cxn>
                  <a:cxn ang="0">
                    <a:pos x="85" y="89"/>
                  </a:cxn>
                  <a:cxn ang="0">
                    <a:pos x="118" y="63"/>
                  </a:cxn>
                  <a:cxn ang="0">
                    <a:pos x="153" y="43"/>
                  </a:cxn>
                  <a:cxn ang="0">
                    <a:pos x="190" y="27"/>
                  </a:cxn>
                  <a:cxn ang="0">
                    <a:pos x="223" y="16"/>
                  </a:cxn>
                  <a:cxn ang="0">
                    <a:pos x="250" y="6"/>
                  </a:cxn>
                  <a:cxn ang="0">
                    <a:pos x="234" y="2"/>
                  </a:cxn>
                  <a:cxn ang="0">
                    <a:pos x="216" y="0"/>
                  </a:cxn>
                  <a:cxn ang="0">
                    <a:pos x="196" y="3"/>
                  </a:cxn>
                  <a:cxn ang="0">
                    <a:pos x="174" y="6"/>
                  </a:cxn>
                  <a:cxn ang="0">
                    <a:pos x="152" y="13"/>
                  </a:cxn>
                  <a:cxn ang="0">
                    <a:pos x="130" y="20"/>
                  </a:cxn>
                  <a:cxn ang="0">
                    <a:pos x="107" y="29"/>
                  </a:cxn>
                  <a:cxn ang="0">
                    <a:pos x="88" y="3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8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/>
                <a:ahLst/>
                <a:cxnLst>
                  <a:cxn ang="0">
                    <a:pos x="135" y="73"/>
                  </a:cxn>
                  <a:cxn ang="0">
                    <a:pos x="141" y="96"/>
                  </a:cxn>
                  <a:cxn ang="0">
                    <a:pos x="140" y="118"/>
                  </a:cxn>
                  <a:cxn ang="0">
                    <a:pos x="129" y="135"/>
                  </a:cxn>
                  <a:cxn ang="0">
                    <a:pos x="115" y="151"/>
                  </a:cxn>
                  <a:cxn ang="0">
                    <a:pos x="97" y="165"/>
                  </a:cxn>
                  <a:cxn ang="0">
                    <a:pos x="76" y="179"/>
                  </a:cxn>
                  <a:cxn ang="0">
                    <a:pos x="56" y="192"/>
                  </a:cxn>
                  <a:cxn ang="0">
                    <a:pos x="38" y="205"/>
                  </a:cxn>
                  <a:cxn ang="0">
                    <a:pos x="35" y="210"/>
                  </a:cxn>
                  <a:cxn ang="0">
                    <a:pos x="34" y="212"/>
                  </a:cxn>
                  <a:cxn ang="0">
                    <a:pos x="34" y="217"/>
                  </a:cxn>
                  <a:cxn ang="0">
                    <a:pos x="35" y="221"/>
                  </a:cxn>
                  <a:cxn ang="0">
                    <a:pos x="40" y="224"/>
                  </a:cxn>
                  <a:cxn ang="0">
                    <a:pos x="44" y="225"/>
                  </a:cxn>
                  <a:cxn ang="0">
                    <a:pos x="47" y="225"/>
                  </a:cxn>
                  <a:cxn ang="0">
                    <a:pos x="51" y="224"/>
                  </a:cxn>
                  <a:cxn ang="0">
                    <a:pos x="75" y="211"/>
                  </a:cxn>
                  <a:cxn ang="0">
                    <a:pos x="97" y="197"/>
                  </a:cxn>
                  <a:cxn ang="0">
                    <a:pos x="117" y="181"/>
                  </a:cxn>
                  <a:cxn ang="0">
                    <a:pos x="137" y="162"/>
                  </a:cxn>
                  <a:cxn ang="0">
                    <a:pos x="150" y="142"/>
                  </a:cxn>
                  <a:cxn ang="0">
                    <a:pos x="159" y="119"/>
                  </a:cxn>
                  <a:cxn ang="0">
                    <a:pos x="160" y="95"/>
                  </a:cxn>
                  <a:cxn ang="0">
                    <a:pos x="154" y="69"/>
                  </a:cxn>
                  <a:cxn ang="0">
                    <a:pos x="141" y="49"/>
                  </a:cxn>
                  <a:cxn ang="0">
                    <a:pos x="122" y="31"/>
                  </a:cxn>
                  <a:cxn ang="0">
                    <a:pos x="98" y="18"/>
                  </a:cxn>
                  <a:cxn ang="0">
                    <a:pos x="72" y="8"/>
                  </a:cxn>
                  <a:cxn ang="0">
                    <a:pos x="46" y="3"/>
                  </a:cxn>
                  <a:cxn ang="0">
                    <a:pos x="24" y="0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18" y="11"/>
                  </a:cxn>
                  <a:cxn ang="0">
                    <a:pos x="37" y="17"/>
                  </a:cxn>
                  <a:cxn ang="0">
                    <a:pos x="57" y="23"/>
                  </a:cxn>
                  <a:cxn ang="0">
                    <a:pos x="76" y="29"/>
                  </a:cxn>
                  <a:cxn ang="0">
                    <a:pos x="95" y="36"/>
                  </a:cxn>
                  <a:cxn ang="0">
                    <a:pos x="112" y="46"/>
                  </a:cxn>
                  <a:cxn ang="0">
                    <a:pos x="125" y="57"/>
                  </a:cxn>
                  <a:cxn ang="0">
                    <a:pos x="135" y="73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19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/>
                <a:ahLst/>
                <a:cxnLst>
                  <a:cxn ang="0">
                    <a:pos x="127" y="87"/>
                  </a:cxn>
                  <a:cxn ang="0">
                    <a:pos x="68" y="143"/>
                  </a:cxn>
                  <a:cxn ang="0">
                    <a:pos x="22" y="208"/>
                  </a:cxn>
                  <a:cxn ang="0">
                    <a:pos x="0" y="283"/>
                  </a:cxn>
                  <a:cxn ang="0">
                    <a:pos x="5" y="333"/>
                  </a:cxn>
                  <a:cxn ang="0">
                    <a:pos x="12" y="353"/>
                  </a:cxn>
                  <a:cxn ang="0">
                    <a:pos x="25" y="372"/>
                  </a:cxn>
                  <a:cxn ang="0">
                    <a:pos x="41" y="388"/>
                  </a:cxn>
                  <a:cxn ang="0">
                    <a:pos x="71" y="405"/>
                  </a:cxn>
                  <a:cxn ang="0">
                    <a:pos x="109" y="424"/>
                  </a:cxn>
                  <a:cxn ang="0">
                    <a:pos x="150" y="438"/>
                  </a:cxn>
                  <a:cxn ang="0">
                    <a:pos x="191" y="449"/>
                  </a:cxn>
                  <a:cxn ang="0">
                    <a:pos x="234" y="458"/>
                  </a:cxn>
                  <a:cxn ang="0">
                    <a:pos x="276" y="464"/>
                  </a:cxn>
                  <a:cxn ang="0">
                    <a:pos x="319" y="468"/>
                  </a:cxn>
                  <a:cxn ang="0">
                    <a:pos x="363" y="471"/>
                  </a:cxn>
                  <a:cxn ang="0">
                    <a:pos x="391" y="472"/>
                  </a:cxn>
                  <a:cxn ang="0">
                    <a:pos x="401" y="464"/>
                  </a:cxn>
                  <a:cxn ang="0">
                    <a:pos x="404" y="451"/>
                  </a:cxn>
                  <a:cxn ang="0">
                    <a:pos x="395" y="441"/>
                  </a:cxn>
                  <a:cxn ang="0">
                    <a:pos x="369" y="434"/>
                  </a:cxn>
                  <a:cxn ang="0">
                    <a:pos x="331" y="426"/>
                  </a:cxn>
                  <a:cxn ang="0">
                    <a:pos x="291" y="421"/>
                  </a:cxn>
                  <a:cxn ang="0">
                    <a:pos x="251" y="415"/>
                  </a:cxn>
                  <a:cxn ang="0">
                    <a:pos x="213" y="408"/>
                  </a:cxn>
                  <a:cxn ang="0">
                    <a:pos x="175" y="398"/>
                  </a:cxn>
                  <a:cxn ang="0">
                    <a:pos x="138" y="386"/>
                  </a:cxn>
                  <a:cxn ang="0">
                    <a:pos x="102" y="372"/>
                  </a:cxn>
                  <a:cxn ang="0">
                    <a:pos x="69" y="352"/>
                  </a:cxn>
                  <a:cxn ang="0">
                    <a:pos x="49" y="324"/>
                  </a:cxn>
                  <a:cxn ang="0">
                    <a:pos x="43" y="290"/>
                  </a:cxn>
                  <a:cxn ang="0">
                    <a:pos x="49" y="250"/>
                  </a:cxn>
                  <a:cxn ang="0">
                    <a:pos x="65" y="212"/>
                  </a:cxn>
                  <a:cxn ang="0">
                    <a:pos x="90" y="172"/>
                  </a:cxn>
                  <a:cxn ang="0">
                    <a:pos x="119" y="138"/>
                  </a:cxn>
                  <a:cxn ang="0">
                    <a:pos x="154" y="103"/>
                  </a:cxn>
                  <a:cxn ang="0">
                    <a:pos x="193" y="71"/>
                  </a:cxn>
                  <a:cxn ang="0">
                    <a:pos x="245" y="47"/>
                  </a:cxn>
                  <a:cxn ang="0">
                    <a:pos x="298" y="25"/>
                  </a:cxn>
                  <a:cxn ang="0">
                    <a:pos x="332" y="8"/>
                  </a:cxn>
                  <a:cxn ang="0">
                    <a:pos x="322" y="0"/>
                  </a:cxn>
                  <a:cxn ang="0">
                    <a:pos x="278" y="5"/>
                  </a:cxn>
                  <a:cxn ang="0">
                    <a:pos x="226" y="23"/>
                  </a:cxn>
                  <a:cxn ang="0">
                    <a:pos x="178" y="4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0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/>
                <a:ahLst/>
                <a:cxnLst>
                  <a:cxn ang="0">
                    <a:pos x="294" y="96"/>
                  </a:cxn>
                  <a:cxn ang="0">
                    <a:pos x="310" y="113"/>
                  </a:cxn>
                  <a:cxn ang="0">
                    <a:pos x="320" y="133"/>
                  </a:cxn>
                  <a:cxn ang="0">
                    <a:pos x="325" y="155"/>
                  </a:cxn>
                  <a:cxn ang="0">
                    <a:pos x="325" y="178"/>
                  </a:cxn>
                  <a:cxn ang="0">
                    <a:pos x="322" y="197"/>
                  </a:cxn>
                  <a:cxn ang="0">
                    <a:pos x="316" y="212"/>
                  </a:cxn>
                  <a:cxn ang="0">
                    <a:pos x="306" y="228"/>
                  </a:cxn>
                  <a:cxn ang="0">
                    <a:pos x="295" y="241"/>
                  </a:cxn>
                  <a:cxn ang="0">
                    <a:pos x="282" y="256"/>
                  </a:cxn>
                  <a:cxn ang="0">
                    <a:pos x="269" y="267"/>
                  </a:cxn>
                  <a:cxn ang="0">
                    <a:pos x="256" y="280"/>
                  </a:cxn>
                  <a:cxn ang="0">
                    <a:pos x="243" y="293"/>
                  </a:cxn>
                  <a:cxn ang="0">
                    <a:pos x="240" y="297"/>
                  </a:cxn>
                  <a:cxn ang="0">
                    <a:pos x="240" y="302"/>
                  </a:cxn>
                  <a:cxn ang="0">
                    <a:pos x="240" y="306"/>
                  </a:cxn>
                  <a:cxn ang="0">
                    <a:pos x="243" y="310"/>
                  </a:cxn>
                  <a:cxn ang="0">
                    <a:pos x="247" y="313"/>
                  </a:cxn>
                  <a:cxn ang="0">
                    <a:pos x="253" y="315"/>
                  </a:cxn>
                  <a:cxn ang="0">
                    <a:pos x="257" y="313"/>
                  </a:cxn>
                  <a:cxn ang="0">
                    <a:pos x="262" y="310"/>
                  </a:cxn>
                  <a:cxn ang="0">
                    <a:pos x="291" y="292"/>
                  </a:cxn>
                  <a:cxn ang="0">
                    <a:pos x="316" y="267"/>
                  </a:cxn>
                  <a:cxn ang="0">
                    <a:pos x="335" y="240"/>
                  </a:cxn>
                  <a:cxn ang="0">
                    <a:pos x="348" y="208"/>
                  </a:cxn>
                  <a:cxn ang="0">
                    <a:pos x="354" y="177"/>
                  </a:cxn>
                  <a:cxn ang="0">
                    <a:pos x="351" y="143"/>
                  </a:cxn>
                  <a:cxn ang="0">
                    <a:pos x="339" y="113"/>
                  </a:cxn>
                  <a:cxn ang="0">
                    <a:pos x="316" y="86"/>
                  </a:cxn>
                  <a:cxn ang="0">
                    <a:pos x="298" y="72"/>
                  </a:cxn>
                  <a:cxn ang="0">
                    <a:pos x="278" y="60"/>
                  </a:cxn>
                  <a:cxn ang="0">
                    <a:pos x="256" y="49"/>
                  </a:cxn>
                  <a:cxn ang="0">
                    <a:pos x="231" y="39"/>
                  </a:cxn>
                  <a:cxn ang="0">
                    <a:pos x="206" y="29"/>
                  </a:cxn>
                  <a:cxn ang="0">
                    <a:pos x="181" y="21"/>
                  </a:cxn>
                  <a:cxn ang="0">
                    <a:pos x="155" y="16"/>
                  </a:cxn>
                  <a:cxn ang="0">
                    <a:pos x="130" y="10"/>
                  </a:cxn>
                  <a:cxn ang="0">
                    <a:pos x="105" y="6"/>
                  </a:cxn>
                  <a:cxn ang="0">
                    <a:pos x="83" y="3"/>
                  </a:cxn>
                  <a:cxn ang="0">
                    <a:pos x="61" y="0"/>
                  </a:cxn>
                  <a:cxn ang="0">
                    <a:pos x="43" y="0"/>
                  </a:cxn>
                  <a:cxn ang="0">
                    <a:pos x="27" y="0"/>
                  </a:cxn>
                  <a:cxn ang="0">
                    <a:pos x="14" y="0"/>
                  </a:cxn>
                  <a:cxn ang="0">
                    <a:pos x="5" y="3"/>
                  </a:cxn>
                  <a:cxn ang="0">
                    <a:pos x="0" y="6"/>
                  </a:cxn>
                  <a:cxn ang="0">
                    <a:pos x="15" y="8"/>
                  </a:cxn>
                  <a:cxn ang="0">
                    <a:pos x="30" y="10"/>
                  </a:cxn>
                  <a:cxn ang="0">
                    <a:pos x="47" y="13"/>
                  </a:cxn>
                  <a:cxn ang="0">
                    <a:pos x="65" y="16"/>
                  </a:cxn>
                  <a:cxn ang="0">
                    <a:pos x="83" y="20"/>
                  </a:cxn>
                  <a:cxn ang="0">
                    <a:pos x="103" y="23"/>
                  </a:cxn>
                  <a:cxn ang="0">
                    <a:pos x="122" y="27"/>
                  </a:cxn>
                  <a:cxn ang="0">
                    <a:pos x="143" y="31"/>
                  </a:cxn>
                  <a:cxn ang="0">
                    <a:pos x="162" y="37"/>
                  </a:cxn>
                  <a:cxn ang="0">
                    <a:pos x="182" y="43"/>
                  </a:cxn>
                  <a:cxn ang="0">
                    <a:pos x="203" y="49"/>
                  </a:cxn>
                  <a:cxn ang="0">
                    <a:pos x="222" y="56"/>
                  </a:cxn>
                  <a:cxn ang="0">
                    <a:pos x="241" y="64"/>
                  </a:cxn>
                  <a:cxn ang="0">
                    <a:pos x="260" y="75"/>
                  </a:cxn>
                  <a:cxn ang="0">
                    <a:pos x="278" y="85"/>
                  </a:cxn>
                  <a:cxn ang="0">
                    <a:pos x="294" y="96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 w="6350" cmpd="sng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1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187"/>
                  </a:cxn>
                  <a:cxn ang="0">
                    <a:pos x="5" y="210"/>
                  </a:cxn>
                  <a:cxn ang="0">
                    <a:pos x="16" y="231"/>
                  </a:cxn>
                  <a:cxn ang="0">
                    <a:pos x="30" y="250"/>
                  </a:cxn>
                  <a:cxn ang="0">
                    <a:pos x="48" y="266"/>
                  </a:cxn>
                  <a:cxn ang="0">
                    <a:pos x="69" y="280"/>
                  </a:cxn>
                  <a:cxn ang="0">
                    <a:pos x="92" y="290"/>
                  </a:cxn>
                  <a:cxn ang="0">
                    <a:pos x="116" y="296"/>
                  </a:cxn>
                  <a:cxn ang="0">
                    <a:pos x="123" y="297"/>
                  </a:cxn>
                  <a:cxn ang="0">
                    <a:pos x="130" y="295"/>
                  </a:cxn>
                  <a:cxn ang="0">
                    <a:pos x="136" y="290"/>
                  </a:cxn>
                  <a:cxn ang="0">
                    <a:pos x="139" y="284"/>
                  </a:cxn>
                  <a:cxn ang="0">
                    <a:pos x="139" y="277"/>
                  </a:cxn>
                  <a:cxn ang="0">
                    <a:pos x="138" y="270"/>
                  </a:cxn>
                  <a:cxn ang="0">
                    <a:pos x="133" y="264"/>
                  </a:cxn>
                  <a:cxn ang="0">
                    <a:pos x="126" y="261"/>
                  </a:cxn>
                  <a:cxn ang="0">
                    <a:pos x="102" y="253"/>
                  </a:cxn>
                  <a:cxn ang="0">
                    <a:pos x="80" y="241"/>
                  </a:cxn>
                  <a:cxn ang="0">
                    <a:pos x="63" y="226"/>
                  </a:cxn>
                  <a:cxn ang="0">
                    <a:pos x="50" y="208"/>
                  </a:cxn>
                  <a:cxn ang="0">
                    <a:pos x="41" y="187"/>
                  </a:cxn>
                  <a:cxn ang="0">
                    <a:pos x="36" y="164"/>
                  </a:cxn>
                  <a:cxn ang="0">
                    <a:pos x="36" y="139"/>
                  </a:cxn>
                  <a:cxn ang="0">
                    <a:pos x="44" y="113"/>
                  </a:cxn>
                  <a:cxn ang="0">
                    <a:pos x="52" y="95"/>
                  </a:cxn>
                  <a:cxn ang="0">
                    <a:pos x="64" y="78"/>
                  </a:cxn>
                  <a:cxn ang="0">
                    <a:pos x="77" y="62"/>
                  </a:cxn>
                  <a:cxn ang="0">
                    <a:pos x="92" y="47"/>
                  </a:cxn>
                  <a:cxn ang="0">
                    <a:pos x="105" y="34"/>
                  </a:cxn>
                  <a:cxn ang="0">
                    <a:pos x="120" y="23"/>
                  </a:cxn>
                  <a:cxn ang="0">
                    <a:pos x="133" y="11"/>
                  </a:cxn>
                  <a:cxn ang="0">
                    <a:pos x="143" y="1"/>
                  </a:cxn>
                  <a:cxn ang="0">
                    <a:pos x="133" y="0"/>
                  </a:cxn>
                  <a:cxn ang="0">
                    <a:pos x="117" y="7"/>
                  </a:cxn>
                  <a:cxn ang="0">
                    <a:pos x="95" y="23"/>
                  </a:cxn>
                  <a:cxn ang="0">
                    <a:pos x="70" y="44"/>
                  </a:cxn>
                  <a:cxn ang="0">
                    <a:pos x="47" y="72"/>
                  </a:cxn>
                  <a:cxn ang="0">
                    <a:pos x="25" y="101"/>
                  </a:cxn>
                  <a:cxn ang="0">
                    <a:pos x="8" y="132"/>
                  </a:cxn>
                  <a:cxn ang="0">
                    <a:pos x="0" y="162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2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/>
                <a:ahLst/>
                <a:cxnLst>
                  <a:cxn ang="0">
                    <a:pos x="260" y="155"/>
                  </a:cxn>
                  <a:cxn ang="0">
                    <a:pos x="275" y="180"/>
                  </a:cxn>
                  <a:cxn ang="0">
                    <a:pos x="282" y="206"/>
                  </a:cxn>
                  <a:cxn ang="0">
                    <a:pos x="278" y="234"/>
                  </a:cxn>
                  <a:cxn ang="0">
                    <a:pos x="262" y="262"/>
                  </a:cxn>
                  <a:cxn ang="0">
                    <a:pos x="237" y="286"/>
                  </a:cxn>
                  <a:cxn ang="0">
                    <a:pos x="209" y="308"/>
                  </a:cxn>
                  <a:cxn ang="0">
                    <a:pos x="180" y="331"/>
                  </a:cxn>
                  <a:cxn ang="0">
                    <a:pos x="162" y="348"/>
                  </a:cxn>
                  <a:cxn ang="0">
                    <a:pos x="156" y="359"/>
                  </a:cxn>
                  <a:cxn ang="0">
                    <a:pos x="152" y="371"/>
                  </a:cxn>
                  <a:cxn ang="0">
                    <a:pos x="153" y="382"/>
                  </a:cxn>
                  <a:cxn ang="0">
                    <a:pos x="163" y="388"/>
                  </a:cxn>
                  <a:cxn ang="0">
                    <a:pos x="175" y="387"/>
                  </a:cxn>
                  <a:cxn ang="0">
                    <a:pos x="194" y="367"/>
                  </a:cxn>
                  <a:cxn ang="0">
                    <a:pos x="227" y="337"/>
                  </a:cxn>
                  <a:cxn ang="0">
                    <a:pos x="260" y="308"/>
                  </a:cxn>
                  <a:cxn ang="0">
                    <a:pos x="290" y="275"/>
                  </a:cxn>
                  <a:cxn ang="0">
                    <a:pos x="307" y="234"/>
                  </a:cxn>
                  <a:cxn ang="0">
                    <a:pos x="304" y="191"/>
                  </a:cxn>
                  <a:cxn ang="0">
                    <a:pos x="285" y="151"/>
                  </a:cxn>
                  <a:cxn ang="0">
                    <a:pos x="253" y="118"/>
                  </a:cxn>
                  <a:cxn ang="0">
                    <a:pos x="222" y="94"/>
                  </a:cxn>
                  <a:cxn ang="0">
                    <a:pos x="191" y="75"/>
                  </a:cxn>
                  <a:cxn ang="0">
                    <a:pos x="159" y="55"/>
                  </a:cxn>
                  <a:cxn ang="0">
                    <a:pos x="124" y="36"/>
                  </a:cxn>
                  <a:cxn ang="0">
                    <a:pos x="92" y="20"/>
                  </a:cxn>
                  <a:cxn ang="0">
                    <a:pos x="59" y="9"/>
                  </a:cxn>
                  <a:cxn ang="0">
                    <a:pos x="31" y="2"/>
                  </a:cxn>
                  <a:cxn ang="0">
                    <a:pos x="9" y="2"/>
                  </a:cxn>
                  <a:cxn ang="0">
                    <a:pos x="11" y="7"/>
                  </a:cxn>
                  <a:cxn ang="0">
                    <a:pos x="36" y="17"/>
                  </a:cxn>
                  <a:cxn ang="0">
                    <a:pos x="65" y="30"/>
                  </a:cxn>
                  <a:cxn ang="0">
                    <a:pos x="99" y="46"/>
                  </a:cxn>
                  <a:cxn ang="0">
                    <a:pos x="134" y="65"/>
                  </a:cxn>
                  <a:cxn ang="0">
                    <a:pos x="169" y="86"/>
                  </a:cxn>
                  <a:cxn ang="0">
                    <a:pos x="205" y="109"/>
                  </a:cxn>
                  <a:cxn ang="0">
                    <a:pos x="235" y="132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3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/>
                <a:ahLst/>
                <a:cxnLst>
                  <a:cxn ang="0">
                    <a:pos x="332" y="65"/>
                  </a:cxn>
                  <a:cxn ang="0">
                    <a:pos x="351" y="123"/>
                  </a:cxn>
                  <a:cxn ang="0">
                    <a:pos x="373" y="181"/>
                  </a:cxn>
                  <a:cxn ang="0">
                    <a:pos x="395" y="237"/>
                  </a:cxn>
                  <a:cxn ang="0">
                    <a:pos x="406" y="273"/>
                  </a:cxn>
                  <a:cxn ang="0">
                    <a:pos x="404" y="284"/>
                  </a:cxn>
                  <a:cxn ang="0">
                    <a:pos x="393" y="292"/>
                  </a:cxn>
                  <a:cxn ang="0">
                    <a:pos x="381" y="289"/>
                  </a:cxn>
                  <a:cxn ang="0">
                    <a:pos x="364" y="251"/>
                  </a:cxn>
                  <a:cxn ang="0">
                    <a:pos x="339" y="171"/>
                  </a:cxn>
                  <a:cxn ang="0">
                    <a:pos x="318" y="93"/>
                  </a:cxn>
                  <a:cxn ang="0">
                    <a:pos x="307" y="42"/>
                  </a:cxn>
                  <a:cxn ang="0">
                    <a:pos x="283" y="34"/>
                  </a:cxn>
                  <a:cxn ang="0">
                    <a:pos x="239" y="39"/>
                  </a:cxn>
                  <a:cxn ang="0">
                    <a:pos x="192" y="50"/>
                  </a:cxn>
                  <a:cxn ang="0">
                    <a:pos x="148" y="65"/>
                  </a:cxn>
                  <a:cxn ang="0">
                    <a:pos x="106" y="83"/>
                  </a:cxn>
                  <a:cxn ang="0">
                    <a:pos x="67" y="103"/>
                  </a:cxn>
                  <a:cxn ang="0">
                    <a:pos x="34" y="122"/>
                  </a:cxn>
                  <a:cxn ang="0">
                    <a:pos x="9" y="141"/>
                  </a:cxn>
                  <a:cxn ang="0">
                    <a:pos x="0" y="133"/>
                  </a:cxn>
                  <a:cxn ang="0">
                    <a:pos x="19" y="102"/>
                  </a:cxn>
                  <a:cxn ang="0">
                    <a:pos x="53" y="70"/>
                  </a:cxn>
                  <a:cxn ang="0">
                    <a:pos x="92" y="43"/>
                  </a:cxn>
                  <a:cxn ang="0">
                    <a:pos x="139" y="23"/>
                  </a:cxn>
                  <a:cxn ang="0">
                    <a:pos x="210" y="8"/>
                  </a:cxn>
                  <a:cxn ang="0">
                    <a:pos x="277" y="1"/>
                  </a:cxn>
                  <a:cxn ang="0">
                    <a:pos x="321" y="0"/>
                  </a:cxn>
                  <a:cxn ang="0">
                    <a:pos x="336" y="1"/>
                  </a:cxn>
                  <a:cxn ang="0">
                    <a:pos x="345" y="11"/>
                  </a:cxn>
                  <a:cxn ang="0">
                    <a:pos x="345" y="26"/>
                  </a:cxn>
                  <a:cxn ang="0">
                    <a:pos x="335" y="34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4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/>
                <a:ahLst/>
                <a:cxnLst>
                  <a:cxn ang="0">
                    <a:pos x="82" y="289"/>
                  </a:cxn>
                  <a:cxn ang="0">
                    <a:pos x="87" y="316"/>
                  </a:cxn>
                  <a:cxn ang="0">
                    <a:pos x="107" y="376"/>
                  </a:cxn>
                  <a:cxn ang="0">
                    <a:pos x="141" y="455"/>
                  </a:cxn>
                  <a:cxn ang="0">
                    <a:pos x="175" y="533"/>
                  </a:cxn>
                  <a:cxn ang="0">
                    <a:pos x="210" y="611"/>
                  </a:cxn>
                  <a:cxn ang="0">
                    <a:pos x="248" y="687"/>
                  </a:cxn>
                  <a:cxn ang="0">
                    <a:pos x="287" y="763"/>
                  </a:cxn>
                  <a:cxn ang="0">
                    <a:pos x="326" y="839"/>
                  </a:cxn>
                  <a:cxn ang="0">
                    <a:pos x="367" y="915"/>
                  </a:cxn>
                  <a:cxn ang="0">
                    <a:pos x="391" y="957"/>
                  </a:cxn>
                  <a:cxn ang="0">
                    <a:pos x="404" y="960"/>
                  </a:cxn>
                  <a:cxn ang="0">
                    <a:pos x="420" y="960"/>
                  </a:cxn>
                  <a:cxn ang="0">
                    <a:pos x="433" y="957"/>
                  </a:cxn>
                  <a:cxn ang="0">
                    <a:pos x="439" y="948"/>
                  </a:cxn>
                  <a:cxn ang="0">
                    <a:pos x="436" y="937"/>
                  </a:cxn>
                  <a:cxn ang="0">
                    <a:pos x="414" y="902"/>
                  </a:cxn>
                  <a:cxn ang="0">
                    <a:pos x="380" y="843"/>
                  </a:cxn>
                  <a:cxn ang="0">
                    <a:pos x="348" y="784"/>
                  </a:cxn>
                  <a:cxn ang="0">
                    <a:pos x="314" y="724"/>
                  </a:cxn>
                  <a:cxn ang="0">
                    <a:pos x="269" y="638"/>
                  </a:cxn>
                  <a:cxn ang="0">
                    <a:pos x="216" y="532"/>
                  </a:cxn>
                  <a:cxn ang="0">
                    <a:pos x="169" y="424"/>
                  </a:cxn>
                  <a:cxn ang="0">
                    <a:pos x="128" y="312"/>
                  </a:cxn>
                  <a:cxn ang="0">
                    <a:pos x="91" y="220"/>
                  </a:cxn>
                  <a:cxn ang="0">
                    <a:pos x="60" y="139"/>
                  </a:cxn>
                  <a:cxn ang="0">
                    <a:pos x="35" y="62"/>
                  </a:cxn>
                  <a:cxn ang="0">
                    <a:pos x="15" y="10"/>
                  </a:cxn>
                  <a:cxn ang="0">
                    <a:pos x="5" y="1"/>
                  </a:cxn>
                  <a:cxn ang="0">
                    <a:pos x="0" y="10"/>
                  </a:cxn>
                  <a:cxn ang="0">
                    <a:pos x="6" y="47"/>
                  </a:cxn>
                  <a:cxn ang="0">
                    <a:pos x="16" y="115"/>
                  </a:cxn>
                  <a:cxn ang="0">
                    <a:pos x="33" y="179"/>
                  </a:cxn>
                  <a:cxn ang="0">
                    <a:pos x="56" y="241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5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/>
                <a:ahLst/>
                <a:cxnLst>
                  <a:cxn ang="0">
                    <a:pos x="2" y="182"/>
                  </a:cxn>
                  <a:cxn ang="0">
                    <a:pos x="0" y="187"/>
                  </a:cxn>
                  <a:cxn ang="0">
                    <a:pos x="0" y="191"/>
                  </a:cxn>
                  <a:cxn ang="0">
                    <a:pos x="2" y="195"/>
                  </a:cxn>
                  <a:cxn ang="0">
                    <a:pos x="6" y="198"/>
                  </a:cxn>
                  <a:cxn ang="0">
                    <a:pos x="30" y="187"/>
                  </a:cxn>
                  <a:cxn ang="0">
                    <a:pos x="52" y="176"/>
                  </a:cxn>
                  <a:cxn ang="0">
                    <a:pos x="75" y="166"/>
                  </a:cxn>
                  <a:cxn ang="0">
                    <a:pos x="99" y="156"/>
                  </a:cxn>
                  <a:cxn ang="0">
                    <a:pos x="124" y="146"/>
                  </a:cxn>
                  <a:cxn ang="0">
                    <a:pos x="147" y="138"/>
                  </a:cxn>
                  <a:cxn ang="0">
                    <a:pos x="171" y="128"/>
                  </a:cxn>
                  <a:cxn ang="0">
                    <a:pos x="194" y="119"/>
                  </a:cxn>
                  <a:cxn ang="0">
                    <a:pos x="218" y="109"/>
                  </a:cxn>
                  <a:cxn ang="0">
                    <a:pos x="241" y="99"/>
                  </a:cxn>
                  <a:cxn ang="0">
                    <a:pos x="265" y="89"/>
                  </a:cxn>
                  <a:cxn ang="0">
                    <a:pos x="287" y="77"/>
                  </a:cxn>
                  <a:cxn ang="0">
                    <a:pos x="310" y="66"/>
                  </a:cxn>
                  <a:cxn ang="0">
                    <a:pos x="332" y="54"/>
                  </a:cxn>
                  <a:cxn ang="0">
                    <a:pos x="354" y="41"/>
                  </a:cxn>
                  <a:cxn ang="0">
                    <a:pos x="376" y="27"/>
                  </a:cxn>
                  <a:cxn ang="0">
                    <a:pos x="381" y="23"/>
                  </a:cxn>
                  <a:cxn ang="0">
                    <a:pos x="382" y="17"/>
                  </a:cxn>
                  <a:cxn ang="0">
                    <a:pos x="382" y="11"/>
                  </a:cxn>
                  <a:cxn ang="0">
                    <a:pos x="379" y="7"/>
                  </a:cxn>
                  <a:cxn ang="0">
                    <a:pos x="375" y="3"/>
                  </a:cxn>
                  <a:cxn ang="0">
                    <a:pos x="369" y="0"/>
                  </a:cxn>
                  <a:cxn ang="0">
                    <a:pos x="363" y="0"/>
                  </a:cxn>
                  <a:cxn ang="0">
                    <a:pos x="359" y="3"/>
                  </a:cxn>
                  <a:cxn ang="0">
                    <a:pos x="335" y="16"/>
                  </a:cxn>
                  <a:cxn ang="0">
                    <a:pos x="309" y="28"/>
                  </a:cxn>
                  <a:cxn ang="0">
                    <a:pos x="281" y="41"/>
                  </a:cxn>
                  <a:cxn ang="0">
                    <a:pos x="253" y="56"/>
                  </a:cxn>
                  <a:cxn ang="0">
                    <a:pos x="223" y="70"/>
                  </a:cxn>
                  <a:cxn ang="0">
                    <a:pos x="193" y="84"/>
                  </a:cxn>
                  <a:cxn ang="0">
                    <a:pos x="163" y="97"/>
                  </a:cxn>
                  <a:cxn ang="0">
                    <a:pos x="135" y="112"/>
                  </a:cxn>
                  <a:cxn ang="0">
                    <a:pos x="107" y="125"/>
                  </a:cxn>
                  <a:cxn ang="0">
                    <a:pos x="83" y="136"/>
                  </a:cxn>
                  <a:cxn ang="0">
                    <a:pos x="61" y="148"/>
                  </a:cxn>
                  <a:cxn ang="0">
                    <a:pos x="40" y="158"/>
                  </a:cxn>
                  <a:cxn ang="0">
                    <a:pos x="24" y="166"/>
                  </a:cxn>
                  <a:cxn ang="0">
                    <a:pos x="12" y="174"/>
                  </a:cxn>
                  <a:cxn ang="0">
                    <a:pos x="5" y="179"/>
                  </a:cxn>
                  <a:cxn ang="0">
                    <a:pos x="2" y="182"/>
                  </a:cxn>
                  <a:cxn ang="0">
                    <a:pos x="2" y="182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6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/>
                <a:ahLst/>
                <a:cxnLst>
                  <a:cxn ang="0">
                    <a:pos x="119" y="3"/>
                  </a:cxn>
                  <a:cxn ang="0">
                    <a:pos x="105" y="1"/>
                  </a:cxn>
                  <a:cxn ang="0">
                    <a:pos x="94" y="0"/>
                  </a:cxn>
                  <a:cxn ang="0">
                    <a:pos x="75" y="1"/>
                  </a:cxn>
                  <a:cxn ang="0">
                    <a:pos x="57" y="4"/>
                  </a:cxn>
                  <a:cxn ang="0">
                    <a:pos x="41" y="13"/>
                  </a:cxn>
                  <a:cxn ang="0">
                    <a:pos x="17" y="34"/>
                  </a:cxn>
                  <a:cxn ang="0">
                    <a:pos x="1" y="76"/>
                  </a:cxn>
                  <a:cxn ang="0">
                    <a:pos x="3" y="121"/>
                  </a:cxn>
                  <a:cxn ang="0">
                    <a:pos x="16" y="167"/>
                  </a:cxn>
                  <a:cxn ang="0">
                    <a:pos x="35" y="200"/>
                  </a:cxn>
                  <a:cxn ang="0">
                    <a:pos x="57" y="223"/>
                  </a:cxn>
                  <a:cxn ang="0">
                    <a:pos x="85" y="236"/>
                  </a:cxn>
                  <a:cxn ang="0">
                    <a:pos x="116" y="240"/>
                  </a:cxn>
                  <a:cxn ang="0">
                    <a:pos x="154" y="228"/>
                  </a:cxn>
                  <a:cxn ang="0">
                    <a:pos x="192" y="204"/>
                  </a:cxn>
                  <a:cxn ang="0">
                    <a:pos x="218" y="171"/>
                  </a:cxn>
                  <a:cxn ang="0">
                    <a:pos x="229" y="131"/>
                  </a:cxn>
                  <a:cxn ang="0">
                    <a:pos x="224" y="103"/>
                  </a:cxn>
                  <a:cxn ang="0">
                    <a:pos x="215" y="95"/>
                  </a:cxn>
                  <a:cxn ang="0">
                    <a:pos x="204" y="95"/>
                  </a:cxn>
                  <a:cxn ang="0">
                    <a:pos x="195" y="105"/>
                  </a:cxn>
                  <a:cxn ang="0">
                    <a:pos x="193" y="126"/>
                  </a:cxn>
                  <a:cxn ang="0">
                    <a:pos x="183" y="158"/>
                  </a:cxn>
                  <a:cxn ang="0">
                    <a:pos x="164" y="181"/>
                  </a:cxn>
                  <a:cxn ang="0">
                    <a:pos x="133" y="195"/>
                  </a:cxn>
                  <a:cxn ang="0">
                    <a:pos x="92" y="197"/>
                  </a:cxn>
                  <a:cxn ang="0">
                    <a:pos x="63" y="177"/>
                  </a:cxn>
                  <a:cxn ang="0">
                    <a:pos x="47" y="142"/>
                  </a:cxn>
                  <a:cxn ang="0">
                    <a:pos x="36" y="103"/>
                  </a:cxn>
                  <a:cxn ang="0">
                    <a:pos x="35" y="73"/>
                  </a:cxn>
                  <a:cxn ang="0">
                    <a:pos x="41" y="50"/>
                  </a:cxn>
                  <a:cxn ang="0">
                    <a:pos x="55" y="33"/>
                  </a:cxn>
                  <a:cxn ang="0">
                    <a:pos x="77" y="21"/>
                  </a:cxn>
                  <a:cxn ang="0">
                    <a:pos x="97" y="19"/>
                  </a:cxn>
                  <a:cxn ang="0">
                    <a:pos x="120" y="19"/>
                  </a:cxn>
                  <a:cxn ang="0">
                    <a:pos x="139" y="20"/>
                  </a:cxn>
                  <a:cxn ang="0">
                    <a:pos x="133" y="9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7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34" y="28"/>
                  </a:cxn>
                  <a:cxn ang="0">
                    <a:pos x="15" y="52"/>
                  </a:cxn>
                  <a:cxn ang="0">
                    <a:pos x="3" y="81"/>
                  </a:cxn>
                  <a:cxn ang="0">
                    <a:pos x="0" y="114"/>
                  </a:cxn>
                  <a:cxn ang="0">
                    <a:pos x="6" y="145"/>
                  </a:cxn>
                  <a:cxn ang="0">
                    <a:pos x="18" y="176"/>
                  </a:cxn>
                  <a:cxn ang="0">
                    <a:pos x="37" y="204"/>
                  </a:cxn>
                  <a:cxn ang="0">
                    <a:pos x="65" y="232"/>
                  </a:cxn>
                  <a:cxn ang="0">
                    <a:pos x="102" y="258"/>
                  </a:cxn>
                  <a:cxn ang="0">
                    <a:pos x="143" y="270"/>
                  </a:cxn>
                  <a:cxn ang="0">
                    <a:pos x="185" y="265"/>
                  </a:cxn>
                  <a:cxn ang="0">
                    <a:pos x="219" y="240"/>
                  </a:cxn>
                  <a:cxn ang="0">
                    <a:pos x="244" y="216"/>
                  </a:cxn>
                  <a:cxn ang="0">
                    <a:pos x="263" y="189"/>
                  </a:cxn>
                  <a:cxn ang="0">
                    <a:pos x="276" y="158"/>
                  </a:cxn>
                  <a:cxn ang="0">
                    <a:pos x="281" y="134"/>
                  </a:cxn>
                  <a:cxn ang="0">
                    <a:pos x="275" y="121"/>
                  </a:cxn>
                  <a:cxn ang="0">
                    <a:pos x="259" y="117"/>
                  </a:cxn>
                  <a:cxn ang="0">
                    <a:pos x="245" y="122"/>
                  </a:cxn>
                  <a:cxn ang="0">
                    <a:pos x="243" y="133"/>
                  </a:cxn>
                  <a:cxn ang="0">
                    <a:pos x="235" y="151"/>
                  </a:cxn>
                  <a:cxn ang="0">
                    <a:pos x="222" y="179"/>
                  </a:cxn>
                  <a:cxn ang="0">
                    <a:pos x="199" y="203"/>
                  </a:cxn>
                  <a:cxn ang="0">
                    <a:pos x="154" y="212"/>
                  </a:cxn>
                  <a:cxn ang="0">
                    <a:pos x="100" y="197"/>
                  </a:cxn>
                  <a:cxn ang="0">
                    <a:pos x="59" y="163"/>
                  </a:cxn>
                  <a:cxn ang="0">
                    <a:pos x="40" y="114"/>
                  </a:cxn>
                  <a:cxn ang="0">
                    <a:pos x="44" y="74"/>
                  </a:cxn>
                  <a:cxn ang="0">
                    <a:pos x="59" y="51"/>
                  </a:cxn>
                  <a:cxn ang="0">
                    <a:pos x="80" y="31"/>
                  </a:cxn>
                  <a:cxn ang="0">
                    <a:pos x="102" y="19"/>
                  </a:cxn>
                  <a:cxn ang="0">
                    <a:pos x="110" y="5"/>
                  </a:cxn>
                  <a:cxn ang="0">
                    <a:pos x="88" y="2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8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8" y="13"/>
                  </a:cxn>
                  <a:cxn ang="0">
                    <a:pos x="11" y="13"/>
                  </a:cxn>
                  <a:cxn ang="0">
                    <a:pos x="14" y="11"/>
                  </a:cxn>
                  <a:cxn ang="0">
                    <a:pos x="15" y="9"/>
                  </a:cxn>
                  <a:cxn ang="0">
                    <a:pos x="15" y="6"/>
                  </a:cxn>
                  <a:cxn ang="0">
                    <a:pos x="15" y="4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29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9" y="17"/>
                  </a:cxn>
                  <a:cxn ang="0">
                    <a:pos x="13" y="17"/>
                  </a:cxn>
                  <a:cxn ang="0">
                    <a:pos x="16" y="15"/>
                  </a:cxn>
                  <a:cxn ang="0">
                    <a:pos x="17" y="13"/>
                  </a:cxn>
                  <a:cxn ang="0">
                    <a:pos x="17" y="9"/>
                  </a:cxn>
                  <a:cxn ang="0">
                    <a:pos x="17" y="6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3" y="3"/>
                  </a:cxn>
                  <a:cxn ang="0">
                    <a:pos x="1" y="6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0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7" y="7"/>
                  </a:cxn>
                  <a:cxn ang="0">
                    <a:pos x="9" y="6"/>
                  </a:cxn>
                  <a:cxn ang="0">
                    <a:pos x="9" y="4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1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5"/>
                  </a:cxn>
                  <a:cxn ang="0">
                    <a:pos x="1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7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2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7" y="3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3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5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7" y="17"/>
                  </a:cxn>
                  <a:cxn ang="0">
                    <a:pos x="20" y="15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7" y="3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4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9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9" y="13"/>
                  </a:cxn>
                  <a:cxn ang="0">
                    <a:pos x="11" y="12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5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5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2" y="10"/>
                  </a:cxn>
                  <a:cxn ang="0">
                    <a:pos x="13" y="8"/>
                  </a:cxn>
                  <a:cxn ang="0">
                    <a:pos x="13" y="6"/>
                  </a:cxn>
                  <a:cxn ang="0">
                    <a:pos x="13" y="3"/>
                  </a:cxn>
                  <a:cxn ang="0">
                    <a:pos x="12" y="2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6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7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8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9" y="17"/>
                  </a:cxn>
                  <a:cxn ang="0">
                    <a:pos x="12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2" y="1"/>
                  </a:cxn>
                  <a:cxn ang="0">
                    <a:pos x="9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39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7"/>
                  </a:cxn>
                  <a:cxn ang="0">
                    <a:pos x="1" y="10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7" y="12"/>
                  </a:cxn>
                  <a:cxn ang="0">
                    <a:pos x="10" y="10"/>
                  </a:cxn>
                  <a:cxn ang="0">
                    <a:pos x="12" y="7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0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/>
                <a:ahLst/>
                <a:cxnLst>
                  <a:cxn ang="0">
                    <a:pos x="7" y="65"/>
                  </a:cxn>
                  <a:cxn ang="0">
                    <a:pos x="15" y="72"/>
                  </a:cxn>
                  <a:cxn ang="0">
                    <a:pos x="25" y="75"/>
                  </a:cxn>
                  <a:cxn ang="0">
                    <a:pos x="32" y="75"/>
                  </a:cxn>
                  <a:cxn ang="0">
                    <a:pos x="37" y="73"/>
                  </a:cxn>
                  <a:cxn ang="0">
                    <a:pos x="38" y="73"/>
                  </a:cxn>
                  <a:cxn ang="0">
                    <a:pos x="44" y="71"/>
                  </a:cxn>
                  <a:cxn ang="0">
                    <a:pos x="50" y="69"/>
                  </a:cxn>
                  <a:cxn ang="0">
                    <a:pos x="59" y="65"/>
                  </a:cxn>
                  <a:cxn ang="0">
                    <a:pos x="65" y="60"/>
                  </a:cxn>
                  <a:cxn ang="0">
                    <a:pos x="71" y="56"/>
                  </a:cxn>
                  <a:cxn ang="0">
                    <a:pos x="74" y="50"/>
                  </a:cxn>
                  <a:cxn ang="0">
                    <a:pos x="72" y="45"/>
                  </a:cxn>
                  <a:cxn ang="0">
                    <a:pos x="59" y="35"/>
                  </a:cxn>
                  <a:cxn ang="0">
                    <a:pos x="46" y="39"/>
                  </a:cxn>
                  <a:cxn ang="0">
                    <a:pos x="35" y="48"/>
                  </a:cxn>
                  <a:cxn ang="0">
                    <a:pos x="31" y="52"/>
                  </a:cxn>
                  <a:cxn ang="0">
                    <a:pos x="29" y="43"/>
                  </a:cxn>
                  <a:cxn ang="0">
                    <a:pos x="24" y="26"/>
                  </a:cxn>
                  <a:cxn ang="0">
                    <a:pos x="13" y="7"/>
                  </a:cxn>
                  <a:cxn ang="0">
                    <a:pos x="2" y="0"/>
                  </a:cxn>
                  <a:cxn ang="0">
                    <a:pos x="0" y="19"/>
                  </a:cxn>
                  <a:cxn ang="0">
                    <a:pos x="3" y="40"/>
                  </a:cxn>
                  <a:cxn ang="0">
                    <a:pos x="6" y="58"/>
                  </a:cxn>
                  <a:cxn ang="0">
                    <a:pos x="7" y="65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1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/>
                <a:ahLst/>
                <a:cxnLst>
                  <a:cxn ang="0">
                    <a:pos x="24" y="59"/>
                  </a:cxn>
                  <a:cxn ang="0">
                    <a:pos x="29" y="59"/>
                  </a:cxn>
                  <a:cxn ang="0">
                    <a:pos x="38" y="57"/>
                  </a:cxn>
                  <a:cxn ang="0">
                    <a:pos x="47" y="56"/>
                  </a:cxn>
                  <a:cxn ang="0">
                    <a:pos x="56" y="54"/>
                  </a:cxn>
                  <a:cxn ang="0">
                    <a:pos x="63" y="52"/>
                  </a:cxn>
                  <a:cxn ang="0">
                    <a:pos x="68" y="47"/>
                  </a:cxn>
                  <a:cxn ang="0">
                    <a:pos x="69" y="43"/>
                  </a:cxn>
                  <a:cxn ang="0">
                    <a:pos x="66" y="37"/>
                  </a:cxn>
                  <a:cxn ang="0">
                    <a:pos x="54" y="32"/>
                  </a:cxn>
                  <a:cxn ang="0">
                    <a:pos x="41" y="33"/>
                  </a:cxn>
                  <a:cxn ang="0">
                    <a:pos x="29" y="37"/>
                  </a:cxn>
                  <a:cxn ang="0">
                    <a:pos x="25" y="40"/>
                  </a:cxn>
                  <a:cxn ang="0">
                    <a:pos x="21" y="29"/>
                  </a:cxn>
                  <a:cxn ang="0">
                    <a:pos x="19" y="13"/>
                  </a:cxn>
                  <a:cxn ang="0">
                    <a:pos x="15" y="1"/>
                  </a:cxn>
                  <a:cxn ang="0">
                    <a:pos x="0" y="0"/>
                  </a:cxn>
                  <a:cxn ang="0">
                    <a:pos x="0" y="27"/>
                  </a:cxn>
                  <a:cxn ang="0">
                    <a:pos x="9" y="44"/>
                  </a:cxn>
                  <a:cxn ang="0">
                    <a:pos x="19" y="56"/>
                  </a:cxn>
                  <a:cxn ang="0">
                    <a:pos x="24" y="59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2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/>
                <a:ahLst/>
                <a:cxnLst>
                  <a:cxn ang="0">
                    <a:pos x="6" y="46"/>
                  </a:cxn>
                  <a:cxn ang="0">
                    <a:pos x="15" y="54"/>
                  </a:cxn>
                  <a:cxn ang="0">
                    <a:pos x="22" y="59"/>
                  </a:cxn>
                  <a:cxn ang="0">
                    <a:pos x="31" y="60"/>
                  </a:cxn>
                  <a:cxn ang="0">
                    <a:pos x="38" y="60"/>
                  </a:cxn>
                  <a:cxn ang="0">
                    <a:pos x="45" y="59"/>
                  </a:cxn>
                  <a:cxn ang="0">
                    <a:pos x="51" y="56"/>
                  </a:cxn>
                  <a:cxn ang="0">
                    <a:pos x="57" y="53"/>
                  </a:cxn>
                  <a:cxn ang="0">
                    <a:pos x="60" y="51"/>
                  </a:cxn>
                  <a:cxn ang="0">
                    <a:pos x="64" y="50"/>
                  </a:cxn>
                  <a:cxn ang="0">
                    <a:pos x="67" y="47"/>
                  </a:cxn>
                  <a:cxn ang="0">
                    <a:pos x="69" y="43"/>
                  </a:cxn>
                  <a:cxn ang="0">
                    <a:pos x="67" y="40"/>
                  </a:cxn>
                  <a:cxn ang="0">
                    <a:pos x="54" y="31"/>
                  </a:cxn>
                  <a:cxn ang="0">
                    <a:pos x="41" y="31"/>
                  </a:cxn>
                  <a:cxn ang="0">
                    <a:pos x="32" y="34"/>
                  </a:cxn>
                  <a:cxn ang="0">
                    <a:pos x="28" y="37"/>
                  </a:cxn>
                  <a:cxn ang="0">
                    <a:pos x="26" y="30"/>
                  </a:cxn>
                  <a:cxn ang="0">
                    <a:pos x="20" y="15"/>
                  </a:cxn>
                  <a:cxn ang="0">
                    <a:pos x="12" y="2"/>
                  </a:cxn>
                  <a:cxn ang="0">
                    <a:pos x="1" y="0"/>
                  </a:cxn>
                  <a:cxn ang="0">
                    <a:pos x="0" y="14"/>
                  </a:cxn>
                  <a:cxn ang="0">
                    <a:pos x="1" y="30"/>
                  </a:cxn>
                  <a:cxn ang="0">
                    <a:pos x="4" y="41"/>
                  </a:cxn>
                  <a:cxn ang="0">
                    <a:pos x="6" y="46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3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/>
                <a:ahLst/>
                <a:cxnLst>
                  <a:cxn ang="0">
                    <a:pos x="12" y="44"/>
                  </a:cxn>
                  <a:cxn ang="0">
                    <a:pos x="19" y="46"/>
                  </a:cxn>
                  <a:cxn ang="0">
                    <a:pos x="31" y="48"/>
                  </a:cxn>
                  <a:cxn ang="0">
                    <a:pos x="43" y="48"/>
                  </a:cxn>
                  <a:cxn ang="0">
                    <a:pos x="56" y="46"/>
                  </a:cxn>
                  <a:cxn ang="0">
                    <a:pos x="66" y="42"/>
                  </a:cxn>
                  <a:cxn ang="0">
                    <a:pos x="74" y="36"/>
                  </a:cxn>
                  <a:cxn ang="0">
                    <a:pos x="75" y="29"/>
                  </a:cxn>
                  <a:cxn ang="0">
                    <a:pos x="71" y="19"/>
                  </a:cxn>
                  <a:cxn ang="0">
                    <a:pos x="66" y="16"/>
                  </a:cxn>
                  <a:cxn ang="0">
                    <a:pos x="59" y="15"/>
                  </a:cxn>
                  <a:cxn ang="0">
                    <a:pos x="52" y="15"/>
                  </a:cxn>
                  <a:cxn ang="0">
                    <a:pos x="43" y="18"/>
                  </a:cxn>
                  <a:cxn ang="0">
                    <a:pos x="35" y="19"/>
                  </a:cxn>
                  <a:cxn ang="0">
                    <a:pos x="30" y="22"/>
                  </a:cxn>
                  <a:cxn ang="0">
                    <a:pos x="25" y="23"/>
                  </a:cxn>
                  <a:cxn ang="0">
                    <a:pos x="24" y="25"/>
                  </a:cxn>
                  <a:cxn ang="0">
                    <a:pos x="22" y="21"/>
                  </a:cxn>
                  <a:cxn ang="0">
                    <a:pos x="19" y="13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13"/>
                  </a:cxn>
                  <a:cxn ang="0">
                    <a:pos x="5" y="26"/>
                  </a:cxn>
                  <a:cxn ang="0">
                    <a:pos x="9" y="38"/>
                  </a:cxn>
                  <a:cxn ang="0">
                    <a:pos x="12" y="44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4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/>
                <a:ahLst/>
                <a:cxnLst>
                  <a:cxn ang="0">
                    <a:pos x="15" y="53"/>
                  </a:cxn>
                  <a:cxn ang="0">
                    <a:pos x="22" y="54"/>
                  </a:cxn>
                  <a:cxn ang="0">
                    <a:pos x="34" y="57"/>
                  </a:cxn>
                  <a:cxn ang="0">
                    <a:pos x="47" y="56"/>
                  </a:cxn>
                  <a:cxn ang="0">
                    <a:pos x="58" y="50"/>
                  </a:cxn>
                  <a:cxn ang="0">
                    <a:pos x="61" y="48"/>
                  </a:cxn>
                  <a:cxn ang="0">
                    <a:pos x="62" y="46"/>
                  </a:cxn>
                  <a:cxn ang="0">
                    <a:pos x="63" y="43"/>
                  </a:cxn>
                  <a:cxn ang="0">
                    <a:pos x="62" y="40"/>
                  </a:cxn>
                  <a:cxn ang="0">
                    <a:pos x="61" y="36"/>
                  </a:cxn>
                  <a:cxn ang="0">
                    <a:pos x="58" y="33"/>
                  </a:cxn>
                  <a:cxn ang="0">
                    <a:pos x="53" y="31"/>
                  </a:cxn>
                  <a:cxn ang="0">
                    <a:pos x="47" y="33"/>
                  </a:cxn>
                  <a:cxn ang="0">
                    <a:pos x="39" y="36"/>
                  </a:cxn>
                  <a:cxn ang="0">
                    <a:pos x="30" y="36"/>
                  </a:cxn>
                  <a:cxn ang="0">
                    <a:pos x="24" y="36"/>
                  </a:cxn>
                  <a:cxn ang="0">
                    <a:pos x="21" y="36"/>
                  </a:cxn>
                  <a:cxn ang="0">
                    <a:pos x="21" y="30"/>
                  </a:cxn>
                  <a:cxn ang="0">
                    <a:pos x="21" y="17"/>
                  </a:cxn>
                  <a:cxn ang="0">
                    <a:pos x="17" y="4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34"/>
                  </a:cxn>
                  <a:cxn ang="0">
                    <a:pos x="6" y="46"/>
                  </a:cxn>
                  <a:cxn ang="0">
                    <a:pos x="15" y="53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5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/>
                <a:ahLst/>
                <a:cxnLst>
                  <a:cxn ang="0">
                    <a:pos x="24" y="52"/>
                  </a:cxn>
                  <a:cxn ang="0">
                    <a:pos x="32" y="57"/>
                  </a:cxn>
                  <a:cxn ang="0">
                    <a:pos x="41" y="55"/>
                  </a:cxn>
                  <a:cxn ang="0">
                    <a:pos x="50" y="52"/>
                  </a:cxn>
                  <a:cxn ang="0">
                    <a:pos x="59" y="48"/>
                  </a:cxn>
                  <a:cxn ang="0">
                    <a:pos x="63" y="45"/>
                  </a:cxn>
                  <a:cxn ang="0">
                    <a:pos x="65" y="42"/>
                  </a:cxn>
                  <a:cxn ang="0">
                    <a:pos x="65" y="38"/>
                  </a:cxn>
                  <a:cxn ang="0">
                    <a:pos x="63" y="34"/>
                  </a:cxn>
                  <a:cxn ang="0">
                    <a:pos x="53" y="28"/>
                  </a:cxn>
                  <a:cxn ang="0">
                    <a:pos x="46" y="29"/>
                  </a:cxn>
                  <a:cxn ang="0">
                    <a:pos x="40" y="35"/>
                  </a:cxn>
                  <a:cxn ang="0">
                    <a:pos x="35" y="39"/>
                  </a:cxn>
                  <a:cxn ang="0">
                    <a:pos x="32" y="32"/>
                  </a:cxn>
                  <a:cxn ang="0">
                    <a:pos x="25" y="18"/>
                  </a:cxn>
                  <a:cxn ang="0">
                    <a:pos x="16" y="5"/>
                  </a:cxn>
                  <a:cxn ang="0">
                    <a:pos x="6" y="0"/>
                  </a:cxn>
                  <a:cxn ang="0">
                    <a:pos x="0" y="21"/>
                  </a:cxn>
                  <a:cxn ang="0">
                    <a:pos x="7" y="36"/>
                  </a:cxn>
                  <a:cxn ang="0">
                    <a:pos x="18" y="48"/>
                  </a:cxn>
                  <a:cxn ang="0">
                    <a:pos x="24" y="52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6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/>
                <a:ahLst/>
                <a:cxnLst>
                  <a:cxn ang="0">
                    <a:pos x="16" y="67"/>
                  </a:cxn>
                  <a:cxn ang="0">
                    <a:pos x="19" y="70"/>
                  </a:cxn>
                  <a:cxn ang="0">
                    <a:pos x="23" y="73"/>
                  </a:cxn>
                  <a:cxn ang="0">
                    <a:pos x="31" y="77"/>
                  </a:cxn>
                  <a:cxn ang="0">
                    <a:pos x="38" y="79"/>
                  </a:cxn>
                  <a:cxn ang="0">
                    <a:pos x="47" y="80"/>
                  </a:cxn>
                  <a:cxn ang="0">
                    <a:pos x="57" y="77"/>
                  </a:cxn>
                  <a:cxn ang="0">
                    <a:pos x="66" y="70"/>
                  </a:cxn>
                  <a:cxn ang="0">
                    <a:pos x="73" y="59"/>
                  </a:cxn>
                  <a:cxn ang="0">
                    <a:pos x="76" y="54"/>
                  </a:cxn>
                  <a:cxn ang="0">
                    <a:pos x="78" y="50"/>
                  </a:cxn>
                  <a:cxn ang="0">
                    <a:pos x="79" y="46"/>
                  </a:cxn>
                  <a:cxn ang="0">
                    <a:pos x="78" y="43"/>
                  </a:cxn>
                  <a:cxn ang="0">
                    <a:pos x="70" y="39"/>
                  </a:cxn>
                  <a:cxn ang="0">
                    <a:pos x="61" y="37"/>
                  </a:cxn>
                  <a:cxn ang="0">
                    <a:pos x="53" y="39"/>
                  </a:cxn>
                  <a:cxn ang="0">
                    <a:pos x="45" y="40"/>
                  </a:cxn>
                  <a:cxn ang="0">
                    <a:pos x="39" y="44"/>
                  </a:cxn>
                  <a:cxn ang="0">
                    <a:pos x="34" y="47"/>
                  </a:cxn>
                  <a:cxn ang="0">
                    <a:pos x="31" y="50"/>
                  </a:cxn>
                  <a:cxn ang="0">
                    <a:pos x="29" y="52"/>
                  </a:cxn>
                  <a:cxn ang="0">
                    <a:pos x="28" y="43"/>
                  </a:cxn>
                  <a:cxn ang="0">
                    <a:pos x="22" y="24"/>
                  </a:cxn>
                  <a:cxn ang="0">
                    <a:pos x="13" y="6"/>
                  </a:cxn>
                  <a:cxn ang="0">
                    <a:pos x="1" y="0"/>
                  </a:cxn>
                  <a:cxn ang="0">
                    <a:pos x="0" y="24"/>
                  </a:cxn>
                  <a:cxn ang="0">
                    <a:pos x="6" y="46"/>
                  </a:cxn>
                  <a:cxn ang="0">
                    <a:pos x="13" y="62"/>
                  </a:cxn>
                  <a:cxn ang="0">
                    <a:pos x="16" y="6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7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/>
                <a:ahLst/>
                <a:cxnLst>
                  <a:cxn ang="0">
                    <a:pos x="13" y="54"/>
                  </a:cxn>
                  <a:cxn ang="0">
                    <a:pos x="16" y="56"/>
                  </a:cxn>
                  <a:cxn ang="0">
                    <a:pos x="20" y="59"/>
                  </a:cxn>
                  <a:cxn ang="0">
                    <a:pos x="26" y="61"/>
                  </a:cxn>
                  <a:cxn ang="0">
                    <a:pos x="34" y="64"/>
                  </a:cxn>
                  <a:cxn ang="0">
                    <a:pos x="41" y="67"/>
                  </a:cxn>
                  <a:cxn ang="0">
                    <a:pos x="50" y="67"/>
                  </a:cxn>
                  <a:cxn ang="0">
                    <a:pos x="59" y="67"/>
                  </a:cxn>
                  <a:cxn ang="0">
                    <a:pos x="66" y="64"/>
                  </a:cxn>
                  <a:cxn ang="0">
                    <a:pos x="72" y="61"/>
                  </a:cxn>
                  <a:cxn ang="0">
                    <a:pos x="76" y="57"/>
                  </a:cxn>
                  <a:cxn ang="0">
                    <a:pos x="79" y="53"/>
                  </a:cxn>
                  <a:cxn ang="0">
                    <a:pos x="78" y="47"/>
                  </a:cxn>
                  <a:cxn ang="0">
                    <a:pos x="72" y="41"/>
                  </a:cxn>
                  <a:cxn ang="0">
                    <a:pos x="65" y="37"/>
                  </a:cxn>
                  <a:cxn ang="0">
                    <a:pos x="56" y="36"/>
                  </a:cxn>
                  <a:cxn ang="0">
                    <a:pos x="48" y="36"/>
                  </a:cxn>
                  <a:cxn ang="0">
                    <a:pos x="40" y="37"/>
                  </a:cxn>
                  <a:cxn ang="0">
                    <a:pos x="34" y="38"/>
                  </a:cxn>
                  <a:cxn ang="0">
                    <a:pos x="29" y="40"/>
                  </a:cxn>
                  <a:cxn ang="0">
                    <a:pos x="28" y="40"/>
                  </a:cxn>
                  <a:cxn ang="0">
                    <a:pos x="26" y="33"/>
                  </a:cxn>
                  <a:cxn ang="0">
                    <a:pos x="22" y="17"/>
                  </a:cxn>
                  <a:cxn ang="0">
                    <a:pos x="15" y="4"/>
                  </a:cxn>
                  <a:cxn ang="0">
                    <a:pos x="3" y="0"/>
                  </a:cxn>
                  <a:cxn ang="0">
                    <a:pos x="0" y="21"/>
                  </a:cxn>
                  <a:cxn ang="0">
                    <a:pos x="4" y="38"/>
                  </a:cxn>
                  <a:cxn ang="0">
                    <a:pos x="10" y="50"/>
                  </a:cxn>
                  <a:cxn ang="0">
                    <a:pos x="13" y="54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8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/>
                <a:ahLst/>
                <a:cxnLst>
                  <a:cxn ang="0">
                    <a:pos x="9" y="58"/>
                  </a:cxn>
                  <a:cxn ang="0">
                    <a:pos x="17" y="60"/>
                  </a:cxn>
                  <a:cxn ang="0">
                    <a:pos x="27" y="62"/>
                  </a:cxn>
                  <a:cxn ang="0">
                    <a:pos x="40" y="62"/>
                  </a:cxn>
                  <a:cxn ang="0">
                    <a:pos x="53" y="60"/>
                  </a:cxn>
                  <a:cxn ang="0">
                    <a:pos x="65" y="58"/>
                  </a:cxn>
                  <a:cxn ang="0">
                    <a:pos x="72" y="55"/>
                  </a:cxn>
                  <a:cxn ang="0">
                    <a:pos x="77" y="49"/>
                  </a:cxn>
                  <a:cxn ang="0">
                    <a:pos x="75" y="42"/>
                  </a:cxn>
                  <a:cxn ang="0">
                    <a:pos x="69" y="36"/>
                  </a:cxn>
                  <a:cxn ang="0">
                    <a:pos x="62" y="33"/>
                  </a:cxn>
                  <a:cxn ang="0">
                    <a:pos x="53" y="32"/>
                  </a:cxn>
                  <a:cxn ang="0">
                    <a:pos x="46" y="32"/>
                  </a:cxn>
                  <a:cxn ang="0">
                    <a:pos x="39" y="33"/>
                  </a:cxn>
                  <a:cxn ang="0">
                    <a:pos x="33" y="35"/>
                  </a:cxn>
                  <a:cxn ang="0">
                    <a:pos x="28" y="37"/>
                  </a:cxn>
                  <a:cxn ang="0">
                    <a:pos x="27" y="37"/>
                  </a:cxn>
                  <a:cxn ang="0">
                    <a:pos x="25" y="30"/>
                  </a:cxn>
                  <a:cxn ang="0">
                    <a:pos x="21" y="16"/>
                  </a:cxn>
                  <a:cxn ang="0">
                    <a:pos x="14" y="3"/>
                  </a:cxn>
                  <a:cxn ang="0">
                    <a:pos x="2" y="0"/>
                  </a:cxn>
                  <a:cxn ang="0">
                    <a:pos x="0" y="17"/>
                  </a:cxn>
                  <a:cxn ang="0">
                    <a:pos x="3" y="36"/>
                  </a:cxn>
                  <a:cxn ang="0">
                    <a:pos x="8" y="52"/>
                  </a:cxn>
                  <a:cxn ang="0">
                    <a:pos x="9" y="58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49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/>
                <a:ahLst/>
                <a:cxnLst>
                  <a:cxn ang="0">
                    <a:pos x="12" y="150"/>
                  </a:cxn>
                  <a:cxn ang="0">
                    <a:pos x="16" y="241"/>
                  </a:cxn>
                  <a:cxn ang="0">
                    <a:pos x="46" y="346"/>
                  </a:cxn>
                  <a:cxn ang="0">
                    <a:pos x="84" y="465"/>
                  </a:cxn>
                  <a:cxn ang="0">
                    <a:pos x="122" y="583"/>
                  </a:cxn>
                  <a:cxn ang="0">
                    <a:pos x="163" y="699"/>
                  </a:cxn>
                  <a:cxn ang="0">
                    <a:pos x="195" y="778"/>
                  </a:cxn>
                  <a:cxn ang="0">
                    <a:pos x="228" y="810"/>
                  </a:cxn>
                  <a:cxn ang="0">
                    <a:pos x="269" y="830"/>
                  </a:cxn>
                  <a:cxn ang="0">
                    <a:pos x="316" y="842"/>
                  </a:cxn>
                  <a:cxn ang="0">
                    <a:pos x="348" y="843"/>
                  </a:cxn>
                  <a:cxn ang="0">
                    <a:pos x="361" y="833"/>
                  </a:cxn>
                  <a:cxn ang="0">
                    <a:pos x="366" y="816"/>
                  </a:cxn>
                  <a:cxn ang="0">
                    <a:pos x="354" y="803"/>
                  </a:cxn>
                  <a:cxn ang="0">
                    <a:pos x="329" y="796"/>
                  </a:cxn>
                  <a:cxn ang="0">
                    <a:pos x="295" y="788"/>
                  </a:cxn>
                  <a:cxn ang="0">
                    <a:pos x="264" y="778"/>
                  </a:cxn>
                  <a:cxn ang="0">
                    <a:pos x="239" y="757"/>
                  </a:cxn>
                  <a:cxn ang="0">
                    <a:pos x="217" y="708"/>
                  </a:cxn>
                  <a:cxn ang="0">
                    <a:pos x="194" y="643"/>
                  </a:cxn>
                  <a:cxn ang="0">
                    <a:pos x="172" y="577"/>
                  </a:cxn>
                  <a:cxn ang="0">
                    <a:pos x="151" y="511"/>
                  </a:cxn>
                  <a:cxn ang="0">
                    <a:pos x="126" y="435"/>
                  </a:cxn>
                  <a:cxn ang="0">
                    <a:pos x="94" y="349"/>
                  </a:cxn>
                  <a:cxn ang="0">
                    <a:pos x="65" y="263"/>
                  </a:cxn>
                  <a:cxn ang="0">
                    <a:pos x="49" y="175"/>
                  </a:cxn>
                  <a:cxn ang="0">
                    <a:pos x="46" y="110"/>
                  </a:cxn>
                  <a:cxn ang="0">
                    <a:pos x="35" y="67"/>
                  </a:cxn>
                  <a:cxn ang="0">
                    <a:pos x="21" y="27"/>
                  </a:cxn>
                  <a:cxn ang="0">
                    <a:pos x="6" y="1"/>
                  </a:cxn>
                  <a:cxn ang="0">
                    <a:pos x="5" y="17"/>
                  </a:cxn>
                  <a:cxn ang="0">
                    <a:pos x="13" y="76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0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/>
                <a:ahLst/>
                <a:cxnLst>
                  <a:cxn ang="0">
                    <a:pos x="84" y="23"/>
                  </a:cxn>
                  <a:cxn ang="0">
                    <a:pos x="88" y="18"/>
                  </a:cxn>
                  <a:cxn ang="0">
                    <a:pos x="87" y="13"/>
                  </a:cxn>
                  <a:cxn ang="0">
                    <a:pos x="84" y="7"/>
                  </a:cxn>
                  <a:cxn ang="0">
                    <a:pos x="77" y="3"/>
                  </a:cxn>
                  <a:cxn ang="0">
                    <a:pos x="71" y="0"/>
                  </a:cxn>
                  <a:cxn ang="0">
                    <a:pos x="62" y="0"/>
                  </a:cxn>
                  <a:cxn ang="0">
                    <a:pos x="55" y="1"/>
                  </a:cxn>
                  <a:cxn ang="0">
                    <a:pos x="47" y="5"/>
                  </a:cxn>
                  <a:cxn ang="0">
                    <a:pos x="41" y="11"/>
                  </a:cxn>
                  <a:cxn ang="0">
                    <a:pos x="34" y="20"/>
                  </a:cxn>
                  <a:cxn ang="0">
                    <a:pos x="25" y="31"/>
                  </a:cxn>
                  <a:cxn ang="0">
                    <a:pos x="16" y="43"/>
                  </a:cxn>
                  <a:cxn ang="0">
                    <a:pos x="9" y="56"/>
                  </a:cxn>
                  <a:cxn ang="0">
                    <a:pos x="3" y="69"/>
                  </a:cxn>
                  <a:cxn ang="0">
                    <a:pos x="0" y="79"/>
                  </a:cxn>
                  <a:cxn ang="0">
                    <a:pos x="3" y="87"/>
                  </a:cxn>
                  <a:cxn ang="0">
                    <a:pos x="15" y="80"/>
                  </a:cxn>
                  <a:cxn ang="0">
                    <a:pos x="27" y="70"/>
                  </a:cxn>
                  <a:cxn ang="0">
                    <a:pos x="40" y="60"/>
                  </a:cxn>
                  <a:cxn ang="0">
                    <a:pos x="52" y="50"/>
                  </a:cxn>
                  <a:cxn ang="0">
                    <a:pos x="63" y="41"/>
                  </a:cxn>
                  <a:cxn ang="0">
                    <a:pos x="72" y="33"/>
                  </a:cxn>
                  <a:cxn ang="0">
                    <a:pos x="80" y="27"/>
                  </a:cxn>
                  <a:cxn ang="0">
                    <a:pos x="84" y="23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1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/>
                <a:ahLst/>
                <a:cxnLst>
                  <a:cxn ang="0">
                    <a:pos x="92" y="23"/>
                  </a:cxn>
                  <a:cxn ang="0">
                    <a:pos x="96" y="21"/>
                  </a:cxn>
                  <a:cxn ang="0">
                    <a:pos x="99" y="18"/>
                  </a:cxn>
                  <a:cxn ang="0">
                    <a:pos x="101" y="14"/>
                  </a:cxn>
                  <a:cxn ang="0">
                    <a:pos x="102" y="10"/>
                  </a:cxn>
                  <a:cxn ang="0">
                    <a:pos x="101" y="5"/>
                  </a:cxn>
                  <a:cxn ang="0">
                    <a:pos x="98" y="1"/>
                  </a:cxn>
                  <a:cxn ang="0">
                    <a:pos x="93" y="0"/>
                  </a:cxn>
                  <a:cxn ang="0">
                    <a:pos x="88" y="0"/>
                  </a:cxn>
                  <a:cxn ang="0">
                    <a:pos x="76" y="2"/>
                  </a:cxn>
                  <a:cxn ang="0">
                    <a:pos x="61" y="7"/>
                  </a:cxn>
                  <a:cxn ang="0">
                    <a:pos x="46" y="10"/>
                  </a:cxn>
                  <a:cxn ang="0">
                    <a:pos x="33" y="11"/>
                  </a:cxn>
                  <a:cxn ang="0">
                    <a:pos x="20" y="15"/>
                  </a:cxn>
                  <a:cxn ang="0">
                    <a:pos x="10" y="18"/>
                  </a:cxn>
                  <a:cxn ang="0">
                    <a:pos x="2" y="23"/>
                  </a:cxn>
                  <a:cxn ang="0">
                    <a:pos x="0" y="28"/>
                  </a:cxn>
                  <a:cxn ang="0">
                    <a:pos x="10" y="28"/>
                  </a:cxn>
                  <a:cxn ang="0">
                    <a:pos x="20" y="28"/>
                  </a:cxn>
                  <a:cxn ang="0">
                    <a:pos x="32" y="27"/>
                  </a:cxn>
                  <a:cxn ang="0">
                    <a:pos x="44" y="27"/>
                  </a:cxn>
                  <a:cxn ang="0">
                    <a:pos x="55" y="25"/>
                  </a:cxn>
                  <a:cxn ang="0">
                    <a:pos x="67" y="24"/>
                  </a:cxn>
                  <a:cxn ang="0">
                    <a:pos x="80" y="24"/>
                  </a:cxn>
                  <a:cxn ang="0">
                    <a:pos x="92" y="23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2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29" y="36"/>
                  </a:cxn>
                  <a:cxn ang="0">
                    <a:pos x="135" y="32"/>
                  </a:cxn>
                  <a:cxn ang="0">
                    <a:pos x="139" y="28"/>
                  </a:cxn>
                  <a:cxn ang="0">
                    <a:pos x="142" y="20"/>
                  </a:cxn>
                  <a:cxn ang="0">
                    <a:pos x="141" y="15"/>
                  </a:cxn>
                  <a:cxn ang="0">
                    <a:pos x="138" y="9"/>
                  </a:cxn>
                  <a:cxn ang="0">
                    <a:pos x="133" y="5"/>
                  </a:cxn>
                  <a:cxn ang="0">
                    <a:pos x="126" y="3"/>
                  </a:cxn>
                  <a:cxn ang="0">
                    <a:pos x="108" y="3"/>
                  </a:cxn>
                  <a:cxn ang="0">
                    <a:pos x="88" y="3"/>
                  </a:cxn>
                  <a:cxn ang="0">
                    <a:pos x="67" y="2"/>
                  </a:cxn>
                  <a:cxn ang="0">
                    <a:pos x="47" y="2"/>
                  </a:cxn>
                  <a:cxn ang="0">
                    <a:pos x="29" y="0"/>
                  </a:cxn>
                  <a:cxn ang="0">
                    <a:pos x="13" y="2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10" y="12"/>
                  </a:cxn>
                  <a:cxn ang="0">
                    <a:pos x="22" y="16"/>
                  </a:cxn>
                  <a:cxn ang="0">
                    <a:pos x="38" y="19"/>
                  </a:cxn>
                  <a:cxn ang="0">
                    <a:pos x="54" y="22"/>
                  </a:cxn>
                  <a:cxn ang="0">
                    <a:pos x="72" y="25"/>
                  </a:cxn>
                  <a:cxn ang="0">
                    <a:pos x="89" y="29"/>
                  </a:cxn>
                  <a:cxn ang="0">
                    <a:pos x="107" y="32"/>
                  </a:cxn>
                  <a:cxn ang="0">
                    <a:pos x="123" y="36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3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/>
                <a:ahLst/>
                <a:cxnLst>
                  <a:cxn ang="0">
                    <a:pos x="108" y="298"/>
                  </a:cxn>
                  <a:cxn ang="0">
                    <a:pos x="132" y="338"/>
                  </a:cxn>
                  <a:cxn ang="0">
                    <a:pos x="157" y="377"/>
                  </a:cxn>
                  <a:cxn ang="0">
                    <a:pos x="182" y="414"/>
                  </a:cxn>
                  <a:cxn ang="0">
                    <a:pos x="208" y="451"/>
                  </a:cxn>
                  <a:cxn ang="0">
                    <a:pos x="235" y="487"/>
                  </a:cxn>
                  <a:cxn ang="0">
                    <a:pos x="263" y="523"/>
                  </a:cxn>
                  <a:cxn ang="0">
                    <a:pos x="292" y="559"/>
                  </a:cxn>
                  <a:cxn ang="0">
                    <a:pos x="321" y="594"/>
                  </a:cxn>
                  <a:cxn ang="0">
                    <a:pos x="326" y="598"/>
                  </a:cxn>
                  <a:cxn ang="0">
                    <a:pos x="332" y="601"/>
                  </a:cxn>
                  <a:cxn ang="0">
                    <a:pos x="337" y="601"/>
                  </a:cxn>
                  <a:cxn ang="0">
                    <a:pos x="343" y="598"/>
                  </a:cxn>
                  <a:cxn ang="0">
                    <a:pos x="349" y="594"/>
                  </a:cxn>
                  <a:cxn ang="0">
                    <a:pos x="351" y="588"/>
                  </a:cxn>
                  <a:cxn ang="0">
                    <a:pos x="351" y="582"/>
                  </a:cxn>
                  <a:cxn ang="0">
                    <a:pos x="349" y="576"/>
                  </a:cxn>
                  <a:cxn ang="0">
                    <a:pos x="327" y="538"/>
                  </a:cxn>
                  <a:cxn ang="0">
                    <a:pos x="304" y="499"/>
                  </a:cxn>
                  <a:cxn ang="0">
                    <a:pos x="279" y="463"/>
                  </a:cxn>
                  <a:cxn ang="0">
                    <a:pos x="252" y="427"/>
                  </a:cxn>
                  <a:cxn ang="0">
                    <a:pos x="224" y="391"/>
                  </a:cxn>
                  <a:cxn ang="0">
                    <a:pos x="198" y="355"/>
                  </a:cxn>
                  <a:cxn ang="0">
                    <a:pos x="172" y="319"/>
                  </a:cxn>
                  <a:cxn ang="0">
                    <a:pos x="147" y="280"/>
                  </a:cxn>
                  <a:cxn ang="0">
                    <a:pos x="125" y="242"/>
                  </a:cxn>
                  <a:cxn ang="0">
                    <a:pos x="101" y="197"/>
                  </a:cxn>
                  <a:cxn ang="0">
                    <a:pos x="79" y="150"/>
                  </a:cxn>
                  <a:cxn ang="0">
                    <a:pos x="59" y="104"/>
                  </a:cxn>
                  <a:cxn ang="0">
                    <a:pos x="38" y="62"/>
                  </a:cxn>
                  <a:cxn ang="0">
                    <a:pos x="22" y="29"/>
                  </a:cxn>
                  <a:cxn ang="0">
                    <a:pos x="9" y="7"/>
                  </a:cxn>
                  <a:cxn ang="0">
                    <a:pos x="0" y="0"/>
                  </a:cxn>
                  <a:cxn ang="0">
                    <a:pos x="4" y="17"/>
                  </a:cxn>
                  <a:cxn ang="0">
                    <a:pos x="13" y="45"/>
                  </a:cxn>
                  <a:cxn ang="0">
                    <a:pos x="23" y="82"/>
                  </a:cxn>
                  <a:cxn ang="0">
                    <a:pos x="38" y="124"/>
                  </a:cxn>
                  <a:cxn ang="0">
                    <a:pos x="54" y="170"/>
                  </a:cxn>
                  <a:cxn ang="0">
                    <a:pos x="70" y="216"/>
                  </a:cxn>
                  <a:cxn ang="0">
                    <a:pos x="89" y="259"/>
                  </a:cxn>
                  <a:cxn ang="0">
                    <a:pos x="108" y="298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4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/>
                <a:ahLst/>
                <a:cxnLst>
                  <a:cxn ang="0">
                    <a:pos x="746" y="0"/>
                  </a:cxn>
                  <a:cxn ang="0">
                    <a:pos x="763" y="0"/>
                  </a:cxn>
                  <a:cxn ang="0">
                    <a:pos x="798" y="1"/>
                  </a:cxn>
                  <a:cxn ang="0">
                    <a:pos x="848" y="2"/>
                  </a:cxn>
                  <a:cxn ang="0">
                    <a:pos x="912" y="5"/>
                  </a:cxn>
                  <a:cxn ang="0">
                    <a:pos x="987" y="10"/>
                  </a:cxn>
                  <a:cxn ang="0">
                    <a:pos x="1074" y="16"/>
                  </a:cxn>
                  <a:cxn ang="0">
                    <a:pos x="1171" y="27"/>
                  </a:cxn>
                  <a:cxn ang="0">
                    <a:pos x="1275" y="39"/>
                  </a:cxn>
                  <a:cxn ang="0">
                    <a:pos x="1386" y="56"/>
                  </a:cxn>
                  <a:cxn ang="0">
                    <a:pos x="1502" y="75"/>
                  </a:cxn>
                  <a:cxn ang="0">
                    <a:pos x="1620" y="100"/>
                  </a:cxn>
                  <a:cxn ang="0">
                    <a:pos x="1742" y="129"/>
                  </a:cxn>
                  <a:cxn ang="0">
                    <a:pos x="1865" y="164"/>
                  </a:cxn>
                  <a:cxn ang="0">
                    <a:pos x="1987" y="204"/>
                  </a:cxn>
                  <a:cxn ang="0">
                    <a:pos x="2105" y="250"/>
                  </a:cxn>
                  <a:cxn ang="0">
                    <a:pos x="1975" y="1184"/>
                  </a:cxn>
                  <a:cxn ang="0">
                    <a:pos x="1990" y="1191"/>
                  </a:cxn>
                  <a:cxn ang="0">
                    <a:pos x="2020" y="1219"/>
                  </a:cxn>
                  <a:cxn ang="0">
                    <a:pos x="2035" y="1282"/>
                  </a:cxn>
                  <a:cxn ang="0">
                    <a:pos x="2011" y="1394"/>
                  </a:cxn>
                  <a:cxn ang="0">
                    <a:pos x="1636" y="1835"/>
                  </a:cxn>
                  <a:cxn ang="0">
                    <a:pos x="1510" y="1979"/>
                  </a:cxn>
                  <a:cxn ang="0">
                    <a:pos x="1490" y="1977"/>
                  </a:cxn>
                  <a:cxn ang="0">
                    <a:pos x="1451" y="1972"/>
                  </a:cxn>
                  <a:cxn ang="0">
                    <a:pos x="1397" y="1965"/>
                  </a:cxn>
                  <a:cxn ang="0">
                    <a:pos x="1328" y="1955"/>
                  </a:cxn>
                  <a:cxn ang="0">
                    <a:pos x="1246" y="1943"/>
                  </a:cxn>
                  <a:cxn ang="0">
                    <a:pos x="1152" y="1927"/>
                  </a:cxn>
                  <a:cxn ang="0">
                    <a:pos x="1049" y="1907"/>
                  </a:cxn>
                  <a:cxn ang="0">
                    <a:pos x="937" y="1884"/>
                  </a:cxn>
                  <a:cxn ang="0">
                    <a:pos x="818" y="1856"/>
                  </a:cxn>
                  <a:cxn ang="0">
                    <a:pos x="696" y="1824"/>
                  </a:cxn>
                  <a:cxn ang="0">
                    <a:pos x="572" y="1787"/>
                  </a:cxn>
                  <a:cxn ang="0">
                    <a:pos x="445" y="1747"/>
                  </a:cxn>
                  <a:cxn ang="0">
                    <a:pos x="319" y="1700"/>
                  </a:cxn>
                  <a:cxn ang="0">
                    <a:pos x="196" y="1647"/>
                  </a:cxn>
                  <a:cxn ang="0">
                    <a:pos x="76" y="1590"/>
                  </a:cxn>
                  <a:cxn ang="0">
                    <a:pos x="18" y="1554"/>
                  </a:cxn>
                  <a:cxn ang="0">
                    <a:pos x="8" y="1514"/>
                  </a:cxn>
                  <a:cxn ang="0">
                    <a:pos x="0" y="1456"/>
                  </a:cxn>
                  <a:cxn ang="0">
                    <a:pos x="3" y="1396"/>
                  </a:cxn>
                  <a:cxn ang="0">
                    <a:pos x="443" y="1002"/>
                  </a:cxn>
                  <a:cxn ang="0">
                    <a:pos x="440" y="989"/>
                  </a:cxn>
                  <a:cxn ang="0">
                    <a:pos x="445" y="953"/>
                  </a:cxn>
                  <a:cxn ang="0">
                    <a:pos x="471" y="902"/>
                  </a:cxn>
                  <a:cxn ang="0">
                    <a:pos x="534" y="845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5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/>
                <a:ahLst/>
                <a:cxnLst>
                  <a:cxn ang="0">
                    <a:pos x="164" y="0"/>
                  </a:cxn>
                  <a:cxn ang="0">
                    <a:pos x="1244" y="214"/>
                  </a:cxn>
                  <a:cxn ang="0">
                    <a:pos x="1067" y="930"/>
                  </a:cxn>
                  <a:cxn ang="0">
                    <a:pos x="0" y="688"/>
                  </a:cxn>
                  <a:cxn ang="0">
                    <a:pos x="164" y="0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6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952" y="153"/>
                  </a:cxn>
                  <a:cxn ang="0">
                    <a:pos x="200" y="108"/>
                  </a:cxn>
                  <a:cxn ang="0">
                    <a:pos x="0" y="366"/>
                  </a:cxn>
                  <a:cxn ang="0">
                    <a:pos x="112" y="0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7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1259" y="288"/>
                  </a:cxn>
                  <a:cxn ang="0">
                    <a:pos x="1226" y="337"/>
                  </a:cxn>
                  <a:cxn ang="0">
                    <a:pos x="0" y="32"/>
                  </a:cxn>
                  <a:cxn ang="0">
                    <a:pos x="40" y="0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8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65" y="286"/>
                  </a:cxn>
                  <a:cxn ang="0">
                    <a:pos x="1226" y="342"/>
                  </a:cxn>
                  <a:cxn ang="0">
                    <a:pos x="0" y="37"/>
                  </a:cxn>
                  <a:cxn ang="0">
                    <a:pos x="46" y="0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59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264" y="287"/>
                  </a:cxn>
                  <a:cxn ang="0">
                    <a:pos x="1224" y="344"/>
                  </a:cxn>
                  <a:cxn ang="0">
                    <a:pos x="0" y="37"/>
                  </a:cxn>
                  <a:cxn ang="0">
                    <a:pos x="45" y="0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0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/>
                <a:ahLst/>
                <a:cxnLst>
                  <a:cxn ang="0">
                    <a:pos x="18" y="1"/>
                  </a:cxn>
                  <a:cxn ang="0">
                    <a:pos x="23" y="1"/>
                  </a:cxn>
                  <a:cxn ang="0">
                    <a:pos x="40" y="0"/>
                  </a:cxn>
                  <a:cxn ang="0">
                    <a:pos x="62" y="0"/>
                  </a:cxn>
                  <a:cxn ang="0">
                    <a:pos x="90" y="3"/>
                  </a:cxn>
                  <a:cxn ang="0">
                    <a:pos x="120" y="8"/>
                  </a:cxn>
                  <a:cxn ang="0">
                    <a:pos x="148" y="18"/>
                  </a:cxn>
                  <a:cxn ang="0">
                    <a:pos x="173" y="34"/>
                  </a:cxn>
                  <a:cxn ang="0">
                    <a:pos x="190" y="57"/>
                  </a:cxn>
                  <a:cxn ang="0">
                    <a:pos x="190" y="58"/>
                  </a:cxn>
                  <a:cxn ang="0">
                    <a:pos x="190" y="62"/>
                  </a:cxn>
                  <a:cxn ang="0">
                    <a:pos x="189" y="68"/>
                  </a:cxn>
                  <a:cxn ang="0">
                    <a:pos x="187" y="74"/>
                  </a:cxn>
                  <a:cxn ang="0">
                    <a:pos x="181" y="78"/>
                  </a:cxn>
                  <a:cxn ang="0">
                    <a:pos x="173" y="79"/>
                  </a:cxn>
                  <a:cxn ang="0">
                    <a:pos x="160" y="78"/>
                  </a:cxn>
                  <a:cxn ang="0">
                    <a:pos x="143" y="71"/>
                  </a:cxn>
                  <a:cxn ang="0">
                    <a:pos x="143" y="69"/>
                  </a:cxn>
                  <a:cxn ang="0">
                    <a:pos x="142" y="65"/>
                  </a:cxn>
                  <a:cxn ang="0">
                    <a:pos x="139" y="58"/>
                  </a:cxn>
                  <a:cxn ang="0">
                    <a:pos x="130" y="50"/>
                  </a:cxn>
                  <a:cxn ang="0">
                    <a:pos x="116" y="42"/>
                  </a:cxn>
                  <a:cxn ang="0">
                    <a:pos x="94" y="35"/>
                  </a:cxn>
                  <a:cxn ang="0">
                    <a:pos x="63" y="32"/>
                  </a:cxn>
                  <a:cxn ang="0">
                    <a:pos x="22" y="32"/>
                  </a:cxn>
                  <a:cxn ang="0">
                    <a:pos x="20" y="32"/>
                  </a:cxn>
                  <a:cxn ang="0">
                    <a:pos x="15" y="30"/>
                  </a:cxn>
                  <a:cxn ang="0">
                    <a:pos x="9" y="27"/>
                  </a:cxn>
                  <a:cxn ang="0">
                    <a:pos x="5" y="24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6" y="8"/>
                  </a:cxn>
                  <a:cxn ang="0">
                    <a:pos x="18" y="1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1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/>
                <a:ahLst/>
                <a:cxnLst>
                  <a:cxn ang="0">
                    <a:pos x="43" y="58"/>
                  </a:cxn>
                  <a:cxn ang="0">
                    <a:pos x="54" y="61"/>
                  </a:cxn>
                  <a:cxn ang="0">
                    <a:pos x="64" y="63"/>
                  </a:cxn>
                  <a:cxn ang="0">
                    <a:pos x="74" y="63"/>
                  </a:cxn>
                  <a:cxn ang="0">
                    <a:pos x="83" y="63"/>
                  </a:cxn>
                  <a:cxn ang="0">
                    <a:pos x="91" y="61"/>
                  </a:cxn>
                  <a:cxn ang="0">
                    <a:pos x="97" y="57"/>
                  </a:cxn>
                  <a:cxn ang="0">
                    <a:pos x="102" y="54"/>
                  </a:cxn>
                  <a:cxn ang="0">
                    <a:pos x="106" y="48"/>
                  </a:cxn>
                  <a:cxn ang="0">
                    <a:pos x="107" y="43"/>
                  </a:cxn>
                  <a:cxn ang="0">
                    <a:pos x="106" y="37"/>
                  </a:cxn>
                  <a:cxn ang="0">
                    <a:pos x="102" y="30"/>
                  </a:cxn>
                  <a:cxn ang="0">
                    <a:pos x="97" y="24"/>
                  </a:cxn>
                  <a:cxn ang="0">
                    <a:pos x="90" y="19"/>
                  </a:cxn>
                  <a:cxn ang="0">
                    <a:pos x="82" y="13"/>
                  </a:cxn>
                  <a:cxn ang="0">
                    <a:pos x="74" y="9"/>
                  </a:cxn>
                  <a:cxn ang="0">
                    <a:pos x="63" y="4"/>
                  </a:cxn>
                  <a:cxn ang="0">
                    <a:pos x="53" y="2"/>
                  </a:cxn>
                  <a:cxn ang="0">
                    <a:pos x="42" y="0"/>
                  </a:cxn>
                  <a:cxn ang="0">
                    <a:pos x="32" y="0"/>
                  </a:cxn>
                  <a:cxn ang="0">
                    <a:pos x="23" y="1"/>
                  </a:cxn>
                  <a:cxn ang="0">
                    <a:pos x="15" y="2"/>
                  </a:cxn>
                  <a:cxn ang="0">
                    <a:pos x="8" y="5"/>
                  </a:cxn>
                  <a:cxn ang="0">
                    <a:pos x="3" y="10"/>
                  </a:cxn>
                  <a:cxn ang="0">
                    <a:pos x="1" y="14"/>
                  </a:cxn>
                  <a:cxn ang="0">
                    <a:pos x="0" y="20"/>
                  </a:cxn>
                  <a:cxn ang="0">
                    <a:pos x="1" y="26"/>
                  </a:cxn>
                  <a:cxn ang="0">
                    <a:pos x="5" y="32"/>
                  </a:cxn>
                  <a:cxn ang="0">
                    <a:pos x="9" y="38"/>
                  </a:cxn>
                  <a:cxn ang="0">
                    <a:pos x="16" y="44"/>
                  </a:cxn>
                  <a:cxn ang="0">
                    <a:pos x="25" y="49"/>
                  </a:cxn>
                  <a:cxn ang="0">
                    <a:pos x="33" y="54"/>
                  </a:cxn>
                  <a:cxn ang="0">
                    <a:pos x="43" y="58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2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/>
                <a:ahLst/>
                <a:cxnLst>
                  <a:cxn ang="0">
                    <a:pos x="1466" y="407"/>
                  </a:cxn>
                  <a:cxn ang="0">
                    <a:pos x="1446" y="405"/>
                  </a:cxn>
                  <a:cxn ang="0">
                    <a:pos x="1408" y="400"/>
                  </a:cxn>
                  <a:cxn ang="0">
                    <a:pos x="1353" y="393"/>
                  </a:cxn>
                  <a:cxn ang="0">
                    <a:pos x="1285" y="383"/>
                  </a:cxn>
                  <a:cxn ang="0">
                    <a:pos x="1203" y="370"/>
                  </a:cxn>
                  <a:cxn ang="0">
                    <a:pos x="1110" y="354"/>
                  </a:cxn>
                  <a:cxn ang="0">
                    <a:pos x="1008" y="335"/>
                  </a:cxn>
                  <a:cxn ang="0">
                    <a:pos x="898" y="311"/>
                  </a:cxn>
                  <a:cxn ang="0">
                    <a:pos x="782" y="284"/>
                  </a:cxn>
                  <a:cxn ang="0">
                    <a:pos x="663" y="253"/>
                  </a:cxn>
                  <a:cxn ang="0">
                    <a:pos x="541" y="217"/>
                  </a:cxn>
                  <a:cxn ang="0">
                    <a:pos x="417" y="178"/>
                  </a:cxn>
                  <a:cxn ang="0">
                    <a:pos x="296" y="133"/>
                  </a:cxn>
                  <a:cxn ang="0">
                    <a:pos x="178" y="84"/>
                  </a:cxn>
                  <a:cxn ang="0">
                    <a:pos x="64" y="29"/>
                  </a:cxn>
                  <a:cxn ang="0">
                    <a:pos x="7" y="4"/>
                  </a:cxn>
                  <a:cxn ang="0">
                    <a:pos x="3" y="33"/>
                  </a:cxn>
                  <a:cxn ang="0">
                    <a:pos x="0" y="79"/>
                  </a:cxn>
                  <a:cxn ang="0">
                    <a:pos x="10" y="125"/>
                  </a:cxn>
                  <a:cxn ang="0">
                    <a:pos x="23" y="144"/>
                  </a:cxn>
                  <a:cxn ang="0">
                    <a:pos x="33" y="150"/>
                  </a:cxn>
                  <a:cxn ang="0">
                    <a:pos x="54" y="161"/>
                  </a:cxn>
                  <a:cxn ang="0">
                    <a:pos x="86" y="177"/>
                  </a:cxn>
                  <a:cxn ang="0">
                    <a:pos x="128" y="197"/>
                  </a:cxn>
                  <a:cxn ang="0">
                    <a:pos x="182" y="221"/>
                  </a:cxn>
                  <a:cxn ang="0">
                    <a:pos x="247" y="248"/>
                  </a:cxn>
                  <a:cxn ang="0">
                    <a:pos x="322" y="277"/>
                  </a:cxn>
                  <a:cxn ang="0">
                    <a:pos x="410" y="308"/>
                  </a:cxn>
                  <a:cxn ang="0">
                    <a:pos x="508" y="339"/>
                  </a:cxn>
                  <a:cxn ang="0">
                    <a:pos x="618" y="371"/>
                  </a:cxn>
                  <a:cxn ang="0">
                    <a:pos x="740" y="402"/>
                  </a:cxn>
                  <a:cxn ang="0">
                    <a:pos x="874" y="433"/>
                  </a:cxn>
                  <a:cxn ang="0">
                    <a:pos x="1018" y="462"/>
                  </a:cxn>
                  <a:cxn ang="0">
                    <a:pos x="1176" y="490"/>
                  </a:cxn>
                  <a:cxn ang="0">
                    <a:pos x="1346" y="514"/>
                  </a:cxn>
                  <a:cxn ang="0">
                    <a:pos x="1436" y="523"/>
                  </a:cxn>
                  <a:cxn ang="0">
                    <a:pos x="1447" y="506"/>
                  </a:cxn>
                  <a:cxn ang="0">
                    <a:pos x="1461" y="474"/>
                  </a:cxn>
                  <a:cxn ang="0">
                    <a:pos x="1469" y="432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3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49" y="0"/>
                  </a:cxn>
                  <a:cxn ang="0">
                    <a:pos x="41" y="3"/>
                  </a:cxn>
                  <a:cxn ang="0">
                    <a:pos x="30" y="7"/>
                  </a:cxn>
                  <a:cxn ang="0">
                    <a:pos x="17" y="15"/>
                  </a:cxn>
                  <a:cxn ang="0">
                    <a:pos x="7" y="26"/>
                  </a:cxn>
                  <a:cxn ang="0">
                    <a:pos x="1" y="43"/>
                  </a:cxn>
                  <a:cxn ang="0">
                    <a:pos x="0" y="65"/>
                  </a:cxn>
                  <a:cxn ang="0">
                    <a:pos x="7" y="94"/>
                  </a:cxn>
                  <a:cxn ang="0">
                    <a:pos x="98" y="120"/>
                  </a:cxn>
                  <a:cxn ang="0">
                    <a:pos x="97" y="114"/>
                  </a:cxn>
                  <a:cxn ang="0">
                    <a:pos x="97" y="102"/>
                  </a:cxn>
                  <a:cxn ang="0">
                    <a:pos x="97" y="84"/>
                  </a:cxn>
                  <a:cxn ang="0">
                    <a:pos x="101" y="64"/>
                  </a:cxn>
                  <a:cxn ang="0">
                    <a:pos x="108" y="44"/>
                  </a:cxn>
                  <a:cxn ang="0">
                    <a:pos x="121" y="30"/>
                  </a:cxn>
                  <a:cxn ang="0">
                    <a:pos x="141" y="22"/>
                  </a:cxn>
                  <a:cxn ang="0">
                    <a:pos x="170" y="25"/>
                  </a:cxn>
                  <a:cxn ang="0">
                    <a:pos x="53" y="0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4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49" y="0"/>
                  </a:cxn>
                  <a:cxn ang="0">
                    <a:pos x="41" y="3"/>
                  </a:cxn>
                  <a:cxn ang="0">
                    <a:pos x="29" y="7"/>
                  </a:cxn>
                  <a:cxn ang="0">
                    <a:pos x="18" y="14"/>
                  </a:cxn>
                  <a:cxn ang="0">
                    <a:pos x="7" y="25"/>
                  </a:cxn>
                  <a:cxn ang="0">
                    <a:pos x="0" y="42"/>
                  </a:cxn>
                  <a:cxn ang="0">
                    <a:pos x="0" y="65"/>
                  </a:cxn>
                  <a:cxn ang="0">
                    <a:pos x="7" y="94"/>
                  </a:cxn>
                  <a:cxn ang="0">
                    <a:pos x="97" y="119"/>
                  </a:cxn>
                  <a:cxn ang="0">
                    <a:pos x="96" y="114"/>
                  </a:cxn>
                  <a:cxn ang="0">
                    <a:pos x="96" y="101"/>
                  </a:cxn>
                  <a:cxn ang="0">
                    <a:pos x="96" y="83"/>
                  </a:cxn>
                  <a:cxn ang="0">
                    <a:pos x="100" y="62"/>
                  </a:cxn>
                  <a:cxn ang="0">
                    <a:pos x="107" y="44"/>
                  </a:cxn>
                  <a:cxn ang="0">
                    <a:pos x="120" y="30"/>
                  </a:cxn>
                  <a:cxn ang="0">
                    <a:pos x="141" y="22"/>
                  </a:cxn>
                  <a:cxn ang="0">
                    <a:pos x="170" y="25"/>
                  </a:cxn>
                  <a:cxn ang="0">
                    <a:pos x="53" y="0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5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697" y="200"/>
                  </a:cxn>
                  <a:cxn ang="0">
                    <a:pos x="730" y="156"/>
                  </a:cxn>
                  <a:cxn ang="0">
                    <a:pos x="33" y="0"/>
                  </a:cxn>
                  <a:cxn ang="0">
                    <a:pos x="0" y="44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6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96" y="187"/>
                  </a:cxn>
                  <a:cxn ang="0">
                    <a:pos x="703" y="157"/>
                  </a:cxn>
                  <a:cxn ang="0">
                    <a:pos x="6" y="0"/>
                  </a:cxn>
                  <a:cxn ang="0">
                    <a:pos x="0" y="30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7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/>
                <a:ahLst/>
                <a:cxnLst>
                  <a:cxn ang="0">
                    <a:pos x="0" y="508"/>
                  </a:cxn>
                  <a:cxn ang="0">
                    <a:pos x="86" y="388"/>
                  </a:cxn>
                  <a:cxn ang="0">
                    <a:pos x="124" y="388"/>
                  </a:cxn>
                  <a:cxn ang="0">
                    <a:pos x="424" y="0"/>
                  </a:cxn>
                  <a:cxn ang="0">
                    <a:pos x="130" y="282"/>
                  </a:cxn>
                  <a:cxn ang="0">
                    <a:pos x="66" y="289"/>
                  </a:cxn>
                  <a:cxn ang="0">
                    <a:pos x="0" y="358"/>
                  </a:cxn>
                  <a:cxn ang="0">
                    <a:pos x="0" y="508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8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86" y="245"/>
                  </a:cxn>
                  <a:cxn ang="0">
                    <a:pos x="1184" y="244"/>
                  </a:cxn>
                  <a:cxn ang="0">
                    <a:pos x="1180" y="242"/>
                  </a:cxn>
                  <a:cxn ang="0">
                    <a:pos x="1172" y="239"/>
                  </a:cxn>
                  <a:cxn ang="0">
                    <a:pos x="1161" y="233"/>
                  </a:cxn>
                  <a:cxn ang="0">
                    <a:pos x="1147" y="228"/>
                  </a:cxn>
                  <a:cxn ang="0">
                    <a:pos x="1130" y="222"/>
                  </a:cxn>
                  <a:cxn ang="0">
                    <a:pos x="1112" y="214"/>
                  </a:cxn>
                  <a:cxn ang="0">
                    <a:pos x="1091" y="205"/>
                  </a:cxn>
                  <a:cxn ang="0">
                    <a:pos x="1066" y="196"/>
                  </a:cxn>
                  <a:cxn ang="0">
                    <a:pos x="1039" y="187"/>
                  </a:cxn>
                  <a:cxn ang="0">
                    <a:pos x="1010" y="177"/>
                  </a:cxn>
                  <a:cxn ang="0">
                    <a:pos x="979" y="166"/>
                  </a:cxn>
                  <a:cxn ang="0">
                    <a:pos x="945" y="154"/>
                  </a:cxn>
                  <a:cxn ang="0">
                    <a:pos x="910" y="143"/>
                  </a:cxn>
                  <a:cxn ang="0">
                    <a:pos x="871" y="132"/>
                  </a:cxn>
                  <a:cxn ang="0">
                    <a:pos x="832" y="121"/>
                  </a:cxn>
                  <a:cxn ang="0">
                    <a:pos x="790" y="108"/>
                  </a:cxn>
                  <a:cxn ang="0">
                    <a:pos x="747" y="97"/>
                  </a:cxn>
                  <a:cxn ang="0">
                    <a:pos x="702" y="86"/>
                  </a:cxn>
                  <a:cxn ang="0">
                    <a:pos x="655" y="74"/>
                  </a:cxn>
                  <a:cxn ang="0">
                    <a:pos x="607" y="64"/>
                  </a:cxn>
                  <a:cxn ang="0">
                    <a:pos x="557" y="54"/>
                  </a:cxn>
                  <a:cxn ang="0">
                    <a:pos x="506" y="45"/>
                  </a:cxn>
                  <a:cxn ang="0">
                    <a:pos x="454" y="36"/>
                  </a:cxn>
                  <a:cxn ang="0">
                    <a:pos x="400" y="28"/>
                  </a:cxn>
                  <a:cxn ang="0">
                    <a:pos x="346" y="20"/>
                  </a:cxn>
                  <a:cxn ang="0">
                    <a:pos x="290" y="15"/>
                  </a:cxn>
                  <a:cxn ang="0">
                    <a:pos x="233" y="9"/>
                  </a:cxn>
                  <a:cxn ang="0">
                    <a:pos x="176" y="4"/>
                  </a:cxn>
                  <a:cxn ang="0">
                    <a:pos x="118" y="2"/>
                  </a:cxn>
                  <a:cxn ang="0">
                    <a:pos x="60" y="0"/>
                  </a:cxn>
                  <a:cxn ang="0">
                    <a:pos x="0" y="0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69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52" y="738"/>
                  </a:cxn>
                  <a:cxn ang="0">
                    <a:pos x="0" y="726"/>
                  </a:cxn>
                  <a:cxn ang="0">
                    <a:pos x="169" y="0"/>
                  </a:cxn>
                  <a:cxn ang="0">
                    <a:pos x="241" y="0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4270" name="Freeform 94"/>
          <p:cNvSpPr>
            <a:spLocks/>
          </p:cNvSpPr>
          <p:nvPr/>
        </p:nvSpPr>
        <p:spPr bwMode="auto">
          <a:xfrm>
            <a:off x="6057900" y="1584325"/>
            <a:ext cx="1838325" cy="1711325"/>
          </a:xfrm>
          <a:custGeom>
            <a:avLst/>
            <a:gdLst/>
            <a:ahLst/>
            <a:cxnLst>
              <a:cxn ang="0">
                <a:pos x="4" y="1331"/>
              </a:cxn>
              <a:cxn ang="0">
                <a:pos x="349" y="509"/>
              </a:cxn>
              <a:cxn ang="0">
                <a:pos x="1384" y="344"/>
              </a:cxn>
              <a:cxn ang="0">
                <a:pos x="2596" y="170"/>
              </a:cxn>
              <a:cxn ang="0">
                <a:pos x="2884" y="1364"/>
              </a:cxn>
              <a:cxn ang="0">
                <a:pos x="2659" y="2144"/>
              </a:cxn>
              <a:cxn ang="0">
                <a:pos x="2104" y="2504"/>
              </a:cxn>
              <a:cxn ang="0">
                <a:pos x="1639" y="2579"/>
              </a:cxn>
              <a:cxn ang="0">
                <a:pos x="1044" y="2630"/>
              </a:cxn>
              <a:cxn ang="0">
                <a:pos x="346" y="2201"/>
              </a:cxn>
              <a:cxn ang="0">
                <a:pos x="4" y="133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6350000" y="2822575"/>
            <a:ext cx="501650" cy="233363"/>
            <a:chOff x="3600" y="219"/>
            <a:chExt cx="360" cy="175"/>
          </a:xfrm>
        </p:grpSpPr>
        <p:sp>
          <p:nvSpPr>
            <p:cNvPr id="43427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7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7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7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427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4278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79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80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4282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83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84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4285" name="Line 109"/>
          <p:cNvSpPr>
            <a:spLocks noChangeShapeType="1"/>
          </p:cNvSpPr>
          <p:nvPr/>
        </p:nvSpPr>
        <p:spPr bwMode="auto">
          <a:xfrm>
            <a:off x="6380163" y="2651125"/>
            <a:ext cx="13335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4286" name="Line 110"/>
          <p:cNvSpPr>
            <a:spLocks noChangeShapeType="1"/>
          </p:cNvSpPr>
          <p:nvPr/>
        </p:nvSpPr>
        <p:spPr bwMode="auto">
          <a:xfrm>
            <a:off x="6589713" y="26511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4287" name="Line 111"/>
          <p:cNvSpPr>
            <a:spLocks noChangeShapeType="1"/>
          </p:cNvSpPr>
          <p:nvPr/>
        </p:nvSpPr>
        <p:spPr bwMode="auto">
          <a:xfrm>
            <a:off x="7442200" y="248443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12"/>
          <p:cNvGrpSpPr>
            <a:grpSpLocks/>
          </p:cNvGrpSpPr>
          <p:nvPr/>
        </p:nvGrpSpPr>
        <p:grpSpPr bwMode="auto">
          <a:xfrm>
            <a:off x="6985000" y="2012950"/>
            <a:ext cx="914400" cy="590550"/>
            <a:chOff x="10665" y="3225"/>
            <a:chExt cx="1440" cy="930"/>
          </a:xfrm>
        </p:grpSpPr>
        <p:sp>
          <p:nvSpPr>
            <p:cNvPr id="434289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434291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3142" r:id="rId4" imgW="826829" imgH="840406" progId="">
                  <p:embed/>
                </p:oleObj>
              </a:graphicData>
            </a:graphic>
          </p:graphicFrame>
          <p:graphicFrame>
            <p:nvGraphicFramePr>
              <p:cNvPr id="434292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3143" r:id="rId5" imgW="1268295" imgH="1199426" progId="">
                  <p:embed/>
                </p:oleObj>
              </a:graphicData>
            </a:graphic>
          </p:graphicFrame>
        </p:grpSp>
      </p:grpSp>
      <p:sp>
        <p:nvSpPr>
          <p:cNvPr id="434293" name="Freeform 117"/>
          <p:cNvSpPr>
            <a:spLocks/>
          </p:cNvSpPr>
          <p:nvPr/>
        </p:nvSpPr>
        <p:spPr bwMode="auto">
          <a:xfrm>
            <a:off x="3598863" y="2530475"/>
            <a:ext cx="2109787" cy="1250950"/>
          </a:xfrm>
          <a:custGeom>
            <a:avLst/>
            <a:gdLst/>
            <a:ahLst/>
            <a:cxnLst>
              <a:cxn ang="0">
                <a:pos x="596" y="15"/>
              </a:cxn>
              <a:cxn ang="0">
                <a:pos x="149" y="330"/>
              </a:cxn>
              <a:cxn ang="0">
                <a:pos x="3" y="1066"/>
              </a:cxn>
              <a:cxn ang="0">
                <a:pos x="168" y="1606"/>
              </a:cxn>
              <a:cxn ang="0">
                <a:pos x="609" y="1831"/>
              </a:cxn>
              <a:cxn ang="0">
                <a:pos x="1083" y="1726"/>
              </a:cxn>
              <a:cxn ang="0">
                <a:pos x="1548" y="1876"/>
              </a:cxn>
              <a:cxn ang="0">
                <a:pos x="2373" y="1921"/>
              </a:cxn>
              <a:cxn ang="0">
                <a:pos x="3243" y="1576"/>
              </a:cxn>
              <a:cxn ang="0">
                <a:pos x="2859" y="935"/>
              </a:cxn>
              <a:cxn ang="0">
                <a:pos x="2714" y="444"/>
              </a:cxn>
              <a:cxn ang="0">
                <a:pos x="1714" y="242"/>
              </a:cxn>
              <a:cxn ang="0">
                <a:pos x="596" y="1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294" name="Text Box 118"/>
          <p:cNvSpPr txBox="1">
            <a:spLocks noChangeArrowheads="1"/>
          </p:cNvSpPr>
          <p:nvPr/>
        </p:nvSpPr>
        <p:spPr bwMode="auto">
          <a:xfrm>
            <a:off x="3773488" y="2827338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wide area network</a:t>
            </a:r>
          </a:p>
        </p:txBody>
      </p:sp>
      <p:sp>
        <p:nvSpPr>
          <p:cNvPr id="434295" name="Text Box 119"/>
          <p:cNvSpPr txBox="1">
            <a:spLocks noChangeArrowheads="1"/>
          </p:cNvSpPr>
          <p:nvPr/>
        </p:nvSpPr>
        <p:spPr bwMode="auto">
          <a:xfrm>
            <a:off x="1285852" y="1357298"/>
            <a:ext cx="1958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H</a:t>
            </a:r>
            <a:r>
              <a:rPr lang="en-US" sz="2000" b="1" dirty="0" smtClean="0">
                <a:solidFill>
                  <a:srgbClr val="800000"/>
                </a:solidFill>
              </a:rPr>
              <a:t>ome </a:t>
            </a:r>
            <a:r>
              <a:rPr lang="en-US" sz="2000" b="1" dirty="0">
                <a:solidFill>
                  <a:srgbClr val="800000"/>
                </a:solidFill>
              </a:rPr>
              <a:t>network</a:t>
            </a:r>
          </a:p>
        </p:txBody>
      </p:sp>
      <p:sp>
        <p:nvSpPr>
          <p:cNvPr id="434296" name="Text Box 120"/>
          <p:cNvSpPr txBox="1">
            <a:spLocks noChangeArrowheads="1"/>
          </p:cNvSpPr>
          <p:nvPr/>
        </p:nvSpPr>
        <p:spPr bwMode="auto">
          <a:xfrm>
            <a:off x="5861050" y="1214422"/>
            <a:ext cx="2265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V</a:t>
            </a:r>
            <a:r>
              <a:rPr lang="en-US" sz="2000" b="1" dirty="0" smtClean="0">
                <a:solidFill>
                  <a:srgbClr val="800000"/>
                </a:solidFill>
              </a:rPr>
              <a:t>isited </a:t>
            </a:r>
            <a:r>
              <a:rPr lang="en-US" sz="2000" b="1" dirty="0">
                <a:solidFill>
                  <a:srgbClr val="800000"/>
                </a:solidFill>
              </a:rPr>
              <a:t>network</a:t>
            </a:r>
          </a:p>
        </p:txBody>
      </p:sp>
      <p:grpSp>
        <p:nvGrpSpPr>
          <p:cNvPr id="13" name="Group 121"/>
          <p:cNvGrpSpPr>
            <a:grpSpLocks/>
          </p:cNvGrpSpPr>
          <p:nvPr/>
        </p:nvGrpSpPr>
        <p:grpSpPr bwMode="auto">
          <a:xfrm>
            <a:off x="6600825" y="2409825"/>
            <a:ext cx="2141538" cy="2662238"/>
            <a:chOff x="4158" y="1518"/>
            <a:chExt cx="1349" cy="1677"/>
          </a:xfrm>
        </p:grpSpPr>
        <p:sp>
          <p:nvSpPr>
            <p:cNvPr id="434298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34300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301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434302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dirty="0" smtClean="0"/>
                <a:t>obile node contacts </a:t>
              </a:r>
              <a:r>
                <a:rPr lang="en-US" sz="2000" dirty="0"/>
                <a:t>foreign agent </a:t>
              </a:r>
              <a:r>
                <a:rPr lang="en-US" sz="2000" dirty="0" smtClean="0"/>
                <a:t>upon </a:t>
              </a:r>
              <a:r>
                <a:rPr lang="en-US" sz="2000" dirty="0"/>
                <a:t>entering visited </a:t>
              </a:r>
              <a:r>
                <a:rPr lang="en-US" sz="2000" dirty="0" smtClean="0"/>
                <a:t>network.</a:t>
              </a:r>
              <a:endParaRPr lang="en-US" sz="2000" dirty="0"/>
            </a:p>
          </p:txBody>
        </p:sp>
      </p:grpSp>
      <p:grpSp>
        <p:nvGrpSpPr>
          <p:cNvPr id="15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34305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6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34307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308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434309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/>
                <a:t>F</a:t>
              </a:r>
              <a:r>
                <a:rPr lang="en-US" sz="2000" dirty="0" smtClean="0"/>
                <a:t>oreign </a:t>
              </a:r>
              <a:r>
                <a:rPr lang="en-US" sz="2000" dirty="0"/>
                <a:t>agent contacts home agent home: </a:t>
              </a:r>
              <a:r>
                <a:rPr lang="en-US" sz="2000" dirty="0" smtClean="0"/>
                <a:t>“This </a:t>
              </a:r>
              <a:r>
                <a:rPr lang="en-US" sz="2000" dirty="0"/>
                <a:t>mobile </a:t>
              </a:r>
              <a:r>
                <a:rPr lang="en-US" sz="2000" dirty="0" smtClean="0"/>
                <a:t>node is </a:t>
              </a:r>
              <a:r>
                <a:rPr lang="en-US" sz="2000" dirty="0"/>
                <a:t>resident in my network</a:t>
              </a:r>
              <a:r>
                <a:rPr lang="en-US" sz="2000" dirty="0" smtClean="0"/>
                <a:t>”.</a:t>
              </a:r>
              <a:endParaRPr lang="en-US" sz="2000" dirty="0"/>
            </a:p>
          </p:txBody>
        </p:sp>
      </p:grpSp>
      <p:cxnSp>
        <p:nvCxnSpPr>
          <p:cNvPr id="140" name="Straight Arrow Connector 139"/>
          <p:cNvCxnSpPr/>
          <p:nvPr/>
        </p:nvCxnSpPr>
        <p:spPr bwMode="auto">
          <a:xfrm rot="16200000" flipV="1">
            <a:off x="7143768" y="2786058"/>
            <a:ext cx="571504" cy="5715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Straight Arrow Connector 140"/>
          <p:cNvCxnSpPr>
            <a:stCxn id="434309" idx="0"/>
          </p:cNvCxnSpPr>
          <p:nvPr/>
        </p:nvCxnSpPr>
        <p:spPr bwMode="auto">
          <a:xfrm rot="5400000" flipH="1" flipV="1">
            <a:off x="4172346" y="3429397"/>
            <a:ext cx="614365" cy="420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Freeform 2"/>
          <p:cNvSpPr>
            <a:spLocks/>
          </p:cNvSpPr>
          <p:nvPr/>
        </p:nvSpPr>
        <p:spPr bwMode="auto">
          <a:xfrm>
            <a:off x="1419198" y="2228833"/>
            <a:ext cx="1866900" cy="1589088"/>
          </a:xfrm>
          <a:custGeom>
            <a:avLst/>
            <a:gdLst/>
            <a:ahLst/>
            <a:cxnLst>
              <a:cxn ang="0">
                <a:pos x="550" y="42"/>
              </a:cxn>
              <a:cxn ang="0">
                <a:pos x="82" y="60"/>
              </a:cxn>
              <a:cxn ang="0">
                <a:pos x="58" y="402"/>
              </a:cxn>
              <a:cxn ang="0">
                <a:pos x="28" y="720"/>
              </a:cxn>
              <a:cxn ang="0">
                <a:pos x="112" y="870"/>
              </a:cxn>
              <a:cxn ang="0">
                <a:pos x="538" y="876"/>
              </a:cxn>
              <a:cxn ang="0">
                <a:pos x="640" y="1128"/>
              </a:cxn>
              <a:cxn ang="0">
                <a:pos x="1234" y="1098"/>
              </a:cxn>
              <a:cxn ang="0">
                <a:pos x="1276" y="570"/>
              </a:cxn>
              <a:cxn ang="0">
                <a:pos x="1204" y="342"/>
              </a:cxn>
              <a:cxn ang="0">
                <a:pos x="760" y="288"/>
              </a:cxn>
              <a:cxn ang="0">
                <a:pos x="550" y="42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74886" y="3222608"/>
            <a:ext cx="501650" cy="233363"/>
            <a:chOff x="3600" y="219"/>
            <a:chExt cx="360" cy="175"/>
          </a:xfrm>
        </p:grpSpPr>
        <p:sp>
          <p:nvSpPr>
            <p:cNvPr id="435204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05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06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5208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5210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11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12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521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1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21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577948" y="2876533"/>
            <a:ext cx="1333500" cy="342900"/>
            <a:chOff x="8025" y="5070"/>
            <a:chExt cx="2100" cy="540"/>
          </a:xfrm>
        </p:grpSpPr>
        <p:sp>
          <p:nvSpPr>
            <p:cNvPr id="435218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219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220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5221" name="Rectangle 21"/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sz="3600" dirty="0"/>
              <a:t>Mobility via Indirect Routing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327123" y="2435208"/>
            <a:ext cx="914400" cy="590550"/>
            <a:chOff x="10665" y="3225"/>
            <a:chExt cx="1440" cy="930"/>
          </a:xfrm>
        </p:grpSpPr>
        <p:sp>
          <p:nvSpPr>
            <p:cNvPr id="435223" name="Oval 2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435225" name="Freeform 25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/>
                <a:ahLst/>
                <a:cxnLst>
                  <a:cxn ang="0">
                    <a:pos x="298" y="0"/>
                  </a:cxn>
                  <a:cxn ang="0">
                    <a:pos x="263" y="0"/>
                  </a:cxn>
                  <a:cxn ang="0">
                    <a:pos x="219" y="4"/>
                  </a:cxn>
                  <a:cxn ang="0">
                    <a:pos x="167" y="12"/>
                  </a:cxn>
                  <a:cxn ang="0">
                    <a:pos x="116" y="25"/>
                  </a:cxn>
                  <a:cxn ang="0">
                    <a:pos x="67" y="45"/>
                  </a:cxn>
                  <a:cxn ang="0">
                    <a:pos x="29" y="73"/>
                  </a:cxn>
                  <a:cxn ang="0">
                    <a:pos x="6" y="109"/>
                  </a:cxn>
                  <a:cxn ang="0">
                    <a:pos x="0" y="137"/>
                  </a:cxn>
                  <a:cxn ang="0">
                    <a:pos x="3" y="152"/>
                  </a:cxn>
                  <a:cxn ang="0">
                    <a:pos x="13" y="197"/>
                  </a:cxn>
                  <a:cxn ang="0">
                    <a:pos x="39" y="290"/>
                  </a:cxn>
                  <a:cxn ang="0">
                    <a:pos x="76" y="410"/>
                  </a:cxn>
                  <a:cxn ang="0">
                    <a:pos x="123" y="543"/>
                  </a:cxn>
                  <a:cxn ang="0">
                    <a:pos x="176" y="684"/>
                  </a:cxn>
                  <a:cxn ang="0">
                    <a:pos x="235" y="822"/>
                  </a:cxn>
                  <a:cxn ang="0">
                    <a:pos x="293" y="949"/>
                  </a:cxn>
                  <a:cxn ang="0">
                    <a:pos x="352" y="1055"/>
                  </a:cxn>
                  <a:cxn ang="0">
                    <a:pos x="389" y="1109"/>
                  </a:cxn>
                  <a:cxn ang="0">
                    <a:pos x="406" y="1130"/>
                  </a:cxn>
                  <a:cxn ang="0">
                    <a:pos x="436" y="1130"/>
                  </a:cxn>
                  <a:cxn ang="0">
                    <a:pos x="487" y="1111"/>
                  </a:cxn>
                  <a:cxn ang="0">
                    <a:pos x="547" y="1088"/>
                  </a:cxn>
                  <a:cxn ang="0">
                    <a:pos x="609" y="1062"/>
                  </a:cxn>
                  <a:cxn ang="0">
                    <a:pos x="669" y="1036"/>
                  </a:cxn>
                  <a:cxn ang="0">
                    <a:pos x="722" y="1012"/>
                  </a:cxn>
                  <a:cxn ang="0">
                    <a:pos x="762" y="987"/>
                  </a:cxn>
                  <a:cxn ang="0">
                    <a:pos x="785" y="967"/>
                  </a:cxn>
                  <a:cxn ang="0">
                    <a:pos x="756" y="915"/>
                  </a:cxn>
                  <a:cxn ang="0">
                    <a:pos x="687" y="813"/>
                  </a:cxn>
                  <a:cxn ang="0">
                    <a:pos x="612" y="693"/>
                  </a:cxn>
                  <a:cxn ang="0">
                    <a:pos x="537" y="561"/>
                  </a:cxn>
                  <a:cxn ang="0">
                    <a:pos x="467" y="423"/>
                  </a:cxn>
                  <a:cxn ang="0">
                    <a:pos x="404" y="287"/>
                  </a:cxn>
                  <a:cxn ang="0">
                    <a:pos x="352" y="161"/>
                  </a:cxn>
                  <a:cxn ang="0">
                    <a:pos x="318" y="49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26" name="Freeform 26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2"/>
                  </a:cxn>
                  <a:cxn ang="0">
                    <a:pos x="48" y="5"/>
                  </a:cxn>
                  <a:cxn ang="0">
                    <a:pos x="47" y="11"/>
                  </a:cxn>
                  <a:cxn ang="0">
                    <a:pos x="44" y="19"/>
                  </a:cxn>
                  <a:cxn ang="0">
                    <a:pos x="39" y="35"/>
                  </a:cxn>
                  <a:cxn ang="0">
                    <a:pos x="32" y="55"/>
                  </a:cxn>
                  <a:cxn ang="0">
                    <a:pos x="20" y="82"/>
                  </a:cxn>
                  <a:cxn ang="0">
                    <a:pos x="6" y="117"/>
                  </a:cxn>
                  <a:cxn ang="0">
                    <a:pos x="0" y="141"/>
                  </a:cxn>
                  <a:cxn ang="0">
                    <a:pos x="0" y="177"/>
                  </a:cxn>
                  <a:cxn ang="0">
                    <a:pos x="4" y="220"/>
                  </a:cxn>
                  <a:cxn ang="0">
                    <a:pos x="13" y="271"/>
                  </a:cxn>
                  <a:cxn ang="0">
                    <a:pos x="26" y="325"/>
                  </a:cxn>
                  <a:cxn ang="0">
                    <a:pos x="41" y="386"/>
                  </a:cxn>
                  <a:cxn ang="0">
                    <a:pos x="58" y="446"/>
                  </a:cxn>
                  <a:cxn ang="0">
                    <a:pos x="78" y="509"/>
                  </a:cxn>
                  <a:cxn ang="0">
                    <a:pos x="98" y="570"/>
                  </a:cxn>
                  <a:cxn ang="0">
                    <a:pos x="119" y="628"/>
                  </a:cxn>
                  <a:cxn ang="0">
                    <a:pos x="138" y="683"/>
                  </a:cxn>
                  <a:cxn ang="0">
                    <a:pos x="157" y="733"/>
                  </a:cxn>
                  <a:cxn ang="0">
                    <a:pos x="174" y="775"/>
                  </a:cxn>
                  <a:cxn ang="0">
                    <a:pos x="189" y="808"/>
                  </a:cxn>
                  <a:cxn ang="0">
                    <a:pos x="201" y="831"/>
                  </a:cxn>
                  <a:cxn ang="0">
                    <a:pos x="210" y="843"/>
                  </a:cxn>
                  <a:cxn ang="0">
                    <a:pos x="223" y="853"/>
                  </a:cxn>
                  <a:cxn ang="0">
                    <a:pos x="239" y="861"/>
                  </a:cxn>
                  <a:cxn ang="0">
                    <a:pos x="258" y="873"/>
                  </a:cxn>
                  <a:cxn ang="0">
                    <a:pos x="282" y="883"/>
                  </a:cxn>
                  <a:cxn ang="0">
                    <a:pos x="310" y="896"/>
                  </a:cxn>
                  <a:cxn ang="0">
                    <a:pos x="342" y="907"/>
                  </a:cxn>
                  <a:cxn ang="0">
                    <a:pos x="380" y="922"/>
                  </a:cxn>
                  <a:cxn ang="0">
                    <a:pos x="425" y="936"/>
                  </a:cxn>
                  <a:cxn ang="0">
                    <a:pos x="396" y="893"/>
                  </a:cxn>
                  <a:cxn ang="0">
                    <a:pos x="367" y="843"/>
                  </a:cxn>
                  <a:cxn ang="0">
                    <a:pos x="337" y="787"/>
                  </a:cxn>
                  <a:cxn ang="0">
                    <a:pos x="308" y="725"/>
                  </a:cxn>
                  <a:cxn ang="0">
                    <a:pos x="279" y="660"/>
                  </a:cxn>
                  <a:cxn ang="0">
                    <a:pos x="249" y="591"/>
                  </a:cxn>
                  <a:cxn ang="0">
                    <a:pos x="220" y="522"/>
                  </a:cxn>
                  <a:cxn ang="0">
                    <a:pos x="194" y="450"/>
                  </a:cxn>
                  <a:cxn ang="0">
                    <a:pos x="167" y="381"/>
                  </a:cxn>
                  <a:cxn ang="0">
                    <a:pos x="144" y="312"/>
                  </a:cxn>
                  <a:cxn ang="0">
                    <a:pos x="120" y="248"/>
                  </a:cxn>
                  <a:cxn ang="0">
                    <a:pos x="101" y="186"/>
                  </a:cxn>
                  <a:cxn ang="0">
                    <a:pos x="83" y="128"/>
                  </a:cxn>
                  <a:cxn ang="0">
                    <a:pos x="69" y="78"/>
                  </a:cxn>
                  <a:cxn ang="0">
                    <a:pos x="57" y="35"/>
                  </a:cxn>
                  <a:cxn ang="0">
                    <a:pos x="48" y="0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27" name="Freeform 27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/>
                <a:ahLst/>
                <a:cxnLst>
                  <a:cxn ang="0">
                    <a:pos x="26" y="11"/>
                  </a:cxn>
                  <a:cxn ang="0">
                    <a:pos x="13" y="24"/>
                  </a:cxn>
                  <a:cxn ang="0">
                    <a:pos x="4" y="43"/>
                  </a:cxn>
                  <a:cxn ang="0">
                    <a:pos x="0" y="67"/>
                  </a:cxn>
                  <a:cxn ang="0">
                    <a:pos x="0" y="93"/>
                  </a:cxn>
                  <a:cxn ang="0">
                    <a:pos x="3" y="120"/>
                  </a:cxn>
                  <a:cxn ang="0">
                    <a:pos x="10" y="148"/>
                  </a:cxn>
                  <a:cxn ang="0">
                    <a:pos x="20" y="171"/>
                  </a:cxn>
                  <a:cxn ang="0">
                    <a:pos x="35" y="189"/>
                  </a:cxn>
                  <a:cxn ang="0">
                    <a:pos x="51" y="201"/>
                  </a:cxn>
                  <a:cxn ang="0">
                    <a:pos x="70" y="206"/>
                  </a:cxn>
                  <a:cxn ang="0">
                    <a:pos x="91" y="208"/>
                  </a:cxn>
                  <a:cxn ang="0">
                    <a:pos x="111" y="204"/>
                  </a:cxn>
                  <a:cxn ang="0">
                    <a:pos x="130" y="196"/>
                  </a:cxn>
                  <a:cxn ang="0">
                    <a:pos x="148" y="186"/>
                  </a:cxn>
                  <a:cxn ang="0">
                    <a:pos x="163" y="176"/>
                  </a:cxn>
                  <a:cxn ang="0">
                    <a:pos x="174" y="163"/>
                  </a:cxn>
                  <a:cxn ang="0">
                    <a:pos x="189" y="130"/>
                  </a:cxn>
                  <a:cxn ang="0">
                    <a:pos x="192" y="89"/>
                  </a:cxn>
                  <a:cxn ang="0">
                    <a:pos x="185" y="50"/>
                  </a:cxn>
                  <a:cxn ang="0">
                    <a:pos x="166" y="27"/>
                  </a:cxn>
                  <a:cxn ang="0">
                    <a:pos x="152" y="21"/>
                  </a:cxn>
                  <a:cxn ang="0">
                    <a:pos x="138" y="14"/>
                  </a:cxn>
                  <a:cxn ang="0">
                    <a:pos x="122" y="8"/>
                  </a:cxn>
                  <a:cxn ang="0">
                    <a:pos x="104" y="2"/>
                  </a:cxn>
                  <a:cxn ang="0">
                    <a:pos x="85" y="0"/>
                  </a:cxn>
                  <a:cxn ang="0">
                    <a:pos x="66" y="0"/>
                  </a:cxn>
                  <a:cxn ang="0">
                    <a:pos x="47" y="2"/>
                  </a:cxn>
                  <a:cxn ang="0">
                    <a:pos x="26" y="11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28" name="Freeform 28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/>
                <a:ahLst/>
                <a:cxnLst>
                  <a:cxn ang="0">
                    <a:pos x="33" y="29"/>
                  </a:cxn>
                  <a:cxn ang="0">
                    <a:pos x="21" y="44"/>
                  </a:cxn>
                  <a:cxn ang="0">
                    <a:pos x="12" y="60"/>
                  </a:cxn>
                  <a:cxn ang="0">
                    <a:pos x="5" y="79"/>
                  </a:cxn>
                  <a:cxn ang="0">
                    <a:pos x="0" y="97"/>
                  </a:cxn>
                  <a:cxn ang="0">
                    <a:pos x="0" y="116"/>
                  </a:cxn>
                  <a:cxn ang="0">
                    <a:pos x="5" y="135"/>
                  </a:cxn>
                  <a:cxn ang="0">
                    <a:pos x="12" y="152"/>
                  </a:cxn>
                  <a:cxn ang="0">
                    <a:pos x="25" y="169"/>
                  </a:cxn>
                  <a:cxn ang="0">
                    <a:pos x="42" y="187"/>
                  </a:cxn>
                  <a:cxn ang="0">
                    <a:pos x="58" y="202"/>
                  </a:cxn>
                  <a:cxn ang="0">
                    <a:pos x="77" y="220"/>
                  </a:cxn>
                  <a:cxn ang="0">
                    <a:pos x="96" y="233"/>
                  </a:cxn>
                  <a:cxn ang="0">
                    <a:pos x="114" y="244"/>
                  </a:cxn>
                  <a:cxn ang="0">
                    <a:pos x="133" y="251"/>
                  </a:cxn>
                  <a:cxn ang="0">
                    <a:pos x="149" y="251"/>
                  </a:cxn>
                  <a:cxn ang="0">
                    <a:pos x="165" y="246"/>
                  </a:cxn>
                  <a:cxn ang="0">
                    <a:pos x="180" y="237"/>
                  </a:cxn>
                  <a:cxn ang="0">
                    <a:pos x="196" y="228"/>
                  </a:cxn>
                  <a:cxn ang="0">
                    <a:pos x="209" y="220"/>
                  </a:cxn>
                  <a:cxn ang="0">
                    <a:pos x="222" y="212"/>
                  </a:cxn>
                  <a:cxn ang="0">
                    <a:pos x="232" y="202"/>
                  </a:cxn>
                  <a:cxn ang="0">
                    <a:pos x="240" y="191"/>
                  </a:cxn>
                  <a:cxn ang="0">
                    <a:pos x="246" y="178"/>
                  </a:cxn>
                  <a:cxn ang="0">
                    <a:pos x="247" y="162"/>
                  </a:cxn>
                  <a:cxn ang="0">
                    <a:pos x="244" y="142"/>
                  </a:cxn>
                  <a:cxn ang="0">
                    <a:pos x="238" y="120"/>
                  </a:cxn>
                  <a:cxn ang="0">
                    <a:pos x="228" y="96"/>
                  </a:cxn>
                  <a:cxn ang="0">
                    <a:pos x="215" y="72"/>
                  </a:cxn>
                  <a:cxn ang="0">
                    <a:pos x="200" y="50"/>
                  </a:cxn>
                  <a:cxn ang="0">
                    <a:pos x="184" y="30"/>
                  </a:cxn>
                  <a:cxn ang="0">
                    <a:pos x="165" y="16"/>
                  </a:cxn>
                  <a:cxn ang="0">
                    <a:pos x="147" y="7"/>
                  </a:cxn>
                  <a:cxn ang="0">
                    <a:pos x="130" y="3"/>
                  </a:cxn>
                  <a:cxn ang="0">
                    <a:pos x="112" y="0"/>
                  </a:cxn>
                  <a:cxn ang="0">
                    <a:pos x="94" y="1"/>
                  </a:cxn>
                  <a:cxn ang="0">
                    <a:pos x="80" y="3"/>
                  </a:cxn>
                  <a:cxn ang="0">
                    <a:pos x="65" y="7"/>
                  </a:cxn>
                  <a:cxn ang="0">
                    <a:pos x="52" y="13"/>
                  </a:cxn>
                  <a:cxn ang="0">
                    <a:pos x="42" y="20"/>
                  </a:cxn>
                  <a:cxn ang="0">
                    <a:pos x="33" y="29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29" name="Freeform 29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/>
                <a:ahLst/>
                <a:cxnLst>
                  <a:cxn ang="0">
                    <a:pos x="115" y="3"/>
                  </a:cxn>
                  <a:cxn ang="0">
                    <a:pos x="93" y="0"/>
                  </a:cxn>
                  <a:cxn ang="0">
                    <a:pos x="66" y="2"/>
                  </a:cxn>
                  <a:cxn ang="0">
                    <a:pos x="43" y="12"/>
                  </a:cxn>
                  <a:cxn ang="0">
                    <a:pos x="16" y="37"/>
                  </a:cxn>
                  <a:cxn ang="0">
                    <a:pos x="0" y="79"/>
                  </a:cxn>
                  <a:cxn ang="0">
                    <a:pos x="2" y="124"/>
                  </a:cxn>
                  <a:cxn ang="0">
                    <a:pos x="15" y="168"/>
                  </a:cxn>
                  <a:cxn ang="0">
                    <a:pos x="32" y="201"/>
                  </a:cxn>
                  <a:cxn ang="0">
                    <a:pos x="56" y="223"/>
                  </a:cxn>
                  <a:cxn ang="0">
                    <a:pos x="84" y="237"/>
                  </a:cxn>
                  <a:cxn ang="0">
                    <a:pos x="113" y="240"/>
                  </a:cxn>
                  <a:cxn ang="0">
                    <a:pos x="151" y="229"/>
                  </a:cxn>
                  <a:cxn ang="0">
                    <a:pos x="189" y="204"/>
                  </a:cxn>
                  <a:cxn ang="0">
                    <a:pos x="216" y="171"/>
                  </a:cxn>
                  <a:cxn ang="0">
                    <a:pos x="226" y="131"/>
                  </a:cxn>
                  <a:cxn ang="0">
                    <a:pos x="222" y="104"/>
                  </a:cxn>
                  <a:cxn ang="0">
                    <a:pos x="213" y="95"/>
                  </a:cxn>
                  <a:cxn ang="0">
                    <a:pos x="201" y="96"/>
                  </a:cxn>
                  <a:cxn ang="0">
                    <a:pos x="194" y="105"/>
                  </a:cxn>
                  <a:cxn ang="0">
                    <a:pos x="191" y="127"/>
                  </a:cxn>
                  <a:cxn ang="0">
                    <a:pos x="182" y="158"/>
                  </a:cxn>
                  <a:cxn ang="0">
                    <a:pos x="162" y="183"/>
                  </a:cxn>
                  <a:cxn ang="0">
                    <a:pos x="131" y="197"/>
                  </a:cxn>
                  <a:cxn ang="0">
                    <a:pos x="90" y="197"/>
                  </a:cxn>
                  <a:cxn ang="0">
                    <a:pos x="60" y="177"/>
                  </a:cxn>
                  <a:cxn ang="0">
                    <a:pos x="44" y="144"/>
                  </a:cxn>
                  <a:cxn ang="0">
                    <a:pos x="34" y="105"/>
                  </a:cxn>
                  <a:cxn ang="0">
                    <a:pos x="32" y="76"/>
                  </a:cxn>
                  <a:cxn ang="0">
                    <a:pos x="41" y="56"/>
                  </a:cxn>
                  <a:cxn ang="0">
                    <a:pos x="54" y="39"/>
                  </a:cxn>
                  <a:cxn ang="0">
                    <a:pos x="74" y="26"/>
                  </a:cxn>
                  <a:cxn ang="0">
                    <a:pos x="87" y="25"/>
                  </a:cxn>
                  <a:cxn ang="0">
                    <a:pos x="106" y="25"/>
                  </a:cxn>
                  <a:cxn ang="0">
                    <a:pos x="126" y="25"/>
                  </a:cxn>
                  <a:cxn ang="0">
                    <a:pos x="129" y="12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0" name="Freeform 30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/>
                <a:ahLst/>
                <a:cxnLst>
                  <a:cxn ang="0">
                    <a:pos x="60" y="8"/>
                  </a:cxn>
                  <a:cxn ang="0">
                    <a:pos x="34" y="27"/>
                  </a:cxn>
                  <a:cxn ang="0">
                    <a:pos x="15" y="50"/>
                  </a:cxn>
                  <a:cxn ang="0">
                    <a:pos x="3" y="80"/>
                  </a:cxn>
                  <a:cxn ang="0">
                    <a:pos x="0" y="112"/>
                  </a:cxn>
                  <a:cxn ang="0">
                    <a:pos x="6" y="145"/>
                  </a:cxn>
                  <a:cxn ang="0">
                    <a:pos x="18" y="175"/>
                  </a:cxn>
                  <a:cxn ang="0">
                    <a:pos x="37" y="204"/>
                  </a:cxn>
                  <a:cxn ang="0">
                    <a:pos x="65" y="231"/>
                  </a:cxn>
                  <a:cxn ang="0">
                    <a:pos x="101" y="257"/>
                  </a:cxn>
                  <a:cxn ang="0">
                    <a:pos x="142" y="270"/>
                  </a:cxn>
                  <a:cxn ang="0">
                    <a:pos x="185" y="263"/>
                  </a:cxn>
                  <a:cxn ang="0">
                    <a:pos x="219" y="240"/>
                  </a:cxn>
                  <a:cxn ang="0">
                    <a:pos x="244" y="215"/>
                  </a:cxn>
                  <a:cxn ang="0">
                    <a:pos x="263" y="188"/>
                  </a:cxn>
                  <a:cxn ang="0">
                    <a:pos x="276" y="158"/>
                  </a:cxn>
                  <a:cxn ang="0">
                    <a:pos x="279" y="133"/>
                  </a:cxn>
                  <a:cxn ang="0">
                    <a:pos x="273" y="120"/>
                  </a:cxn>
                  <a:cxn ang="0">
                    <a:pos x="258" y="116"/>
                  </a:cxn>
                  <a:cxn ang="0">
                    <a:pos x="245" y="122"/>
                  </a:cxn>
                  <a:cxn ang="0">
                    <a:pos x="241" y="132"/>
                  </a:cxn>
                  <a:cxn ang="0">
                    <a:pos x="235" y="151"/>
                  </a:cxn>
                  <a:cxn ang="0">
                    <a:pos x="220" y="176"/>
                  </a:cxn>
                  <a:cxn ang="0">
                    <a:pos x="198" y="201"/>
                  </a:cxn>
                  <a:cxn ang="0">
                    <a:pos x="154" y="211"/>
                  </a:cxn>
                  <a:cxn ang="0">
                    <a:pos x="100" y="197"/>
                  </a:cxn>
                  <a:cxn ang="0">
                    <a:pos x="59" y="162"/>
                  </a:cxn>
                  <a:cxn ang="0">
                    <a:pos x="40" y="113"/>
                  </a:cxn>
                  <a:cxn ang="0">
                    <a:pos x="44" y="73"/>
                  </a:cxn>
                  <a:cxn ang="0">
                    <a:pos x="60" y="50"/>
                  </a:cxn>
                  <a:cxn ang="0">
                    <a:pos x="81" y="30"/>
                  </a:cxn>
                  <a:cxn ang="0">
                    <a:pos x="103" y="16"/>
                  </a:cxn>
                  <a:cxn ang="0">
                    <a:pos x="109" y="4"/>
                  </a:cxn>
                  <a:cxn ang="0">
                    <a:pos x="88" y="0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1" name="Freeform 31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/>
                <a:ahLst/>
                <a:cxnLst>
                  <a:cxn ang="0">
                    <a:pos x="7" y="65"/>
                  </a:cxn>
                  <a:cxn ang="0">
                    <a:pos x="15" y="72"/>
                  </a:cxn>
                  <a:cxn ang="0">
                    <a:pos x="25" y="75"/>
                  </a:cxn>
                  <a:cxn ang="0">
                    <a:pos x="32" y="75"/>
                  </a:cxn>
                  <a:cxn ang="0">
                    <a:pos x="37" y="73"/>
                  </a:cxn>
                  <a:cxn ang="0">
                    <a:pos x="39" y="72"/>
                  </a:cxn>
                  <a:cxn ang="0">
                    <a:pos x="47" y="71"/>
                  </a:cxn>
                  <a:cxn ang="0">
                    <a:pos x="56" y="66"/>
                  </a:cxn>
                  <a:cxn ang="0">
                    <a:pos x="64" y="60"/>
                  </a:cxn>
                  <a:cxn ang="0">
                    <a:pos x="69" y="56"/>
                  </a:cxn>
                  <a:cxn ang="0">
                    <a:pos x="72" y="52"/>
                  </a:cxn>
                  <a:cxn ang="0">
                    <a:pos x="72" y="49"/>
                  </a:cxn>
                  <a:cxn ang="0">
                    <a:pos x="70" y="45"/>
                  </a:cxn>
                  <a:cxn ang="0">
                    <a:pos x="67" y="40"/>
                  </a:cxn>
                  <a:cxn ang="0">
                    <a:pos x="63" y="39"/>
                  </a:cxn>
                  <a:cxn ang="0">
                    <a:pos x="59" y="38"/>
                  </a:cxn>
                  <a:cxn ang="0">
                    <a:pos x="54" y="39"/>
                  </a:cxn>
                  <a:cxn ang="0">
                    <a:pos x="48" y="42"/>
                  </a:cxn>
                  <a:cxn ang="0">
                    <a:pos x="39" y="46"/>
                  </a:cxn>
                  <a:cxn ang="0">
                    <a:pos x="32" y="50"/>
                  </a:cxn>
                  <a:cxn ang="0">
                    <a:pos x="29" y="52"/>
                  </a:cxn>
                  <a:cxn ang="0">
                    <a:pos x="26" y="43"/>
                  </a:cxn>
                  <a:cxn ang="0">
                    <a:pos x="20" y="25"/>
                  </a:cxn>
                  <a:cxn ang="0">
                    <a:pos x="12" y="7"/>
                  </a:cxn>
                  <a:cxn ang="0">
                    <a:pos x="1" y="0"/>
                  </a:cxn>
                  <a:cxn ang="0">
                    <a:pos x="0" y="17"/>
                  </a:cxn>
                  <a:cxn ang="0">
                    <a:pos x="3" y="39"/>
                  </a:cxn>
                  <a:cxn ang="0">
                    <a:pos x="6" y="58"/>
                  </a:cxn>
                  <a:cxn ang="0">
                    <a:pos x="7" y="65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2" name="Freeform 32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/>
                <a:ahLst/>
                <a:cxnLst>
                  <a:cxn ang="0">
                    <a:pos x="15" y="53"/>
                  </a:cxn>
                  <a:cxn ang="0">
                    <a:pos x="16" y="55"/>
                  </a:cxn>
                  <a:cxn ang="0">
                    <a:pos x="20" y="57"/>
                  </a:cxn>
                  <a:cxn ang="0">
                    <a:pos x="25" y="59"/>
                  </a:cxn>
                  <a:cxn ang="0">
                    <a:pos x="26" y="59"/>
                  </a:cxn>
                  <a:cxn ang="0">
                    <a:pos x="35" y="59"/>
                  </a:cxn>
                  <a:cxn ang="0">
                    <a:pos x="45" y="56"/>
                  </a:cxn>
                  <a:cxn ang="0">
                    <a:pos x="54" y="55"/>
                  </a:cxn>
                  <a:cxn ang="0">
                    <a:pos x="63" y="50"/>
                  </a:cxn>
                  <a:cxn ang="0">
                    <a:pos x="66" y="47"/>
                  </a:cxn>
                  <a:cxn ang="0">
                    <a:pos x="69" y="44"/>
                  </a:cxn>
                  <a:cxn ang="0">
                    <a:pos x="70" y="40"/>
                  </a:cxn>
                  <a:cxn ang="0">
                    <a:pos x="69" y="37"/>
                  </a:cxn>
                  <a:cxn ang="0">
                    <a:pos x="56" y="32"/>
                  </a:cxn>
                  <a:cxn ang="0">
                    <a:pos x="42" y="33"/>
                  </a:cxn>
                  <a:cxn ang="0">
                    <a:pos x="32" y="37"/>
                  </a:cxn>
                  <a:cxn ang="0">
                    <a:pos x="28" y="40"/>
                  </a:cxn>
                  <a:cxn ang="0">
                    <a:pos x="20" y="30"/>
                  </a:cxn>
                  <a:cxn ang="0">
                    <a:pos x="16" y="14"/>
                  </a:cxn>
                  <a:cxn ang="0">
                    <a:pos x="10" y="3"/>
                  </a:cxn>
                  <a:cxn ang="0">
                    <a:pos x="3" y="0"/>
                  </a:cxn>
                  <a:cxn ang="0">
                    <a:pos x="0" y="19"/>
                  </a:cxn>
                  <a:cxn ang="0">
                    <a:pos x="4" y="36"/>
                  </a:cxn>
                  <a:cxn ang="0">
                    <a:pos x="12" y="49"/>
                  </a:cxn>
                  <a:cxn ang="0">
                    <a:pos x="15" y="53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3" name="Freeform 33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/>
                <a:ahLst/>
                <a:cxnLst>
                  <a:cxn ang="0">
                    <a:pos x="4" y="46"/>
                  </a:cxn>
                  <a:cxn ang="0">
                    <a:pos x="9" y="56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5" y="60"/>
                  </a:cxn>
                  <a:cxn ang="0">
                    <a:pos x="44" y="57"/>
                  </a:cxn>
                  <a:cxn ang="0">
                    <a:pos x="54" y="51"/>
                  </a:cxn>
                  <a:cxn ang="0">
                    <a:pos x="62" y="46"/>
                  </a:cxn>
                  <a:cxn ang="0">
                    <a:pos x="65" y="40"/>
                  </a:cxn>
                  <a:cxn ang="0">
                    <a:pos x="63" y="36"/>
                  </a:cxn>
                  <a:cxn ang="0">
                    <a:pos x="60" y="34"/>
                  </a:cxn>
                  <a:cxn ang="0">
                    <a:pos x="56" y="33"/>
                  </a:cxn>
                  <a:cxn ang="0">
                    <a:pos x="51" y="33"/>
                  </a:cxn>
                  <a:cxn ang="0">
                    <a:pos x="26" y="37"/>
                  </a:cxn>
                  <a:cxn ang="0">
                    <a:pos x="24" y="30"/>
                  </a:cxn>
                  <a:cxn ang="0">
                    <a:pos x="18" y="15"/>
                  </a:cxn>
                  <a:cxn ang="0">
                    <a:pos x="9" y="2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2" y="30"/>
                  </a:cxn>
                  <a:cxn ang="0">
                    <a:pos x="3" y="41"/>
                  </a:cxn>
                  <a:cxn ang="0">
                    <a:pos x="4" y="46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4" name="Freeform 34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/>
                <a:ahLst/>
                <a:cxnLst>
                  <a:cxn ang="0">
                    <a:pos x="9" y="46"/>
                  </a:cxn>
                  <a:cxn ang="0">
                    <a:pos x="12" y="47"/>
                  </a:cxn>
                  <a:cxn ang="0">
                    <a:pos x="16" y="47"/>
                  </a:cxn>
                  <a:cxn ang="0">
                    <a:pos x="22" y="47"/>
                  </a:cxn>
                  <a:cxn ang="0">
                    <a:pos x="23" y="47"/>
                  </a:cxn>
                  <a:cxn ang="0">
                    <a:pos x="31" y="46"/>
                  </a:cxn>
                  <a:cxn ang="0">
                    <a:pos x="40" y="45"/>
                  </a:cxn>
                  <a:cxn ang="0">
                    <a:pos x="48" y="42"/>
                  </a:cxn>
                  <a:cxn ang="0">
                    <a:pos x="56" y="37"/>
                  </a:cxn>
                  <a:cxn ang="0">
                    <a:pos x="63" y="34"/>
                  </a:cxn>
                  <a:cxn ang="0">
                    <a:pos x="67" y="30"/>
                  </a:cxn>
                  <a:cxn ang="0">
                    <a:pos x="69" y="26"/>
                  </a:cxn>
                  <a:cxn ang="0">
                    <a:pos x="66" y="20"/>
                  </a:cxn>
                  <a:cxn ang="0">
                    <a:pos x="62" y="17"/>
                  </a:cxn>
                  <a:cxn ang="0">
                    <a:pos x="56" y="17"/>
                  </a:cxn>
                  <a:cxn ang="0">
                    <a:pos x="48" y="17"/>
                  </a:cxn>
                  <a:cxn ang="0">
                    <a:pos x="40" y="19"/>
                  </a:cxn>
                  <a:cxn ang="0">
                    <a:pos x="32" y="22"/>
                  </a:cxn>
                  <a:cxn ang="0">
                    <a:pos x="26" y="23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9" y="22"/>
                  </a:cxn>
                  <a:cxn ang="0">
                    <a:pos x="16" y="14"/>
                  </a:cxn>
                  <a:cxn ang="0">
                    <a:pos x="12" y="7"/>
                  </a:cxn>
                  <a:cxn ang="0">
                    <a:pos x="10" y="4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1"/>
                  </a:cxn>
                  <a:cxn ang="0">
                    <a:pos x="3" y="26"/>
                  </a:cxn>
                  <a:cxn ang="0">
                    <a:pos x="7" y="40"/>
                  </a:cxn>
                  <a:cxn ang="0">
                    <a:pos x="9" y="46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5" name="Freeform 35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/>
                <a:ahLst/>
                <a:cxnLst>
                  <a:cxn ang="0">
                    <a:pos x="13" y="52"/>
                  </a:cxn>
                  <a:cxn ang="0">
                    <a:pos x="20" y="55"/>
                  </a:cxn>
                  <a:cxn ang="0">
                    <a:pos x="32" y="58"/>
                  </a:cxn>
                  <a:cxn ang="0">
                    <a:pos x="45" y="56"/>
                  </a:cxn>
                  <a:cxn ang="0">
                    <a:pos x="55" y="50"/>
                  </a:cxn>
                  <a:cxn ang="0">
                    <a:pos x="58" y="49"/>
                  </a:cxn>
                  <a:cxn ang="0">
                    <a:pos x="60" y="46"/>
                  </a:cxn>
                  <a:cxn ang="0">
                    <a:pos x="60" y="42"/>
                  </a:cxn>
                  <a:cxn ang="0">
                    <a:pos x="60" y="39"/>
                  </a:cxn>
                  <a:cxn ang="0">
                    <a:pos x="58" y="36"/>
                  </a:cxn>
                  <a:cxn ang="0">
                    <a:pos x="54" y="33"/>
                  </a:cxn>
                  <a:cxn ang="0">
                    <a:pos x="49" y="32"/>
                  </a:cxn>
                  <a:cxn ang="0">
                    <a:pos x="45" y="32"/>
                  </a:cxn>
                  <a:cxn ang="0">
                    <a:pos x="36" y="35"/>
                  </a:cxn>
                  <a:cxn ang="0">
                    <a:pos x="27" y="36"/>
                  </a:cxn>
                  <a:cxn ang="0">
                    <a:pos x="20" y="35"/>
                  </a:cxn>
                  <a:cxn ang="0">
                    <a:pos x="17" y="35"/>
                  </a:cxn>
                  <a:cxn ang="0">
                    <a:pos x="17" y="29"/>
                  </a:cxn>
                  <a:cxn ang="0">
                    <a:pos x="17" y="16"/>
                  </a:cxn>
                  <a:cxn ang="0">
                    <a:pos x="14" y="3"/>
                  </a:cxn>
                  <a:cxn ang="0">
                    <a:pos x="5" y="0"/>
                  </a:cxn>
                  <a:cxn ang="0">
                    <a:pos x="1" y="12"/>
                  </a:cxn>
                  <a:cxn ang="0">
                    <a:pos x="0" y="26"/>
                  </a:cxn>
                  <a:cxn ang="0">
                    <a:pos x="3" y="40"/>
                  </a:cxn>
                  <a:cxn ang="0">
                    <a:pos x="13" y="52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6" name="Freeform 36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/>
                <a:ahLst/>
                <a:cxnLst>
                  <a:cxn ang="0">
                    <a:pos x="19" y="52"/>
                  </a:cxn>
                  <a:cxn ang="0">
                    <a:pos x="31" y="55"/>
                  </a:cxn>
                  <a:cxn ang="0">
                    <a:pos x="43" y="54"/>
                  </a:cxn>
                  <a:cxn ang="0">
                    <a:pos x="53" y="46"/>
                  </a:cxn>
                  <a:cxn ang="0">
                    <a:pos x="59" y="35"/>
                  </a:cxn>
                  <a:cxn ang="0">
                    <a:pos x="57" y="31"/>
                  </a:cxn>
                  <a:cxn ang="0">
                    <a:pos x="54" y="29"/>
                  </a:cxn>
                  <a:cxn ang="0">
                    <a:pos x="49" y="28"/>
                  </a:cxn>
                  <a:cxn ang="0">
                    <a:pos x="44" y="29"/>
                  </a:cxn>
                  <a:cxn ang="0">
                    <a:pos x="41" y="32"/>
                  </a:cxn>
                  <a:cxn ang="0">
                    <a:pos x="38" y="35"/>
                  </a:cxn>
                  <a:cxn ang="0">
                    <a:pos x="34" y="36"/>
                  </a:cxn>
                  <a:cxn ang="0">
                    <a:pos x="31" y="39"/>
                  </a:cxn>
                  <a:cxn ang="0">
                    <a:pos x="28" y="32"/>
                  </a:cxn>
                  <a:cxn ang="0">
                    <a:pos x="21" y="18"/>
                  </a:cxn>
                  <a:cxn ang="0">
                    <a:pos x="10" y="5"/>
                  </a:cxn>
                  <a:cxn ang="0">
                    <a:pos x="0" y="0"/>
                  </a:cxn>
                  <a:cxn ang="0">
                    <a:pos x="2" y="18"/>
                  </a:cxn>
                  <a:cxn ang="0">
                    <a:pos x="9" y="35"/>
                  </a:cxn>
                  <a:cxn ang="0">
                    <a:pos x="16" y="46"/>
                  </a:cxn>
                  <a:cxn ang="0">
                    <a:pos x="19" y="52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7" name="Freeform 37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/>
                <a:ahLst/>
                <a:cxnLst>
                  <a:cxn ang="0">
                    <a:pos x="32" y="75"/>
                  </a:cxn>
                  <a:cxn ang="0">
                    <a:pos x="38" y="76"/>
                  </a:cxn>
                  <a:cxn ang="0">
                    <a:pos x="44" y="76"/>
                  </a:cxn>
                  <a:cxn ang="0">
                    <a:pos x="50" y="76"/>
                  </a:cxn>
                  <a:cxn ang="0">
                    <a:pos x="57" y="75"/>
                  </a:cxn>
                  <a:cxn ang="0">
                    <a:pos x="61" y="72"/>
                  </a:cxn>
                  <a:cxn ang="0">
                    <a:pos x="67" y="67"/>
                  </a:cxn>
                  <a:cxn ang="0">
                    <a:pos x="72" y="64"/>
                  </a:cxn>
                  <a:cxn ang="0">
                    <a:pos x="76" y="59"/>
                  </a:cxn>
                  <a:cxn ang="0">
                    <a:pos x="80" y="56"/>
                  </a:cxn>
                  <a:cxn ang="0">
                    <a:pos x="82" y="52"/>
                  </a:cxn>
                  <a:cxn ang="0">
                    <a:pos x="82" y="47"/>
                  </a:cxn>
                  <a:cxn ang="0">
                    <a:pos x="79" y="43"/>
                  </a:cxn>
                  <a:cxn ang="0">
                    <a:pos x="70" y="39"/>
                  </a:cxn>
                  <a:cxn ang="0">
                    <a:pos x="63" y="37"/>
                  </a:cxn>
                  <a:cxn ang="0">
                    <a:pos x="54" y="39"/>
                  </a:cxn>
                  <a:cxn ang="0">
                    <a:pos x="47" y="41"/>
                  </a:cxn>
                  <a:cxn ang="0">
                    <a:pos x="39" y="44"/>
                  </a:cxn>
                  <a:cxn ang="0">
                    <a:pos x="35" y="49"/>
                  </a:cxn>
                  <a:cxn ang="0">
                    <a:pos x="32" y="50"/>
                  </a:cxn>
                  <a:cxn ang="0">
                    <a:pos x="30" y="52"/>
                  </a:cxn>
                  <a:cxn ang="0">
                    <a:pos x="29" y="43"/>
                  </a:cxn>
                  <a:cxn ang="0">
                    <a:pos x="23" y="23"/>
                  </a:cxn>
                  <a:cxn ang="0">
                    <a:pos x="14" y="6"/>
                  </a:cxn>
                  <a:cxn ang="0">
                    <a:pos x="4" y="0"/>
                  </a:cxn>
                  <a:cxn ang="0">
                    <a:pos x="0" y="17"/>
                  </a:cxn>
                  <a:cxn ang="0">
                    <a:pos x="0" y="31"/>
                  </a:cxn>
                  <a:cxn ang="0">
                    <a:pos x="4" y="44"/>
                  </a:cxn>
                  <a:cxn ang="0">
                    <a:pos x="11" y="54"/>
                  </a:cxn>
                  <a:cxn ang="0">
                    <a:pos x="19" y="63"/>
                  </a:cxn>
                  <a:cxn ang="0">
                    <a:pos x="25" y="70"/>
                  </a:cxn>
                  <a:cxn ang="0">
                    <a:pos x="30" y="73"/>
                  </a:cxn>
                  <a:cxn ang="0">
                    <a:pos x="32" y="7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8" name="Freeform 38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/>
                <a:ahLst/>
                <a:cxnLst>
                  <a:cxn ang="0">
                    <a:pos x="12" y="53"/>
                  </a:cxn>
                  <a:cxn ang="0">
                    <a:pos x="15" y="56"/>
                  </a:cxn>
                  <a:cxn ang="0">
                    <a:pos x="19" y="60"/>
                  </a:cxn>
                  <a:cxn ang="0">
                    <a:pos x="25" y="62"/>
                  </a:cxn>
                  <a:cxn ang="0">
                    <a:pos x="27" y="63"/>
                  </a:cxn>
                  <a:cxn ang="0">
                    <a:pos x="32" y="65"/>
                  </a:cxn>
                  <a:cxn ang="0">
                    <a:pos x="40" y="65"/>
                  </a:cxn>
                  <a:cxn ang="0">
                    <a:pos x="49" y="66"/>
                  </a:cxn>
                  <a:cxn ang="0">
                    <a:pos x="57" y="65"/>
                  </a:cxn>
                  <a:cxn ang="0">
                    <a:pos x="65" y="63"/>
                  </a:cxn>
                  <a:cxn ang="0">
                    <a:pos x="71" y="60"/>
                  </a:cxn>
                  <a:cxn ang="0">
                    <a:pos x="75" y="55"/>
                  </a:cxn>
                  <a:cxn ang="0">
                    <a:pos x="75" y="46"/>
                  </a:cxn>
                  <a:cxn ang="0">
                    <a:pos x="72" y="39"/>
                  </a:cxn>
                  <a:cxn ang="0">
                    <a:pos x="66" y="35"/>
                  </a:cxn>
                  <a:cxn ang="0">
                    <a:pos x="59" y="33"/>
                  </a:cxn>
                  <a:cxn ang="0">
                    <a:pos x="50" y="33"/>
                  </a:cxn>
                  <a:cxn ang="0">
                    <a:pos x="41" y="35"/>
                  </a:cxn>
                  <a:cxn ang="0">
                    <a:pos x="34" y="36"/>
                  </a:cxn>
                  <a:cxn ang="0">
                    <a:pos x="28" y="39"/>
                  </a:cxn>
                  <a:cxn ang="0">
                    <a:pos x="27" y="39"/>
                  </a:cxn>
                  <a:cxn ang="0">
                    <a:pos x="25" y="32"/>
                  </a:cxn>
                  <a:cxn ang="0">
                    <a:pos x="19" y="16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22"/>
                  </a:cxn>
                  <a:cxn ang="0">
                    <a:pos x="5" y="39"/>
                  </a:cxn>
                  <a:cxn ang="0">
                    <a:pos x="9" y="49"/>
                  </a:cxn>
                  <a:cxn ang="0">
                    <a:pos x="12" y="53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39" name="Freeform 39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/>
                <a:ahLst/>
                <a:cxnLst>
                  <a:cxn ang="0">
                    <a:pos x="3" y="41"/>
                  </a:cxn>
                  <a:cxn ang="0">
                    <a:pos x="4" y="46"/>
                  </a:cxn>
                  <a:cxn ang="0">
                    <a:pos x="10" y="50"/>
                  </a:cxn>
                  <a:cxn ang="0">
                    <a:pos x="14" y="56"/>
                  </a:cxn>
                  <a:cxn ang="0">
                    <a:pos x="16" y="57"/>
                  </a:cxn>
                  <a:cxn ang="0">
                    <a:pos x="23" y="60"/>
                  </a:cxn>
                  <a:cxn ang="0">
                    <a:pos x="32" y="63"/>
                  </a:cxn>
                  <a:cxn ang="0">
                    <a:pos x="42" y="63"/>
                  </a:cxn>
                  <a:cxn ang="0">
                    <a:pos x="54" y="61"/>
                  </a:cxn>
                  <a:cxn ang="0">
                    <a:pos x="64" y="58"/>
                  </a:cxn>
                  <a:cxn ang="0">
                    <a:pos x="72" y="54"/>
                  </a:cxn>
                  <a:cxn ang="0">
                    <a:pos x="75" y="47"/>
                  </a:cxn>
                  <a:cxn ang="0">
                    <a:pos x="73" y="40"/>
                  </a:cxn>
                  <a:cxn ang="0">
                    <a:pos x="67" y="34"/>
                  </a:cxn>
                  <a:cxn ang="0">
                    <a:pos x="60" y="30"/>
                  </a:cxn>
                  <a:cxn ang="0">
                    <a:pos x="53" y="28"/>
                  </a:cxn>
                  <a:cxn ang="0">
                    <a:pos x="45" y="30"/>
                  </a:cxn>
                  <a:cxn ang="0">
                    <a:pos x="36" y="31"/>
                  </a:cxn>
                  <a:cxn ang="0">
                    <a:pos x="31" y="33"/>
                  </a:cxn>
                  <a:cxn ang="0">
                    <a:pos x="26" y="36"/>
                  </a:cxn>
                  <a:cxn ang="0">
                    <a:pos x="25" y="36"/>
                  </a:cxn>
                  <a:cxn ang="0">
                    <a:pos x="23" y="30"/>
                  </a:cxn>
                  <a:cxn ang="0">
                    <a:pos x="17" y="15"/>
                  </a:cxn>
                  <a:cxn ang="0">
                    <a:pos x="10" y="2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" y="28"/>
                  </a:cxn>
                  <a:cxn ang="0">
                    <a:pos x="3" y="38"/>
                  </a:cxn>
                  <a:cxn ang="0">
                    <a:pos x="3" y="41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0" name="Freeform 40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/>
                <a:ahLst/>
                <a:cxnLst>
                  <a:cxn ang="0">
                    <a:pos x="88" y="37"/>
                  </a:cxn>
                  <a:cxn ang="0">
                    <a:pos x="69" y="49"/>
                  </a:cxn>
                  <a:cxn ang="0">
                    <a:pos x="53" y="63"/>
                  </a:cxn>
                  <a:cxn ang="0">
                    <a:pos x="39" y="79"/>
                  </a:cxn>
                  <a:cxn ang="0">
                    <a:pos x="25" y="96"/>
                  </a:cxn>
                  <a:cxn ang="0">
                    <a:pos x="15" y="115"/>
                  </a:cxn>
                  <a:cxn ang="0">
                    <a:pos x="8" y="135"/>
                  </a:cxn>
                  <a:cxn ang="0">
                    <a:pos x="3" y="157"/>
                  </a:cxn>
                  <a:cxn ang="0">
                    <a:pos x="0" y="178"/>
                  </a:cxn>
                  <a:cxn ang="0">
                    <a:pos x="3" y="208"/>
                  </a:cxn>
                  <a:cxn ang="0">
                    <a:pos x="15" y="233"/>
                  </a:cxn>
                  <a:cxn ang="0">
                    <a:pos x="33" y="254"/>
                  </a:cxn>
                  <a:cxn ang="0">
                    <a:pos x="56" y="270"/>
                  </a:cxn>
                  <a:cxn ang="0">
                    <a:pos x="83" y="283"/>
                  </a:cxn>
                  <a:cxn ang="0">
                    <a:pos x="110" y="289"/>
                  </a:cxn>
                  <a:cxn ang="0">
                    <a:pos x="140" y="290"/>
                  </a:cxn>
                  <a:cxn ang="0">
                    <a:pos x="168" y="286"/>
                  </a:cxn>
                  <a:cxn ang="0">
                    <a:pos x="174" y="286"/>
                  </a:cxn>
                  <a:cxn ang="0">
                    <a:pos x="179" y="283"/>
                  </a:cxn>
                  <a:cxn ang="0">
                    <a:pos x="184" y="279"/>
                  </a:cxn>
                  <a:cxn ang="0">
                    <a:pos x="185" y="273"/>
                  </a:cxn>
                  <a:cxn ang="0">
                    <a:pos x="182" y="266"/>
                  </a:cxn>
                  <a:cxn ang="0">
                    <a:pos x="176" y="260"/>
                  </a:cxn>
                  <a:cxn ang="0">
                    <a:pos x="169" y="254"/>
                  </a:cxn>
                  <a:cxn ang="0">
                    <a:pos x="162" y="252"/>
                  </a:cxn>
                  <a:cxn ang="0">
                    <a:pos x="147" y="247"/>
                  </a:cxn>
                  <a:cxn ang="0">
                    <a:pos x="132" y="244"/>
                  </a:cxn>
                  <a:cxn ang="0">
                    <a:pos x="118" y="242"/>
                  </a:cxn>
                  <a:cxn ang="0">
                    <a:pos x="105" y="239"/>
                  </a:cxn>
                  <a:cxn ang="0">
                    <a:pos x="91" y="234"/>
                  </a:cxn>
                  <a:cxn ang="0">
                    <a:pos x="78" y="229"/>
                  </a:cxn>
                  <a:cxn ang="0">
                    <a:pos x="66" y="221"/>
                  </a:cxn>
                  <a:cxn ang="0">
                    <a:pos x="55" y="210"/>
                  </a:cxn>
                  <a:cxn ang="0">
                    <a:pos x="50" y="161"/>
                  </a:cxn>
                  <a:cxn ang="0">
                    <a:pos x="62" y="121"/>
                  </a:cxn>
                  <a:cxn ang="0">
                    <a:pos x="85" y="89"/>
                  </a:cxn>
                  <a:cxn ang="0">
                    <a:pos x="118" y="63"/>
                  </a:cxn>
                  <a:cxn ang="0">
                    <a:pos x="153" y="43"/>
                  </a:cxn>
                  <a:cxn ang="0">
                    <a:pos x="190" y="27"/>
                  </a:cxn>
                  <a:cxn ang="0">
                    <a:pos x="223" y="16"/>
                  </a:cxn>
                  <a:cxn ang="0">
                    <a:pos x="250" y="6"/>
                  </a:cxn>
                  <a:cxn ang="0">
                    <a:pos x="234" y="2"/>
                  </a:cxn>
                  <a:cxn ang="0">
                    <a:pos x="216" y="0"/>
                  </a:cxn>
                  <a:cxn ang="0">
                    <a:pos x="196" y="3"/>
                  </a:cxn>
                  <a:cxn ang="0">
                    <a:pos x="174" y="6"/>
                  </a:cxn>
                  <a:cxn ang="0">
                    <a:pos x="152" y="13"/>
                  </a:cxn>
                  <a:cxn ang="0">
                    <a:pos x="130" y="20"/>
                  </a:cxn>
                  <a:cxn ang="0">
                    <a:pos x="107" y="29"/>
                  </a:cxn>
                  <a:cxn ang="0">
                    <a:pos x="88" y="3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1" name="Freeform 41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/>
                <a:ahLst/>
                <a:cxnLst>
                  <a:cxn ang="0">
                    <a:pos x="135" y="73"/>
                  </a:cxn>
                  <a:cxn ang="0">
                    <a:pos x="141" y="96"/>
                  </a:cxn>
                  <a:cxn ang="0">
                    <a:pos x="140" y="118"/>
                  </a:cxn>
                  <a:cxn ang="0">
                    <a:pos x="129" y="135"/>
                  </a:cxn>
                  <a:cxn ang="0">
                    <a:pos x="115" y="151"/>
                  </a:cxn>
                  <a:cxn ang="0">
                    <a:pos x="97" y="165"/>
                  </a:cxn>
                  <a:cxn ang="0">
                    <a:pos x="76" y="179"/>
                  </a:cxn>
                  <a:cxn ang="0">
                    <a:pos x="56" y="192"/>
                  </a:cxn>
                  <a:cxn ang="0">
                    <a:pos x="38" y="205"/>
                  </a:cxn>
                  <a:cxn ang="0">
                    <a:pos x="35" y="210"/>
                  </a:cxn>
                  <a:cxn ang="0">
                    <a:pos x="34" y="212"/>
                  </a:cxn>
                  <a:cxn ang="0">
                    <a:pos x="34" y="217"/>
                  </a:cxn>
                  <a:cxn ang="0">
                    <a:pos x="35" y="221"/>
                  </a:cxn>
                  <a:cxn ang="0">
                    <a:pos x="40" y="224"/>
                  </a:cxn>
                  <a:cxn ang="0">
                    <a:pos x="44" y="225"/>
                  </a:cxn>
                  <a:cxn ang="0">
                    <a:pos x="47" y="225"/>
                  </a:cxn>
                  <a:cxn ang="0">
                    <a:pos x="51" y="224"/>
                  </a:cxn>
                  <a:cxn ang="0">
                    <a:pos x="75" y="211"/>
                  </a:cxn>
                  <a:cxn ang="0">
                    <a:pos x="97" y="197"/>
                  </a:cxn>
                  <a:cxn ang="0">
                    <a:pos x="117" y="181"/>
                  </a:cxn>
                  <a:cxn ang="0">
                    <a:pos x="137" y="162"/>
                  </a:cxn>
                  <a:cxn ang="0">
                    <a:pos x="150" y="142"/>
                  </a:cxn>
                  <a:cxn ang="0">
                    <a:pos x="159" y="119"/>
                  </a:cxn>
                  <a:cxn ang="0">
                    <a:pos x="160" y="95"/>
                  </a:cxn>
                  <a:cxn ang="0">
                    <a:pos x="154" y="69"/>
                  </a:cxn>
                  <a:cxn ang="0">
                    <a:pos x="141" y="49"/>
                  </a:cxn>
                  <a:cxn ang="0">
                    <a:pos x="122" y="31"/>
                  </a:cxn>
                  <a:cxn ang="0">
                    <a:pos x="98" y="18"/>
                  </a:cxn>
                  <a:cxn ang="0">
                    <a:pos x="72" y="8"/>
                  </a:cxn>
                  <a:cxn ang="0">
                    <a:pos x="46" y="3"/>
                  </a:cxn>
                  <a:cxn ang="0">
                    <a:pos x="24" y="0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18" y="11"/>
                  </a:cxn>
                  <a:cxn ang="0">
                    <a:pos x="37" y="17"/>
                  </a:cxn>
                  <a:cxn ang="0">
                    <a:pos x="57" y="23"/>
                  </a:cxn>
                  <a:cxn ang="0">
                    <a:pos x="76" y="29"/>
                  </a:cxn>
                  <a:cxn ang="0">
                    <a:pos x="95" y="36"/>
                  </a:cxn>
                  <a:cxn ang="0">
                    <a:pos x="112" y="46"/>
                  </a:cxn>
                  <a:cxn ang="0">
                    <a:pos x="125" y="57"/>
                  </a:cxn>
                  <a:cxn ang="0">
                    <a:pos x="135" y="73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2" name="Freeform 42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/>
                <a:ahLst/>
                <a:cxnLst>
                  <a:cxn ang="0">
                    <a:pos x="127" y="87"/>
                  </a:cxn>
                  <a:cxn ang="0">
                    <a:pos x="68" y="143"/>
                  </a:cxn>
                  <a:cxn ang="0">
                    <a:pos x="22" y="208"/>
                  </a:cxn>
                  <a:cxn ang="0">
                    <a:pos x="0" y="283"/>
                  </a:cxn>
                  <a:cxn ang="0">
                    <a:pos x="5" y="333"/>
                  </a:cxn>
                  <a:cxn ang="0">
                    <a:pos x="12" y="353"/>
                  </a:cxn>
                  <a:cxn ang="0">
                    <a:pos x="25" y="372"/>
                  </a:cxn>
                  <a:cxn ang="0">
                    <a:pos x="41" y="388"/>
                  </a:cxn>
                  <a:cxn ang="0">
                    <a:pos x="71" y="405"/>
                  </a:cxn>
                  <a:cxn ang="0">
                    <a:pos x="109" y="424"/>
                  </a:cxn>
                  <a:cxn ang="0">
                    <a:pos x="150" y="438"/>
                  </a:cxn>
                  <a:cxn ang="0">
                    <a:pos x="191" y="449"/>
                  </a:cxn>
                  <a:cxn ang="0">
                    <a:pos x="234" y="458"/>
                  </a:cxn>
                  <a:cxn ang="0">
                    <a:pos x="276" y="464"/>
                  </a:cxn>
                  <a:cxn ang="0">
                    <a:pos x="319" y="468"/>
                  </a:cxn>
                  <a:cxn ang="0">
                    <a:pos x="363" y="471"/>
                  </a:cxn>
                  <a:cxn ang="0">
                    <a:pos x="391" y="472"/>
                  </a:cxn>
                  <a:cxn ang="0">
                    <a:pos x="401" y="464"/>
                  </a:cxn>
                  <a:cxn ang="0">
                    <a:pos x="404" y="451"/>
                  </a:cxn>
                  <a:cxn ang="0">
                    <a:pos x="395" y="441"/>
                  </a:cxn>
                  <a:cxn ang="0">
                    <a:pos x="369" y="434"/>
                  </a:cxn>
                  <a:cxn ang="0">
                    <a:pos x="331" y="426"/>
                  </a:cxn>
                  <a:cxn ang="0">
                    <a:pos x="291" y="421"/>
                  </a:cxn>
                  <a:cxn ang="0">
                    <a:pos x="251" y="415"/>
                  </a:cxn>
                  <a:cxn ang="0">
                    <a:pos x="213" y="408"/>
                  </a:cxn>
                  <a:cxn ang="0">
                    <a:pos x="175" y="398"/>
                  </a:cxn>
                  <a:cxn ang="0">
                    <a:pos x="138" y="386"/>
                  </a:cxn>
                  <a:cxn ang="0">
                    <a:pos x="102" y="372"/>
                  </a:cxn>
                  <a:cxn ang="0">
                    <a:pos x="69" y="352"/>
                  </a:cxn>
                  <a:cxn ang="0">
                    <a:pos x="49" y="324"/>
                  </a:cxn>
                  <a:cxn ang="0">
                    <a:pos x="43" y="290"/>
                  </a:cxn>
                  <a:cxn ang="0">
                    <a:pos x="49" y="250"/>
                  </a:cxn>
                  <a:cxn ang="0">
                    <a:pos x="65" y="212"/>
                  </a:cxn>
                  <a:cxn ang="0">
                    <a:pos x="90" y="172"/>
                  </a:cxn>
                  <a:cxn ang="0">
                    <a:pos x="119" y="138"/>
                  </a:cxn>
                  <a:cxn ang="0">
                    <a:pos x="154" y="103"/>
                  </a:cxn>
                  <a:cxn ang="0">
                    <a:pos x="193" y="71"/>
                  </a:cxn>
                  <a:cxn ang="0">
                    <a:pos x="245" y="47"/>
                  </a:cxn>
                  <a:cxn ang="0">
                    <a:pos x="298" y="25"/>
                  </a:cxn>
                  <a:cxn ang="0">
                    <a:pos x="332" y="8"/>
                  </a:cxn>
                  <a:cxn ang="0">
                    <a:pos x="322" y="0"/>
                  </a:cxn>
                  <a:cxn ang="0">
                    <a:pos x="278" y="5"/>
                  </a:cxn>
                  <a:cxn ang="0">
                    <a:pos x="226" y="23"/>
                  </a:cxn>
                  <a:cxn ang="0">
                    <a:pos x="178" y="4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3" name="Freeform 43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/>
                <a:ahLst/>
                <a:cxnLst>
                  <a:cxn ang="0">
                    <a:pos x="294" y="96"/>
                  </a:cxn>
                  <a:cxn ang="0">
                    <a:pos x="310" y="113"/>
                  </a:cxn>
                  <a:cxn ang="0">
                    <a:pos x="320" y="133"/>
                  </a:cxn>
                  <a:cxn ang="0">
                    <a:pos x="325" y="155"/>
                  </a:cxn>
                  <a:cxn ang="0">
                    <a:pos x="325" y="178"/>
                  </a:cxn>
                  <a:cxn ang="0">
                    <a:pos x="322" y="197"/>
                  </a:cxn>
                  <a:cxn ang="0">
                    <a:pos x="316" y="212"/>
                  </a:cxn>
                  <a:cxn ang="0">
                    <a:pos x="306" y="228"/>
                  </a:cxn>
                  <a:cxn ang="0">
                    <a:pos x="295" y="241"/>
                  </a:cxn>
                  <a:cxn ang="0">
                    <a:pos x="282" y="256"/>
                  </a:cxn>
                  <a:cxn ang="0">
                    <a:pos x="269" y="267"/>
                  </a:cxn>
                  <a:cxn ang="0">
                    <a:pos x="256" y="280"/>
                  </a:cxn>
                  <a:cxn ang="0">
                    <a:pos x="243" y="293"/>
                  </a:cxn>
                  <a:cxn ang="0">
                    <a:pos x="240" y="297"/>
                  </a:cxn>
                  <a:cxn ang="0">
                    <a:pos x="240" y="302"/>
                  </a:cxn>
                  <a:cxn ang="0">
                    <a:pos x="240" y="306"/>
                  </a:cxn>
                  <a:cxn ang="0">
                    <a:pos x="243" y="310"/>
                  </a:cxn>
                  <a:cxn ang="0">
                    <a:pos x="247" y="313"/>
                  </a:cxn>
                  <a:cxn ang="0">
                    <a:pos x="253" y="315"/>
                  </a:cxn>
                  <a:cxn ang="0">
                    <a:pos x="257" y="313"/>
                  </a:cxn>
                  <a:cxn ang="0">
                    <a:pos x="262" y="310"/>
                  </a:cxn>
                  <a:cxn ang="0">
                    <a:pos x="291" y="292"/>
                  </a:cxn>
                  <a:cxn ang="0">
                    <a:pos x="316" y="267"/>
                  </a:cxn>
                  <a:cxn ang="0">
                    <a:pos x="335" y="240"/>
                  </a:cxn>
                  <a:cxn ang="0">
                    <a:pos x="348" y="208"/>
                  </a:cxn>
                  <a:cxn ang="0">
                    <a:pos x="354" y="177"/>
                  </a:cxn>
                  <a:cxn ang="0">
                    <a:pos x="351" y="143"/>
                  </a:cxn>
                  <a:cxn ang="0">
                    <a:pos x="339" y="113"/>
                  </a:cxn>
                  <a:cxn ang="0">
                    <a:pos x="316" y="86"/>
                  </a:cxn>
                  <a:cxn ang="0">
                    <a:pos x="298" y="72"/>
                  </a:cxn>
                  <a:cxn ang="0">
                    <a:pos x="278" y="60"/>
                  </a:cxn>
                  <a:cxn ang="0">
                    <a:pos x="256" y="49"/>
                  </a:cxn>
                  <a:cxn ang="0">
                    <a:pos x="231" y="39"/>
                  </a:cxn>
                  <a:cxn ang="0">
                    <a:pos x="206" y="29"/>
                  </a:cxn>
                  <a:cxn ang="0">
                    <a:pos x="181" y="21"/>
                  </a:cxn>
                  <a:cxn ang="0">
                    <a:pos x="155" y="16"/>
                  </a:cxn>
                  <a:cxn ang="0">
                    <a:pos x="130" y="10"/>
                  </a:cxn>
                  <a:cxn ang="0">
                    <a:pos x="105" y="6"/>
                  </a:cxn>
                  <a:cxn ang="0">
                    <a:pos x="83" y="3"/>
                  </a:cxn>
                  <a:cxn ang="0">
                    <a:pos x="61" y="0"/>
                  </a:cxn>
                  <a:cxn ang="0">
                    <a:pos x="43" y="0"/>
                  </a:cxn>
                  <a:cxn ang="0">
                    <a:pos x="27" y="0"/>
                  </a:cxn>
                  <a:cxn ang="0">
                    <a:pos x="14" y="0"/>
                  </a:cxn>
                  <a:cxn ang="0">
                    <a:pos x="5" y="3"/>
                  </a:cxn>
                  <a:cxn ang="0">
                    <a:pos x="0" y="6"/>
                  </a:cxn>
                  <a:cxn ang="0">
                    <a:pos x="15" y="8"/>
                  </a:cxn>
                  <a:cxn ang="0">
                    <a:pos x="30" y="10"/>
                  </a:cxn>
                  <a:cxn ang="0">
                    <a:pos x="47" y="13"/>
                  </a:cxn>
                  <a:cxn ang="0">
                    <a:pos x="65" y="16"/>
                  </a:cxn>
                  <a:cxn ang="0">
                    <a:pos x="83" y="20"/>
                  </a:cxn>
                  <a:cxn ang="0">
                    <a:pos x="103" y="23"/>
                  </a:cxn>
                  <a:cxn ang="0">
                    <a:pos x="122" y="27"/>
                  </a:cxn>
                  <a:cxn ang="0">
                    <a:pos x="143" y="31"/>
                  </a:cxn>
                  <a:cxn ang="0">
                    <a:pos x="162" y="37"/>
                  </a:cxn>
                  <a:cxn ang="0">
                    <a:pos x="182" y="43"/>
                  </a:cxn>
                  <a:cxn ang="0">
                    <a:pos x="203" y="49"/>
                  </a:cxn>
                  <a:cxn ang="0">
                    <a:pos x="222" y="56"/>
                  </a:cxn>
                  <a:cxn ang="0">
                    <a:pos x="241" y="64"/>
                  </a:cxn>
                  <a:cxn ang="0">
                    <a:pos x="260" y="75"/>
                  </a:cxn>
                  <a:cxn ang="0">
                    <a:pos x="278" y="85"/>
                  </a:cxn>
                  <a:cxn ang="0">
                    <a:pos x="294" y="96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 w="6350" cmpd="sng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4" name="Freeform 44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187"/>
                  </a:cxn>
                  <a:cxn ang="0">
                    <a:pos x="5" y="210"/>
                  </a:cxn>
                  <a:cxn ang="0">
                    <a:pos x="16" y="231"/>
                  </a:cxn>
                  <a:cxn ang="0">
                    <a:pos x="30" y="250"/>
                  </a:cxn>
                  <a:cxn ang="0">
                    <a:pos x="48" y="266"/>
                  </a:cxn>
                  <a:cxn ang="0">
                    <a:pos x="69" y="280"/>
                  </a:cxn>
                  <a:cxn ang="0">
                    <a:pos x="92" y="290"/>
                  </a:cxn>
                  <a:cxn ang="0">
                    <a:pos x="116" y="296"/>
                  </a:cxn>
                  <a:cxn ang="0">
                    <a:pos x="123" y="297"/>
                  </a:cxn>
                  <a:cxn ang="0">
                    <a:pos x="130" y="295"/>
                  </a:cxn>
                  <a:cxn ang="0">
                    <a:pos x="136" y="290"/>
                  </a:cxn>
                  <a:cxn ang="0">
                    <a:pos x="139" y="284"/>
                  </a:cxn>
                  <a:cxn ang="0">
                    <a:pos x="139" y="277"/>
                  </a:cxn>
                  <a:cxn ang="0">
                    <a:pos x="138" y="270"/>
                  </a:cxn>
                  <a:cxn ang="0">
                    <a:pos x="133" y="264"/>
                  </a:cxn>
                  <a:cxn ang="0">
                    <a:pos x="126" y="261"/>
                  </a:cxn>
                  <a:cxn ang="0">
                    <a:pos x="102" y="253"/>
                  </a:cxn>
                  <a:cxn ang="0">
                    <a:pos x="80" y="241"/>
                  </a:cxn>
                  <a:cxn ang="0">
                    <a:pos x="63" y="226"/>
                  </a:cxn>
                  <a:cxn ang="0">
                    <a:pos x="50" y="208"/>
                  </a:cxn>
                  <a:cxn ang="0">
                    <a:pos x="41" y="187"/>
                  </a:cxn>
                  <a:cxn ang="0">
                    <a:pos x="36" y="164"/>
                  </a:cxn>
                  <a:cxn ang="0">
                    <a:pos x="36" y="139"/>
                  </a:cxn>
                  <a:cxn ang="0">
                    <a:pos x="44" y="113"/>
                  </a:cxn>
                  <a:cxn ang="0">
                    <a:pos x="52" y="95"/>
                  </a:cxn>
                  <a:cxn ang="0">
                    <a:pos x="64" y="78"/>
                  </a:cxn>
                  <a:cxn ang="0">
                    <a:pos x="77" y="62"/>
                  </a:cxn>
                  <a:cxn ang="0">
                    <a:pos x="92" y="47"/>
                  </a:cxn>
                  <a:cxn ang="0">
                    <a:pos x="105" y="34"/>
                  </a:cxn>
                  <a:cxn ang="0">
                    <a:pos x="120" y="23"/>
                  </a:cxn>
                  <a:cxn ang="0">
                    <a:pos x="133" y="11"/>
                  </a:cxn>
                  <a:cxn ang="0">
                    <a:pos x="143" y="1"/>
                  </a:cxn>
                  <a:cxn ang="0">
                    <a:pos x="133" y="0"/>
                  </a:cxn>
                  <a:cxn ang="0">
                    <a:pos x="117" y="7"/>
                  </a:cxn>
                  <a:cxn ang="0">
                    <a:pos x="95" y="23"/>
                  </a:cxn>
                  <a:cxn ang="0">
                    <a:pos x="70" y="44"/>
                  </a:cxn>
                  <a:cxn ang="0">
                    <a:pos x="47" y="72"/>
                  </a:cxn>
                  <a:cxn ang="0">
                    <a:pos x="25" y="101"/>
                  </a:cxn>
                  <a:cxn ang="0">
                    <a:pos x="8" y="132"/>
                  </a:cxn>
                  <a:cxn ang="0">
                    <a:pos x="0" y="162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5" name="Freeform 45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/>
                <a:ahLst/>
                <a:cxnLst>
                  <a:cxn ang="0">
                    <a:pos x="260" y="155"/>
                  </a:cxn>
                  <a:cxn ang="0">
                    <a:pos x="275" y="180"/>
                  </a:cxn>
                  <a:cxn ang="0">
                    <a:pos x="282" y="206"/>
                  </a:cxn>
                  <a:cxn ang="0">
                    <a:pos x="278" y="234"/>
                  </a:cxn>
                  <a:cxn ang="0">
                    <a:pos x="262" y="262"/>
                  </a:cxn>
                  <a:cxn ang="0">
                    <a:pos x="237" y="286"/>
                  </a:cxn>
                  <a:cxn ang="0">
                    <a:pos x="209" y="308"/>
                  </a:cxn>
                  <a:cxn ang="0">
                    <a:pos x="180" y="331"/>
                  </a:cxn>
                  <a:cxn ang="0">
                    <a:pos x="162" y="348"/>
                  </a:cxn>
                  <a:cxn ang="0">
                    <a:pos x="156" y="359"/>
                  </a:cxn>
                  <a:cxn ang="0">
                    <a:pos x="152" y="371"/>
                  </a:cxn>
                  <a:cxn ang="0">
                    <a:pos x="153" y="382"/>
                  </a:cxn>
                  <a:cxn ang="0">
                    <a:pos x="163" y="388"/>
                  </a:cxn>
                  <a:cxn ang="0">
                    <a:pos x="175" y="387"/>
                  </a:cxn>
                  <a:cxn ang="0">
                    <a:pos x="194" y="367"/>
                  </a:cxn>
                  <a:cxn ang="0">
                    <a:pos x="227" y="337"/>
                  </a:cxn>
                  <a:cxn ang="0">
                    <a:pos x="260" y="308"/>
                  </a:cxn>
                  <a:cxn ang="0">
                    <a:pos x="290" y="275"/>
                  </a:cxn>
                  <a:cxn ang="0">
                    <a:pos x="307" y="234"/>
                  </a:cxn>
                  <a:cxn ang="0">
                    <a:pos x="304" y="191"/>
                  </a:cxn>
                  <a:cxn ang="0">
                    <a:pos x="285" y="151"/>
                  </a:cxn>
                  <a:cxn ang="0">
                    <a:pos x="253" y="118"/>
                  </a:cxn>
                  <a:cxn ang="0">
                    <a:pos x="222" y="94"/>
                  </a:cxn>
                  <a:cxn ang="0">
                    <a:pos x="191" y="75"/>
                  </a:cxn>
                  <a:cxn ang="0">
                    <a:pos x="159" y="55"/>
                  </a:cxn>
                  <a:cxn ang="0">
                    <a:pos x="124" y="36"/>
                  </a:cxn>
                  <a:cxn ang="0">
                    <a:pos x="92" y="20"/>
                  </a:cxn>
                  <a:cxn ang="0">
                    <a:pos x="59" y="9"/>
                  </a:cxn>
                  <a:cxn ang="0">
                    <a:pos x="31" y="2"/>
                  </a:cxn>
                  <a:cxn ang="0">
                    <a:pos x="9" y="2"/>
                  </a:cxn>
                  <a:cxn ang="0">
                    <a:pos x="11" y="7"/>
                  </a:cxn>
                  <a:cxn ang="0">
                    <a:pos x="36" y="17"/>
                  </a:cxn>
                  <a:cxn ang="0">
                    <a:pos x="65" y="30"/>
                  </a:cxn>
                  <a:cxn ang="0">
                    <a:pos x="99" y="46"/>
                  </a:cxn>
                  <a:cxn ang="0">
                    <a:pos x="134" y="65"/>
                  </a:cxn>
                  <a:cxn ang="0">
                    <a:pos x="169" y="86"/>
                  </a:cxn>
                  <a:cxn ang="0">
                    <a:pos x="205" y="109"/>
                  </a:cxn>
                  <a:cxn ang="0">
                    <a:pos x="235" y="132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6" name="Freeform 46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/>
                <a:ahLst/>
                <a:cxnLst>
                  <a:cxn ang="0">
                    <a:pos x="332" y="65"/>
                  </a:cxn>
                  <a:cxn ang="0">
                    <a:pos x="351" y="123"/>
                  </a:cxn>
                  <a:cxn ang="0">
                    <a:pos x="373" y="181"/>
                  </a:cxn>
                  <a:cxn ang="0">
                    <a:pos x="395" y="237"/>
                  </a:cxn>
                  <a:cxn ang="0">
                    <a:pos x="406" y="273"/>
                  </a:cxn>
                  <a:cxn ang="0">
                    <a:pos x="404" y="284"/>
                  </a:cxn>
                  <a:cxn ang="0">
                    <a:pos x="393" y="292"/>
                  </a:cxn>
                  <a:cxn ang="0">
                    <a:pos x="381" y="289"/>
                  </a:cxn>
                  <a:cxn ang="0">
                    <a:pos x="364" y="251"/>
                  </a:cxn>
                  <a:cxn ang="0">
                    <a:pos x="339" y="171"/>
                  </a:cxn>
                  <a:cxn ang="0">
                    <a:pos x="318" y="93"/>
                  </a:cxn>
                  <a:cxn ang="0">
                    <a:pos x="307" y="42"/>
                  </a:cxn>
                  <a:cxn ang="0">
                    <a:pos x="283" y="34"/>
                  </a:cxn>
                  <a:cxn ang="0">
                    <a:pos x="239" y="39"/>
                  </a:cxn>
                  <a:cxn ang="0">
                    <a:pos x="192" y="50"/>
                  </a:cxn>
                  <a:cxn ang="0">
                    <a:pos x="148" y="65"/>
                  </a:cxn>
                  <a:cxn ang="0">
                    <a:pos x="106" y="83"/>
                  </a:cxn>
                  <a:cxn ang="0">
                    <a:pos x="67" y="103"/>
                  </a:cxn>
                  <a:cxn ang="0">
                    <a:pos x="34" y="122"/>
                  </a:cxn>
                  <a:cxn ang="0">
                    <a:pos x="9" y="141"/>
                  </a:cxn>
                  <a:cxn ang="0">
                    <a:pos x="0" y="133"/>
                  </a:cxn>
                  <a:cxn ang="0">
                    <a:pos x="19" y="102"/>
                  </a:cxn>
                  <a:cxn ang="0">
                    <a:pos x="53" y="70"/>
                  </a:cxn>
                  <a:cxn ang="0">
                    <a:pos x="92" y="43"/>
                  </a:cxn>
                  <a:cxn ang="0">
                    <a:pos x="139" y="23"/>
                  </a:cxn>
                  <a:cxn ang="0">
                    <a:pos x="210" y="8"/>
                  </a:cxn>
                  <a:cxn ang="0">
                    <a:pos x="277" y="1"/>
                  </a:cxn>
                  <a:cxn ang="0">
                    <a:pos x="321" y="0"/>
                  </a:cxn>
                  <a:cxn ang="0">
                    <a:pos x="336" y="1"/>
                  </a:cxn>
                  <a:cxn ang="0">
                    <a:pos x="345" y="11"/>
                  </a:cxn>
                  <a:cxn ang="0">
                    <a:pos x="345" y="26"/>
                  </a:cxn>
                  <a:cxn ang="0">
                    <a:pos x="335" y="34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7" name="Freeform 47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/>
                <a:ahLst/>
                <a:cxnLst>
                  <a:cxn ang="0">
                    <a:pos x="82" y="289"/>
                  </a:cxn>
                  <a:cxn ang="0">
                    <a:pos x="87" y="316"/>
                  </a:cxn>
                  <a:cxn ang="0">
                    <a:pos x="107" y="376"/>
                  </a:cxn>
                  <a:cxn ang="0">
                    <a:pos x="141" y="455"/>
                  </a:cxn>
                  <a:cxn ang="0">
                    <a:pos x="175" y="533"/>
                  </a:cxn>
                  <a:cxn ang="0">
                    <a:pos x="210" y="611"/>
                  </a:cxn>
                  <a:cxn ang="0">
                    <a:pos x="248" y="687"/>
                  </a:cxn>
                  <a:cxn ang="0">
                    <a:pos x="287" y="763"/>
                  </a:cxn>
                  <a:cxn ang="0">
                    <a:pos x="326" y="839"/>
                  </a:cxn>
                  <a:cxn ang="0">
                    <a:pos x="367" y="915"/>
                  </a:cxn>
                  <a:cxn ang="0">
                    <a:pos x="391" y="957"/>
                  </a:cxn>
                  <a:cxn ang="0">
                    <a:pos x="404" y="960"/>
                  </a:cxn>
                  <a:cxn ang="0">
                    <a:pos x="420" y="960"/>
                  </a:cxn>
                  <a:cxn ang="0">
                    <a:pos x="433" y="957"/>
                  </a:cxn>
                  <a:cxn ang="0">
                    <a:pos x="439" y="948"/>
                  </a:cxn>
                  <a:cxn ang="0">
                    <a:pos x="436" y="937"/>
                  </a:cxn>
                  <a:cxn ang="0">
                    <a:pos x="414" y="902"/>
                  </a:cxn>
                  <a:cxn ang="0">
                    <a:pos x="380" y="843"/>
                  </a:cxn>
                  <a:cxn ang="0">
                    <a:pos x="348" y="784"/>
                  </a:cxn>
                  <a:cxn ang="0">
                    <a:pos x="314" y="724"/>
                  </a:cxn>
                  <a:cxn ang="0">
                    <a:pos x="269" y="638"/>
                  </a:cxn>
                  <a:cxn ang="0">
                    <a:pos x="216" y="532"/>
                  </a:cxn>
                  <a:cxn ang="0">
                    <a:pos x="169" y="424"/>
                  </a:cxn>
                  <a:cxn ang="0">
                    <a:pos x="128" y="312"/>
                  </a:cxn>
                  <a:cxn ang="0">
                    <a:pos x="91" y="220"/>
                  </a:cxn>
                  <a:cxn ang="0">
                    <a:pos x="60" y="139"/>
                  </a:cxn>
                  <a:cxn ang="0">
                    <a:pos x="35" y="62"/>
                  </a:cxn>
                  <a:cxn ang="0">
                    <a:pos x="15" y="10"/>
                  </a:cxn>
                  <a:cxn ang="0">
                    <a:pos x="5" y="1"/>
                  </a:cxn>
                  <a:cxn ang="0">
                    <a:pos x="0" y="10"/>
                  </a:cxn>
                  <a:cxn ang="0">
                    <a:pos x="6" y="47"/>
                  </a:cxn>
                  <a:cxn ang="0">
                    <a:pos x="16" y="115"/>
                  </a:cxn>
                  <a:cxn ang="0">
                    <a:pos x="33" y="179"/>
                  </a:cxn>
                  <a:cxn ang="0">
                    <a:pos x="56" y="241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8" name="Freeform 48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/>
                <a:ahLst/>
                <a:cxnLst>
                  <a:cxn ang="0">
                    <a:pos x="2" y="182"/>
                  </a:cxn>
                  <a:cxn ang="0">
                    <a:pos x="0" y="187"/>
                  </a:cxn>
                  <a:cxn ang="0">
                    <a:pos x="0" y="191"/>
                  </a:cxn>
                  <a:cxn ang="0">
                    <a:pos x="2" y="195"/>
                  </a:cxn>
                  <a:cxn ang="0">
                    <a:pos x="6" y="198"/>
                  </a:cxn>
                  <a:cxn ang="0">
                    <a:pos x="30" y="187"/>
                  </a:cxn>
                  <a:cxn ang="0">
                    <a:pos x="52" y="176"/>
                  </a:cxn>
                  <a:cxn ang="0">
                    <a:pos x="75" y="166"/>
                  </a:cxn>
                  <a:cxn ang="0">
                    <a:pos x="99" y="156"/>
                  </a:cxn>
                  <a:cxn ang="0">
                    <a:pos x="124" y="146"/>
                  </a:cxn>
                  <a:cxn ang="0">
                    <a:pos x="147" y="138"/>
                  </a:cxn>
                  <a:cxn ang="0">
                    <a:pos x="171" y="128"/>
                  </a:cxn>
                  <a:cxn ang="0">
                    <a:pos x="194" y="119"/>
                  </a:cxn>
                  <a:cxn ang="0">
                    <a:pos x="218" y="109"/>
                  </a:cxn>
                  <a:cxn ang="0">
                    <a:pos x="241" y="99"/>
                  </a:cxn>
                  <a:cxn ang="0">
                    <a:pos x="265" y="89"/>
                  </a:cxn>
                  <a:cxn ang="0">
                    <a:pos x="287" y="77"/>
                  </a:cxn>
                  <a:cxn ang="0">
                    <a:pos x="310" y="66"/>
                  </a:cxn>
                  <a:cxn ang="0">
                    <a:pos x="332" y="54"/>
                  </a:cxn>
                  <a:cxn ang="0">
                    <a:pos x="354" y="41"/>
                  </a:cxn>
                  <a:cxn ang="0">
                    <a:pos x="376" y="27"/>
                  </a:cxn>
                  <a:cxn ang="0">
                    <a:pos x="381" y="23"/>
                  </a:cxn>
                  <a:cxn ang="0">
                    <a:pos x="382" y="17"/>
                  </a:cxn>
                  <a:cxn ang="0">
                    <a:pos x="382" y="11"/>
                  </a:cxn>
                  <a:cxn ang="0">
                    <a:pos x="379" y="7"/>
                  </a:cxn>
                  <a:cxn ang="0">
                    <a:pos x="375" y="3"/>
                  </a:cxn>
                  <a:cxn ang="0">
                    <a:pos x="369" y="0"/>
                  </a:cxn>
                  <a:cxn ang="0">
                    <a:pos x="363" y="0"/>
                  </a:cxn>
                  <a:cxn ang="0">
                    <a:pos x="359" y="3"/>
                  </a:cxn>
                  <a:cxn ang="0">
                    <a:pos x="335" y="16"/>
                  </a:cxn>
                  <a:cxn ang="0">
                    <a:pos x="309" y="28"/>
                  </a:cxn>
                  <a:cxn ang="0">
                    <a:pos x="281" y="41"/>
                  </a:cxn>
                  <a:cxn ang="0">
                    <a:pos x="253" y="56"/>
                  </a:cxn>
                  <a:cxn ang="0">
                    <a:pos x="223" y="70"/>
                  </a:cxn>
                  <a:cxn ang="0">
                    <a:pos x="193" y="84"/>
                  </a:cxn>
                  <a:cxn ang="0">
                    <a:pos x="163" y="97"/>
                  </a:cxn>
                  <a:cxn ang="0">
                    <a:pos x="135" y="112"/>
                  </a:cxn>
                  <a:cxn ang="0">
                    <a:pos x="107" y="125"/>
                  </a:cxn>
                  <a:cxn ang="0">
                    <a:pos x="83" y="136"/>
                  </a:cxn>
                  <a:cxn ang="0">
                    <a:pos x="61" y="148"/>
                  </a:cxn>
                  <a:cxn ang="0">
                    <a:pos x="40" y="158"/>
                  </a:cxn>
                  <a:cxn ang="0">
                    <a:pos x="24" y="166"/>
                  </a:cxn>
                  <a:cxn ang="0">
                    <a:pos x="12" y="174"/>
                  </a:cxn>
                  <a:cxn ang="0">
                    <a:pos x="5" y="179"/>
                  </a:cxn>
                  <a:cxn ang="0">
                    <a:pos x="2" y="182"/>
                  </a:cxn>
                  <a:cxn ang="0">
                    <a:pos x="2" y="182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49" name="Freeform 49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/>
                <a:ahLst/>
                <a:cxnLst>
                  <a:cxn ang="0">
                    <a:pos x="119" y="3"/>
                  </a:cxn>
                  <a:cxn ang="0">
                    <a:pos x="105" y="1"/>
                  </a:cxn>
                  <a:cxn ang="0">
                    <a:pos x="94" y="0"/>
                  </a:cxn>
                  <a:cxn ang="0">
                    <a:pos x="75" y="1"/>
                  </a:cxn>
                  <a:cxn ang="0">
                    <a:pos x="57" y="4"/>
                  </a:cxn>
                  <a:cxn ang="0">
                    <a:pos x="41" y="13"/>
                  </a:cxn>
                  <a:cxn ang="0">
                    <a:pos x="17" y="34"/>
                  </a:cxn>
                  <a:cxn ang="0">
                    <a:pos x="1" y="76"/>
                  </a:cxn>
                  <a:cxn ang="0">
                    <a:pos x="3" y="121"/>
                  </a:cxn>
                  <a:cxn ang="0">
                    <a:pos x="16" y="167"/>
                  </a:cxn>
                  <a:cxn ang="0">
                    <a:pos x="35" y="200"/>
                  </a:cxn>
                  <a:cxn ang="0">
                    <a:pos x="57" y="223"/>
                  </a:cxn>
                  <a:cxn ang="0">
                    <a:pos x="85" y="236"/>
                  </a:cxn>
                  <a:cxn ang="0">
                    <a:pos x="116" y="240"/>
                  </a:cxn>
                  <a:cxn ang="0">
                    <a:pos x="154" y="228"/>
                  </a:cxn>
                  <a:cxn ang="0">
                    <a:pos x="192" y="204"/>
                  </a:cxn>
                  <a:cxn ang="0">
                    <a:pos x="218" y="171"/>
                  </a:cxn>
                  <a:cxn ang="0">
                    <a:pos x="229" y="131"/>
                  </a:cxn>
                  <a:cxn ang="0">
                    <a:pos x="224" y="103"/>
                  </a:cxn>
                  <a:cxn ang="0">
                    <a:pos x="215" y="95"/>
                  </a:cxn>
                  <a:cxn ang="0">
                    <a:pos x="204" y="95"/>
                  </a:cxn>
                  <a:cxn ang="0">
                    <a:pos x="195" y="105"/>
                  </a:cxn>
                  <a:cxn ang="0">
                    <a:pos x="193" y="126"/>
                  </a:cxn>
                  <a:cxn ang="0">
                    <a:pos x="183" y="158"/>
                  </a:cxn>
                  <a:cxn ang="0">
                    <a:pos x="164" y="181"/>
                  </a:cxn>
                  <a:cxn ang="0">
                    <a:pos x="133" y="195"/>
                  </a:cxn>
                  <a:cxn ang="0">
                    <a:pos x="92" y="197"/>
                  </a:cxn>
                  <a:cxn ang="0">
                    <a:pos x="63" y="177"/>
                  </a:cxn>
                  <a:cxn ang="0">
                    <a:pos x="47" y="142"/>
                  </a:cxn>
                  <a:cxn ang="0">
                    <a:pos x="36" y="103"/>
                  </a:cxn>
                  <a:cxn ang="0">
                    <a:pos x="35" y="73"/>
                  </a:cxn>
                  <a:cxn ang="0">
                    <a:pos x="41" y="50"/>
                  </a:cxn>
                  <a:cxn ang="0">
                    <a:pos x="55" y="33"/>
                  </a:cxn>
                  <a:cxn ang="0">
                    <a:pos x="77" y="21"/>
                  </a:cxn>
                  <a:cxn ang="0">
                    <a:pos x="97" y="19"/>
                  </a:cxn>
                  <a:cxn ang="0">
                    <a:pos x="120" y="19"/>
                  </a:cxn>
                  <a:cxn ang="0">
                    <a:pos x="139" y="20"/>
                  </a:cxn>
                  <a:cxn ang="0">
                    <a:pos x="133" y="9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0" name="Freeform 50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34" y="28"/>
                  </a:cxn>
                  <a:cxn ang="0">
                    <a:pos x="15" y="52"/>
                  </a:cxn>
                  <a:cxn ang="0">
                    <a:pos x="3" y="81"/>
                  </a:cxn>
                  <a:cxn ang="0">
                    <a:pos x="0" y="114"/>
                  </a:cxn>
                  <a:cxn ang="0">
                    <a:pos x="6" y="145"/>
                  </a:cxn>
                  <a:cxn ang="0">
                    <a:pos x="18" y="176"/>
                  </a:cxn>
                  <a:cxn ang="0">
                    <a:pos x="37" y="204"/>
                  </a:cxn>
                  <a:cxn ang="0">
                    <a:pos x="65" y="232"/>
                  </a:cxn>
                  <a:cxn ang="0">
                    <a:pos x="102" y="258"/>
                  </a:cxn>
                  <a:cxn ang="0">
                    <a:pos x="143" y="270"/>
                  </a:cxn>
                  <a:cxn ang="0">
                    <a:pos x="185" y="265"/>
                  </a:cxn>
                  <a:cxn ang="0">
                    <a:pos x="219" y="240"/>
                  </a:cxn>
                  <a:cxn ang="0">
                    <a:pos x="244" y="216"/>
                  </a:cxn>
                  <a:cxn ang="0">
                    <a:pos x="263" y="189"/>
                  </a:cxn>
                  <a:cxn ang="0">
                    <a:pos x="276" y="158"/>
                  </a:cxn>
                  <a:cxn ang="0">
                    <a:pos x="281" y="134"/>
                  </a:cxn>
                  <a:cxn ang="0">
                    <a:pos x="275" y="121"/>
                  </a:cxn>
                  <a:cxn ang="0">
                    <a:pos x="259" y="117"/>
                  </a:cxn>
                  <a:cxn ang="0">
                    <a:pos x="245" y="122"/>
                  </a:cxn>
                  <a:cxn ang="0">
                    <a:pos x="243" y="133"/>
                  </a:cxn>
                  <a:cxn ang="0">
                    <a:pos x="235" y="151"/>
                  </a:cxn>
                  <a:cxn ang="0">
                    <a:pos x="222" y="179"/>
                  </a:cxn>
                  <a:cxn ang="0">
                    <a:pos x="199" y="203"/>
                  </a:cxn>
                  <a:cxn ang="0">
                    <a:pos x="154" y="212"/>
                  </a:cxn>
                  <a:cxn ang="0">
                    <a:pos x="100" y="197"/>
                  </a:cxn>
                  <a:cxn ang="0">
                    <a:pos x="59" y="163"/>
                  </a:cxn>
                  <a:cxn ang="0">
                    <a:pos x="40" y="114"/>
                  </a:cxn>
                  <a:cxn ang="0">
                    <a:pos x="44" y="74"/>
                  </a:cxn>
                  <a:cxn ang="0">
                    <a:pos x="59" y="51"/>
                  </a:cxn>
                  <a:cxn ang="0">
                    <a:pos x="80" y="31"/>
                  </a:cxn>
                  <a:cxn ang="0">
                    <a:pos x="102" y="19"/>
                  </a:cxn>
                  <a:cxn ang="0">
                    <a:pos x="110" y="5"/>
                  </a:cxn>
                  <a:cxn ang="0">
                    <a:pos x="88" y="2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1" name="Freeform 51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8" y="13"/>
                  </a:cxn>
                  <a:cxn ang="0">
                    <a:pos x="11" y="13"/>
                  </a:cxn>
                  <a:cxn ang="0">
                    <a:pos x="14" y="11"/>
                  </a:cxn>
                  <a:cxn ang="0">
                    <a:pos x="15" y="9"/>
                  </a:cxn>
                  <a:cxn ang="0">
                    <a:pos x="15" y="6"/>
                  </a:cxn>
                  <a:cxn ang="0">
                    <a:pos x="15" y="4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2" name="Freeform 52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9" y="17"/>
                  </a:cxn>
                  <a:cxn ang="0">
                    <a:pos x="13" y="17"/>
                  </a:cxn>
                  <a:cxn ang="0">
                    <a:pos x="16" y="15"/>
                  </a:cxn>
                  <a:cxn ang="0">
                    <a:pos x="17" y="13"/>
                  </a:cxn>
                  <a:cxn ang="0">
                    <a:pos x="17" y="9"/>
                  </a:cxn>
                  <a:cxn ang="0">
                    <a:pos x="17" y="6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3" y="3"/>
                  </a:cxn>
                  <a:cxn ang="0">
                    <a:pos x="1" y="6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3" name="Freeform 53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7" y="7"/>
                  </a:cxn>
                  <a:cxn ang="0">
                    <a:pos x="9" y="6"/>
                  </a:cxn>
                  <a:cxn ang="0">
                    <a:pos x="9" y="4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4" name="Freeform 54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5"/>
                  </a:cxn>
                  <a:cxn ang="0">
                    <a:pos x="1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7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5" name="Freeform 55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7" y="3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6" name="Freeform 56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5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7" y="17"/>
                  </a:cxn>
                  <a:cxn ang="0">
                    <a:pos x="20" y="15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7" y="3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7" name="Freeform 57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9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9" y="13"/>
                  </a:cxn>
                  <a:cxn ang="0">
                    <a:pos x="11" y="12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8" name="Freeform 58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5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2" y="10"/>
                  </a:cxn>
                  <a:cxn ang="0">
                    <a:pos x="13" y="8"/>
                  </a:cxn>
                  <a:cxn ang="0">
                    <a:pos x="13" y="6"/>
                  </a:cxn>
                  <a:cxn ang="0">
                    <a:pos x="13" y="3"/>
                  </a:cxn>
                  <a:cxn ang="0">
                    <a:pos x="12" y="2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59" name="Freeform 59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0" name="Freeform 60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1" name="Freeform 61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9" y="17"/>
                  </a:cxn>
                  <a:cxn ang="0">
                    <a:pos x="12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2" y="1"/>
                  </a:cxn>
                  <a:cxn ang="0">
                    <a:pos x="9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2" name="Freeform 62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7"/>
                  </a:cxn>
                  <a:cxn ang="0">
                    <a:pos x="1" y="10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7" y="12"/>
                  </a:cxn>
                  <a:cxn ang="0">
                    <a:pos x="10" y="10"/>
                  </a:cxn>
                  <a:cxn ang="0">
                    <a:pos x="12" y="7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3" name="Freeform 63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/>
                <a:ahLst/>
                <a:cxnLst>
                  <a:cxn ang="0">
                    <a:pos x="7" y="65"/>
                  </a:cxn>
                  <a:cxn ang="0">
                    <a:pos x="15" y="72"/>
                  </a:cxn>
                  <a:cxn ang="0">
                    <a:pos x="25" y="75"/>
                  </a:cxn>
                  <a:cxn ang="0">
                    <a:pos x="32" y="75"/>
                  </a:cxn>
                  <a:cxn ang="0">
                    <a:pos x="37" y="73"/>
                  </a:cxn>
                  <a:cxn ang="0">
                    <a:pos x="38" y="73"/>
                  </a:cxn>
                  <a:cxn ang="0">
                    <a:pos x="44" y="71"/>
                  </a:cxn>
                  <a:cxn ang="0">
                    <a:pos x="50" y="69"/>
                  </a:cxn>
                  <a:cxn ang="0">
                    <a:pos x="59" y="65"/>
                  </a:cxn>
                  <a:cxn ang="0">
                    <a:pos x="65" y="60"/>
                  </a:cxn>
                  <a:cxn ang="0">
                    <a:pos x="71" y="56"/>
                  </a:cxn>
                  <a:cxn ang="0">
                    <a:pos x="74" y="50"/>
                  </a:cxn>
                  <a:cxn ang="0">
                    <a:pos x="72" y="45"/>
                  </a:cxn>
                  <a:cxn ang="0">
                    <a:pos x="59" y="35"/>
                  </a:cxn>
                  <a:cxn ang="0">
                    <a:pos x="46" y="39"/>
                  </a:cxn>
                  <a:cxn ang="0">
                    <a:pos x="35" y="48"/>
                  </a:cxn>
                  <a:cxn ang="0">
                    <a:pos x="31" y="52"/>
                  </a:cxn>
                  <a:cxn ang="0">
                    <a:pos x="29" y="43"/>
                  </a:cxn>
                  <a:cxn ang="0">
                    <a:pos x="24" y="26"/>
                  </a:cxn>
                  <a:cxn ang="0">
                    <a:pos x="13" y="7"/>
                  </a:cxn>
                  <a:cxn ang="0">
                    <a:pos x="2" y="0"/>
                  </a:cxn>
                  <a:cxn ang="0">
                    <a:pos x="0" y="19"/>
                  </a:cxn>
                  <a:cxn ang="0">
                    <a:pos x="3" y="40"/>
                  </a:cxn>
                  <a:cxn ang="0">
                    <a:pos x="6" y="58"/>
                  </a:cxn>
                  <a:cxn ang="0">
                    <a:pos x="7" y="65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4" name="Freeform 64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/>
                <a:ahLst/>
                <a:cxnLst>
                  <a:cxn ang="0">
                    <a:pos x="24" y="59"/>
                  </a:cxn>
                  <a:cxn ang="0">
                    <a:pos x="29" y="59"/>
                  </a:cxn>
                  <a:cxn ang="0">
                    <a:pos x="38" y="57"/>
                  </a:cxn>
                  <a:cxn ang="0">
                    <a:pos x="47" y="56"/>
                  </a:cxn>
                  <a:cxn ang="0">
                    <a:pos x="56" y="54"/>
                  </a:cxn>
                  <a:cxn ang="0">
                    <a:pos x="63" y="52"/>
                  </a:cxn>
                  <a:cxn ang="0">
                    <a:pos x="68" y="47"/>
                  </a:cxn>
                  <a:cxn ang="0">
                    <a:pos x="69" y="43"/>
                  </a:cxn>
                  <a:cxn ang="0">
                    <a:pos x="66" y="37"/>
                  </a:cxn>
                  <a:cxn ang="0">
                    <a:pos x="54" y="32"/>
                  </a:cxn>
                  <a:cxn ang="0">
                    <a:pos x="41" y="33"/>
                  </a:cxn>
                  <a:cxn ang="0">
                    <a:pos x="29" y="37"/>
                  </a:cxn>
                  <a:cxn ang="0">
                    <a:pos x="25" y="40"/>
                  </a:cxn>
                  <a:cxn ang="0">
                    <a:pos x="21" y="29"/>
                  </a:cxn>
                  <a:cxn ang="0">
                    <a:pos x="19" y="13"/>
                  </a:cxn>
                  <a:cxn ang="0">
                    <a:pos x="15" y="1"/>
                  </a:cxn>
                  <a:cxn ang="0">
                    <a:pos x="0" y="0"/>
                  </a:cxn>
                  <a:cxn ang="0">
                    <a:pos x="0" y="27"/>
                  </a:cxn>
                  <a:cxn ang="0">
                    <a:pos x="9" y="44"/>
                  </a:cxn>
                  <a:cxn ang="0">
                    <a:pos x="19" y="56"/>
                  </a:cxn>
                  <a:cxn ang="0">
                    <a:pos x="24" y="59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5" name="Freeform 65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/>
                <a:ahLst/>
                <a:cxnLst>
                  <a:cxn ang="0">
                    <a:pos x="6" y="46"/>
                  </a:cxn>
                  <a:cxn ang="0">
                    <a:pos x="15" y="54"/>
                  </a:cxn>
                  <a:cxn ang="0">
                    <a:pos x="22" y="59"/>
                  </a:cxn>
                  <a:cxn ang="0">
                    <a:pos x="31" y="60"/>
                  </a:cxn>
                  <a:cxn ang="0">
                    <a:pos x="38" y="60"/>
                  </a:cxn>
                  <a:cxn ang="0">
                    <a:pos x="45" y="59"/>
                  </a:cxn>
                  <a:cxn ang="0">
                    <a:pos x="51" y="56"/>
                  </a:cxn>
                  <a:cxn ang="0">
                    <a:pos x="57" y="53"/>
                  </a:cxn>
                  <a:cxn ang="0">
                    <a:pos x="60" y="51"/>
                  </a:cxn>
                  <a:cxn ang="0">
                    <a:pos x="64" y="50"/>
                  </a:cxn>
                  <a:cxn ang="0">
                    <a:pos x="67" y="47"/>
                  </a:cxn>
                  <a:cxn ang="0">
                    <a:pos x="69" y="43"/>
                  </a:cxn>
                  <a:cxn ang="0">
                    <a:pos x="67" y="40"/>
                  </a:cxn>
                  <a:cxn ang="0">
                    <a:pos x="54" y="31"/>
                  </a:cxn>
                  <a:cxn ang="0">
                    <a:pos x="41" y="31"/>
                  </a:cxn>
                  <a:cxn ang="0">
                    <a:pos x="32" y="34"/>
                  </a:cxn>
                  <a:cxn ang="0">
                    <a:pos x="28" y="37"/>
                  </a:cxn>
                  <a:cxn ang="0">
                    <a:pos x="26" y="30"/>
                  </a:cxn>
                  <a:cxn ang="0">
                    <a:pos x="20" y="15"/>
                  </a:cxn>
                  <a:cxn ang="0">
                    <a:pos x="12" y="2"/>
                  </a:cxn>
                  <a:cxn ang="0">
                    <a:pos x="1" y="0"/>
                  </a:cxn>
                  <a:cxn ang="0">
                    <a:pos x="0" y="14"/>
                  </a:cxn>
                  <a:cxn ang="0">
                    <a:pos x="1" y="30"/>
                  </a:cxn>
                  <a:cxn ang="0">
                    <a:pos x="4" y="41"/>
                  </a:cxn>
                  <a:cxn ang="0">
                    <a:pos x="6" y="46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6" name="Freeform 66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/>
                <a:ahLst/>
                <a:cxnLst>
                  <a:cxn ang="0">
                    <a:pos x="12" y="44"/>
                  </a:cxn>
                  <a:cxn ang="0">
                    <a:pos x="19" y="46"/>
                  </a:cxn>
                  <a:cxn ang="0">
                    <a:pos x="31" y="48"/>
                  </a:cxn>
                  <a:cxn ang="0">
                    <a:pos x="43" y="48"/>
                  </a:cxn>
                  <a:cxn ang="0">
                    <a:pos x="56" y="46"/>
                  </a:cxn>
                  <a:cxn ang="0">
                    <a:pos x="66" y="42"/>
                  </a:cxn>
                  <a:cxn ang="0">
                    <a:pos x="74" y="36"/>
                  </a:cxn>
                  <a:cxn ang="0">
                    <a:pos x="75" y="29"/>
                  </a:cxn>
                  <a:cxn ang="0">
                    <a:pos x="71" y="19"/>
                  </a:cxn>
                  <a:cxn ang="0">
                    <a:pos x="66" y="16"/>
                  </a:cxn>
                  <a:cxn ang="0">
                    <a:pos x="59" y="15"/>
                  </a:cxn>
                  <a:cxn ang="0">
                    <a:pos x="52" y="15"/>
                  </a:cxn>
                  <a:cxn ang="0">
                    <a:pos x="43" y="18"/>
                  </a:cxn>
                  <a:cxn ang="0">
                    <a:pos x="35" y="19"/>
                  </a:cxn>
                  <a:cxn ang="0">
                    <a:pos x="30" y="22"/>
                  </a:cxn>
                  <a:cxn ang="0">
                    <a:pos x="25" y="23"/>
                  </a:cxn>
                  <a:cxn ang="0">
                    <a:pos x="24" y="25"/>
                  </a:cxn>
                  <a:cxn ang="0">
                    <a:pos x="22" y="21"/>
                  </a:cxn>
                  <a:cxn ang="0">
                    <a:pos x="19" y="13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13"/>
                  </a:cxn>
                  <a:cxn ang="0">
                    <a:pos x="5" y="26"/>
                  </a:cxn>
                  <a:cxn ang="0">
                    <a:pos x="9" y="38"/>
                  </a:cxn>
                  <a:cxn ang="0">
                    <a:pos x="12" y="44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7" name="Freeform 67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/>
                <a:ahLst/>
                <a:cxnLst>
                  <a:cxn ang="0">
                    <a:pos x="15" y="53"/>
                  </a:cxn>
                  <a:cxn ang="0">
                    <a:pos x="22" y="54"/>
                  </a:cxn>
                  <a:cxn ang="0">
                    <a:pos x="34" y="57"/>
                  </a:cxn>
                  <a:cxn ang="0">
                    <a:pos x="47" y="56"/>
                  </a:cxn>
                  <a:cxn ang="0">
                    <a:pos x="58" y="50"/>
                  </a:cxn>
                  <a:cxn ang="0">
                    <a:pos x="61" y="48"/>
                  </a:cxn>
                  <a:cxn ang="0">
                    <a:pos x="62" y="46"/>
                  </a:cxn>
                  <a:cxn ang="0">
                    <a:pos x="63" y="43"/>
                  </a:cxn>
                  <a:cxn ang="0">
                    <a:pos x="62" y="40"/>
                  </a:cxn>
                  <a:cxn ang="0">
                    <a:pos x="61" y="36"/>
                  </a:cxn>
                  <a:cxn ang="0">
                    <a:pos x="58" y="33"/>
                  </a:cxn>
                  <a:cxn ang="0">
                    <a:pos x="53" y="31"/>
                  </a:cxn>
                  <a:cxn ang="0">
                    <a:pos x="47" y="33"/>
                  </a:cxn>
                  <a:cxn ang="0">
                    <a:pos x="39" y="36"/>
                  </a:cxn>
                  <a:cxn ang="0">
                    <a:pos x="30" y="36"/>
                  </a:cxn>
                  <a:cxn ang="0">
                    <a:pos x="24" y="36"/>
                  </a:cxn>
                  <a:cxn ang="0">
                    <a:pos x="21" y="36"/>
                  </a:cxn>
                  <a:cxn ang="0">
                    <a:pos x="21" y="30"/>
                  </a:cxn>
                  <a:cxn ang="0">
                    <a:pos x="21" y="17"/>
                  </a:cxn>
                  <a:cxn ang="0">
                    <a:pos x="17" y="4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34"/>
                  </a:cxn>
                  <a:cxn ang="0">
                    <a:pos x="6" y="46"/>
                  </a:cxn>
                  <a:cxn ang="0">
                    <a:pos x="15" y="53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8" name="Freeform 68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/>
                <a:ahLst/>
                <a:cxnLst>
                  <a:cxn ang="0">
                    <a:pos x="24" y="52"/>
                  </a:cxn>
                  <a:cxn ang="0">
                    <a:pos x="32" y="57"/>
                  </a:cxn>
                  <a:cxn ang="0">
                    <a:pos x="41" y="55"/>
                  </a:cxn>
                  <a:cxn ang="0">
                    <a:pos x="50" y="52"/>
                  </a:cxn>
                  <a:cxn ang="0">
                    <a:pos x="59" y="48"/>
                  </a:cxn>
                  <a:cxn ang="0">
                    <a:pos x="63" y="45"/>
                  </a:cxn>
                  <a:cxn ang="0">
                    <a:pos x="65" y="42"/>
                  </a:cxn>
                  <a:cxn ang="0">
                    <a:pos x="65" y="38"/>
                  </a:cxn>
                  <a:cxn ang="0">
                    <a:pos x="63" y="34"/>
                  </a:cxn>
                  <a:cxn ang="0">
                    <a:pos x="53" y="28"/>
                  </a:cxn>
                  <a:cxn ang="0">
                    <a:pos x="46" y="29"/>
                  </a:cxn>
                  <a:cxn ang="0">
                    <a:pos x="40" y="35"/>
                  </a:cxn>
                  <a:cxn ang="0">
                    <a:pos x="35" y="39"/>
                  </a:cxn>
                  <a:cxn ang="0">
                    <a:pos x="32" y="32"/>
                  </a:cxn>
                  <a:cxn ang="0">
                    <a:pos x="25" y="18"/>
                  </a:cxn>
                  <a:cxn ang="0">
                    <a:pos x="16" y="5"/>
                  </a:cxn>
                  <a:cxn ang="0">
                    <a:pos x="6" y="0"/>
                  </a:cxn>
                  <a:cxn ang="0">
                    <a:pos x="0" y="21"/>
                  </a:cxn>
                  <a:cxn ang="0">
                    <a:pos x="7" y="36"/>
                  </a:cxn>
                  <a:cxn ang="0">
                    <a:pos x="18" y="48"/>
                  </a:cxn>
                  <a:cxn ang="0">
                    <a:pos x="24" y="52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69" name="Freeform 69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/>
                <a:ahLst/>
                <a:cxnLst>
                  <a:cxn ang="0">
                    <a:pos x="16" y="67"/>
                  </a:cxn>
                  <a:cxn ang="0">
                    <a:pos x="19" y="70"/>
                  </a:cxn>
                  <a:cxn ang="0">
                    <a:pos x="23" y="73"/>
                  </a:cxn>
                  <a:cxn ang="0">
                    <a:pos x="31" y="77"/>
                  </a:cxn>
                  <a:cxn ang="0">
                    <a:pos x="38" y="79"/>
                  </a:cxn>
                  <a:cxn ang="0">
                    <a:pos x="47" y="80"/>
                  </a:cxn>
                  <a:cxn ang="0">
                    <a:pos x="57" y="77"/>
                  </a:cxn>
                  <a:cxn ang="0">
                    <a:pos x="66" y="70"/>
                  </a:cxn>
                  <a:cxn ang="0">
                    <a:pos x="73" y="59"/>
                  </a:cxn>
                  <a:cxn ang="0">
                    <a:pos x="76" y="54"/>
                  </a:cxn>
                  <a:cxn ang="0">
                    <a:pos x="78" y="50"/>
                  </a:cxn>
                  <a:cxn ang="0">
                    <a:pos x="79" y="46"/>
                  </a:cxn>
                  <a:cxn ang="0">
                    <a:pos x="78" y="43"/>
                  </a:cxn>
                  <a:cxn ang="0">
                    <a:pos x="70" y="39"/>
                  </a:cxn>
                  <a:cxn ang="0">
                    <a:pos x="61" y="37"/>
                  </a:cxn>
                  <a:cxn ang="0">
                    <a:pos x="53" y="39"/>
                  </a:cxn>
                  <a:cxn ang="0">
                    <a:pos x="45" y="40"/>
                  </a:cxn>
                  <a:cxn ang="0">
                    <a:pos x="39" y="44"/>
                  </a:cxn>
                  <a:cxn ang="0">
                    <a:pos x="34" y="47"/>
                  </a:cxn>
                  <a:cxn ang="0">
                    <a:pos x="31" y="50"/>
                  </a:cxn>
                  <a:cxn ang="0">
                    <a:pos x="29" y="52"/>
                  </a:cxn>
                  <a:cxn ang="0">
                    <a:pos x="28" y="43"/>
                  </a:cxn>
                  <a:cxn ang="0">
                    <a:pos x="22" y="24"/>
                  </a:cxn>
                  <a:cxn ang="0">
                    <a:pos x="13" y="6"/>
                  </a:cxn>
                  <a:cxn ang="0">
                    <a:pos x="1" y="0"/>
                  </a:cxn>
                  <a:cxn ang="0">
                    <a:pos x="0" y="24"/>
                  </a:cxn>
                  <a:cxn ang="0">
                    <a:pos x="6" y="46"/>
                  </a:cxn>
                  <a:cxn ang="0">
                    <a:pos x="13" y="62"/>
                  </a:cxn>
                  <a:cxn ang="0">
                    <a:pos x="16" y="6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0" name="Freeform 70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/>
                <a:ahLst/>
                <a:cxnLst>
                  <a:cxn ang="0">
                    <a:pos x="13" y="54"/>
                  </a:cxn>
                  <a:cxn ang="0">
                    <a:pos x="16" y="56"/>
                  </a:cxn>
                  <a:cxn ang="0">
                    <a:pos x="20" y="59"/>
                  </a:cxn>
                  <a:cxn ang="0">
                    <a:pos x="26" y="61"/>
                  </a:cxn>
                  <a:cxn ang="0">
                    <a:pos x="34" y="64"/>
                  </a:cxn>
                  <a:cxn ang="0">
                    <a:pos x="41" y="67"/>
                  </a:cxn>
                  <a:cxn ang="0">
                    <a:pos x="50" y="67"/>
                  </a:cxn>
                  <a:cxn ang="0">
                    <a:pos x="59" y="67"/>
                  </a:cxn>
                  <a:cxn ang="0">
                    <a:pos x="66" y="64"/>
                  </a:cxn>
                  <a:cxn ang="0">
                    <a:pos x="72" y="61"/>
                  </a:cxn>
                  <a:cxn ang="0">
                    <a:pos x="76" y="57"/>
                  </a:cxn>
                  <a:cxn ang="0">
                    <a:pos x="79" y="53"/>
                  </a:cxn>
                  <a:cxn ang="0">
                    <a:pos x="78" y="47"/>
                  </a:cxn>
                  <a:cxn ang="0">
                    <a:pos x="72" y="41"/>
                  </a:cxn>
                  <a:cxn ang="0">
                    <a:pos x="65" y="37"/>
                  </a:cxn>
                  <a:cxn ang="0">
                    <a:pos x="56" y="36"/>
                  </a:cxn>
                  <a:cxn ang="0">
                    <a:pos x="48" y="36"/>
                  </a:cxn>
                  <a:cxn ang="0">
                    <a:pos x="40" y="37"/>
                  </a:cxn>
                  <a:cxn ang="0">
                    <a:pos x="34" y="38"/>
                  </a:cxn>
                  <a:cxn ang="0">
                    <a:pos x="29" y="40"/>
                  </a:cxn>
                  <a:cxn ang="0">
                    <a:pos x="28" y="40"/>
                  </a:cxn>
                  <a:cxn ang="0">
                    <a:pos x="26" y="33"/>
                  </a:cxn>
                  <a:cxn ang="0">
                    <a:pos x="22" y="17"/>
                  </a:cxn>
                  <a:cxn ang="0">
                    <a:pos x="15" y="4"/>
                  </a:cxn>
                  <a:cxn ang="0">
                    <a:pos x="3" y="0"/>
                  </a:cxn>
                  <a:cxn ang="0">
                    <a:pos x="0" y="21"/>
                  </a:cxn>
                  <a:cxn ang="0">
                    <a:pos x="4" y="38"/>
                  </a:cxn>
                  <a:cxn ang="0">
                    <a:pos x="10" y="50"/>
                  </a:cxn>
                  <a:cxn ang="0">
                    <a:pos x="13" y="54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1" name="Freeform 71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/>
                <a:ahLst/>
                <a:cxnLst>
                  <a:cxn ang="0">
                    <a:pos x="9" y="58"/>
                  </a:cxn>
                  <a:cxn ang="0">
                    <a:pos x="17" y="60"/>
                  </a:cxn>
                  <a:cxn ang="0">
                    <a:pos x="27" y="62"/>
                  </a:cxn>
                  <a:cxn ang="0">
                    <a:pos x="40" y="62"/>
                  </a:cxn>
                  <a:cxn ang="0">
                    <a:pos x="53" y="60"/>
                  </a:cxn>
                  <a:cxn ang="0">
                    <a:pos x="65" y="58"/>
                  </a:cxn>
                  <a:cxn ang="0">
                    <a:pos x="72" y="55"/>
                  </a:cxn>
                  <a:cxn ang="0">
                    <a:pos x="77" y="49"/>
                  </a:cxn>
                  <a:cxn ang="0">
                    <a:pos x="75" y="42"/>
                  </a:cxn>
                  <a:cxn ang="0">
                    <a:pos x="69" y="36"/>
                  </a:cxn>
                  <a:cxn ang="0">
                    <a:pos x="62" y="33"/>
                  </a:cxn>
                  <a:cxn ang="0">
                    <a:pos x="53" y="32"/>
                  </a:cxn>
                  <a:cxn ang="0">
                    <a:pos x="46" y="32"/>
                  </a:cxn>
                  <a:cxn ang="0">
                    <a:pos x="39" y="33"/>
                  </a:cxn>
                  <a:cxn ang="0">
                    <a:pos x="33" y="35"/>
                  </a:cxn>
                  <a:cxn ang="0">
                    <a:pos x="28" y="37"/>
                  </a:cxn>
                  <a:cxn ang="0">
                    <a:pos x="27" y="37"/>
                  </a:cxn>
                  <a:cxn ang="0">
                    <a:pos x="25" y="30"/>
                  </a:cxn>
                  <a:cxn ang="0">
                    <a:pos x="21" y="16"/>
                  </a:cxn>
                  <a:cxn ang="0">
                    <a:pos x="14" y="3"/>
                  </a:cxn>
                  <a:cxn ang="0">
                    <a:pos x="2" y="0"/>
                  </a:cxn>
                  <a:cxn ang="0">
                    <a:pos x="0" y="17"/>
                  </a:cxn>
                  <a:cxn ang="0">
                    <a:pos x="3" y="36"/>
                  </a:cxn>
                  <a:cxn ang="0">
                    <a:pos x="8" y="52"/>
                  </a:cxn>
                  <a:cxn ang="0">
                    <a:pos x="9" y="58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2" name="Freeform 72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/>
                <a:ahLst/>
                <a:cxnLst>
                  <a:cxn ang="0">
                    <a:pos x="12" y="150"/>
                  </a:cxn>
                  <a:cxn ang="0">
                    <a:pos x="16" y="241"/>
                  </a:cxn>
                  <a:cxn ang="0">
                    <a:pos x="46" y="346"/>
                  </a:cxn>
                  <a:cxn ang="0">
                    <a:pos x="84" y="465"/>
                  </a:cxn>
                  <a:cxn ang="0">
                    <a:pos x="122" y="583"/>
                  </a:cxn>
                  <a:cxn ang="0">
                    <a:pos x="163" y="699"/>
                  </a:cxn>
                  <a:cxn ang="0">
                    <a:pos x="195" y="778"/>
                  </a:cxn>
                  <a:cxn ang="0">
                    <a:pos x="228" y="810"/>
                  </a:cxn>
                  <a:cxn ang="0">
                    <a:pos x="269" y="830"/>
                  </a:cxn>
                  <a:cxn ang="0">
                    <a:pos x="316" y="842"/>
                  </a:cxn>
                  <a:cxn ang="0">
                    <a:pos x="348" y="843"/>
                  </a:cxn>
                  <a:cxn ang="0">
                    <a:pos x="361" y="833"/>
                  </a:cxn>
                  <a:cxn ang="0">
                    <a:pos x="366" y="816"/>
                  </a:cxn>
                  <a:cxn ang="0">
                    <a:pos x="354" y="803"/>
                  </a:cxn>
                  <a:cxn ang="0">
                    <a:pos x="329" y="796"/>
                  </a:cxn>
                  <a:cxn ang="0">
                    <a:pos x="295" y="788"/>
                  </a:cxn>
                  <a:cxn ang="0">
                    <a:pos x="264" y="778"/>
                  </a:cxn>
                  <a:cxn ang="0">
                    <a:pos x="239" y="757"/>
                  </a:cxn>
                  <a:cxn ang="0">
                    <a:pos x="217" y="708"/>
                  </a:cxn>
                  <a:cxn ang="0">
                    <a:pos x="194" y="643"/>
                  </a:cxn>
                  <a:cxn ang="0">
                    <a:pos x="172" y="577"/>
                  </a:cxn>
                  <a:cxn ang="0">
                    <a:pos x="151" y="511"/>
                  </a:cxn>
                  <a:cxn ang="0">
                    <a:pos x="126" y="435"/>
                  </a:cxn>
                  <a:cxn ang="0">
                    <a:pos x="94" y="349"/>
                  </a:cxn>
                  <a:cxn ang="0">
                    <a:pos x="65" y="263"/>
                  </a:cxn>
                  <a:cxn ang="0">
                    <a:pos x="49" y="175"/>
                  </a:cxn>
                  <a:cxn ang="0">
                    <a:pos x="46" y="110"/>
                  </a:cxn>
                  <a:cxn ang="0">
                    <a:pos x="35" y="67"/>
                  </a:cxn>
                  <a:cxn ang="0">
                    <a:pos x="21" y="27"/>
                  </a:cxn>
                  <a:cxn ang="0">
                    <a:pos x="6" y="1"/>
                  </a:cxn>
                  <a:cxn ang="0">
                    <a:pos x="5" y="17"/>
                  </a:cxn>
                  <a:cxn ang="0">
                    <a:pos x="13" y="76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3" name="Freeform 73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/>
                <a:ahLst/>
                <a:cxnLst>
                  <a:cxn ang="0">
                    <a:pos x="84" y="23"/>
                  </a:cxn>
                  <a:cxn ang="0">
                    <a:pos x="88" y="18"/>
                  </a:cxn>
                  <a:cxn ang="0">
                    <a:pos x="87" y="13"/>
                  </a:cxn>
                  <a:cxn ang="0">
                    <a:pos x="84" y="7"/>
                  </a:cxn>
                  <a:cxn ang="0">
                    <a:pos x="77" y="3"/>
                  </a:cxn>
                  <a:cxn ang="0">
                    <a:pos x="71" y="0"/>
                  </a:cxn>
                  <a:cxn ang="0">
                    <a:pos x="62" y="0"/>
                  </a:cxn>
                  <a:cxn ang="0">
                    <a:pos x="55" y="1"/>
                  </a:cxn>
                  <a:cxn ang="0">
                    <a:pos x="47" y="5"/>
                  </a:cxn>
                  <a:cxn ang="0">
                    <a:pos x="41" y="11"/>
                  </a:cxn>
                  <a:cxn ang="0">
                    <a:pos x="34" y="20"/>
                  </a:cxn>
                  <a:cxn ang="0">
                    <a:pos x="25" y="31"/>
                  </a:cxn>
                  <a:cxn ang="0">
                    <a:pos x="16" y="43"/>
                  </a:cxn>
                  <a:cxn ang="0">
                    <a:pos x="9" y="56"/>
                  </a:cxn>
                  <a:cxn ang="0">
                    <a:pos x="3" y="69"/>
                  </a:cxn>
                  <a:cxn ang="0">
                    <a:pos x="0" y="79"/>
                  </a:cxn>
                  <a:cxn ang="0">
                    <a:pos x="3" y="87"/>
                  </a:cxn>
                  <a:cxn ang="0">
                    <a:pos x="15" y="80"/>
                  </a:cxn>
                  <a:cxn ang="0">
                    <a:pos x="27" y="70"/>
                  </a:cxn>
                  <a:cxn ang="0">
                    <a:pos x="40" y="60"/>
                  </a:cxn>
                  <a:cxn ang="0">
                    <a:pos x="52" y="50"/>
                  </a:cxn>
                  <a:cxn ang="0">
                    <a:pos x="63" y="41"/>
                  </a:cxn>
                  <a:cxn ang="0">
                    <a:pos x="72" y="33"/>
                  </a:cxn>
                  <a:cxn ang="0">
                    <a:pos x="80" y="27"/>
                  </a:cxn>
                  <a:cxn ang="0">
                    <a:pos x="84" y="23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4" name="Freeform 74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/>
                <a:ahLst/>
                <a:cxnLst>
                  <a:cxn ang="0">
                    <a:pos x="92" y="23"/>
                  </a:cxn>
                  <a:cxn ang="0">
                    <a:pos x="96" y="21"/>
                  </a:cxn>
                  <a:cxn ang="0">
                    <a:pos x="99" y="18"/>
                  </a:cxn>
                  <a:cxn ang="0">
                    <a:pos x="101" y="14"/>
                  </a:cxn>
                  <a:cxn ang="0">
                    <a:pos x="102" y="10"/>
                  </a:cxn>
                  <a:cxn ang="0">
                    <a:pos x="101" y="5"/>
                  </a:cxn>
                  <a:cxn ang="0">
                    <a:pos x="98" y="1"/>
                  </a:cxn>
                  <a:cxn ang="0">
                    <a:pos x="93" y="0"/>
                  </a:cxn>
                  <a:cxn ang="0">
                    <a:pos x="88" y="0"/>
                  </a:cxn>
                  <a:cxn ang="0">
                    <a:pos x="76" y="2"/>
                  </a:cxn>
                  <a:cxn ang="0">
                    <a:pos x="61" y="7"/>
                  </a:cxn>
                  <a:cxn ang="0">
                    <a:pos x="46" y="10"/>
                  </a:cxn>
                  <a:cxn ang="0">
                    <a:pos x="33" y="11"/>
                  </a:cxn>
                  <a:cxn ang="0">
                    <a:pos x="20" y="15"/>
                  </a:cxn>
                  <a:cxn ang="0">
                    <a:pos x="10" y="18"/>
                  </a:cxn>
                  <a:cxn ang="0">
                    <a:pos x="2" y="23"/>
                  </a:cxn>
                  <a:cxn ang="0">
                    <a:pos x="0" y="28"/>
                  </a:cxn>
                  <a:cxn ang="0">
                    <a:pos x="10" y="28"/>
                  </a:cxn>
                  <a:cxn ang="0">
                    <a:pos x="20" y="28"/>
                  </a:cxn>
                  <a:cxn ang="0">
                    <a:pos x="32" y="27"/>
                  </a:cxn>
                  <a:cxn ang="0">
                    <a:pos x="44" y="27"/>
                  </a:cxn>
                  <a:cxn ang="0">
                    <a:pos x="55" y="25"/>
                  </a:cxn>
                  <a:cxn ang="0">
                    <a:pos x="67" y="24"/>
                  </a:cxn>
                  <a:cxn ang="0">
                    <a:pos x="80" y="24"/>
                  </a:cxn>
                  <a:cxn ang="0">
                    <a:pos x="92" y="23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5" name="Freeform 75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29" y="36"/>
                  </a:cxn>
                  <a:cxn ang="0">
                    <a:pos x="135" y="32"/>
                  </a:cxn>
                  <a:cxn ang="0">
                    <a:pos x="139" y="28"/>
                  </a:cxn>
                  <a:cxn ang="0">
                    <a:pos x="142" y="20"/>
                  </a:cxn>
                  <a:cxn ang="0">
                    <a:pos x="141" y="15"/>
                  </a:cxn>
                  <a:cxn ang="0">
                    <a:pos x="138" y="9"/>
                  </a:cxn>
                  <a:cxn ang="0">
                    <a:pos x="133" y="5"/>
                  </a:cxn>
                  <a:cxn ang="0">
                    <a:pos x="126" y="3"/>
                  </a:cxn>
                  <a:cxn ang="0">
                    <a:pos x="108" y="3"/>
                  </a:cxn>
                  <a:cxn ang="0">
                    <a:pos x="88" y="3"/>
                  </a:cxn>
                  <a:cxn ang="0">
                    <a:pos x="67" y="2"/>
                  </a:cxn>
                  <a:cxn ang="0">
                    <a:pos x="47" y="2"/>
                  </a:cxn>
                  <a:cxn ang="0">
                    <a:pos x="29" y="0"/>
                  </a:cxn>
                  <a:cxn ang="0">
                    <a:pos x="13" y="2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10" y="12"/>
                  </a:cxn>
                  <a:cxn ang="0">
                    <a:pos x="22" y="16"/>
                  </a:cxn>
                  <a:cxn ang="0">
                    <a:pos x="38" y="19"/>
                  </a:cxn>
                  <a:cxn ang="0">
                    <a:pos x="54" y="22"/>
                  </a:cxn>
                  <a:cxn ang="0">
                    <a:pos x="72" y="25"/>
                  </a:cxn>
                  <a:cxn ang="0">
                    <a:pos x="89" y="29"/>
                  </a:cxn>
                  <a:cxn ang="0">
                    <a:pos x="107" y="32"/>
                  </a:cxn>
                  <a:cxn ang="0">
                    <a:pos x="123" y="36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6" name="Freeform 76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/>
                <a:ahLst/>
                <a:cxnLst>
                  <a:cxn ang="0">
                    <a:pos x="108" y="298"/>
                  </a:cxn>
                  <a:cxn ang="0">
                    <a:pos x="132" y="338"/>
                  </a:cxn>
                  <a:cxn ang="0">
                    <a:pos x="157" y="377"/>
                  </a:cxn>
                  <a:cxn ang="0">
                    <a:pos x="182" y="414"/>
                  </a:cxn>
                  <a:cxn ang="0">
                    <a:pos x="208" y="451"/>
                  </a:cxn>
                  <a:cxn ang="0">
                    <a:pos x="235" y="487"/>
                  </a:cxn>
                  <a:cxn ang="0">
                    <a:pos x="263" y="523"/>
                  </a:cxn>
                  <a:cxn ang="0">
                    <a:pos x="292" y="559"/>
                  </a:cxn>
                  <a:cxn ang="0">
                    <a:pos x="321" y="594"/>
                  </a:cxn>
                  <a:cxn ang="0">
                    <a:pos x="326" y="598"/>
                  </a:cxn>
                  <a:cxn ang="0">
                    <a:pos x="332" y="601"/>
                  </a:cxn>
                  <a:cxn ang="0">
                    <a:pos x="337" y="601"/>
                  </a:cxn>
                  <a:cxn ang="0">
                    <a:pos x="343" y="598"/>
                  </a:cxn>
                  <a:cxn ang="0">
                    <a:pos x="349" y="594"/>
                  </a:cxn>
                  <a:cxn ang="0">
                    <a:pos x="351" y="588"/>
                  </a:cxn>
                  <a:cxn ang="0">
                    <a:pos x="351" y="582"/>
                  </a:cxn>
                  <a:cxn ang="0">
                    <a:pos x="349" y="576"/>
                  </a:cxn>
                  <a:cxn ang="0">
                    <a:pos x="327" y="538"/>
                  </a:cxn>
                  <a:cxn ang="0">
                    <a:pos x="304" y="499"/>
                  </a:cxn>
                  <a:cxn ang="0">
                    <a:pos x="279" y="463"/>
                  </a:cxn>
                  <a:cxn ang="0">
                    <a:pos x="252" y="427"/>
                  </a:cxn>
                  <a:cxn ang="0">
                    <a:pos x="224" y="391"/>
                  </a:cxn>
                  <a:cxn ang="0">
                    <a:pos x="198" y="355"/>
                  </a:cxn>
                  <a:cxn ang="0">
                    <a:pos x="172" y="319"/>
                  </a:cxn>
                  <a:cxn ang="0">
                    <a:pos x="147" y="280"/>
                  </a:cxn>
                  <a:cxn ang="0">
                    <a:pos x="125" y="242"/>
                  </a:cxn>
                  <a:cxn ang="0">
                    <a:pos x="101" y="197"/>
                  </a:cxn>
                  <a:cxn ang="0">
                    <a:pos x="79" y="150"/>
                  </a:cxn>
                  <a:cxn ang="0">
                    <a:pos x="59" y="104"/>
                  </a:cxn>
                  <a:cxn ang="0">
                    <a:pos x="38" y="62"/>
                  </a:cxn>
                  <a:cxn ang="0">
                    <a:pos x="22" y="29"/>
                  </a:cxn>
                  <a:cxn ang="0">
                    <a:pos x="9" y="7"/>
                  </a:cxn>
                  <a:cxn ang="0">
                    <a:pos x="0" y="0"/>
                  </a:cxn>
                  <a:cxn ang="0">
                    <a:pos x="4" y="17"/>
                  </a:cxn>
                  <a:cxn ang="0">
                    <a:pos x="13" y="45"/>
                  </a:cxn>
                  <a:cxn ang="0">
                    <a:pos x="23" y="82"/>
                  </a:cxn>
                  <a:cxn ang="0">
                    <a:pos x="38" y="124"/>
                  </a:cxn>
                  <a:cxn ang="0">
                    <a:pos x="54" y="170"/>
                  </a:cxn>
                  <a:cxn ang="0">
                    <a:pos x="70" y="216"/>
                  </a:cxn>
                  <a:cxn ang="0">
                    <a:pos x="89" y="259"/>
                  </a:cxn>
                  <a:cxn ang="0">
                    <a:pos x="108" y="298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7" name="Freeform 77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/>
                <a:ahLst/>
                <a:cxnLst>
                  <a:cxn ang="0">
                    <a:pos x="746" y="0"/>
                  </a:cxn>
                  <a:cxn ang="0">
                    <a:pos x="763" y="0"/>
                  </a:cxn>
                  <a:cxn ang="0">
                    <a:pos x="798" y="1"/>
                  </a:cxn>
                  <a:cxn ang="0">
                    <a:pos x="848" y="2"/>
                  </a:cxn>
                  <a:cxn ang="0">
                    <a:pos x="912" y="5"/>
                  </a:cxn>
                  <a:cxn ang="0">
                    <a:pos x="987" y="10"/>
                  </a:cxn>
                  <a:cxn ang="0">
                    <a:pos x="1074" y="16"/>
                  </a:cxn>
                  <a:cxn ang="0">
                    <a:pos x="1171" y="27"/>
                  </a:cxn>
                  <a:cxn ang="0">
                    <a:pos x="1275" y="39"/>
                  </a:cxn>
                  <a:cxn ang="0">
                    <a:pos x="1386" y="56"/>
                  </a:cxn>
                  <a:cxn ang="0">
                    <a:pos x="1502" y="75"/>
                  </a:cxn>
                  <a:cxn ang="0">
                    <a:pos x="1620" y="100"/>
                  </a:cxn>
                  <a:cxn ang="0">
                    <a:pos x="1742" y="129"/>
                  </a:cxn>
                  <a:cxn ang="0">
                    <a:pos x="1865" y="164"/>
                  </a:cxn>
                  <a:cxn ang="0">
                    <a:pos x="1987" y="204"/>
                  </a:cxn>
                  <a:cxn ang="0">
                    <a:pos x="2105" y="250"/>
                  </a:cxn>
                  <a:cxn ang="0">
                    <a:pos x="1975" y="1184"/>
                  </a:cxn>
                  <a:cxn ang="0">
                    <a:pos x="1990" y="1191"/>
                  </a:cxn>
                  <a:cxn ang="0">
                    <a:pos x="2020" y="1219"/>
                  </a:cxn>
                  <a:cxn ang="0">
                    <a:pos x="2035" y="1282"/>
                  </a:cxn>
                  <a:cxn ang="0">
                    <a:pos x="2011" y="1394"/>
                  </a:cxn>
                  <a:cxn ang="0">
                    <a:pos x="1636" y="1835"/>
                  </a:cxn>
                  <a:cxn ang="0">
                    <a:pos x="1510" y="1979"/>
                  </a:cxn>
                  <a:cxn ang="0">
                    <a:pos x="1490" y="1977"/>
                  </a:cxn>
                  <a:cxn ang="0">
                    <a:pos x="1451" y="1972"/>
                  </a:cxn>
                  <a:cxn ang="0">
                    <a:pos x="1397" y="1965"/>
                  </a:cxn>
                  <a:cxn ang="0">
                    <a:pos x="1328" y="1955"/>
                  </a:cxn>
                  <a:cxn ang="0">
                    <a:pos x="1246" y="1943"/>
                  </a:cxn>
                  <a:cxn ang="0">
                    <a:pos x="1152" y="1927"/>
                  </a:cxn>
                  <a:cxn ang="0">
                    <a:pos x="1049" y="1907"/>
                  </a:cxn>
                  <a:cxn ang="0">
                    <a:pos x="937" y="1884"/>
                  </a:cxn>
                  <a:cxn ang="0">
                    <a:pos x="818" y="1856"/>
                  </a:cxn>
                  <a:cxn ang="0">
                    <a:pos x="696" y="1824"/>
                  </a:cxn>
                  <a:cxn ang="0">
                    <a:pos x="572" y="1787"/>
                  </a:cxn>
                  <a:cxn ang="0">
                    <a:pos x="445" y="1747"/>
                  </a:cxn>
                  <a:cxn ang="0">
                    <a:pos x="319" y="1700"/>
                  </a:cxn>
                  <a:cxn ang="0">
                    <a:pos x="196" y="1647"/>
                  </a:cxn>
                  <a:cxn ang="0">
                    <a:pos x="76" y="1590"/>
                  </a:cxn>
                  <a:cxn ang="0">
                    <a:pos x="18" y="1554"/>
                  </a:cxn>
                  <a:cxn ang="0">
                    <a:pos x="8" y="1514"/>
                  </a:cxn>
                  <a:cxn ang="0">
                    <a:pos x="0" y="1456"/>
                  </a:cxn>
                  <a:cxn ang="0">
                    <a:pos x="3" y="1396"/>
                  </a:cxn>
                  <a:cxn ang="0">
                    <a:pos x="443" y="1002"/>
                  </a:cxn>
                  <a:cxn ang="0">
                    <a:pos x="440" y="989"/>
                  </a:cxn>
                  <a:cxn ang="0">
                    <a:pos x="445" y="953"/>
                  </a:cxn>
                  <a:cxn ang="0">
                    <a:pos x="471" y="902"/>
                  </a:cxn>
                  <a:cxn ang="0">
                    <a:pos x="534" y="845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8" name="Freeform 78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/>
                <a:ahLst/>
                <a:cxnLst>
                  <a:cxn ang="0">
                    <a:pos x="164" y="0"/>
                  </a:cxn>
                  <a:cxn ang="0">
                    <a:pos x="1244" y="214"/>
                  </a:cxn>
                  <a:cxn ang="0">
                    <a:pos x="1067" y="930"/>
                  </a:cxn>
                  <a:cxn ang="0">
                    <a:pos x="0" y="688"/>
                  </a:cxn>
                  <a:cxn ang="0">
                    <a:pos x="164" y="0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79" name="Freeform 79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952" y="153"/>
                  </a:cxn>
                  <a:cxn ang="0">
                    <a:pos x="200" y="108"/>
                  </a:cxn>
                  <a:cxn ang="0">
                    <a:pos x="0" y="366"/>
                  </a:cxn>
                  <a:cxn ang="0">
                    <a:pos x="112" y="0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0" name="Freeform 80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1259" y="288"/>
                  </a:cxn>
                  <a:cxn ang="0">
                    <a:pos x="1226" y="337"/>
                  </a:cxn>
                  <a:cxn ang="0">
                    <a:pos x="0" y="32"/>
                  </a:cxn>
                  <a:cxn ang="0">
                    <a:pos x="40" y="0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1" name="Freeform 81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65" y="286"/>
                  </a:cxn>
                  <a:cxn ang="0">
                    <a:pos x="1226" y="342"/>
                  </a:cxn>
                  <a:cxn ang="0">
                    <a:pos x="0" y="37"/>
                  </a:cxn>
                  <a:cxn ang="0">
                    <a:pos x="46" y="0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2" name="Freeform 82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264" y="287"/>
                  </a:cxn>
                  <a:cxn ang="0">
                    <a:pos x="1224" y="344"/>
                  </a:cxn>
                  <a:cxn ang="0">
                    <a:pos x="0" y="37"/>
                  </a:cxn>
                  <a:cxn ang="0">
                    <a:pos x="45" y="0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3" name="Freeform 83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/>
                <a:ahLst/>
                <a:cxnLst>
                  <a:cxn ang="0">
                    <a:pos x="18" y="1"/>
                  </a:cxn>
                  <a:cxn ang="0">
                    <a:pos x="23" y="1"/>
                  </a:cxn>
                  <a:cxn ang="0">
                    <a:pos x="40" y="0"/>
                  </a:cxn>
                  <a:cxn ang="0">
                    <a:pos x="62" y="0"/>
                  </a:cxn>
                  <a:cxn ang="0">
                    <a:pos x="90" y="3"/>
                  </a:cxn>
                  <a:cxn ang="0">
                    <a:pos x="120" y="8"/>
                  </a:cxn>
                  <a:cxn ang="0">
                    <a:pos x="148" y="18"/>
                  </a:cxn>
                  <a:cxn ang="0">
                    <a:pos x="173" y="34"/>
                  </a:cxn>
                  <a:cxn ang="0">
                    <a:pos x="190" y="57"/>
                  </a:cxn>
                  <a:cxn ang="0">
                    <a:pos x="190" y="58"/>
                  </a:cxn>
                  <a:cxn ang="0">
                    <a:pos x="190" y="62"/>
                  </a:cxn>
                  <a:cxn ang="0">
                    <a:pos x="189" y="68"/>
                  </a:cxn>
                  <a:cxn ang="0">
                    <a:pos x="187" y="74"/>
                  </a:cxn>
                  <a:cxn ang="0">
                    <a:pos x="181" y="78"/>
                  </a:cxn>
                  <a:cxn ang="0">
                    <a:pos x="173" y="79"/>
                  </a:cxn>
                  <a:cxn ang="0">
                    <a:pos x="160" y="78"/>
                  </a:cxn>
                  <a:cxn ang="0">
                    <a:pos x="143" y="71"/>
                  </a:cxn>
                  <a:cxn ang="0">
                    <a:pos x="143" y="69"/>
                  </a:cxn>
                  <a:cxn ang="0">
                    <a:pos x="142" y="65"/>
                  </a:cxn>
                  <a:cxn ang="0">
                    <a:pos x="139" y="58"/>
                  </a:cxn>
                  <a:cxn ang="0">
                    <a:pos x="130" y="50"/>
                  </a:cxn>
                  <a:cxn ang="0">
                    <a:pos x="116" y="42"/>
                  </a:cxn>
                  <a:cxn ang="0">
                    <a:pos x="94" y="35"/>
                  </a:cxn>
                  <a:cxn ang="0">
                    <a:pos x="63" y="32"/>
                  </a:cxn>
                  <a:cxn ang="0">
                    <a:pos x="22" y="32"/>
                  </a:cxn>
                  <a:cxn ang="0">
                    <a:pos x="20" y="32"/>
                  </a:cxn>
                  <a:cxn ang="0">
                    <a:pos x="15" y="30"/>
                  </a:cxn>
                  <a:cxn ang="0">
                    <a:pos x="9" y="27"/>
                  </a:cxn>
                  <a:cxn ang="0">
                    <a:pos x="5" y="24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6" y="8"/>
                  </a:cxn>
                  <a:cxn ang="0">
                    <a:pos x="18" y="1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4" name="Freeform 84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/>
                <a:ahLst/>
                <a:cxnLst>
                  <a:cxn ang="0">
                    <a:pos x="43" y="58"/>
                  </a:cxn>
                  <a:cxn ang="0">
                    <a:pos x="54" y="61"/>
                  </a:cxn>
                  <a:cxn ang="0">
                    <a:pos x="64" y="63"/>
                  </a:cxn>
                  <a:cxn ang="0">
                    <a:pos x="74" y="63"/>
                  </a:cxn>
                  <a:cxn ang="0">
                    <a:pos x="83" y="63"/>
                  </a:cxn>
                  <a:cxn ang="0">
                    <a:pos x="91" y="61"/>
                  </a:cxn>
                  <a:cxn ang="0">
                    <a:pos x="97" y="57"/>
                  </a:cxn>
                  <a:cxn ang="0">
                    <a:pos x="102" y="54"/>
                  </a:cxn>
                  <a:cxn ang="0">
                    <a:pos x="106" y="48"/>
                  </a:cxn>
                  <a:cxn ang="0">
                    <a:pos x="107" y="43"/>
                  </a:cxn>
                  <a:cxn ang="0">
                    <a:pos x="106" y="37"/>
                  </a:cxn>
                  <a:cxn ang="0">
                    <a:pos x="102" y="30"/>
                  </a:cxn>
                  <a:cxn ang="0">
                    <a:pos x="97" y="24"/>
                  </a:cxn>
                  <a:cxn ang="0">
                    <a:pos x="90" y="19"/>
                  </a:cxn>
                  <a:cxn ang="0">
                    <a:pos x="82" y="13"/>
                  </a:cxn>
                  <a:cxn ang="0">
                    <a:pos x="74" y="9"/>
                  </a:cxn>
                  <a:cxn ang="0">
                    <a:pos x="63" y="4"/>
                  </a:cxn>
                  <a:cxn ang="0">
                    <a:pos x="53" y="2"/>
                  </a:cxn>
                  <a:cxn ang="0">
                    <a:pos x="42" y="0"/>
                  </a:cxn>
                  <a:cxn ang="0">
                    <a:pos x="32" y="0"/>
                  </a:cxn>
                  <a:cxn ang="0">
                    <a:pos x="23" y="1"/>
                  </a:cxn>
                  <a:cxn ang="0">
                    <a:pos x="15" y="2"/>
                  </a:cxn>
                  <a:cxn ang="0">
                    <a:pos x="8" y="5"/>
                  </a:cxn>
                  <a:cxn ang="0">
                    <a:pos x="3" y="10"/>
                  </a:cxn>
                  <a:cxn ang="0">
                    <a:pos x="1" y="14"/>
                  </a:cxn>
                  <a:cxn ang="0">
                    <a:pos x="0" y="20"/>
                  </a:cxn>
                  <a:cxn ang="0">
                    <a:pos x="1" y="26"/>
                  </a:cxn>
                  <a:cxn ang="0">
                    <a:pos x="5" y="32"/>
                  </a:cxn>
                  <a:cxn ang="0">
                    <a:pos x="9" y="38"/>
                  </a:cxn>
                  <a:cxn ang="0">
                    <a:pos x="16" y="44"/>
                  </a:cxn>
                  <a:cxn ang="0">
                    <a:pos x="25" y="49"/>
                  </a:cxn>
                  <a:cxn ang="0">
                    <a:pos x="33" y="54"/>
                  </a:cxn>
                  <a:cxn ang="0">
                    <a:pos x="43" y="58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5" name="Freeform 85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/>
                <a:ahLst/>
                <a:cxnLst>
                  <a:cxn ang="0">
                    <a:pos x="1466" y="407"/>
                  </a:cxn>
                  <a:cxn ang="0">
                    <a:pos x="1446" y="405"/>
                  </a:cxn>
                  <a:cxn ang="0">
                    <a:pos x="1408" y="400"/>
                  </a:cxn>
                  <a:cxn ang="0">
                    <a:pos x="1353" y="393"/>
                  </a:cxn>
                  <a:cxn ang="0">
                    <a:pos x="1285" y="383"/>
                  </a:cxn>
                  <a:cxn ang="0">
                    <a:pos x="1203" y="370"/>
                  </a:cxn>
                  <a:cxn ang="0">
                    <a:pos x="1110" y="354"/>
                  </a:cxn>
                  <a:cxn ang="0">
                    <a:pos x="1008" y="335"/>
                  </a:cxn>
                  <a:cxn ang="0">
                    <a:pos x="898" y="311"/>
                  </a:cxn>
                  <a:cxn ang="0">
                    <a:pos x="782" y="284"/>
                  </a:cxn>
                  <a:cxn ang="0">
                    <a:pos x="663" y="253"/>
                  </a:cxn>
                  <a:cxn ang="0">
                    <a:pos x="541" y="217"/>
                  </a:cxn>
                  <a:cxn ang="0">
                    <a:pos x="417" y="178"/>
                  </a:cxn>
                  <a:cxn ang="0">
                    <a:pos x="296" y="133"/>
                  </a:cxn>
                  <a:cxn ang="0">
                    <a:pos x="178" y="84"/>
                  </a:cxn>
                  <a:cxn ang="0">
                    <a:pos x="64" y="29"/>
                  </a:cxn>
                  <a:cxn ang="0">
                    <a:pos x="7" y="4"/>
                  </a:cxn>
                  <a:cxn ang="0">
                    <a:pos x="3" y="33"/>
                  </a:cxn>
                  <a:cxn ang="0">
                    <a:pos x="0" y="79"/>
                  </a:cxn>
                  <a:cxn ang="0">
                    <a:pos x="10" y="125"/>
                  </a:cxn>
                  <a:cxn ang="0">
                    <a:pos x="23" y="144"/>
                  </a:cxn>
                  <a:cxn ang="0">
                    <a:pos x="33" y="150"/>
                  </a:cxn>
                  <a:cxn ang="0">
                    <a:pos x="54" y="161"/>
                  </a:cxn>
                  <a:cxn ang="0">
                    <a:pos x="86" y="177"/>
                  </a:cxn>
                  <a:cxn ang="0">
                    <a:pos x="128" y="197"/>
                  </a:cxn>
                  <a:cxn ang="0">
                    <a:pos x="182" y="221"/>
                  </a:cxn>
                  <a:cxn ang="0">
                    <a:pos x="247" y="248"/>
                  </a:cxn>
                  <a:cxn ang="0">
                    <a:pos x="322" y="277"/>
                  </a:cxn>
                  <a:cxn ang="0">
                    <a:pos x="410" y="308"/>
                  </a:cxn>
                  <a:cxn ang="0">
                    <a:pos x="508" y="339"/>
                  </a:cxn>
                  <a:cxn ang="0">
                    <a:pos x="618" y="371"/>
                  </a:cxn>
                  <a:cxn ang="0">
                    <a:pos x="740" y="402"/>
                  </a:cxn>
                  <a:cxn ang="0">
                    <a:pos x="874" y="433"/>
                  </a:cxn>
                  <a:cxn ang="0">
                    <a:pos x="1018" y="462"/>
                  </a:cxn>
                  <a:cxn ang="0">
                    <a:pos x="1176" y="490"/>
                  </a:cxn>
                  <a:cxn ang="0">
                    <a:pos x="1346" y="514"/>
                  </a:cxn>
                  <a:cxn ang="0">
                    <a:pos x="1436" y="523"/>
                  </a:cxn>
                  <a:cxn ang="0">
                    <a:pos x="1447" y="506"/>
                  </a:cxn>
                  <a:cxn ang="0">
                    <a:pos x="1461" y="474"/>
                  </a:cxn>
                  <a:cxn ang="0">
                    <a:pos x="1469" y="432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6" name="Freeform 86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49" y="0"/>
                  </a:cxn>
                  <a:cxn ang="0">
                    <a:pos x="41" y="3"/>
                  </a:cxn>
                  <a:cxn ang="0">
                    <a:pos x="30" y="7"/>
                  </a:cxn>
                  <a:cxn ang="0">
                    <a:pos x="17" y="15"/>
                  </a:cxn>
                  <a:cxn ang="0">
                    <a:pos x="7" y="26"/>
                  </a:cxn>
                  <a:cxn ang="0">
                    <a:pos x="1" y="43"/>
                  </a:cxn>
                  <a:cxn ang="0">
                    <a:pos x="0" y="65"/>
                  </a:cxn>
                  <a:cxn ang="0">
                    <a:pos x="7" y="94"/>
                  </a:cxn>
                  <a:cxn ang="0">
                    <a:pos x="98" y="120"/>
                  </a:cxn>
                  <a:cxn ang="0">
                    <a:pos x="97" y="114"/>
                  </a:cxn>
                  <a:cxn ang="0">
                    <a:pos x="97" y="102"/>
                  </a:cxn>
                  <a:cxn ang="0">
                    <a:pos x="97" y="84"/>
                  </a:cxn>
                  <a:cxn ang="0">
                    <a:pos x="101" y="64"/>
                  </a:cxn>
                  <a:cxn ang="0">
                    <a:pos x="108" y="44"/>
                  </a:cxn>
                  <a:cxn ang="0">
                    <a:pos x="121" y="30"/>
                  </a:cxn>
                  <a:cxn ang="0">
                    <a:pos x="141" y="22"/>
                  </a:cxn>
                  <a:cxn ang="0">
                    <a:pos x="170" y="25"/>
                  </a:cxn>
                  <a:cxn ang="0">
                    <a:pos x="53" y="0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7" name="Freeform 87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49" y="0"/>
                  </a:cxn>
                  <a:cxn ang="0">
                    <a:pos x="41" y="3"/>
                  </a:cxn>
                  <a:cxn ang="0">
                    <a:pos x="29" y="7"/>
                  </a:cxn>
                  <a:cxn ang="0">
                    <a:pos x="18" y="14"/>
                  </a:cxn>
                  <a:cxn ang="0">
                    <a:pos x="7" y="25"/>
                  </a:cxn>
                  <a:cxn ang="0">
                    <a:pos x="0" y="42"/>
                  </a:cxn>
                  <a:cxn ang="0">
                    <a:pos x="0" y="65"/>
                  </a:cxn>
                  <a:cxn ang="0">
                    <a:pos x="7" y="94"/>
                  </a:cxn>
                  <a:cxn ang="0">
                    <a:pos x="97" y="119"/>
                  </a:cxn>
                  <a:cxn ang="0">
                    <a:pos x="96" y="114"/>
                  </a:cxn>
                  <a:cxn ang="0">
                    <a:pos x="96" y="101"/>
                  </a:cxn>
                  <a:cxn ang="0">
                    <a:pos x="96" y="83"/>
                  </a:cxn>
                  <a:cxn ang="0">
                    <a:pos x="100" y="62"/>
                  </a:cxn>
                  <a:cxn ang="0">
                    <a:pos x="107" y="44"/>
                  </a:cxn>
                  <a:cxn ang="0">
                    <a:pos x="120" y="30"/>
                  </a:cxn>
                  <a:cxn ang="0">
                    <a:pos x="141" y="22"/>
                  </a:cxn>
                  <a:cxn ang="0">
                    <a:pos x="170" y="25"/>
                  </a:cxn>
                  <a:cxn ang="0">
                    <a:pos x="53" y="0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8" name="Freeform 88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697" y="200"/>
                  </a:cxn>
                  <a:cxn ang="0">
                    <a:pos x="730" y="156"/>
                  </a:cxn>
                  <a:cxn ang="0">
                    <a:pos x="33" y="0"/>
                  </a:cxn>
                  <a:cxn ang="0">
                    <a:pos x="0" y="44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89" name="Freeform 89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96" y="187"/>
                  </a:cxn>
                  <a:cxn ang="0">
                    <a:pos x="703" y="157"/>
                  </a:cxn>
                  <a:cxn ang="0">
                    <a:pos x="6" y="0"/>
                  </a:cxn>
                  <a:cxn ang="0">
                    <a:pos x="0" y="30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90" name="Freeform 90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/>
                <a:ahLst/>
                <a:cxnLst>
                  <a:cxn ang="0">
                    <a:pos x="0" y="508"/>
                  </a:cxn>
                  <a:cxn ang="0">
                    <a:pos x="86" y="388"/>
                  </a:cxn>
                  <a:cxn ang="0">
                    <a:pos x="124" y="388"/>
                  </a:cxn>
                  <a:cxn ang="0">
                    <a:pos x="424" y="0"/>
                  </a:cxn>
                  <a:cxn ang="0">
                    <a:pos x="130" y="282"/>
                  </a:cxn>
                  <a:cxn ang="0">
                    <a:pos x="66" y="289"/>
                  </a:cxn>
                  <a:cxn ang="0">
                    <a:pos x="0" y="358"/>
                  </a:cxn>
                  <a:cxn ang="0">
                    <a:pos x="0" y="508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91" name="Freeform 91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86" y="245"/>
                  </a:cxn>
                  <a:cxn ang="0">
                    <a:pos x="1184" y="244"/>
                  </a:cxn>
                  <a:cxn ang="0">
                    <a:pos x="1180" y="242"/>
                  </a:cxn>
                  <a:cxn ang="0">
                    <a:pos x="1172" y="239"/>
                  </a:cxn>
                  <a:cxn ang="0">
                    <a:pos x="1161" y="233"/>
                  </a:cxn>
                  <a:cxn ang="0">
                    <a:pos x="1147" y="228"/>
                  </a:cxn>
                  <a:cxn ang="0">
                    <a:pos x="1130" y="222"/>
                  </a:cxn>
                  <a:cxn ang="0">
                    <a:pos x="1112" y="214"/>
                  </a:cxn>
                  <a:cxn ang="0">
                    <a:pos x="1091" y="205"/>
                  </a:cxn>
                  <a:cxn ang="0">
                    <a:pos x="1066" y="196"/>
                  </a:cxn>
                  <a:cxn ang="0">
                    <a:pos x="1039" y="187"/>
                  </a:cxn>
                  <a:cxn ang="0">
                    <a:pos x="1010" y="177"/>
                  </a:cxn>
                  <a:cxn ang="0">
                    <a:pos x="979" y="166"/>
                  </a:cxn>
                  <a:cxn ang="0">
                    <a:pos x="945" y="154"/>
                  </a:cxn>
                  <a:cxn ang="0">
                    <a:pos x="910" y="143"/>
                  </a:cxn>
                  <a:cxn ang="0">
                    <a:pos x="871" y="132"/>
                  </a:cxn>
                  <a:cxn ang="0">
                    <a:pos x="832" y="121"/>
                  </a:cxn>
                  <a:cxn ang="0">
                    <a:pos x="790" y="108"/>
                  </a:cxn>
                  <a:cxn ang="0">
                    <a:pos x="747" y="97"/>
                  </a:cxn>
                  <a:cxn ang="0">
                    <a:pos x="702" y="86"/>
                  </a:cxn>
                  <a:cxn ang="0">
                    <a:pos x="655" y="74"/>
                  </a:cxn>
                  <a:cxn ang="0">
                    <a:pos x="607" y="64"/>
                  </a:cxn>
                  <a:cxn ang="0">
                    <a:pos x="557" y="54"/>
                  </a:cxn>
                  <a:cxn ang="0">
                    <a:pos x="506" y="45"/>
                  </a:cxn>
                  <a:cxn ang="0">
                    <a:pos x="454" y="36"/>
                  </a:cxn>
                  <a:cxn ang="0">
                    <a:pos x="400" y="28"/>
                  </a:cxn>
                  <a:cxn ang="0">
                    <a:pos x="346" y="20"/>
                  </a:cxn>
                  <a:cxn ang="0">
                    <a:pos x="290" y="15"/>
                  </a:cxn>
                  <a:cxn ang="0">
                    <a:pos x="233" y="9"/>
                  </a:cxn>
                  <a:cxn ang="0">
                    <a:pos x="176" y="4"/>
                  </a:cxn>
                  <a:cxn ang="0">
                    <a:pos x="118" y="2"/>
                  </a:cxn>
                  <a:cxn ang="0">
                    <a:pos x="60" y="0"/>
                  </a:cxn>
                  <a:cxn ang="0">
                    <a:pos x="0" y="0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92" name="Freeform 92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52" y="738"/>
                  </a:cxn>
                  <a:cxn ang="0">
                    <a:pos x="0" y="726"/>
                  </a:cxn>
                  <a:cxn ang="0">
                    <a:pos x="169" y="0"/>
                  </a:cxn>
                  <a:cxn ang="0">
                    <a:pos x="241" y="0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5293" name="Freeform 93"/>
          <p:cNvSpPr>
            <a:spLocks/>
          </p:cNvSpPr>
          <p:nvPr/>
        </p:nvSpPr>
        <p:spPr bwMode="auto">
          <a:xfrm>
            <a:off x="6219798" y="2098658"/>
            <a:ext cx="1838325" cy="1711325"/>
          </a:xfrm>
          <a:custGeom>
            <a:avLst/>
            <a:gdLst/>
            <a:ahLst/>
            <a:cxnLst>
              <a:cxn ang="0">
                <a:pos x="4" y="1331"/>
              </a:cxn>
              <a:cxn ang="0">
                <a:pos x="349" y="509"/>
              </a:cxn>
              <a:cxn ang="0">
                <a:pos x="1384" y="344"/>
              </a:cxn>
              <a:cxn ang="0">
                <a:pos x="2596" y="170"/>
              </a:cxn>
              <a:cxn ang="0">
                <a:pos x="2884" y="1364"/>
              </a:cxn>
              <a:cxn ang="0">
                <a:pos x="2659" y="2144"/>
              </a:cxn>
              <a:cxn ang="0">
                <a:pos x="2104" y="2504"/>
              </a:cxn>
              <a:cxn ang="0">
                <a:pos x="1639" y="2579"/>
              </a:cxn>
              <a:cxn ang="0">
                <a:pos x="1044" y="2630"/>
              </a:cxn>
              <a:cxn ang="0">
                <a:pos x="346" y="2201"/>
              </a:cxn>
              <a:cxn ang="0">
                <a:pos x="4" y="133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94"/>
          <p:cNvGrpSpPr>
            <a:grpSpLocks/>
          </p:cNvGrpSpPr>
          <p:nvPr/>
        </p:nvGrpSpPr>
        <p:grpSpPr bwMode="auto">
          <a:xfrm>
            <a:off x="6511898" y="3336908"/>
            <a:ext cx="501650" cy="233363"/>
            <a:chOff x="3600" y="219"/>
            <a:chExt cx="360" cy="175"/>
          </a:xfrm>
        </p:grpSpPr>
        <p:sp>
          <p:nvSpPr>
            <p:cNvPr id="435295" name="Oval 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96" name="Line 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97" name="Line 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98" name="Rectangle 98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5299" name="Oval 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5301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02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03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5305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06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07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5308" name="Line 108"/>
          <p:cNvSpPr>
            <a:spLocks noChangeShapeType="1"/>
          </p:cNvSpPr>
          <p:nvPr/>
        </p:nvSpPr>
        <p:spPr bwMode="auto">
          <a:xfrm>
            <a:off x="6542061" y="3165458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5309" name="Line 109"/>
          <p:cNvSpPr>
            <a:spLocks noChangeShapeType="1"/>
          </p:cNvSpPr>
          <p:nvPr/>
        </p:nvSpPr>
        <p:spPr bwMode="auto">
          <a:xfrm>
            <a:off x="6751611" y="316545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5310" name="Line 110"/>
          <p:cNvSpPr>
            <a:spLocks noChangeShapeType="1"/>
          </p:cNvSpPr>
          <p:nvPr/>
        </p:nvSpPr>
        <p:spPr bwMode="auto">
          <a:xfrm>
            <a:off x="7604098" y="2998771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11"/>
          <p:cNvGrpSpPr>
            <a:grpSpLocks/>
          </p:cNvGrpSpPr>
          <p:nvPr/>
        </p:nvGrpSpPr>
        <p:grpSpPr bwMode="auto">
          <a:xfrm>
            <a:off x="7146898" y="2527283"/>
            <a:ext cx="914400" cy="590550"/>
            <a:chOff x="10665" y="3225"/>
            <a:chExt cx="1440" cy="930"/>
          </a:xfrm>
        </p:grpSpPr>
        <p:sp>
          <p:nvSpPr>
            <p:cNvPr id="435312" name="Oval 112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13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435314" name="Object 11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4200" r:id="rId4" imgW="826829" imgH="840406" progId="">
                  <p:embed/>
                </p:oleObj>
              </a:graphicData>
            </a:graphic>
          </p:graphicFrame>
          <p:graphicFrame>
            <p:nvGraphicFramePr>
              <p:cNvPr id="435315" name="Object 11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4201" r:id="rId5" imgW="1268295" imgH="1199426" progId="">
                  <p:embed/>
                </p:oleObj>
              </a:graphicData>
            </a:graphic>
          </p:graphicFrame>
        </p:grpSp>
      </p:grpSp>
      <p:sp>
        <p:nvSpPr>
          <p:cNvPr id="435316" name="Freeform 116"/>
          <p:cNvSpPr>
            <a:spLocks/>
          </p:cNvSpPr>
          <p:nvPr/>
        </p:nvSpPr>
        <p:spPr bwMode="auto">
          <a:xfrm>
            <a:off x="3760761" y="3044808"/>
            <a:ext cx="2109787" cy="1250950"/>
          </a:xfrm>
          <a:custGeom>
            <a:avLst/>
            <a:gdLst/>
            <a:ahLst/>
            <a:cxnLst>
              <a:cxn ang="0">
                <a:pos x="596" y="15"/>
              </a:cxn>
              <a:cxn ang="0">
                <a:pos x="149" y="330"/>
              </a:cxn>
              <a:cxn ang="0">
                <a:pos x="3" y="1066"/>
              </a:cxn>
              <a:cxn ang="0">
                <a:pos x="168" y="1606"/>
              </a:cxn>
              <a:cxn ang="0">
                <a:pos x="609" y="1831"/>
              </a:cxn>
              <a:cxn ang="0">
                <a:pos x="1083" y="1726"/>
              </a:cxn>
              <a:cxn ang="0">
                <a:pos x="1548" y="1876"/>
              </a:cxn>
              <a:cxn ang="0">
                <a:pos x="2373" y="1921"/>
              </a:cxn>
              <a:cxn ang="0">
                <a:pos x="3243" y="1576"/>
              </a:cxn>
              <a:cxn ang="0">
                <a:pos x="2859" y="935"/>
              </a:cxn>
              <a:cxn ang="0">
                <a:pos x="2714" y="444"/>
              </a:cxn>
              <a:cxn ang="0">
                <a:pos x="1714" y="242"/>
              </a:cxn>
              <a:cxn ang="0">
                <a:pos x="596" y="1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17" name="Text Box 117"/>
          <p:cNvSpPr txBox="1">
            <a:spLocks noChangeArrowheads="1"/>
          </p:cNvSpPr>
          <p:nvPr/>
        </p:nvSpPr>
        <p:spPr bwMode="auto">
          <a:xfrm>
            <a:off x="3935386" y="3341671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wide area network</a:t>
            </a:r>
          </a:p>
        </p:txBody>
      </p:sp>
      <p:sp>
        <p:nvSpPr>
          <p:cNvPr id="435318" name="Freeform 118"/>
          <p:cNvSpPr>
            <a:spLocks/>
          </p:cNvSpPr>
          <p:nvPr/>
        </p:nvSpPr>
        <p:spPr bwMode="auto">
          <a:xfrm>
            <a:off x="3214678" y="4714884"/>
            <a:ext cx="2944812" cy="911225"/>
          </a:xfrm>
          <a:custGeom>
            <a:avLst/>
            <a:gdLst/>
            <a:ahLst/>
            <a:cxnLst>
              <a:cxn ang="0">
                <a:pos x="339" y="15"/>
              </a:cxn>
              <a:cxn ang="0">
                <a:pos x="189" y="645"/>
              </a:cxn>
              <a:cxn ang="0">
                <a:pos x="804" y="1260"/>
              </a:cxn>
              <a:cxn ang="0">
                <a:pos x="1959" y="1425"/>
              </a:cxn>
              <a:cxn ang="0">
                <a:pos x="3519" y="1320"/>
              </a:cxn>
              <a:cxn ang="0">
                <a:pos x="3924" y="975"/>
              </a:cxn>
              <a:cxn ang="0">
                <a:pos x="4543" y="769"/>
              </a:cxn>
              <a:cxn ang="0">
                <a:pos x="4249" y="278"/>
              </a:cxn>
              <a:cxn ang="0">
                <a:pos x="2222" y="76"/>
              </a:cxn>
              <a:cxn ang="0">
                <a:pos x="339" y="15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5319" name="Object 119"/>
          <p:cNvGraphicFramePr>
            <a:graphicFrameLocks noChangeAspect="1"/>
          </p:cNvGraphicFramePr>
          <p:nvPr/>
        </p:nvGraphicFramePr>
        <p:xfrm>
          <a:off x="4198911" y="4791058"/>
          <a:ext cx="415925" cy="317500"/>
        </p:xfrm>
        <a:graphic>
          <a:graphicData uri="http://schemas.openxmlformats.org/presentationml/2006/ole">
            <p:oleObj spid="_x0000_s4202" r:id="rId6" imgW="1307263" imgH="1084139" progId="">
              <p:embed/>
            </p:oleObj>
          </a:graphicData>
        </a:graphic>
      </p:graphicFrame>
      <p:sp>
        <p:nvSpPr>
          <p:cNvPr id="435320" name="Text Box 120"/>
          <p:cNvSpPr txBox="1">
            <a:spLocks noChangeArrowheads="1"/>
          </p:cNvSpPr>
          <p:nvPr/>
        </p:nvSpPr>
        <p:spPr bwMode="auto">
          <a:xfrm>
            <a:off x="473075" y="1428736"/>
            <a:ext cx="1887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H</a:t>
            </a:r>
            <a:r>
              <a:rPr lang="en-US" sz="2000" b="1" dirty="0" smtClean="0">
                <a:solidFill>
                  <a:srgbClr val="800000"/>
                </a:solidFill>
              </a:rPr>
              <a:t>ome</a:t>
            </a:r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network</a:t>
            </a:r>
          </a:p>
        </p:txBody>
      </p:sp>
      <p:sp>
        <p:nvSpPr>
          <p:cNvPr id="435321" name="Text Box 121"/>
          <p:cNvSpPr txBox="1">
            <a:spLocks noChangeArrowheads="1"/>
          </p:cNvSpPr>
          <p:nvPr/>
        </p:nvSpPr>
        <p:spPr bwMode="auto">
          <a:xfrm>
            <a:off x="7429520" y="1500174"/>
            <a:ext cx="127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V</a:t>
            </a:r>
            <a:r>
              <a:rPr lang="en-US" sz="2000" b="1" dirty="0" smtClean="0">
                <a:solidFill>
                  <a:srgbClr val="800000"/>
                </a:solidFill>
              </a:rPr>
              <a:t>isited</a:t>
            </a:r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network</a:t>
            </a:r>
          </a:p>
        </p:txBody>
      </p:sp>
      <p:grpSp>
        <p:nvGrpSpPr>
          <p:cNvPr id="13" name="Group 122"/>
          <p:cNvGrpSpPr>
            <a:grpSpLocks/>
          </p:cNvGrpSpPr>
          <p:nvPr/>
        </p:nvGrpSpPr>
        <p:grpSpPr bwMode="auto">
          <a:xfrm>
            <a:off x="6926236" y="2938446"/>
            <a:ext cx="492125" cy="366712"/>
            <a:chOff x="4485" y="2095"/>
            <a:chExt cx="310" cy="231"/>
          </a:xfrm>
        </p:grpSpPr>
        <p:sp>
          <p:nvSpPr>
            <p:cNvPr id="435323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4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435325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26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5" name="Group 127"/>
          <p:cNvGrpSpPr>
            <a:grpSpLocks/>
          </p:cNvGrpSpPr>
          <p:nvPr/>
        </p:nvGrpSpPr>
        <p:grpSpPr bwMode="auto">
          <a:xfrm>
            <a:off x="3000364" y="2714620"/>
            <a:ext cx="3714747" cy="571504"/>
            <a:chOff x="1689" y="2238"/>
            <a:chExt cx="2655" cy="405"/>
          </a:xfrm>
        </p:grpSpPr>
        <p:sp>
          <p:nvSpPr>
            <p:cNvPr id="435328" name="Freeform 128"/>
            <p:cNvSpPr>
              <a:spLocks/>
            </p:cNvSpPr>
            <p:nvPr/>
          </p:nvSpPr>
          <p:spPr bwMode="auto">
            <a:xfrm flipV="1">
              <a:off x="1689" y="2328"/>
              <a:ext cx="2655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4" y="306"/>
                </a:cxn>
                <a:cxn ang="0">
                  <a:pos x="2196" y="30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6" name="Group 129"/>
            <p:cNvGrpSpPr>
              <a:grpSpLocks/>
            </p:cNvGrpSpPr>
            <p:nvPr/>
          </p:nvGrpSpPr>
          <p:grpSpPr bwMode="auto">
            <a:xfrm>
              <a:off x="3083" y="2238"/>
              <a:ext cx="214" cy="231"/>
              <a:chOff x="618" y="3149"/>
              <a:chExt cx="214" cy="231"/>
            </a:xfrm>
          </p:grpSpPr>
          <p:sp>
            <p:nvSpPr>
              <p:cNvPr id="435330" name="Oval 130"/>
              <p:cNvSpPr>
                <a:spLocks noChangeArrowheads="1"/>
              </p:cNvSpPr>
              <p:nvPr/>
            </p:nvSpPr>
            <p:spPr bwMode="auto">
              <a:xfrm>
                <a:off x="618" y="3173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31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149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7" name="Group 132"/>
          <p:cNvGrpSpPr>
            <a:grpSpLocks/>
          </p:cNvGrpSpPr>
          <p:nvPr/>
        </p:nvGrpSpPr>
        <p:grpSpPr bwMode="auto">
          <a:xfrm>
            <a:off x="4632298" y="3036871"/>
            <a:ext cx="3103563" cy="2016125"/>
            <a:chOff x="3040" y="2157"/>
            <a:chExt cx="1955" cy="1270"/>
          </a:xfrm>
        </p:grpSpPr>
        <p:sp>
          <p:nvSpPr>
            <p:cNvPr id="435333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/>
              <a:ahLst/>
              <a:cxnLst>
                <a:cxn ang="0">
                  <a:pos x="1955" y="0"/>
                </a:cxn>
                <a:cxn ang="0">
                  <a:pos x="1077" y="765"/>
                </a:cxn>
                <a:cxn ang="0">
                  <a:pos x="0" y="1270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8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435335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36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9" name="Group 137"/>
          <p:cNvGrpSpPr>
            <a:grpSpLocks/>
          </p:cNvGrpSpPr>
          <p:nvPr/>
        </p:nvGrpSpPr>
        <p:grpSpPr bwMode="auto">
          <a:xfrm>
            <a:off x="2792386" y="3502008"/>
            <a:ext cx="1357312" cy="1298575"/>
            <a:chOff x="1881" y="2450"/>
            <a:chExt cx="855" cy="818"/>
          </a:xfrm>
        </p:grpSpPr>
        <p:sp>
          <p:nvSpPr>
            <p:cNvPr id="435338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0" name="Group 139"/>
            <p:cNvGrpSpPr>
              <a:grpSpLocks/>
            </p:cNvGrpSpPr>
            <p:nvPr/>
          </p:nvGrpSpPr>
          <p:grpSpPr bwMode="auto">
            <a:xfrm>
              <a:off x="2172" y="2702"/>
              <a:ext cx="202" cy="231"/>
              <a:chOff x="618" y="3500"/>
              <a:chExt cx="202" cy="231"/>
            </a:xfrm>
          </p:grpSpPr>
          <p:sp>
            <p:nvSpPr>
              <p:cNvPr id="435340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341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435343" name="Text Box 143"/>
          <p:cNvSpPr txBox="1">
            <a:spLocks noChangeArrowheads="1"/>
          </p:cNvSpPr>
          <p:nvPr/>
        </p:nvSpPr>
        <p:spPr bwMode="auto">
          <a:xfrm>
            <a:off x="500034" y="4105290"/>
            <a:ext cx="2535238" cy="13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orrespondent </a:t>
            </a:r>
            <a:r>
              <a:rPr lang="en-US" sz="2000" dirty="0"/>
              <a:t>addresses packets using home address of </a:t>
            </a:r>
            <a:r>
              <a:rPr lang="en-US" sz="2000" dirty="0" smtClean="0"/>
              <a:t>mobile node.</a:t>
            </a:r>
            <a:endParaRPr lang="en-US" sz="2000" dirty="0"/>
          </a:p>
        </p:txBody>
      </p:sp>
      <p:sp>
        <p:nvSpPr>
          <p:cNvPr id="435346" name="Text Box 146"/>
          <p:cNvSpPr txBox="1">
            <a:spLocks noChangeArrowheads="1"/>
          </p:cNvSpPr>
          <p:nvPr/>
        </p:nvSpPr>
        <p:spPr bwMode="auto">
          <a:xfrm>
            <a:off x="2706664" y="1071546"/>
            <a:ext cx="279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H</a:t>
            </a:r>
            <a:r>
              <a:rPr lang="en-US" sz="2000" dirty="0" smtClean="0"/>
              <a:t>ome </a:t>
            </a:r>
            <a:r>
              <a:rPr lang="en-US" sz="2000" dirty="0"/>
              <a:t>agent intercepts packets, forwards to foreign </a:t>
            </a:r>
            <a:r>
              <a:rPr lang="en-US" sz="2000" dirty="0" smtClean="0"/>
              <a:t>agent.</a:t>
            </a:r>
            <a:endParaRPr lang="en-US" sz="2000" dirty="0"/>
          </a:p>
        </p:txBody>
      </p:sp>
      <p:sp>
        <p:nvSpPr>
          <p:cNvPr id="435349" name="Text Box 149"/>
          <p:cNvSpPr txBox="1">
            <a:spLocks noChangeArrowheads="1"/>
          </p:cNvSpPr>
          <p:nvPr/>
        </p:nvSpPr>
        <p:spPr bwMode="auto">
          <a:xfrm>
            <a:off x="5238723" y="1000108"/>
            <a:ext cx="23383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oreign </a:t>
            </a:r>
            <a:r>
              <a:rPr lang="en-US" sz="2000" dirty="0"/>
              <a:t>agent receives packets, forwards to </a:t>
            </a:r>
            <a:r>
              <a:rPr lang="en-US" sz="2000" dirty="0" smtClean="0"/>
              <a:t>mobile node.</a:t>
            </a:r>
            <a:endParaRPr lang="en-US" sz="2000" dirty="0"/>
          </a:p>
        </p:txBody>
      </p:sp>
      <p:sp>
        <p:nvSpPr>
          <p:cNvPr id="435352" name="Text Box 152"/>
          <p:cNvSpPr txBox="1">
            <a:spLocks noChangeArrowheads="1"/>
          </p:cNvSpPr>
          <p:nvPr/>
        </p:nvSpPr>
        <p:spPr bwMode="auto">
          <a:xfrm>
            <a:off x="6715156" y="4770454"/>
            <a:ext cx="23574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M</a:t>
            </a:r>
            <a:r>
              <a:rPr lang="en-US" sz="2000" dirty="0" smtClean="0"/>
              <a:t>obile node replies </a:t>
            </a:r>
            <a:r>
              <a:rPr lang="en-US" sz="2000" dirty="0"/>
              <a:t>directly to </a:t>
            </a:r>
            <a:r>
              <a:rPr lang="en-US" sz="2000" dirty="0" smtClean="0"/>
              <a:t>correspondent.</a:t>
            </a:r>
            <a:endParaRPr lang="en-US" sz="2000" dirty="0"/>
          </a:p>
        </p:txBody>
      </p:sp>
      <p:cxnSp>
        <p:nvCxnSpPr>
          <p:cNvPr id="159" name="Straight Arrow Connector 158"/>
          <p:cNvCxnSpPr/>
          <p:nvPr/>
        </p:nvCxnSpPr>
        <p:spPr bwMode="auto">
          <a:xfrm flipV="1">
            <a:off x="2786050" y="4214818"/>
            <a:ext cx="428628" cy="2143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2" name="Straight Arrow Connector 161"/>
          <p:cNvCxnSpPr>
            <a:stCxn id="435346" idx="2"/>
          </p:cNvCxnSpPr>
          <p:nvPr/>
        </p:nvCxnSpPr>
        <p:spPr bwMode="auto">
          <a:xfrm rot="16200000" flipH="1">
            <a:off x="3856812" y="2642373"/>
            <a:ext cx="819165" cy="3254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Straight Arrow Connector 163"/>
          <p:cNvCxnSpPr>
            <a:stCxn id="435349" idx="2"/>
          </p:cNvCxnSpPr>
          <p:nvPr/>
        </p:nvCxnSpPr>
        <p:spPr bwMode="auto">
          <a:xfrm rot="16200000" flipH="1">
            <a:off x="6437698" y="2294301"/>
            <a:ext cx="604851" cy="6644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6" name="Straight Arrow Connector 165"/>
          <p:cNvCxnSpPr/>
          <p:nvPr/>
        </p:nvCxnSpPr>
        <p:spPr bwMode="auto">
          <a:xfrm rot="10800000">
            <a:off x="6429388" y="4429132"/>
            <a:ext cx="571504" cy="3571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0648"/>
            <a:ext cx="8120063" cy="810890"/>
          </a:xfrm>
          <a:solidFill>
            <a:srgbClr val="C00000"/>
          </a:solidFill>
        </p:spPr>
        <p:txBody>
          <a:bodyPr/>
          <a:lstStyle/>
          <a:p>
            <a:r>
              <a:rPr lang="en-US" dirty="0"/>
              <a:t>Indirect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456643" cy="4648200"/>
          </a:xfrm>
        </p:spPr>
        <p:txBody>
          <a:bodyPr/>
          <a:lstStyle/>
          <a:p>
            <a:r>
              <a:rPr lang="en-US" sz="2400" dirty="0"/>
              <a:t>Mobile uses two addresses: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permanent address:</a:t>
            </a:r>
            <a:r>
              <a:rPr lang="en-US" sz="2400" dirty="0"/>
              <a:t> used by correspondent </a:t>
            </a:r>
            <a:r>
              <a:rPr lang="en-US" sz="2400" dirty="0" smtClean="0"/>
              <a:t>(Hence, </a:t>
            </a:r>
            <a:r>
              <a:rPr lang="en-US" sz="2400" dirty="0"/>
              <a:t>mobile location is </a:t>
            </a:r>
            <a:r>
              <a:rPr lang="en-US" sz="24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transparent</a:t>
            </a:r>
            <a:r>
              <a:rPr lang="en-US" sz="2400" dirty="0"/>
              <a:t> to </a:t>
            </a:r>
            <a:r>
              <a:rPr lang="en-US" sz="2400" dirty="0" smtClean="0"/>
              <a:t>correspondent.)</a:t>
            </a:r>
            <a:endParaRPr lang="en-US" sz="2400" dirty="0"/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care-of-address:</a:t>
            </a:r>
            <a:r>
              <a:rPr lang="en-US" sz="2400" dirty="0"/>
              <a:t> used by home agent to forward </a:t>
            </a:r>
            <a:r>
              <a:rPr lang="en-US" sz="2400" dirty="0" err="1"/>
              <a:t>datagrams</a:t>
            </a:r>
            <a:r>
              <a:rPr lang="en-US" sz="2400" dirty="0"/>
              <a:t> to </a:t>
            </a:r>
            <a:r>
              <a:rPr lang="en-US" sz="2400" dirty="0" smtClean="0"/>
              <a:t>mobile node via foreign agent.</a:t>
            </a:r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oreign </a:t>
            </a:r>
            <a:r>
              <a:rPr lang="en-US" sz="2400" dirty="0"/>
              <a:t>agent functions may be done by mobile </a:t>
            </a:r>
            <a:r>
              <a:rPr lang="en-US" sz="2400" dirty="0" smtClean="0"/>
              <a:t>node itself (e.g., use DHCP).</a:t>
            </a:r>
            <a:endParaRPr lang="en-US" sz="2400" dirty="0"/>
          </a:p>
          <a:p>
            <a:r>
              <a:rPr lang="en-US" sz="2400" dirty="0">
                <a:solidFill>
                  <a:schemeClr val="accent2"/>
                </a:solidFill>
              </a:rPr>
              <a:t>T</a:t>
            </a:r>
            <a:r>
              <a:rPr lang="en-US" sz="2400" dirty="0" smtClean="0">
                <a:solidFill>
                  <a:schemeClr val="accent2"/>
                </a:solidFill>
              </a:rPr>
              <a:t>riangle </a:t>
            </a:r>
            <a:r>
              <a:rPr lang="en-US" sz="2400" dirty="0">
                <a:solidFill>
                  <a:schemeClr val="accent2"/>
                </a:solidFill>
              </a:rPr>
              <a:t>routing:</a:t>
            </a:r>
            <a:r>
              <a:rPr lang="en-US" sz="2400" dirty="0"/>
              <a:t> correspondent-home-network-mobile</a:t>
            </a:r>
          </a:p>
          <a:p>
            <a:pPr lvl="1"/>
            <a:r>
              <a:rPr lang="en-US" sz="2400" dirty="0"/>
              <a:t>inefficient when </a:t>
            </a:r>
            <a:r>
              <a:rPr lang="en-US" sz="2400" dirty="0" smtClean="0"/>
              <a:t>the</a:t>
            </a:r>
            <a:endParaRPr lang="en-US" sz="2400" dirty="0"/>
          </a:p>
          <a:p>
            <a:pPr lvl="1">
              <a:buFont typeface="ZapfDingbats" pitchFamily="82" charset="2"/>
              <a:buNone/>
            </a:pPr>
            <a:r>
              <a:rPr lang="en-US" sz="2400" dirty="0" smtClean="0"/>
              <a:t>correspondent and </a:t>
            </a:r>
            <a:r>
              <a:rPr lang="en-US" sz="2400" dirty="0"/>
              <a:t>mobile </a:t>
            </a:r>
          </a:p>
          <a:p>
            <a:pPr lvl="1">
              <a:buFont typeface="ZapfDingbats" pitchFamily="82" charset="2"/>
              <a:buNone/>
            </a:pPr>
            <a:r>
              <a:rPr lang="en-US" sz="2400" dirty="0"/>
              <a:t>are in </a:t>
            </a:r>
            <a:r>
              <a:rPr lang="en-US" sz="2400" dirty="0" smtClean="0"/>
              <a:t>the same network.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60976" y="4622819"/>
            <a:ext cx="3154362" cy="1449387"/>
            <a:chOff x="958" y="1566"/>
            <a:chExt cx="4242" cy="2155"/>
          </a:xfrm>
        </p:grpSpPr>
        <p:sp>
          <p:nvSpPr>
            <p:cNvPr id="436229" name="Freeform 5"/>
            <p:cNvSpPr>
              <a:spLocks/>
            </p:cNvSpPr>
            <p:nvPr/>
          </p:nvSpPr>
          <p:spPr bwMode="auto">
            <a:xfrm>
              <a:off x="1016" y="1648"/>
              <a:ext cx="1176" cy="1001"/>
            </a:xfrm>
            <a:custGeom>
              <a:avLst/>
              <a:gdLst/>
              <a:ahLst/>
              <a:cxnLst>
                <a:cxn ang="0">
                  <a:pos x="550" y="42"/>
                </a:cxn>
                <a:cxn ang="0">
                  <a:pos x="82" y="60"/>
                </a:cxn>
                <a:cxn ang="0">
                  <a:pos x="58" y="402"/>
                </a:cxn>
                <a:cxn ang="0">
                  <a:pos x="28" y="720"/>
                </a:cxn>
                <a:cxn ang="0">
                  <a:pos x="112" y="870"/>
                </a:cxn>
                <a:cxn ang="0">
                  <a:pos x="538" y="876"/>
                </a:cxn>
                <a:cxn ang="0">
                  <a:pos x="640" y="1128"/>
                </a:cxn>
                <a:cxn ang="0">
                  <a:pos x="1234" y="1098"/>
                </a:cxn>
                <a:cxn ang="0">
                  <a:pos x="1276" y="570"/>
                </a:cxn>
                <a:cxn ang="0">
                  <a:pos x="1204" y="342"/>
                </a:cxn>
                <a:cxn ang="0">
                  <a:pos x="760" y="288"/>
                </a:cxn>
                <a:cxn ang="0">
                  <a:pos x="550" y="42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681" y="2274"/>
              <a:ext cx="316" cy="147"/>
              <a:chOff x="3600" y="219"/>
              <a:chExt cx="360" cy="175"/>
            </a:xfrm>
          </p:grpSpPr>
          <p:sp>
            <p:nvSpPr>
              <p:cNvPr id="436231" name="Oval 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232" name="Line 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233" name="Line 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234" name="Rectangle 10"/>
              <p:cNvSpPr>
                <a:spLocks noChangeArrowheads="1"/>
              </p:cNvSpPr>
              <p:nvPr/>
            </p:nvSpPr>
            <p:spPr bwMode="auto">
              <a:xfrm>
                <a:off x="3603" y="284"/>
                <a:ext cx="231" cy="6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36235" name="Oval 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3623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238" name="Line 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239" name="Line 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3624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242" name="Line 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243" name="Line 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116" y="2056"/>
              <a:ext cx="840" cy="216"/>
              <a:chOff x="8025" y="5070"/>
              <a:chExt cx="2100" cy="540"/>
            </a:xfrm>
          </p:grpSpPr>
          <p:sp>
            <p:nvSpPr>
              <p:cNvPr id="436245" name="Line 21"/>
              <p:cNvSpPr>
                <a:spLocks noChangeShapeType="1"/>
              </p:cNvSpPr>
              <p:nvPr/>
            </p:nvSpPr>
            <p:spPr bwMode="auto">
              <a:xfrm>
                <a:off x="8025" y="5325"/>
                <a:ext cx="21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246" name="Line 22"/>
              <p:cNvSpPr>
                <a:spLocks noChangeShapeType="1"/>
              </p:cNvSpPr>
              <p:nvPr/>
            </p:nvSpPr>
            <p:spPr bwMode="auto">
              <a:xfrm>
                <a:off x="8355" y="5070"/>
                <a:ext cx="0" cy="27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247" name="Line 23"/>
              <p:cNvSpPr>
                <a:spLocks noChangeShapeType="1"/>
              </p:cNvSpPr>
              <p:nvPr/>
            </p:nvSpPr>
            <p:spPr bwMode="auto">
              <a:xfrm>
                <a:off x="9765" y="5340"/>
                <a:ext cx="0" cy="27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958" y="1778"/>
              <a:ext cx="576" cy="372"/>
              <a:chOff x="10665" y="3225"/>
              <a:chExt cx="1440" cy="930"/>
            </a:xfrm>
          </p:grpSpPr>
          <p:sp>
            <p:nvSpPr>
              <p:cNvPr id="436249" name="Oval 25"/>
              <p:cNvSpPr>
                <a:spLocks noChangeArrowheads="1"/>
              </p:cNvSpPr>
              <p:nvPr/>
            </p:nvSpPr>
            <p:spPr bwMode="auto">
              <a:xfrm>
                <a:off x="10665" y="3225"/>
                <a:ext cx="1440" cy="930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11038" y="3281"/>
                <a:ext cx="618" cy="667"/>
                <a:chOff x="8023" y="4451"/>
                <a:chExt cx="618" cy="667"/>
              </a:xfrm>
            </p:grpSpPr>
            <p:sp>
              <p:nvSpPr>
                <p:cNvPr id="436251" name="Freeform 27"/>
                <p:cNvSpPr>
                  <a:spLocks/>
                </p:cNvSpPr>
                <p:nvPr/>
              </p:nvSpPr>
              <p:spPr bwMode="auto">
                <a:xfrm>
                  <a:off x="8279" y="4653"/>
                  <a:ext cx="263" cy="380"/>
                </a:xfrm>
                <a:custGeom>
                  <a:avLst/>
                  <a:gdLst/>
                  <a:ahLst/>
                  <a:cxnLst>
                    <a:cxn ang="0">
                      <a:pos x="298" y="0"/>
                    </a:cxn>
                    <a:cxn ang="0">
                      <a:pos x="263" y="0"/>
                    </a:cxn>
                    <a:cxn ang="0">
                      <a:pos x="219" y="4"/>
                    </a:cxn>
                    <a:cxn ang="0">
                      <a:pos x="167" y="12"/>
                    </a:cxn>
                    <a:cxn ang="0">
                      <a:pos x="116" y="25"/>
                    </a:cxn>
                    <a:cxn ang="0">
                      <a:pos x="67" y="45"/>
                    </a:cxn>
                    <a:cxn ang="0">
                      <a:pos x="29" y="73"/>
                    </a:cxn>
                    <a:cxn ang="0">
                      <a:pos x="6" y="109"/>
                    </a:cxn>
                    <a:cxn ang="0">
                      <a:pos x="0" y="137"/>
                    </a:cxn>
                    <a:cxn ang="0">
                      <a:pos x="3" y="152"/>
                    </a:cxn>
                    <a:cxn ang="0">
                      <a:pos x="13" y="197"/>
                    </a:cxn>
                    <a:cxn ang="0">
                      <a:pos x="39" y="290"/>
                    </a:cxn>
                    <a:cxn ang="0">
                      <a:pos x="76" y="410"/>
                    </a:cxn>
                    <a:cxn ang="0">
                      <a:pos x="123" y="543"/>
                    </a:cxn>
                    <a:cxn ang="0">
                      <a:pos x="176" y="684"/>
                    </a:cxn>
                    <a:cxn ang="0">
                      <a:pos x="235" y="822"/>
                    </a:cxn>
                    <a:cxn ang="0">
                      <a:pos x="293" y="949"/>
                    </a:cxn>
                    <a:cxn ang="0">
                      <a:pos x="352" y="1055"/>
                    </a:cxn>
                    <a:cxn ang="0">
                      <a:pos x="389" y="1109"/>
                    </a:cxn>
                    <a:cxn ang="0">
                      <a:pos x="406" y="1130"/>
                    </a:cxn>
                    <a:cxn ang="0">
                      <a:pos x="436" y="1130"/>
                    </a:cxn>
                    <a:cxn ang="0">
                      <a:pos x="487" y="1111"/>
                    </a:cxn>
                    <a:cxn ang="0">
                      <a:pos x="547" y="1088"/>
                    </a:cxn>
                    <a:cxn ang="0">
                      <a:pos x="609" y="1062"/>
                    </a:cxn>
                    <a:cxn ang="0">
                      <a:pos x="669" y="1036"/>
                    </a:cxn>
                    <a:cxn ang="0">
                      <a:pos x="722" y="1012"/>
                    </a:cxn>
                    <a:cxn ang="0">
                      <a:pos x="762" y="987"/>
                    </a:cxn>
                    <a:cxn ang="0">
                      <a:pos x="785" y="967"/>
                    </a:cxn>
                    <a:cxn ang="0">
                      <a:pos x="756" y="915"/>
                    </a:cxn>
                    <a:cxn ang="0">
                      <a:pos x="687" y="813"/>
                    </a:cxn>
                    <a:cxn ang="0">
                      <a:pos x="612" y="693"/>
                    </a:cxn>
                    <a:cxn ang="0">
                      <a:pos x="537" y="561"/>
                    </a:cxn>
                    <a:cxn ang="0">
                      <a:pos x="467" y="423"/>
                    </a:cxn>
                    <a:cxn ang="0">
                      <a:pos x="404" y="287"/>
                    </a:cxn>
                    <a:cxn ang="0">
                      <a:pos x="352" y="161"/>
                    </a:cxn>
                    <a:cxn ang="0">
                      <a:pos x="318" y="49"/>
                    </a:cxn>
                  </a:cxnLst>
                  <a:rect l="0" t="0" r="r" b="b"/>
                  <a:pathLst>
                    <a:path w="788" h="1138">
                      <a:moveTo>
                        <a:pt x="310" y="2"/>
                      </a:moveTo>
                      <a:lnTo>
                        <a:pt x="298" y="0"/>
                      </a:lnTo>
                      <a:lnTo>
                        <a:pt x="282" y="0"/>
                      </a:lnTo>
                      <a:lnTo>
                        <a:pt x="263" y="0"/>
                      </a:lnTo>
                      <a:lnTo>
                        <a:pt x="242" y="2"/>
                      </a:lnTo>
                      <a:lnTo>
                        <a:pt x="219" y="4"/>
                      </a:lnTo>
                      <a:lnTo>
                        <a:pt x="192" y="7"/>
                      </a:lnTo>
                      <a:lnTo>
                        <a:pt x="167" y="12"/>
                      </a:lnTo>
                      <a:lnTo>
                        <a:pt x="141" y="17"/>
                      </a:lnTo>
                      <a:lnTo>
                        <a:pt x="116" y="25"/>
                      </a:lnTo>
                      <a:lnTo>
                        <a:pt x="91" y="35"/>
                      </a:lnTo>
                      <a:lnTo>
                        <a:pt x="67" y="45"/>
                      </a:lnTo>
                      <a:lnTo>
                        <a:pt x="47" y="58"/>
                      </a:lnTo>
                      <a:lnTo>
                        <a:pt x="29" y="73"/>
                      </a:lnTo>
                      <a:lnTo>
                        <a:pt x="16" y="91"/>
                      </a:lnTo>
                      <a:lnTo>
                        <a:pt x="6" y="109"/>
                      </a:lnTo>
                      <a:lnTo>
                        <a:pt x="0" y="131"/>
                      </a:lnTo>
                      <a:lnTo>
                        <a:pt x="0" y="137"/>
                      </a:lnTo>
                      <a:lnTo>
                        <a:pt x="1" y="144"/>
                      </a:lnTo>
                      <a:lnTo>
                        <a:pt x="3" y="152"/>
                      </a:lnTo>
                      <a:lnTo>
                        <a:pt x="4" y="162"/>
                      </a:lnTo>
                      <a:lnTo>
                        <a:pt x="13" y="197"/>
                      </a:lnTo>
                      <a:lnTo>
                        <a:pt x="25" y="240"/>
                      </a:lnTo>
                      <a:lnTo>
                        <a:pt x="39" y="290"/>
                      </a:lnTo>
                      <a:lnTo>
                        <a:pt x="57" y="348"/>
                      </a:lnTo>
                      <a:lnTo>
                        <a:pt x="76" y="410"/>
                      </a:lnTo>
                      <a:lnTo>
                        <a:pt x="100" y="474"/>
                      </a:lnTo>
                      <a:lnTo>
                        <a:pt x="123" y="543"/>
                      </a:lnTo>
                      <a:lnTo>
                        <a:pt x="150" y="612"/>
                      </a:lnTo>
                      <a:lnTo>
                        <a:pt x="176" y="684"/>
                      </a:lnTo>
                      <a:lnTo>
                        <a:pt x="205" y="753"/>
                      </a:lnTo>
                      <a:lnTo>
                        <a:pt x="235" y="822"/>
                      </a:lnTo>
                      <a:lnTo>
                        <a:pt x="264" y="887"/>
                      </a:lnTo>
                      <a:lnTo>
                        <a:pt x="293" y="949"/>
                      </a:lnTo>
                      <a:lnTo>
                        <a:pt x="323" y="1005"/>
                      </a:lnTo>
                      <a:lnTo>
                        <a:pt x="352" y="1055"/>
                      </a:lnTo>
                      <a:lnTo>
                        <a:pt x="381" y="1098"/>
                      </a:lnTo>
                      <a:lnTo>
                        <a:pt x="389" y="1109"/>
                      </a:lnTo>
                      <a:lnTo>
                        <a:pt x="398" y="1120"/>
                      </a:lnTo>
                      <a:lnTo>
                        <a:pt x="406" y="1130"/>
                      </a:lnTo>
                      <a:lnTo>
                        <a:pt x="414" y="1138"/>
                      </a:lnTo>
                      <a:lnTo>
                        <a:pt x="436" y="1130"/>
                      </a:lnTo>
                      <a:lnTo>
                        <a:pt x="461" y="1121"/>
                      </a:lnTo>
                      <a:lnTo>
                        <a:pt x="487" y="1111"/>
                      </a:lnTo>
                      <a:lnTo>
                        <a:pt x="517" y="1099"/>
                      </a:lnTo>
                      <a:lnTo>
                        <a:pt x="547" y="1088"/>
                      </a:lnTo>
                      <a:lnTo>
                        <a:pt x="578" y="1075"/>
                      </a:lnTo>
                      <a:lnTo>
                        <a:pt x="609" y="1062"/>
                      </a:lnTo>
                      <a:lnTo>
                        <a:pt x="640" y="1049"/>
                      </a:lnTo>
                      <a:lnTo>
                        <a:pt x="669" y="1036"/>
                      </a:lnTo>
                      <a:lnTo>
                        <a:pt x="697" y="1023"/>
                      </a:lnTo>
                      <a:lnTo>
                        <a:pt x="722" y="1012"/>
                      </a:lnTo>
                      <a:lnTo>
                        <a:pt x="744" y="999"/>
                      </a:lnTo>
                      <a:lnTo>
                        <a:pt x="762" y="987"/>
                      </a:lnTo>
                      <a:lnTo>
                        <a:pt x="775" y="977"/>
                      </a:lnTo>
                      <a:lnTo>
                        <a:pt x="785" y="967"/>
                      </a:lnTo>
                      <a:lnTo>
                        <a:pt x="788" y="959"/>
                      </a:lnTo>
                      <a:lnTo>
                        <a:pt x="756" y="915"/>
                      </a:lnTo>
                      <a:lnTo>
                        <a:pt x="722" y="868"/>
                      </a:lnTo>
                      <a:lnTo>
                        <a:pt x="687" y="813"/>
                      </a:lnTo>
                      <a:lnTo>
                        <a:pt x="650" y="755"/>
                      </a:lnTo>
                      <a:lnTo>
                        <a:pt x="612" y="693"/>
                      </a:lnTo>
                      <a:lnTo>
                        <a:pt x="575" y="627"/>
                      </a:lnTo>
                      <a:lnTo>
                        <a:pt x="537" y="561"/>
                      </a:lnTo>
                      <a:lnTo>
                        <a:pt x="500" y="492"/>
                      </a:lnTo>
                      <a:lnTo>
                        <a:pt x="467" y="423"/>
                      </a:lnTo>
                      <a:lnTo>
                        <a:pt x="433" y="354"/>
                      </a:lnTo>
                      <a:lnTo>
                        <a:pt x="404" y="287"/>
                      </a:lnTo>
                      <a:lnTo>
                        <a:pt x="376" y="223"/>
                      </a:lnTo>
                      <a:lnTo>
                        <a:pt x="352" y="161"/>
                      </a:lnTo>
                      <a:lnTo>
                        <a:pt x="333" y="102"/>
                      </a:lnTo>
                      <a:lnTo>
                        <a:pt x="318" y="49"/>
                      </a:lnTo>
                      <a:lnTo>
                        <a:pt x="310" y="2"/>
                      </a:lnTo>
                      <a:close/>
                    </a:path>
                  </a:pathLst>
                </a:custGeom>
                <a:solidFill>
                  <a:srgbClr val="F4FC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52" name="Freeform 28"/>
                <p:cNvSpPr>
                  <a:spLocks/>
                </p:cNvSpPr>
                <p:nvPr/>
              </p:nvSpPr>
              <p:spPr bwMode="auto">
                <a:xfrm>
                  <a:off x="8264" y="4707"/>
                  <a:ext cx="142" cy="312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48" y="2"/>
                    </a:cxn>
                    <a:cxn ang="0">
                      <a:pos x="48" y="5"/>
                    </a:cxn>
                    <a:cxn ang="0">
                      <a:pos x="47" y="11"/>
                    </a:cxn>
                    <a:cxn ang="0">
                      <a:pos x="44" y="19"/>
                    </a:cxn>
                    <a:cxn ang="0">
                      <a:pos x="39" y="35"/>
                    </a:cxn>
                    <a:cxn ang="0">
                      <a:pos x="32" y="55"/>
                    </a:cxn>
                    <a:cxn ang="0">
                      <a:pos x="20" y="82"/>
                    </a:cxn>
                    <a:cxn ang="0">
                      <a:pos x="6" y="117"/>
                    </a:cxn>
                    <a:cxn ang="0">
                      <a:pos x="0" y="141"/>
                    </a:cxn>
                    <a:cxn ang="0">
                      <a:pos x="0" y="177"/>
                    </a:cxn>
                    <a:cxn ang="0">
                      <a:pos x="4" y="220"/>
                    </a:cxn>
                    <a:cxn ang="0">
                      <a:pos x="13" y="271"/>
                    </a:cxn>
                    <a:cxn ang="0">
                      <a:pos x="26" y="325"/>
                    </a:cxn>
                    <a:cxn ang="0">
                      <a:pos x="41" y="386"/>
                    </a:cxn>
                    <a:cxn ang="0">
                      <a:pos x="58" y="446"/>
                    </a:cxn>
                    <a:cxn ang="0">
                      <a:pos x="78" y="509"/>
                    </a:cxn>
                    <a:cxn ang="0">
                      <a:pos x="98" y="570"/>
                    </a:cxn>
                    <a:cxn ang="0">
                      <a:pos x="119" y="628"/>
                    </a:cxn>
                    <a:cxn ang="0">
                      <a:pos x="138" y="683"/>
                    </a:cxn>
                    <a:cxn ang="0">
                      <a:pos x="157" y="733"/>
                    </a:cxn>
                    <a:cxn ang="0">
                      <a:pos x="174" y="775"/>
                    </a:cxn>
                    <a:cxn ang="0">
                      <a:pos x="189" y="808"/>
                    </a:cxn>
                    <a:cxn ang="0">
                      <a:pos x="201" y="831"/>
                    </a:cxn>
                    <a:cxn ang="0">
                      <a:pos x="210" y="843"/>
                    </a:cxn>
                    <a:cxn ang="0">
                      <a:pos x="223" y="853"/>
                    </a:cxn>
                    <a:cxn ang="0">
                      <a:pos x="239" y="861"/>
                    </a:cxn>
                    <a:cxn ang="0">
                      <a:pos x="258" y="873"/>
                    </a:cxn>
                    <a:cxn ang="0">
                      <a:pos x="282" y="883"/>
                    </a:cxn>
                    <a:cxn ang="0">
                      <a:pos x="310" y="896"/>
                    </a:cxn>
                    <a:cxn ang="0">
                      <a:pos x="342" y="907"/>
                    </a:cxn>
                    <a:cxn ang="0">
                      <a:pos x="380" y="922"/>
                    </a:cxn>
                    <a:cxn ang="0">
                      <a:pos x="425" y="936"/>
                    </a:cxn>
                    <a:cxn ang="0">
                      <a:pos x="396" y="893"/>
                    </a:cxn>
                    <a:cxn ang="0">
                      <a:pos x="367" y="843"/>
                    </a:cxn>
                    <a:cxn ang="0">
                      <a:pos x="337" y="787"/>
                    </a:cxn>
                    <a:cxn ang="0">
                      <a:pos x="308" y="725"/>
                    </a:cxn>
                    <a:cxn ang="0">
                      <a:pos x="279" y="660"/>
                    </a:cxn>
                    <a:cxn ang="0">
                      <a:pos x="249" y="591"/>
                    </a:cxn>
                    <a:cxn ang="0">
                      <a:pos x="220" y="522"/>
                    </a:cxn>
                    <a:cxn ang="0">
                      <a:pos x="194" y="450"/>
                    </a:cxn>
                    <a:cxn ang="0">
                      <a:pos x="167" y="381"/>
                    </a:cxn>
                    <a:cxn ang="0">
                      <a:pos x="144" y="312"/>
                    </a:cxn>
                    <a:cxn ang="0">
                      <a:pos x="120" y="248"/>
                    </a:cxn>
                    <a:cxn ang="0">
                      <a:pos x="101" y="186"/>
                    </a:cxn>
                    <a:cxn ang="0">
                      <a:pos x="83" y="128"/>
                    </a:cxn>
                    <a:cxn ang="0">
                      <a:pos x="69" y="78"/>
                    </a:cxn>
                    <a:cxn ang="0">
                      <a:pos x="57" y="35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425" h="936">
                      <a:moveTo>
                        <a:pt x="48" y="0"/>
                      </a:moveTo>
                      <a:lnTo>
                        <a:pt x="48" y="2"/>
                      </a:lnTo>
                      <a:lnTo>
                        <a:pt x="48" y="5"/>
                      </a:lnTo>
                      <a:lnTo>
                        <a:pt x="47" y="11"/>
                      </a:lnTo>
                      <a:lnTo>
                        <a:pt x="44" y="19"/>
                      </a:lnTo>
                      <a:lnTo>
                        <a:pt x="39" y="35"/>
                      </a:lnTo>
                      <a:lnTo>
                        <a:pt x="32" y="55"/>
                      </a:lnTo>
                      <a:lnTo>
                        <a:pt x="20" y="82"/>
                      </a:lnTo>
                      <a:lnTo>
                        <a:pt x="6" y="117"/>
                      </a:lnTo>
                      <a:lnTo>
                        <a:pt x="0" y="141"/>
                      </a:lnTo>
                      <a:lnTo>
                        <a:pt x="0" y="177"/>
                      </a:lnTo>
                      <a:lnTo>
                        <a:pt x="4" y="220"/>
                      </a:lnTo>
                      <a:lnTo>
                        <a:pt x="13" y="271"/>
                      </a:lnTo>
                      <a:lnTo>
                        <a:pt x="26" y="325"/>
                      </a:lnTo>
                      <a:lnTo>
                        <a:pt x="41" y="386"/>
                      </a:lnTo>
                      <a:lnTo>
                        <a:pt x="58" y="446"/>
                      </a:lnTo>
                      <a:lnTo>
                        <a:pt x="78" y="509"/>
                      </a:lnTo>
                      <a:lnTo>
                        <a:pt x="98" y="570"/>
                      </a:lnTo>
                      <a:lnTo>
                        <a:pt x="119" y="628"/>
                      </a:lnTo>
                      <a:lnTo>
                        <a:pt x="138" y="683"/>
                      </a:lnTo>
                      <a:lnTo>
                        <a:pt x="157" y="733"/>
                      </a:lnTo>
                      <a:lnTo>
                        <a:pt x="174" y="775"/>
                      </a:lnTo>
                      <a:lnTo>
                        <a:pt x="189" y="808"/>
                      </a:lnTo>
                      <a:lnTo>
                        <a:pt x="201" y="831"/>
                      </a:lnTo>
                      <a:lnTo>
                        <a:pt x="210" y="843"/>
                      </a:lnTo>
                      <a:lnTo>
                        <a:pt x="223" y="853"/>
                      </a:lnTo>
                      <a:lnTo>
                        <a:pt x="239" y="861"/>
                      </a:lnTo>
                      <a:lnTo>
                        <a:pt x="258" y="873"/>
                      </a:lnTo>
                      <a:lnTo>
                        <a:pt x="282" y="883"/>
                      </a:lnTo>
                      <a:lnTo>
                        <a:pt x="310" y="896"/>
                      </a:lnTo>
                      <a:lnTo>
                        <a:pt x="342" y="907"/>
                      </a:lnTo>
                      <a:lnTo>
                        <a:pt x="380" y="922"/>
                      </a:lnTo>
                      <a:lnTo>
                        <a:pt x="425" y="936"/>
                      </a:lnTo>
                      <a:lnTo>
                        <a:pt x="396" y="893"/>
                      </a:lnTo>
                      <a:lnTo>
                        <a:pt x="367" y="843"/>
                      </a:lnTo>
                      <a:lnTo>
                        <a:pt x="337" y="787"/>
                      </a:lnTo>
                      <a:lnTo>
                        <a:pt x="308" y="725"/>
                      </a:lnTo>
                      <a:lnTo>
                        <a:pt x="279" y="660"/>
                      </a:lnTo>
                      <a:lnTo>
                        <a:pt x="249" y="591"/>
                      </a:lnTo>
                      <a:lnTo>
                        <a:pt x="220" y="522"/>
                      </a:lnTo>
                      <a:lnTo>
                        <a:pt x="194" y="450"/>
                      </a:lnTo>
                      <a:lnTo>
                        <a:pt x="167" y="381"/>
                      </a:lnTo>
                      <a:lnTo>
                        <a:pt x="144" y="312"/>
                      </a:lnTo>
                      <a:lnTo>
                        <a:pt x="120" y="248"/>
                      </a:lnTo>
                      <a:lnTo>
                        <a:pt x="101" y="186"/>
                      </a:lnTo>
                      <a:lnTo>
                        <a:pt x="83" y="128"/>
                      </a:lnTo>
                      <a:lnTo>
                        <a:pt x="69" y="78"/>
                      </a:lnTo>
                      <a:lnTo>
                        <a:pt x="57" y="35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53" name="Freeform 29"/>
                <p:cNvSpPr>
                  <a:spLocks/>
                </p:cNvSpPr>
                <p:nvPr/>
              </p:nvSpPr>
              <p:spPr bwMode="auto">
                <a:xfrm>
                  <a:off x="8310" y="4696"/>
                  <a:ext cx="64" cy="69"/>
                </a:xfrm>
                <a:custGeom>
                  <a:avLst/>
                  <a:gdLst/>
                  <a:ahLst/>
                  <a:cxnLst>
                    <a:cxn ang="0">
                      <a:pos x="26" y="11"/>
                    </a:cxn>
                    <a:cxn ang="0">
                      <a:pos x="13" y="24"/>
                    </a:cxn>
                    <a:cxn ang="0">
                      <a:pos x="4" y="43"/>
                    </a:cxn>
                    <a:cxn ang="0">
                      <a:pos x="0" y="67"/>
                    </a:cxn>
                    <a:cxn ang="0">
                      <a:pos x="0" y="93"/>
                    </a:cxn>
                    <a:cxn ang="0">
                      <a:pos x="3" y="120"/>
                    </a:cxn>
                    <a:cxn ang="0">
                      <a:pos x="10" y="148"/>
                    </a:cxn>
                    <a:cxn ang="0">
                      <a:pos x="20" y="171"/>
                    </a:cxn>
                    <a:cxn ang="0">
                      <a:pos x="35" y="189"/>
                    </a:cxn>
                    <a:cxn ang="0">
                      <a:pos x="51" y="201"/>
                    </a:cxn>
                    <a:cxn ang="0">
                      <a:pos x="70" y="206"/>
                    </a:cxn>
                    <a:cxn ang="0">
                      <a:pos x="91" y="208"/>
                    </a:cxn>
                    <a:cxn ang="0">
                      <a:pos x="111" y="204"/>
                    </a:cxn>
                    <a:cxn ang="0">
                      <a:pos x="130" y="196"/>
                    </a:cxn>
                    <a:cxn ang="0">
                      <a:pos x="148" y="186"/>
                    </a:cxn>
                    <a:cxn ang="0">
                      <a:pos x="163" y="176"/>
                    </a:cxn>
                    <a:cxn ang="0">
                      <a:pos x="174" y="163"/>
                    </a:cxn>
                    <a:cxn ang="0">
                      <a:pos x="189" y="130"/>
                    </a:cxn>
                    <a:cxn ang="0">
                      <a:pos x="192" y="89"/>
                    </a:cxn>
                    <a:cxn ang="0">
                      <a:pos x="185" y="50"/>
                    </a:cxn>
                    <a:cxn ang="0">
                      <a:pos x="166" y="27"/>
                    </a:cxn>
                    <a:cxn ang="0">
                      <a:pos x="152" y="21"/>
                    </a:cxn>
                    <a:cxn ang="0">
                      <a:pos x="138" y="14"/>
                    </a:cxn>
                    <a:cxn ang="0">
                      <a:pos x="122" y="8"/>
                    </a:cxn>
                    <a:cxn ang="0">
                      <a:pos x="104" y="2"/>
                    </a:cxn>
                    <a:cxn ang="0">
                      <a:pos x="85" y="0"/>
                    </a:cxn>
                    <a:cxn ang="0">
                      <a:pos x="66" y="0"/>
                    </a:cxn>
                    <a:cxn ang="0">
                      <a:pos x="47" y="2"/>
                    </a:cxn>
                    <a:cxn ang="0">
                      <a:pos x="26" y="11"/>
                    </a:cxn>
                  </a:cxnLst>
                  <a:rect l="0" t="0" r="r" b="b"/>
                  <a:pathLst>
                    <a:path w="192" h="208">
                      <a:moveTo>
                        <a:pt x="26" y="11"/>
                      </a:moveTo>
                      <a:lnTo>
                        <a:pt x="13" y="24"/>
                      </a:lnTo>
                      <a:lnTo>
                        <a:pt x="4" y="43"/>
                      </a:lnTo>
                      <a:lnTo>
                        <a:pt x="0" y="67"/>
                      </a:lnTo>
                      <a:lnTo>
                        <a:pt x="0" y="93"/>
                      </a:lnTo>
                      <a:lnTo>
                        <a:pt x="3" y="120"/>
                      </a:lnTo>
                      <a:lnTo>
                        <a:pt x="10" y="148"/>
                      </a:lnTo>
                      <a:lnTo>
                        <a:pt x="20" y="171"/>
                      </a:lnTo>
                      <a:lnTo>
                        <a:pt x="35" y="189"/>
                      </a:lnTo>
                      <a:lnTo>
                        <a:pt x="51" y="201"/>
                      </a:lnTo>
                      <a:lnTo>
                        <a:pt x="70" y="206"/>
                      </a:lnTo>
                      <a:lnTo>
                        <a:pt x="91" y="208"/>
                      </a:lnTo>
                      <a:lnTo>
                        <a:pt x="111" y="204"/>
                      </a:lnTo>
                      <a:lnTo>
                        <a:pt x="130" y="196"/>
                      </a:lnTo>
                      <a:lnTo>
                        <a:pt x="148" y="186"/>
                      </a:lnTo>
                      <a:lnTo>
                        <a:pt x="163" y="176"/>
                      </a:lnTo>
                      <a:lnTo>
                        <a:pt x="174" y="163"/>
                      </a:lnTo>
                      <a:lnTo>
                        <a:pt x="189" y="130"/>
                      </a:lnTo>
                      <a:lnTo>
                        <a:pt x="192" y="89"/>
                      </a:lnTo>
                      <a:lnTo>
                        <a:pt x="185" y="50"/>
                      </a:lnTo>
                      <a:lnTo>
                        <a:pt x="166" y="27"/>
                      </a:lnTo>
                      <a:lnTo>
                        <a:pt x="152" y="21"/>
                      </a:lnTo>
                      <a:lnTo>
                        <a:pt x="138" y="14"/>
                      </a:lnTo>
                      <a:lnTo>
                        <a:pt x="122" y="8"/>
                      </a:lnTo>
                      <a:lnTo>
                        <a:pt x="104" y="2"/>
                      </a:lnTo>
                      <a:lnTo>
                        <a:pt x="85" y="0"/>
                      </a:lnTo>
                      <a:lnTo>
                        <a:pt x="66" y="0"/>
                      </a:lnTo>
                      <a:lnTo>
                        <a:pt x="47" y="2"/>
                      </a:lnTo>
                      <a:lnTo>
                        <a:pt x="26" y="11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54" name="Freeform 30"/>
                <p:cNvSpPr>
                  <a:spLocks/>
                </p:cNvSpPr>
                <p:nvPr/>
              </p:nvSpPr>
              <p:spPr bwMode="auto">
                <a:xfrm>
                  <a:off x="8406" y="4895"/>
                  <a:ext cx="82" cy="84"/>
                </a:xfrm>
                <a:custGeom>
                  <a:avLst/>
                  <a:gdLst/>
                  <a:ahLst/>
                  <a:cxnLst>
                    <a:cxn ang="0">
                      <a:pos x="33" y="29"/>
                    </a:cxn>
                    <a:cxn ang="0">
                      <a:pos x="21" y="44"/>
                    </a:cxn>
                    <a:cxn ang="0">
                      <a:pos x="12" y="60"/>
                    </a:cxn>
                    <a:cxn ang="0">
                      <a:pos x="5" y="79"/>
                    </a:cxn>
                    <a:cxn ang="0">
                      <a:pos x="0" y="97"/>
                    </a:cxn>
                    <a:cxn ang="0">
                      <a:pos x="0" y="116"/>
                    </a:cxn>
                    <a:cxn ang="0">
                      <a:pos x="5" y="135"/>
                    </a:cxn>
                    <a:cxn ang="0">
                      <a:pos x="12" y="152"/>
                    </a:cxn>
                    <a:cxn ang="0">
                      <a:pos x="25" y="169"/>
                    </a:cxn>
                    <a:cxn ang="0">
                      <a:pos x="42" y="187"/>
                    </a:cxn>
                    <a:cxn ang="0">
                      <a:pos x="58" y="202"/>
                    </a:cxn>
                    <a:cxn ang="0">
                      <a:pos x="77" y="220"/>
                    </a:cxn>
                    <a:cxn ang="0">
                      <a:pos x="96" y="233"/>
                    </a:cxn>
                    <a:cxn ang="0">
                      <a:pos x="114" y="244"/>
                    </a:cxn>
                    <a:cxn ang="0">
                      <a:pos x="133" y="251"/>
                    </a:cxn>
                    <a:cxn ang="0">
                      <a:pos x="149" y="251"/>
                    </a:cxn>
                    <a:cxn ang="0">
                      <a:pos x="165" y="246"/>
                    </a:cxn>
                    <a:cxn ang="0">
                      <a:pos x="180" y="237"/>
                    </a:cxn>
                    <a:cxn ang="0">
                      <a:pos x="196" y="228"/>
                    </a:cxn>
                    <a:cxn ang="0">
                      <a:pos x="209" y="220"/>
                    </a:cxn>
                    <a:cxn ang="0">
                      <a:pos x="222" y="212"/>
                    </a:cxn>
                    <a:cxn ang="0">
                      <a:pos x="232" y="202"/>
                    </a:cxn>
                    <a:cxn ang="0">
                      <a:pos x="240" y="191"/>
                    </a:cxn>
                    <a:cxn ang="0">
                      <a:pos x="246" y="178"/>
                    </a:cxn>
                    <a:cxn ang="0">
                      <a:pos x="247" y="162"/>
                    </a:cxn>
                    <a:cxn ang="0">
                      <a:pos x="244" y="142"/>
                    </a:cxn>
                    <a:cxn ang="0">
                      <a:pos x="238" y="120"/>
                    </a:cxn>
                    <a:cxn ang="0">
                      <a:pos x="228" y="96"/>
                    </a:cxn>
                    <a:cxn ang="0">
                      <a:pos x="215" y="72"/>
                    </a:cxn>
                    <a:cxn ang="0">
                      <a:pos x="200" y="50"/>
                    </a:cxn>
                    <a:cxn ang="0">
                      <a:pos x="184" y="30"/>
                    </a:cxn>
                    <a:cxn ang="0">
                      <a:pos x="165" y="16"/>
                    </a:cxn>
                    <a:cxn ang="0">
                      <a:pos x="147" y="7"/>
                    </a:cxn>
                    <a:cxn ang="0">
                      <a:pos x="130" y="3"/>
                    </a:cxn>
                    <a:cxn ang="0">
                      <a:pos x="112" y="0"/>
                    </a:cxn>
                    <a:cxn ang="0">
                      <a:pos x="94" y="1"/>
                    </a:cxn>
                    <a:cxn ang="0">
                      <a:pos x="80" y="3"/>
                    </a:cxn>
                    <a:cxn ang="0">
                      <a:pos x="65" y="7"/>
                    </a:cxn>
                    <a:cxn ang="0">
                      <a:pos x="52" y="13"/>
                    </a:cxn>
                    <a:cxn ang="0">
                      <a:pos x="42" y="20"/>
                    </a:cxn>
                    <a:cxn ang="0">
                      <a:pos x="33" y="29"/>
                    </a:cxn>
                  </a:cxnLst>
                  <a:rect l="0" t="0" r="r" b="b"/>
                  <a:pathLst>
                    <a:path w="247" h="251">
                      <a:moveTo>
                        <a:pt x="33" y="29"/>
                      </a:moveTo>
                      <a:lnTo>
                        <a:pt x="21" y="44"/>
                      </a:lnTo>
                      <a:lnTo>
                        <a:pt x="12" y="60"/>
                      </a:lnTo>
                      <a:lnTo>
                        <a:pt x="5" y="79"/>
                      </a:lnTo>
                      <a:lnTo>
                        <a:pt x="0" y="97"/>
                      </a:lnTo>
                      <a:lnTo>
                        <a:pt x="0" y="116"/>
                      </a:lnTo>
                      <a:lnTo>
                        <a:pt x="5" y="135"/>
                      </a:lnTo>
                      <a:lnTo>
                        <a:pt x="12" y="152"/>
                      </a:lnTo>
                      <a:lnTo>
                        <a:pt x="25" y="169"/>
                      </a:lnTo>
                      <a:lnTo>
                        <a:pt x="42" y="187"/>
                      </a:lnTo>
                      <a:lnTo>
                        <a:pt x="58" y="202"/>
                      </a:lnTo>
                      <a:lnTo>
                        <a:pt x="77" y="220"/>
                      </a:lnTo>
                      <a:lnTo>
                        <a:pt x="96" y="233"/>
                      </a:lnTo>
                      <a:lnTo>
                        <a:pt x="114" y="244"/>
                      </a:lnTo>
                      <a:lnTo>
                        <a:pt x="133" y="251"/>
                      </a:lnTo>
                      <a:lnTo>
                        <a:pt x="149" y="251"/>
                      </a:lnTo>
                      <a:lnTo>
                        <a:pt x="165" y="246"/>
                      </a:lnTo>
                      <a:lnTo>
                        <a:pt x="180" y="237"/>
                      </a:lnTo>
                      <a:lnTo>
                        <a:pt x="196" y="228"/>
                      </a:lnTo>
                      <a:lnTo>
                        <a:pt x="209" y="220"/>
                      </a:lnTo>
                      <a:lnTo>
                        <a:pt x="222" y="212"/>
                      </a:lnTo>
                      <a:lnTo>
                        <a:pt x="232" y="202"/>
                      </a:lnTo>
                      <a:lnTo>
                        <a:pt x="240" y="191"/>
                      </a:lnTo>
                      <a:lnTo>
                        <a:pt x="246" y="178"/>
                      </a:lnTo>
                      <a:lnTo>
                        <a:pt x="247" y="162"/>
                      </a:lnTo>
                      <a:lnTo>
                        <a:pt x="244" y="142"/>
                      </a:lnTo>
                      <a:lnTo>
                        <a:pt x="238" y="120"/>
                      </a:lnTo>
                      <a:lnTo>
                        <a:pt x="228" y="96"/>
                      </a:lnTo>
                      <a:lnTo>
                        <a:pt x="215" y="72"/>
                      </a:lnTo>
                      <a:lnTo>
                        <a:pt x="200" y="50"/>
                      </a:lnTo>
                      <a:lnTo>
                        <a:pt x="184" y="30"/>
                      </a:lnTo>
                      <a:lnTo>
                        <a:pt x="165" y="16"/>
                      </a:lnTo>
                      <a:lnTo>
                        <a:pt x="147" y="7"/>
                      </a:lnTo>
                      <a:lnTo>
                        <a:pt x="130" y="3"/>
                      </a:lnTo>
                      <a:lnTo>
                        <a:pt x="112" y="0"/>
                      </a:lnTo>
                      <a:lnTo>
                        <a:pt x="94" y="1"/>
                      </a:lnTo>
                      <a:lnTo>
                        <a:pt x="80" y="3"/>
                      </a:lnTo>
                      <a:lnTo>
                        <a:pt x="65" y="7"/>
                      </a:lnTo>
                      <a:lnTo>
                        <a:pt x="52" y="13"/>
                      </a:lnTo>
                      <a:lnTo>
                        <a:pt x="42" y="20"/>
                      </a:lnTo>
                      <a:lnTo>
                        <a:pt x="33" y="29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55" name="Freeform 31"/>
                <p:cNvSpPr>
                  <a:spLocks/>
                </p:cNvSpPr>
                <p:nvPr/>
              </p:nvSpPr>
              <p:spPr bwMode="auto">
                <a:xfrm>
                  <a:off x="8313" y="4687"/>
                  <a:ext cx="75" cy="80"/>
                </a:xfrm>
                <a:custGeom>
                  <a:avLst/>
                  <a:gdLst/>
                  <a:ahLst/>
                  <a:cxnLst>
                    <a:cxn ang="0">
                      <a:pos x="115" y="3"/>
                    </a:cxn>
                    <a:cxn ang="0">
                      <a:pos x="93" y="0"/>
                    </a:cxn>
                    <a:cxn ang="0">
                      <a:pos x="66" y="2"/>
                    </a:cxn>
                    <a:cxn ang="0">
                      <a:pos x="43" y="12"/>
                    </a:cxn>
                    <a:cxn ang="0">
                      <a:pos x="16" y="37"/>
                    </a:cxn>
                    <a:cxn ang="0">
                      <a:pos x="0" y="79"/>
                    </a:cxn>
                    <a:cxn ang="0">
                      <a:pos x="2" y="124"/>
                    </a:cxn>
                    <a:cxn ang="0">
                      <a:pos x="15" y="168"/>
                    </a:cxn>
                    <a:cxn ang="0">
                      <a:pos x="32" y="201"/>
                    </a:cxn>
                    <a:cxn ang="0">
                      <a:pos x="56" y="223"/>
                    </a:cxn>
                    <a:cxn ang="0">
                      <a:pos x="84" y="237"/>
                    </a:cxn>
                    <a:cxn ang="0">
                      <a:pos x="113" y="240"/>
                    </a:cxn>
                    <a:cxn ang="0">
                      <a:pos x="151" y="229"/>
                    </a:cxn>
                    <a:cxn ang="0">
                      <a:pos x="189" y="204"/>
                    </a:cxn>
                    <a:cxn ang="0">
                      <a:pos x="216" y="171"/>
                    </a:cxn>
                    <a:cxn ang="0">
                      <a:pos x="226" y="131"/>
                    </a:cxn>
                    <a:cxn ang="0">
                      <a:pos x="222" y="104"/>
                    </a:cxn>
                    <a:cxn ang="0">
                      <a:pos x="213" y="95"/>
                    </a:cxn>
                    <a:cxn ang="0">
                      <a:pos x="201" y="96"/>
                    </a:cxn>
                    <a:cxn ang="0">
                      <a:pos x="194" y="105"/>
                    </a:cxn>
                    <a:cxn ang="0">
                      <a:pos x="191" y="127"/>
                    </a:cxn>
                    <a:cxn ang="0">
                      <a:pos x="182" y="158"/>
                    </a:cxn>
                    <a:cxn ang="0">
                      <a:pos x="162" y="183"/>
                    </a:cxn>
                    <a:cxn ang="0">
                      <a:pos x="131" y="197"/>
                    </a:cxn>
                    <a:cxn ang="0">
                      <a:pos x="90" y="197"/>
                    </a:cxn>
                    <a:cxn ang="0">
                      <a:pos x="60" y="177"/>
                    </a:cxn>
                    <a:cxn ang="0">
                      <a:pos x="44" y="144"/>
                    </a:cxn>
                    <a:cxn ang="0">
                      <a:pos x="34" y="105"/>
                    </a:cxn>
                    <a:cxn ang="0">
                      <a:pos x="32" y="76"/>
                    </a:cxn>
                    <a:cxn ang="0">
                      <a:pos x="41" y="56"/>
                    </a:cxn>
                    <a:cxn ang="0">
                      <a:pos x="54" y="39"/>
                    </a:cxn>
                    <a:cxn ang="0">
                      <a:pos x="74" y="26"/>
                    </a:cxn>
                    <a:cxn ang="0">
                      <a:pos x="87" y="25"/>
                    </a:cxn>
                    <a:cxn ang="0">
                      <a:pos x="106" y="25"/>
                    </a:cxn>
                    <a:cxn ang="0">
                      <a:pos x="126" y="25"/>
                    </a:cxn>
                    <a:cxn ang="0">
                      <a:pos x="129" y="12"/>
                    </a:cxn>
                  </a:cxnLst>
                  <a:rect l="0" t="0" r="r" b="b"/>
                  <a:pathLst>
                    <a:path w="226" h="240">
                      <a:moveTo>
                        <a:pt x="125" y="6"/>
                      </a:moveTo>
                      <a:lnTo>
                        <a:pt x="115" y="3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6" y="2"/>
                      </a:lnTo>
                      <a:lnTo>
                        <a:pt x="54" y="6"/>
                      </a:lnTo>
                      <a:lnTo>
                        <a:pt x="43" y="12"/>
                      </a:lnTo>
                      <a:lnTo>
                        <a:pt x="32" y="19"/>
                      </a:lnTo>
                      <a:lnTo>
                        <a:pt x="16" y="37"/>
                      </a:lnTo>
                      <a:lnTo>
                        <a:pt x="6" y="58"/>
                      </a:lnTo>
                      <a:lnTo>
                        <a:pt x="0" y="79"/>
                      </a:lnTo>
                      <a:lnTo>
                        <a:pt x="0" y="101"/>
                      </a:lnTo>
                      <a:lnTo>
                        <a:pt x="2" y="124"/>
                      </a:lnTo>
                      <a:lnTo>
                        <a:pt x="7" y="145"/>
                      </a:lnTo>
                      <a:lnTo>
                        <a:pt x="15" y="168"/>
                      </a:lnTo>
                      <a:lnTo>
                        <a:pt x="24" y="188"/>
                      </a:lnTo>
                      <a:lnTo>
                        <a:pt x="32" y="201"/>
                      </a:lnTo>
                      <a:lnTo>
                        <a:pt x="43" y="213"/>
                      </a:lnTo>
                      <a:lnTo>
                        <a:pt x="56" y="223"/>
                      </a:lnTo>
                      <a:lnTo>
                        <a:pt x="69" y="231"/>
                      </a:lnTo>
                      <a:lnTo>
                        <a:pt x="84" y="237"/>
                      </a:lnTo>
                      <a:lnTo>
                        <a:pt x="98" y="240"/>
                      </a:lnTo>
                      <a:lnTo>
                        <a:pt x="113" y="240"/>
                      </a:lnTo>
                      <a:lnTo>
                        <a:pt x="129" y="237"/>
                      </a:lnTo>
                      <a:lnTo>
                        <a:pt x="151" y="229"/>
                      </a:lnTo>
                      <a:lnTo>
                        <a:pt x="172" y="219"/>
                      </a:lnTo>
                      <a:lnTo>
                        <a:pt x="189" y="204"/>
                      </a:lnTo>
                      <a:lnTo>
                        <a:pt x="206" y="188"/>
                      </a:lnTo>
                      <a:lnTo>
                        <a:pt x="216" y="171"/>
                      </a:lnTo>
                      <a:lnTo>
                        <a:pt x="223" y="152"/>
                      </a:lnTo>
                      <a:lnTo>
                        <a:pt x="226" y="131"/>
                      </a:lnTo>
                      <a:lnTo>
                        <a:pt x="223" y="109"/>
                      </a:lnTo>
                      <a:lnTo>
                        <a:pt x="222" y="104"/>
                      </a:lnTo>
                      <a:lnTo>
                        <a:pt x="219" y="98"/>
                      </a:lnTo>
                      <a:lnTo>
                        <a:pt x="213" y="95"/>
                      </a:lnTo>
                      <a:lnTo>
                        <a:pt x="207" y="95"/>
                      </a:lnTo>
                      <a:lnTo>
                        <a:pt x="201" y="96"/>
                      </a:lnTo>
                      <a:lnTo>
                        <a:pt x="197" y="99"/>
                      </a:lnTo>
                      <a:lnTo>
                        <a:pt x="194" y="105"/>
                      </a:lnTo>
                      <a:lnTo>
                        <a:pt x="192" y="111"/>
                      </a:lnTo>
                      <a:lnTo>
                        <a:pt x="191" y="127"/>
                      </a:lnTo>
                      <a:lnTo>
                        <a:pt x="188" y="142"/>
                      </a:lnTo>
                      <a:lnTo>
                        <a:pt x="182" y="158"/>
                      </a:lnTo>
                      <a:lnTo>
                        <a:pt x="173" y="171"/>
                      </a:lnTo>
                      <a:lnTo>
                        <a:pt x="162" y="183"/>
                      </a:lnTo>
                      <a:lnTo>
                        <a:pt x="147" y="191"/>
                      </a:lnTo>
                      <a:lnTo>
                        <a:pt x="131" y="197"/>
                      </a:lnTo>
                      <a:lnTo>
                        <a:pt x="110" y="200"/>
                      </a:lnTo>
                      <a:lnTo>
                        <a:pt x="90" y="197"/>
                      </a:lnTo>
                      <a:lnTo>
                        <a:pt x="74" y="190"/>
                      </a:lnTo>
                      <a:lnTo>
                        <a:pt x="60" y="177"/>
                      </a:lnTo>
                      <a:lnTo>
                        <a:pt x="51" y="161"/>
                      </a:lnTo>
                      <a:lnTo>
                        <a:pt x="44" y="144"/>
                      </a:lnTo>
                      <a:lnTo>
                        <a:pt x="38" y="124"/>
                      </a:lnTo>
                      <a:lnTo>
                        <a:pt x="34" y="105"/>
                      </a:lnTo>
                      <a:lnTo>
                        <a:pt x="32" y="86"/>
                      </a:lnTo>
                      <a:lnTo>
                        <a:pt x="32" y="76"/>
                      </a:lnTo>
                      <a:lnTo>
                        <a:pt x="35" y="66"/>
                      </a:lnTo>
                      <a:lnTo>
                        <a:pt x="41" y="56"/>
                      </a:lnTo>
                      <a:lnTo>
                        <a:pt x="47" y="46"/>
                      </a:lnTo>
                      <a:lnTo>
                        <a:pt x="54" y="39"/>
                      </a:lnTo>
                      <a:lnTo>
                        <a:pt x="63" y="32"/>
                      </a:lnTo>
                      <a:lnTo>
                        <a:pt x="74" y="26"/>
                      </a:lnTo>
                      <a:lnTo>
                        <a:pt x="84" y="25"/>
                      </a:lnTo>
                      <a:lnTo>
                        <a:pt x="87" y="25"/>
                      </a:lnTo>
                      <a:lnTo>
                        <a:pt x="94" y="23"/>
                      </a:lnTo>
                      <a:lnTo>
                        <a:pt x="106" y="25"/>
                      </a:lnTo>
                      <a:lnTo>
                        <a:pt x="119" y="26"/>
                      </a:lnTo>
                      <a:lnTo>
                        <a:pt x="126" y="25"/>
                      </a:lnTo>
                      <a:lnTo>
                        <a:pt x="131" y="19"/>
                      </a:lnTo>
                      <a:lnTo>
                        <a:pt x="129" y="12"/>
                      </a:lnTo>
                      <a:lnTo>
                        <a:pt x="12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56" name="Freeform 32"/>
                <p:cNvSpPr>
                  <a:spLocks/>
                </p:cNvSpPr>
                <p:nvPr/>
              </p:nvSpPr>
              <p:spPr bwMode="auto">
                <a:xfrm>
                  <a:off x="8412" y="4892"/>
                  <a:ext cx="93" cy="90"/>
                </a:xfrm>
                <a:custGeom>
                  <a:avLst/>
                  <a:gdLst/>
                  <a:ahLst/>
                  <a:cxnLst>
                    <a:cxn ang="0">
                      <a:pos x="60" y="8"/>
                    </a:cxn>
                    <a:cxn ang="0">
                      <a:pos x="34" y="27"/>
                    </a:cxn>
                    <a:cxn ang="0">
                      <a:pos x="15" y="50"/>
                    </a:cxn>
                    <a:cxn ang="0">
                      <a:pos x="3" y="80"/>
                    </a:cxn>
                    <a:cxn ang="0">
                      <a:pos x="0" y="112"/>
                    </a:cxn>
                    <a:cxn ang="0">
                      <a:pos x="6" y="145"/>
                    </a:cxn>
                    <a:cxn ang="0">
                      <a:pos x="18" y="175"/>
                    </a:cxn>
                    <a:cxn ang="0">
                      <a:pos x="37" y="204"/>
                    </a:cxn>
                    <a:cxn ang="0">
                      <a:pos x="65" y="231"/>
                    </a:cxn>
                    <a:cxn ang="0">
                      <a:pos x="101" y="257"/>
                    </a:cxn>
                    <a:cxn ang="0">
                      <a:pos x="142" y="270"/>
                    </a:cxn>
                    <a:cxn ang="0">
                      <a:pos x="185" y="263"/>
                    </a:cxn>
                    <a:cxn ang="0">
                      <a:pos x="219" y="240"/>
                    </a:cxn>
                    <a:cxn ang="0">
                      <a:pos x="244" y="215"/>
                    </a:cxn>
                    <a:cxn ang="0">
                      <a:pos x="263" y="188"/>
                    </a:cxn>
                    <a:cxn ang="0">
                      <a:pos x="276" y="158"/>
                    </a:cxn>
                    <a:cxn ang="0">
                      <a:pos x="279" y="133"/>
                    </a:cxn>
                    <a:cxn ang="0">
                      <a:pos x="273" y="120"/>
                    </a:cxn>
                    <a:cxn ang="0">
                      <a:pos x="258" y="116"/>
                    </a:cxn>
                    <a:cxn ang="0">
                      <a:pos x="245" y="122"/>
                    </a:cxn>
                    <a:cxn ang="0">
                      <a:pos x="241" y="132"/>
                    </a:cxn>
                    <a:cxn ang="0">
                      <a:pos x="235" y="151"/>
                    </a:cxn>
                    <a:cxn ang="0">
                      <a:pos x="220" y="176"/>
                    </a:cxn>
                    <a:cxn ang="0">
                      <a:pos x="198" y="201"/>
                    </a:cxn>
                    <a:cxn ang="0">
                      <a:pos x="154" y="211"/>
                    </a:cxn>
                    <a:cxn ang="0">
                      <a:pos x="100" y="197"/>
                    </a:cxn>
                    <a:cxn ang="0">
                      <a:pos x="59" y="162"/>
                    </a:cxn>
                    <a:cxn ang="0">
                      <a:pos x="40" y="113"/>
                    </a:cxn>
                    <a:cxn ang="0">
                      <a:pos x="44" y="73"/>
                    </a:cxn>
                    <a:cxn ang="0">
                      <a:pos x="60" y="50"/>
                    </a:cxn>
                    <a:cxn ang="0">
                      <a:pos x="81" y="30"/>
                    </a:cxn>
                    <a:cxn ang="0">
                      <a:pos x="103" y="16"/>
                    </a:cxn>
                    <a:cxn ang="0">
                      <a:pos x="109" y="4"/>
                    </a:cxn>
                    <a:cxn ang="0">
                      <a:pos x="88" y="0"/>
                    </a:cxn>
                  </a:cxnLst>
                  <a:rect l="0" t="0" r="r" b="b"/>
                  <a:pathLst>
                    <a:path w="279" h="270">
                      <a:moveTo>
                        <a:pt x="75" y="3"/>
                      </a:moveTo>
                      <a:lnTo>
                        <a:pt x="60" y="8"/>
                      </a:lnTo>
                      <a:lnTo>
                        <a:pt x="47" y="17"/>
                      </a:lnTo>
                      <a:lnTo>
                        <a:pt x="34" y="27"/>
                      </a:lnTo>
                      <a:lnTo>
                        <a:pt x="24" y="39"/>
                      </a:lnTo>
                      <a:lnTo>
                        <a:pt x="15" y="50"/>
                      </a:lnTo>
                      <a:lnTo>
                        <a:pt x="7" y="64"/>
                      </a:lnTo>
                      <a:lnTo>
                        <a:pt x="3" y="80"/>
                      </a:lnTo>
                      <a:lnTo>
                        <a:pt x="0" y="96"/>
                      </a:lnTo>
                      <a:lnTo>
                        <a:pt x="0" y="112"/>
                      </a:lnTo>
                      <a:lnTo>
                        <a:pt x="2" y="129"/>
                      </a:lnTo>
                      <a:lnTo>
                        <a:pt x="6" y="145"/>
                      </a:lnTo>
                      <a:lnTo>
                        <a:pt x="12" y="161"/>
                      </a:lnTo>
                      <a:lnTo>
                        <a:pt x="18" y="175"/>
                      </a:lnTo>
                      <a:lnTo>
                        <a:pt x="27" y="189"/>
                      </a:lnTo>
                      <a:lnTo>
                        <a:pt x="37" y="204"/>
                      </a:lnTo>
                      <a:lnTo>
                        <a:pt x="49" y="217"/>
                      </a:lnTo>
                      <a:lnTo>
                        <a:pt x="65" y="231"/>
                      </a:lnTo>
                      <a:lnTo>
                        <a:pt x="82" y="244"/>
                      </a:lnTo>
                      <a:lnTo>
                        <a:pt x="101" y="257"/>
                      </a:lnTo>
                      <a:lnTo>
                        <a:pt x="122" y="266"/>
                      </a:lnTo>
                      <a:lnTo>
                        <a:pt x="142" y="270"/>
                      </a:lnTo>
                      <a:lnTo>
                        <a:pt x="165" y="270"/>
                      </a:lnTo>
                      <a:lnTo>
                        <a:pt x="185" y="263"/>
                      </a:lnTo>
                      <a:lnTo>
                        <a:pt x="206" y="250"/>
                      </a:lnTo>
                      <a:lnTo>
                        <a:pt x="219" y="240"/>
                      </a:lnTo>
                      <a:lnTo>
                        <a:pt x="232" y="228"/>
                      </a:lnTo>
                      <a:lnTo>
                        <a:pt x="244" y="215"/>
                      </a:lnTo>
                      <a:lnTo>
                        <a:pt x="254" y="202"/>
                      </a:lnTo>
                      <a:lnTo>
                        <a:pt x="263" y="188"/>
                      </a:lnTo>
                      <a:lnTo>
                        <a:pt x="270" y="174"/>
                      </a:lnTo>
                      <a:lnTo>
                        <a:pt x="276" y="158"/>
                      </a:lnTo>
                      <a:lnTo>
                        <a:pt x="279" y="141"/>
                      </a:lnTo>
                      <a:lnTo>
                        <a:pt x="279" y="133"/>
                      </a:lnTo>
                      <a:lnTo>
                        <a:pt x="278" y="126"/>
                      </a:lnTo>
                      <a:lnTo>
                        <a:pt x="273" y="120"/>
                      </a:lnTo>
                      <a:lnTo>
                        <a:pt x="266" y="116"/>
                      </a:lnTo>
                      <a:lnTo>
                        <a:pt x="258" y="116"/>
                      </a:lnTo>
                      <a:lnTo>
                        <a:pt x="251" y="118"/>
                      </a:lnTo>
                      <a:lnTo>
                        <a:pt x="245" y="122"/>
                      </a:lnTo>
                      <a:lnTo>
                        <a:pt x="241" y="129"/>
                      </a:lnTo>
                      <a:lnTo>
                        <a:pt x="241" y="132"/>
                      </a:lnTo>
                      <a:lnTo>
                        <a:pt x="238" y="139"/>
                      </a:lnTo>
                      <a:lnTo>
                        <a:pt x="235" y="151"/>
                      </a:lnTo>
                      <a:lnTo>
                        <a:pt x="229" y="164"/>
                      </a:lnTo>
                      <a:lnTo>
                        <a:pt x="220" y="176"/>
                      </a:lnTo>
                      <a:lnTo>
                        <a:pt x="210" y="191"/>
                      </a:lnTo>
                      <a:lnTo>
                        <a:pt x="198" y="201"/>
                      </a:lnTo>
                      <a:lnTo>
                        <a:pt x="182" y="210"/>
                      </a:lnTo>
                      <a:lnTo>
                        <a:pt x="154" y="211"/>
                      </a:lnTo>
                      <a:lnTo>
                        <a:pt x="126" y="207"/>
                      </a:lnTo>
                      <a:lnTo>
                        <a:pt x="100" y="197"/>
                      </a:lnTo>
                      <a:lnTo>
                        <a:pt x="78" y="181"/>
                      </a:lnTo>
                      <a:lnTo>
                        <a:pt x="59" y="162"/>
                      </a:lnTo>
                      <a:lnTo>
                        <a:pt x="46" y="139"/>
                      </a:lnTo>
                      <a:lnTo>
                        <a:pt x="40" y="113"/>
                      </a:lnTo>
                      <a:lnTo>
                        <a:pt x="40" y="86"/>
                      </a:lnTo>
                      <a:lnTo>
                        <a:pt x="44" y="73"/>
                      </a:lnTo>
                      <a:lnTo>
                        <a:pt x="50" y="62"/>
                      </a:lnTo>
                      <a:lnTo>
                        <a:pt x="60" y="50"/>
                      </a:lnTo>
                      <a:lnTo>
                        <a:pt x="71" y="39"/>
                      </a:lnTo>
                      <a:lnTo>
                        <a:pt x="81" y="30"/>
                      </a:lnTo>
                      <a:lnTo>
                        <a:pt x="93" y="21"/>
                      </a:lnTo>
                      <a:lnTo>
                        <a:pt x="103" y="16"/>
                      </a:lnTo>
                      <a:lnTo>
                        <a:pt x="112" y="11"/>
                      </a:lnTo>
                      <a:lnTo>
                        <a:pt x="109" y="4"/>
                      </a:lnTo>
                      <a:lnTo>
                        <a:pt x="100" y="0"/>
                      </a:lnTo>
                      <a:lnTo>
                        <a:pt x="88" y="0"/>
                      </a:lnTo>
                      <a:lnTo>
                        <a:pt x="75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57" name="Freeform 33"/>
                <p:cNvSpPr>
                  <a:spLocks/>
                </p:cNvSpPr>
                <p:nvPr/>
              </p:nvSpPr>
              <p:spPr bwMode="auto">
                <a:xfrm>
                  <a:off x="8347" y="4786"/>
                  <a:ext cx="24" cy="25"/>
                </a:xfrm>
                <a:custGeom>
                  <a:avLst/>
                  <a:gdLst/>
                  <a:ahLst/>
                  <a:cxnLst>
                    <a:cxn ang="0">
                      <a:pos x="7" y="65"/>
                    </a:cxn>
                    <a:cxn ang="0">
                      <a:pos x="15" y="72"/>
                    </a:cxn>
                    <a:cxn ang="0">
                      <a:pos x="25" y="75"/>
                    </a:cxn>
                    <a:cxn ang="0">
                      <a:pos x="32" y="75"/>
                    </a:cxn>
                    <a:cxn ang="0">
                      <a:pos x="37" y="73"/>
                    </a:cxn>
                    <a:cxn ang="0">
                      <a:pos x="39" y="72"/>
                    </a:cxn>
                    <a:cxn ang="0">
                      <a:pos x="47" y="71"/>
                    </a:cxn>
                    <a:cxn ang="0">
                      <a:pos x="56" y="66"/>
                    </a:cxn>
                    <a:cxn ang="0">
                      <a:pos x="64" y="60"/>
                    </a:cxn>
                    <a:cxn ang="0">
                      <a:pos x="69" y="56"/>
                    </a:cxn>
                    <a:cxn ang="0">
                      <a:pos x="72" y="52"/>
                    </a:cxn>
                    <a:cxn ang="0">
                      <a:pos x="72" y="49"/>
                    </a:cxn>
                    <a:cxn ang="0">
                      <a:pos x="70" y="45"/>
                    </a:cxn>
                    <a:cxn ang="0">
                      <a:pos x="67" y="40"/>
                    </a:cxn>
                    <a:cxn ang="0">
                      <a:pos x="63" y="39"/>
                    </a:cxn>
                    <a:cxn ang="0">
                      <a:pos x="59" y="38"/>
                    </a:cxn>
                    <a:cxn ang="0">
                      <a:pos x="54" y="39"/>
                    </a:cxn>
                    <a:cxn ang="0">
                      <a:pos x="48" y="42"/>
                    </a:cxn>
                    <a:cxn ang="0">
                      <a:pos x="39" y="46"/>
                    </a:cxn>
                    <a:cxn ang="0">
                      <a:pos x="32" y="50"/>
                    </a:cxn>
                    <a:cxn ang="0">
                      <a:pos x="29" y="52"/>
                    </a:cxn>
                    <a:cxn ang="0">
                      <a:pos x="26" y="43"/>
                    </a:cxn>
                    <a:cxn ang="0">
                      <a:pos x="20" y="25"/>
                    </a:cxn>
                    <a:cxn ang="0">
                      <a:pos x="12" y="7"/>
                    </a:cxn>
                    <a:cxn ang="0">
                      <a:pos x="1" y="0"/>
                    </a:cxn>
                    <a:cxn ang="0">
                      <a:pos x="0" y="17"/>
                    </a:cxn>
                    <a:cxn ang="0">
                      <a:pos x="3" y="39"/>
                    </a:cxn>
                    <a:cxn ang="0">
                      <a:pos x="6" y="58"/>
                    </a:cxn>
                    <a:cxn ang="0">
                      <a:pos x="7" y="65"/>
                    </a:cxn>
                  </a:cxnLst>
                  <a:rect l="0" t="0" r="r" b="b"/>
                  <a:pathLst>
                    <a:path w="72" h="75">
                      <a:moveTo>
                        <a:pt x="7" y="65"/>
                      </a:moveTo>
                      <a:lnTo>
                        <a:pt x="15" y="72"/>
                      </a:lnTo>
                      <a:lnTo>
                        <a:pt x="25" y="75"/>
                      </a:lnTo>
                      <a:lnTo>
                        <a:pt x="32" y="75"/>
                      </a:lnTo>
                      <a:lnTo>
                        <a:pt x="37" y="73"/>
                      </a:lnTo>
                      <a:lnTo>
                        <a:pt x="39" y="72"/>
                      </a:lnTo>
                      <a:lnTo>
                        <a:pt x="47" y="71"/>
                      </a:lnTo>
                      <a:lnTo>
                        <a:pt x="56" y="66"/>
                      </a:lnTo>
                      <a:lnTo>
                        <a:pt x="64" y="60"/>
                      </a:lnTo>
                      <a:lnTo>
                        <a:pt x="69" y="56"/>
                      </a:lnTo>
                      <a:lnTo>
                        <a:pt x="72" y="52"/>
                      </a:lnTo>
                      <a:lnTo>
                        <a:pt x="72" y="49"/>
                      </a:lnTo>
                      <a:lnTo>
                        <a:pt x="70" y="45"/>
                      </a:lnTo>
                      <a:lnTo>
                        <a:pt x="67" y="40"/>
                      </a:lnTo>
                      <a:lnTo>
                        <a:pt x="63" y="39"/>
                      </a:lnTo>
                      <a:lnTo>
                        <a:pt x="59" y="38"/>
                      </a:lnTo>
                      <a:lnTo>
                        <a:pt x="54" y="39"/>
                      </a:lnTo>
                      <a:lnTo>
                        <a:pt x="48" y="42"/>
                      </a:lnTo>
                      <a:lnTo>
                        <a:pt x="39" y="46"/>
                      </a:lnTo>
                      <a:lnTo>
                        <a:pt x="32" y="50"/>
                      </a:lnTo>
                      <a:lnTo>
                        <a:pt x="29" y="52"/>
                      </a:lnTo>
                      <a:lnTo>
                        <a:pt x="26" y="43"/>
                      </a:lnTo>
                      <a:lnTo>
                        <a:pt x="20" y="25"/>
                      </a:lnTo>
                      <a:lnTo>
                        <a:pt x="12" y="7"/>
                      </a:lnTo>
                      <a:lnTo>
                        <a:pt x="1" y="0"/>
                      </a:lnTo>
                      <a:lnTo>
                        <a:pt x="0" y="17"/>
                      </a:lnTo>
                      <a:lnTo>
                        <a:pt x="3" y="39"/>
                      </a:lnTo>
                      <a:lnTo>
                        <a:pt x="6" y="58"/>
                      </a:lnTo>
                      <a:lnTo>
                        <a:pt x="7" y="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58" name="Freeform 34"/>
                <p:cNvSpPr>
                  <a:spLocks/>
                </p:cNvSpPr>
                <p:nvPr/>
              </p:nvSpPr>
              <p:spPr bwMode="auto">
                <a:xfrm>
                  <a:off x="8370" y="4780"/>
                  <a:ext cx="23" cy="20"/>
                </a:xfrm>
                <a:custGeom>
                  <a:avLst/>
                  <a:gdLst/>
                  <a:ahLst/>
                  <a:cxnLst>
                    <a:cxn ang="0">
                      <a:pos x="15" y="53"/>
                    </a:cxn>
                    <a:cxn ang="0">
                      <a:pos x="16" y="55"/>
                    </a:cxn>
                    <a:cxn ang="0">
                      <a:pos x="20" y="57"/>
                    </a:cxn>
                    <a:cxn ang="0">
                      <a:pos x="25" y="59"/>
                    </a:cxn>
                    <a:cxn ang="0">
                      <a:pos x="26" y="59"/>
                    </a:cxn>
                    <a:cxn ang="0">
                      <a:pos x="35" y="59"/>
                    </a:cxn>
                    <a:cxn ang="0">
                      <a:pos x="45" y="56"/>
                    </a:cxn>
                    <a:cxn ang="0">
                      <a:pos x="54" y="55"/>
                    </a:cxn>
                    <a:cxn ang="0">
                      <a:pos x="63" y="50"/>
                    </a:cxn>
                    <a:cxn ang="0">
                      <a:pos x="66" y="47"/>
                    </a:cxn>
                    <a:cxn ang="0">
                      <a:pos x="69" y="44"/>
                    </a:cxn>
                    <a:cxn ang="0">
                      <a:pos x="70" y="40"/>
                    </a:cxn>
                    <a:cxn ang="0">
                      <a:pos x="69" y="37"/>
                    </a:cxn>
                    <a:cxn ang="0">
                      <a:pos x="56" y="32"/>
                    </a:cxn>
                    <a:cxn ang="0">
                      <a:pos x="42" y="33"/>
                    </a:cxn>
                    <a:cxn ang="0">
                      <a:pos x="32" y="37"/>
                    </a:cxn>
                    <a:cxn ang="0">
                      <a:pos x="28" y="40"/>
                    </a:cxn>
                    <a:cxn ang="0">
                      <a:pos x="20" y="30"/>
                    </a:cxn>
                    <a:cxn ang="0">
                      <a:pos x="16" y="14"/>
                    </a:cxn>
                    <a:cxn ang="0">
                      <a:pos x="10" y="3"/>
                    </a:cxn>
                    <a:cxn ang="0">
                      <a:pos x="3" y="0"/>
                    </a:cxn>
                    <a:cxn ang="0">
                      <a:pos x="0" y="19"/>
                    </a:cxn>
                    <a:cxn ang="0">
                      <a:pos x="4" y="36"/>
                    </a:cxn>
                    <a:cxn ang="0">
                      <a:pos x="12" y="49"/>
                    </a:cxn>
                    <a:cxn ang="0">
                      <a:pos x="15" y="53"/>
                    </a:cxn>
                  </a:cxnLst>
                  <a:rect l="0" t="0" r="r" b="b"/>
                  <a:pathLst>
                    <a:path w="70" h="59">
                      <a:moveTo>
                        <a:pt x="15" y="53"/>
                      </a:moveTo>
                      <a:lnTo>
                        <a:pt x="16" y="55"/>
                      </a:lnTo>
                      <a:lnTo>
                        <a:pt x="20" y="57"/>
                      </a:lnTo>
                      <a:lnTo>
                        <a:pt x="25" y="59"/>
                      </a:lnTo>
                      <a:lnTo>
                        <a:pt x="26" y="59"/>
                      </a:lnTo>
                      <a:lnTo>
                        <a:pt x="35" y="59"/>
                      </a:lnTo>
                      <a:lnTo>
                        <a:pt x="45" y="56"/>
                      </a:lnTo>
                      <a:lnTo>
                        <a:pt x="54" y="55"/>
                      </a:lnTo>
                      <a:lnTo>
                        <a:pt x="63" y="50"/>
                      </a:lnTo>
                      <a:lnTo>
                        <a:pt x="66" y="47"/>
                      </a:lnTo>
                      <a:lnTo>
                        <a:pt x="69" y="44"/>
                      </a:lnTo>
                      <a:lnTo>
                        <a:pt x="70" y="40"/>
                      </a:lnTo>
                      <a:lnTo>
                        <a:pt x="69" y="37"/>
                      </a:lnTo>
                      <a:lnTo>
                        <a:pt x="56" y="32"/>
                      </a:lnTo>
                      <a:lnTo>
                        <a:pt x="42" y="33"/>
                      </a:lnTo>
                      <a:lnTo>
                        <a:pt x="32" y="37"/>
                      </a:lnTo>
                      <a:lnTo>
                        <a:pt x="28" y="40"/>
                      </a:lnTo>
                      <a:lnTo>
                        <a:pt x="20" y="30"/>
                      </a:lnTo>
                      <a:lnTo>
                        <a:pt x="16" y="14"/>
                      </a:lnTo>
                      <a:lnTo>
                        <a:pt x="10" y="3"/>
                      </a:lnTo>
                      <a:lnTo>
                        <a:pt x="3" y="0"/>
                      </a:lnTo>
                      <a:lnTo>
                        <a:pt x="0" y="19"/>
                      </a:lnTo>
                      <a:lnTo>
                        <a:pt x="4" y="36"/>
                      </a:lnTo>
                      <a:lnTo>
                        <a:pt x="12" y="49"/>
                      </a:lnTo>
                      <a:lnTo>
                        <a:pt x="15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59" name="Freeform 35"/>
                <p:cNvSpPr>
                  <a:spLocks/>
                </p:cNvSpPr>
                <p:nvPr/>
              </p:nvSpPr>
              <p:spPr bwMode="auto">
                <a:xfrm>
                  <a:off x="8390" y="4771"/>
                  <a:ext cx="22" cy="20"/>
                </a:xfrm>
                <a:custGeom>
                  <a:avLst/>
                  <a:gdLst/>
                  <a:ahLst/>
                  <a:cxnLst>
                    <a:cxn ang="0">
                      <a:pos x="4" y="46"/>
                    </a:cxn>
                    <a:cxn ang="0">
                      <a:pos x="9" y="56"/>
                    </a:cxn>
                    <a:cxn ang="0">
                      <a:pos x="21" y="60"/>
                    </a:cxn>
                    <a:cxn ang="0">
                      <a:pos x="31" y="60"/>
                    </a:cxn>
                    <a:cxn ang="0">
                      <a:pos x="35" y="60"/>
                    </a:cxn>
                    <a:cxn ang="0">
                      <a:pos x="44" y="57"/>
                    </a:cxn>
                    <a:cxn ang="0">
                      <a:pos x="54" y="51"/>
                    </a:cxn>
                    <a:cxn ang="0">
                      <a:pos x="62" y="46"/>
                    </a:cxn>
                    <a:cxn ang="0">
                      <a:pos x="65" y="40"/>
                    </a:cxn>
                    <a:cxn ang="0">
                      <a:pos x="63" y="36"/>
                    </a:cxn>
                    <a:cxn ang="0">
                      <a:pos x="60" y="34"/>
                    </a:cxn>
                    <a:cxn ang="0">
                      <a:pos x="56" y="33"/>
                    </a:cxn>
                    <a:cxn ang="0">
                      <a:pos x="51" y="33"/>
                    </a:cxn>
                    <a:cxn ang="0">
                      <a:pos x="26" y="37"/>
                    </a:cxn>
                    <a:cxn ang="0">
                      <a:pos x="24" y="30"/>
                    </a:cxn>
                    <a:cxn ang="0">
                      <a:pos x="18" y="15"/>
                    </a:cxn>
                    <a:cxn ang="0">
                      <a:pos x="9" y="2"/>
                    </a:cxn>
                    <a:cxn ang="0">
                      <a:pos x="0" y="0"/>
                    </a:cxn>
                    <a:cxn ang="0">
                      <a:pos x="0" y="14"/>
                    </a:cxn>
                    <a:cxn ang="0">
                      <a:pos x="2" y="30"/>
                    </a:cxn>
                    <a:cxn ang="0">
                      <a:pos x="3" y="41"/>
                    </a:cxn>
                    <a:cxn ang="0">
                      <a:pos x="4" y="46"/>
                    </a:cxn>
                  </a:cxnLst>
                  <a:rect l="0" t="0" r="r" b="b"/>
                  <a:pathLst>
                    <a:path w="65" h="60">
                      <a:moveTo>
                        <a:pt x="4" y="46"/>
                      </a:moveTo>
                      <a:lnTo>
                        <a:pt x="9" y="56"/>
                      </a:lnTo>
                      <a:lnTo>
                        <a:pt x="21" y="60"/>
                      </a:lnTo>
                      <a:lnTo>
                        <a:pt x="31" y="60"/>
                      </a:lnTo>
                      <a:lnTo>
                        <a:pt x="35" y="60"/>
                      </a:lnTo>
                      <a:lnTo>
                        <a:pt x="44" y="57"/>
                      </a:lnTo>
                      <a:lnTo>
                        <a:pt x="54" y="51"/>
                      </a:lnTo>
                      <a:lnTo>
                        <a:pt x="62" y="46"/>
                      </a:lnTo>
                      <a:lnTo>
                        <a:pt x="65" y="40"/>
                      </a:lnTo>
                      <a:lnTo>
                        <a:pt x="63" y="36"/>
                      </a:lnTo>
                      <a:lnTo>
                        <a:pt x="60" y="34"/>
                      </a:lnTo>
                      <a:lnTo>
                        <a:pt x="56" y="33"/>
                      </a:lnTo>
                      <a:lnTo>
                        <a:pt x="51" y="33"/>
                      </a:lnTo>
                      <a:lnTo>
                        <a:pt x="26" y="37"/>
                      </a:lnTo>
                      <a:lnTo>
                        <a:pt x="24" y="30"/>
                      </a:lnTo>
                      <a:lnTo>
                        <a:pt x="18" y="15"/>
                      </a:lnTo>
                      <a:lnTo>
                        <a:pt x="9" y="2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2" y="30"/>
                      </a:lnTo>
                      <a:lnTo>
                        <a:pt x="3" y="41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60" name="Freeform 36"/>
                <p:cNvSpPr>
                  <a:spLocks/>
                </p:cNvSpPr>
                <p:nvPr/>
              </p:nvSpPr>
              <p:spPr bwMode="auto">
                <a:xfrm>
                  <a:off x="8362" y="4825"/>
                  <a:ext cx="23" cy="16"/>
                </a:xfrm>
                <a:custGeom>
                  <a:avLst/>
                  <a:gdLst/>
                  <a:ahLst/>
                  <a:cxnLst>
                    <a:cxn ang="0">
                      <a:pos x="9" y="46"/>
                    </a:cxn>
                    <a:cxn ang="0">
                      <a:pos x="12" y="47"/>
                    </a:cxn>
                    <a:cxn ang="0">
                      <a:pos x="16" y="47"/>
                    </a:cxn>
                    <a:cxn ang="0">
                      <a:pos x="22" y="47"/>
                    </a:cxn>
                    <a:cxn ang="0">
                      <a:pos x="23" y="47"/>
                    </a:cxn>
                    <a:cxn ang="0">
                      <a:pos x="31" y="46"/>
                    </a:cxn>
                    <a:cxn ang="0">
                      <a:pos x="40" y="45"/>
                    </a:cxn>
                    <a:cxn ang="0">
                      <a:pos x="48" y="42"/>
                    </a:cxn>
                    <a:cxn ang="0">
                      <a:pos x="56" y="37"/>
                    </a:cxn>
                    <a:cxn ang="0">
                      <a:pos x="63" y="34"/>
                    </a:cxn>
                    <a:cxn ang="0">
                      <a:pos x="67" y="30"/>
                    </a:cxn>
                    <a:cxn ang="0">
                      <a:pos x="69" y="26"/>
                    </a:cxn>
                    <a:cxn ang="0">
                      <a:pos x="66" y="20"/>
                    </a:cxn>
                    <a:cxn ang="0">
                      <a:pos x="62" y="17"/>
                    </a:cxn>
                    <a:cxn ang="0">
                      <a:pos x="56" y="17"/>
                    </a:cxn>
                    <a:cxn ang="0">
                      <a:pos x="48" y="17"/>
                    </a:cxn>
                    <a:cxn ang="0">
                      <a:pos x="40" y="19"/>
                    </a:cxn>
                    <a:cxn ang="0">
                      <a:pos x="32" y="22"/>
                    </a:cxn>
                    <a:cxn ang="0">
                      <a:pos x="26" y="23"/>
                    </a:cxn>
                    <a:cxn ang="0">
                      <a:pos x="22" y="26"/>
                    </a:cxn>
                    <a:cxn ang="0">
                      <a:pos x="20" y="26"/>
                    </a:cxn>
                    <a:cxn ang="0">
                      <a:pos x="19" y="22"/>
                    </a:cxn>
                    <a:cxn ang="0">
                      <a:pos x="16" y="14"/>
                    </a:cxn>
                    <a:cxn ang="0">
                      <a:pos x="12" y="7"/>
                    </a:cxn>
                    <a:cxn ang="0">
                      <a:pos x="10" y="4"/>
                    </a:cxn>
                    <a:cxn ang="0">
                      <a:pos x="7" y="1"/>
                    </a:cxn>
                    <a:cxn ang="0">
                      <a:pos x="6" y="0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11"/>
                    </a:cxn>
                    <a:cxn ang="0">
                      <a:pos x="3" y="26"/>
                    </a:cxn>
                    <a:cxn ang="0">
                      <a:pos x="7" y="40"/>
                    </a:cxn>
                    <a:cxn ang="0">
                      <a:pos x="9" y="46"/>
                    </a:cxn>
                  </a:cxnLst>
                  <a:rect l="0" t="0" r="r" b="b"/>
                  <a:pathLst>
                    <a:path w="69" h="47">
                      <a:moveTo>
                        <a:pt x="9" y="46"/>
                      </a:moveTo>
                      <a:lnTo>
                        <a:pt x="12" y="47"/>
                      </a:lnTo>
                      <a:lnTo>
                        <a:pt x="16" y="47"/>
                      </a:lnTo>
                      <a:lnTo>
                        <a:pt x="22" y="47"/>
                      </a:lnTo>
                      <a:lnTo>
                        <a:pt x="23" y="47"/>
                      </a:lnTo>
                      <a:lnTo>
                        <a:pt x="31" y="46"/>
                      </a:lnTo>
                      <a:lnTo>
                        <a:pt x="40" y="45"/>
                      </a:lnTo>
                      <a:lnTo>
                        <a:pt x="48" y="42"/>
                      </a:lnTo>
                      <a:lnTo>
                        <a:pt x="56" y="37"/>
                      </a:lnTo>
                      <a:lnTo>
                        <a:pt x="63" y="34"/>
                      </a:lnTo>
                      <a:lnTo>
                        <a:pt x="67" y="30"/>
                      </a:lnTo>
                      <a:lnTo>
                        <a:pt x="69" y="26"/>
                      </a:lnTo>
                      <a:lnTo>
                        <a:pt x="66" y="20"/>
                      </a:lnTo>
                      <a:lnTo>
                        <a:pt x="62" y="17"/>
                      </a:lnTo>
                      <a:lnTo>
                        <a:pt x="56" y="17"/>
                      </a:lnTo>
                      <a:lnTo>
                        <a:pt x="48" y="17"/>
                      </a:lnTo>
                      <a:lnTo>
                        <a:pt x="40" y="19"/>
                      </a:lnTo>
                      <a:lnTo>
                        <a:pt x="32" y="22"/>
                      </a:lnTo>
                      <a:lnTo>
                        <a:pt x="26" y="23"/>
                      </a:lnTo>
                      <a:lnTo>
                        <a:pt x="22" y="26"/>
                      </a:lnTo>
                      <a:lnTo>
                        <a:pt x="20" y="26"/>
                      </a:lnTo>
                      <a:lnTo>
                        <a:pt x="19" y="22"/>
                      </a:lnTo>
                      <a:lnTo>
                        <a:pt x="16" y="14"/>
                      </a:lnTo>
                      <a:lnTo>
                        <a:pt x="12" y="7"/>
                      </a:lnTo>
                      <a:lnTo>
                        <a:pt x="10" y="4"/>
                      </a:lnTo>
                      <a:lnTo>
                        <a:pt x="7" y="1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11"/>
                      </a:lnTo>
                      <a:lnTo>
                        <a:pt x="3" y="26"/>
                      </a:lnTo>
                      <a:lnTo>
                        <a:pt x="7" y="40"/>
                      </a:lnTo>
                      <a:lnTo>
                        <a:pt x="9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61" name="Freeform 37"/>
                <p:cNvSpPr>
                  <a:spLocks/>
                </p:cNvSpPr>
                <p:nvPr/>
              </p:nvSpPr>
              <p:spPr bwMode="auto">
                <a:xfrm>
                  <a:off x="8390" y="4813"/>
                  <a:ext cx="20" cy="20"/>
                </a:xfrm>
                <a:custGeom>
                  <a:avLst/>
                  <a:gdLst/>
                  <a:ahLst/>
                  <a:cxnLst>
                    <a:cxn ang="0">
                      <a:pos x="13" y="52"/>
                    </a:cxn>
                    <a:cxn ang="0">
                      <a:pos x="20" y="55"/>
                    </a:cxn>
                    <a:cxn ang="0">
                      <a:pos x="32" y="58"/>
                    </a:cxn>
                    <a:cxn ang="0">
                      <a:pos x="45" y="56"/>
                    </a:cxn>
                    <a:cxn ang="0">
                      <a:pos x="55" y="50"/>
                    </a:cxn>
                    <a:cxn ang="0">
                      <a:pos x="58" y="49"/>
                    </a:cxn>
                    <a:cxn ang="0">
                      <a:pos x="60" y="46"/>
                    </a:cxn>
                    <a:cxn ang="0">
                      <a:pos x="60" y="42"/>
                    </a:cxn>
                    <a:cxn ang="0">
                      <a:pos x="60" y="39"/>
                    </a:cxn>
                    <a:cxn ang="0">
                      <a:pos x="58" y="36"/>
                    </a:cxn>
                    <a:cxn ang="0">
                      <a:pos x="54" y="33"/>
                    </a:cxn>
                    <a:cxn ang="0">
                      <a:pos x="49" y="32"/>
                    </a:cxn>
                    <a:cxn ang="0">
                      <a:pos x="45" y="32"/>
                    </a:cxn>
                    <a:cxn ang="0">
                      <a:pos x="36" y="35"/>
                    </a:cxn>
                    <a:cxn ang="0">
                      <a:pos x="27" y="36"/>
                    </a:cxn>
                    <a:cxn ang="0">
                      <a:pos x="20" y="35"/>
                    </a:cxn>
                    <a:cxn ang="0">
                      <a:pos x="17" y="35"/>
                    </a:cxn>
                    <a:cxn ang="0">
                      <a:pos x="17" y="29"/>
                    </a:cxn>
                    <a:cxn ang="0">
                      <a:pos x="17" y="16"/>
                    </a:cxn>
                    <a:cxn ang="0">
                      <a:pos x="14" y="3"/>
                    </a:cxn>
                    <a:cxn ang="0">
                      <a:pos x="5" y="0"/>
                    </a:cxn>
                    <a:cxn ang="0">
                      <a:pos x="1" y="12"/>
                    </a:cxn>
                    <a:cxn ang="0">
                      <a:pos x="0" y="26"/>
                    </a:cxn>
                    <a:cxn ang="0">
                      <a:pos x="3" y="40"/>
                    </a:cxn>
                    <a:cxn ang="0">
                      <a:pos x="13" y="52"/>
                    </a:cxn>
                  </a:cxnLst>
                  <a:rect l="0" t="0" r="r" b="b"/>
                  <a:pathLst>
                    <a:path w="60" h="58">
                      <a:moveTo>
                        <a:pt x="13" y="52"/>
                      </a:moveTo>
                      <a:lnTo>
                        <a:pt x="20" y="55"/>
                      </a:lnTo>
                      <a:lnTo>
                        <a:pt x="32" y="58"/>
                      </a:lnTo>
                      <a:lnTo>
                        <a:pt x="45" y="56"/>
                      </a:lnTo>
                      <a:lnTo>
                        <a:pt x="55" y="50"/>
                      </a:lnTo>
                      <a:lnTo>
                        <a:pt x="58" y="49"/>
                      </a:lnTo>
                      <a:lnTo>
                        <a:pt x="60" y="46"/>
                      </a:lnTo>
                      <a:lnTo>
                        <a:pt x="60" y="42"/>
                      </a:lnTo>
                      <a:lnTo>
                        <a:pt x="60" y="39"/>
                      </a:lnTo>
                      <a:lnTo>
                        <a:pt x="58" y="36"/>
                      </a:lnTo>
                      <a:lnTo>
                        <a:pt x="54" y="33"/>
                      </a:lnTo>
                      <a:lnTo>
                        <a:pt x="49" y="32"/>
                      </a:lnTo>
                      <a:lnTo>
                        <a:pt x="45" y="32"/>
                      </a:lnTo>
                      <a:lnTo>
                        <a:pt x="36" y="35"/>
                      </a:lnTo>
                      <a:lnTo>
                        <a:pt x="27" y="36"/>
                      </a:lnTo>
                      <a:lnTo>
                        <a:pt x="20" y="35"/>
                      </a:lnTo>
                      <a:lnTo>
                        <a:pt x="17" y="35"/>
                      </a:lnTo>
                      <a:lnTo>
                        <a:pt x="17" y="29"/>
                      </a:lnTo>
                      <a:lnTo>
                        <a:pt x="17" y="16"/>
                      </a:lnTo>
                      <a:lnTo>
                        <a:pt x="14" y="3"/>
                      </a:lnTo>
                      <a:lnTo>
                        <a:pt x="5" y="0"/>
                      </a:lnTo>
                      <a:lnTo>
                        <a:pt x="1" y="12"/>
                      </a:lnTo>
                      <a:lnTo>
                        <a:pt x="0" y="26"/>
                      </a:lnTo>
                      <a:lnTo>
                        <a:pt x="3" y="40"/>
                      </a:lnTo>
                      <a:lnTo>
                        <a:pt x="13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62" name="Freeform 38"/>
                <p:cNvSpPr>
                  <a:spLocks/>
                </p:cNvSpPr>
                <p:nvPr/>
              </p:nvSpPr>
              <p:spPr bwMode="auto">
                <a:xfrm>
                  <a:off x="8411" y="4806"/>
                  <a:ext cx="20" cy="18"/>
                </a:xfrm>
                <a:custGeom>
                  <a:avLst/>
                  <a:gdLst/>
                  <a:ahLst/>
                  <a:cxnLst>
                    <a:cxn ang="0">
                      <a:pos x="19" y="52"/>
                    </a:cxn>
                    <a:cxn ang="0">
                      <a:pos x="31" y="55"/>
                    </a:cxn>
                    <a:cxn ang="0">
                      <a:pos x="43" y="54"/>
                    </a:cxn>
                    <a:cxn ang="0">
                      <a:pos x="53" y="46"/>
                    </a:cxn>
                    <a:cxn ang="0">
                      <a:pos x="59" y="35"/>
                    </a:cxn>
                    <a:cxn ang="0">
                      <a:pos x="57" y="31"/>
                    </a:cxn>
                    <a:cxn ang="0">
                      <a:pos x="54" y="29"/>
                    </a:cxn>
                    <a:cxn ang="0">
                      <a:pos x="49" y="28"/>
                    </a:cxn>
                    <a:cxn ang="0">
                      <a:pos x="44" y="29"/>
                    </a:cxn>
                    <a:cxn ang="0">
                      <a:pos x="41" y="32"/>
                    </a:cxn>
                    <a:cxn ang="0">
                      <a:pos x="38" y="35"/>
                    </a:cxn>
                    <a:cxn ang="0">
                      <a:pos x="34" y="36"/>
                    </a:cxn>
                    <a:cxn ang="0">
                      <a:pos x="31" y="39"/>
                    </a:cxn>
                    <a:cxn ang="0">
                      <a:pos x="28" y="32"/>
                    </a:cxn>
                    <a:cxn ang="0">
                      <a:pos x="21" y="18"/>
                    </a:cxn>
                    <a:cxn ang="0">
                      <a:pos x="10" y="5"/>
                    </a:cxn>
                    <a:cxn ang="0">
                      <a:pos x="0" y="0"/>
                    </a:cxn>
                    <a:cxn ang="0">
                      <a:pos x="2" y="18"/>
                    </a:cxn>
                    <a:cxn ang="0">
                      <a:pos x="9" y="35"/>
                    </a:cxn>
                    <a:cxn ang="0">
                      <a:pos x="16" y="46"/>
                    </a:cxn>
                    <a:cxn ang="0">
                      <a:pos x="19" y="52"/>
                    </a:cxn>
                  </a:cxnLst>
                  <a:rect l="0" t="0" r="r" b="b"/>
                  <a:pathLst>
                    <a:path w="59" h="55">
                      <a:moveTo>
                        <a:pt x="19" y="52"/>
                      </a:moveTo>
                      <a:lnTo>
                        <a:pt x="31" y="55"/>
                      </a:lnTo>
                      <a:lnTo>
                        <a:pt x="43" y="54"/>
                      </a:lnTo>
                      <a:lnTo>
                        <a:pt x="53" y="46"/>
                      </a:lnTo>
                      <a:lnTo>
                        <a:pt x="59" y="35"/>
                      </a:lnTo>
                      <a:lnTo>
                        <a:pt x="57" y="31"/>
                      </a:lnTo>
                      <a:lnTo>
                        <a:pt x="54" y="29"/>
                      </a:lnTo>
                      <a:lnTo>
                        <a:pt x="49" y="28"/>
                      </a:lnTo>
                      <a:lnTo>
                        <a:pt x="44" y="29"/>
                      </a:lnTo>
                      <a:lnTo>
                        <a:pt x="41" y="32"/>
                      </a:lnTo>
                      <a:lnTo>
                        <a:pt x="38" y="35"/>
                      </a:lnTo>
                      <a:lnTo>
                        <a:pt x="34" y="36"/>
                      </a:lnTo>
                      <a:lnTo>
                        <a:pt x="31" y="39"/>
                      </a:lnTo>
                      <a:lnTo>
                        <a:pt x="28" y="32"/>
                      </a:lnTo>
                      <a:lnTo>
                        <a:pt x="21" y="18"/>
                      </a:lnTo>
                      <a:lnTo>
                        <a:pt x="10" y="5"/>
                      </a:lnTo>
                      <a:lnTo>
                        <a:pt x="0" y="0"/>
                      </a:lnTo>
                      <a:lnTo>
                        <a:pt x="2" y="18"/>
                      </a:lnTo>
                      <a:lnTo>
                        <a:pt x="9" y="35"/>
                      </a:lnTo>
                      <a:lnTo>
                        <a:pt x="16" y="46"/>
                      </a:lnTo>
                      <a:lnTo>
                        <a:pt x="19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63" name="Freeform 39"/>
                <p:cNvSpPr>
                  <a:spLocks/>
                </p:cNvSpPr>
                <p:nvPr/>
              </p:nvSpPr>
              <p:spPr bwMode="auto">
                <a:xfrm>
                  <a:off x="8374" y="4857"/>
                  <a:ext cx="27" cy="25"/>
                </a:xfrm>
                <a:custGeom>
                  <a:avLst/>
                  <a:gdLst/>
                  <a:ahLst/>
                  <a:cxnLst>
                    <a:cxn ang="0">
                      <a:pos x="32" y="75"/>
                    </a:cxn>
                    <a:cxn ang="0">
                      <a:pos x="38" y="76"/>
                    </a:cxn>
                    <a:cxn ang="0">
                      <a:pos x="44" y="76"/>
                    </a:cxn>
                    <a:cxn ang="0">
                      <a:pos x="50" y="76"/>
                    </a:cxn>
                    <a:cxn ang="0">
                      <a:pos x="57" y="75"/>
                    </a:cxn>
                    <a:cxn ang="0">
                      <a:pos x="61" y="72"/>
                    </a:cxn>
                    <a:cxn ang="0">
                      <a:pos x="67" y="67"/>
                    </a:cxn>
                    <a:cxn ang="0">
                      <a:pos x="72" y="64"/>
                    </a:cxn>
                    <a:cxn ang="0">
                      <a:pos x="76" y="59"/>
                    </a:cxn>
                    <a:cxn ang="0">
                      <a:pos x="80" y="56"/>
                    </a:cxn>
                    <a:cxn ang="0">
                      <a:pos x="82" y="52"/>
                    </a:cxn>
                    <a:cxn ang="0">
                      <a:pos x="82" y="47"/>
                    </a:cxn>
                    <a:cxn ang="0">
                      <a:pos x="79" y="43"/>
                    </a:cxn>
                    <a:cxn ang="0">
                      <a:pos x="70" y="39"/>
                    </a:cxn>
                    <a:cxn ang="0">
                      <a:pos x="63" y="37"/>
                    </a:cxn>
                    <a:cxn ang="0">
                      <a:pos x="54" y="39"/>
                    </a:cxn>
                    <a:cxn ang="0">
                      <a:pos x="47" y="41"/>
                    </a:cxn>
                    <a:cxn ang="0">
                      <a:pos x="39" y="44"/>
                    </a:cxn>
                    <a:cxn ang="0">
                      <a:pos x="35" y="49"/>
                    </a:cxn>
                    <a:cxn ang="0">
                      <a:pos x="32" y="50"/>
                    </a:cxn>
                    <a:cxn ang="0">
                      <a:pos x="30" y="52"/>
                    </a:cxn>
                    <a:cxn ang="0">
                      <a:pos x="29" y="43"/>
                    </a:cxn>
                    <a:cxn ang="0">
                      <a:pos x="23" y="23"/>
                    </a:cxn>
                    <a:cxn ang="0">
                      <a:pos x="14" y="6"/>
                    </a:cxn>
                    <a:cxn ang="0">
                      <a:pos x="4" y="0"/>
                    </a:cxn>
                    <a:cxn ang="0">
                      <a:pos x="0" y="17"/>
                    </a:cxn>
                    <a:cxn ang="0">
                      <a:pos x="0" y="31"/>
                    </a:cxn>
                    <a:cxn ang="0">
                      <a:pos x="4" y="44"/>
                    </a:cxn>
                    <a:cxn ang="0">
                      <a:pos x="11" y="54"/>
                    </a:cxn>
                    <a:cxn ang="0">
                      <a:pos x="19" y="63"/>
                    </a:cxn>
                    <a:cxn ang="0">
                      <a:pos x="25" y="70"/>
                    </a:cxn>
                    <a:cxn ang="0">
                      <a:pos x="30" y="73"/>
                    </a:cxn>
                    <a:cxn ang="0">
                      <a:pos x="32" y="75"/>
                    </a:cxn>
                  </a:cxnLst>
                  <a:rect l="0" t="0" r="r" b="b"/>
                  <a:pathLst>
                    <a:path w="82" h="76">
                      <a:moveTo>
                        <a:pt x="32" y="75"/>
                      </a:moveTo>
                      <a:lnTo>
                        <a:pt x="38" y="76"/>
                      </a:lnTo>
                      <a:lnTo>
                        <a:pt x="44" y="76"/>
                      </a:lnTo>
                      <a:lnTo>
                        <a:pt x="50" y="76"/>
                      </a:lnTo>
                      <a:lnTo>
                        <a:pt x="57" y="75"/>
                      </a:lnTo>
                      <a:lnTo>
                        <a:pt x="61" y="72"/>
                      </a:lnTo>
                      <a:lnTo>
                        <a:pt x="67" y="67"/>
                      </a:lnTo>
                      <a:lnTo>
                        <a:pt x="72" y="64"/>
                      </a:lnTo>
                      <a:lnTo>
                        <a:pt x="76" y="59"/>
                      </a:lnTo>
                      <a:lnTo>
                        <a:pt x="80" y="56"/>
                      </a:lnTo>
                      <a:lnTo>
                        <a:pt x="82" y="52"/>
                      </a:lnTo>
                      <a:lnTo>
                        <a:pt x="82" y="47"/>
                      </a:lnTo>
                      <a:lnTo>
                        <a:pt x="79" y="43"/>
                      </a:lnTo>
                      <a:lnTo>
                        <a:pt x="70" y="39"/>
                      </a:lnTo>
                      <a:lnTo>
                        <a:pt x="63" y="37"/>
                      </a:lnTo>
                      <a:lnTo>
                        <a:pt x="54" y="39"/>
                      </a:lnTo>
                      <a:lnTo>
                        <a:pt x="47" y="41"/>
                      </a:lnTo>
                      <a:lnTo>
                        <a:pt x="39" y="44"/>
                      </a:lnTo>
                      <a:lnTo>
                        <a:pt x="35" y="49"/>
                      </a:lnTo>
                      <a:lnTo>
                        <a:pt x="32" y="50"/>
                      </a:lnTo>
                      <a:lnTo>
                        <a:pt x="30" y="52"/>
                      </a:lnTo>
                      <a:lnTo>
                        <a:pt x="29" y="43"/>
                      </a:lnTo>
                      <a:lnTo>
                        <a:pt x="23" y="23"/>
                      </a:lnTo>
                      <a:lnTo>
                        <a:pt x="14" y="6"/>
                      </a:lnTo>
                      <a:lnTo>
                        <a:pt x="4" y="0"/>
                      </a:lnTo>
                      <a:lnTo>
                        <a:pt x="0" y="17"/>
                      </a:lnTo>
                      <a:lnTo>
                        <a:pt x="0" y="31"/>
                      </a:lnTo>
                      <a:lnTo>
                        <a:pt x="4" y="44"/>
                      </a:lnTo>
                      <a:lnTo>
                        <a:pt x="11" y="54"/>
                      </a:lnTo>
                      <a:lnTo>
                        <a:pt x="19" y="63"/>
                      </a:lnTo>
                      <a:lnTo>
                        <a:pt x="25" y="70"/>
                      </a:lnTo>
                      <a:lnTo>
                        <a:pt x="30" y="73"/>
                      </a:lnTo>
                      <a:lnTo>
                        <a:pt x="32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64" name="Freeform 40"/>
                <p:cNvSpPr>
                  <a:spLocks/>
                </p:cNvSpPr>
                <p:nvPr/>
              </p:nvSpPr>
              <p:spPr bwMode="auto">
                <a:xfrm>
                  <a:off x="8404" y="4847"/>
                  <a:ext cx="25" cy="22"/>
                </a:xfrm>
                <a:custGeom>
                  <a:avLst/>
                  <a:gdLst/>
                  <a:ahLst/>
                  <a:cxnLst>
                    <a:cxn ang="0">
                      <a:pos x="12" y="53"/>
                    </a:cxn>
                    <a:cxn ang="0">
                      <a:pos x="15" y="56"/>
                    </a:cxn>
                    <a:cxn ang="0">
                      <a:pos x="19" y="60"/>
                    </a:cxn>
                    <a:cxn ang="0">
                      <a:pos x="25" y="62"/>
                    </a:cxn>
                    <a:cxn ang="0">
                      <a:pos x="27" y="63"/>
                    </a:cxn>
                    <a:cxn ang="0">
                      <a:pos x="32" y="65"/>
                    </a:cxn>
                    <a:cxn ang="0">
                      <a:pos x="40" y="65"/>
                    </a:cxn>
                    <a:cxn ang="0">
                      <a:pos x="49" y="66"/>
                    </a:cxn>
                    <a:cxn ang="0">
                      <a:pos x="57" y="65"/>
                    </a:cxn>
                    <a:cxn ang="0">
                      <a:pos x="65" y="63"/>
                    </a:cxn>
                    <a:cxn ang="0">
                      <a:pos x="71" y="60"/>
                    </a:cxn>
                    <a:cxn ang="0">
                      <a:pos x="75" y="55"/>
                    </a:cxn>
                    <a:cxn ang="0">
                      <a:pos x="75" y="46"/>
                    </a:cxn>
                    <a:cxn ang="0">
                      <a:pos x="72" y="39"/>
                    </a:cxn>
                    <a:cxn ang="0">
                      <a:pos x="66" y="35"/>
                    </a:cxn>
                    <a:cxn ang="0">
                      <a:pos x="59" y="33"/>
                    </a:cxn>
                    <a:cxn ang="0">
                      <a:pos x="50" y="33"/>
                    </a:cxn>
                    <a:cxn ang="0">
                      <a:pos x="41" y="35"/>
                    </a:cxn>
                    <a:cxn ang="0">
                      <a:pos x="34" y="36"/>
                    </a:cxn>
                    <a:cxn ang="0">
                      <a:pos x="28" y="39"/>
                    </a:cxn>
                    <a:cxn ang="0">
                      <a:pos x="27" y="39"/>
                    </a:cxn>
                    <a:cxn ang="0">
                      <a:pos x="25" y="32"/>
                    </a:cxn>
                    <a:cxn ang="0">
                      <a:pos x="19" y="16"/>
                    </a:cxn>
                    <a:cxn ang="0">
                      <a:pos x="10" y="3"/>
                    </a:cxn>
                    <a:cxn ang="0">
                      <a:pos x="0" y="0"/>
                    </a:cxn>
                    <a:cxn ang="0">
                      <a:pos x="0" y="22"/>
                    </a:cxn>
                    <a:cxn ang="0">
                      <a:pos x="5" y="39"/>
                    </a:cxn>
                    <a:cxn ang="0">
                      <a:pos x="9" y="49"/>
                    </a:cxn>
                    <a:cxn ang="0">
                      <a:pos x="12" y="53"/>
                    </a:cxn>
                  </a:cxnLst>
                  <a:rect l="0" t="0" r="r" b="b"/>
                  <a:pathLst>
                    <a:path w="75" h="66">
                      <a:moveTo>
                        <a:pt x="12" y="53"/>
                      </a:moveTo>
                      <a:lnTo>
                        <a:pt x="15" y="56"/>
                      </a:lnTo>
                      <a:lnTo>
                        <a:pt x="19" y="60"/>
                      </a:lnTo>
                      <a:lnTo>
                        <a:pt x="25" y="62"/>
                      </a:lnTo>
                      <a:lnTo>
                        <a:pt x="27" y="63"/>
                      </a:lnTo>
                      <a:lnTo>
                        <a:pt x="32" y="65"/>
                      </a:lnTo>
                      <a:lnTo>
                        <a:pt x="40" y="65"/>
                      </a:lnTo>
                      <a:lnTo>
                        <a:pt x="49" y="66"/>
                      </a:lnTo>
                      <a:lnTo>
                        <a:pt x="57" y="65"/>
                      </a:lnTo>
                      <a:lnTo>
                        <a:pt x="65" y="63"/>
                      </a:lnTo>
                      <a:lnTo>
                        <a:pt x="71" y="60"/>
                      </a:lnTo>
                      <a:lnTo>
                        <a:pt x="75" y="55"/>
                      </a:lnTo>
                      <a:lnTo>
                        <a:pt x="75" y="46"/>
                      </a:lnTo>
                      <a:lnTo>
                        <a:pt x="72" y="39"/>
                      </a:lnTo>
                      <a:lnTo>
                        <a:pt x="66" y="35"/>
                      </a:lnTo>
                      <a:lnTo>
                        <a:pt x="59" y="33"/>
                      </a:lnTo>
                      <a:lnTo>
                        <a:pt x="50" y="33"/>
                      </a:lnTo>
                      <a:lnTo>
                        <a:pt x="41" y="35"/>
                      </a:lnTo>
                      <a:lnTo>
                        <a:pt x="34" y="36"/>
                      </a:lnTo>
                      <a:lnTo>
                        <a:pt x="28" y="39"/>
                      </a:lnTo>
                      <a:lnTo>
                        <a:pt x="27" y="39"/>
                      </a:lnTo>
                      <a:lnTo>
                        <a:pt x="25" y="32"/>
                      </a:lnTo>
                      <a:lnTo>
                        <a:pt x="19" y="16"/>
                      </a:lnTo>
                      <a:lnTo>
                        <a:pt x="10" y="3"/>
                      </a:ln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5" y="39"/>
                      </a:lnTo>
                      <a:lnTo>
                        <a:pt x="9" y="49"/>
                      </a:lnTo>
                      <a:lnTo>
                        <a:pt x="12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65" name="Freeform 41"/>
                <p:cNvSpPr>
                  <a:spLocks/>
                </p:cNvSpPr>
                <p:nvPr/>
              </p:nvSpPr>
              <p:spPr bwMode="auto">
                <a:xfrm>
                  <a:off x="8434" y="4844"/>
                  <a:ext cx="25" cy="21"/>
                </a:xfrm>
                <a:custGeom>
                  <a:avLst/>
                  <a:gdLst/>
                  <a:ahLst/>
                  <a:cxnLst>
                    <a:cxn ang="0">
                      <a:pos x="3" y="41"/>
                    </a:cxn>
                    <a:cxn ang="0">
                      <a:pos x="4" y="46"/>
                    </a:cxn>
                    <a:cxn ang="0">
                      <a:pos x="10" y="50"/>
                    </a:cxn>
                    <a:cxn ang="0">
                      <a:pos x="14" y="56"/>
                    </a:cxn>
                    <a:cxn ang="0">
                      <a:pos x="16" y="57"/>
                    </a:cxn>
                    <a:cxn ang="0">
                      <a:pos x="23" y="60"/>
                    </a:cxn>
                    <a:cxn ang="0">
                      <a:pos x="32" y="63"/>
                    </a:cxn>
                    <a:cxn ang="0">
                      <a:pos x="42" y="63"/>
                    </a:cxn>
                    <a:cxn ang="0">
                      <a:pos x="54" y="61"/>
                    </a:cxn>
                    <a:cxn ang="0">
                      <a:pos x="64" y="58"/>
                    </a:cxn>
                    <a:cxn ang="0">
                      <a:pos x="72" y="54"/>
                    </a:cxn>
                    <a:cxn ang="0">
                      <a:pos x="75" y="47"/>
                    </a:cxn>
                    <a:cxn ang="0">
                      <a:pos x="73" y="40"/>
                    </a:cxn>
                    <a:cxn ang="0">
                      <a:pos x="67" y="34"/>
                    </a:cxn>
                    <a:cxn ang="0">
                      <a:pos x="60" y="30"/>
                    </a:cxn>
                    <a:cxn ang="0">
                      <a:pos x="53" y="28"/>
                    </a:cxn>
                    <a:cxn ang="0">
                      <a:pos x="45" y="30"/>
                    </a:cxn>
                    <a:cxn ang="0">
                      <a:pos x="36" y="31"/>
                    </a:cxn>
                    <a:cxn ang="0">
                      <a:pos x="31" y="33"/>
                    </a:cxn>
                    <a:cxn ang="0">
                      <a:pos x="26" y="36"/>
                    </a:cxn>
                    <a:cxn ang="0">
                      <a:pos x="25" y="36"/>
                    </a:cxn>
                    <a:cxn ang="0">
                      <a:pos x="23" y="30"/>
                    </a:cxn>
                    <a:cxn ang="0">
                      <a:pos x="17" y="15"/>
                    </a:cxn>
                    <a:cxn ang="0">
                      <a:pos x="10" y="2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1" y="28"/>
                    </a:cxn>
                    <a:cxn ang="0">
                      <a:pos x="3" y="38"/>
                    </a:cxn>
                    <a:cxn ang="0">
                      <a:pos x="3" y="41"/>
                    </a:cxn>
                  </a:cxnLst>
                  <a:rect l="0" t="0" r="r" b="b"/>
                  <a:pathLst>
                    <a:path w="75" h="63">
                      <a:moveTo>
                        <a:pt x="3" y="41"/>
                      </a:moveTo>
                      <a:lnTo>
                        <a:pt x="4" y="46"/>
                      </a:lnTo>
                      <a:lnTo>
                        <a:pt x="10" y="50"/>
                      </a:lnTo>
                      <a:lnTo>
                        <a:pt x="14" y="56"/>
                      </a:lnTo>
                      <a:lnTo>
                        <a:pt x="16" y="57"/>
                      </a:lnTo>
                      <a:lnTo>
                        <a:pt x="23" y="60"/>
                      </a:lnTo>
                      <a:lnTo>
                        <a:pt x="32" y="63"/>
                      </a:lnTo>
                      <a:lnTo>
                        <a:pt x="42" y="63"/>
                      </a:lnTo>
                      <a:lnTo>
                        <a:pt x="54" y="61"/>
                      </a:lnTo>
                      <a:lnTo>
                        <a:pt x="64" y="58"/>
                      </a:lnTo>
                      <a:lnTo>
                        <a:pt x="72" y="54"/>
                      </a:lnTo>
                      <a:lnTo>
                        <a:pt x="75" y="47"/>
                      </a:lnTo>
                      <a:lnTo>
                        <a:pt x="73" y="40"/>
                      </a:lnTo>
                      <a:lnTo>
                        <a:pt x="67" y="34"/>
                      </a:lnTo>
                      <a:lnTo>
                        <a:pt x="60" y="30"/>
                      </a:lnTo>
                      <a:lnTo>
                        <a:pt x="53" y="28"/>
                      </a:lnTo>
                      <a:lnTo>
                        <a:pt x="45" y="30"/>
                      </a:lnTo>
                      <a:lnTo>
                        <a:pt x="36" y="31"/>
                      </a:lnTo>
                      <a:lnTo>
                        <a:pt x="31" y="33"/>
                      </a:lnTo>
                      <a:lnTo>
                        <a:pt x="26" y="36"/>
                      </a:lnTo>
                      <a:lnTo>
                        <a:pt x="25" y="36"/>
                      </a:lnTo>
                      <a:lnTo>
                        <a:pt x="23" y="30"/>
                      </a:lnTo>
                      <a:lnTo>
                        <a:pt x="17" y="15"/>
                      </a:lnTo>
                      <a:lnTo>
                        <a:pt x="10" y="2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" y="28"/>
                      </a:lnTo>
                      <a:lnTo>
                        <a:pt x="3" y="38"/>
                      </a:lnTo>
                      <a:lnTo>
                        <a:pt x="3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66" name="Freeform 42"/>
                <p:cNvSpPr>
                  <a:spLocks/>
                </p:cNvSpPr>
                <p:nvPr/>
              </p:nvSpPr>
              <p:spPr bwMode="auto">
                <a:xfrm>
                  <a:off x="8126" y="4482"/>
                  <a:ext cx="83" cy="97"/>
                </a:xfrm>
                <a:custGeom>
                  <a:avLst/>
                  <a:gdLst/>
                  <a:ahLst/>
                  <a:cxnLst>
                    <a:cxn ang="0">
                      <a:pos x="88" y="37"/>
                    </a:cxn>
                    <a:cxn ang="0">
                      <a:pos x="69" y="49"/>
                    </a:cxn>
                    <a:cxn ang="0">
                      <a:pos x="53" y="63"/>
                    </a:cxn>
                    <a:cxn ang="0">
                      <a:pos x="39" y="79"/>
                    </a:cxn>
                    <a:cxn ang="0">
                      <a:pos x="25" y="96"/>
                    </a:cxn>
                    <a:cxn ang="0">
                      <a:pos x="15" y="115"/>
                    </a:cxn>
                    <a:cxn ang="0">
                      <a:pos x="8" y="135"/>
                    </a:cxn>
                    <a:cxn ang="0">
                      <a:pos x="3" y="157"/>
                    </a:cxn>
                    <a:cxn ang="0">
                      <a:pos x="0" y="178"/>
                    </a:cxn>
                    <a:cxn ang="0">
                      <a:pos x="3" y="208"/>
                    </a:cxn>
                    <a:cxn ang="0">
                      <a:pos x="15" y="233"/>
                    </a:cxn>
                    <a:cxn ang="0">
                      <a:pos x="33" y="254"/>
                    </a:cxn>
                    <a:cxn ang="0">
                      <a:pos x="56" y="270"/>
                    </a:cxn>
                    <a:cxn ang="0">
                      <a:pos x="83" y="283"/>
                    </a:cxn>
                    <a:cxn ang="0">
                      <a:pos x="110" y="289"/>
                    </a:cxn>
                    <a:cxn ang="0">
                      <a:pos x="140" y="290"/>
                    </a:cxn>
                    <a:cxn ang="0">
                      <a:pos x="168" y="286"/>
                    </a:cxn>
                    <a:cxn ang="0">
                      <a:pos x="174" y="286"/>
                    </a:cxn>
                    <a:cxn ang="0">
                      <a:pos x="179" y="283"/>
                    </a:cxn>
                    <a:cxn ang="0">
                      <a:pos x="184" y="279"/>
                    </a:cxn>
                    <a:cxn ang="0">
                      <a:pos x="185" y="273"/>
                    </a:cxn>
                    <a:cxn ang="0">
                      <a:pos x="182" y="266"/>
                    </a:cxn>
                    <a:cxn ang="0">
                      <a:pos x="176" y="260"/>
                    </a:cxn>
                    <a:cxn ang="0">
                      <a:pos x="169" y="254"/>
                    </a:cxn>
                    <a:cxn ang="0">
                      <a:pos x="162" y="252"/>
                    </a:cxn>
                    <a:cxn ang="0">
                      <a:pos x="147" y="247"/>
                    </a:cxn>
                    <a:cxn ang="0">
                      <a:pos x="132" y="244"/>
                    </a:cxn>
                    <a:cxn ang="0">
                      <a:pos x="118" y="242"/>
                    </a:cxn>
                    <a:cxn ang="0">
                      <a:pos x="105" y="239"/>
                    </a:cxn>
                    <a:cxn ang="0">
                      <a:pos x="91" y="234"/>
                    </a:cxn>
                    <a:cxn ang="0">
                      <a:pos x="78" y="229"/>
                    </a:cxn>
                    <a:cxn ang="0">
                      <a:pos x="66" y="221"/>
                    </a:cxn>
                    <a:cxn ang="0">
                      <a:pos x="55" y="210"/>
                    </a:cxn>
                    <a:cxn ang="0">
                      <a:pos x="50" y="161"/>
                    </a:cxn>
                    <a:cxn ang="0">
                      <a:pos x="62" y="121"/>
                    </a:cxn>
                    <a:cxn ang="0">
                      <a:pos x="85" y="89"/>
                    </a:cxn>
                    <a:cxn ang="0">
                      <a:pos x="118" y="63"/>
                    </a:cxn>
                    <a:cxn ang="0">
                      <a:pos x="153" y="43"/>
                    </a:cxn>
                    <a:cxn ang="0">
                      <a:pos x="190" y="27"/>
                    </a:cxn>
                    <a:cxn ang="0">
                      <a:pos x="223" y="16"/>
                    </a:cxn>
                    <a:cxn ang="0">
                      <a:pos x="250" y="6"/>
                    </a:cxn>
                    <a:cxn ang="0">
                      <a:pos x="234" y="2"/>
                    </a:cxn>
                    <a:cxn ang="0">
                      <a:pos x="216" y="0"/>
                    </a:cxn>
                    <a:cxn ang="0">
                      <a:pos x="196" y="3"/>
                    </a:cxn>
                    <a:cxn ang="0">
                      <a:pos x="174" y="6"/>
                    </a:cxn>
                    <a:cxn ang="0">
                      <a:pos x="152" y="13"/>
                    </a:cxn>
                    <a:cxn ang="0">
                      <a:pos x="130" y="20"/>
                    </a:cxn>
                    <a:cxn ang="0">
                      <a:pos x="107" y="29"/>
                    </a:cxn>
                    <a:cxn ang="0">
                      <a:pos x="88" y="37"/>
                    </a:cxn>
                  </a:cxnLst>
                  <a:rect l="0" t="0" r="r" b="b"/>
                  <a:pathLst>
                    <a:path w="250" h="290">
                      <a:moveTo>
                        <a:pt x="88" y="37"/>
                      </a:moveTo>
                      <a:lnTo>
                        <a:pt x="69" y="49"/>
                      </a:lnTo>
                      <a:lnTo>
                        <a:pt x="53" y="63"/>
                      </a:lnTo>
                      <a:lnTo>
                        <a:pt x="39" y="79"/>
                      </a:lnTo>
                      <a:lnTo>
                        <a:pt x="25" y="96"/>
                      </a:lnTo>
                      <a:lnTo>
                        <a:pt x="15" y="115"/>
                      </a:lnTo>
                      <a:lnTo>
                        <a:pt x="8" y="135"/>
                      </a:lnTo>
                      <a:lnTo>
                        <a:pt x="3" y="157"/>
                      </a:lnTo>
                      <a:lnTo>
                        <a:pt x="0" y="178"/>
                      </a:lnTo>
                      <a:lnTo>
                        <a:pt x="3" y="208"/>
                      </a:lnTo>
                      <a:lnTo>
                        <a:pt x="15" y="233"/>
                      </a:lnTo>
                      <a:lnTo>
                        <a:pt x="33" y="254"/>
                      </a:lnTo>
                      <a:lnTo>
                        <a:pt x="56" y="270"/>
                      </a:lnTo>
                      <a:lnTo>
                        <a:pt x="83" y="283"/>
                      </a:lnTo>
                      <a:lnTo>
                        <a:pt x="110" y="289"/>
                      </a:lnTo>
                      <a:lnTo>
                        <a:pt x="140" y="290"/>
                      </a:lnTo>
                      <a:lnTo>
                        <a:pt x="168" y="286"/>
                      </a:lnTo>
                      <a:lnTo>
                        <a:pt x="174" y="286"/>
                      </a:lnTo>
                      <a:lnTo>
                        <a:pt x="179" y="283"/>
                      </a:lnTo>
                      <a:lnTo>
                        <a:pt x="184" y="279"/>
                      </a:lnTo>
                      <a:lnTo>
                        <a:pt x="185" y="273"/>
                      </a:lnTo>
                      <a:lnTo>
                        <a:pt x="182" y="266"/>
                      </a:lnTo>
                      <a:lnTo>
                        <a:pt x="176" y="260"/>
                      </a:lnTo>
                      <a:lnTo>
                        <a:pt x="169" y="254"/>
                      </a:lnTo>
                      <a:lnTo>
                        <a:pt x="162" y="252"/>
                      </a:lnTo>
                      <a:lnTo>
                        <a:pt x="147" y="247"/>
                      </a:lnTo>
                      <a:lnTo>
                        <a:pt x="132" y="244"/>
                      </a:lnTo>
                      <a:lnTo>
                        <a:pt x="118" y="242"/>
                      </a:lnTo>
                      <a:lnTo>
                        <a:pt x="105" y="239"/>
                      </a:lnTo>
                      <a:lnTo>
                        <a:pt x="91" y="234"/>
                      </a:lnTo>
                      <a:lnTo>
                        <a:pt x="78" y="229"/>
                      </a:lnTo>
                      <a:lnTo>
                        <a:pt x="66" y="221"/>
                      </a:lnTo>
                      <a:lnTo>
                        <a:pt x="55" y="210"/>
                      </a:lnTo>
                      <a:lnTo>
                        <a:pt x="50" y="161"/>
                      </a:lnTo>
                      <a:lnTo>
                        <a:pt x="62" y="121"/>
                      </a:lnTo>
                      <a:lnTo>
                        <a:pt x="85" y="89"/>
                      </a:lnTo>
                      <a:lnTo>
                        <a:pt x="118" y="63"/>
                      </a:lnTo>
                      <a:lnTo>
                        <a:pt x="153" y="43"/>
                      </a:lnTo>
                      <a:lnTo>
                        <a:pt x="190" y="27"/>
                      </a:lnTo>
                      <a:lnTo>
                        <a:pt x="223" y="16"/>
                      </a:lnTo>
                      <a:lnTo>
                        <a:pt x="250" y="6"/>
                      </a:lnTo>
                      <a:lnTo>
                        <a:pt x="234" y="2"/>
                      </a:lnTo>
                      <a:lnTo>
                        <a:pt x="216" y="0"/>
                      </a:lnTo>
                      <a:lnTo>
                        <a:pt x="196" y="3"/>
                      </a:lnTo>
                      <a:lnTo>
                        <a:pt x="174" y="6"/>
                      </a:lnTo>
                      <a:lnTo>
                        <a:pt x="152" y="13"/>
                      </a:lnTo>
                      <a:lnTo>
                        <a:pt x="130" y="20"/>
                      </a:lnTo>
                      <a:lnTo>
                        <a:pt x="107" y="29"/>
                      </a:lnTo>
                      <a:lnTo>
                        <a:pt x="88" y="3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67" name="Freeform 43"/>
                <p:cNvSpPr>
                  <a:spLocks/>
                </p:cNvSpPr>
                <p:nvPr/>
              </p:nvSpPr>
              <p:spPr bwMode="auto">
                <a:xfrm>
                  <a:off x="8268" y="4481"/>
                  <a:ext cx="53" cy="75"/>
                </a:xfrm>
                <a:custGeom>
                  <a:avLst/>
                  <a:gdLst/>
                  <a:ahLst/>
                  <a:cxnLst>
                    <a:cxn ang="0">
                      <a:pos x="135" y="73"/>
                    </a:cxn>
                    <a:cxn ang="0">
                      <a:pos x="141" y="96"/>
                    </a:cxn>
                    <a:cxn ang="0">
                      <a:pos x="140" y="118"/>
                    </a:cxn>
                    <a:cxn ang="0">
                      <a:pos x="129" y="135"/>
                    </a:cxn>
                    <a:cxn ang="0">
                      <a:pos x="115" y="151"/>
                    </a:cxn>
                    <a:cxn ang="0">
                      <a:pos x="97" y="165"/>
                    </a:cxn>
                    <a:cxn ang="0">
                      <a:pos x="76" y="179"/>
                    </a:cxn>
                    <a:cxn ang="0">
                      <a:pos x="56" y="192"/>
                    </a:cxn>
                    <a:cxn ang="0">
                      <a:pos x="38" y="205"/>
                    </a:cxn>
                    <a:cxn ang="0">
                      <a:pos x="35" y="210"/>
                    </a:cxn>
                    <a:cxn ang="0">
                      <a:pos x="34" y="212"/>
                    </a:cxn>
                    <a:cxn ang="0">
                      <a:pos x="34" y="217"/>
                    </a:cxn>
                    <a:cxn ang="0">
                      <a:pos x="35" y="221"/>
                    </a:cxn>
                    <a:cxn ang="0">
                      <a:pos x="40" y="224"/>
                    </a:cxn>
                    <a:cxn ang="0">
                      <a:pos x="44" y="225"/>
                    </a:cxn>
                    <a:cxn ang="0">
                      <a:pos x="47" y="225"/>
                    </a:cxn>
                    <a:cxn ang="0">
                      <a:pos x="51" y="224"/>
                    </a:cxn>
                    <a:cxn ang="0">
                      <a:pos x="75" y="211"/>
                    </a:cxn>
                    <a:cxn ang="0">
                      <a:pos x="97" y="197"/>
                    </a:cxn>
                    <a:cxn ang="0">
                      <a:pos x="117" y="181"/>
                    </a:cxn>
                    <a:cxn ang="0">
                      <a:pos x="137" y="162"/>
                    </a:cxn>
                    <a:cxn ang="0">
                      <a:pos x="150" y="142"/>
                    </a:cxn>
                    <a:cxn ang="0">
                      <a:pos x="159" y="119"/>
                    </a:cxn>
                    <a:cxn ang="0">
                      <a:pos x="160" y="95"/>
                    </a:cxn>
                    <a:cxn ang="0">
                      <a:pos x="154" y="69"/>
                    </a:cxn>
                    <a:cxn ang="0">
                      <a:pos x="141" y="49"/>
                    </a:cxn>
                    <a:cxn ang="0">
                      <a:pos x="122" y="31"/>
                    </a:cxn>
                    <a:cxn ang="0">
                      <a:pos x="98" y="18"/>
                    </a:cxn>
                    <a:cxn ang="0">
                      <a:pos x="72" y="8"/>
                    </a:cxn>
                    <a:cxn ang="0">
                      <a:pos x="46" y="3"/>
                    </a:cxn>
                    <a:cxn ang="0">
                      <a:pos x="24" y="0"/>
                    </a:cxn>
                    <a:cxn ang="0">
                      <a:pos x="7" y="0"/>
                    </a:cxn>
                    <a:cxn ang="0">
                      <a:pos x="0" y="4"/>
                    </a:cxn>
                    <a:cxn ang="0">
                      <a:pos x="18" y="11"/>
                    </a:cxn>
                    <a:cxn ang="0">
                      <a:pos x="37" y="17"/>
                    </a:cxn>
                    <a:cxn ang="0">
                      <a:pos x="57" y="23"/>
                    </a:cxn>
                    <a:cxn ang="0">
                      <a:pos x="76" y="29"/>
                    </a:cxn>
                    <a:cxn ang="0">
                      <a:pos x="95" y="36"/>
                    </a:cxn>
                    <a:cxn ang="0">
                      <a:pos x="112" y="46"/>
                    </a:cxn>
                    <a:cxn ang="0">
                      <a:pos x="125" y="57"/>
                    </a:cxn>
                    <a:cxn ang="0">
                      <a:pos x="135" y="73"/>
                    </a:cxn>
                  </a:cxnLst>
                  <a:rect l="0" t="0" r="r" b="b"/>
                  <a:pathLst>
                    <a:path w="160" h="225">
                      <a:moveTo>
                        <a:pt x="135" y="73"/>
                      </a:moveTo>
                      <a:lnTo>
                        <a:pt x="141" y="96"/>
                      </a:lnTo>
                      <a:lnTo>
                        <a:pt x="140" y="118"/>
                      </a:lnTo>
                      <a:lnTo>
                        <a:pt x="129" y="135"/>
                      </a:lnTo>
                      <a:lnTo>
                        <a:pt x="115" y="151"/>
                      </a:lnTo>
                      <a:lnTo>
                        <a:pt x="97" y="165"/>
                      </a:lnTo>
                      <a:lnTo>
                        <a:pt x="76" y="179"/>
                      </a:lnTo>
                      <a:lnTo>
                        <a:pt x="56" y="192"/>
                      </a:lnTo>
                      <a:lnTo>
                        <a:pt x="38" y="205"/>
                      </a:lnTo>
                      <a:lnTo>
                        <a:pt x="35" y="210"/>
                      </a:lnTo>
                      <a:lnTo>
                        <a:pt x="34" y="212"/>
                      </a:lnTo>
                      <a:lnTo>
                        <a:pt x="34" y="217"/>
                      </a:lnTo>
                      <a:lnTo>
                        <a:pt x="35" y="221"/>
                      </a:lnTo>
                      <a:lnTo>
                        <a:pt x="40" y="224"/>
                      </a:lnTo>
                      <a:lnTo>
                        <a:pt x="44" y="225"/>
                      </a:lnTo>
                      <a:lnTo>
                        <a:pt x="47" y="225"/>
                      </a:lnTo>
                      <a:lnTo>
                        <a:pt x="51" y="224"/>
                      </a:lnTo>
                      <a:lnTo>
                        <a:pt x="75" y="211"/>
                      </a:lnTo>
                      <a:lnTo>
                        <a:pt x="97" y="197"/>
                      </a:lnTo>
                      <a:lnTo>
                        <a:pt x="117" y="181"/>
                      </a:lnTo>
                      <a:lnTo>
                        <a:pt x="137" y="162"/>
                      </a:lnTo>
                      <a:lnTo>
                        <a:pt x="150" y="142"/>
                      </a:lnTo>
                      <a:lnTo>
                        <a:pt x="159" y="119"/>
                      </a:lnTo>
                      <a:lnTo>
                        <a:pt x="160" y="95"/>
                      </a:lnTo>
                      <a:lnTo>
                        <a:pt x="154" y="69"/>
                      </a:lnTo>
                      <a:lnTo>
                        <a:pt x="141" y="49"/>
                      </a:lnTo>
                      <a:lnTo>
                        <a:pt x="122" y="31"/>
                      </a:lnTo>
                      <a:lnTo>
                        <a:pt x="98" y="18"/>
                      </a:lnTo>
                      <a:lnTo>
                        <a:pt x="72" y="8"/>
                      </a:lnTo>
                      <a:lnTo>
                        <a:pt x="46" y="3"/>
                      </a:lnTo>
                      <a:lnTo>
                        <a:pt x="24" y="0"/>
                      </a:lnTo>
                      <a:lnTo>
                        <a:pt x="7" y="0"/>
                      </a:lnTo>
                      <a:lnTo>
                        <a:pt x="0" y="4"/>
                      </a:lnTo>
                      <a:lnTo>
                        <a:pt x="18" y="11"/>
                      </a:lnTo>
                      <a:lnTo>
                        <a:pt x="37" y="17"/>
                      </a:lnTo>
                      <a:lnTo>
                        <a:pt x="57" y="23"/>
                      </a:lnTo>
                      <a:lnTo>
                        <a:pt x="76" y="29"/>
                      </a:lnTo>
                      <a:lnTo>
                        <a:pt x="95" y="36"/>
                      </a:lnTo>
                      <a:lnTo>
                        <a:pt x="112" y="46"/>
                      </a:lnTo>
                      <a:lnTo>
                        <a:pt x="125" y="57"/>
                      </a:lnTo>
                      <a:lnTo>
                        <a:pt x="135" y="73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68" name="Freeform 44"/>
                <p:cNvSpPr>
                  <a:spLocks/>
                </p:cNvSpPr>
                <p:nvPr/>
              </p:nvSpPr>
              <p:spPr bwMode="auto">
                <a:xfrm>
                  <a:off x="8073" y="4463"/>
                  <a:ext cx="135" cy="158"/>
                </a:xfrm>
                <a:custGeom>
                  <a:avLst/>
                  <a:gdLst/>
                  <a:ahLst/>
                  <a:cxnLst>
                    <a:cxn ang="0">
                      <a:pos x="127" y="87"/>
                    </a:cxn>
                    <a:cxn ang="0">
                      <a:pos x="68" y="143"/>
                    </a:cxn>
                    <a:cxn ang="0">
                      <a:pos x="22" y="208"/>
                    </a:cxn>
                    <a:cxn ang="0">
                      <a:pos x="0" y="283"/>
                    </a:cxn>
                    <a:cxn ang="0">
                      <a:pos x="5" y="333"/>
                    </a:cxn>
                    <a:cxn ang="0">
                      <a:pos x="12" y="353"/>
                    </a:cxn>
                    <a:cxn ang="0">
                      <a:pos x="25" y="372"/>
                    </a:cxn>
                    <a:cxn ang="0">
                      <a:pos x="41" y="388"/>
                    </a:cxn>
                    <a:cxn ang="0">
                      <a:pos x="71" y="405"/>
                    </a:cxn>
                    <a:cxn ang="0">
                      <a:pos x="109" y="424"/>
                    </a:cxn>
                    <a:cxn ang="0">
                      <a:pos x="150" y="438"/>
                    </a:cxn>
                    <a:cxn ang="0">
                      <a:pos x="191" y="449"/>
                    </a:cxn>
                    <a:cxn ang="0">
                      <a:pos x="234" y="458"/>
                    </a:cxn>
                    <a:cxn ang="0">
                      <a:pos x="276" y="464"/>
                    </a:cxn>
                    <a:cxn ang="0">
                      <a:pos x="319" y="468"/>
                    </a:cxn>
                    <a:cxn ang="0">
                      <a:pos x="363" y="471"/>
                    </a:cxn>
                    <a:cxn ang="0">
                      <a:pos x="391" y="472"/>
                    </a:cxn>
                    <a:cxn ang="0">
                      <a:pos x="401" y="464"/>
                    </a:cxn>
                    <a:cxn ang="0">
                      <a:pos x="404" y="451"/>
                    </a:cxn>
                    <a:cxn ang="0">
                      <a:pos x="395" y="441"/>
                    </a:cxn>
                    <a:cxn ang="0">
                      <a:pos x="369" y="434"/>
                    </a:cxn>
                    <a:cxn ang="0">
                      <a:pos x="331" y="426"/>
                    </a:cxn>
                    <a:cxn ang="0">
                      <a:pos x="291" y="421"/>
                    </a:cxn>
                    <a:cxn ang="0">
                      <a:pos x="251" y="415"/>
                    </a:cxn>
                    <a:cxn ang="0">
                      <a:pos x="213" y="408"/>
                    </a:cxn>
                    <a:cxn ang="0">
                      <a:pos x="175" y="398"/>
                    </a:cxn>
                    <a:cxn ang="0">
                      <a:pos x="138" y="386"/>
                    </a:cxn>
                    <a:cxn ang="0">
                      <a:pos x="102" y="372"/>
                    </a:cxn>
                    <a:cxn ang="0">
                      <a:pos x="69" y="352"/>
                    </a:cxn>
                    <a:cxn ang="0">
                      <a:pos x="49" y="324"/>
                    </a:cxn>
                    <a:cxn ang="0">
                      <a:pos x="43" y="290"/>
                    </a:cxn>
                    <a:cxn ang="0">
                      <a:pos x="49" y="250"/>
                    </a:cxn>
                    <a:cxn ang="0">
                      <a:pos x="65" y="212"/>
                    </a:cxn>
                    <a:cxn ang="0">
                      <a:pos x="90" y="172"/>
                    </a:cxn>
                    <a:cxn ang="0">
                      <a:pos x="119" y="138"/>
                    </a:cxn>
                    <a:cxn ang="0">
                      <a:pos x="154" y="103"/>
                    </a:cxn>
                    <a:cxn ang="0">
                      <a:pos x="193" y="71"/>
                    </a:cxn>
                    <a:cxn ang="0">
                      <a:pos x="245" y="47"/>
                    </a:cxn>
                    <a:cxn ang="0">
                      <a:pos x="298" y="25"/>
                    </a:cxn>
                    <a:cxn ang="0">
                      <a:pos x="332" y="8"/>
                    </a:cxn>
                    <a:cxn ang="0">
                      <a:pos x="322" y="0"/>
                    </a:cxn>
                    <a:cxn ang="0">
                      <a:pos x="278" y="5"/>
                    </a:cxn>
                    <a:cxn ang="0">
                      <a:pos x="226" y="23"/>
                    </a:cxn>
                    <a:cxn ang="0">
                      <a:pos x="178" y="47"/>
                    </a:cxn>
                  </a:cxnLst>
                  <a:rect l="0" t="0" r="r" b="b"/>
                  <a:pathLst>
                    <a:path w="404" h="472">
                      <a:moveTo>
                        <a:pt x="157" y="61"/>
                      </a:moveTo>
                      <a:lnTo>
                        <a:pt x="127" y="87"/>
                      </a:lnTo>
                      <a:lnTo>
                        <a:pt x="96" y="113"/>
                      </a:lnTo>
                      <a:lnTo>
                        <a:pt x="68" y="143"/>
                      </a:lnTo>
                      <a:lnTo>
                        <a:pt x="43" y="175"/>
                      </a:lnTo>
                      <a:lnTo>
                        <a:pt x="22" y="208"/>
                      </a:lnTo>
                      <a:lnTo>
                        <a:pt x="8" y="244"/>
                      </a:lnTo>
                      <a:lnTo>
                        <a:pt x="0" y="283"/>
                      </a:lnTo>
                      <a:lnTo>
                        <a:pt x="2" y="323"/>
                      </a:lnTo>
                      <a:lnTo>
                        <a:pt x="5" y="333"/>
                      </a:lnTo>
                      <a:lnTo>
                        <a:pt x="8" y="344"/>
                      </a:lnTo>
                      <a:lnTo>
                        <a:pt x="12" y="353"/>
                      </a:lnTo>
                      <a:lnTo>
                        <a:pt x="18" y="363"/>
                      </a:lnTo>
                      <a:lnTo>
                        <a:pt x="25" y="372"/>
                      </a:lnTo>
                      <a:lnTo>
                        <a:pt x="34" y="380"/>
                      </a:lnTo>
                      <a:lnTo>
                        <a:pt x="41" y="388"/>
                      </a:lnTo>
                      <a:lnTo>
                        <a:pt x="52" y="393"/>
                      </a:lnTo>
                      <a:lnTo>
                        <a:pt x="71" y="405"/>
                      </a:lnTo>
                      <a:lnTo>
                        <a:pt x="90" y="415"/>
                      </a:lnTo>
                      <a:lnTo>
                        <a:pt x="109" y="424"/>
                      </a:lnTo>
                      <a:lnTo>
                        <a:pt x="129" y="431"/>
                      </a:lnTo>
                      <a:lnTo>
                        <a:pt x="150" y="438"/>
                      </a:lnTo>
                      <a:lnTo>
                        <a:pt x="171" y="444"/>
                      </a:lnTo>
                      <a:lnTo>
                        <a:pt x="191" y="449"/>
                      </a:lnTo>
                      <a:lnTo>
                        <a:pt x="212" y="454"/>
                      </a:lnTo>
                      <a:lnTo>
                        <a:pt x="234" y="458"/>
                      </a:lnTo>
                      <a:lnTo>
                        <a:pt x="254" y="461"/>
                      </a:lnTo>
                      <a:lnTo>
                        <a:pt x="276" y="464"/>
                      </a:lnTo>
                      <a:lnTo>
                        <a:pt x="298" y="467"/>
                      </a:lnTo>
                      <a:lnTo>
                        <a:pt x="319" y="468"/>
                      </a:lnTo>
                      <a:lnTo>
                        <a:pt x="341" y="470"/>
                      </a:lnTo>
                      <a:lnTo>
                        <a:pt x="363" y="471"/>
                      </a:lnTo>
                      <a:lnTo>
                        <a:pt x="383" y="472"/>
                      </a:lnTo>
                      <a:lnTo>
                        <a:pt x="391" y="472"/>
                      </a:lnTo>
                      <a:lnTo>
                        <a:pt x="397" y="470"/>
                      </a:lnTo>
                      <a:lnTo>
                        <a:pt x="401" y="464"/>
                      </a:lnTo>
                      <a:lnTo>
                        <a:pt x="404" y="458"/>
                      </a:lnTo>
                      <a:lnTo>
                        <a:pt x="404" y="451"/>
                      </a:lnTo>
                      <a:lnTo>
                        <a:pt x="401" y="445"/>
                      </a:lnTo>
                      <a:lnTo>
                        <a:pt x="395" y="441"/>
                      </a:lnTo>
                      <a:lnTo>
                        <a:pt x="388" y="438"/>
                      </a:lnTo>
                      <a:lnTo>
                        <a:pt x="369" y="434"/>
                      </a:lnTo>
                      <a:lnTo>
                        <a:pt x="350" y="431"/>
                      </a:lnTo>
                      <a:lnTo>
                        <a:pt x="331" y="426"/>
                      </a:lnTo>
                      <a:lnTo>
                        <a:pt x="310" y="424"/>
                      </a:lnTo>
                      <a:lnTo>
                        <a:pt x="291" y="421"/>
                      </a:lnTo>
                      <a:lnTo>
                        <a:pt x="272" y="418"/>
                      </a:lnTo>
                      <a:lnTo>
                        <a:pt x="251" y="415"/>
                      </a:lnTo>
                      <a:lnTo>
                        <a:pt x="232" y="411"/>
                      </a:lnTo>
                      <a:lnTo>
                        <a:pt x="213" y="408"/>
                      </a:lnTo>
                      <a:lnTo>
                        <a:pt x="194" y="403"/>
                      </a:lnTo>
                      <a:lnTo>
                        <a:pt x="175" y="398"/>
                      </a:lnTo>
                      <a:lnTo>
                        <a:pt x="156" y="393"/>
                      </a:lnTo>
                      <a:lnTo>
                        <a:pt x="138" y="386"/>
                      </a:lnTo>
                      <a:lnTo>
                        <a:pt x="119" y="379"/>
                      </a:lnTo>
                      <a:lnTo>
                        <a:pt x="102" y="372"/>
                      </a:lnTo>
                      <a:lnTo>
                        <a:pt x="84" y="362"/>
                      </a:lnTo>
                      <a:lnTo>
                        <a:pt x="69" y="352"/>
                      </a:lnTo>
                      <a:lnTo>
                        <a:pt x="58" y="339"/>
                      </a:lnTo>
                      <a:lnTo>
                        <a:pt x="49" y="324"/>
                      </a:lnTo>
                      <a:lnTo>
                        <a:pt x="44" y="307"/>
                      </a:lnTo>
                      <a:lnTo>
                        <a:pt x="43" y="290"/>
                      </a:lnTo>
                      <a:lnTo>
                        <a:pt x="44" y="270"/>
                      </a:lnTo>
                      <a:lnTo>
                        <a:pt x="49" y="250"/>
                      </a:lnTo>
                      <a:lnTo>
                        <a:pt x="55" y="234"/>
                      </a:lnTo>
                      <a:lnTo>
                        <a:pt x="65" y="212"/>
                      </a:lnTo>
                      <a:lnTo>
                        <a:pt x="77" y="191"/>
                      </a:lnTo>
                      <a:lnTo>
                        <a:pt x="90" y="172"/>
                      </a:lnTo>
                      <a:lnTo>
                        <a:pt x="104" y="155"/>
                      </a:lnTo>
                      <a:lnTo>
                        <a:pt x="119" y="138"/>
                      </a:lnTo>
                      <a:lnTo>
                        <a:pt x="135" y="120"/>
                      </a:lnTo>
                      <a:lnTo>
                        <a:pt x="154" y="103"/>
                      </a:lnTo>
                      <a:lnTo>
                        <a:pt x="173" y="86"/>
                      </a:lnTo>
                      <a:lnTo>
                        <a:pt x="193" y="71"/>
                      </a:lnTo>
                      <a:lnTo>
                        <a:pt x="218" y="59"/>
                      </a:lnTo>
                      <a:lnTo>
                        <a:pt x="245" y="47"/>
                      </a:lnTo>
                      <a:lnTo>
                        <a:pt x="273" y="36"/>
                      </a:lnTo>
                      <a:lnTo>
                        <a:pt x="298" y="25"/>
                      </a:lnTo>
                      <a:lnTo>
                        <a:pt x="319" y="17"/>
                      </a:lnTo>
                      <a:lnTo>
                        <a:pt x="332" y="8"/>
                      </a:lnTo>
                      <a:lnTo>
                        <a:pt x="336" y="2"/>
                      </a:lnTo>
                      <a:lnTo>
                        <a:pt x="322" y="0"/>
                      </a:lnTo>
                      <a:lnTo>
                        <a:pt x="301" y="1"/>
                      </a:lnTo>
                      <a:lnTo>
                        <a:pt x="278" y="5"/>
                      </a:lnTo>
                      <a:lnTo>
                        <a:pt x="253" y="13"/>
                      </a:lnTo>
                      <a:lnTo>
                        <a:pt x="226" y="23"/>
                      </a:lnTo>
                      <a:lnTo>
                        <a:pt x="201" y="34"/>
                      </a:lnTo>
                      <a:lnTo>
                        <a:pt x="178" y="47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69" name="Freeform 45"/>
                <p:cNvSpPr>
                  <a:spLocks/>
                </p:cNvSpPr>
                <p:nvPr/>
              </p:nvSpPr>
              <p:spPr bwMode="auto">
                <a:xfrm>
                  <a:off x="8263" y="4458"/>
                  <a:ext cx="118" cy="105"/>
                </a:xfrm>
                <a:custGeom>
                  <a:avLst/>
                  <a:gdLst/>
                  <a:ahLst/>
                  <a:cxnLst>
                    <a:cxn ang="0">
                      <a:pos x="294" y="96"/>
                    </a:cxn>
                    <a:cxn ang="0">
                      <a:pos x="310" y="113"/>
                    </a:cxn>
                    <a:cxn ang="0">
                      <a:pos x="320" y="133"/>
                    </a:cxn>
                    <a:cxn ang="0">
                      <a:pos x="325" y="155"/>
                    </a:cxn>
                    <a:cxn ang="0">
                      <a:pos x="325" y="178"/>
                    </a:cxn>
                    <a:cxn ang="0">
                      <a:pos x="322" y="197"/>
                    </a:cxn>
                    <a:cxn ang="0">
                      <a:pos x="316" y="212"/>
                    </a:cxn>
                    <a:cxn ang="0">
                      <a:pos x="306" y="228"/>
                    </a:cxn>
                    <a:cxn ang="0">
                      <a:pos x="295" y="241"/>
                    </a:cxn>
                    <a:cxn ang="0">
                      <a:pos x="282" y="256"/>
                    </a:cxn>
                    <a:cxn ang="0">
                      <a:pos x="269" y="267"/>
                    </a:cxn>
                    <a:cxn ang="0">
                      <a:pos x="256" y="280"/>
                    </a:cxn>
                    <a:cxn ang="0">
                      <a:pos x="243" y="293"/>
                    </a:cxn>
                    <a:cxn ang="0">
                      <a:pos x="240" y="297"/>
                    </a:cxn>
                    <a:cxn ang="0">
                      <a:pos x="240" y="302"/>
                    </a:cxn>
                    <a:cxn ang="0">
                      <a:pos x="240" y="306"/>
                    </a:cxn>
                    <a:cxn ang="0">
                      <a:pos x="243" y="310"/>
                    </a:cxn>
                    <a:cxn ang="0">
                      <a:pos x="247" y="313"/>
                    </a:cxn>
                    <a:cxn ang="0">
                      <a:pos x="253" y="315"/>
                    </a:cxn>
                    <a:cxn ang="0">
                      <a:pos x="257" y="313"/>
                    </a:cxn>
                    <a:cxn ang="0">
                      <a:pos x="262" y="310"/>
                    </a:cxn>
                    <a:cxn ang="0">
                      <a:pos x="291" y="292"/>
                    </a:cxn>
                    <a:cxn ang="0">
                      <a:pos x="316" y="267"/>
                    </a:cxn>
                    <a:cxn ang="0">
                      <a:pos x="335" y="240"/>
                    </a:cxn>
                    <a:cxn ang="0">
                      <a:pos x="348" y="208"/>
                    </a:cxn>
                    <a:cxn ang="0">
                      <a:pos x="354" y="177"/>
                    </a:cxn>
                    <a:cxn ang="0">
                      <a:pos x="351" y="143"/>
                    </a:cxn>
                    <a:cxn ang="0">
                      <a:pos x="339" y="113"/>
                    </a:cxn>
                    <a:cxn ang="0">
                      <a:pos x="316" y="86"/>
                    </a:cxn>
                    <a:cxn ang="0">
                      <a:pos x="298" y="72"/>
                    </a:cxn>
                    <a:cxn ang="0">
                      <a:pos x="278" y="60"/>
                    </a:cxn>
                    <a:cxn ang="0">
                      <a:pos x="256" y="49"/>
                    </a:cxn>
                    <a:cxn ang="0">
                      <a:pos x="231" y="39"/>
                    </a:cxn>
                    <a:cxn ang="0">
                      <a:pos x="206" y="29"/>
                    </a:cxn>
                    <a:cxn ang="0">
                      <a:pos x="181" y="21"/>
                    </a:cxn>
                    <a:cxn ang="0">
                      <a:pos x="155" y="16"/>
                    </a:cxn>
                    <a:cxn ang="0">
                      <a:pos x="130" y="10"/>
                    </a:cxn>
                    <a:cxn ang="0">
                      <a:pos x="105" y="6"/>
                    </a:cxn>
                    <a:cxn ang="0">
                      <a:pos x="83" y="3"/>
                    </a:cxn>
                    <a:cxn ang="0">
                      <a:pos x="61" y="0"/>
                    </a:cxn>
                    <a:cxn ang="0">
                      <a:pos x="43" y="0"/>
                    </a:cxn>
                    <a:cxn ang="0">
                      <a:pos x="27" y="0"/>
                    </a:cxn>
                    <a:cxn ang="0">
                      <a:pos x="14" y="0"/>
                    </a:cxn>
                    <a:cxn ang="0">
                      <a:pos x="5" y="3"/>
                    </a:cxn>
                    <a:cxn ang="0">
                      <a:pos x="0" y="6"/>
                    </a:cxn>
                    <a:cxn ang="0">
                      <a:pos x="15" y="8"/>
                    </a:cxn>
                    <a:cxn ang="0">
                      <a:pos x="30" y="10"/>
                    </a:cxn>
                    <a:cxn ang="0">
                      <a:pos x="47" y="13"/>
                    </a:cxn>
                    <a:cxn ang="0">
                      <a:pos x="65" y="16"/>
                    </a:cxn>
                    <a:cxn ang="0">
                      <a:pos x="83" y="20"/>
                    </a:cxn>
                    <a:cxn ang="0">
                      <a:pos x="103" y="23"/>
                    </a:cxn>
                    <a:cxn ang="0">
                      <a:pos x="122" y="27"/>
                    </a:cxn>
                    <a:cxn ang="0">
                      <a:pos x="143" y="31"/>
                    </a:cxn>
                    <a:cxn ang="0">
                      <a:pos x="162" y="37"/>
                    </a:cxn>
                    <a:cxn ang="0">
                      <a:pos x="182" y="43"/>
                    </a:cxn>
                    <a:cxn ang="0">
                      <a:pos x="203" y="49"/>
                    </a:cxn>
                    <a:cxn ang="0">
                      <a:pos x="222" y="56"/>
                    </a:cxn>
                    <a:cxn ang="0">
                      <a:pos x="241" y="64"/>
                    </a:cxn>
                    <a:cxn ang="0">
                      <a:pos x="260" y="75"/>
                    </a:cxn>
                    <a:cxn ang="0">
                      <a:pos x="278" y="85"/>
                    </a:cxn>
                    <a:cxn ang="0">
                      <a:pos x="294" y="96"/>
                    </a:cxn>
                  </a:cxnLst>
                  <a:rect l="0" t="0" r="r" b="b"/>
                  <a:pathLst>
                    <a:path w="354" h="315">
                      <a:moveTo>
                        <a:pt x="294" y="96"/>
                      </a:moveTo>
                      <a:lnTo>
                        <a:pt x="310" y="113"/>
                      </a:lnTo>
                      <a:lnTo>
                        <a:pt x="320" y="133"/>
                      </a:lnTo>
                      <a:lnTo>
                        <a:pt x="325" y="155"/>
                      </a:lnTo>
                      <a:lnTo>
                        <a:pt x="325" y="178"/>
                      </a:lnTo>
                      <a:lnTo>
                        <a:pt x="322" y="197"/>
                      </a:lnTo>
                      <a:lnTo>
                        <a:pt x="316" y="212"/>
                      </a:lnTo>
                      <a:lnTo>
                        <a:pt x="306" y="228"/>
                      </a:lnTo>
                      <a:lnTo>
                        <a:pt x="295" y="241"/>
                      </a:lnTo>
                      <a:lnTo>
                        <a:pt x="282" y="256"/>
                      </a:lnTo>
                      <a:lnTo>
                        <a:pt x="269" y="267"/>
                      </a:lnTo>
                      <a:lnTo>
                        <a:pt x="256" y="280"/>
                      </a:lnTo>
                      <a:lnTo>
                        <a:pt x="243" y="293"/>
                      </a:lnTo>
                      <a:lnTo>
                        <a:pt x="240" y="297"/>
                      </a:lnTo>
                      <a:lnTo>
                        <a:pt x="240" y="302"/>
                      </a:lnTo>
                      <a:lnTo>
                        <a:pt x="240" y="306"/>
                      </a:lnTo>
                      <a:lnTo>
                        <a:pt x="243" y="310"/>
                      </a:lnTo>
                      <a:lnTo>
                        <a:pt x="247" y="313"/>
                      </a:lnTo>
                      <a:lnTo>
                        <a:pt x="253" y="315"/>
                      </a:lnTo>
                      <a:lnTo>
                        <a:pt x="257" y="313"/>
                      </a:lnTo>
                      <a:lnTo>
                        <a:pt x="262" y="310"/>
                      </a:lnTo>
                      <a:lnTo>
                        <a:pt x="291" y="292"/>
                      </a:lnTo>
                      <a:lnTo>
                        <a:pt x="316" y="267"/>
                      </a:lnTo>
                      <a:lnTo>
                        <a:pt x="335" y="240"/>
                      </a:lnTo>
                      <a:lnTo>
                        <a:pt x="348" y="208"/>
                      </a:lnTo>
                      <a:lnTo>
                        <a:pt x="354" y="177"/>
                      </a:lnTo>
                      <a:lnTo>
                        <a:pt x="351" y="143"/>
                      </a:lnTo>
                      <a:lnTo>
                        <a:pt x="339" y="113"/>
                      </a:lnTo>
                      <a:lnTo>
                        <a:pt x="316" y="86"/>
                      </a:lnTo>
                      <a:lnTo>
                        <a:pt x="298" y="72"/>
                      </a:lnTo>
                      <a:lnTo>
                        <a:pt x="278" y="60"/>
                      </a:lnTo>
                      <a:lnTo>
                        <a:pt x="256" y="49"/>
                      </a:lnTo>
                      <a:lnTo>
                        <a:pt x="231" y="39"/>
                      </a:lnTo>
                      <a:lnTo>
                        <a:pt x="206" y="29"/>
                      </a:lnTo>
                      <a:lnTo>
                        <a:pt x="181" y="21"/>
                      </a:lnTo>
                      <a:lnTo>
                        <a:pt x="155" y="16"/>
                      </a:lnTo>
                      <a:lnTo>
                        <a:pt x="130" y="10"/>
                      </a:lnTo>
                      <a:lnTo>
                        <a:pt x="105" y="6"/>
                      </a:lnTo>
                      <a:lnTo>
                        <a:pt x="83" y="3"/>
                      </a:lnTo>
                      <a:lnTo>
                        <a:pt x="61" y="0"/>
                      </a:lnTo>
                      <a:lnTo>
                        <a:pt x="43" y="0"/>
                      </a:lnTo>
                      <a:lnTo>
                        <a:pt x="27" y="0"/>
                      </a:lnTo>
                      <a:lnTo>
                        <a:pt x="14" y="0"/>
                      </a:lnTo>
                      <a:lnTo>
                        <a:pt x="5" y="3"/>
                      </a:lnTo>
                      <a:lnTo>
                        <a:pt x="0" y="6"/>
                      </a:lnTo>
                      <a:lnTo>
                        <a:pt x="15" y="8"/>
                      </a:lnTo>
                      <a:lnTo>
                        <a:pt x="30" y="10"/>
                      </a:lnTo>
                      <a:lnTo>
                        <a:pt x="47" y="13"/>
                      </a:lnTo>
                      <a:lnTo>
                        <a:pt x="65" y="16"/>
                      </a:lnTo>
                      <a:lnTo>
                        <a:pt x="83" y="20"/>
                      </a:lnTo>
                      <a:lnTo>
                        <a:pt x="103" y="23"/>
                      </a:lnTo>
                      <a:lnTo>
                        <a:pt x="122" y="27"/>
                      </a:lnTo>
                      <a:lnTo>
                        <a:pt x="143" y="31"/>
                      </a:lnTo>
                      <a:lnTo>
                        <a:pt x="162" y="37"/>
                      </a:lnTo>
                      <a:lnTo>
                        <a:pt x="182" y="43"/>
                      </a:lnTo>
                      <a:lnTo>
                        <a:pt x="203" y="49"/>
                      </a:lnTo>
                      <a:lnTo>
                        <a:pt x="222" y="56"/>
                      </a:lnTo>
                      <a:lnTo>
                        <a:pt x="241" y="64"/>
                      </a:lnTo>
                      <a:lnTo>
                        <a:pt x="260" y="75"/>
                      </a:lnTo>
                      <a:lnTo>
                        <a:pt x="278" y="85"/>
                      </a:lnTo>
                      <a:lnTo>
                        <a:pt x="294" y="9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6350" cmpd="sng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70" name="Freeform 46"/>
                <p:cNvSpPr>
                  <a:spLocks/>
                </p:cNvSpPr>
                <p:nvPr/>
              </p:nvSpPr>
              <p:spPr bwMode="auto">
                <a:xfrm>
                  <a:off x="8023" y="4506"/>
                  <a:ext cx="47" cy="99"/>
                </a:xfrm>
                <a:custGeom>
                  <a:avLst/>
                  <a:gdLst/>
                  <a:ahLst/>
                  <a:cxnLst>
                    <a:cxn ang="0">
                      <a:pos x="0" y="162"/>
                    </a:cxn>
                    <a:cxn ang="0">
                      <a:pos x="0" y="187"/>
                    </a:cxn>
                    <a:cxn ang="0">
                      <a:pos x="5" y="210"/>
                    </a:cxn>
                    <a:cxn ang="0">
                      <a:pos x="16" y="231"/>
                    </a:cxn>
                    <a:cxn ang="0">
                      <a:pos x="30" y="250"/>
                    </a:cxn>
                    <a:cxn ang="0">
                      <a:pos x="48" y="266"/>
                    </a:cxn>
                    <a:cxn ang="0">
                      <a:pos x="69" y="280"/>
                    </a:cxn>
                    <a:cxn ang="0">
                      <a:pos x="92" y="290"/>
                    </a:cxn>
                    <a:cxn ang="0">
                      <a:pos x="116" y="296"/>
                    </a:cxn>
                    <a:cxn ang="0">
                      <a:pos x="123" y="297"/>
                    </a:cxn>
                    <a:cxn ang="0">
                      <a:pos x="130" y="295"/>
                    </a:cxn>
                    <a:cxn ang="0">
                      <a:pos x="136" y="290"/>
                    </a:cxn>
                    <a:cxn ang="0">
                      <a:pos x="139" y="284"/>
                    </a:cxn>
                    <a:cxn ang="0">
                      <a:pos x="139" y="277"/>
                    </a:cxn>
                    <a:cxn ang="0">
                      <a:pos x="138" y="270"/>
                    </a:cxn>
                    <a:cxn ang="0">
                      <a:pos x="133" y="264"/>
                    </a:cxn>
                    <a:cxn ang="0">
                      <a:pos x="126" y="261"/>
                    </a:cxn>
                    <a:cxn ang="0">
                      <a:pos x="102" y="253"/>
                    </a:cxn>
                    <a:cxn ang="0">
                      <a:pos x="80" y="241"/>
                    </a:cxn>
                    <a:cxn ang="0">
                      <a:pos x="63" y="226"/>
                    </a:cxn>
                    <a:cxn ang="0">
                      <a:pos x="50" y="208"/>
                    </a:cxn>
                    <a:cxn ang="0">
                      <a:pos x="41" y="187"/>
                    </a:cxn>
                    <a:cxn ang="0">
                      <a:pos x="36" y="164"/>
                    </a:cxn>
                    <a:cxn ang="0">
                      <a:pos x="36" y="139"/>
                    </a:cxn>
                    <a:cxn ang="0">
                      <a:pos x="44" y="113"/>
                    </a:cxn>
                    <a:cxn ang="0">
                      <a:pos x="52" y="95"/>
                    </a:cxn>
                    <a:cxn ang="0">
                      <a:pos x="64" y="78"/>
                    </a:cxn>
                    <a:cxn ang="0">
                      <a:pos x="77" y="62"/>
                    </a:cxn>
                    <a:cxn ang="0">
                      <a:pos x="92" y="47"/>
                    </a:cxn>
                    <a:cxn ang="0">
                      <a:pos x="105" y="34"/>
                    </a:cxn>
                    <a:cxn ang="0">
                      <a:pos x="120" y="23"/>
                    </a:cxn>
                    <a:cxn ang="0">
                      <a:pos x="133" y="11"/>
                    </a:cxn>
                    <a:cxn ang="0">
                      <a:pos x="143" y="1"/>
                    </a:cxn>
                    <a:cxn ang="0">
                      <a:pos x="133" y="0"/>
                    </a:cxn>
                    <a:cxn ang="0">
                      <a:pos x="117" y="7"/>
                    </a:cxn>
                    <a:cxn ang="0">
                      <a:pos x="95" y="23"/>
                    </a:cxn>
                    <a:cxn ang="0">
                      <a:pos x="70" y="44"/>
                    </a:cxn>
                    <a:cxn ang="0">
                      <a:pos x="47" y="72"/>
                    </a:cxn>
                    <a:cxn ang="0">
                      <a:pos x="25" y="101"/>
                    </a:cxn>
                    <a:cxn ang="0">
                      <a:pos x="8" y="132"/>
                    </a:cxn>
                    <a:cxn ang="0">
                      <a:pos x="0" y="162"/>
                    </a:cxn>
                  </a:cxnLst>
                  <a:rect l="0" t="0" r="r" b="b"/>
                  <a:pathLst>
                    <a:path w="143" h="297">
                      <a:moveTo>
                        <a:pt x="0" y="162"/>
                      </a:moveTo>
                      <a:lnTo>
                        <a:pt x="0" y="187"/>
                      </a:lnTo>
                      <a:lnTo>
                        <a:pt x="5" y="210"/>
                      </a:lnTo>
                      <a:lnTo>
                        <a:pt x="16" y="231"/>
                      </a:lnTo>
                      <a:lnTo>
                        <a:pt x="30" y="250"/>
                      </a:lnTo>
                      <a:lnTo>
                        <a:pt x="48" y="266"/>
                      </a:lnTo>
                      <a:lnTo>
                        <a:pt x="69" y="280"/>
                      </a:lnTo>
                      <a:lnTo>
                        <a:pt x="92" y="290"/>
                      </a:lnTo>
                      <a:lnTo>
                        <a:pt x="116" y="296"/>
                      </a:lnTo>
                      <a:lnTo>
                        <a:pt x="123" y="297"/>
                      </a:lnTo>
                      <a:lnTo>
                        <a:pt x="130" y="295"/>
                      </a:lnTo>
                      <a:lnTo>
                        <a:pt x="136" y="290"/>
                      </a:lnTo>
                      <a:lnTo>
                        <a:pt x="139" y="284"/>
                      </a:lnTo>
                      <a:lnTo>
                        <a:pt x="139" y="277"/>
                      </a:lnTo>
                      <a:lnTo>
                        <a:pt x="138" y="270"/>
                      </a:lnTo>
                      <a:lnTo>
                        <a:pt x="133" y="264"/>
                      </a:lnTo>
                      <a:lnTo>
                        <a:pt x="126" y="261"/>
                      </a:lnTo>
                      <a:lnTo>
                        <a:pt x="102" y="253"/>
                      </a:lnTo>
                      <a:lnTo>
                        <a:pt x="80" y="241"/>
                      </a:lnTo>
                      <a:lnTo>
                        <a:pt x="63" y="226"/>
                      </a:lnTo>
                      <a:lnTo>
                        <a:pt x="50" y="208"/>
                      </a:lnTo>
                      <a:lnTo>
                        <a:pt x="41" y="187"/>
                      </a:lnTo>
                      <a:lnTo>
                        <a:pt x="36" y="164"/>
                      </a:lnTo>
                      <a:lnTo>
                        <a:pt x="36" y="139"/>
                      </a:lnTo>
                      <a:lnTo>
                        <a:pt x="44" y="113"/>
                      </a:lnTo>
                      <a:lnTo>
                        <a:pt x="52" y="95"/>
                      </a:lnTo>
                      <a:lnTo>
                        <a:pt x="64" y="78"/>
                      </a:lnTo>
                      <a:lnTo>
                        <a:pt x="77" y="62"/>
                      </a:lnTo>
                      <a:lnTo>
                        <a:pt x="92" y="47"/>
                      </a:lnTo>
                      <a:lnTo>
                        <a:pt x="105" y="34"/>
                      </a:lnTo>
                      <a:lnTo>
                        <a:pt x="120" y="23"/>
                      </a:lnTo>
                      <a:lnTo>
                        <a:pt x="133" y="11"/>
                      </a:lnTo>
                      <a:lnTo>
                        <a:pt x="143" y="1"/>
                      </a:lnTo>
                      <a:lnTo>
                        <a:pt x="133" y="0"/>
                      </a:lnTo>
                      <a:lnTo>
                        <a:pt x="117" y="7"/>
                      </a:lnTo>
                      <a:lnTo>
                        <a:pt x="95" y="23"/>
                      </a:lnTo>
                      <a:lnTo>
                        <a:pt x="70" y="44"/>
                      </a:lnTo>
                      <a:lnTo>
                        <a:pt x="47" y="72"/>
                      </a:lnTo>
                      <a:lnTo>
                        <a:pt x="25" y="101"/>
                      </a:lnTo>
                      <a:lnTo>
                        <a:pt x="8" y="132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71" name="Freeform 47"/>
                <p:cNvSpPr>
                  <a:spLocks/>
                </p:cNvSpPr>
                <p:nvPr/>
              </p:nvSpPr>
              <p:spPr bwMode="auto">
                <a:xfrm>
                  <a:off x="8360" y="4451"/>
                  <a:ext cx="103" cy="129"/>
                </a:xfrm>
                <a:custGeom>
                  <a:avLst/>
                  <a:gdLst/>
                  <a:ahLst/>
                  <a:cxnLst>
                    <a:cxn ang="0">
                      <a:pos x="260" y="155"/>
                    </a:cxn>
                    <a:cxn ang="0">
                      <a:pos x="275" y="180"/>
                    </a:cxn>
                    <a:cxn ang="0">
                      <a:pos x="282" y="206"/>
                    </a:cxn>
                    <a:cxn ang="0">
                      <a:pos x="278" y="234"/>
                    </a:cxn>
                    <a:cxn ang="0">
                      <a:pos x="262" y="262"/>
                    </a:cxn>
                    <a:cxn ang="0">
                      <a:pos x="237" y="286"/>
                    </a:cxn>
                    <a:cxn ang="0">
                      <a:pos x="209" y="308"/>
                    </a:cxn>
                    <a:cxn ang="0">
                      <a:pos x="180" y="331"/>
                    </a:cxn>
                    <a:cxn ang="0">
                      <a:pos x="162" y="348"/>
                    </a:cxn>
                    <a:cxn ang="0">
                      <a:pos x="156" y="359"/>
                    </a:cxn>
                    <a:cxn ang="0">
                      <a:pos x="152" y="371"/>
                    </a:cxn>
                    <a:cxn ang="0">
                      <a:pos x="153" y="382"/>
                    </a:cxn>
                    <a:cxn ang="0">
                      <a:pos x="163" y="388"/>
                    </a:cxn>
                    <a:cxn ang="0">
                      <a:pos x="175" y="387"/>
                    </a:cxn>
                    <a:cxn ang="0">
                      <a:pos x="194" y="367"/>
                    </a:cxn>
                    <a:cxn ang="0">
                      <a:pos x="227" y="337"/>
                    </a:cxn>
                    <a:cxn ang="0">
                      <a:pos x="260" y="308"/>
                    </a:cxn>
                    <a:cxn ang="0">
                      <a:pos x="290" y="275"/>
                    </a:cxn>
                    <a:cxn ang="0">
                      <a:pos x="307" y="234"/>
                    </a:cxn>
                    <a:cxn ang="0">
                      <a:pos x="304" y="191"/>
                    </a:cxn>
                    <a:cxn ang="0">
                      <a:pos x="285" y="151"/>
                    </a:cxn>
                    <a:cxn ang="0">
                      <a:pos x="253" y="118"/>
                    </a:cxn>
                    <a:cxn ang="0">
                      <a:pos x="222" y="94"/>
                    </a:cxn>
                    <a:cxn ang="0">
                      <a:pos x="191" y="75"/>
                    </a:cxn>
                    <a:cxn ang="0">
                      <a:pos x="159" y="55"/>
                    </a:cxn>
                    <a:cxn ang="0">
                      <a:pos x="124" y="36"/>
                    </a:cxn>
                    <a:cxn ang="0">
                      <a:pos x="92" y="20"/>
                    </a:cxn>
                    <a:cxn ang="0">
                      <a:pos x="59" y="9"/>
                    </a:cxn>
                    <a:cxn ang="0">
                      <a:pos x="31" y="2"/>
                    </a:cxn>
                    <a:cxn ang="0">
                      <a:pos x="9" y="2"/>
                    </a:cxn>
                    <a:cxn ang="0">
                      <a:pos x="11" y="7"/>
                    </a:cxn>
                    <a:cxn ang="0">
                      <a:pos x="36" y="17"/>
                    </a:cxn>
                    <a:cxn ang="0">
                      <a:pos x="65" y="30"/>
                    </a:cxn>
                    <a:cxn ang="0">
                      <a:pos x="99" y="46"/>
                    </a:cxn>
                    <a:cxn ang="0">
                      <a:pos x="134" y="65"/>
                    </a:cxn>
                    <a:cxn ang="0">
                      <a:pos x="169" y="86"/>
                    </a:cxn>
                    <a:cxn ang="0">
                      <a:pos x="205" y="109"/>
                    </a:cxn>
                    <a:cxn ang="0">
                      <a:pos x="235" y="132"/>
                    </a:cxn>
                  </a:cxnLst>
                  <a:rect l="0" t="0" r="r" b="b"/>
                  <a:pathLst>
                    <a:path w="309" h="388">
                      <a:moveTo>
                        <a:pt x="250" y="145"/>
                      </a:moveTo>
                      <a:lnTo>
                        <a:pt x="260" y="155"/>
                      </a:lnTo>
                      <a:lnTo>
                        <a:pt x="269" y="167"/>
                      </a:lnTo>
                      <a:lnTo>
                        <a:pt x="275" y="180"/>
                      </a:lnTo>
                      <a:lnTo>
                        <a:pt x="281" y="193"/>
                      </a:lnTo>
                      <a:lnTo>
                        <a:pt x="282" y="206"/>
                      </a:lnTo>
                      <a:lnTo>
                        <a:pt x="282" y="220"/>
                      </a:lnTo>
                      <a:lnTo>
                        <a:pt x="278" y="234"/>
                      </a:lnTo>
                      <a:lnTo>
                        <a:pt x="272" y="247"/>
                      </a:lnTo>
                      <a:lnTo>
                        <a:pt x="262" y="262"/>
                      </a:lnTo>
                      <a:lnTo>
                        <a:pt x="250" y="275"/>
                      </a:lnTo>
                      <a:lnTo>
                        <a:pt x="237" y="286"/>
                      </a:lnTo>
                      <a:lnTo>
                        <a:pt x="222" y="298"/>
                      </a:lnTo>
                      <a:lnTo>
                        <a:pt x="209" y="308"/>
                      </a:lnTo>
                      <a:lnTo>
                        <a:pt x="194" y="319"/>
                      </a:lnTo>
                      <a:lnTo>
                        <a:pt x="180" y="331"/>
                      </a:lnTo>
                      <a:lnTo>
                        <a:pt x="166" y="344"/>
                      </a:lnTo>
                      <a:lnTo>
                        <a:pt x="162" y="348"/>
                      </a:lnTo>
                      <a:lnTo>
                        <a:pt x="159" y="354"/>
                      </a:lnTo>
                      <a:lnTo>
                        <a:pt x="156" y="359"/>
                      </a:lnTo>
                      <a:lnTo>
                        <a:pt x="153" y="365"/>
                      </a:lnTo>
                      <a:lnTo>
                        <a:pt x="152" y="371"/>
                      </a:lnTo>
                      <a:lnTo>
                        <a:pt x="152" y="377"/>
                      </a:lnTo>
                      <a:lnTo>
                        <a:pt x="153" y="382"/>
                      </a:lnTo>
                      <a:lnTo>
                        <a:pt x="158" y="387"/>
                      </a:lnTo>
                      <a:lnTo>
                        <a:pt x="163" y="388"/>
                      </a:lnTo>
                      <a:lnTo>
                        <a:pt x="169" y="388"/>
                      </a:lnTo>
                      <a:lnTo>
                        <a:pt x="175" y="387"/>
                      </a:lnTo>
                      <a:lnTo>
                        <a:pt x="180" y="382"/>
                      </a:lnTo>
                      <a:lnTo>
                        <a:pt x="194" y="367"/>
                      </a:lnTo>
                      <a:lnTo>
                        <a:pt x="210" y="351"/>
                      </a:lnTo>
                      <a:lnTo>
                        <a:pt x="227" y="337"/>
                      </a:lnTo>
                      <a:lnTo>
                        <a:pt x="244" y="322"/>
                      </a:lnTo>
                      <a:lnTo>
                        <a:pt x="260" y="308"/>
                      </a:lnTo>
                      <a:lnTo>
                        <a:pt x="275" y="292"/>
                      </a:lnTo>
                      <a:lnTo>
                        <a:pt x="290" y="275"/>
                      </a:lnTo>
                      <a:lnTo>
                        <a:pt x="300" y="256"/>
                      </a:lnTo>
                      <a:lnTo>
                        <a:pt x="307" y="234"/>
                      </a:lnTo>
                      <a:lnTo>
                        <a:pt x="309" y="213"/>
                      </a:lnTo>
                      <a:lnTo>
                        <a:pt x="304" y="191"/>
                      </a:lnTo>
                      <a:lnTo>
                        <a:pt x="297" y="171"/>
                      </a:lnTo>
                      <a:lnTo>
                        <a:pt x="285" y="151"/>
                      </a:lnTo>
                      <a:lnTo>
                        <a:pt x="271" y="134"/>
                      </a:lnTo>
                      <a:lnTo>
                        <a:pt x="253" y="118"/>
                      </a:lnTo>
                      <a:lnTo>
                        <a:pt x="235" y="104"/>
                      </a:lnTo>
                      <a:lnTo>
                        <a:pt x="222" y="94"/>
                      </a:lnTo>
                      <a:lnTo>
                        <a:pt x="207" y="85"/>
                      </a:lnTo>
                      <a:lnTo>
                        <a:pt x="191" y="75"/>
                      </a:lnTo>
                      <a:lnTo>
                        <a:pt x="175" y="65"/>
                      </a:lnTo>
                      <a:lnTo>
                        <a:pt x="159" y="55"/>
                      </a:lnTo>
                      <a:lnTo>
                        <a:pt x="141" y="45"/>
                      </a:lnTo>
                      <a:lnTo>
                        <a:pt x="124" y="36"/>
                      </a:lnTo>
                      <a:lnTo>
                        <a:pt x="108" y="28"/>
                      </a:lnTo>
                      <a:lnTo>
                        <a:pt x="92" y="20"/>
                      </a:lnTo>
                      <a:lnTo>
                        <a:pt x="75" y="13"/>
                      </a:lnTo>
                      <a:lnTo>
                        <a:pt x="59" y="9"/>
                      </a:lnTo>
                      <a:lnTo>
                        <a:pt x="45" y="5"/>
                      </a:lnTo>
                      <a:lnTo>
                        <a:pt x="31" y="2"/>
                      </a:lnTo>
                      <a:lnTo>
                        <a:pt x="20" y="0"/>
                      </a:lnTo>
                      <a:lnTo>
                        <a:pt x="9" y="2"/>
                      </a:lnTo>
                      <a:lnTo>
                        <a:pt x="0" y="5"/>
                      </a:lnTo>
                      <a:lnTo>
                        <a:pt x="11" y="7"/>
                      </a:lnTo>
                      <a:lnTo>
                        <a:pt x="23" y="12"/>
                      </a:lnTo>
                      <a:lnTo>
                        <a:pt x="36" y="17"/>
                      </a:lnTo>
                      <a:lnTo>
                        <a:pt x="49" y="23"/>
                      </a:lnTo>
                      <a:lnTo>
                        <a:pt x="65" y="30"/>
                      </a:lnTo>
                      <a:lnTo>
                        <a:pt x="81" y="38"/>
                      </a:lnTo>
                      <a:lnTo>
                        <a:pt x="99" y="46"/>
                      </a:lnTo>
                      <a:lnTo>
                        <a:pt x="116" y="55"/>
                      </a:lnTo>
                      <a:lnTo>
                        <a:pt x="134" y="65"/>
                      </a:lnTo>
                      <a:lnTo>
                        <a:pt x="152" y="75"/>
                      </a:lnTo>
                      <a:lnTo>
                        <a:pt x="169" y="86"/>
                      </a:lnTo>
                      <a:lnTo>
                        <a:pt x="187" y="98"/>
                      </a:lnTo>
                      <a:lnTo>
                        <a:pt x="205" y="109"/>
                      </a:lnTo>
                      <a:lnTo>
                        <a:pt x="221" y="121"/>
                      </a:lnTo>
                      <a:lnTo>
                        <a:pt x="235" y="132"/>
                      </a:lnTo>
                      <a:lnTo>
                        <a:pt x="250" y="145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72" name="Freeform 48"/>
                <p:cNvSpPr>
                  <a:spLocks/>
                </p:cNvSpPr>
                <p:nvPr/>
              </p:nvSpPr>
              <p:spPr bwMode="auto">
                <a:xfrm>
                  <a:off x="8279" y="4648"/>
                  <a:ext cx="135" cy="97"/>
                </a:xfrm>
                <a:custGeom>
                  <a:avLst/>
                  <a:gdLst/>
                  <a:ahLst/>
                  <a:cxnLst>
                    <a:cxn ang="0">
                      <a:pos x="332" y="65"/>
                    </a:cxn>
                    <a:cxn ang="0">
                      <a:pos x="351" y="123"/>
                    </a:cxn>
                    <a:cxn ang="0">
                      <a:pos x="373" y="181"/>
                    </a:cxn>
                    <a:cxn ang="0">
                      <a:pos x="395" y="237"/>
                    </a:cxn>
                    <a:cxn ang="0">
                      <a:pos x="406" y="273"/>
                    </a:cxn>
                    <a:cxn ang="0">
                      <a:pos x="404" y="284"/>
                    </a:cxn>
                    <a:cxn ang="0">
                      <a:pos x="393" y="292"/>
                    </a:cxn>
                    <a:cxn ang="0">
                      <a:pos x="381" y="289"/>
                    </a:cxn>
                    <a:cxn ang="0">
                      <a:pos x="364" y="251"/>
                    </a:cxn>
                    <a:cxn ang="0">
                      <a:pos x="339" y="171"/>
                    </a:cxn>
                    <a:cxn ang="0">
                      <a:pos x="318" y="93"/>
                    </a:cxn>
                    <a:cxn ang="0">
                      <a:pos x="307" y="42"/>
                    </a:cxn>
                    <a:cxn ang="0">
                      <a:pos x="283" y="34"/>
                    </a:cxn>
                    <a:cxn ang="0">
                      <a:pos x="239" y="39"/>
                    </a:cxn>
                    <a:cxn ang="0">
                      <a:pos x="192" y="50"/>
                    </a:cxn>
                    <a:cxn ang="0">
                      <a:pos x="148" y="65"/>
                    </a:cxn>
                    <a:cxn ang="0">
                      <a:pos x="106" y="83"/>
                    </a:cxn>
                    <a:cxn ang="0">
                      <a:pos x="67" y="103"/>
                    </a:cxn>
                    <a:cxn ang="0">
                      <a:pos x="34" y="122"/>
                    </a:cxn>
                    <a:cxn ang="0">
                      <a:pos x="9" y="141"/>
                    </a:cxn>
                    <a:cxn ang="0">
                      <a:pos x="0" y="133"/>
                    </a:cxn>
                    <a:cxn ang="0">
                      <a:pos x="19" y="102"/>
                    </a:cxn>
                    <a:cxn ang="0">
                      <a:pos x="53" y="70"/>
                    </a:cxn>
                    <a:cxn ang="0">
                      <a:pos x="92" y="43"/>
                    </a:cxn>
                    <a:cxn ang="0">
                      <a:pos x="139" y="23"/>
                    </a:cxn>
                    <a:cxn ang="0">
                      <a:pos x="210" y="8"/>
                    </a:cxn>
                    <a:cxn ang="0">
                      <a:pos x="277" y="1"/>
                    </a:cxn>
                    <a:cxn ang="0">
                      <a:pos x="321" y="0"/>
                    </a:cxn>
                    <a:cxn ang="0">
                      <a:pos x="336" y="1"/>
                    </a:cxn>
                    <a:cxn ang="0">
                      <a:pos x="345" y="11"/>
                    </a:cxn>
                    <a:cxn ang="0">
                      <a:pos x="345" y="26"/>
                    </a:cxn>
                    <a:cxn ang="0">
                      <a:pos x="335" y="34"/>
                    </a:cxn>
                  </a:cxnLst>
                  <a:rect l="0" t="0" r="r" b="b"/>
                  <a:pathLst>
                    <a:path w="406" h="292">
                      <a:moveTo>
                        <a:pt x="326" y="36"/>
                      </a:moveTo>
                      <a:lnTo>
                        <a:pt x="332" y="65"/>
                      </a:lnTo>
                      <a:lnTo>
                        <a:pt x="340" y="93"/>
                      </a:lnTo>
                      <a:lnTo>
                        <a:pt x="351" y="123"/>
                      </a:lnTo>
                      <a:lnTo>
                        <a:pt x="361" y="152"/>
                      </a:lnTo>
                      <a:lnTo>
                        <a:pt x="373" y="181"/>
                      </a:lnTo>
                      <a:lnTo>
                        <a:pt x="384" y="210"/>
                      </a:lnTo>
                      <a:lnTo>
                        <a:pt x="395" y="237"/>
                      </a:lnTo>
                      <a:lnTo>
                        <a:pt x="405" y="266"/>
                      </a:lnTo>
                      <a:lnTo>
                        <a:pt x="406" y="273"/>
                      </a:lnTo>
                      <a:lnTo>
                        <a:pt x="406" y="279"/>
                      </a:lnTo>
                      <a:lnTo>
                        <a:pt x="404" y="284"/>
                      </a:lnTo>
                      <a:lnTo>
                        <a:pt x="399" y="289"/>
                      </a:lnTo>
                      <a:lnTo>
                        <a:pt x="393" y="292"/>
                      </a:lnTo>
                      <a:lnTo>
                        <a:pt x="387" y="292"/>
                      </a:lnTo>
                      <a:lnTo>
                        <a:pt x="381" y="289"/>
                      </a:lnTo>
                      <a:lnTo>
                        <a:pt x="377" y="283"/>
                      </a:lnTo>
                      <a:lnTo>
                        <a:pt x="364" y="251"/>
                      </a:lnTo>
                      <a:lnTo>
                        <a:pt x="352" y="213"/>
                      </a:lnTo>
                      <a:lnTo>
                        <a:pt x="339" y="171"/>
                      </a:lnTo>
                      <a:lnTo>
                        <a:pt x="329" y="131"/>
                      </a:lnTo>
                      <a:lnTo>
                        <a:pt x="318" y="93"/>
                      </a:lnTo>
                      <a:lnTo>
                        <a:pt x="311" y="63"/>
                      </a:lnTo>
                      <a:lnTo>
                        <a:pt x="307" y="42"/>
                      </a:lnTo>
                      <a:lnTo>
                        <a:pt x="305" y="34"/>
                      </a:lnTo>
                      <a:lnTo>
                        <a:pt x="283" y="34"/>
                      </a:lnTo>
                      <a:lnTo>
                        <a:pt x="261" y="36"/>
                      </a:lnTo>
                      <a:lnTo>
                        <a:pt x="239" y="39"/>
                      </a:lnTo>
                      <a:lnTo>
                        <a:pt x="216" y="43"/>
                      </a:lnTo>
                      <a:lnTo>
                        <a:pt x="192" y="50"/>
                      </a:lnTo>
                      <a:lnTo>
                        <a:pt x="170" y="57"/>
                      </a:lnTo>
                      <a:lnTo>
                        <a:pt x="148" y="65"/>
                      </a:lnTo>
                      <a:lnTo>
                        <a:pt x="126" y="73"/>
                      </a:lnTo>
                      <a:lnTo>
                        <a:pt x="106" y="83"/>
                      </a:lnTo>
                      <a:lnTo>
                        <a:pt x="85" y="93"/>
                      </a:lnTo>
                      <a:lnTo>
                        <a:pt x="67" y="103"/>
                      </a:lnTo>
                      <a:lnTo>
                        <a:pt x="50" y="113"/>
                      </a:lnTo>
                      <a:lnTo>
                        <a:pt x="34" y="122"/>
                      </a:lnTo>
                      <a:lnTo>
                        <a:pt x="20" y="132"/>
                      </a:lnTo>
                      <a:lnTo>
                        <a:pt x="9" y="141"/>
                      </a:lnTo>
                      <a:lnTo>
                        <a:pt x="0" y="148"/>
                      </a:lnTo>
                      <a:lnTo>
                        <a:pt x="0" y="133"/>
                      </a:lnTo>
                      <a:lnTo>
                        <a:pt x="7" y="118"/>
                      </a:lnTo>
                      <a:lnTo>
                        <a:pt x="19" y="102"/>
                      </a:lnTo>
                      <a:lnTo>
                        <a:pt x="35" y="86"/>
                      </a:lnTo>
                      <a:lnTo>
                        <a:pt x="53" y="70"/>
                      </a:lnTo>
                      <a:lnTo>
                        <a:pt x="73" y="54"/>
                      </a:lnTo>
                      <a:lnTo>
                        <a:pt x="92" y="43"/>
                      </a:lnTo>
                      <a:lnTo>
                        <a:pt x="111" y="33"/>
                      </a:lnTo>
                      <a:lnTo>
                        <a:pt x="139" y="23"/>
                      </a:lnTo>
                      <a:lnTo>
                        <a:pt x="173" y="14"/>
                      </a:lnTo>
                      <a:lnTo>
                        <a:pt x="210" y="8"/>
                      </a:lnTo>
                      <a:lnTo>
                        <a:pt x="245" y="4"/>
                      </a:lnTo>
                      <a:lnTo>
                        <a:pt x="277" y="1"/>
                      </a:lnTo>
                      <a:lnTo>
                        <a:pt x="304" y="0"/>
                      </a:lnTo>
                      <a:lnTo>
                        <a:pt x="321" y="0"/>
                      </a:lnTo>
                      <a:lnTo>
                        <a:pt x="329" y="0"/>
                      </a:lnTo>
                      <a:lnTo>
                        <a:pt x="336" y="1"/>
                      </a:lnTo>
                      <a:lnTo>
                        <a:pt x="342" y="6"/>
                      </a:lnTo>
                      <a:lnTo>
                        <a:pt x="345" y="11"/>
                      </a:lnTo>
                      <a:lnTo>
                        <a:pt x="346" y="19"/>
                      </a:lnTo>
                      <a:lnTo>
                        <a:pt x="345" y="26"/>
                      </a:lnTo>
                      <a:lnTo>
                        <a:pt x="340" y="31"/>
                      </a:lnTo>
                      <a:lnTo>
                        <a:pt x="335" y="34"/>
                      </a:lnTo>
                      <a:lnTo>
                        <a:pt x="326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73" name="Freeform 49"/>
                <p:cNvSpPr>
                  <a:spLocks/>
                </p:cNvSpPr>
                <p:nvPr/>
              </p:nvSpPr>
              <p:spPr bwMode="auto">
                <a:xfrm>
                  <a:off x="8272" y="4697"/>
                  <a:ext cx="146" cy="320"/>
                </a:xfrm>
                <a:custGeom>
                  <a:avLst/>
                  <a:gdLst/>
                  <a:ahLst/>
                  <a:cxnLst>
                    <a:cxn ang="0">
                      <a:pos x="82" y="289"/>
                    </a:cxn>
                    <a:cxn ang="0">
                      <a:pos x="87" y="316"/>
                    </a:cxn>
                    <a:cxn ang="0">
                      <a:pos x="107" y="376"/>
                    </a:cxn>
                    <a:cxn ang="0">
                      <a:pos x="141" y="455"/>
                    </a:cxn>
                    <a:cxn ang="0">
                      <a:pos x="175" y="533"/>
                    </a:cxn>
                    <a:cxn ang="0">
                      <a:pos x="210" y="611"/>
                    </a:cxn>
                    <a:cxn ang="0">
                      <a:pos x="248" y="687"/>
                    </a:cxn>
                    <a:cxn ang="0">
                      <a:pos x="287" y="763"/>
                    </a:cxn>
                    <a:cxn ang="0">
                      <a:pos x="326" y="839"/>
                    </a:cxn>
                    <a:cxn ang="0">
                      <a:pos x="367" y="915"/>
                    </a:cxn>
                    <a:cxn ang="0">
                      <a:pos x="391" y="957"/>
                    </a:cxn>
                    <a:cxn ang="0">
                      <a:pos x="404" y="960"/>
                    </a:cxn>
                    <a:cxn ang="0">
                      <a:pos x="420" y="960"/>
                    </a:cxn>
                    <a:cxn ang="0">
                      <a:pos x="433" y="957"/>
                    </a:cxn>
                    <a:cxn ang="0">
                      <a:pos x="439" y="948"/>
                    </a:cxn>
                    <a:cxn ang="0">
                      <a:pos x="436" y="937"/>
                    </a:cxn>
                    <a:cxn ang="0">
                      <a:pos x="414" y="902"/>
                    </a:cxn>
                    <a:cxn ang="0">
                      <a:pos x="380" y="843"/>
                    </a:cxn>
                    <a:cxn ang="0">
                      <a:pos x="348" y="784"/>
                    </a:cxn>
                    <a:cxn ang="0">
                      <a:pos x="314" y="724"/>
                    </a:cxn>
                    <a:cxn ang="0">
                      <a:pos x="269" y="638"/>
                    </a:cxn>
                    <a:cxn ang="0">
                      <a:pos x="216" y="532"/>
                    </a:cxn>
                    <a:cxn ang="0">
                      <a:pos x="169" y="424"/>
                    </a:cxn>
                    <a:cxn ang="0">
                      <a:pos x="128" y="312"/>
                    </a:cxn>
                    <a:cxn ang="0">
                      <a:pos x="91" y="220"/>
                    </a:cxn>
                    <a:cxn ang="0">
                      <a:pos x="60" y="139"/>
                    </a:cxn>
                    <a:cxn ang="0">
                      <a:pos x="35" y="62"/>
                    </a:cxn>
                    <a:cxn ang="0">
                      <a:pos x="15" y="10"/>
                    </a:cxn>
                    <a:cxn ang="0">
                      <a:pos x="5" y="1"/>
                    </a:cxn>
                    <a:cxn ang="0">
                      <a:pos x="0" y="10"/>
                    </a:cxn>
                    <a:cxn ang="0">
                      <a:pos x="6" y="47"/>
                    </a:cxn>
                    <a:cxn ang="0">
                      <a:pos x="16" y="115"/>
                    </a:cxn>
                    <a:cxn ang="0">
                      <a:pos x="33" y="179"/>
                    </a:cxn>
                    <a:cxn ang="0">
                      <a:pos x="56" y="241"/>
                    </a:cxn>
                  </a:cxnLst>
                  <a:rect l="0" t="0" r="r" b="b"/>
                  <a:pathLst>
                    <a:path w="439" h="960">
                      <a:moveTo>
                        <a:pt x="72" y="270"/>
                      </a:moveTo>
                      <a:lnTo>
                        <a:pt x="82" y="289"/>
                      </a:lnTo>
                      <a:lnTo>
                        <a:pt x="85" y="302"/>
                      </a:lnTo>
                      <a:lnTo>
                        <a:pt x="87" y="316"/>
                      </a:lnTo>
                      <a:lnTo>
                        <a:pt x="93" y="336"/>
                      </a:lnTo>
                      <a:lnTo>
                        <a:pt x="107" y="376"/>
                      </a:lnTo>
                      <a:lnTo>
                        <a:pt x="124" y="417"/>
                      </a:lnTo>
                      <a:lnTo>
                        <a:pt x="141" y="455"/>
                      </a:lnTo>
                      <a:lnTo>
                        <a:pt x="157" y="494"/>
                      </a:lnTo>
                      <a:lnTo>
                        <a:pt x="175" y="533"/>
                      </a:lnTo>
                      <a:lnTo>
                        <a:pt x="193" y="572"/>
                      </a:lnTo>
                      <a:lnTo>
                        <a:pt x="210" y="611"/>
                      </a:lnTo>
                      <a:lnTo>
                        <a:pt x="229" y="649"/>
                      </a:lnTo>
                      <a:lnTo>
                        <a:pt x="248" y="687"/>
                      </a:lnTo>
                      <a:lnTo>
                        <a:pt x="267" y="726"/>
                      </a:lnTo>
                      <a:lnTo>
                        <a:pt x="287" y="763"/>
                      </a:lnTo>
                      <a:lnTo>
                        <a:pt x="307" y="802"/>
                      </a:lnTo>
                      <a:lnTo>
                        <a:pt x="326" y="839"/>
                      </a:lnTo>
                      <a:lnTo>
                        <a:pt x="347" y="878"/>
                      </a:lnTo>
                      <a:lnTo>
                        <a:pt x="367" y="915"/>
                      </a:lnTo>
                      <a:lnTo>
                        <a:pt x="388" y="954"/>
                      </a:lnTo>
                      <a:lnTo>
                        <a:pt x="391" y="957"/>
                      </a:lnTo>
                      <a:lnTo>
                        <a:pt x="397" y="958"/>
                      </a:lnTo>
                      <a:lnTo>
                        <a:pt x="404" y="960"/>
                      </a:lnTo>
                      <a:lnTo>
                        <a:pt x="413" y="960"/>
                      </a:lnTo>
                      <a:lnTo>
                        <a:pt x="420" y="960"/>
                      </a:lnTo>
                      <a:lnTo>
                        <a:pt x="427" y="958"/>
                      </a:lnTo>
                      <a:lnTo>
                        <a:pt x="433" y="957"/>
                      </a:lnTo>
                      <a:lnTo>
                        <a:pt x="436" y="954"/>
                      </a:lnTo>
                      <a:lnTo>
                        <a:pt x="439" y="948"/>
                      </a:lnTo>
                      <a:lnTo>
                        <a:pt x="439" y="943"/>
                      </a:lnTo>
                      <a:lnTo>
                        <a:pt x="436" y="937"/>
                      </a:lnTo>
                      <a:lnTo>
                        <a:pt x="432" y="932"/>
                      </a:lnTo>
                      <a:lnTo>
                        <a:pt x="414" y="902"/>
                      </a:lnTo>
                      <a:lnTo>
                        <a:pt x="398" y="874"/>
                      </a:lnTo>
                      <a:lnTo>
                        <a:pt x="380" y="843"/>
                      </a:lnTo>
                      <a:lnTo>
                        <a:pt x="364" y="813"/>
                      </a:lnTo>
                      <a:lnTo>
                        <a:pt x="348" y="784"/>
                      </a:lnTo>
                      <a:lnTo>
                        <a:pt x="332" y="754"/>
                      </a:lnTo>
                      <a:lnTo>
                        <a:pt x="314" y="724"/>
                      </a:lnTo>
                      <a:lnTo>
                        <a:pt x="298" y="694"/>
                      </a:lnTo>
                      <a:lnTo>
                        <a:pt x="269" y="638"/>
                      </a:lnTo>
                      <a:lnTo>
                        <a:pt x="242" y="585"/>
                      </a:lnTo>
                      <a:lnTo>
                        <a:pt x="216" y="532"/>
                      </a:lnTo>
                      <a:lnTo>
                        <a:pt x="193" y="477"/>
                      </a:lnTo>
                      <a:lnTo>
                        <a:pt x="169" y="424"/>
                      </a:lnTo>
                      <a:lnTo>
                        <a:pt x="149" y="369"/>
                      </a:lnTo>
                      <a:lnTo>
                        <a:pt x="128" y="312"/>
                      </a:lnTo>
                      <a:lnTo>
                        <a:pt x="107" y="253"/>
                      </a:lnTo>
                      <a:lnTo>
                        <a:pt x="91" y="220"/>
                      </a:lnTo>
                      <a:lnTo>
                        <a:pt x="75" y="181"/>
                      </a:lnTo>
                      <a:lnTo>
                        <a:pt x="60" y="139"/>
                      </a:lnTo>
                      <a:lnTo>
                        <a:pt x="47" y="99"/>
                      </a:lnTo>
                      <a:lnTo>
                        <a:pt x="35" y="62"/>
                      </a:lnTo>
                      <a:lnTo>
                        <a:pt x="25" y="31"/>
                      </a:lnTo>
                      <a:lnTo>
                        <a:pt x="15" y="10"/>
                      </a:lnTo>
                      <a:lnTo>
                        <a:pt x="8" y="0"/>
                      </a:lnTo>
                      <a:lnTo>
                        <a:pt x="5" y="1"/>
                      </a:lnTo>
                      <a:lnTo>
                        <a:pt x="2" y="4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6" y="47"/>
                      </a:lnTo>
                      <a:lnTo>
                        <a:pt x="11" y="82"/>
                      </a:lnTo>
                      <a:lnTo>
                        <a:pt x="16" y="115"/>
                      </a:lnTo>
                      <a:lnTo>
                        <a:pt x="24" y="146"/>
                      </a:lnTo>
                      <a:lnTo>
                        <a:pt x="33" y="179"/>
                      </a:lnTo>
                      <a:lnTo>
                        <a:pt x="43" y="211"/>
                      </a:lnTo>
                      <a:lnTo>
                        <a:pt x="56" y="241"/>
                      </a:lnTo>
                      <a:lnTo>
                        <a:pt x="72" y="2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74" name="Freeform 50"/>
                <p:cNvSpPr>
                  <a:spLocks/>
                </p:cNvSpPr>
                <p:nvPr/>
              </p:nvSpPr>
              <p:spPr bwMode="auto">
                <a:xfrm>
                  <a:off x="8416" y="4972"/>
                  <a:ext cx="128" cy="66"/>
                </a:xfrm>
                <a:custGeom>
                  <a:avLst/>
                  <a:gdLst/>
                  <a:ahLst/>
                  <a:cxnLst>
                    <a:cxn ang="0">
                      <a:pos x="2" y="182"/>
                    </a:cxn>
                    <a:cxn ang="0">
                      <a:pos x="0" y="187"/>
                    </a:cxn>
                    <a:cxn ang="0">
                      <a:pos x="0" y="191"/>
                    </a:cxn>
                    <a:cxn ang="0">
                      <a:pos x="2" y="195"/>
                    </a:cxn>
                    <a:cxn ang="0">
                      <a:pos x="6" y="198"/>
                    </a:cxn>
                    <a:cxn ang="0">
                      <a:pos x="30" y="187"/>
                    </a:cxn>
                    <a:cxn ang="0">
                      <a:pos x="52" y="176"/>
                    </a:cxn>
                    <a:cxn ang="0">
                      <a:pos x="75" y="166"/>
                    </a:cxn>
                    <a:cxn ang="0">
                      <a:pos x="99" y="156"/>
                    </a:cxn>
                    <a:cxn ang="0">
                      <a:pos x="124" y="146"/>
                    </a:cxn>
                    <a:cxn ang="0">
                      <a:pos x="147" y="138"/>
                    </a:cxn>
                    <a:cxn ang="0">
                      <a:pos x="171" y="128"/>
                    </a:cxn>
                    <a:cxn ang="0">
                      <a:pos x="194" y="119"/>
                    </a:cxn>
                    <a:cxn ang="0">
                      <a:pos x="218" y="109"/>
                    </a:cxn>
                    <a:cxn ang="0">
                      <a:pos x="241" y="99"/>
                    </a:cxn>
                    <a:cxn ang="0">
                      <a:pos x="265" y="89"/>
                    </a:cxn>
                    <a:cxn ang="0">
                      <a:pos x="287" y="77"/>
                    </a:cxn>
                    <a:cxn ang="0">
                      <a:pos x="310" y="66"/>
                    </a:cxn>
                    <a:cxn ang="0">
                      <a:pos x="332" y="54"/>
                    </a:cxn>
                    <a:cxn ang="0">
                      <a:pos x="354" y="41"/>
                    </a:cxn>
                    <a:cxn ang="0">
                      <a:pos x="376" y="27"/>
                    </a:cxn>
                    <a:cxn ang="0">
                      <a:pos x="381" y="23"/>
                    </a:cxn>
                    <a:cxn ang="0">
                      <a:pos x="382" y="17"/>
                    </a:cxn>
                    <a:cxn ang="0">
                      <a:pos x="382" y="11"/>
                    </a:cxn>
                    <a:cxn ang="0">
                      <a:pos x="379" y="7"/>
                    </a:cxn>
                    <a:cxn ang="0">
                      <a:pos x="375" y="3"/>
                    </a:cxn>
                    <a:cxn ang="0">
                      <a:pos x="369" y="0"/>
                    </a:cxn>
                    <a:cxn ang="0">
                      <a:pos x="363" y="0"/>
                    </a:cxn>
                    <a:cxn ang="0">
                      <a:pos x="359" y="3"/>
                    </a:cxn>
                    <a:cxn ang="0">
                      <a:pos x="335" y="16"/>
                    </a:cxn>
                    <a:cxn ang="0">
                      <a:pos x="309" y="28"/>
                    </a:cxn>
                    <a:cxn ang="0">
                      <a:pos x="281" y="41"/>
                    </a:cxn>
                    <a:cxn ang="0">
                      <a:pos x="253" y="56"/>
                    </a:cxn>
                    <a:cxn ang="0">
                      <a:pos x="223" y="70"/>
                    </a:cxn>
                    <a:cxn ang="0">
                      <a:pos x="193" y="84"/>
                    </a:cxn>
                    <a:cxn ang="0">
                      <a:pos x="163" y="97"/>
                    </a:cxn>
                    <a:cxn ang="0">
                      <a:pos x="135" y="112"/>
                    </a:cxn>
                    <a:cxn ang="0">
                      <a:pos x="107" y="125"/>
                    </a:cxn>
                    <a:cxn ang="0">
                      <a:pos x="83" y="136"/>
                    </a:cxn>
                    <a:cxn ang="0">
                      <a:pos x="61" y="148"/>
                    </a:cxn>
                    <a:cxn ang="0">
                      <a:pos x="40" y="158"/>
                    </a:cxn>
                    <a:cxn ang="0">
                      <a:pos x="24" y="166"/>
                    </a:cxn>
                    <a:cxn ang="0">
                      <a:pos x="12" y="174"/>
                    </a:cxn>
                    <a:cxn ang="0">
                      <a:pos x="5" y="179"/>
                    </a:cxn>
                    <a:cxn ang="0">
                      <a:pos x="2" y="182"/>
                    </a:cxn>
                    <a:cxn ang="0">
                      <a:pos x="2" y="182"/>
                    </a:cxn>
                  </a:cxnLst>
                  <a:rect l="0" t="0" r="r" b="b"/>
                  <a:pathLst>
                    <a:path w="382" h="198">
                      <a:moveTo>
                        <a:pt x="2" y="182"/>
                      </a:moveTo>
                      <a:lnTo>
                        <a:pt x="0" y="187"/>
                      </a:lnTo>
                      <a:lnTo>
                        <a:pt x="0" y="191"/>
                      </a:lnTo>
                      <a:lnTo>
                        <a:pt x="2" y="195"/>
                      </a:lnTo>
                      <a:lnTo>
                        <a:pt x="6" y="198"/>
                      </a:lnTo>
                      <a:lnTo>
                        <a:pt x="30" y="187"/>
                      </a:lnTo>
                      <a:lnTo>
                        <a:pt x="52" y="176"/>
                      </a:lnTo>
                      <a:lnTo>
                        <a:pt x="75" y="166"/>
                      </a:lnTo>
                      <a:lnTo>
                        <a:pt x="99" y="156"/>
                      </a:lnTo>
                      <a:lnTo>
                        <a:pt x="124" y="146"/>
                      </a:lnTo>
                      <a:lnTo>
                        <a:pt x="147" y="138"/>
                      </a:lnTo>
                      <a:lnTo>
                        <a:pt x="171" y="128"/>
                      </a:lnTo>
                      <a:lnTo>
                        <a:pt x="194" y="119"/>
                      </a:lnTo>
                      <a:lnTo>
                        <a:pt x="218" y="109"/>
                      </a:lnTo>
                      <a:lnTo>
                        <a:pt x="241" y="99"/>
                      </a:lnTo>
                      <a:lnTo>
                        <a:pt x="265" y="89"/>
                      </a:lnTo>
                      <a:lnTo>
                        <a:pt x="287" y="77"/>
                      </a:lnTo>
                      <a:lnTo>
                        <a:pt x="310" y="66"/>
                      </a:lnTo>
                      <a:lnTo>
                        <a:pt x="332" y="54"/>
                      </a:lnTo>
                      <a:lnTo>
                        <a:pt x="354" y="41"/>
                      </a:lnTo>
                      <a:lnTo>
                        <a:pt x="376" y="27"/>
                      </a:lnTo>
                      <a:lnTo>
                        <a:pt x="381" y="23"/>
                      </a:lnTo>
                      <a:lnTo>
                        <a:pt x="382" y="17"/>
                      </a:lnTo>
                      <a:lnTo>
                        <a:pt x="382" y="11"/>
                      </a:lnTo>
                      <a:lnTo>
                        <a:pt x="379" y="7"/>
                      </a:lnTo>
                      <a:lnTo>
                        <a:pt x="375" y="3"/>
                      </a:lnTo>
                      <a:lnTo>
                        <a:pt x="369" y="0"/>
                      </a:lnTo>
                      <a:lnTo>
                        <a:pt x="363" y="0"/>
                      </a:lnTo>
                      <a:lnTo>
                        <a:pt x="359" y="3"/>
                      </a:lnTo>
                      <a:lnTo>
                        <a:pt x="335" y="16"/>
                      </a:lnTo>
                      <a:lnTo>
                        <a:pt x="309" y="28"/>
                      </a:lnTo>
                      <a:lnTo>
                        <a:pt x="281" y="41"/>
                      </a:lnTo>
                      <a:lnTo>
                        <a:pt x="253" y="56"/>
                      </a:lnTo>
                      <a:lnTo>
                        <a:pt x="223" y="70"/>
                      </a:lnTo>
                      <a:lnTo>
                        <a:pt x="193" y="84"/>
                      </a:lnTo>
                      <a:lnTo>
                        <a:pt x="163" y="97"/>
                      </a:lnTo>
                      <a:lnTo>
                        <a:pt x="135" y="112"/>
                      </a:lnTo>
                      <a:lnTo>
                        <a:pt x="107" y="125"/>
                      </a:lnTo>
                      <a:lnTo>
                        <a:pt x="83" y="136"/>
                      </a:lnTo>
                      <a:lnTo>
                        <a:pt x="61" y="148"/>
                      </a:lnTo>
                      <a:lnTo>
                        <a:pt x="40" y="158"/>
                      </a:lnTo>
                      <a:lnTo>
                        <a:pt x="24" y="166"/>
                      </a:lnTo>
                      <a:lnTo>
                        <a:pt x="12" y="174"/>
                      </a:lnTo>
                      <a:lnTo>
                        <a:pt x="5" y="179"/>
                      </a:lnTo>
                      <a:lnTo>
                        <a:pt x="2" y="182"/>
                      </a:lnTo>
                      <a:lnTo>
                        <a:pt x="2" y="1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75" name="Freeform 51"/>
                <p:cNvSpPr>
                  <a:spLocks/>
                </p:cNvSpPr>
                <p:nvPr/>
              </p:nvSpPr>
              <p:spPr bwMode="auto">
                <a:xfrm>
                  <a:off x="8304" y="4693"/>
                  <a:ext cx="76" cy="80"/>
                </a:xfrm>
                <a:custGeom>
                  <a:avLst/>
                  <a:gdLst/>
                  <a:ahLst/>
                  <a:cxnLst>
                    <a:cxn ang="0">
                      <a:pos x="119" y="3"/>
                    </a:cxn>
                    <a:cxn ang="0">
                      <a:pos x="105" y="1"/>
                    </a:cxn>
                    <a:cxn ang="0">
                      <a:pos x="94" y="0"/>
                    </a:cxn>
                    <a:cxn ang="0">
                      <a:pos x="75" y="1"/>
                    </a:cxn>
                    <a:cxn ang="0">
                      <a:pos x="57" y="4"/>
                    </a:cxn>
                    <a:cxn ang="0">
                      <a:pos x="41" y="13"/>
                    </a:cxn>
                    <a:cxn ang="0">
                      <a:pos x="17" y="34"/>
                    </a:cxn>
                    <a:cxn ang="0">
                      <a:pos x="1" y="76"/>
                    </a:cxn>
                    <a:cxn ang="0">
                      <a:pos x="3" y="121"/>
                    </a:cxn>
                    <a:cxn ang="0">
                      <a:pos x="16" y="167"/>
                    </a:cxn>
                    <a:cxn ang="0">
                      <a:pos x="35" y="200"/>
                    </a:cxn>
                    <a:cxn ang="0">
                      <a:pos x="57" y="223"/>
                    </a:cxn>
                    <a:cxn ang="0">
                      <a:pos x="85" y="236"/>
                    </a:cxn>
                    <a:cxn ang="0">
                      <a:pos x="116" y="240"/>
                    </a:cxn>
                    <a:cxn ang="0">
                      <a:pos x="154" y="228"/>
                    </a:cxn>
                    <a:cxn ang="0">
                      <a:pos x="192" y="204"/>
                    </a:cxn>
                    <a:cxn ang="0">
                      <a:pos x="218" y="171"/>
                    </a:cxn>
                    <a:cxn ang="0">
                      <a:pos x="229" y="131"/>
                    </a:cxn>
                    <a:cxn ang="0">
                      <a:pos x="224" y="103"/>
                    </a:cxn>
                    <a:cxn ang="0">
                      <a:pos x="215" y="95"/>
                    </a:cxn>
                    <a:cxn ang="0">
                      <a:pos x="204" y="95"/>
                    </a:cxn>
                    <a:cxn ang="0">
                      <a:pos x="195" y="105"/>
                    </a:cxn>
                    <a:cxn ang="0">
                      <a:pos x="193" y="126"/>
                    </a:cxn>
                    <a:cxn ang="0">
                      <a:pos x="183" y="158"/>
                    </a:cxn>
                    <a:cxn ang="0">
                      <a:pos x="164" y="181"/>
                    </a:cxn>
                    <a:cxn ang="0">
                      <a:pos x="133" y="195"/>
                    </a:cxn>
                    <a:cxn ang="0">
                      <a:pos x="92" y="197"/>
                    </a:cxn>
                    <a:cxn ang="0">
                      <a:pos x="63" y="177"/>
                    </a:cxn>
                    <a:cxn ang="0">
                      <a:pos x="47" y="142"/>
                    </a:cxn>
                    <a:cxn ang="0">
                      <a:pos x="36" y="103"/>
                    </a:cxn>
                    <a:cxn ang="0">
                      <a:pos x="35" y="73"/>
                    </a:cxn>
                    <a:cxn ang="0">
                      <a:pos x="41" y="50"/>
                    </a:cxn>
                    <a:cxn ang="0">
                      <a:pos x="55" y="33"/>
                    </a:cxn>
                    <a:cxn ang="0">
                      <a:pos x="77" y="21"/>
                    </a:cxn>
                    <a:cxn ang="0">
                      <a:pos x="97" y="19"/>
                    </a:cxn>
                    <a:cxn ang="0">
                      <a:pos x="120" y="19"/>
                    </a:cxn>
                    <a:cxn ang="0">
                      <a:pos x="139" y="20"/>
                    </a:cxn>
                    <a:cxn ang="0">
                      <a:pos x="133" y="9"/>
                    </a:cxn>
                  </a:cxnLst>
                  <a:rect l="0" t="0" r="r" b="b"/>
                  <a:pathLst>
                    <a:path w="229" h="240">
                      <a:moveTo>
                        <a:pt x="126" y="4"/>
                      </a:moveTo>
                      <a:lnTo>
                        <a:pt x="119" y="3"/>
                      </a:lnTo>
                      <a:lnTo>
                        <a:pt x="111" y="3"/>
                      </a:lnTo>
                      <a:lnTo>
                        <a:pt x="105" y="1"/>
                      </a:lnTo>
                      <a:lnTo>
                        <a:pt x="102" y="1"/>
                      </a:lnTo>
                      <a:lnTo>
                        <a:pt x="94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6" y="3"/>
                      </a:lnTo>
                      <a:lnTo>
                        <a:pt x="57" y="4"/>
                      </a:lnTo>
                      <a:lnTo>
                        <a:pt x="48" y="9"/>
                      </a:lnTo>
                      <a:lnTo>
                        <a:pt x="41" y="13"/>
                      </a:lnTo>
                      <a:lnTo>
                        <a:pt x="33" y="17"/>
                      </a:lnTo>
                      <a:lnTo>
                        <a:pt x="17" y="34"/>
                      </a:lnTo>
                      <a:lnTo>
                        <a:pt x="6" y="55"/>
                      </a:lnTo>
                      <a:lnTo>
                        <a:pt x="1" y="76"/>
                      </a:lnTo>
                      <a:lnTo>
                        <a:pt x="0" y="98"/>
                      </a:lnTo>
                      <a:lnTo>
                        <a:pt x="3" y="121"/>
                      </a:lnTo>
                      <a:lnTo>
                        <a:pt x="8" y="144"/>
                      </a:lnTo>
                      <a:lnTo>
                        <a:pt x="16" y="167"/>
                      </a:lnTo>
                      <a:lnTo>
                        <a:pt x="26" y="187"/>
                      </a:lnTo>
                      <a:lnTo>
                        <a:pt x="35" y="200"/>
                      </a:lnTo>
                      <a:lnTo>
                        <a:pt x="45" y="213"/>
                      </a:lnTo>
                      <a:lnTo>
                        <a:pt x="57" y="223"/>
                      </a:lnTo>
                      <a:lnTo>
                        <a:pt x="70" y="230"/>
                      </a:lnTo>
                      <a:lnTo>
                        <a:pt x="85" y="236"/>
                      </a:lnTo>
                      <a:lnTo>
                        <a:pt x="101" y="240"/>
                      </a:lnTo>
                      <a:lnTo>
                        <a:pt x="116" y="240"/>
                      </a:lnTo>
                      <a:lnTo>
                        <a:pt x="132" y="237"/>
                      </a:lnTo>
                      <a:lnTo>
                        <a:pt x="154" y="228"/>
                      </a:lnTo>
                      <a:lnTo>
                        <a:pt x="174" y="218"/>
                      </a:lnTo>
                      <a:lnTo>
                        <a:pt x="192" y="204"/>
                      </a:lnTo>
                      <a:lnTo>
                        <a:pt x="208" y="188"/>
                      </a:lnTo>
                      <a:lnTo>
                        <a:pt x="218" y="171"/>
                      </a:lnTo>
                      <a:lnTo>
                        <a:pt x="226" y="151"/>
                      </a:lnTo>
                      <a:lnTo>
                        <a:pt x="229" y="131"/>
                      </a:lnTo>
                      <a:lnTo>
                        <a:pt x="226" y="109"/>
                      </a:lnTo>
                      <a:lnTo>
                        <a:pt x="224" y="103"/>
                      </a:lnTo>
                      <a:lnTo>
                        <a:pt x="221" y="98"/>
                      </a:lnTo>
                      <a:lnTo>
                        <a:pt x="215" y="95"/>
                      </a:lnTo>
                      <a:lnTo>
                        <a:pt x="210" y="93"/>
                      </a:lnTo>
                      <a:lnTo>
                        <a:pt x="204" y="95"/>
                      </a:lnTo>
                      <a:lnTo>
                        <a:pt x="198" y="99"/>
                      </a:lnTo>
                      <a:lnTo>
                        <a:pt x="195" y="105"/>
                      </a:lnTo>
                      <a:lnTo>
                        <a:pt x="195" y="111"/>
                      </a:lnTo>
                      <a:lnTo>
                        <a:pt x="193" y="126"/>
                      </a:lnTo>
                      <a:lnTo>
                        <a:pt x="189" y="142"/>
                      </a:lnTo>
                      <a:lnTo>
                        <a:pt x="183" y="158"/>
                      </a:lnTo>
                      <a:lnTo>
                        <a:pt x="174" y="171"/>
                      </a:lnTo>
                      <a:lnTo>
                        <a:pt x="164" y="181"/>
                      </a:lnTo>
                      <a:lnTo>
                        <a:pt x="149" y="190"/>
                      </a:lnTo>
                      <a:lnTo>
                        <a:pt x="133" y="195"/>
                      </a:lnTo>
                      <a:lnTo>
                        <a:pt x="113" y="198"/>
                      </a:lnTo>
                      <a:lnTo>
                        <a:pt x="92" y="197"/>
                      </a:lnTo>
                      <a:lnTo>
                        <a:pt x="76" y="188"/>
                      </a:lnTo>
                      <a:lnTo>
                        <a:pt x="63" y="177"/>
                      </a:lnTo>
                      <a:lnTo>
                        <a:pt x="54" y="161"/>
                      </a:lnTo>
                      <a:lnTo>
                        <a:pt x="47" y="142"/>
                      </a:lnTo>
                      <a:lnTo>
                        <a:pt x="41" y="124"/>
                      </a:lnTo>
                      <a:lnTo>
                        <a:pt x="36" y="103"/>
                      </a:lnTo>
                      <a:lnTo>
                        <a:pt x="35" y="85"/>
                      </a:lnTo>
                      <a:lnTo>
                        <a:pt x="35" y="73"/>
                      </a:lnTo>
                      <a:lnTo>
                        <a:pt x="36" y="62"/>
                      </a:lnTo>
                      <a:lnTo>
                        <a:pt x="41" y="50"/>
                      </a:lnTo>
                      <a:lnTo>
                        <a:pt x="48" y="40"/>
                      </a:lnTo>
                      <a:lnTo>
                        <a:pt x="55" y="33"/>
                      </a:lnTo>
                      <a:lnTo>
                        <a:pt x="66" y="26"/>
                      </a:lnTo>
                      <a:lnTo>
                        <a:pt x="77" y="21"/>
                      </a:lnTo>
                      <a:lnTo>
                        <a:pt x="92" y="19"/>
                      </a:lnTo>
                      <a:lnTo>
                        <a:pt x="97" y="19"/>
                      </a:lnTo>
                      <a:lnTo>
                        <a:pt x="105" y="19"/>
                      </a:lnTo>
                      <a:lnTo>
                        <a:pt x="120" y="19"/>
                      </a:lnTo>
                      <a:lnTo>
                        <a:pt x="135" y="21"/>
                      </a:lnTo>
                      <a:lnTo>
                        <a:pt x="139" y="20"/>
                      </a:lnTo>
                      <a:lnTo>
                        <a:pt x="139" y="14"/>
                      </a:lnTo>
                      <a:lnTo>
                        <a:pt x="133" y="9"/>
                      </a:lnTo>
                      <a:lnTo>
                        <a:pt x="126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76" name="Freeform 52"/>
                <p:cNvSpPr>
                  <a:spLocks/>
                </p:cNvSpPr>
                <p:nvPr/>
              </p:nvSpPr>
              <p:spPr bwMode="auto">
                <a:xfrm>
                  <a:off x="8401" y="4895"/>
                  <a:ext cx="93" cy="90"/>
                </a:xfrm>
                <a:custGeom>
                  <a:avLst/>
                  <a:gdLst/>
                  <a:ahLst/>
                  <a:cxnLst>
                    <a:cxn ang="0">
                      <a:pos x="61" y="10"/>
                    </a:cxn>
                    <a:cxn ang="0">
                      <a:pos x="34" y="28"/>
                    </a:cxn>
                    <a:cxn ang="0">
                      <a:pos x="15" y="52"/>
                    </a:cxn>
                    <a:cxn ang="0">
                      <a:pos x="3" y="81"/>
                    </a:cxn>
                    <a:cxn ang="0">
                      <a:pos x="0" y="114"/>
                    </a:cxn>
                    <a:cxn ang="0">
                      <a:pos x="6" y="145"/>
                    </a:cxn>
                    <a:cxn ang="0">
                      <a:pos x="18" y="176"/>
                    </a:cxn>
                    <a:cxn ang="0">
                      <a:pos x="37" y="204"/>
                    </a:cxn>
                    <a:cxn ang="0">
                      <a:pos x="65" y="232"/>
                    </a:cxn>
                    <a:cxn ang="0">
                      <a:pos x="102" y="258"/>
                    </a:cxn>
                    <a:cxn ang="0">
                      <a:pos x="143" y="270"/>
                    </a:cxn>
                    <a:cxn ang="0">
                      <a:pos x="185" y="265"/>
                    </a:cxn>
                    <a:cxn ang="0">
                      <a:pos x="219" y="240"/>
                    </a:cxn>
                    <a:cxn ang="0">
                      <a:pos x="244" y="216"/>
                    </a:cxn>
                    <a:cxn ang="0">
                      <a:pos x="263" y="189"/>
                    </a:cxn>
                    <a:cxn ang="0">
                      <a:pos x="276" y="158"/>
                    </a:cxn>
                    <a:cxn ang="0">
                      <a:pos x="281" y="134"/>
                    </a:cxn>
                    <a:cxn ang="0">
                      <a:pos x="275" y="121"/>
                    </a:cxn>
                    <a:cxn ang="0">
                      <a:pos x="259" y="117"/>
                    </a:cxn>
                    <a:cxn ang="0">
                      <a:pos x="245" y="122"/>
                    </a:cxn>
                    <a:cxn ang="0">
                      <a:pos x="243" y="133"/>
                    </a:cxn>
                    <a:cxn ang="0">
                      <a:pos x="235" y="151"/>
                    </a:cxn>
                    <a:cxn ang="0">
                      <a:pos x="222" y="179"/>
                    </a:cxn>
                    <a:cxn ang="0">
                      <a:pos x="199" y="203"/>
                    </a:cxn>
                    <a:cxn ang="0">
                      <a:pos x="154" y="212"/>
                    </a:cxn>
                    <a:cxn ang="0">
                      <a:pos x="100" y="197"/>
                    </a:cxn>
                    <a:cxn ang="0">
                      <a:pos x="59" y="163"/>
                    </a:cxn>
                    <a:cxn ang="0">
                      <a:pos x="40" y="114"/>
                    </a:cxn>
                    <a:cxn ang="0">
                      <a:pos x="44" y="74"/>
                    </a:cxn>
                    <a:cxn ang="0">
                      <a:pos x="59" y="51"/>
                    </a:cxn>
                    <a:cxn ang="0">
                      <a:pos x="80" y="31"/>
                    </a:cxn>
                    <a:cxn ang="0">
                      <a:pos x="102" y="19"/>
                    </a:cxn>
                    <a:cxn ang="0">
                      <a:pos x="110" y="5"/>
                    </a:cxn>
                    <a:cxn ang="0">
                      <a:pos x="88" y="2"/>
                    </a:cxn>
                  </a:cxnLst>
                  <a:rect l="0" t="0" r="r" b="b"/>
                  <a:pathLst>
                    <a:path w="281" h="270">
                      <a:moveTo>
                        <a:pt x="75" y="5"/>
                      </a:moveTo>
                      <a:lnTo>
                        <a:pt x="61" y="10"/>
                      </a:lnTo>
                      <a:lnTo>
                        <a:pt x="47" y="19"/>
                      </a:lnTo>
                      <a:lnTo>
                        <a:pt x="34" y="28"/>
                      </a:lnTo>
                      <a:lnTo>
                        <a:pt x="24" y="39"/>
                      </a:lnTo>
                      <a:lnTo>
                        <a:pt x="15" y="52"/>
                      </a:lnTo>
                      <a:lnTo>
                        <a:pt x="8" y="65"/>
                      </a:lnTo>
                      <a:lnTo>
                        <a:pt x="3" y="81"/>
                      </a:lnTo>
                      <a:lnTo>
                        <a:pt x="0" y="97"/>
                      </a:lnTo>
                      <a:lnTo>
                        <a:pt x="0" y="114"/>
                      </a:lnTo>
                      <a:lnTo>
                        <a:pt x="2" y="130"/>
                      </a:lnTo>
                      <a:lnTo>
                        <a:pt x="6" y="145"/>
                      </a:lnTo>
                      <a:lnTo>
                        <a:pt x="12" y="161"/>
                      </a:lnTo>
                      <a:lnTo>
                        <a:pt x="18" y="176"/>
                      </a:lnTo>
                      <a:lnTo>
                        <a:pt x="27" y="191"/>
                      </a:lnTo>
                      <a:lnTo>
                        <a:pt x="37" y="204"/>
                      </a:lnTo>
                      <a:lnTo>
                        <a:pt x="49" y="217"/>
                      </a:lnTo>
                      <a:lnTo>
                        <a:pt x="65" y="232"/>
                      </a:lnTo>
                      <a:lnTo>
                        <a:pt x="83" y="245"/>
                      </a:lnTo>
                      <a:lnTo>
                        <a:pt x="102" y="258"/>
                      </a:lnTo>
                      <a:lnTo>
                        <a:pt x="122" y="266"/>
                      </a:lnTo>
                      <a:lnTo>
                        <a:pt x="143" y="270"/>
                      </a:lnTo>
                      <a:lnTo>
                        <a:pt x="165" y="270"/>
                      </a:lnTo>
                      <a:lnTo>
                        <a:pt x="185" y="265"/>
                      </a:lnTo>
                      <a:lnTo>
                        <a:pt x="206" y="252"/>
                      </a:lnTo>
                      <a:lnTo>
                        <a:pt x="219" y="240"/>
                      </a:lnTo>
                      <a:lnTo>
                        <a:pt x="232" y="229"/>
                      </a:lnTo>
                      <a:lnTo>
                        <a:pt x="244" y="216"/>
                      </a:lnTo>
                      <a:lnTo>
                        <a:pt x="254" y="203"/>
                      </a:lnTo>
                      <a:lnTo>
                        <a:pt x="263" y="189"/>
                      </a:lnTo>
                      <a:lnTo>
                        <a:pt x="270" y="174"/>
                      </a:lnTo>
                      <a:lnTo>
                        <a:pt x="276" y="158"/>
                      </a:lnTo>
                      <a:lnTo>
                        <a:pt x="279" y="141"/>
                      </a:lnTo>
                      <a:lnTo>
                        <a:pt x="281" y="134"/>
                      </a:lnTo>
                      <a:lnTo>
                        <a:pt x="279" y="127"/>
                      </a:lnTo>
                      <a:lnTo>
                        <a:pt x="275" y="121"/>
                      </a:lnTo>
                      <a:lnTo>
                        <a:pt x="268" y="117"/>
                      </a:lnTo>
                      <a:lnTo>
                        <a:pt x="259" y="117"/>
                      </a:lnTo>
                      <a:lnTo>
                        <a:pt x="251" y="118"/>
                      </a:lnTo>
                      <a:lnTo>
                        <a:pt x="245" y="122"/>
                      </a:lnTo>
                      <a:lnTo>
                        <a:pt x="243" y="130"/>
                      </a:lnTo>
                      <a:lnTo>
                        <a:pt x="243" y="133"/>
                      </a:lnTo>
                      <a:lnTo>
                        <a:pt x="240" y="140"/>
                      </a:lnTo>
                      <a:lnTo>
                        <a:pt x="235" y="151"/>
                      </a:lnTo>
                      <a:lnTo>
                        <a:pt x="229" y="164"/>
                      </a:lnTo>
                      <a:lnTo>
                        <a:pt x="222" y="179"/>
                      </a:lnTo>
                      <a:lnTo>
                        <a:pt x="210" y="191"/>
                      </a:lnTo>
                      <a:lnTo>
                        <a:pt x="199" y="203"/>
                      </a:lnTo>
                      <a:lnTo>
                        <a:pt x="182" y="210"/>
                      </a:lnTo>
                      <a:lnTo>
                        <a:pt x="154" y="212"/>
                      </a:lnTo>
                      <a:lnTo>
                        <a:pt x="127" y="207"/>
                      </a:lnTo>
                      <a:lnTo>
                        <a:pt x="100" y="197"/>
                      </a:lnTo>
                      <a:lnTo>
                        <a:pt x="78" y="181"/>
                      </a:lnTo>
                      <a:lnTo>
                        <a:pt x="59" y="163"/>
                      </a:lnTo>
                      <a:lnTo>
                        <a:pt x="46" y="140"/>
                      </a:lnTo>
                      <a:lnTo>
                        <a:pt x="40" y="114"/>
                      </a:lnTo>
                      <a:lnTo>
                        <a:pt x="40" y="87"/>
                      </a:lnTo>
                      <a:lnTo>
                        <a:pt x="44" y="74"/>
                      </a:lnTo>
                      <a:lnTo>
                        <a:pt x="50" y="62"/>
                      </a:lnTo>
                      <a:lnTo>
                        <a:pt x="59" y="51"/>
                      </a:lnTo>
                      <a:lnTo>
                        <a:pt x="69" y="41"/>
                      </a:lnTo>
                      <a:lnTo>
                        <a:pt x="80" y="31"/>
                      </a:lnTo>
                      <a:lnTo>
                        <a:pt x="91" y="23"/>
                      </a:lnTo>
                      <a:lnTo>
                        <a:pt x="102" y="19"/>
                      </a:lnTo>
                      <a:lnTo>
                        <a:pt x="112" y="16"/>
                      </a:lnTo>
                      <a:lnTo>
                        <a:pt x="110" y="5"/>
                      </a:lnTo>
                      <a:lnTo>
                        <a:pt x="102" y="0"/>
                      </a:lnTo>
                      <a:lnTo>
                        <a:pt x="88" y="2"/>
                      </a:lnTo>
                      <a:lnTo>
                        <a:pt x="75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77" name="Freeform 53"/>
                <p:cNvSpPr>
                  <a:spLocks/>
                </p:cNvSpPr>
                <p:nvPr/>
              </p:nvSpPr>
              <p:spPr bwMode="auto">
                <a:xfrm>
                  <a:off x="8431" y="4921"/>
                  <a:ext cx="5" cy="4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" y="9"/>
                    </a:cxn>
                    <a:cxn ang="0">
                      <a:pos x="3" y="11"/>
                    </a:cxn>
                    <a:cxn ang="0">
                      <a:pos x="5" y="13"/>
                    </a:cxn>
                    <a:cxn ang="0">
                      <a:pos x="8" y="13"/>
                    </a:cxn>
                    <a:cxn ang="0">
                      <a:pos x="11" y="13"/>
                    </a:cxn>
                    <a:cxn ang="0">
                      <a:pos x="14" y="11"/>
                    </a:cxn>
                    <a:cxn ang="0">
                      <a:pos x="15" y="9"/>
                    </a:cxn>
                    <a:cxn ang="0">
                      <a:pos x="15" y="6"/>
                    </a:cxn>
                    <a:cxn ang="0">
                      <a:pos x="15" y="4"/>
                    </a:cxn>
                    <a:cxn ang="0">
                      <a:pos x="14" y="1"/>
                    </a:cxn>
                    <a:cxn ang="0">
                      <a:pos x="11" y="0"/>
                    </a:cxn>
                    <a:cxn ang="0">
                      <a:pos x="8" y="0"/>
                    </a:cxn>
                    <a:cxn ang="0">
                      <a:pos x="5" y="0"/>
                    </a:cxn>
                    <a:cxn ang="0">
                      <a:pos x="3" y="1"/>
                    </a:cxn>
                    <a:cxn ang="0">
                      <a:pos x="2" y="4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15" h="13">
                      <a:moveTo>
                        <a:pt x="0" y="6"/>
                      </a:moveTo>
                      <a:lnTo>
                        <a:pt x="2" y="9"/>
                      </a:lnTo>
                      <a:lnTo>
                        <a:pt x="3" y="11"/>
                      </a:lnTo>
                      <a:lnTo>
                        <a:pt x="5" y="13"/>
                      </a:lnTo>
                      <a:lnTo>
                        <a:pt x="8" y="13"/>
                      </a:lnTo>
                      <a:lnTo>
                        <a:pt x="11" y="13"/>
                      </a:lnTo>
                      <a:lnTo>
                        <a:pt x="14" y="11"/>
                      </a:lnTo>
                      <a:lnTo>
                        <a:pt x="15" y="9"/>
                      </a:lnTo>
                      <a:lnTo>
                        <a:pt x="15" y="6"/>
                      </a:lnTo>
                      <a:lnTo>
                        <a:pt x="15" y="4"/>
                      </a:lnTo>
                      <a:lnTo>
                        <a:pt x="14" y="1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78" name="Freeform 54"/>
                <p:cNvSpPr>
                  <a:spLocks/>
                </p:cNvSpPr>
                <p:nvPr/>
              </p:nvSpPr>
              <p:spPr bwMode="auto">
                <a:xfrm>
                  <a:off x="8447" y="4911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1" y="13"/>
                    </a:cxn>
                    <a:cxn ang="0">
                      <a:pos x="3" y="15"/>
                    </a:cxn>
                    <a:cxn ang="0">
                      <a:pos x="6" y="17"/>
                    </a:cxn>
                    <a:cxn ang="0">
                      <a:pos x="9" y="17"/>
                    </a:cxn>
                    <a:cxn ang="0">
                      <a:pos x="13" y="17"/>
                    </a:cxn>
                    <a:cxn ang="0">
                      <a:pos x="16" y="15"/>
                    </a:cxn>
                    <a:cxn ang="0">
                      <a:pos x="17" y="13"/>
                    </a:cxn>
                    <a:cxn ang="0">
                      <a:pos x="17" y="9"/>
                    </a:cxn>
                    <a:cxn ang="0">
                      <a:pos x="17" y="6"/>
                    </a:cxn>
                    <a:cxn ang="0">
                      <a:pos x="16" y="3"/>
                    </a:cxn>
                    <a:cxn ang="0">
                      <a:pos x="13" y="2"/>
                    </a:cxn>
                    <a:cxn ang="0">
                      <a:pos x="9" y="0"/>
                    </a:cxn>
                    <a:cxn ang="0">
                      <a:pos x="6" y="2"/>
                    </a:cxn>
                    <a:cxn ang="0">
                      <a:pos x="3" y="3"/>
                    </a:cxn>
                    <a:cxn ang="0">
                      <a:pos x="1" y="6"/>
                    </a:cxn>
                    <a:cxn ang="0">
                      <a:pos x="0" y="9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7" h="17">
                      <a:moveTo>
                        <a:pt x="0" y="9"/>
                      </a:moveTo>
                      <a:lnTo>
                        <a:pt x="1" y="13"/>
                      </a:lnTo>
                      <a:lnTo>
                        <a:pt x="3" y="15"/>
                      </a:lnTo>
                      <a:lnTo>
                        <a:pt x="6" y="17"/>
                      </a:lnTo>
                      <a:lnTo>
                        <a:pt x="9" y="17"/>
                      </a:lnTo>
                      <a:lnTo>
                        <a:pt x="13" y="17"/>
                      </a:lnTo>
                      <a:lnTo>
                        <a:pt x="16" y="15"/>
                      </a:lnTo>
                      <a:lnTo>
                        <a:pt x="17" y="13"/>
                      </a:lnTo>
                      <a:lnTo>
                        <a:pt x="17" y="9"/>
                      </a:lnTo>
                      <a:lnTo>
                        <a:pt x="17" y="6"/>
                      </a:lnTo>
                      <a:lnTo>
                        <a:pt x="16" y="3"/>
                      </a:lnTo>
                      <a:lnTo>
                        <a:pt x="13" y="2"/>
                      </a:lnTo>
                      <a:lnTo>
                        <a:pt x="9" y="0"/>
                      </a:lnTo>
                      <a:lnTo>
                        <a:pt x="6" y="2"/>
                      </a:lnTo>
                      <a:lnTo>
                        <a:pt x="3" y="3"/>
                      </a:lnTo>
                      <a:lnTo>
                        <a:pt x="1" y="6"/>
                      </a:lnTo>
                      <a:lnTo>
                        <a:pt x="0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79" name="Freeform 55"/>
                <p:cNvSpPr>
                  <a:spLocks/>
                </p:cNvSpPr>
                <p:nvPr/>
              </p:nvSpPr>
              <p:spPr bwMode="auto">
                <a:xfrm>
                  <a:off x="8468" y="4904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1" y="7"/>
                    </a:cxn>
                    <a:cxn ang="0">
                      <a:pos x="3" y="9"/>
                    </a:cxn>
                    <a:cxn ang="0">
                      <a:pos x="4" y="9"/>
                    </a:cxn>
                    <a:cxn ang="0">
                      <a:pos x="6" y="9"/>
                    </a:cxn>
                    <a:cxn ang="0">
                      <a:pos x="7" y="7"/>
                    </a:cxn>
                    <a:cxn ang="0">
                      <a:pos x="9" y="6"/>
                    </a:cxn>
                    <a:cxn ang="0">
                      <a:pos x="9" y="4"/>
                    </a:cxn>
                    <a:cxn ang="0">
                      <a:pos x="9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0" y="4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9" h="9">
                      <a:moveTo>
                        <a:pt x="0" y="4"/>
                      </a:moveTo>
                      <a:lnTo>
                        <a:pt x="0" y="6"/>
                      </a:lnTo>
                      <a:lnTo>
                        <a:pt x="1" y="7"/>
                      </a:lnTo>
                      <a:lnTo>
                        <a:pt x="3" y="9"/>
                      </a:lnTo>
                      <a:lnTo>
                        <a:pt x="4" y="9"/>
                      </a:lnTo>
                      <a:lnTo>
                        <a:pt x="6" y="9"/>
                      </a:lnTo>
                      <a:lnTo>
                        <a:pt x="7" y="7"/>
                      </a:lnTo>
                      <a:lnTo>
                        <a:pt x="9" y="6"/>
                      </a:lnTo>
                      <a:lnTo>
                        <a:pt x="9" y="4"/>
                      </a:lnTo>
                      <a:lnTo>
                        <a:pt x="9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80" name="Freeform 56"/>
                <p:cNvSpPr>
                  <a:spLocks/>
                </p:cNvSpPr>
                <p:nvPr/>
              </p:nvSpPr>
              <p:spPr bwMode="auto">
                <a:xfrm>
                  <a:off x="8459" y="4927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3" y="8"/>
                    </a:cxn>
                    <a:cxn ang="0">
                      <a:pos x="4" y="8"/>
                    </a:cxn>
                    <a:cxn ang="0">
                      <a:pos x="6" y="8"/>
                    </a:cxn>
                    <a:cxn ang="0">
                      <a:pos x="6" y="7"/>
                    </a:cxn>
                    <a:cxn ang="0">
                      <a:pos x="7" y="5"/>
                    </a:cxn>
                    <a:cxn ang="0">
                      <a:pos x="7" y="4"/>
                    </a:cxn>
                    <a:cxn ang="0">
                      <a:pos x="7" y="2"/>
                    </a:cxn>
                    <a:cxn ang="0">
                      <a:pos x="6" y="1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0" y="2"/>
                    </a:cxn>
                    <a:cxn ang="0">
                      <a:pos x="0" y="4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lnTo>
                        <a:pt x="0" y="5"/>
                      </a:lnTo>
                      <a:lnTo>
                        <a:pt x="1" y="7"/>
                      </a:lnTo>
                      <a:lnTo>
                        <a:pt x="3" y="8"/>
                      </a:lnTo>
                      <a:lnTo>
                        <a:pt x="4" y="8"/>
                      </a:lnTo>
                      <a:lnTo>
                        <a:pt x="6" y="8"/>
                      </a:lnTo>
                      <a:lnTo>
                        <a:pt x="6" y="7"/>
                      </a:lnTo>
                      <a:lnTo>
                        <a:pt x="7" y="5"/>
                      </a:lnTo>
                      <a:lnTo>
                        <a:pt x="7" y="4"/>
                      </a:lnTo>
                      <a:lnTo>
                        <a:pt x="7" y="2"/>
                      </a:ln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81" name="Freeform 57"/>
                <p:cNvSpPr>
                  <a:spLocks/>
                </p:cNvSpPr>
                <p:nvPr/>
              </p:nvSpPr>
              <p:spPr bwMode="auto">
                <a:xfrm>
                  <a:off x="8443" y="4936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1" y="7"/>
                    </a:cxn>
                    <a:cxn ang="0">
                      <a:pos x="3" y="9"/>
                    </a:cxn>
                    <a:cxn ang="0">
                      <a:pos x="4" y="9"/>
                    </a:cxn>
                    <a:cxn ang="0">
                      <a:pos x="5" y="9"/>
                    </a:cxn>
                    <a:cxn ang="0">
                      <a:pos x="5" y="7"/>
                    </a:cxn>
                    <a:cxn ang="0">
                      <a:pos x="7" y="6"/>
                    </a:cxn>
                    <a:cxn ang="0">
                      <a:pos x="7" y="4"/>
                    </a:cxn>
                    <a:cxn ang="0">
                      <a:pos x="7" y="3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0" y="3"/>
                    </a:cxn>
                    <a:cxn ang="0">
                      <a:pos x="0" y="4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7" h="9">
                      <a:moveTo>
                        <a:pt x="0" y="4"/>
                      </a:moveTo>
                      <a:lnTo>
                        <a:pt x="0" y="6"/>
                      </a:lnTo>
                      <a:lnTo>
                        <a:pt x="1" y="7"/>
                      </a:lnTo>
                      <a:lnTo>
                        <a:pt x="3" y="9"/>
                      </a:lnTo>
                      <a:lnTo>
                        <a:pt x="4" y="9"/>
                      </a:lnTo>
                      <a:lnTo>
                        <a:pt x="5" y="9"/>
                      </a:lnTo>
                      <a:lnTo>
                        <a:pt x="5" y="7"/>
                      </a:lnTo>
                      <a:lnTo>
                        <a:pt x="7" y="6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82" name="Freeform 58"/>
                <p:cNvSpPr>
                  <a:spLocks/>
                </p:cNvSpPr>
                <p:nvPr/>
              </p:nvSpPr>
              <p:spPr bwMode="auto">
                <a:xfrm>
                  <a:off x="8474" y="4919"/>
                  <a:ext cx="7" cy="6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5"/>
                    </a:cxn>
                    <a:cxn ang="0">
                      <a:pos x="2" y="17"/>
                    </a:cxn>
                    <a:cxn ang="0">
                      <a:pos x="5" y="20"/>
                    </a:cxn>
                    <a:cxn ang="0">
                      <a:pos x="10" y="20"/>
                    </a:cxn>
                    <a:cxn ang="0">
                      <a:pos x="14" y="20"/>
                    </a:cxn>
                    <a:cxn ang="0">
                      <a:pos x="17" y="17"/>
                    </a:cxn>
                    <a:cxn ang="0">
                      <a:pos x="20" y="15"/>
                    </a:cxn>
                    <a:cxn ang="0">
                      <a:pos x="20" y="10"/>
                    </a:cxn>
                    <a:cxn ang="0">
                      <a:pos x="20" y="6"/>
                    </a:cxn>
                    <a:cxn ang="0">
                      <a:pos x="17" y="3"/>
                    </a:cxn>
                    <a:cxn ang="0">
                      <a:pos x="14" y="0"/>
                    </a:cxn>
                    <a:cxn ang="0">
                      <a:pos x="10" y="0"/>
                    </a:cxn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0" y="6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5"/>
                      </a:lnTo>
                      <a:lnTo>
                        <a:pt x="2" y="17"/>
                      </a:lnTo>
                      <a:lnTo>
                        <a:pt x="5" y="20"/>
                      </a:lnTo>
                      <a:lnTo>
                        <a:pt x="10" y="20"/>
                      </a:lnTo>
                      <a:lnTo>
                        <a:pt x="14" y="20"/>
                      </a:lnTo>
                      <a:lnTo>
                        <a:pt x="17" y="17"/>
                      </a:lnTo>
                      <a:lnTo>
                        <a:pt x="20" y="15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7" y="3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83" name="Freeform 59"/>
                <p:cNvSpPr>
                  <a:spLocks/>
                </p:cNvSpPr>
                <p:nvPr/>
              </p:nvSpPr>
              <p:spPr bwMode="auto">
                <a:xfrm>
                  <a:off x="8332" y="4713"/>
                  <a:ext cx="4" cy="4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9"/>
                    </a:cxn>
                    <a:cxn ang="0">
                      <a:pos x="2" y="12"/>
                    </a:cxn>
                    <a:cxn ang="0">
                      <a:pos x="3" y="13"/>
                    </a:cxn>
                    <a:cxn ang="0">
                      <a:pos x="6" y="13"/>
                    </a:cxn>
                    <a:cxn ang="0">
                      <a:pos x="9" y="13"/>
                    </a:cxn>
                    <a:cxn ang="0">
                      <a:pos x="11" y="12"/>
                    </a:cxn>
                    <a:cxn ang="0">
                      <a:pos x="12" y="9"/>
                    </a:cxn>
                    <a:cxn ang="0">
                      <a:pos x="12" y="7"/>
                    </a:cxn>
                    <a:cxn ang="0">
                      <a:pos x="12" y="5"/>
                    </a:cxn>
                    <a:cxn ang="0">
                      <a:pos x="11" y="2"/>
                    </a:cxn>
                    <a:cxn ang="0">
                      <a:pos x="9" y="0"/>
                    </a:cxn>
                    <a:cxn ang="0">
                      <a:pos x="6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5"/>
                    </a:cxn>
                    <a:cxn ang="0">
                      <a:pos x="0" y="7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2" h="13">
                      <a:moveTo>
                        <a:pt x="0" y="7"/>
                      </a:moveTo>
                      <a:lnTo>
                        <a:pt x="0" y="9"/>
                      </a:lnTo>
                      <a:lnTo>
                        <a:pt x="2" y="12"/>
                      </a:lnTo>
                      <a:lnTo>
                        <a:pt x="3" y="13"/>
                      </a:lnTo>
                      <a:lnTo>
                        <a:pt x="6" y="13"/>
                      </a:lnTo>
                      <a:lnTo>
                        <a:pt x="9" y="13"/>
                      </a:lnTo>
                      <a:lnTo>
                        <a:pt x="11" y="12"/>
                      </a:lnTo>
                      <a:lnTo>
                        <a:pt x="12" y="9"/>
                      </a:lnTo>
                      <a:lnTo>
                        <a:pt x="12" y="7"/>
                      </a:lnTo>
                      <a:lnTo>
                        <a:pt x="12" y="5"/>
                      </a:lnTo>
                      <a:lnTo>
                        <a:pt x="11" y="2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84" name="Freeform 60"/>
                <p:cNvSpPr>
                  <a:spLocks/>
                </p:cNvSpPr>
                <p:nvPr/>
              </p:nvSpPr>
              <p:spPr bwMode="auto">
                <a:xfrm>
                  <a:off x="8349" y="4708"/>
                  <a:ext cx="5" cy="4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2" y="10"/>
                    </a:cxn>
                    <a:cxn ang="0">
                      <a:pos x="5" y="12"/>
                    </a:cxn>
                    <a:cxn ang="0">
                      <a:pos x="8" y="12"/>
                    </a:cxn>
                    <a:cxn ang="0">
                      <a:pos x="9" y="12"/>
                    </a:cxn>
                    <a:cxn ang="0">
                      <a:pos x="12" y="10"/>
                    </a:cxn>
                    <a:cxn ang="0">
                      <a:pos x="13" y="8"/>
                    </a:cxn>
                    <a:cxn ang="0">
                      <a:pos x="13" y="6"/>
                    </a:cxn>
                    <a:cxn ang="0">
                      <a:pos x="13" y="3"/>
                    </a:cxn>
                    <a:cxn ang="0">
                      <a:pos x="12" y="2"/>
                    </a:cxn>
                    <a:cxn ang="0">
                      <a:pos x="9" y="0"/>
                    </a:cxn>
                    <a:cxn ang="0">
                      <a:pos x="8" y="0"/>
                    </a:cxn>
                    <a:cxn ang="0">
                      <a:pos x="5" y="0"/>
                    </a:cxn>
                    <a:cxn ang="0">
                      <a:pos x="2" y="2"/>
                    </a:cxn>
                    <a:cxn ang="0">
                      <a:pos x="0" y="3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13" h="12">
                      <a:moveTo>
                        <a:pt x="0" y="6"/>
                      </a:move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5" y="12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2" y="10"/>
                      </a:lnTo>
                      <a:lnTo>
                        <a:pt x="13" y="8"/>
                      </a:lnTo>
                      <a:lnTo>
                        <a:pt x="13" y="6"/>
                      </a:lnTo>
                      <a:lnTo>
                        <a:pt x="13" y="3"/>
                      </a:lnTo>
                      <a:lnTo>
                        <a:pt x="12" y="2"/>
                      </a:lnTo>
                      <a:lnTo>
                        <a:pt x="9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3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85" name="Freeform 61"/>
                <p:cNvSpPr>
                  <a:spLocks/>
                </p:cNvSpPr>
                <p:nvPr/>
              </p:nvSpPr>
              <p:spPr bwMode="auto">
                <a:xfrm>
                  <a:off x="8366" y="470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4"/>
                    </a:cxn>
                    <a:cxn ang="0">
                      <a:pos x="1" y="6"/>
                    </a:cxn>
                    <a:cxn ang="0">
                      <a:pos x="3" y="7"/>
                    </a:cxn>
                    <a:cxn ang="0">
                      <a:pos x="4" y="7"/>
                    </a:cxn>
                    <a:cxn ang="0">
                      <a:pos x="6" y="7"/>
                    </a:cxn>
                    <a:cxn ang="0">
                      <a:pos x="7" y="6"/>
                    </a:cxn>
                    <a:cxn ang="0">
                      <a:pos x="8" y="4"/>
                    </a:cxn>
                    <a:cxn ang="0">
                      <a:pos x="8" y="3"/>
                    </a:cxn>
                    <a:cxn ang="0">
                      <a:pos x="8" y="1"/>
                    </a:cxn>
                    <a:cxn ang="0">
                      <a:pos x="7" y="1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3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8" h="7">
                      <a:moveTo>
                        <a:pt x="0" y="3"/>
                      </a:moveTo>
                      <a:lnTo>
                        <a:pt x="0" y="4"/>
                      </a:lnTo>
                      <a:lnTo>
                        <a:pt x="1" y="6"/>
                      </a:lnTo>
                      <a:lnTo>
                        <a:pt x="3" y="7"/>
                      </a:lnTo>
                      <a:lnTo>
                        <a:pt x="4" y="7"/>
                      </a:lnTo>
                      <a:lnTo>
                        <a:pt x="6" y="7"/>
                      </a:lnTo>
                      <a:lnTo>
                        <a:pt x="7" y="6"/>
                      </a:lnTo>
                      <a:lnTo>
                        <a:pt x="8" y="4"/>
                      </a:lnTo>
                      <a:lnTo>
                        <a:pt x="8" y="3"/>
                      </a:lnTo>
                      <a:lnTo>
                        <a:pt x="8" y="1"/>
                      </a:lnTo>
                      <a:lnTo>
                        <a:pt x="7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86" name="Freeform 62"/>
                <p:cNvSpPr>
                  <a:spLocks/>
                </p:cNvSpPr>
                <p:nvPr/>
              </p:nvSpPr>
              <p:spPr bwMode="auto">
                <a:xfrm>
                  <a:off x="8338" y="4730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1" y="6"/>
                    </a:cxn>
                    <a:cxn ang="0">
                      <a:pos x="3" y="8"/>
                    </a:cxn>
                    <a:cxn ang="0">
                      <a:pos x="4" y="8"/>
                    </a:cxn>
                    <a:cxn ang="0">
                      <a:pos x="6" y="8"/>
                    </a:cxn>
                    <a:cxn ang="0">
                      <a:pos x="6" y="6"/>
                    </a:cxn>
                    <a:cxn ang="0">
                      <a:pos x="7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7" h="8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4" y="8"/>
                      </a:lnTo>
                      <a:lnTo>
                        <a:pt x="6" y="8"/>
                      </a:lnTo>
                      <a:lnTo>
                        <a:pt x="6" y="6"/>
                      </a:lnTo>
                      <a:lnTo>
                        <a:pt x="7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87" name="Freeform 63"/>
                <p:cNvSpPr>
                  <a:spLocks/>
                </p:cNvSpPr>
                <p:nvPr/>
              </p:nvSpPr>
              <p:spPr bwMode="auto">
                <a:xfrm>
                  <a:off x="8370" y="4713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11"/>
                    </a:cxn>
                    <a:cxn ang="0">
                      <a:pos x="3" y="14"/>
                    </a:cxn>
                    <a:cxn ang="0">
                      <a:pos x="5" y="16"/>
                    </a:cxn>
                    <a:cxn ang="0">
                      <a:pos x="9" y="17"/>
                    </a:cxn>
                    <a:cxn ang="0">
                      <a:pos x="12" y="16"/>
                    </a:cxn>
                    <a:cxn ang="0">
                      <a:pos x="15" y="14"/>
                    </a:cxn>
                    <a:cxn ang="0">
                      <a:pos x="16" y="11"/>
                    </a:cxn>
                    <a:cxn ang="0">
                      <a:pos x="16" y="8"/>
                    </a:cxn>
                    <a:cxn ang="0">
                      <a:pos x="16" y="5"/>
                    </a:cxn>
                    <a:cxn ang="0">
                      <a:pos x="15" y="3"/>
                    </a:cxn>
                    <a:cxn ang="0">
                      <a:pos x="12" y="1"/>
                    </a:cxn>
                    <a:cxn ang="0">
                      <a:pos x="9" y="0"/>
                    </a:cxn>
                    <a:cxn ang="0">
                      <a:pos x="5" y="1"/>
                    </a:cxn>
                    <a:cxn ang="0">
                      <a:pos x="3" y="3"/>
                    </a:cxn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6" h="17">
                      <a:moveTo>
                        <a:pt x="0" y="8"/>
                      </a:moveTo>
                      <a:lnTo>
                        <a:pt x="0" y="11"/>
                      </a:lnTo>
                      <a:lnTo>
                        <a:pt x="3" y="14"/>
                      </a:lnTo>
                      <a:lnTo>
                        <a:pt x="5" y="16"/>
                      </a:lnTo>
                      <a:lnTo>
                        <a:pt x="9" y="17"/>
                      </a:lnTo>
                      <a:lnTo>
                        <a:pt x="12" y="16"/>
                      </a:lnTo>
                      <a:lnTo>
                        <a:pt x="15" y="14"/>
                      </a:lnTo>
                      <a:lnTo>
                        <a:pt x="16" y="11"/>
                      </a:lnTo>
                      <a:lnTo>
                        <a:pt x="16" y="8"/>
                      </a:lnTo>
                      <a:lnTo>
                        <a:pt x="16" y="5"/>
                      </a:lnTo>
                      <a:lnTo>
                        <a:pt x="15" y="3"/>
                      </a:lnTo>
                      <a:lnTo>
                        <a:pt x="12" y="1"/>
                      </a:lnTo>
                      <a:lnTo>
                        <a:pt x="9" y="0"/>
                      </a:lnTo>
                      <a:lnTo>
                        <a:pt x="5" y="1"/>
                      </a:lnTo>
                      <a:lnTo>
                        <a:pt x="3" y="3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88" name="Freeform 64"/>
                <p:cNvSpPr>
                  <a:spLocks/>
                </p:cNvSpPr>
                <p:nvPr/>
              </p:nvSpPr>
              <p:spPr bwMode="auto">
                <a:xfrm>
                  <a:off x="8353" y="4721"/>
                  <a:ext cx="4" cy="4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7"/>
                    </a:cxn>
                    <a:cxn ang="0">
                      <a:pos x="1" y="10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7" y="12"/>
                    </a:cxn>
                    <a:cxn ang="0">
                      <a:pos x="10" y="10"/>
                    </a:cxn>
                    <a:cxn ang="0">
                      <a:pos x="12" y="7"/>
                    </a:cxn>
                    <a:cxn ang="0">
                      <a:pos x="12" y="6"/>
                    </a:cxn>
                    <a:cxn ang="0">
                      <a:pos x="12" y="4"/>
                    </a:cxn>
                    <a:cxn ang="0">
                      <a:pos x="10" y="2"/>
                    </a:cxn>
                    <a:cxn ang="0">
                      <a:pos x="7" y="0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12" h="12">
                      <a:moveTo>
                        <a:pt x="0" y="6"/>
                      </a:moveTo>
                      <a:lnTo>
                        <a:pt x="0" y="7"/>
                      </a:lnTo>
                      <a:lnTo>
                        <a:pt x="1" y="10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7" y="12"/>
                      </a:lnTo>
                      <a:lnTo>
                        <a:pt x="10" y="10"/>
                      </a:lnTo>
                      <a:lnTo>
                        <a:pt x="12" y="7"/>
                      </a:lnTo>
                      <a:lnTo>
                        <a:pt x="12" y="6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89" name="Freeform 65"/>
                <p:cNvSpPr>
                  <a:spLocks/>
                </p:cNvSpPr>
                <p:nvPr/>
              </p:nvSpPr>
              <p:spPr bwMode="auto">
                <a:xfrm>
                  <a:off x="8343" y="4794"/>
                  <a:ext cx="25" cy="25"/>
                </a:xfrm>
                <a:custGeom>
                  <a:avLst/>
                  <a:gdLst/>
                  <a:ahLst/>
                  <a:cxnLst>
                    <a:cxn ang="0">
                      <a:pos x="7" y="65"/>
                    </a:cxn>
                    <a:cxn ang="0">
                      <a:pos x="15" y="72"/>
                    </a:cxn>
                    <a:cxn ang="0">
                      <a:pos x="25" y="75"/>
                    </a:cxn>
                    <a:cxn ang="0">
                      <a:pos x="32" y="75"/>
                    </a:cxn>
                    <a:cxn ang="0">
                      <a:pos x="37" y="73"/>
                    </a:cxn>
                    <a:cxn ang="0">
                      <a:pos x="38" y="73"/>
                    </a:cxn>
                    <a:cxn ang="0">
                      <a:pos x="44" y="71"/>
                    </a:cxn>
                    <a:cxn ang="0">
                      <a:pos x="50" y="69"/>
                    </a:cxn>
                    <a:cxn ang="0">
                      <a:pos x="59" y="65"/>
                    </a:cxn>
                    <a:cxn ang="0">
                      <a:pos x="65" y="60"/>
                    </a:cxn>
                    <a:cxn ang="0">
                      <a:pos x="71" y="56"/>
                    </a:cxn>
                    <a:cxn ang="0">
                      <a:pos x="74" y="50"/>
                    </a:cxn>
                    <a:cxn ang="0">
                      <a:pos x="72" y="45"/>
                    </a:cxn>
                    <a:cxn ang="0">
                      <a:pos x="59" y="35"/>
                    </a:cxn>
                    <a:cxn ang="0">
                      <a:pos x="46" y="39"/>
                    </a:cxn>
                    <a:cxn ang="0">
                      <a:pos x="35" y="48"/>
                    </a:cxn>
                    <a:cxn ang="0">
                      <a:pos x="31" y="52"/>
                    </a:cxn>
                    <a:cxn ang="0">
                      <a:pos x="29" y="43"/>
                    </a:cxn>
                    <a:cxn ang="0">
                      <a:pos x="24" y="26"/>
                    </a:cxn>
                    <a:cxn ang="0">
                      <a:pos x="13" y="7"/>
                    </a:cxn>
                    <a:cxn ang="0">
                      <a:pos x="2" y="0"/>
                    </a:cxn>
                    <a:cxn ang="0">
                      <a:pos x="0" y="19"/>
                    </a:cxn>
                    <a:cxn ang="0">
                      <a:pos x="3" y="40"/>
                    </a:cxn>
                    <a:cxn ang="0">
                      <a:pos x="6" y="58"/>
                    </a:cxn>
                    <a:cxn ang="0">
                      <a:pos x="7" y="65"/>
                    </a:cxn>
                  </a:cxnLst>
                  <a:rect l="0" t="0" r="r" b="b"/>
                  <a:pathLst>
                    <a:path w="74" h="75">
                      <a:moveTo>
                        <a:pt x="7" y="65"/>
                      </a:moveTo>
                      <a:lnTo>
                        <a:pt x="15" y="72"/>
                      </a:lnTo>
                      <a:lnTo>
                        <a:pt x="25" y="75"/>
                      </a:lnTo>
                      <a:lnTo>
                        <a:pt x="32" y="75"/>
                      </a:lnTo>
                      <a:lnTo>
                        <a:pt x="37" y="73"/>
                      </a:lnTo>
                      <a:lnTo>
                        <a:pt x="38" y="73"/>
                      </a:lnTo>
                      <a:lnTo>
                        <a:pt x="44" y="71"/>
                      </a:lnTo>
                      <a:lnTo>
                        <a:pt x="50" y="69"/>
                      </a:lnTo>
                      <a:lnTo>
                        <a:pt x="59" y="65"/>
                      </a:lnTo>
                      <a:lnTo>
                        <a:pt x="65" y="60"/>
                      </a:lnTo>
                      <a:lnTo>
                        <a:pt x="71" y="56"/>
                      </a:lnTo>
                      <a:lnTo>
                        <a:pt x="74" y="50"/>
                      </a:lnTo>
                      <a:lnTo>
                        <a:pt x="72" y="45"/>
                      </a:lnTo>
                      <a:lnTo>
                        <a:pt x="59" y="35"/>
                      </a:lnTo>
                      <a:lnTo>
                        <a:pt x="46" y="39"/>
                      </a:lnTo>
                      <a:lnTo>
                        <a:pt x="35" y="48"/>
                      </a:lnTo>
                      <a:lnTo>
                        <a:pt x="31" y="52"/>
                      </a:lnTo>
                      <a:lnTo>
                        <a:pt x="29" y="43"/>
                      </a:lnTo>
                      <a:lnTo>
                        <a:pt x="24" y="26"/>
                      </a:lnTo>
                      <a:lnTo>
                        <a:pt x="13" y="7"/>
                      </a:lnTo>
                      <a:lnTo>
                        <a:pt x="2" y="0"/>
                      </a:lnTo>
                      <a:lnTo>
                        <a:pt x="0" y="19"/>
                      </a:lnTo>
                      <a:lnTo>
                        <a:pt x="3" y="40"/>
                      </a:lnTo>
                      <a:lnTo>
                        <a:pt x="6" y="58"/>
                      </a:lnTo>
                      <a:lnTo>
                        <a:pt x="7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90" name="Freeform 66"/>
                <p:cNvSpPr>
                  <a:spLocks/>
                </p:cNvSpPr>
                <p:nvPr/>
              </p:nvSpPr>
              <p:spPr bwMode="auto">
                <a:xfrm>
                  <a:off x="8367" y="4788"/>
                  <a:ext cx="23" cy="20"/>
                </a:xfrm>
                <a:custGeom>
                  <a:avLst/>
                  <a:gdLst/>
                  <a:ahLst/>
                  <a:cxnLst>
                    <a:cxn ang="0">
                      <a:pos x="24" y="59"/>
                    </a:cxn>
                    <a:cxn ang="0">
                      <a:pos x="29" y="59"/>
                    </a:cxn>
                    <a:cxn ang="0">
                      <a:pos x="38" y="57"/>
                    </a:cxn>
                    <a:cxn ang="0">
                      <a:pos x="47" y="56"/>
                    </a:cxn>
                    <a:cxn ang="0">
                      <a:pos x="56" y="54"/>
                    </a:cxn>
                    <a:cxn ang="0">
                      <a:pos x="63" y="52"/>
                    </a:cxn>
                    <a:cxn ang="0">
                      <a:pos x="68" y="47"/>
                    </a:cxn>
                    <a:cxn ang="0">
                      <a:pos x="69" y="43"/>
                    </a:cxn>
                    <a:cxn ang="0">
                      <a:pos x="66" y="37"/>
                    </a:cxn>
                    <a:cxn ang="0">
                      <a:pos x="54" y="32"/>
                    </a:cxn>
                    <a:cxn ang="0">
                      <a:pos x="41" y="33"/>
                    </a:cxn>
                    <a:cxn ang="0">
                      <a:pos x="29" y="37"/>
                    </a:cxn>
                    <a:cxn ang="0">
                      <a:pos x="25" y="40"/>
                    </a:cxn>
                    <a:cxn ang="0">
                      <a:pos x="21" y="29"/>
                    </a:cxn>
                    <a:cxn ang="0">
                      <a:pos x="19" y="13"/>
                    </a:cxn>
                    <a:cxn ang="0">
                      <a:pos x="15" y="1"/>
                    </a:cxn>
                    <a:cxn ang="0">
                      <a:pos x="0" y="0"/>
                    </a:cxn>
                    <a:cxn ang="0">
                      <a:pos x="0" y="27"/>
                    </a:cxn>
                    <a:cxn ang="0">
                      <a:pos x="9" y="44"/>
                    </a:cxn>
                    <a:cxn ang="0">
                      <a:pos x="19" y="56"/>
                    </a:cxn>
                    <a:cxn ang="0">
                      <a:pos x="24" y="59"/>
                    </a:cxn>
                  </a:cxnLst>
                  <a:rect l="0" t="0" r="r" b="b"/>
                  <a:pathLst>
                    <a:path w="69" h="59">
                      <a:moveTo>
                        <a:pt x="24" y="59"/>
                      </a:moveTo>
                      <a:lnTo>
                        <a:pt x="29" y="59"/>
                      </a:lnTo>
                      <a:lnTo>
                        <a:pt x="38" y="57"/>
                      </a:lnTo>
                      <a:lnTo>
                        <a:pt x="47" y="56"/>
                      </a:lnTo>
                      <a:lnTo>
                        <a:pt x="56" y="54"/>
                      </a:lnTo>
                      <a:lnTo>
                        <a:pt x="63" y="52"/>
                      </a:lnTo>
                      <a:lnTo>
                        <a:pt x="68" y="47"/>
                      </a:lnTo>
                      <a:lnTo>
                        <a:pt x="69" y="43"/>
                      </a:lnTo>
                      <a:lnTo>
                        <a:pt x="66" y="37"/>
                      </a:lnTo>
                      <a:lnTo>
                        <a:pt x="54" y="32"/>
                      </a:lnTo>
                      <a:lnTo>
                        <a:pt x="41" y="33"/>
                      </a:lnTo>
                      <a:lnTo>
                        <a:pt x="29" y="37"/>
                      </a:lnTo>
                      <a:lnTo>
                        <a:pt x="25" y="40"/>
                      </a:lnTo>
                      <a:lnTo>
                        <a:pt x="21" y="29"/>
                      </a:lnTo>
                      <a:lnTo>
                        <a:pt x="19" y="13"/>
                      </a:lnTo>
                      <a:lnTo>
                        <a:pt x="15" y="1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9" y="44"/>
                      </a:lnTo>
                      <a:lnTo>
                        <a:pt x="19" y="56"/>
                      </a:lnTo>
                      <a:lnTo>
                        <a:pt x="24" y="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91" name="Freeform 67"/>
                <p:cNvSpPr>
                  <a:spLocks/>
                </p:cNvSpPr>
                <p:nvPr/>
              </p:nvSpPr>
              <p:spPr bwMode="auto">
                <a:xfrm>
                  <a:off x="8386" y="4779"/>
                  <a:ext cx="23" cy="20"/>
                </a:xfrm>
                <a:custGeom>
                  <a:avLst/>
                  <a:gdLst/>
                  <a:ahLst/>
                  <a:cxnLst>
                    <a:cxn ang="0">
                      <a:pos x="6" y="46"/>
                    </a:cxn>
                    <a:cxn ang="0">
                      <a:pos x="15" y="54"/>
                    </a:cxn>
                    <a:cxn ang="0">
                      <a:pos x="22" y="59"/>
                    </a:cxn>
                    <a:cxn ang="0">
                      <a:pos x="31" y="60"/>
                    </a:cxn>
                    <a:cxn ang="0">
                      <a:pos x="38" y="60"/>
                    </a:cxn>
                    <a:cxn ang="0">
                      <a:pos x="45" y="59"/>
                    </a:cxn>
                    <a:cxn ang="0">
                      <a:pos x="51" y="56"/>
                    </a:cxn>
                    <a:cxn ang="0">
                      <a:pos x="57" y="53"/>
                    </a:cxn>
                    <a:cxn ang="0">
                      <a:pos x="60" y="51"/>
                    </a:cxn>
                    <a:cxn ang="0">
                      <a:pos x="64" y="50"/>
                    </a:cxn>
                    <a:cxn ang="0">
                      <a:pos x="67" y="47"/>
                    </a:cxn>
                    <a:cxn ang="0">
                      <a:pos x="69" y="43"/>
                    </a:cxn>
                    <a:cxn ang="0">
                      <a:pos x="67" y="40"/>
                    </a:cxn>
                    <a:cxn ang="0">
                      <a:pos x="54" y="31"/>
                    </a:cxn>
                    <a:cxn ang="0">
                      <a:pos x="41" y="31"/>
                    </a:cxn>
                    <a:cxn ang="0">
                      <a:pos x="32" y="34"/>
                    </a:cxn>
                    <a:cxn ang="0">
                      <a:pos x="28" y="37"/>
                    </a:cxn>
                    <a:cxn ang="0">
                      <a:pos x="26" y="30"/>
                    </a:cxn>
                    <a:cxn ang="0">
                      <a:pos x="20" y="15"/>
                    </a:cxn>
                    <a:cxn ang="0">
                      <a:pos x="12" y="2"/>
                    </a:cxn>
                    <a:cxn ang="0">
                      <a:pos x="1" y="0"/>
                    </a:cxn>
                    <a:cxn ang="0">
                      <a:pos x="0" y="14"/>
                    </a:cxn>
                    <a:cxn ang="0">
                      <a:pos x="1" y="30"/>
                    </a:cxn>
                    <a:cxn ang="0">
                      <a:pos x="4" y="41"/>
                    </a:cxn>
                    <a:cxn ang="0">
                      <a:pos x="6" y="46"/>
                    </a:cxn>
                  </a:cxnLst>
                  <a:rect l="0" t="0" r="r" b="b"/>
                  <a:pathLst>
                    <a:path w="69" h="60">
                      <a:moveTo>
                        <a:pt x="6" y="46"/>
                      </a:moveTo>
                      <a:lnTo>
                        <a:pt x="15" y="54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8" y="60"/>
                      </a:lnTo>
                      <a:lnTo>
                        <a:pt x="45" y="59"/>
                      </a:lnTo>
                      <a:lnTo>
                        <a:pt x="51" y="56"/>
                      </a:lnTo>
                      <a:lnTo>
                        <a:pt x="57" y="53"/>
                      </a:lnTo>
                      <a:lnTo>
                        <a:pt x="60" y="51"/>
                      </a:lnTo>
                      <a:lnTo>
                        <a:pt x="64" y="50"/>
                      </a:lnTo>
                      <a:lnTo>
                        <a:pt x="67" y="47"/>
                      </a:lnTo>
                      <a:lnTo>
                        <a:pt x="69" y="43"/>
                      </a:lnTo>
                      <a:lnTo>
                        <a:pt x="67" y="40"/>
                      </a:lnTo>
                      <a:lnTo>
                        <a:pt x="54" y="31"/>
                      </a:lnTo>
                      <a:lnTo>
                        <a:pt x="41" y="31"/>
                      </a:lnTo>
                      <a:lnTo>
                        <a:pt x="32" y="34"/>
                      </a:lnTo>
                      <a:lnTo>
                        <a:pt x="28" y="37"/>
                      </a:lnTo>
                      <a:lnTo>
                        <a:pt x="26" y="30"/>
                      </a:lnTo>
                      <a:lnTo>
                        <a:pt x="20" y="15"/>
                      </a:lnTo>
                      <a:lnTo>
                        <a:pt x="12" y="2"/>
                      </a:lnTo>
                      <a:lnTo>
                        <a:pt x="1" y="0"/>
                      </a:lnTo>
                      <a:lnTo>
                        <a:pt x="0" y="14"/>
                      </a:lnTo>
                      <a:lnTo>
                        <a:pt x="1" y="30"/>
                      </a:lnTo>
                      <a:lnTo>
                        <a:pt x="4" y="41"/>
                      </a:lnTo>
                      <a:lnTo>
                        <a:pt x="6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92" name="Freeform 68"/>
                <p:cNvSpPr>
                  <a:spLocks/>
                </p:cNvSpPr>
                <p:nvPr/>
              </p:nvSpPr>
              <p:spPr bwMode="auto">
                <a:xfrm>
                  <a:off x="8357" y="4833"/>
                  <a:ext cx="25" cy="16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19" y="46"/>
                    </a:cxn>
                    <a:cxn ang="0">
                      <a:pos x="31" y="48"/>
                    </a:cxn>
                    <a:cxn ang="0">
                      <a:pos x="43" y="48"/>
                    </a:cxn>
                    <a:cxn ang="0">
                      <a:pos x="56" y="46"/>
                    </a:cxn>
                    <a:cxn ang="0">
                      <a:pos x="66" y="42"/>
                    </a:cxn>
                    <a:cxn ang="0">
                      <a:pos x="74" y="36"/>
                    </a:cxn>
                    <a:cxn ang="0">
                      <a:pos x="75" y="29"/>
                    </a:cxn>
                    <a:cxn ang="0">
                      <a:pos x="71" y="19"/>
                    </a:cxn>
                    <a:cxn ang="0">
                      <a:pos x="66" y="16"/>
                    </a:cxn>
                    <a:cxn ang="0">
                      <a:pos x="59" y="15"/>
                    </a:cxn>
                    <a:cxn ang="0">
                      <a:pos x="52" y="15"/>
                    </a:cxn>
                    <a:cxn ang="0">
                      <a:pos x="43" y="18"/>
                    </a:cxn>
                    <a:cxn ang="0">
                      <a:pos x="35" y="19"/>
                    </a:cxn>
                    <a:cxn ang="0">
                      <a:pos x="30" y="22"/>
                    </a:cxn>
                    <a:cxn ang="0">
                      <a:pos x="25" y="23"/>
                    </a:cxn>
                    <a:cxn ang="0">
                      <a:pos x="24" y="25"/>
                    </a:cxn>
                    <a:cxn ang="0">
                      <a:pos x="22" y="21"/>
                    </a:cxn>
                    <a:cxn ang="0">
                      <a:pos x="19" y="13"/>
                    </a:cxn>
                    <a:cxn ang="0">
                      <a:pos x="16" y="5"/>
                    </a:cxn>
                    <a:cxn ang="0">
                      <a:pos x="15" y="2"/>
                    </a:cxn>
                    <a:cxn ang="0">
                      <a:pos x="12" y="0"/>
                    </a:cxn>
                    <a:cxn ang="0">
                      <a:pos x="8" y="0"/>
                    </a:cxn>
                    <a:cxn ang="0">
                      <a:pos x="3" y="2"/>
                    </a:cxn>
                    <a:cxn ang="0">
                      <a:pos x="0" y="5"/>
                    </a:cxn>
                    <a:cxn ang="0">
                      <a:pos x="0" y="13"/>
                    </a:cxn>
                    <a:cxn ang="0">
                      <a:pos x="5" y="26"/>
                    </a:cxn>
                    <a:cxn ang="0">
                      <a:pos x="9" y="38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75" h="48">
                      <a:moveTo>
                        <a:pt x="12" y="44"/>
                      </a:moveTo>
                      <a:lnTo>
                        <a:pt x="19" y="46"/>
                      </a:lnTo>
                      <a:lnTo>
                        <a:pt x="31" y="48"/>
                      </a:lnTo>
                      <a:lnTo>
                        <a:pt x="43" y="48"/>
                      </a:lnTo>
                      <a:lnTo>
                        <a:pt x="56" y="46"/>
                      </a:lnTo>
                      <a:lnTo>
                        <a:pt x="66" y="42"/>
                      </a:lnTo>
                      <a:lnTo>
                        <a:pt x="74" y="36"/>
                      </a:lnTo>
                      <a:lnTo>
                        <a:pt x="75" y="29"/>
                      </a:lnTo>
                      <a:lnTo>
                        <a:pt x="71" y="19"/>
                      </a:lnTo>
                      <a:lnTo>
                        <a:pt x="66" y="16"/>
                      </a:lnTo>
                      <a:lnTo>
                        <a:pt x="59" y="15"/>
                      </a:lnTo>
                      <a:lnTo>
                        <a:pt x="52" y="15"/>
                      </a:lnTo>
                      <a:lnTo>
                        <a:pt x="43" y="18"/>
                      </a:lnTo>
                      <a:lnTo>
                        <a:pt x="35" y="19"/>
                      </a:lnTo>
                      <a:lnTo>
                        <a:pt x="30" y="22"/>
                      </a:lnTo>
                      <a:lnTo>
                        <a:pt x="25" y="23"/>
                      </a:lnTo>
                      <a:lnTo>
                        <a:pt x="24" y="25"/>
                      </a:lnTo>
                      <a:lnTo>
                        <a:pt x="22" y="21"/>
                      </a:lnTo>
                      <a:lnTo>
                        <a:pt x="19" y="13"/>
                      </a:lnTo>
                      <a:lnTo>
                        <a:pt x="16" y="5"/>
                      </a:lnTo>
                      <a:lnTo>
                        <a:pt x="15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3" y="2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5" y="26"/>
                      </a:lnTo>
                      <a:lnTo>
                        <a:pt x="9" y="38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93" name="Freeform 69"/>
                <p:cNvSpPr>
                  <a:spLocks/>
                </p:cNvSpPr>
                <p:nvPr/>
              </p:nvSpPr>
              <p:spPr bwMode="auto">
                <a:xfrm>
                  <a:off x="8385" y="4821"/>
                  <a:ext cx="21" cy="19"/>
                </a:xfrm>
                <a:custGeom>
                  <a:avLst/>
                  <a:gdLst/>
                  <a:ahLst/>
                  <a:cxnLst>
                    <a:cxn ang="0">
                      <a:pos x="15" y="53"/>
                    </a:cxn>
                    <a:cxn ang="0">
                      <a:pos x="22" y="54"/>
                    </a:cxn>
                    <a:cxn ang="0">
                      <a:pos x="34" y="57"/>
                    </a:cxn>
                    <a:cxn ang="0">
                      <a:pos x="47" y="56"/>
                    </a:cxn>
                    <a:cxn ang="0">
                      <a:pos x="58" y="50"/>
                    </a:cxn>
                    <a:cxn ang="0">
                      <a:pos x="61" y="48"/>
                    </a:cxn>
                    <a:cxn ang="0">
                      <a:pos x="62" y="46"/>
                    </a:cxn>
                    <a:cxn ang="0">
                      <a:pos x="63" y="43"/>
                    </a:cxn>
                    <a:cxn ang="0">
                      <a:pos x="62" y="40"/>
                    </a:cxn>
                    <a:cxn ang="0">
                      <a:pos x="61" y="36"/>
                    </a:cxn>
                    <a:cxn ang="0">
                      <a:pos x="58" y="33"/>
                    </a:cxn>
                    <a:cxn ang="0">
                      <a:pos x="53" y="31"/>
                    </a:cxn>
                    <a:cxn ang="0">
                      <a:pos x="47" y="33"/>
                    </a:cxn>
                    <a:cxn ang="0">
                      <a:pos x="39" y="36"/>
                    </a:cxn>
                    <a:cxn ang="0">
                      <a:pos x="30" y="36"/>
                    </a:cxn>
                    <a:cxn ang="0">
                      <a:pos x="24" y="36"/>
                    </a:cxn>
                    <a:cxn ang="0">
                      <a:pos x="21" y="36"/>
                    </a:cxn>
                    <a:cxn ang="0">
                      <a:pos x="21" y="30"/>
                    </a:cxn>
                    <a:cxn ang="0">
                      <a:pos x="21" y="17"/>
                    </a:cxn>
                    <a:cxn ang="0">
                      <a:pos x="17" y="4"/>
                    </a:cxn>
                    <a:cxn ang="0">
                      <a:pos x="8" y="0"/>
                    </a:cxn>
                    <a:cxn ang="0">
                      <a:pos x="0" y="18"/>
                    </a:cxn>
                    <a:cxn ang="0">
                      <a:pos x="0" y="34"/>
                    </a:cxn>
                    <a:cxn ang="0">
                      <a:pos x="6" y="46"/>
                    </a:cxn>
                    <a:cxn ang="0">
                      <a:pos x="15" y="53"/>
                    </a:cxn>
                  </a:cxnLst>
                  <a:rect l="0" t="0" r="r" b="b"/>
                  <a:pathLst>
                    <a:path w="63" h="57">
                      <a:moveTo>
                        <a:pt x="15" y="53"/>
                      </a:moveTo>
                      <a:lnTo>
                        <a:pt x="22" y="54"/>
                      </a:lnTo>
                      <a:lnTo>
                        <a:pt x="34" y="57"/>
                      </a:lnTo>
                      <a:lnTo>
                        <a:pt x="47" y="56"/>
                      </a:lnTo>
                      <a:lnTo>
                        <a:pt x="58" y="50"/>
                      </a:lnTo>
                      <a:lnTo>
                        <a:pt x="61" y="48"/>
                      </a:lnTo>
                      <a:lnTo>
                        <a:pt x="62" y="46"/>
                      </a:lnTo>
                      <a:lnTo>
                        <a:pt x="63" y="43"/>
                      </a:lnTo>
                      <a:lnTo>
                        <a:pt x="62" y="40"/>
                      </a:lnTo>
                      <a:lnTo>
                        <a:pt x="61" y="36"/>
                      </a:lnTo>
                      <a:lnTo>
                        <a:pt x="58" y="33"/>
                      </a:lnTo>
                      <a:lnTo>
                        <a:pt x="53" y="31"/>
                      </a:lnTo>
                      <a:lnTo>
                        <a:pt x="47" y="33"/>
                      </a:lnTo>
                      <a:lnTo>
                        <a:pt x="39" y="36"/>
                      </a:lnTo>
                      <a:lnTo>
                        <a:pt x="30" y="36"/>
                      </a:lnTo>
                      <a:lnTo>
                        <a:pt x="24" y="36"/>
                      </a:lnTo>
                      <a:lnTo>
                        <a:pt x="21" y="36"/>
                      </a:lnTo>
                      <a:lnTo>
                        <a:pt x="21" y="30"/>
                      </a:lnTo>
                      <a:lnTo>
                        <a:pt x="21" y="17"/>
                      </a:lnTo>
                      <a:lnTo>
                        <a:pt x="17" y="4"/>
                      </a:lnTo>
                      <a:lnTo>
                        <a:pt x="8" y="0"/>
                      </a:lnTo>
                      <a:lnTo>
                        <a:pt x="0" y="18"/>
                      </a:lnTo>
                      <a:lnTo>
                        <a:pt x="0" y="34"/>
                      </a:lnTo>
                      <a:lnTo>
                        <a:pt x="6" y="46"/>
                      </a:lnTo>
                      <a:lnTo>
                        <a:pt x="15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94" name="Freeform 70"/>
                <p:cNvSpPr>
                  <a:spLocks/>
                </p:cNvSpPr>
                <p:nvPr/>
              </p:nvSpPr>
              <p:spPr bwMode="auto">
                <a:xfrm>
                  <a:off x="8406" y="4814"/>
                  <a:ext cx="21" cy="19"/>
                </a:xfrm>
                <a:custGeom>
                  <a:avLst/>
                  <a:gdLst/>
                  <a:ahLst/>
                  <a:cxnLst>
                    <a:cxn ang="0">
                      <a:pos x="24" y="52"/>
                    </a:cxn>
                    <a:cxn ang="0">
                      <a:pos x="32" y="57"/>
                    </a:cxn>
                    <a:cxn ang="0">
                      <a:pos x="41" y="55"/>
                    </a:cxn>
                    <a:cxn ang="0">
                      <a:pos x="50" y="52"/>
                    </a:cxn>
                    <a:cxn ang="0">
                      <a:pos x="59" y="48"/>
                    </a:cxn>
                    <a:cxn ang="0">
                      <a:pos x="63" y="45"/>
                    </a:cxn>
                    <a:cxn ang="0">
                      <a:pos x="65" y="42"/>
                    </a:cxn>
                    <a:cxn ang="0">
                      <a:pos x="65" y="38"/>
                    </a:cxn>
                    <a:cxn ang="0">
                      <a:pos x="63" y="34"/>
                    </a:cxn>
                    <a:cxn ang="0">
                      <a:pos x="53" y="28"/>
                    </a:cxn>
                    <a:cxn ang="0">
                      <a:pos x="46" y="29"/>
                    </a:cxn>
                    <a:cxn ang="0">
                      <a:pos x="40" y="35"/>
                    </a:cxn>
                    <a:cxn ang="0">
                      <a:pos x="35" y="39"/>
                    </a:cxn>
                    <a:cxn ang="0">
                      <a:pos x="32" y="32"/>
                    </a:cxn>
                    <a:cxn ang="0">
                      <a:pos x="25" y="18"/>
                    </a:cxn>
                    <a:cxn ang="0">
                      <a:pos x="16" y="5"/>
                    </a:cxn>
                    <a:cxn ang="0">
                      <a:pos x="6" y="0"/>
                    </a:cxn>
                    <a:cxn ang="0">
                      <a:pos x="0" y="21"/>
                    </a:cxn>
                    <a:cxn ang="0">
                      <a:pos x="7" y="36"/>
                    </a:cxn>
                    <a:cxn ang="0">
                      <a:pos x="18" y="48"/>
                    </a:cxn>
                    <a:cxn ang="0">
                      <a:pos x="24" y="52"/>
                    </a:cxn>
                  </a:cxnLst>
                  <a:rect l="0" t="0" r="r" b="b"/>
                  <a:pathLst>
                    <a:path w="65" h="57">
                      <a:moveTo>
                        <a:pt x="24" y="52"/>
                      </a:moveTo>
                      <a:lnTo>
                        <a:pt x="32" y="57"/>
                      </a:lnTo>
                      <a:lnTo>
                        <a:pt x="41" y="55"/>
                      </a:lnTo>
                      <a:lnTo>
                        <a:pt x="50" y="52"/>
                      </a:lnTo>
                      <a:lnTo>
                        <a:pt x="59" y="48"/>
                      </a:lnTo>
                      <a:lnTo>
                        <a:pt x="63" y="45"/>
                      </a:lnTo>
                      <a:lnTo>
                        <a:pt x="65" y="42"/>
                      </a:lnTo>
                      <a:lnTo>
                        <a:pt x="65" y="38"/>
                      </a:lnTo>
                      <a:lnTo>
                        <a:pt x="63" y="34"/>
                      </a:lnTo>
                      <a:lnTo>
                        <a:pt x="53" y="28"/>
                      </a:lnTo>
                      <a:lnTo>
                        <a:pt x="46" y="29"/>
                      </a:lnTo>
                      <a:lnTo>
                        <a:pt x="40" y="35"/>
                      </a:lnTo>
                      <a:lnTo>
                        <a:pt x="35" y="39"/>
                      </a:lnTo>
                      <a:lnTo>
                        <a:pt x="32" y="32"/>
                      </a:lnTo>
                      <a:lnTo>
                        <a:pt x="25" y="18"/>
                      </a:lnTo>
                      <a:lnTo>
                        <a:pt x="16" y="5"/>
                      </a:lnTo>
                      <a:lnTo>
                        <a:pt x="6" y="0"/>
                      </a:lnTo>
                      <a:lnTo>
                        <a:pt x="0" y="21"/>
                      </a:lnTo>
                      <a:lnTo>
                        <a:pt x="7" y="36"/>
                      </a:lnTo>
                      <a:lnTo>
                        <a:pt x="18" y="48"/>
                      </a:lnTo>
                      <a:lnTo>
                        <a:pt x="24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95" name="Freeform 71"/>
                <p:cNvSpPr>
                  <a:spLocks/>
                </p:cNvSpPr>
                <p:nvPr/>
              </p:nvSpPr>
              <p:spPr bwMode="auto">
                <a:xfrm>
                  <a:off x="8371" y="4865"/>
                  <a:ext cx="26" cy="26"/>
                </a:xfrm>
                <a:custGeom>
                  <a:avLst/>
                  <a:gdLst/>
                  <a:ahLst/>
                  <a:cxnLst>
                    <a:cxn ang="0">
                      <a:pos x="16" y="67"/>
                    </a:cxn>
                    <a:cxn ang="0">
                      <a:pos x="19" y="70"/>
                    </a:cxn>
                    <a:cxn ang="0">
                      <a:pos x="23" y="73"/>
                    </a:cxn>
                    <a:cxn ang="0">
                      <a:pos x="31" y="77"/>
                    </a:cxn>
                    <a:cxn ang="0">
                      <a:pos x="38" y="79"/>
                    </a:cxn>
                    <a:cxn ang="0">
                      <a:pos x="47" y="80"/>
                    </a:cxn>
                    <a:cxn ang="0">
                      <a:pos x="57" y="77"/>
                    </a:cxn>
                    <a:cxn ang="0">
                      <a:pos x="66" y="70"/>
                    </a:cxn>
                    <a:cxn ang="0">
                      <a:pos x="73" y="59"/>
                    </a:cxn>
                    <a:cxn ang="0">
                      <a:pos x="76" y="54"/>
                    </a:cxn>
                    <a:cxn ang="0">
                      <a:pos x="78" y="50"/>
                    </a:cxn>
                    <a:cxn ang="0">
                      <a:pos x="79" y="46"/>
                    </a:cxn>
                    <a:cxn ang="0">
                      <a:pos x="78" y="43"/>
                    </a:cxn>
                    <a:cxn ang="0">
                      <a:pos x="70" y="39"/>
                    </a:cxn>
                    <a:cxn ang="0">
                      <a:pos x="61" y="37"/>
                    </a:cxn>
                    <a:cxn ang="0">
                      <a:pos x="53" y="39"/>
                    </a:cxn>
                    <a:cxn ang="0">
                      <a:pos x="45" y="40"/>
                    </a:cxn>
                    <a:cxn ang="0">
                      <a:pos x="39" y="44"/>
                    </a:cxn>
                    <a:cxn ang="0">
                      <a:pos x="34" y="47"/>
                    </a:cxn>
                    <a:cxn ang="0">
                      <a:pos x="31" y="50"/>
                    </a:cxn>
                    <a:cxn ang="0">
                      <a:pos x="29" y="52"/>
                    </a:cxn>
                    <a:cxn ang="0">
                      <a:pos x="28" y="43"/>
                    </a:cxn>
                    <a:cxn ang="0">
                      <a:pos x="22" y="24"/>
                    </a:cxn>
                    <a:cxn ang="0">
                      <a:pos x="13" y="6"/>
                    </a:cxn>
                    <a:cxn ang="0">
                      <a:pos x="1" y="0"/>
                    </a:cxn>
                    <a:cxn ang="0">
                      <a:pos x="0" y="24"/>
                    </a:cxn>
                    <a:cxn ang="0">
                      <a:pos x="6" y="46"/>
                    </a:cxn>
                    <a:cxn ang="0">
                      <a:pos x="13" y="62"/>
                    </a:cxn>
                    <a:cxn ang="0">
                      <a:pos x="16" y="67"/>
                    </a:cxn>
                  </a:cxnLst>
                  <a:rect l="0" t="0" r="r" b="b"/>
                  <a:pathLst>
                    <a:path w="79" h="80">
                      <a:moveTo>
                        <a:pt x="16" y="67"/>
                      </a:moveTo>
                      <a:lnTo>
                        <a:pt x="19" y="70"/>
                      </a:lnTo>
                      <a:lnTo>
                        <a:pt x="23" y="73"/>
                      </a:lnTo>
                      <a:lnTo>
                        <a:pt x="31" y="77"/>
                      </a:lnTo>
                      <a:lnTo>
                        <a:pt x="38" y="79"/>
                      </a:lnTo>
                      <a:lnTo>
                        <a:pt x="47" y="80"/>
                      </a:lnTo>
                      <a:lnTo>
                        <a:pt x="57" y="77"/>
                      </a:lnTo>
                      <a:lnTo>
                        <a:pt x="66" y="70"/>
                      </a:lnTo>
                      <a:lnTo>
                        <a:pt x="73" y="59"/>
                      </a:lnTo>
                      <a:lnTo>
                        <a:pt x="76" y="54"/>
                      </a:lnTo>
                      <a:lnTo>
                        <a:pt x="78" y="50"/>
                      </a:lnTo>
                      <a:lnTo>
                        <a:pt x="79" y="46"/>
                      </a:lnTo>
                      <a:lnTo>
                        <a:pt x="78" y="43"/>
                      </a:lnTo>
                      <a:lnTo>
                        <a:pt x="70" y="39"/>
                      </a:lnTo>
                      <a:lnTo>
                        <a:pt x="61" y="37"/>
                      </a:lnTo>
                      <a:lnTo>
                        <a:pt x="53" y="39"/>
                      </a:lnTo>
                      <a:lnTo>
                        <a:pt x="45" y="40"/>
                      </a:lnTo>
                      <a:lnTo>
                        <a:pt x="39" y="44"/>
                      </a:lnTo>
                      <a:lnTo>
                        <a:pt x="34" y="47"/>
                      </a:lnTo>
                      <a:lnTo>
                        <a:pt x="31" y="50"/>
                      </a:lnTo>
                      <a:lnTo>
                        <a:pt x="29" y="52"/>
                      </a:lnTo>
                      <a:lnTo>
                        <a:pt x="28" y="43"/>
                      </a:lnTo>
                      <a:lnTo>
                        <a:pt x="22" y="24"/>
                      </a:lnTo>
                      <a:lnTo>
                        <a:pt x="13" y="6"/>
                      </a:lnTo>
                      <a:lnTo>
                        <a:pt x="1" y="0"/>
                      </a:lnTo>
                      <a:lnTo>
                        <a:pt x="0" y="24"/>
                      </a:lnTo>
                      <a:lnTo>
                        <a:pt x="6" y="46"/>
                      </a:lnTo>
                      <a:lnTo>
                        <a:pt x="13" y="62"/>
                      </a:lnTo>
                      <a:lnTo>
                        <a:pt x="16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96" name="Freeform 72"/>
                <p:cNvSpPr>
                  <a:spLocks/>
                </p:cNvSpPr>
                <p:nvPr/>
              </p:nvSpPr>
              <p:spPr bwMode="auto">
                <a:xfrm>
                  <a:off x="8399" y="4855"/>
                  <a:ext cx="27" cy="22"/>
                </a:xfrm>
                <a:custGeom>
                  <a:avLst/>
                  <a:gdLst/>
                  <a:ahLst/>
                  <a:cxnLst>
                    <a:cxn ang="0">
                      <a:pos x="13" y="54"/>
                    </a:cxn>
                    <a:cxn ang="0">
                      <a:pos x="16" y="56"/>
                    </a:cxn>
                    <a:cxn ang="0">
                      <a:pos x="20" y="59"/>
                    </a:cxn>
                    <a:cxn ang="0">
                      <a:pos x="26" y="61"/>
                    </a:cxn>
                    <a:cxn ang="0">
                      <a:pos x="34" y="64"/>
                    </a:cxn>
                    <a:cxn ang="0">
                      <a:pos x="41" y="67"/>
                    </a:cxn>
                    <a:cxn ang="0">
                      <a:pos x="50" y="67"/>
                    </a:cxn>
                    <a:cxn ang="0">
                      <a:pos x="59" y="67"/>
                    </a:cxn>
                    <a:cxn ang="0">
                      <a:pos x="66" y="64"/>
                    </a:cxn>
                    <a:cxn ang="0">
                      <a:pos x="72" y="61"/>
                    </a:cxn>
                    <a:cxn ang="0">
                      <a:pos x="76" y="57"/>
                    </a:cxn>
                    <a:cxn ang="0">
                      <a:pos x="79" y="53"/>
                    </a:cxn>
                    <a:cxn ang="0">
                      <a:pos x="78" y="47"/>
                    </a:cxn>
                    <a:cxn ang="0">
                      <a:pos x="72" y="41"/>
                    </a:cxn>
                    <a:cxn ang="0">
                      <a:pos x="65" y="37"/>
                    </a:cxn>
                    <a:cxn ang="0">
                      <a:pos x="56" y="36"/>
                    </a:cxn>
                    <a:cxn ang="0">
                      <a:pos x="48" y="36"/>
                    </a:cxn>
                    <a:cxn ang="0">
                      <a:pos x="40" y="37"/>
                    </a:cxn>
                    <a:cxn ang="0">
                      <a:pos x="34" y="38"/>
                    </a:cxn>
                    <a:cxn ang="0">
                      <a:pos x="29" y="40"/>
                    </a:cxn>
                    <a:cxn ang="0">
                      <a:pos x="28" y="40"/>
                    </a:cxn>
                    <a:cxn ang="0">
                      <a:pos x="26" y="33"/>
                    </a:cxn>
                    <a:cxn ang="0">
                      <a:pos x="22" y="17"/>
                    </a:cxn>
                    <a:cxn ang="0">
                      <a:pos x="15" y="4"/>
                    </a:cxn>
                    <a:cxn ang="0">
                      <a:pos x="3" y="0"/>
                    </a:cxn>
                    <a:cxn ang="0">
                      <a:pos x="0" y="21"/>
                    </a:cxn>
                    <a:cxn ang="0">
                      <a:pos x="4" y="38"/>
                    </a:cxn>
                    <a:cxn ang="0">
                      <a:pos x="10" y="50"/>
                    </a:cxn>
                    <a:cxn ang="0">
                      <a:pos x="13" y="54"/>
                    </a:cxn>
                  </a:cxnLst>
                  <a:rect l="0" t="0" r="r" b="b"/>
                  <a:pathLst>
                    <a:path w="79" h="67">
                      <a:moveTo>
                        <a:pt x="13" y="54"/>
                      </a:moveTo>
                      <a:lnTo>
                        <a:pt x="16" y="56"/>
                      </a:lnTo>
                      <a:lnTo>
                        <a:pt x="20" y="59"/>
                      </a:lnTo>
                      <a:lnTo>
                        <a:pt x="26" y="61"/>
                      </a:lnTo>
                      <a:lnTo>
                        <a:pt x="34" y="64"/>
                      </a:lnTo>
                      <a:lnTo>
                        <a:pt x="41" y="67"/>
                      </a:lnTo>
                      <a:lnTo>
                        <a:pt x="50" y="67"/>
                      </a:lnTo>
                      <a:lnTo>
                        <a:pt x="59" y="67"/>
                      </a:lnTo>
                      <a:lnTo>
                        <a:pt x="66" y="64"/>
                      </a:lnTo>
                      <a:lnTo>
                        <a:pt x="72" y="61"/>
                      </a:lnTo>
                      <a:lnTo>
                        <a:pt x="76" y="57"/>
                      </a:lnTo>
                      <a:lnTo>
                        <a:pt x="79" y="53"/>
                      </a:lnTo>
                      <a:lnTo>
                        <a:pt x="78" y="47"/>
                      </a:lnTo>
                      <a:lnTo>
                        <a:pt x="72" y="41"/>
                      </a:lnTo>
                      <a:lnTo>
                        <a:pt x="65" y="37"/>
                      </a:lnTo>
                      <a:lnTo>
                        <a:pt x="56" y="36"/>
                      </a:lnTo>
                      <a:lnTo>
                        <a:pt x="48" y="36"/>
                      </a:lnTo>
                      <a:lnTo>
                        <a:pt x="40" y="37"/>
                      </a:lnTo>
                      <a:lnTo>
                        <a:pt x="34" y="38"/>
                      </a:lnTo>
                      <a:lnTo>
                        <a:pt x="29" y="40"/>
                      </a:lnTo>
                      <a:lnTo>
                        <a:pt x="28" y="40"/>
                      </a:lnTo>
                      <a:lnTo>
                        <a:pt x="26" y="33"/>
                      </a:lnTo>
                      <a:lnTo>
                        <a:pt x="22" y="17"/>
                      </a:lnTo>
                      <a:lnTo>
                        <a:pt x="15" y="4"/>
                      </a:lnTo>
                      <a:lnTo>
                        <a:pt x="3" y="0"/>
                      </a:lnTo>
                      <a:lnTo>
                        <a:pt x="0" y="21"/>
                      </a:lnTo>
                      <a:lnTo>
                        <a:pt x="4" y="38"/>
                      </a:lnTo>
                      <a:lnTo>
                        <a:pt x="10" y="50"/>
                      </a:lnTo>
                      <a:lnTo>
                        <a:pt x="13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97" name="Freeform 73"/>
                <p:cNvSpPr>
                  <a:spLocks/>
                </p:cNvSpPr>
                <p:nvPr/>
              </p:nvSpPr>
              <p:spPr bwMode="auto">
                <a:xfrm>
                  <a:off x="8429" y="4851"/>
                  <a:ext cx="26" cy="20"/>
                </a:xfrm>
                <a:custGeom>
                  <a:avLst/>
                  <a:gdLst/>
                  <a:ahLst/>
                  <a:cxnLst>
                    <a:cxn ang="0">
                      <a:pos x="9" y="58"/>
                    </a:cxn>
                    <a:cxn ang="0">
                      <a:pos x="17" y="60"/>
                    </a:cxn>
                    <a:cxn ang="0">
                      <a:pos x="27" y="62"/>
                    </a:cxn>
                    <a:cxn ang="0">
                      <a:pos x="40" y="62"/>
                    </a:cxn>
                    <a:cxn ang="0">
                      <a:pos x="53" y="60"/>
                    </a:cxn>
                    <a:cxn ang="0">
                      <a:pos x="65" y="58"/>
                    </a:cxn>
                    <a:cxn ang="0">
                      <a:pos x="72" y="55"/>
                    </a:cxn>
                    <a:cxn ang="0">
                      <a:pos x="77" y="49"/>
                    </a:cxn>
                    <a:cxn ang="0">
                      <a:pos x="75" y="42"/>
                    </a:cxn>
                    <a:cxn ang="0">
                      <a:pos x="69" y="36"/>
                    </a:cxn>
                    <a:cxn ang="0">
                      <a:pos x="62" y="33"/>
                    </a:cxn>
                    <a:cxn ang="0">
                      <a:pos x="53" y="32"/>
                    </a:cxn>
                    <a:cxn ang="0">
                      <a:pos x="46" y="32"/>
                    </a:cxn>
                    <a:cxn ang="0">
                      <a:pos x="39" y="33"/>
                    </a:cxn>
                    <a:cxn ang="0">
                      <a:pos x="33" y="35"/>
                    </a:cxn>
                    <a:cxn ang="0">
                      <a:pos x="28" y="37"/>
                    </a:cxn>
                    <a:cxn ang="0">
                      <a:pos x="27" y="37"/>
                    </a:cxn>
                    <a:cxn ang="0">
                      <a:pos x="25" y="30"/>
                    </a:cxn>
                    <a:cxn ang="0">
                      <a:pos x="21" y="16"/>
                    </a:cxn>
                    <a:cxn ang="0">
                      <a:pos x="14" y="3"/>
                    </a:cxn>
                    <a:cxn ang="0">
                      <a:pos x="2" y="0"/>
                    </a:cxn>
                    <a:cxn ang="0">
                      <a:pos x="0" y="17"/>
                    </a:cxn>
                    <a:cxn ang="0">
                      <a:pos x="3" y="36"/>
                    </a:cxn>
                    <a:cxn ang="0">
                      <a:pos x="8" y="52"/>
                    </a:cxn>
                    <a:cxn ang="0">
                      <a:pos x="9" y="58"/>
                    </a:cxn>
                  </a:cxnLst>
                  <a:rect l="0" t="0" r="r" b="b"/>
                  <a:pathLst>
                    <a:path w="77" h="62">
                      <a:moveTo>
                        <a:pt x="9" y="58"/>
                      </a:moveTo>
                      <a:lnTo>
                        <a:pt x="17" y="60"/>
                      </a:lnTo>
                      <a:lnTo>
                        <a:pt x="27" y="62"/>
                      </a:lnTo>
                      <a:lnTo>
                        <a:pt x="40" y="62"/>
                      </a:lnTo>
                      <a:lnTo>
                        <a:pt x="53" y="60"/>
                      </a:lnTo>
                      <a:lnTo>
                        <a:pt x="65" y="58"/>
                      </a:lnTo>
                      <a:lnTo>
                        <a:pt x="72" y="55"/>
                      </a:lnTo>
                      <a:lnTo>
                        <a:pt x="77" y="49"/>
                      </a:lnTo>
                      <a:lnTo>
                        <a:pt x="75" y="42"/>
                      </a:lnTo>
                      <a:lnTo>
                        <a:pt x="69" y="36"/>
                      </a:lnTo>
                      <a:lnTo>
                        <a:pt x="62" y="33"/>
                      </a:lnTo>
                      <a:lnTo>
                        <a:pt x="53" y="32"/>
                      </a:lnTo>
                      <a:lnTo>
                        <a:pt x="46" y="32"/>
                      </a:lnTo>
                      <a:lnTo>
                        <a:pt x="39" y="33"/>
                      </a:lnTo>
                      <a:lnTo>
                        <a:pt x="33" y="35"/>
                      </a:lnTo>
                      <a:lnTo>
                        <a:pt x="28" y="37"/>
                      </a:lnTo>
                      <a:lnTo>
                        <a:pt x="27" y="37"/>
                      </a:lnTo>
                      <a:lnTo>
                        <a:pt x="25" y="30"/>
                      </a:lnTo>
                      <a:lnTo>
                        <a:pt x="21" y="16"/>
                      </a:lnTo>
                      <a:lnTo>
                        <a:pt x="14" y="3"/>
                      </a:lnTo>
                      <a:lnTo>
                        <a:pt x="2" y="0"/>
                      </a:lnTo>
                      <a:lnTo>
                        <a:pt x="0" y="17"/>
                      </a:lnTo>
                      <a:lnTo>
                        <a:pt x="3" y="36"/>
                      </a:lnTo>
                      <a:lnTo>
                        <a:pt x="8" y="52"/>
                      </a:lnTo>
                      <a:lnTo>
                        <a:pt x="9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98" name="Freeform 74"/>
                <p:cNvSpPr>
                  <a:spLocks/>
                </p:cNvSpPr>
                <p:nvPr/>
              </p:nvSpPr>
              <p:spPr bwMode="auto">
                <a:xfrm>
                  <a:off x="8258" y="4730"/>
                  <a:ext cx="122" cy="281"/>
                </a:xfrm>
                <a:custGeom>
                  <a:avLst/>
                  <a:gdLst/>
                  <a:ahLst/>
                  <a:cxnLst>
                    <a:cxn ang="0">
                      <a:pos x="12" y="150"/>
                    </a:cxn>
                    <a:cxn ang="0">
                      <a:pos x="16" y="241"/>
                    </a:cxn>
                    <a:cxn ang="0">
                      <a:pos x="46" y="346"/>
                    </a:cxn>
                    <a:cxn ang="0">
                      <a:pos x="84" y="465"/>
                    </a:cxn>
                    <a:cxn ang="0">
                      <a:pos x="122" y="583"/>
                    </a:cxn>
                    <a:cxn ang="0">
                      <a:pos x="163" y="699"/>
                    </a:cxn>
                    <a:cxn ang="0">
                      <a:pos x="195" y="778"/>
                    </a:cxn>
                    <a:cxn ang="0">
                      <a:pos x="228" y="810"/>
                    </a:cxn>
                    <a:cxn ang="0">
                      <a:pos x="269" y="830"/>
                    </a:cxn>
                    <a:cxn ang="0">
                      <a:pos x="316" y="842"/>
                    </a:cxn>
                    <a:cxn ang="0">
                      <a:pos x="348" y="843"/>
                    </a:cxn>
                    <a:cxn ang="0">
                      <a:pos x="361" y="833"/>
                    </a:cxn>
                    <a:cxn ang="0">
                      <a:pos x="366" y="816"/>
                    </a:cxn>
                    <a:cxn ang="0">
                      <a:pos x="354" y="803"/>
                    </a:cxn>
                    <a:cxn ang="0">
                      <a:pos x="329" y="796"/>
                    </a:cxn>
                    <a:cxn ang="0">
                      <a:pos x="295" y="788"/>
                    </a:cxn>
                    <a:cxn ang="0">
                      <a:pos x="264" y="778"/>
                    </a:cxn>
                    <a:cxn ang="0">
                      <a:pos x="239" y="757"/>
                    </a:cxn>
                    <a:cxn ang="0">
                      <a:pos x="217" y="708"/>
                    </a:cxn>
                    <a:cxn ang="0">
                      <a:pos x="194" y="643"/>
                    </a:cxn>
                    <a:cxn ang="0">
                      <a:pos x="172" y="577"/>
                    </a:cxn>
                    <a:cxn ang="0">
                      <a:pos x="151" y="511"/>
                    </a:cxn>
                    <a:cxn ang="0">
                      <a:pos x="126" y="435"/>
                    </a:cxn>
                    <a:cxn ang="0">
                      <a:pos x="94" y="349"/>
                    </a:cxn>
                    <a:cxn ang="0">
                      <a:pos x="65" y="263"/>
                    </a:cxn>
                    <a:cxn ang="0">
                      <a:pos x="49" y="175"/>
                    </a:cxn>
                    <a:cxn ang="0">
                      <a:pos x="46" y="110"/>
                    </a:cxn>
                    <a:cxn ang="0">
                      <a:pos x="35" y="67"/>
                    </a:cxn>
                    <a:cxn ang="0">
                      <a:pos x="21" y="27"/>
                    </a:cxn>
                    <a:cxn ang="0">
                      <a:pos x="6" y="1"/>
                    </a:cxn>
                    <a:cxn ang="0">
                      <a:pos x="5" y="17"/>
                    </a:cxn>
                    <a:cxn ang="0">
                      <a:pos x="13" y="76"/>
                    </a:cxn>
                  </a:cxnLst>
                  <a:rect l="0" t="0" r="r" b="b"/>
                  <a:pathLst>
                    <a:path w="366" h="845">
                      <a:moveTo>
                        <a:pt x="15" y="104"/>
                      </a:moveTo>
                      <a:lnTo>
                        <a:pt x="12" y="150"/>
                      </a:lnTo>
                      <a:lnTo>
                        <a:pt x="12" y="196"/>
                      </a:lnTo>
                      <a:lnTo>
                        <a:pt x="16" y="241"/>
                      </a:lnTo>
                      <a:lnTo>
                        <a:pt x="27" y="286"/>
                      </a:lnTo>
                      <a:lnTo>
                        <a:pt x="46" y="346"/>
                      </a:lnTo>
                      <a:lnTo>
                        <a:pt x="65" y="406"/>
                      </a:lnTo>
                      <a:lnTo>
                        <a:pt x="84" y="465"/>
                      </a:lnTo>
                      <a:lnTo>
                        <a:pt x="103" y="524"/>
                      </a:lnTo>
                      <a:lnTo>
                        <a:pt x="122" y="583"/>
                      </a:lnTo>
                      <a:lnTo>
                        <a:pt x="143" y="640"/>
                      </a:lnTo>
                      <a:lnTo>
                        <a:pt x="163" y="699"/>
                      </a:lnTo>
                      <a:lnTo>
                        <a:pt x="185" y="758"/>
                      </a:lnTo>
                      <a:lnTo>
                        <a:pt x="195" y="778"/>
                      </a:lnTo>
                      <a:lnTo>
                        <a:pt x="210" y="796"/>
                      </a:lnTo>
                      <a:lnTo>
                        <a:pt x="228" y="810"/>
                      </a:lnTo>
                      <a:lnTo>
                        <a:pt x="247" y="822"/>
                      </a:lnTo>
                      <a:lnTo>
                        <a:pt x="269" y="830"/>
                      </a:lnTo>
                      <a:lnTo>
                        <a:pt x="292" y="837"/>
                      </a:lnTo>
                      <a:lnTo>
                        <a:pt x="316" y="842"/>
                      </a:lnTo>
                      <a:lnTo>
                        <a:pt x="339" y="845"/>
                      </a:lnTo>
                      <a:lnTo>
                        <a:pt x="348" y="843"/>
                      </a:lnTo>
                      <a:lnTo>
                        <a:pt x="355" y="840"/>
                      </a:lnTo>
                      <a:lnTo>
                        <a:pt x="361" y="833"/>
                      </a:lnTo>
                      <a:lnTo>
                        <a:pt x="366" y="824"/>
                      </a:lnTo>
                      <a:lnTo>
                        <a:pt x="366" y="816"/>
                      </a:lnTo>
                      <a:lnTo>
                        <a:pt x="361" y="809"/>
                      </a:lnTo>
                      <a:lnTo>
                        <a:pt x="354" y="803"/>
                      </a:lnTo>
                      <a:lnTo>
                        <a:pt x="345" y="800"/>
                      </a:lnTo>
                      <a:lnTo>
                        <a:pt x="329" y="796"/>
                      </a:lnTo>
                      <a:lnTo>
                        <a:pt x="313" y="793"/>
                      </a:lnTo>
                      <a:lnTo>
                        <a:pt x="295" y="788"/>
                      </a:lnTo>
                      <a:lnTo>
                        <a:pt x="279" y="784"/>
                      </a:lnTo>
                      <a:lnTo>
                        <a:pt x="264" y="778"/>
                      </a:lnTo>
                      <a:lnTo>
                        <a:pt x="251" y="768"/>
                      </a:lnTo>
                      <a:lnTo>
                        <a:pt x="239" y="757"/>
                      </a:lnTo>
                      <a:lnTo>
                        <a:pt x="231" y="741"/>
                      </a:lnTo>
                      <a:lnTo>
                        <a:pt x="217" y="708"/>
                      </a:lnTo>
                      <a:lnTo>
                        <a:pt x="206" y="676"/>
                      </a:lnTo>
                      <a:lnTo>
                        <a:pt x="194" y="643"/>
                      </a:lnTo>
                      <a:lnTo>
                        <a:pt x="184" y="610"/>
                      </a:lnTo>
                      <a:lnTo>
                        <a:pt x="172" y="577"/>
                      </a:lnTo>
                      <a:lnTo>
                        <a:pt x="162" y="544"/>
                      </a:lnTo>
                      <a:lnTo>
                        <a:pt x="151" y="511"/>
                      </a:lnTo>
                      <a:lnTo>
                        <a:pt x="141" y="478"/>
                      </a:lnTo>
                      <a:lnTo>
                        <a:pt x="126" y="435"/>
                      </a:lnTo>
                      <a:lnTo>
                        <a:pt x="110" y="392"/>
                      </a:lnTo>
                      <a:lnTo>
                        <a:pt x="94" y="349"/>
                      </a:lnTo>
                      <a:lnTo>
                        <a:pt x="79" y="306"/>
                      </a:lnTo>
                      <a:lnTo>
                        <a:pt x="65" y="263"/>
                      </a:lnTo>
                      <a:lnTo>
                        <a:pt x="54" y="219"/>
                      </a:lnTo>
                      <a:lnTo>
                        <a:pt x="49" y="175"/>
                      </a:lnTo>
                      <a:lnTo>
                        <a:pt x="47" y="129"/>
                      </a:lnTo>
                      <a:lnTo>
                        <a:pt x="46" y="110"/>
                      </a:lnTo>
                      <a:lnTo>
                        <a:pt x="41" y="89"/>
                      </a:lnTo>
                      <a:lnTo>
                        <a:pt x="35" y="67"/>
                      </a:lnTo>
                      <a:lnTo>
                        <a:pt x="28" y="46"/>
                      </a:lnTo>
                      <a:lnTo>
                        <a:pt x="21" y="27"/>
                      </a:lnTo>
                      <a:lnTo>
                        <a:pt x="13" y="11"/>
                      </a:lnTo>
                      <a:lnTo>
                        <a:pt x="6" y="1"/>
                      </a:lnTo>
                      <a:lnTo>
                        <a:pt x="0" y="0"/>
                      </a:lnTo>
                      <a:lnTo>
                        <a:pt x="5" y="17"/>
                      </a:lnTo>
                      <a:lnTo>
                        <a:pt x="10" y="44"/>
                      </a:lnTo>
                      <a:lnTo>
                        <a:pt x="13" y="76"/>
                      </a:lnTo>
                      <a:lnTo>
                        <a:pt x="15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299" name="Freeform 75"/>
                <p:cNvSpPr>
                  <a:spLocks/>
                </p:cNvSpPr>
                <p:nvPr/>
              </p:nvSpPr>
              <p:spPr bwMode="auto">
                <a:xfrm>
                  <a:off x="8517" y="4850"/>
                  <a:ext cx="29" cy="29"/>
                </a:xfrm>
                <a:custGeom>
                  <a:avLst/>
                  <a:gdLst/>
                  <a:ahLst/>
                  <a:cxnLst>
                    <a:cxn ang="0">
                      <a:pos x="84" y="23"/>
                    </a:cxn>
                    <a:cxn ang="0">
                      <a:pos x="88" y="18"/>
                    </a:cxn>
                    <a:cxn ang="0">
                      <a:pos x="87" y="13"/>
                    </a:cxn>
                    <a:cxn ang="0">
                      <a:pos x="84" y="7"/>
                    </a:cxn>
                    <a:cxn ang="0">
                      <a:pos x="77" y="3"/>
                    </a:cxn>
                    <a:cxn ang="0">
                      <a:pos x="71" y="0"/>
                    </a:cxn>
                    <a:cxn ang="0">
                      <a:pos x="62" y="0"/>
                    </a:cxn>
                    <a:cxn ang="0">
                      <a:pos x="55" y="1"/>
                    </a:cxn>
                    <a:cxn ang="0">
                      <a:pos x="47" y="5"/>
                    </a:cxn>
                    <a:cxn ang="0">
                      <a:pos x="41" y="11"/>
                    </a:cxn>
                    <a:cxn ang="0">
                      <a:pos x="34" y="20"/>
                    </a:cxn>
                    <a:cxn ang="0">
                      <a:pos x="25" y="31"/>
                    </a:cxn>
                    <a:cxn ang="0">
                      <a:pos x="16" y="43"/>
                    </a:cxn>
                    <a:cxn ang="0">
                      <a:pos x="9" y="56"/>
                    </a:cxn>
                    <a:cxn ang="0">
                      <a:pos x="3" y="69"/>
                    </a:cxn>
                    <a:cxn ang="0">
                      <a:pos x="0" y="79"/>
                    </a:cxn>
                    <a:cxn ang="0">
                      <a:pos x="3" y="87"/>
                    </a:cxn>
                    <a:cxn ang="0">
                      <a:pos x="15" y="80"/>
                    </a:cxn>
                    <a:cxn ang="0">
                      <a:pos x="27" y="70"/>
                    </a:cxn>
                    <a:cxn ang="0">
                      <a:pos x="40" y="60"/>
                    </a:cxn>
                    <a:cxn ang="0">
                      <a:pos x="52" y="50"/>
                    </a:cxn>
                    <a:cxn ang="0">
                      <a:pos x="63" y="41"/>
                    </a:cxn>
                    <a:cxn ang="0">
                      <a:pos x="72" y="33"/>
                    </a:cxn>
                    <a:cxn ang="0">
                      <a:pos x="80" y="27"/>
                    </a:cxn>
                    <a:cxn ang="0">
                      <a:pos x="84" y="23"/>
                    </a:cxn>
                  </a:cxnLst>
                  <a:rect l="0" t="0" r="r" b="b"/>
                  <a:pathLst>
                    <a:path w="88" h="87">
                      <a:moveTo>
                        <a:pt x="84" y="23"/>
                      </a:moveTo>
                      <a:lnTo>
                        <a:pt x="88" y="18"/>
                      </a:lnTo>
                      <a:lnTo>
                        <a:pt x="87" y="13"/>
                      </a:lnTo>
                      <a:lnTo>
                        <a:pt x="84" y="7"/>
                      </a:lnTo>
                      <a:lnTo>
                        <a:pt x="77" y="3"/>
                      </a:lnTo>
                      <a:lnTo>
                        <a:pt x="71" y="0"/>
                      </a:lnTo>
                      <a:lnTo>
                        <a:pt x="62" y="0"/>
                      </a:lnTo>
                      <a:lnTo>
                        <a:pt x="55" y="1"/>
                      </a:lnTo>
                      <a:lnTo>
                        <a:pt x="47" y="5"/>
                      </a:lnTo>
                      <a:lnTo>
                        <a:pt x="41" y="11"/>
                      </a:lnTo>
                      <a:lnTo>
                        <a:pt x="34" y="20"/>
                      </a:lnTo>
                      <a:lnTo>
                        <a:pt x="25" y="31"/>
                      </a:lnTo>
                      <a:lnTo>
                        <a:pt x="16" y="43"/>
                      </a:lnTo>
                      <a:lnTo>
                        <a:pt x="9" y="56"/>
                      </a:lnTo>
                      <a:lnTo>
                        <a:pt x="3" y="69"/>
                      </a:lnTo>
                      <a:lnTo>
                        <a:pt x="0" y="79"/>
                      </a:lnTo>
                      <a:lnTo>
                        <a:pt x="3" y="87"/>
                      </a:lnTo>
                      <a:lnTo>
                        <a:pt x="15" y="80"/>
                      </a:lnTo>
                      <a:lnTo>
                        <a:pt x="27" y="70"/>
                      </a:lnTo>
                      <a:lnTo>
                        <a:pt x="40" y="60"/>
                      </a:lnTo>
                      <a:lnTo>
                        <a:pt x="52" y="50"/>
                      </a:lnTo>
                      <a:lnTo>
                        <a:pt x="63" y="41"/>
                      </a:lnTo>
                      <a:lnTo>
                        <a:pt x="72" y="33"/>
                      </a:lnTo>
                      <a:lnTo>
                        <a:pt x="80" y="27"/>
                      </a:lnTo>
                      <a:lnTo>
                        <a:pt x="8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00" name="Freeform 76"/>
                <p:cNvSpPr>
                  <a:spLocks/>
                </p:cNvSpPr>
                <p:nvPr/>
              </p:nvSpPr>
              <p:spPr bwMode="auto">
                <a:xfrm>
                  <a:off x="8536" y="4890"/>
                  <a:ext cx="34" cy="9"/>
                </a:xfrm>
                <a:custGeom>
                  <a:avLst/>
                  <a:gdLst/>
                  <a:ahLst/>
                  <a:cxnLst>
                    <a:cxn ang="0">
                      <a:pos x="92" y="23"/>
                    </a:cxn>
                    <a:cxn ang="0">
                      <a:pos x="96" y="21"/>
                    </a:cxn>
                    <a:cxn ang="0">
                      <a:pos x="99" y="18"/>
                    </a:cxn>
                    <a:cxn ang="0">
                      <a:pos x="101" y="14"/>
                    </a:cxn>
                    <a:cxn ang="0">
                      <a:pos x="102" y="10"/>
                    </a:cxn>
                    <a:cxn ang="0">
                      <a:pos x="101" y="5"/>
                    </a:cxn>
                    <a:cxn ang="0">
                      <a:pos x="98" y="1"/>
                    </a:cxn>
                    <a:cxn ang="0">
                      <a:pos x="93" y="0"/>
                    </a:cxn>
                    <a:cxn ang="0">
                      <a:pos x="88" y="0"/>
                    </a:cxn>
                    <a:cxn ang="0">
                      <a:pos x="76" y="2"/>
                    </a:cxn>
                    <a:cxn ang="0">
                      <a:pos x="61" y="7"/>
                    </a:cxn>
                    <a:cxn ang="0">
                      <a:pos x="46" y="10"/>
                    </a:cxn>
                    <a:cxn ang="0">
                      <a:pos x="33" y="11"/>
                    </a:cxn>
                    <a:cxn ang="0">
                      <a:pos x="20" y="15"/>
                    </a:cxn>
                    <a:cxn ang="0">
                      <a:pos x="10" y="18"/>
                    </a:cxn>
                    <a:cxn ang="0">
                      <a:pos x="2" y="23"/>
                    </a:cxn>
                    <a:cxn ang="0">
                      <a:pos x="0" y="28"/>
                    </a:cxn>
                    <a:cxn ang="0">
                      <a:pos x="10" y="28"/>
                    </a:cxn>
                    <a:cxn ang="0">
                      <a:pos x="20" y="28"/>
                    </a:cxn>
                    <a:cxn ang="0">
                      <a:pos x="32" y="27"/>
                    </a:cxn>
                    <a:cxn ang="0">
                      <a:pos x="44" y="27"/>
                    </a:cxn>
                    <a:cxn ang="0">
                      <a:pos x="55" y="25"/>
                    </a:cxn>
                    <a:cxn ang="0">
                      <a:pos x="67" y="24"/>
                    </a:cxn>
                    <a:cxn ang="0">
                      <a:pos x="80" y="24"/>
                    </a:cxn>
                    <a:cxn ang="0">
                      <a:pos x="92" y="23"/>
                    </a:cxn>
                  </a:cxnLst>
                  <a:rect l="0" t="0" r="r" b="b"/>
                  <a:pathLst>
                    <a:path w="102" h="28">
                      <a:moveTo>
                        <a:pt x="92" y="23"/>
                      </a:moveTo>
                      <a:lnTo>
                        <a:pt x="96" y="21"/>
                      </a:lnTo>
                      <a:lnTo>
                        <a:pt x="99" y="18"/>
                      </a:lnTo>
                      <a:lnTo>
                        <a:pt x="101" y="14"/>
                      </a:lnTo>
                      <a:lnTo>
                        <a:pt x="102" y="10"/>
                      </a:lnTo>
                      <a:lnTo>
                        <a:pt x="101" y="5"/>
                      </a:lnTo>
                      <a:lnTo>
                        <a:pt x="98" y="1"/>
                      </a:lnTo>
                      <a:lnTo>
                        <a:pt x="93" y="0"/>
                      </a:lnTo>
                      <a:lnTo>
                        <a:pt x="88" y="0"/>
                      </a:lnTo>
                      <a:lnTo>
                        <a:pt x="76" y="2"/>
                      </a:lnTo>
                      <a:lnTo>
                        <a:pt x="61" y="7"/>
                      </a:lnTo>
                      <a:lnTo>
                        <a:pt x="46" y="10"/>
                      </a:lnTo>
                      <a:lnTo>
                        <a:pt x="33" y="11"/>
                      </a:lnTo>
                      <a:lnTo>
                        <a:pt x="20" y="15"/>
                      </a:lnTo>
                      <a:lnTo>
                        <a:pt x="10" y="18"/>
                      </a:lnTo>
                      <a:lnTo>
                        <a:pt x="2" y="23"/>
                      </a:lnTo>
                      <a:lnTo>
                        <a:pt x="0" y="28"/>
                      </a:lnTo>
                      <a:lnTo>
                        <a:pt x="10" y="28"/>
                      </a:lnTo>
                      <a:lnTo>
                        <a:pt x="20" y="28"/>
                      </a:lnTo>
                      <a:lnTo>
                        <a:pt x="32" y="27"/>
                      </a:lnTo>
                      <a:lnTo>
                        <a:pt x="44" y="27"/>
                      </a:lnTo>
                      <a:lnTo>
                        <a:pt x="55" y="25"/>
                      </a:lnTo>
                      <a:lnTo>
                        <a:pt x="67" y="24"/>
                      </a:lnTo>
                      <a:lnTo>
                        <a:pt x="80" y="24"/>
                      </a:lnTo>
                      <a:lnTo>
                        <a:pt x="9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01" name="Freeform 77"/>
                <p:cNvSpPr>
                  <a:spLocks/>
                </p:cNvSpPr>
                <p:nvPr/>
              </p:nvSpPr>
              <p:spPr bwMode="auto">
                <a:xfrm>
                  <a:off x="8550" y="4921"/>
                  <a:ext cx="47" cy="12"/>
                </a:xfrm>
                <a:custGeom>
                  <a:avLst/>
                  <a:gdLst/>
                  <a:ahLst/>
                  <a:cxnLst>
                    <a:cxn ang="0">
                      <a:pos x="123" y="36"/>
                    </a:cxn>
                    <a:cxn ang="0">
                      <a:pos x="129" y="36"/>
                    </a:cxn>
                    <a:cxn ang="0">
                      <a:pos x="135" y="32"/>
                    </a:cxn>
                    <a:cxn ang="0">
                      <a:pos x="139" y="28"/>
                    </a:cxn>
                    <a:cxn ang="0">
                      <a:pos x="142" y="20"/>
                    </a:cxn>
                    <a:cxn ang="0">
                      <a:pos x="141" y="15"/>
                    </a:cxn>
                    <a:cxn ang="0">
                      <a:pos x="138" y="9"/>
                    </a:cxn>
                    <a:cxn ang="0">
                      <a:pos x="133" y="5"/>
                    </a:cxn>
                    <a:cxn ang="0">
                      <a:pos x="126" y="3"/>
                    </a:cxn>
                    <a:cxn ang="0">
                      <a:pos x="108" y="3"/>
                    </a:cxn>
                    <a:cxn ang="0">
                      <a:pos x="88" y="3"/>
                    </a:cxn>
                    <a:cxn ang="0">
                      <a:pos x="67" y="2"/>
                    </a:cxn>
                    <a:cxn ang="0">
                      <a:pos x="47" y="2"/>
                    </a:cxn>
                    <a:cxn ang="0">
                      <a:pos x="29" y="0"/>
                    </a:cxn>
                    <a:cxn ang="0">
                      <a:pos x="13" y="2"/>
                    </a:cxn>
                    <a:cxn ang="0">
                      <a:pos x="4" y="5"/>
                    </a:cxn>
                    <a:cxn ang="0">
                      <a:pos x="0" y="9"/>
                    </a:cxn>
                    <a:cxn ang="0">
                      <a:pos x="10" y="12"/>
                    </a:cxn>
                    <a:cxn ang="0">
                      <a:pos x="22" y="16"/>
                    </a:cxn>
                    <a:cxn ang="0">
                      <a:pos x="38" y="19"/>
                    </a:cxn>
                    <a:cxn ang="0">
                      <a:pos x="54" y="22"/>
                    </a:cxn>
                    <a:cxn ang="0">
                      <a:pos x="72" y="25"/>
                    </a:cxn>
                    <a:cxn ang="0">
                      <a:pos x="89" y="29"/>
                    </a:cxn>
                    <a:cxn ang="0">
                      <a:pos x="107" y="32"/>
                    </a:cxn>
                    <a:cxn ang="0">
                      <a:pos x="123" y="36"/>
                    </a:cxn>
                  </a:cxnLst>
                  <a:rect l="0" t="0" r="r" b="b"/>
                  <a:pathLst>
                    <a:path w="142" h="36">
                      <a:moveTo>
                        <a:pt x="123" y="36"/>
                      </a:moveTo>
                      <a:lnTo>
                        <a:pt x="129" y="36"/>
                      </a:lnTo>
                      <a:lnTo>
                        <a:pt x="135" y="32"/>
                      </a:lnTo>
                      <a:lnTo>
                        <a:pt x="139" y="28"/>
                      </a:lnTo>
                      <a:lnTo>
                        <a:pt x="142" y="20"/>
                      </a:lnTo>
                      <a:lnTo>
                        <a:pt x="141" y="15"/>
                      </a:lnTo>
                      <a:lnTo>
                        <a:pt x="138" y="9"/>
                      </a:lnTo>
                      <a:lnTo>
                        <a:pt x="133" y="5"/>
                      </a:lnTo>
                      <a:lnTo>
                        <a:pt x="126" y="3"/>
                      </a:lnTo>
                      <a:lnTo>
                        <a:pt x="108" y="3"/>
                      </a:lnTo>
                      <a:lnTo>
                        <a:pt x="88" y="3"/>
                      </a:lnTo>
                      <a:lnTo>
                        <a:pt x="67" y="2"/>
                      </a:lnTo>
                      <a:lnTo>
                        <a:pt x="47" y="2"/>
                      </a:lnTo>
                      <a:lnTo>
                        <a:pt x="29" y="0"/>
                      </a:lnTo>
                      <a:lnTo>
                        <a:pt x="13" y="2"/>
                      </a:lnTo>
                      <a:lnTo>
                        <a:pt x="4" y="5"/>
                      </a:lnTo>
                      <a:lnTo>
                        <a:pt x="0" y="9"/>
                      </a:lnTo>
                      <a:lnTo>
                        <a:pt x="10" y="12"/>
                      </a:lnTo>
                      <a:lnTo>
                        <a:pt x="22" y="16"/>
                      </a:lnTo>
                      <a:lnTo>
                        <a:pt x="38" y="19"/>
                      </a:lnTo>
                      <a:lnTo>
                        <a:pt x="54" y="22"/>
                      </a:lnTo>
                      <a:lnTo>
                        <a:pt x="72" y="25"/>
                      </a:lnTo>
                      <a:lnTo>
                        <a:pt x="89" y="29"/>
                      </a:lnTo>
                      <a:lnTo>
                        <a:pt x="107" y="32"/>
                      </a:lnTo>
                      <a:lnTo>
                        <a:pt x="12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02" name="Freeform 78"/>
                <p:cNvSpPr>
                  <a:spLocks/>
                </p:cNvSpPr>
                <p:nvPr/>
              </p:nvSpPr>
              <p:spPr bwMode="auto">
                <a:xfrm>
                  <a:off x="8416" y="4751"/>
                  <a:ext cx="117" cy="200"/>
                </a:xfrm>
                <a:custGeom>
                  <a:avLst/>
                  <a:gdLst/>
                  <a:ahLst/>
                  <a:cxnLst>
                    <a:cxn ang="0">
                      <a:pos x="108" y="298"/>
                    </a:cxn>
                    <a:cxn ang="0">
                      <a:pos x="132" y="338"/>
                    </a:cxn>
                    <a:cxn ang="0">
                      <a:pos x="157" y="377"/>
                    </a:cxn>
                    <a:cxn ang="0">
                      <a:pos x="182" y="414"/>
                    </a:cxn>
                    <a:cxn ang="0">
                      <a:pos x="208" y="451"/>
                    </a:cxn>
                    <a:cxn ang="0">
                      <a:pos x="235" y="487"/>
                    </a:cxn>
                    <a:cxn ang="0">
                      <a:pos x="263" y="523"/>
                    </a:cxn>
                    <a:cxn ang="0">
                      <a:pos x="292" y="559"/>
                    </a:cxn>
                    <a:cxn ang="0">
                      <a:pos x="321" y="594"/>
                    </a:cxn>
                    <a:cxn ang="0">
                      <a:pos x="326" y="598"/>
                    </a:cxn>
                    <a:cxn ang="0">
                      <a:pos x="332" y="601"/>
                    </a:cxn>
                    <a:cxn ang="0">
                      <a:pos x="337" y="601"/>
                    </a:cxn>
                    <a:cxn ang="0">
                      <a:pos x="343" y="598"/>
                    </a:cxn>
                    <a:cxn ang="0">
                      <a:pos x="349" y="594"/>
                    </a:cxn>
                    <a:cxn ang="0">
                      <a:pos x="351" y="588"/>
                    </a:cxn>
                    <a:cxn ang="0">
                      <a:pos x="351" y="582"/>
                    </a:cxn>
                    <a:cxn ang="0">
                      <a:pos x="349" y="576"/>
                    </a:cxn>
                    <a:cxn ang="0">
                      <a:pos x="327" y="538"/>
                    </a:cxn>
                    <a:cxn ang="0">
                      <a:pos x="304" y="499"/>
                    </a:cxn>
                    <a:cxn ang="0">
                      <a:pos x="279" y="463"/>
                    </a:cxn>
                    <a:cxn ang="0">
                      <a:pos x="252" y="427"/>
                    </a:cxn>
                    <a:cxn ang="0">
                      <a:pos x="224" y="391"/>
                    </a:cxn>
                    <a:cxn ang="0">
                      <a:pos x="198" y="355"/>
                    </a:cxn>
                    <a:cxn ang="0">
                      <a:pos x="172" y="319"/>
                    </a:cxn>
                    <a:cxn ang="0">
                      <a:pos x="147" y="280"/>
                    </a:cxn>
                    <a:cxn ang="0">
                      <a:pos x="125" y="242"/>
                    </a:cxn>
                    <a:cxn ang="0">
                      <a:pos x="101" y="197"/>
                    </a:cxn>
                    <a:cxn ang="0">
                      <a:pos x="79" y="150"/>
                    </a:cxn>
                    <a:cxn ang="0">
                      <a:pos x="59" y="104"/>
                    </a:cxn>
                    <a:cxn ang="0">
                      <a:pos x="38" y="62"/>
                    </a:cxn>
                    <a:cxn ang="0">
                      <a:pos x="22" y="29"/>
                    </a:cxn>
                    <a:cxn ang="0">
                      <a:pos x="9" y="7"/>
                    </a:cxn>
                    <a:cxn ang="0">
                      <a:pos x="0" y="0"/>
                    </a:cxn>
                    <a:cxn ang="0">
                      <a:pos x="4" y="17"/>
                    </a:cxn>
                    <a:cxn ang="0">
                      <a:pos x="13" y="45"/>
                    </a:cxn>
                    <a:cxn ang="0">
                      <a:pos x="23" y="82"/>
                    </a:cxn>
                    <a:cxn ang="0">
                      <a:pos x="38" y="124"/>
                    </a:cxn>
                    <a:cxn ang="0">
                      <a:pos x="54" y="170"/>
                    </a:cxn>
                    <a:cxn ang="0">
                      <a:pos x="70" y="216"/>
                    </a:cxn>
                    <a:cxn ang="0">
                      <a:pos x="89" y="259"/>
                    </a:cxn>
                    <a:cxn ang="0">
                      <a:pos x="108" y="298"/>
                    </a:cxn>
                  </a:cxnLst>
                  <a:rect l="0" t="0" r="r" b="b"/>
                  <a:pathLst>
                    <a:path w="351" h="601">
                      <a:moveTo>
                        <a:pt x="108" y="298"/>
                      </a:moveTo>
                      <a:lnTo>
                        <a:pt x="132" y="338"/>
                      </a:lnTo>
                      <a:lnTo>
                        <a:pt x="157" y="377"/>
                      </a:lnTo>
                      <a:lnTo>
                        <a:pt x="182" y="414"/>
                      </a:lnTo>
                      <a:lnTo>
                        <a:pt x="208" y="451"/>
                      </a:lnTo>
                      <a:lnTo>
                        <a:pt x="235" y="487"/>
                      </a:lnTo>
                      <a:lnTo>
                        <a:pt x="263" y="523"/>
                      </a:lnTo>
                      <a:lnTo>
                        <a:pt x="292" y="559"/>
                      </a:lnTo>
                      <a:lnTo>
                        <a:pt x="321" y="594"/>
                      </a:lnTo>
                      <a:lnTo>
                        <a:pt x="326" y="598"/>
                      </a:lnTo>
                      <a:lnTo>
                        <a:pt x="332" y="601"/>
                      </a:lnTo>
                      <a:lnTo>
                        <a:pt x="337" y="601"/>
                      </a:lnTo>
                      <a:lnTo>
                        <a:pt x="343" y="598"/>
                      </a:lnTo>
                      <a:lnTo>
                        <a:pt x="349" y="594"/>
                      </a:lnTo>
                      <a:lnTo>
                        <a:pt x="351" y="588"/>
                      </a:lnTo>
                      <a:lnTo>
                        <a:pt x="351" y="582"/>
                      </a:lnTo>
                      <a:lnTo>
                        <a:pt x="349" y="576"/>
                      </a:lnTo>
                      <a:lnTo>
                        <a:pt x="327" y="538"/>
                      </a:lnTo>
                      <a:lnTo>
                        <a:pt x="304" y="499"/>
                      </a:lnTo>
                      <a:lnTo>
                        <a:pt x="279" y="463"/>
                      </a:lnTo>
                      <a:lnTo>
                        <a:pt x="252" y="427"/>
                      </a:lnTo>
                      <a:lnTo>
                        <a:pt x="224" y="391"/>
                      </a:lnTo>
                      <a:lnTo>
                        <a:pt x="198" y="355"/>
                      </a:lnTo>
                      <a:lnTo>
                        <a:pt x="172" y="319"/>
                      </a:lnTo>
                      <a:lnTo>
                        <a:pt x="147" y="280"/>
                      </a:lnTo>
                      <a:lnTo>
                        <a:pt x="125" y="242"/>
                      </a:lnTo>
                      <a:lnTo>
                        <a:pt x="101" y="197"/>
                      </a:lnTo>
                      <a:lnTo>
                        <a:pt x="79" y="150"/>
                      </a:lnTo>
                      <a:lnTo>
                        <a:pt x="59" y="104"/>
                      </a:lnTo>
                      <a:lnTo>
                        <a:pt x="38" y="62"/>
                      </a:lnTo>
                      <a:lnTo>
                        <a:pt x="22" y="29"/>
                      </a:lnTo>
                      <a:lnTo>
                        <a:pt x="9" y="7"/>
                      </a:lnTo>
                      <a:lnTo>
                        <a:pt x="0" y="0"/>
                      </a:lnTo>
                      <a:lnTo>
                        <a:pt x="4" y="17"/>
                      </a:lnTo>
                      <a:lnTo>
                        <a:pt x="13" y="45"/>
                      </a:lnTo>
                      <a:lnTo>
                        <a:pt x="23" y="82"/>
                      </a:lnTo>
                      <a:lnTo>
                        <a:pt x="38" y="124"/>
                      </a:lnTo>
                      <a:lnTo>
                        <a:pt x="54" y="170"/>
                      </a:lnTo>
                      <a:lnTo>
                        <a:pt x="70" y="216"/>
                      </a:lnTo>
                      <a:lnTo>
                        <a:pt x="89" y="259"/>
                      </a:lnTo>
                      <a:lnTo>
                        <a:pt x="108" y="2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03" name="Freeform 79"/>
                <p:cNvSpPr>
                  <a:spLocks/>
                </p:cNvSpPr>
                <p:nvPr/>
              </p:nvSpPr>
              <p:spPr bwMode="auto">
                <a:xfrm>
                  <a:off x="8100" y="4623"/>
                  <a:ext cx="541" cy="495"/>
                </a:xfrm>
                <a:custGeom>
                  <a:avLst/>
                  <a:gdLst/>
                  <a:ahLst/>
                  <a:cxnLst>
                    <a:cxn ang="0">
                      <a:pos x="746" y="0"/>
                    </a:cxn>
                    <a:cxn ang="0">
                      <a:pos x="763" y="0"/>
                    </a:cxn>
                    <a:cxn ang="0">
                      <a:pos x="798" y="1"/>
                    </a:cxn>
                    <a:cxn ang="0">
                      <a:pos x="848" y="2"/>
                    </a:cxn>
                    <a:cxn ang="0">
                      <a:pos x="912" y="5"/>
                    </a:cxn>
                    <a:cxn ang="0">
                      <a:pos x="987" y="10"/>
                    </a:cxn>
                    <a:cxn ang="0">
                      <a:pos x="1074" y="16"/>
                    </a:cxn>
                    <a:cxn ang="0">
                      <a:pos x="1171" y="27"/>
                    </a:cxn>
                    <a:cxn ang="0">
                      <a:pos x="1275" y="39"/>
                    </a:cxn>
                    <a:cxn ang="0">
                      <a:pos x="1386" y="56"/>
                    </a:cxn>
                    <a:cxn ang="0">
                      <a:pos x="1502" y="75"/>
                    </a:cxn>
                    <a:cxn ang="0">
                      <a:pos x="1620" y="100"/>
                    </a:cxn>
                    <a:cxn ang="0">
                      <a:pos x="1742" y="129"/>
                    </a:cxn>
                    <a:cxn ang="0">
                      <a:pos x="1865" y="164"/>
                    </a:cxn>
                    <a:cxn ang="0">
                      <a:pos x="1987" y="204"/>
                    </a:cxn>
                    <a:cxn ang="0">
                      <a:pos x="2105" y="250"/>
                    </a:cxn>
                    <a:cxn ang="0">
                      <a:pos x="1975" y="1184"/>
                    </a:cxn>
                    <a:cxn ang="0">
                      <a:pos x="1990" y="1191"/>
                    </a:cxn>
                    <a:cxn ang="0">
                      <a:pos x="2020" y="1219"/>
                    </a:cxn>
                    <a:cxn ang="0">
                      <a:pos x="2035" y="1282"/>
                    </a:cxn>
                    <a:cxn ang="0">
                      <a:pos x="2011" y="1394"/>
                    </a:cxn>
                    <a:cxn ang="0">
                      <a:pos x="1636" y="1835"/>
                    </a:cxn>
                    <a:cxn ang="0">
                      <a:pos x="1510" y="1979"/>
                    </a:cxn>
                    <a:cxn ang="0">
                      <a:pos x="1490" y="1977"/>
                    </a:cxn>
                    <a:cxn ang="0">
                      <a:pos x="1451" y="1972"/>
                    </a:cxn>
                    <a:cxn ang="0">
                      <a:pos x="1397" y="1965"/>
                    </a:cxn>
                    <a:cxn ang="0">
                      <a:pos x="1328" y="1955"/>
                    </a:cxn>
                    <a:cxn ang="0">
                      <a:pos x="1246" y="1943"/>
                    </a:cxn>
                    <a:cxn ang="0">
                      <a:pos x="1152" y="1927"/>
                    </a:cxn>
                    <a:cxn ang="0">
                      <a:pos x="1049" y="1907"/>
                    </a:cxn>
                    <a:cxn ang="0">
                      <a:pos x="937" y="1884"/>
                    </a:cxn>
                    <a:cxn ang="0">
                      <a:pos x="818" y="1856"/>
                    </a:cxn>
                    <a:cxn ang="0">
                      <a:pos x="696" y="1824"/>
                    </a:cxn>
                    <a:cxn ang="0">
                      <a:pos x="572" y="1787"/>
                    </a:cxn>
                    <a:cxn ang="0">
                      <a:pos x="445" y="1747"/>
                    </a:cxn>
                    <a:cxn ang="0">
                      <a:pos x="319" y="1700"/>
                    </a:cxn>
                    <a:cxn ang="0">
                      <a:pos x="196" y="1647"/>
                    </a:cxn>
                    <a:cxn ang="0">
                      <a:pos x="76" y="1590"/>
                    </a:cxn>
                    <a:cxn ang="0">
                      <a:pos x="18" y="1554"/>
                    </a:cxn>
                    <a:cxn ang="0">
                      <a:pos x="8" y="1514"/>
                    </a:cxn>
                    <a:cxn ang="0">
                      <a:pos x="0" y="1456"/>
                    </a:cxn>
                    <a:cxn ang="0">
                      <a:pos x="3" y="1396"/>
                    </a:cxn>
                    <a:cxn ang="0">
                      <a:pos x="443" y="1002"/>
                    </a:cxn>
                    <a:cxn ang="0">
                      <a:pos x="440" y="989"/>
                    </a:cxn>
                    <a:cxn ang="0">
                      <a:pos x="445" y="953"/>
                    </a:cxn>
                    <a:cxn ang="0">
                      <a:pos x="471" y="902"/>
                    </a:cxn>
                    <a:cxn ang="0">
                      <a:pos x="534" y="845"/>
                    </a:cxn>
                  </a:cxnLst>
                  <a:rect l="0" t="0" r="r" b="b"/>
                  <a:pathLst>
                    <a:path w="2164" h="1979">
                      <a:moveTo>
                        <a:pt x="743" y="0"/>
                      </a:moveTo>
                      <a:lnTo>
                        <a:pt x="746" y="0"/>
                      </a:lnTo>
                      <a:lnTo>
                        <a:pt x="753" y="0"/>
                      </a:lnTo>
                      <a:lnTo>
                        <a:pt x="763" y="0"/>
                      </a:lnTo>
                      <a:lnTo>
                        <a:pt x="778" y="0"/>
                      </a:lnTo>
                      <a:lnTo>
                        <a:pt x="798" y="1"/>
                      </a:lnTo>
                      <a:lnTo>
                        <a:pt x="822" y="1"/>
                      </a:lnTo>
                      <a:lnTo>
                        <a:pt x="848" y="2"/>
                      </a:lnTo>
                      <a:lnTo>
                        <a:pt x="878" y="3"/>
                      </a:lnTo>
                      <a:lnTo>
                        <a:pt x="912" y="5"/>
                      </a:lnTo>
                      <a:lnTo>
                        <a:pt x="949" y="7"/>
                      </a:lnTo>
                      <a:lnTo>
                        <a:pt x="987" y="10"/>
                      </a:lnTo>
                      <a:lnTo>
                        <a:pt x="1030" y="13"/>
                      </a:lnTo>
                      <a:lnTo>
                        <a:pt x="1074" y="16"/>
                      </a:lnTo>
                      <a:lnTo>
                        <a:pt x="1121" y="21"/>
                      </a:lnTo>
                      <a:lnTo>
                        <a:pt x="1171" y="27"/>
                      </a:lnTo>
                      <a:lnTo>
                        <a:pt x="1222" y="32"/>
                      </a:lnTo>
                      <a:lnTo>
                        <a:pt x="1275" y="39"/>
                      </a:lnTo>
                      <a:lnTo>
                        <a:pt x="1329" y="47"/>
                      </a:lnTo>
                      <a:lnTo>
                        <a:pt x="1386" y="56"/>
                      </a:lnTo>
                      <a:lnTo>
                        <a:pt x="1443" y="65"/>
                      </a:lnTo>
                      <a:lnTo>
                        <a:pt x="1502" y="75"/>
                      </a:lnTo>
                      <a:lnTo>
                        <a:pt x="1560" y="87"/>
                      </a:lnTo>
                      <a:lnTo>
                        <a:pt x="1620" y="100"/>
                      </a:lnTo>
                      <a:lnTo>
                        <a:pt x="1681" y="115"/>
                      </a:lnTo>
                      <a:lnTo>
                        <a:pt x="1742" y="129"/>
                      </a:lnTo>
                      <a:lnTo>
                        <a:pt x="1804" y="146"/>
                      </a:lnTo>
                      <a:lnTo>
                        <a:pt x="1865" y="164"/>
                      </a:lnTo>
                      <a:lnTo>
                        <a:pt x="1926" y="183"/>
                      </a:lnTo>
                      <a:lnTo>
                        <a:pt x="1987" y="204"/>
                      </a:lnTo>
                      <a:lnTo>
                        <a:pt x="2047" y="226"/>
                      </a:lnTo>
                      <a:lnTo>
                        <a:pt x="2105" y="250"/>
                      </a:lnTo>
                      <a:lnTo>
                        <a:pt x="2164" y="276"/>
                      </a:lnTo>
                      <a:lnTo>
                        <a:pt x="1975" y="1184"/>
                      </a:lnTo>
                      <a:lnTo>
                        <a:pt x="1980" y="1185"/>
                      </a:lnTo>
                      <a:lnTo>
                        <a:pt x="1990" y="1191"/>
                      </a:lnTo>
                      <a:lnTo>
                        <a:pt x="2005" y="1201"/>
                      </a:lnTo>
                      <a:lnTo>
                        <a:pt x="2020" y="1219"/>
                      </a:lnTo>
                      <a:lnTo>
                        <a:pt x="2031" y="1246"/>
                      </a:lnTo>
                      <a:lnTo>
                        <a:pt x="2035" y="1282"/>
                      </a:lnTo>
                      <a:lnTo>
                        <a:pt x="2030" y="1332"/>
                      </a:lnTo>
                      <a:lnTo>
                        <a:pt x="2011" y="1394"/>
                      </a:lnTo>
                      <a:lnTo>
                        <a:pt x="1681" y="1835"/>
                      </a:lnTo>
                      <a:lnTo>
                        <a:pt x="1636" y="1835"/>
                      </a:lnTo>
                      <a:lnTo>
                        <a:pt x="1512" y="1979"/>
                      </a:lnTo>
                      <a:lnTo>
                        <a:pt x="1510" y="1979"/>
                      </a:lnTo>
                      <a:lnTo>
                        <a:pt x="1502" y="1978"/>
                      </a:lnTo>
                      <a:lnTo>
                        <a:pt x="1490" y="1977"/>
                      </a:lnTo>
                      <a:lnTo>
                        <a:pt x="1474" y="1974"/>
                      </a:lnTo>
                      <a:lnTo>
                        <a:pt x="1451" y="1972"/>
                      </a:lnTo>
                      <a:lnTo>
                        <a:pt x="1427" y="1969"/>
                      </a:lnTo>
                      <a:lnTo>
                        <a:pt x="1397" y="1965"/>
                      </a:lnTo>
                      <a:lnTo>
                        <a:pt x="1364" y="1961"/>
                      </a:lnTo>
                      <a:lnTo>
                        <a:pt x="1328" y="1955"/>
                      </a:lnTo>
                      <a:lnTo>
                        <a:pt x="1288" y="1950"/>
                      </a:lnTo>
                      <a:lnTo>
                        <a:pt x="1246" y="1943"/>
                      </a:lnTo>
                      <a:lnTo>
                        <a:pt x="1200" y="1935"/>
                      </a:lnTo>
                      <a:lnTo>
                        <a:pt x="1152" y="1927"/>
                      </a:lnTo>
                      <a:lnTo>
                        <a:pt x="1101" y="1918"/>
                      </a:lnTo>
                      <a:lnTo>
                        <a:pt x="1049" y="1907"/>
                      </a:lnTo>
                      <a:lnTo>
                        <a:pt x="993" y="1896"/>
                      </a:lnTo>
                      <a:lnTo>
                        <a:pt x="937" y="1884"/>
                      </a:lnTo>
                      <a:lnTo>
                        <a:pt x="878" y="1871"/>
                      </a:lnTo>
                      <a:lnTo>
                        <a:pt x="818" y="1856"/>
                      </a:lnTo>
                      <a:lnTo>
                        <a:pt x="758" y="1841"/>
                      </a:lnTo>
                      <a:lnTo>
                        <a:pt x="696" y="1824"/>
                      </a:lnTo>
                      <a:lnTo>
                        <a:pt x="634" y="1806"/>
                      </a:lnTo>
                      <a:lnTo>
                        <a:pt x="572" y="1787"/>
                      </a:lnTo>
                      <a:lnTo>
                        <a:pt x="508" y="1768"/>
                      </a:lnTo>
                      <a:lnTo>
                        <a:pt x="445" y="1747"/>
                      </a:lnTo>
                      <a:lnTo>
                        <a:pt x="382" y="1724"/>
                      </a:lnTo>
                      <a:lnTo>
                        <a:pt x="319" y="1700"/>
                      </a:lnTo>
                      <a:lnTo>
                        <a:pt x="257" y="1674"/>
                      </a:lnTo>
                      <a:lnTo>
                        <a:pt x="196" y="1647"/>
                      </a:lnTo>
                      <a:lnTo>
                        <a:pt x="135" y="1620"/>
                      </a:lnTo>
                      <a:lnTo>
                        <a:pt x="76" y="1590"/>
                      </a:lnTo>
                      <a:lnTo>
                        <a:pt x="19" y="1559"/>
                      </a:lnTo>
                      <a:lnTo>
                        <a:pt x="18" y="1554"/>
                      </a:lnTo>
                      <a:lnTo>
                        <a:pt x="13" y="1538"/>
                      </a:lnTo>
                      <a:lnTo>
                        <a:pt x="8" y="1514"/>
                      </a:lnTo>
                      <a:lnTo>
                        <a:pt x="3" y="1486"/>
                      </a:lnTo>
                      <a:lnTo>
                        <a:pt x="0" y="1456"/>
                      </a:lnTo>
                      <a:lnTo>
                        <a:pt x="0" y="1424"/>
                      </a:lnTo>
                      <a:lnTo>
                        <a:pt x="3" y="1396"/>
                      </a:lnTo>
                      <a:lnTo>
                        <a:pt x="13" y="1371"/>
                      </a:lnTo>
                      <a:lnTo>
                        <a:pt x="443" y="1002"/>
                      </a:lnTo>
                      <a:lnTo>
                        <a:pt x="441" y="999"/>
                      </a:lnTo>
                      <a:lnTo>
                        <a:pt x="440" y="989"/>
                      </a:lnTo>
                      <a:lnTo>
                        <a:pt x="440" y="973"/>
                      </a:lnTo>
                      <a:lnTo>
                        <a:pt x="445" y="953"/>
                      </a:lnTo>
                      <a:lnTo>
                        <a:pt x="453" y="928"/>
                      </a:lnTo>
                      <a:lnTo>
                        <a:pt x="471" y="902"/>
                      </a:lnTo>
                      <a:lnTo>
                        <a:pt x="497" y="874"/>
                      </a:lnTo>
                      <a:lnTo>
                        <a:pt x="534" y="845"/>
                      </a:lnTo>
                      <a:lnTo>
                        <a:pt x="74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04" name="Freeform 80"/>
                <p:cNvSpPr>
                  <a:spLocks/>
                </p:cNvSpPr>
                <p:nvPr/>
              </p:nvSpPr>
              <p:spPr bwMode="auto">
                <a:xfrm>
                  <a:off x="8279" y="4656"/>
                  <a:ext cx="311" cy="233"/>
                </a:xfrm>
                <a:custGeom>
                  <a:avLst/>
                  <a:gdLst/>
                  <a:ahLst/>
                  <a:cxnLst>
                    <a:cxn ang="0">
                      <a:pos x="164" y="0"/>
                    </a:cxn>
                    <a:cxn ang="0">
                      <a:pos x="1244" y="214"/>
                    </a:cxn>
                    <a:cxn ang="0">
                      <a:pos x="1067" y="930"/>
                    </a:cxn>
                    <a:cxn ang="0">
                      <a:pos x="0" y="688"/>
                    </a:cxn>
                    <a:cxn ang="0">
                      <a:pos x="164" y="0"/>
                    </a:cxn>
                  </a:cxnLst>
                  <a:rect l="0" t="0" r="r" b="b"/>
                  <a:pathLst>
                    <a:path w="1244" h="930">
                      <a:moveTo>
                        <a:pt x="164" y="0"/>
                      </a:moveTo>
                      <a:lnTo>
                        <a:pt x="1244" y="214"/>
                      </a:lnTo>
                      <a:lnTo>
                        <a:pt x="1067" y="930"/>
                      </a:lnTo>
                      <a:lnTo>
                        <a:pt x="0" y="688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05" name="Freeform 81"/>
                <p:cNvSpPr>
                  <a:spLocks/>
                </p:cNvSpPr>
                <p:nvPr/>
              </p:nvSpPr>
              <p:spPr bwMode="auto">
                <a:xfrm>
                  <a:off x="8300" y="4672"/>
                  <a:ext cx="237" cy="91"/>
                </a:xfrm>
                <a:custGeom>
                  <a:avLst/>
                  <a:gdLst/>
                  <a:ahLst/>
                  <a:cxnLst>
                    <a:cxn ang="0">
                      <a:pos x="112" y="0"/>
                    </a:cxn>
                    <a:cxn ang="0">
                      <a:pos x="952" y="153"/>
                    </a:cxn>
                    <a:cxn ang="0">
                      <a:pos x="200" y="108"/>
                    </a:cxn>
                    <a:cxn ang="0">
                      <a:pos x="0" y="366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952" h="366">
                      <a:moveTo>
                        <a:pt x="112" y="0"/>
                      </a:moveTo>
                      <a:lnTo>
                        <a:pt x="952" y="153"/>
                      </a:lnTo>
                      <a:lnTo>
                        <a:pt x="200" y="108"/>
                      </a:lnTo>
                      <a:lnTo>
                        <a:pt x="0" y="366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06" name="Freeform 82"/>
                <p:cNvSpPr>
                  <a:spLocks/>
                </p:cNvSpPr>
                <p:nvPr/>
              </p:nvSpPr>
              <p:spPr bwMode="auto">
                <a:xfrm>
                  <a:off x="8222" y="4885"/>
                  <a:ext cx="315" cy="84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1259" y="288"/>
                    </a:cxn>
                    <a:cxn ang="0">
                      <a:pos x="1226" y="337"/>
                    </a:cxn>
                    <a:cxn ang="0">
                      <a:pos x="0" y="32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1259" h="337">
                      <a:moveTo>
                        <a:pt x="40" y="0"/>
                      </a:moveTo>
                      <a:lnTo>
                        <a:pt x="1259" y="288"/>
                      </a:lnTo>
                      <a:lnTo>
                        <a:pt x="1226" y="337"/>
                      </a:lnTo>
                      <a:lnTo>
                        <a:pt x="0" y="32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07" name="Freeform 83"/>
                <p:cNvSpPr>
                  <a:spLocks/>
                </p:cNvSpPr>
                <p:nvPr/>
              </p:nvSpPr>
              <p:spPr bwMode="auto">
                <a:xfrm>
                  <a:off x="8193" y="4910"/>
                  <a:ext cx="316" cy="86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1265" y="286"/>
                    </a:cxn>
                    <a:cxn ang="0">
                      <a:pos x="1226" y="342"/>
                    </a:cxn>
                    <a:cxn ang="0">
                      <a:pos x="0" y="37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1265" h="342">
                      <a:moveTo>
                        <a:pt x="46" y="0"/>
                      </a:moveTo>
                      <a:lnTo>
                        <a:pt x="1265" y="286"/>
                      </a:lnTo>
                      <a:lnTo>
                        <a:pt x="1226" y="342"/>
                      </a:lnTo>
                      <a:lnTo>
                        <a:pt x="0" y="3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08" name="Freeform 84"/>
                <p:cNvSpPr>
                  <a:spLocks/>
                </p:cNvSpPr>
                <p:nvPr/>
              </p:nvSpPr>
              <p:spPr bwMode="auto">
                <a:xfrm>
                  <a:off x="8165" y="4936"/>
                  <a:ext cx="316" cy="86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1264" y="287"/>
                    </a:cxn>
                    <a:cxn ang="0">
                      <a:pos x="1224" y="344"/>
                    </a:cxn>
                    <a:cxn ang="0">
                      <a:pos x="0" y="37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1264" h="344">
                      <a:moveTo>
                        <a:pt x="45" y="0"/>
                      </a:moveTo>
                      <a:lnTo>
                        <a:pt x="1264" y="287"/>
                      </a:lnTo>
                      <a:lnTo>
                        <a:pt x="1224" y="344"/>
                      </a:lnTo>
                      <a:lnTo>
                        <a:pt x="0" y="37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09" name="Freeform 85"/>
                <p:cNvSpPr>
                  <a:spLocks/>
                </p:cNvSpPr>
                <p:nvPr/>
              </p:nvSpPr>
              <p:spPr bwMode="auto">
                <a:xfrm>
                  <a:off x="8243" y="4989"/>
                  <a:ext cx="48" cy="1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23" y="1"/>
                    </a:cxn>
                    <a:cxn ang="0">
                      <a:pos x="40" y="0"/>
                    </a:cxn>
                    <a:cxn ang="0">
                      <a:pos x="62" y="0"/>
                    </a:cxn>
                    <a:cxn ang="0">
                      <a:pos x="90" y="3"/>
                    </a:cxn>
                    <a:cxn ang="0">
                      <a:pos x="120" y="8"/>
                    </a:cxn>
                    <a:cxn ang="0">
                      <a:pos x="148" y="18"/>
                    </a:cxn>
                    <a:cxn ang="0">
                      <a:pos x="173" y="34"/>
                    </a:cxn>
                    <a:cxn ang="0">
                      <a:pos x="190" y="57"/>
                    </a:cxn>
                    <a:cxn ang="0">
                      <a:pos x="190" y="58"/>
                    </a:cxn>
                    <a:cxn ang="0">
                      <a:pos x="190" y="62"/>
                    </a:cxn>
                    <a:cxn ang="0">
                      <a:pos x="189" y="68"/>
                    </a:cxn>
                    <a:cxn ang="0">
                      <a:pos x="187" y="74"/>
                    </a:cxn>
                    <a:cxn ang="0">
                      <a:pos x="181" y="78"/>
                    </a:cxn>
                    <a:cxn ang="0">
                      <a:pos x="173" y="79"/>
                    </a:cxn>
                    <a:cxn ang="0">
                      <a:pos x="160" y="78"/>
                    </a:cxn>
                    <a:cxn ang="0">
                      <a:pos x="143" y="71"/>
                    </a:cxn>
                    <a:cxn ang="0">
                      <a:pos x="143" y="69"/>
                    </a:cxn>
                    <a:cxn ang="0">
                      <a:pos x="142" y="65"/>
                    </a:cxn>
                    <a:cxn ang="0">
                      <a:pos x="139" y="58"/>
                    </a:cxn>
                    <a:cxn ang="0">
                      <a:pos x="130" y="50"/>
                    </a:cxn>
                    <a:cxn ang="0">
                      <a:pos x="116" y="42"/>
                    </a:cxn>
                    <a:cxn ang="0">
                      <a:pos x="94" y="35"/>
                    </a:cxn>
                    <a:cxn ang="0">
                      <a:pos x="63" y="32"/>
                    </a:cxn>
                    <a:cxn ang="0">
                      <a:pos x="22" y="32"/>
                    </a:cxn>
                    <a:cxn ang="0">
                      <a:pos x="20" y="32"/>
                    </a:cxn>
                    <a:cxn ang="0">
                      <a:pos x="15" y="30"/>
                    </a:cxn>
                    <a:cxn ang="0">
                      <a:pos x="9" y="27"/>
                    </a:cxn>
                    <a:cxn ang="0">
                      <a:pos x="5" y="24"/>
                    </a:cxn>
                    <a:cxn ang="0">
                      <a:pos x="0" y="19"/>
                    </a:cxn>
                    <a:cxn ang="0">
                      <a:pos x="0" y="15"/>
                    </a:cxn>
                    <a:cxn ang="0">
                      <a:pos x="6" y="8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0" h="79">
                      <a:moveTo>
                        <a:pt x="18" y="1"/>
                      </a:moveTo>
                      <a:lnTo>
                        <a:pt x="23" y="1"/>
                      </a:lnTo>
                      <a:lnTo>
                        <a:pt x="40" y="0"/>
                      </a:lnTo>
                      <a:lnTo>
                        <a:pt x="62" y="0"/>
                      </a:lnTo>
                      <a:lnTo>
                        <a:pt x="90" y="3"/>
                      </a:lnTo>
                      <a:lnTo>
                        <a:pt x="120" y="8"/>
                      </a:lnTo>
                      <a:lnTo>
                        <a:pt x="148" y="18"/>
                      </a:lnTo>
                      <a:lnTo>
                        <a:pt x="173" y="34"/>
                      </a:lnTo>
                      <a:lnTo>
                        <a:pt x="190" y="57"/>
                      </a:lnTo>
                      <a:lnTo>
                        <a:pt x="190" y="58"/>
                      </a:lnTo>
                      <a:lnTo>
                        <a:pt x="190" y="62"/>
                      </a:lnTo>
                      <a:lnTo>
                        <a:pt x="189" y="68"/>
                      </a:lnTo>
                      <a:lnTo>
                        <a:pt x="187" y="74"/>
                      </a:lnTo>
                      <a:lnTo>
                        <a:pt x="181" y="78"/>
                      </a:lnTo>
                      <a:lnTo>
                        <a:pt x="173" y="79"/>
                      </a:lnTo>
                      <a:lnTo>
                        <a:pt x="160" y="78"/>
                      </a:lnTo>
                      <a:lnTo>
                        <a:pt x="143" y="71"/>
                      </a:lnTo>
                      <a:lnTo>
                        <a:pt x="143" y="69"/>
                      </a:lnTo>
                      <a:lnTo>
                        <a:pt x="142" y="65"/>
                      </a:lnTo>
                      <a:lnTo>
                        <a:pt x="139" y="58"/>
                      </a:lnTo>
                      <a:lnTo>
                        <a:pt x="130" y="50"/>
                      </a:lnTo>
                      <a:lnTo>
                        <a:pt x="116" y="42"/>
                      </a:lnTo>
                      <a:lnTo>
                        <a:pt x="94" y="35"/>
                      </a:lnTo>
                      <a:lnTo>
                        <a:pt x="63" y="32"/>
                      </a:lnTo>
                      <a:lnTo>
                        <a:pt x="22" y="32"/>
                      </a:lnTo>
                      <a:lnTo>
                        <a:pt x="20" y="32"/>
                      </a:lnTo>
                      <a:lnTo>
                        <a:pt x="15" y="30"/>
                      </a:lnTo>
                      <a:lnTo>
                        <a:pt x="9" y="27"/>
                      </a:lnTo>
                      <a:lnTo>
                        <a:pt x="5" y="24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6" y="8"/>
                      </a:lnTo>
                      <a:lnTo>
                        <a:pt x="18" y="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10" name="Freeform 86"/>
                <p:cNvSpPr>
                  <a:spLocks/>
                </p:cNvSpPr>
                <p:nvPr/>
              </p:nvSpPr>
              <p:spPr bwMode="auto">
                <a:xfrm>
                  <a:off x="8246" y="5003"/>
                  <a:ext cx="27" cy="15"/>
                </a:xfrm>
                <a:custGeom>
                  <a:avLst/>
                  <a:gdLst/>
                  <a:ahLst/>
                  <a:cxnLst>
                    <a:cxn ang="0">
                      <a:pos x="43" y="58"/>
                    </a:cxn>
                    <a:cxn ang="0">
                      <a:pos x="54" y="61"/>
                    </a:cxn>
                    <a:cxn ang="0">
                      <a:pos x="64" y="63"/>
                    </a:cxn>
                    <a:cxn ang="0">
                      <a:pos x="74" y="63"/>
                    </a:cxn>
                    <a:cxn ang="0">
                      <a:pos x="83" y="63"/>
                    </a:cxn>
                    <a:cxn ang="0">
                      <a:pos x="91" y="61"/>
                    </a:cxn>
                    <a:cxn ang="0">
                      <a:pos x="97" y="57"/>
                    </a:cxn>
                    <a:cxn ang="0">
                      <a:pos x="102" y="54"/>
                    </a:cxn>
                    <a:cxn ang="0">
                      <a:pos x="106" y="48"/>
                    </a:cxn>
                    <a:cxn ang="0">
                      <a:pos x="107" y="43"/>
                    </a:cxn>
                    <a:cxn ang="0">
                      <a:pos x="106" y="37"/>
                    </a:cxn>
                    <a:cxn ang="0">
                      <a:pos x="102" y="30"/>
                    </a:cxn>
                    <a:cxn ang="0">
                      <a:pos x="97" y="24"/>
                    </a:cxn>
                    <a:cxn ang="0">
                      <a:pos x="90" y="19"/>
                    </a:cxn>
                    <a:cxn ang="0">
                      <a:pos x="82" y="13"/>
                    </a:cxn>
                    <a:cxn ang="0">
                      <a:pos x="74" y="9"/>
                    </a:cxn>
                    <a:cxn ang="0">
                      <a:pos x="63" y="4"/>
                    </a:cxn>
                    <a:cxn ang="0">
                      <a:pos x="53" y="2"/>
                    </a:cxn>
                    <a:cxn ang="0">
                      <a:pos x="42" y="0"/>
                    </a:cxn>
                    <a:cxn ang="0">
                      <a:pos x="32" y="0"/>
                    </a:cxn>
                    <a:cxn ang="0">
                      <a:pos x="23" y="1"/>
                    </a:cxn>
                    <a:cxn ang="0">
                      <a:pos x="15" y="2"/>
                    </a:cxn>
                    <a:cxn ang="0">
                      <a:pos x="8" y="5"/>
                    </a:cxn>
                    <a:cxn ang="0">
                      <a:pos x="3" y="10"/>
                    </a:cxn>
                    <a:cxn ang="0">
                      <a:pos x="1" y="14"/>
                    </a:cxn>
                    <a:cxn ang="0">
                      <a:pos x="0" y="20"/>
                    </a:cxn>
                    <a:cxn ang="0">
                      <a:pos x="1" y="26"/>
                    </a:cxn>
                    <a:cxn ang="0">
                      <a:pos x="5" y="32"/>
                    </a:cxn>
                    <a:cxn ang="0">
                      <a:pos x="9" y="38"/>
                    </a:cxn>
                    <a:cxn ang="0">
                      <a:pos x="16" y="44"/>
                    </a:cxn>
                    <a:cxn ang="0">
                      <a:pos x="25" y="49"/>
                    </a:cxn>
                    <a:cxn ang="0">
                      <a:pos x="33" y="54"/>
                    </a:cxn>
                    <a:cxn ang="0">
                      <a:pos x="43" y="58"/>
                    </a:cxn>
                  </a:cxnLst>
                  <a:rect l="0" t="0" r="r" b="b"/>
                  <a:pathLst>
                    <a:path w="107" h="63">
                      <a:moveTo>
                        <a:pt x="43" y="58"/>
                      </a:moveTo>
                      <a:lnTo>
                        <a:pt x="54" y="61"/>
                      </a:lnTo>
                      <a:lnTo>
                        <a:pt x="64" y="63"/>
                      </a:lnTo>
                      <a:lnTo>
                        <a:pt x="74" y="63"/>
                      </a:lnTo>
                      <a:lnTo>
                        <a:pt x="83" y="63"/>
                      </a:lnTo>
                      <a:lnTo>
                        <a:pt x="91" y="61"/>
                      </a:lnTo>
                      <a:lnTo>
                        <a:pt x="97" y="57"/>
                      </a:lnTo>
                      <a:lnTo>
                        <a:pt x="102" y="54"/>
                      </a:lnTo>
                      <a:lnTo>
                        <a:pt x="106" y="48"/>
                      </a:lnTo>
                      <a:lnTo>
                        <a:pt x="107" y="43"/>
                      </a:lnTo>
                      <a:lnTo>
                        <a:pt x="106" y="37"/>
                      </a:lnTo>
                      <a:lnTo>
                        <a:pt x="102" y="30"/>
                      </a:lnTo>
                      <a:lnTo>
                        <a:pt x="97" y="24"/>
                      </a:lnTo>
                      <a:lnTo>
                        <a:pt x="90" y="19"/>
                      </a:lnTo>
                      <a:lnTo>
                        <a:pt x="82" y="13"/>
                      </a:lnTo>
                      <a:lnTo>
                        <a:pt x="74" y="9"/>
                      </a:lnTo>
                      <a:lnTo>
                        <a:pt x="63" y="4"/>
                      </a:lnTo>
                      <a:lnTo>
                        <a:pt x="53" y="2"/>
                      </a:lnTo>
                      <a:lnTo>
                        <a:pt x="42" y="0"/>
                      </a:lnTo>
                      <a:lnTo>
                        <a:pt x="32" y="0"/>
                      </a:lnTo>
                      <a:lnTo>
                        <a:pt x="23" y="1"/>
                      </a:lnTo>
                      <a:lnTo>
                        <a:pt x="15" y="2"/>
                      </a:lnTo>
                      <a:lnTo>
                        <a:pt x="8" y="5"/>
                      </a:lnTo>
                      <a:lnTo>
                        <a:pt x="3" y="10"/>
                      </a:lnTo>
                      <a:lnTo>
                        <a:pt x="1" y="14"/>
                      </a:lnTo>
                      <a:lnTo>
                        <a:pt x="0" y="20"/>
                      </a:lnTo>
                      <a:lnTo>
                        <a:pt x="1" y="26"/>
                      </a:lnTo>
                      <a:lnTo>
                        <a:pt x="5" y="32"/>
                      </a:lnTo>
                      <a:lnTo>
                        <a:pt x="9" y="38"/>
                      </a:lnTo>
                      <a:lnTo>
                        <a:pt x="16" y="44"/>
                      </a:lnTo>
                      <a:lnTo>
                        <a:pt x="25" y="49"/>
                      </a:lnTo>
                      <a:lnTo>
                        <a:pt x="33" y="54"/>
                      </a:lnTo>
                      <a:lnTo>
                        <a:pt x="43" y="58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11" name="Freeform 87"/>
                <p:cNvSpPr>
                  <a:spLocks/>
                </p:cNvSpPr>
                <p:nvPr/>
              </p:nvSpPr>
              <p:spPr bwMode="auto">
                <a:xfrm>
                  <a:off x="8113" y="4974"/>
                  <a:ext cx="367" cy="131"/>
                </a:xfrm>
                <a:custGeom>
                  <a:avLst/>
                  <a:gdLst/>
                  <a:ahLst/>
                  <a:cxnLst>
                    <a:cxn ang="0">
                      <a:pos x="1466" y="407"/>
                    </a:cxn>
                    <a:cxn ang="0">
                      <a:pos x="1446" y="405"/>
                    </a:cxn>
                    <a:cxn ang="0">
                      <a:pos x="1408" y="400"/>
                    </a:cxn>
                    <a:cxn ang="0">
                      <a:pos x="1353" y="393"/>
                    </a:cxn>
                    <a:cxn ang="0">
                      <a:pos x="1285" y="383"/>
                    </a:cxn>
                    <a:cxn ang="0">
                      <a:pos x="1203" y="370"/>
                    </a:cxn>
                    <a:cxn ang="0">
                      <a:pos x="1110" y="354"/>
                    </a:cxn>
                    <a:cxn ang="0">
                      <a:pos x="1008" y="335"/>
                    </a:cxn>
                    <a:cxn ang="0">
                      <a:pos x="898" y="311"/>
                    </a:cxn>
                    <a:cxn ang="0">
                      <a:pos x="782" y="284"/>
                    </a:cxn>
                    <a:cxn ang="0">
                      <a:pos x="663" y="253"/>
                    </a:cxn>
                    <a:cxn ang="0">
                      <a:pos x="541" y="217"/>
                    </a:cxn>
                    <a:cxn ang="0">
                      <a:pos x="417" y="178"/>
                    </a:cxn>
                    <a:cxn ang="0">
                      <a:pos x="296" y="133"/>
                    </a:cxn>
                    <a:cxn ang="0">
                      <a:pos x="178" y="84"/>
                    </a:cxn>
                    <a:cxn ang="0">
                      <a:pos x="64" y="29"/>
                    </a:cxn>
                    <a:cxn ang="0">
                      <a:pos x="7" y="4"/>
                    </a:cxn>
                    <a:cxn ang="0">
                      <a:pos x="3" y="33"/>
                    </a:cxn>
                    <a:cxn ang="0">
                      <a:pos x="0" y="79"/>
                    </a:cxn>
                    <a:cxn ang="0">
                      <a:pos x="10" y="125"/>
                    </a:cxn>
                    <a:cxn ang="0">
                      <a:pos x="23" y="144"/>
                    </a:cxn>
                    <a:cxn ang="0">
                      <a:pos x="33" y="150"/>
                    </a:cxn>
                    <a:cxn ang="0">
                      <a:pos x="54" y="161"/>
                    </a:cxn>
                    <a:cxn ang="0">
                      <a:pos x="86" y="177"/>
                    </a:cxn>
                    <a:cxn ang="0">
                      <a:pos x="128" y="197"/>
                    </a:cxn>
                    <a:cxn ang="0">
                      <a:pos x="182" y="221"/>
                    </a:cxn>
                    <a:cxn ang="0">
                      <a:pos x="247" y="248"/>
                    </a:cxn>
                    <a:cxn ang="0">
                      <a:pos x="322" y="277"/>
                    </a:cxn>
                    <a:cxn ang="0">
                      <a:pos x="410" y="308"/>
                    </a:cxn>
                    <a:cxn ang="0">
                      <a:pos x="508" y="339"/>
                    </a:cxn>
                    <a:cxn ang="0">
                      <a:pos x="618" y="371"/>
                    </a:cxn>
                    <a:cxn ang="0">
                      <a:pos x="740" y="402"/>
                    </a:cxn>
                    <a:cxn ang="0">
                      <a:pos x="874" y="433"/>
                    </a:cxn>
                    <a:cxn ang="0">
                      <a:pos x="1018" y="462"/>
                    </a:cxn>
                    <a:cxn ang="0">
                      <a:pos x="1176" y="490"/>
                    </a:cxn>
                    <a:cxn ang="0">
                      <a:pos x="1346" y="514"/>
                    </a:cxn>
                    <a:cxn ang="0">
                      <a:pos x="1436" y="523"/>
                    </a:cxn>
                    <a:cxn ang="0">
                      <a:pos x="1447" y="506"/>
                    </a:cxn>
                    <a:cxn ang="0">
                      <a:pos x="1461" y="474"/>
                    </a:cxn>
                    <a:cxn ang="0">
                      <a:pos x="1469" y="432"/>
                    </a:cxn>
                  </a:cxnLst>
                  <a:rect l="0" t="0" r="r" b="b"/>
                  <a:pathLst>
                    <a:path w="1469" h="525">
                      <a:moveTo>
                        <a:pt x="1468" y="407"/>
                      </a:moveTo>
                      <a:lnTo>
                        <a:pt x="1466" y="407"/>
                      </a:lnTo>
                      <a:lnTo>
                        <a:pt x="1458" y="406"/>
                      </a:lnTo>
                      <a:lnTo>
                        <a:pt x="1446" y="405"/>
                      </a:lnTo>
                      <a:lnTo>
                        <a:pt x="1429" y="402"/>
                      </a:lnTo>
                      <a:lnTo>
                        <a:pt x="1408" y="400"/>
                      </a:lnTo>
                      <a:lnTo>
                        <a:pt x="1382" y="397"/>
                      </a:lnTo>
                      <a:lnTo>
                        <a:pt x="1353" y="393"/>
                      </a:lnTo>
                      <a:lnTo>
                        <a:pt x="1321" y="389"/>
                      </a:lnTo>
                      <a:lnTo>
                        <a:pt x="1285" y="383"/>
                      </a:lnTo>
                      <a:lnTo>
                        <a:pt x="1245" y="376"/>
                      </a:lnTo>
                      <a:lnTo>
                        <a:pt x="1203" y="370"/>
                      </a:lnTo>
                      <a:lnTo>
                        <a:pt x="1158" y="363"/>
                      </a:lnTo>
                      <a:lnTo>
                        <a:pt x="1110" y="354"/>
                      </a:lnTo>
                      <a:lnTo>
                        <a:pt x="1060" y="345"/>
                      </a:lnTo>
                      <a:lnTo>
                        <a:pt x="1008" y="335"/>
                      </a:lnTo>
                      <a:lnTo>
                        <a:pt x="954" y="323"/>
                      </a:lnTo>
                      <a:lnTo>
                        <a:pt x="898" y="311"/>
                      </a:lnTo>
                      <a:lnTo>
                        <a:pt x="841" y="299"/>
                      </a:lnTo>
                      <a:lnTo>
                        <a:pt x="782" y="284"/>
                      </a:lnTo>
                      <a:lnTo>
                        <a:pt x="723" y="269"/>
                      </a:lnTo>
                      <a:lnTo>
                        <a:pt x="663" y="253"/>
                      </a:lnTo>
                      <a:lnTo>
                        <a:pt x="602" y="236"/>
                      </a:lnTo>
                      <a:lnTo>
                        <a:pt x="541" y="217"/>
                      </a:lnTo>
                      <a:lnTo>
                        <a:pt x="480" y="198"/>
                      </a:lnTo>
                      <a:lnTo>
                        <a:pt x="417" y="178"/>
                      </a:lnTo>
                      <a:lnTo>
                        <a:pt x="356" y="156"/>
                      </a:lnTo>
                      <a:lnTo>
                        <a:pt x="296" y="133"/>
                      </a:lnTo>
                      <a:lnTo>
                        <a:pt x="236" y="109"/>
                      </a:lnTo>
                      <a:lnTo>
                        <a:pt x="178" y="84"/>
                      </a:lnTo>
                      <a:lnTo>
                        <a:pt x="120" y="57"/>
                      </a:lnTo>
                      <a:lnTo>
                        <a:pt x="64" y="29"/>
                      </a:lnTo>
                      <a:lnTo>
                        <a:pt x="9" y="0"/>
                      </a:lnTo>
                      <a:lnTo>
                        <a:pt x="7" y="4"/>
                      </a:lnTo>
                      <a:lnTo>
                        <a:pt x="5" y="15"/>
                      </a:lnTo>
                      <a:lnTo>
                        <a:pt x="3" y="33"/>
                      </a:lnTo>
                      <a:lnTo>
                        <a:pt x="0" y="55"/>
                      </a:lnTo>
                      <a:lnTo>
                        <a:pt x="0" y="79"/>
                      </a:lnTo>
                      <a:lnTo>
                        <a:pt x="3" y="102"/>
                      </a:lnTo>
                      <a:lnTo>
                        <a:pt x="10" y="125"/>
                      </a:lnTo>
                      <a:lnTo>
                        <a:pt x="22" y="143"/>
                      </a:lnTo>
                      <a:lnTo>
                        <a:pt x="23" y="144"/>
                      </a:lnTo>
                      <a:lnTo>
                        <a:pt x="26" y="146"/>
                      </a:lnTo>
                      <a:lnTo>
                        <a:pt x="33" y="150"/>
                      </a:lnTo>
                      <a:lnTo>
                        <a:pt x="43" y="154"/>
                      </a:lnTo>
                      <a:lnTo>
                        <a:pt x="54" y="161"/>
                      </a:lnTo>
                      <a:lnTo>
                        <a:pt x="69" y="169"/>
                      </a:lnTo>
                      <a:lnTo>
                        <a:pt x="86" y="177"/>
                      </a:lnTo>
                      <a:lnTo>
                        <a:pt x="106" y="187"/>
                      </a:lnTo>
                      <a:lnTo>
                        <a:pt x="128" y="197"/>
                      </a:lnTo>
                      <a:lnTo>
                        <a:pt x="154" y="208"/>
                      </a:lnTo>
                      <a:lnTo>
                        <a:pt x="182" y="221"/>
                      </a:lnTo>
                      <a:lnTo>
                        <a:pt x="213" y="234"/>
                      </a:lnTo>
                      <a:lnTo>
                        <a:pt x="247" y="248"/>
                      </a:lnTo>
                      <a:lnTo>
                        <a:pt x="283" y="262"/>
                      </a:lnTo>
                      <a:lnTo>
                        <a:pt x="322" y="277"/>
                      </a:lnTo>
                      <a:lnTo>
                        <a:pt x="364" y="292"/>
                      </a:lnTo>
                      <a:lnTo>
                        <a:pt x="410" y="308"/>
                      </a:lnTo>
                      <a:lnTo>
                        <a:pt x="457" y="323"/>
                      </a:lnTo>
                      <a:lnTo>
                        <a:pt x="508" y="339"/>
                      </a:lnTo>
                      <a:lnTo>
                        <a:pt x="562" y="355"/>
                      </a:lnTo>
                      <a:lnTo>
                        <a:pt x="618" y="371"/>
                      </a:lnTo>
                      <a:lnTo>
                        <a:pt x="678" y="387"/>
                      </a:lnTo>
                      <a:lnTo>
                        <a:pt x="740" y="402"/>
                      </a:lnTo>
                      <a:lnTo>
                        <a:pt x="805" y="418"/>
                      </a:lnTo>
                      <a:lnTo>
                        <a:pt x="874" y="433"/>
                      </a:lnTo>
                      <a:lnTo>
                        <a:pt x="945" y="449"/>
                      </a:lnTo>
                      <a:lnTo>
                        <a:pt x="1018" y="462"/>
                      </a:lnTo>
                      <a:lnTo>
                        <a:pt x="1096" y="477"/>
                      </a:lnTo>
                      <a:lnTo>
                        <a:pt x="1176" y="490"/>
                      </a:lnTo>
                      <a:lnTo>
                        <a:pt x="1259" y="503"/>
                      </a:lnTo>
                      <a:lnTo>
                        <a:pt x="1346" y="514"/>
                      </a:lnTo>
                      <a:lnTo>
                        <a:pt x="1435" y="525"/>
                      </a:lnTo>
                      <a:lnTo>
                        <a:pt x="1436" y="523"/>
                      </a:lnTo>
                      <a:lnTo>
                        <a:pt x="1441" y="516"/>
                      </a:lnTo>
                      <a:lnTo>
                        <a:pt x="1447" y="506"/>
                      </a:lnTo>
                      <a:lnTo>
                        <a:pt x="1454" y="491"/>
                      </a:lnTo>
                      <a:lnTo>
                        <a:pt x="1461" y="474"/>
                      </a:lnTo>
                      <a:lnTo>
                        <a:pt x="1466" y="454"/>
                      </a:lnTo>
                      <a:lnTo>
                        <a:pt x="1469" y="432"/>
                      </a:lnTo>
                      <a:lnTo>
                        <a:pt x="1468" y="407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12" name="Freeform 88"/>
                <p:cNvSpPr>
                  <a:spLocks/>
                </p:cNvSpPr>
                <p:nvPr/>
              </p:nvSpPr>
              <p:spPr bwMode="auto">
                <a:xfrm>
                  <a:off x="8253" y="4846"/>
                  <a:ext cx="42" cy="29"/>
                </a:xfrm>
                <a:custGeom>
                  <a:avLst/>
                  <a:gdLst/>
                  <a:ahLst/>
                  <a:cxnLst>
                    <a:cxn ang="0">
                      <a:pos x="53" y="0"/>
                    </a:cxn>
                    <a:cxn ang="0">
                      <a:pos x="49" y="0"/>
                    </a:cxn>
                    <a:cxn ang="0">
                      <a:pos x="41" y="3"/>
                    </a:cxn>
                    <a:cxn ang="0">
                      <a:pos x="30" y="7"/>
                    </a:cxn>
                    <a:cxn ang="0">
                      <a:pos x="17" y="15"/>
                    </a:cxn>
                    <a:cxn ang="0">
                      <a:pos x="7" y="26"/>
                    </a:cxn>
                    <a:cxn ang="0">
                      <a:pos x="1" y="43"/>
                    </a:cxn>
                    <a:cxn ang="0">
                      <a:pos x="0" y="65"/>
                    </a:cxn>
                    <a:cxn ang="0">
                      <a:pos x="7" y="94"/>
                    </a:cxn>
                    <a:cxn ang="0">
                      <a:pos x="98" y="120"/>
                    </a:cxn>
                    <a:cxn ang="0">
                      <a:pos x="97" y="114"/>
                    </a:cxn>
                    <a:cxn ang="0">
                      <a:pos x="97" y="102"/>
                    </a:cxn>
                    <a:cxn ang="0">
                      <a:pos x="97" y="84"/>
                    </a:cxn>
                    <a:cxn ang="0">
                      <a:pos x="101" y="64"/>
                    </a:cxn>
                    <a:cxn ang="0">
                      <a:pos x="108" y="44"/>
                    </a:cxn>
                    <a:cxn ang="0">
                      <a:pos x="121" y="30"/>
                    </a:cxn>
                    <a:cxn ang="0">
                      <a:pos x="141" y="22"/>
                    </a:cxn>
                    <a:cxn ang="0">
                      <a:pos x="170" y="25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170" h="120">
                      <a:moveTo>
                        <a:pt x="53" y="0"/>
                      </a:moveTo>
                      <a:lnTo>
                        <a:pt x="49" y="0"/>
                      </a:lnTo>
                      <a:lnTo>
                        <a:pt x="41" y="3"/>
                      </a:lnTo>
                      <a:lnTo>
                        <a:pt x="30" y="7"/>
                      </a:lnTo>
                      <a:lnTo>
                        <a:pt x="17" y="15"/>
                      </a:lnTo>
                      <a:lnTo>
                        <a:pt x="7" y="26"/>
                      </a:lnTo>
                      <a:lnTo>
                        <a:pt x="1" y="43"/>
                      </a:lnTo>
                      <a:lnTo>
                        <a:pt x="0" y="65"/>
                      </a:lnTo>
                      <a:lnTo>
                        <a:pt x="7" y="94"/>
                      </a:lnTo>
                      <a:lnTo>
                        <a:pt x="98" y="120"/>
                      </a:lnTo>
                      <a:lnTo>
                        <a:pt x="97" y="114"/>
                      </a:lnTo>
                      <a:lnTo>
                        <a:pt x="97" y="102"/>
                      </a:lnTo>
                      <a:lnTo>
                        <a:pt x="97" y="84"/>
                      </a:lnTo>
                      <a:lnTo>
                        <a:pt x="101" y="64"/>
                      </a:lnTo>
                      <a:lnTo>
                        <a:pt x="108" y="44"/>
                      </a:lnTo>
                      <a:lnTo>
                        <a:pt x="121" y="30"/>
                      </a:lnTo>
                      <a:lnTo>
                        <a:pt x="141" y="22"/>
                      </a:lnTo>
                      <a:lnTo>
                        <a:pt x="170" y="25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13" name="Freeform 89"/>
                <p:cNvSpPr>
                  <a:spLocks/>
                </p:cNvSpPr>
                <p:nvPr/>
              </p:nvSpPr>
              <p:spPr bwMode="auto">
                <a:xfrm>
                  <a:off x="8494" y="4901"/>
                  <a:ext cx="43" cy="29"/>
                </a:xfrm>
                <a:custGeom>
                  <a:avLst/>
                  <a:gdLst/>
                  <a:ahLst/>
                  <a:cxnLst>
                    <a:cxn ang="0">
                      <a:pos x="53" y="0"/>
                    </a:cxn>
                    <a:cxn ang="0">
                      <a:pos x="49" y="0"/>
                    </a:cxn>
                    <a:cxn ang="0">
                      <a:pos x="41" y="3"/>
                    </a:cxn>
                    <a:cxn ang="0">
                      <a:pos x="29" y="7"/>
                    </a:cxn>
                    <a:cxn ang="0">
                      <a:pos x="18" y="14"/>
                    </a:cxn>
                    <a:cxn ang="0">
                      <a:pos x="7" y="25"/>
                    </a:cxn>
                    <a:cxn ang="0">
                      <a:pos x="0" y="42"/>
                    </a:cxn>
                    <a:cxn ang="0">
                      <a:pos x="0" y="65"/>
                    </a:cxn>
                    <a:cxn ang="0">
                      <a:pos x="7" y="94"/>
                    </a:cxn>
                    <a:cxn ang="0">
                      <a:pos x="97" y="119"/>
                    </a:cxn>
                    <a:cxn ang="0">
                      <a:pos x="96" y="114"/>
                    </a:cxn>
                    <a:cxn ang="0">
                      <a:pos x="96" y="101"/>
                    </a:cxn>
                    <a:cxn ang="0">
                      <a:pos x="96" y="83"/>
                    </a:cxn>
                    <a:cxn ang="0">
                      <a:pos x="100" y="62"/>
                    </a:cxn>
                    <a:cxn ang="0">
                      <a:pos x="107" y="44"/>
                    </a:cxn>
                    <a:cxn ang="0">
                      <a:pos x="120" y="30"/>
                    </a:cxn>
                    <a:cxn ang="0">
                      <a:pos x="141" y="22"/>
                    </a:cxn>
                    <a:cxn ang="0">
                      <a:pos x="170" y="25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170" h="119">
                      <a:moveTo>
                        <a:pt x="53" y="0"/>
                      </a:moveTo>
                      <a:lnTo>
                        <a:pt x="49" y="0"/>
                      </a:lnTo>
                      <a:lnTo>
                        <a:pt x="41" y="3"/>
                      </a:lnTo>
                      <a:lnTo>
                        <a:pt x="29" y="7"/>
                      </a:lnTo>
                      <a:lnTo>
                        <a:pt x="18" y="14"/>
                      </a:lnTo>
                      <a:lnTo>
                        <a:pt x="7" y="25"/>
                      </a:lnTo>
                      <a:lnTo>
                        <a:pt x="0" y="42"/>
                      </a:lnTo>
                      <a:lnTo>
                        <a:pt x="0" y="65"/>
                      </a:lnTo>
                      <a:lnTo>
                        <a:pt x="7" y="94"/>
                      </a:lnTo>
                      <a:lnTo>
                        <a:pt x="97" y="119"/>
                      </a:lnTo>
                      <a:lnTo>
                        <a:pt x="96" y="114"/>
                      </a:lnTo>
                      <a:lnTo>
                        <a:pt x="96" y="101"/>
                      </a:lnTo>
                      <a:lnTo>
                        <a:pt x="96" y="83"/>
                      </a:lnTo>
                      <a:lnTo>
                        <a:pt x="100" y="62"/>
                      </a:lnTo>
                      <a:lnTo>
                        <a:pt x="107" y="44"/>
                      </a:lnTo>
                      <a:lnTo>
                        <a:pt x="120" y="30"/>
                      </a:lnTo>
                      <a:lnTo>
                        <a:pt x="141" y="22"/>
                      </a:lnTo>
                      <a:lnTo>
                        <a:pt x="170" y="25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14" name="Freeform 90"/>
                <p:cNvSpPr>
                  <a:spLocks/>
                </p:cNvSpPr>
                <p:nvPr/>
              </p:nvSpPr>
              <p:spPr bwMode="auto">
                <a:xfrm>
                  <a:off x="8299" y="4855"/>
                  <a:ext cx="182" cy="5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697" y="200"/>
                    </a:cxn>
                    <a:cxn ang="0">
                      <a:pos x="730" y="156"/>
                    </a:cxn>
                    <a:cxn ang="0">
                      <a:pos x="33" y="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730" h="200">
                      <a:moveTo>
                        <a:pt x="0" y="44"/>
                      </a:moveTo>
                      <a:lnTo>
                        <a:pt x="697" y="200"/>
                      </a:lnTo>
                      <a:lnTo>
                        <a:pt x="730" y="156"/>
                      </a:lnTo>
                      <a:lnTo>
                        <a:pt x="33" y="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15" name="Freeform 91"/>
                <p:cNvSpPr>
                  <a:spLocks/>
                </p:cNvSpPr>
                <p:nvPr/>
              </p:nvSpPr>
              <p:spPr bwMode="auto">
                <a:xfrm>
                  <a:off x="8297" y="4875"/>
                  <a:ext cx="176" cy="47"/>
                </a:xfrm>
                <a:custGeom>
                  <a:avLst/>
                  <a:gdLst/>
                  <a:ahLst/>
                  <a:cxnLst>
                    <a:cxn ang="0">
                      <a:pos x="0" y="30"/>
                    </a:cxn>
                    <a:cxn ang="0">
                      <a:pos x="696" y="187"/>
                    </a:cxn>
                    <a:cxn ang="0">
                      <a:pos x="703" y="157"/>
                    </a:cxn>
                    <a:cxn ang="0">
                      <a:pos x="6" y="0"/>
                    </a:cxn>
                    <a:cxn ang="0">
                      <a:pos x="0" y="30"/>
                    </a:cxn>
                  </a:cxnLst>
                  <a:rect l="0" t="0" r="r" b="b"/>
                  <a:pathLst>
                    <a:path w="703" h="187">
                      <a:moveTo>
                        <a:pt x="0" y="30"/>
                      </a:moveTo>
                      <a:lnTo>
                        <a:pt x="696" y="187"/>
                      </a:lnTo>
                      <a:lnTo>
                        <a:pt x="703" y="157"/>
                      </a:lnTo>
                      <a:lnTo>
                        <a:pt x="6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16" name="Freeform 92"/>
                <p:cNvSpPr>
                  <a:spLocks/>
                </p:cNvSpPr>
                <p:nvPr/>
              </p:nvSpPr>
              <p:spPr bwMode="auto">
                <a:xfrm>
                  <a:off x="8486" y="4969"/>
                  <a:ext cx="106" cy="127"/>
                </a:xfrm>
                <a:custGeom>
                  <a:avLst/>
                  <a:gdLst/>
                  <a:ahLst/>
                  <a:cxnLst>
                    <a:cxn ang="0">
                      <a:pos x="0" y="508"/>
                    </a:cxn>
                    <a:cxn ang="0">
                      <a:pos x="86" y="388"/>
                    </a:cxn>
                    <a:cxn ang="0">
                      <a:pos x="124" y="388"/>
                    </a:cxn>
                    <a:cxn ang="0">
                      <a:pos x="424" y="0"/>
                    </a:cxn>
                    <a:cxn ang="0">
                      <a:pos x="130" y="282"/>
                    </a:cxn>
                    <a:cxn ang="0">
                      <a:pos x="66" y="289"/>
                    </a:cxn>
                    <a:cxn ang="0">
                      <a:pos x="0" y="358"/>
                    </a:cxn>
                    <a:cxn ang="0">
                      <a:pos x="0" y="508"/>
                    </a:cxn>
                  </a:cxnLst>
                  <a:rect l="0" t="0" r="r" b="b"/>
                  <a:pathLst>
                    <a:path w="424" h="508">
                      <a:moveTo>
                        <a:pt x="0" y="508"/>
                      </a:moveTo>
                      <a:lnTo>
                        <a:pt x="86" y="388"/>
                      </a:lnTo>
                      <a:lnTo>
                        <a:pt x="124" y="388"/>
                      </a:lnTo>
                      <a:lnTo>
                        <a:pt x="424" y="0"/>
                      </a:lnTo>
                      <a:lnTo>
                        <a:pt x="130" y="282"/>
                      </a:lnTo>
                      <a:lnTo>
                        <a:pt x="66" y="289"/>
                      </a:lnTo>
                      <a:lnTo>
                        <a:pt x="0" y="358"/>
                      </a:lnTo>
                      <a:lnTo>
                        <a:pt x="0" y="508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17" name="Freeform 93"/>
                <p:cNvSpPr>
                  <a:spLocks/>
                </p:cNvSpPr>
                <p:nvPr/>
              </p:nvSpPr>
              <p:spPr bwMode="auto">
                <a:xfrm>
                  <a:off x="8312" y="4637"/>
                  <a:ext cx="296" cy="6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86" y="245"/>
                    </a:cxn>
                    <a:cxn ang="0">
                      <a:pos x="1184" y="244"/>
                    </a:cxn>
                    <a:cxn ang="0">
                      <a:pos x="1180" y="242"/>
                    </a:cxn>
                    <a:cxn ang="0">
                      <a:pos x="1172" y="239"/>
                    </a:cxn>
                    <a:cxn ang="0">
                      <a:pos x="1161" y="233"/>
                    </a:cxn>
                    <a:cxn ang="0">
                      <a:pos x="1147" y="228"/>
                    </a:cxn>
                    <a:cxn ang="0">
                      <a:pos x="1130" y="222"/>
                    </a:cxn>
                    <a:cxn ang="0">
                      <a:pos x="1112" y="214"/>
                    </a:cxn>
                    <a:cxn ang="0">
                      <a:pos x="1091" y="205"/>
                    </a:cxn>
                    <a:cxn ang="0">
                      <a:pos x="1066" y="196"/>
                    </a:cxn>
                    <a:cxn ang="0">
                      <a:pos x="1039" y="187"/>
                    </a:cxn>
                    <a:cxn ang="0">
                      <a:pos x="1010" y="177"/>
                    </a:cxn>
                    <a:cxn ang="0">
                      <a:pos x="979" y="166"/>
                    </a:cxn>
                    <a:cxn ang="0">
                      <a:pos x="945" y="154"/>
                    </a:cxn>
                    <a:cxn ang="0">
                      <a:pos x="910" y="143"/>
                    </a:cxn>
                    <a:cxn ang="0">
                      <a:pos x="871" y="132"/>
                    </a:cxn>
                    <a:cxn ang="0">
                      <a:pos x="832" y="121"/>
                    </a:cxn>
                    <a:cxn ang="0">
                      <a:pos x="790" y="108"/>
                    </a:cxn>
                    <a:cxn ang="0">
                      <a:pos x="747" y="97"/>
                    </a:cxn>
                    <a:cxn ang="0">
                      <a:pos x="702" y="86"/>
                    </a:cxn>
                    <a:cxn ang="0">
                      <a:pos x="655" y="74"/>
                    </a:cxn>
                    <a:cxn ang="0">
                      <a:pos x="607" y="64"/>
                    </a:cxn>
                    <a:cxn ang="0">
                      <a:pos x="557" y="54"/>
                    </a:cxn>
                    <a:cxn ang="0">
                      <a:pos x="506" y="45"/>
                    </a:cxn>
                    <a:cxn ang="0">
                      <a:pos x="454" y="36"/>
                    </a:cxn>
                    <a:cxn ang="0">
                      <a:pos x="400" y="28"/>
                    </a:cxn>
                    <a:cxn ang="0">
                      <a:pos x="346" y="20"/>
                    </a:cxn>
                    <a:cxn ang="0">
                      <a:pos x="290" y="15"/>
                    </a:cxn>
                    <a:cxn ang="0">
                      <a:pos x="233" y="9"/>
                    </a:cxn>
                    <a:cxn ang="0">
                      <a:pos x="176" y="4"/>
                    </a:cxn>
                    <a:cxn ang="0">
                      <a:pos x="118" y="2"/>
                    </a:cxn>
                    <a:cxn ang="0">
                      <a:pos x="6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86" h="245">
                      <a:moveTo>
                        <a:pt x="0" y="0"/>
                      </a:moveTo>
                      <a:lnTo>
                        <a:pt x="1186" y="245"/>
                      </a:lnTo>
                      <a:lnTo>
                        <a:pt x="1184" y="244"/>
                      </a:lnTo>
                      <a:lnTo>
                        <a:pt x="1180" y="242"/>
                      </a:lnTo>
                      <a:lnTo>
                        <a:pt x="1172" y="239"/>
                      </a:lnTo>
                      <a:lnTo>
                        <a:pt x="1161" y="233"/>
                      </a:lnTo>
                      <a:lnTo>
                        <a:pt x="1147" y="228"/>
                      </a:lnTo>
                      <a:lnTo>
                        <a:pt x="1130" y="222"/>
                      </a:lnTo>
                      <a:lnTo>
                        <a:pt x="1112" y="214"/>
                      </a:lnTo>
                      <a:lnTo>
                        <a:pt x="1091" y="205"/>
                      </a:lnTo>
                      <a:lnTo>
                        <a:pt x="1066" y="196"/>
                      </a:lnTo>
                      <a:lnTo>
                        <a:pt x="1039" y="187"/>
                      </a:lnTo>
                      <a:lnTo>
                        <a:pt x="1010" y="177"/>
                      </a:lnTo>
                      <a:lnTo>
                        <a:pt x="979" y="166"/>
                      </a:lnTo>
                      <a:lnTo>
                        <a:pt x="945" y="154"/>
                      </a:lnTo>
                      <a:lnTo>
                        <a:pt x="910" y="143"/>
                      </a:lnTo>
                      <a:lnTo>
                        <a:pt x="871" y="132"/>
                      </a:lnTo>
                      <a:lnTo>
                        <a:pt x="832" y="121"/>
                      </a:lnTo>
                      <a:lnTo>
                        <a:pt x="790" y="108"/>
                      </a:lnTo>
                      <a:lnTo>
                        <a:pt x="747" y="97"/>
                      </a:lnTo>
                      <a:lnTo>
                        <a:pt x="702" y="86"/>
                      </a:lnTo>
                      <a:lnTo>
                        <a:pt x="655" y="74"/>
                      </a:lnTo>
                      <a:lnTo>
                        <a:pt x="607" y="64"/>
                      </a:lnTo>
                      <a:lnTo>
                        <a:pt x="557" y="54"/>
                      </a:lnTo>
                      <a:lnTo>
                        <a:pt x="506" y="45"/>
                      </a:lnTo>
                      <a:lnTo>
                        <a:pt x="454" y="36"/>
                      </a:lnTo>
                      <a:lnTo>
                        <a:pt x="400" y="28"/>
                      </a:lnTo>
                      <a:lnTo>
                        <a:pt x="346" y="20"/>
                      </a:lnTo>
                      <a:lnTo>
                        <a:pt x="290" y="15"/>
                      </a:lnTo>
                      <a:lnTo>
                        <a:pt x="233" y="9"/>
                      </a:lnTo>
                      <a:lnTo>
                        <a:pt x="176" y="4"/>
                      </a:lnTo>
                      <a:lnTo>
                        <a:pt x="118" y="2"/>
                      </a:lnTo>
                      <a:lnTo>
                        <a:pt x="6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318" name="Freeform 94"/>
                <p:cNvSpPr>
                  <a:spLocks/>
                </p:cNvSpPr>
                <p:nvPr/>
              </p:nvSpPr>
              <p:spPr bwMode="auto">
                <a:xfrm>
                  <a:off x="8250" y="4639"/>
                  <a:ext cx="60" cy="185"/>
                </a:xfrm>
                <a:custGeom>
                  <a:avLst/>
                  <a:gdLst/>
                  <a:ahLst/>
                  <a:cxnLst>
                    <a:cxn ang="0">
                      <a:pos x="241" y="0"/>
                    </a:cxn>
                    <a:cxn ang="0">
                      <a:pos x="52" y="738"/>
                    </a:cxn>
                    <a:cxn ang="0">
                      <a:pos x="0" y="726"/>
                    </a:cxn>
                    <a:cxn ang="0">
                      <a:pos x="169" y="0"/>
                    </a:cxn>
                    <a:cxn ang="0">
                      <a:pos x="241" y="0"/>
                    </a:cxn>
                  </a:cxnLst>
                  <a:rect l="0" t="0" r="r" b="b"/>
                  <a:pathLst>
                    <a:path w="241" h="738">
                      <a:moveTo>
                        <a:pt x="241" y="0"/>
                      </a:moveTo>
                      <a:lnTo>
                        <a:pt x="52" y="738"/>
                      </a:lnTo>
                      <a:lnTo>
                        <a:pt x="0" y="726"/>
                      </a:lnTo>
                      <a:lnTo>
                        <a:pt x="169" y="0"/>
                      </a:lnTo>
                      <a:lnTo>
                        <a:pt x="241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36319" name="Freeform 95"/>
            <p:cNvSpPr>
              <a:spLocks/>
            </p:cNvSpPr>
            <p:nvPr/>
          </p:nvSpPr>
          <p:spPr bwMode="auto">
            <a:xfrm>
              <a:off x="4040" y="1566"/>
              <a:ext cx="1158" cy="1078"/>
            </a:xfrm>
            <a:custGeom>
              <a:avLst/>
              <a:gdLst/>
              <a:ahLst/>
              <a:cxnLst>
                <a:cxn ang="0">
                  <a:pos x="4" y="1331"/>
                </a:cxn>
                <a:cxn ang="0">
                  <a:pos x="349" y="509"/>
                </a:cxn>
                <a:cxn ang="0">
                  <a:pos x="1384" y="344"/>
                </a:cxn>
                <a:cxn ang="0">
                  <a:pos x="2596" y="170"/>
                </a:cxn>
                <a:cxn ang="0">
                  <a:pos x="2884" y="1364"/>
                </a:cxn>
                <a:cxn ang="0">
                  <a:pos x="2659" y="2144"/>
                </a:cxn>
                <a:cxn ang="0">
                  <a:pos x="2104" y="2504"/>
                </a:cxn>
                <a:cxn ang="0">
                  <a:pos x="1639" y="2579"/>
                </a:cxn>
                <a:cxn ang="0">
                  <a:pos x="1044" y="2630"/>
                </a:cxn>
                <a:cxn ang="0">
                  <a:pos x="346" y="2201"/>
                </a:cxn>
                <a:cxn ang="0">
                  <a:pos x="4" y="133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96"/>
            <p:cNvGrpSpPr>
              <a:grpSpLocks/>
            </p:cNvGrpSpPr>
            <p:nvPr/>
          </p:nvGrpSpPr>
          <p:grpSpPr bwMode="auto">
            <a:xfrm>
              <a:off x="4224" y="2346"/>
              <a:ext cx="316" cy="147"/>
              <a:chOff x="3600" y="219"/>
              <a:chExt cx="360" cy="175"/>
            </a:xfrm>
          </p:grpSpPr>
          <p:sp>
            <p:nvSpPr>
              <p:cNvPr id="436321" name="Oval 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22" name="Line 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23" name="Line 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324" name="Rectangle 100"/>
              <p:cNvSpPr>
                <a:spLocks noChangeArrowheads="1"/>
              </p:cNvSpPr>
              <p:nvPr/>
            </p:nvSpPr>
            <p:spPr bwMode="auto">
              <a:xfrm>
                <a:off x="3603" y="284"/>
                <a:ext cx="231" cy="6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36325" name="Oval 1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1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36327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328" name="Line 1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329" name="Line 1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36331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332" name="Line 1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333" name="Line 1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36334" name="Line 110"/>
            <p:cNvSpPr>
              <a:spLocks noChangeShapeType="1"/>
            </p:cNvSpPr>
            <p:nvPr/>
          </p:nvSpPr>
          <p:spPr bwMode="auto">
            <a:xfrm>
              <a:off x="4243" y="2238"/>
              <a:ext cx="8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335" name="Line 111"/>
            <p:cNvSpPr>
              <a:spLocks noChangeShapeType="1"/>
            </p:cNvSpPr>
            <p:nvPr/>
          </p:nvSpPr>
          <p:spPr bwMode="auto">
            <a:xfrm>
              <a:off x="4375" y="2238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336" name="Line 112"/>
            <p:cNvSpPr>
              <a:spLocks noChangeShapeType="1"/>
            </p:cNvSpPr>
            <p:nvPr/>
          </p:nvSpPr>
          <p:spPr bwMode="auto">
            <a:xfrm>
              <a:off x="4912" y="2133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13"/>
            <p:cNvGrpSpPr>
              <a:grpSpLocks/>
            </p:cNvGrpSpPr>
            <p:nvPr/>
          </p:nvGrpSpPr>
          <p:grpSpPr bwMode="auto">
            <a:xfrm>
              <a:off x="4624" y="1836"/>
              <a:ext cx="576" cy="372"/>
              <a:chOff x="10665" y="3225"/>
              <a:chExt cx="1440" cy="930"/>
            </a:xfrm>
          </p:grpSpPr>
          <p:sp>
            <p:nvSpPr>
              <p:cNvPr id="436338" name="Oval 114"/>
              <p:cNvSpPr>
                <a:spLocks noChangeArrowheads="1"/>
              </p:cNvSpPr>
              <p:nvPr/>
            </p:nvSpPr>
            <p:spPr bwMode="auto">
              <a:xfrm>
                <a:off x="10665" y="3225"/>
                <a:ext cx="1440" cy="930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115"/>
              <p:cNvGrpSpPr>
                <a:grpSpLocks/>
              </p:cNvGrpSpPr>
              <p:nvPr/>
            </p:nvGrpSpPr>
            <p:grpSpPr bwMode="auto">
              <a:xfrm>
                <a:off x="11031" y="3335"/>
                <a:ext cx="565" cy="643"/>
                <a:chOff x="2870" y="1518"/>
                <a:chExt cx="292" cy="320"/>
              </a:xfrm>
            </p:grpSpPr>
            <p:graphicFrame>
              <p:nvGraphicFramePr>
                <p:cNvPr id="436340" name="Object 116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p:oleObj spid="_x0000_s5224" r:id="rId4" imgW="826829" imgH="840406" progId="">
                    <p:embed/>
                  </p:oleObj>
                </a:graphicData>
              </a:graphic>
            </p:graphicFrame>
            <p:graphicFrame>
              <p:nvGraphicFramePr>
                <p:cNvPr id="436341" name="Object 117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p:oleObj spid="_x0000_s5225" r:id="rId5" imgW="1268295" imgH="1199426" progId="">
                    <p:embed/>
                  </p:oleObj>
                </a:graphicData>
              </a:graphic>
            </p:graphicFrame>
          </p:grpSp>
        </p:grpSp>
        <p:sp>
          <p:nvSpPr>
            <p:cNvPr id="436342" name="Freeform 118"/>
            <p:cNvSpPr>
              <a:spLocks/>
            </p:cNvSpPr>
            <p:nvPr/>
          </p:nvSpPr>
          <p:spPr bwMode="auto">
            <a:xfrm>
              <a:off x="2491" y="2162"/>
              <a:ext cx="1329" cy="788"/>
            </a:xfrm>
            <a:custGeom>
              <a:avLst/>
              <a:gdLst/>
              <a:ahLst/>
              <a:cxnLst>
                <a:cxn ang="0">
                  <a:pos x="596" y="15"/>
                </a:cxn>
                <a:cxn ang="0">
                  <a:pos x="149" y="330"/>
                </a:cxn>
                <a:cxn ang="0">
                  <a:pos x="3" y="1066"/>
                </a:cxn>
                <a:cxn ang="0">
                  <a:pos x="168" y="1606"/>
                </a:cxn>
                <a:cxn ang="0">
                  <a:pos x="609" y="1831"/>
                </a:cxn>
                <a:cxn ang="0">
                  <a:pos x="1083" y="1726"/>
                </a:cxn>
                <a:cxn ang="0">
                  <a:pos x="1548" y="1876"/>
                </a:cxn>
                <a:cxn ang="0">
                  <a:pos x="2373" y="1921"/>
                </a:cxn>
                <a:cxn ang="0">
                  <a:pos x="3243" y="1576"/>
                </a:cxn>
                <a:cxn ang="0">
                  <a:pos x="2859" y="935"/>
                </a:cxn>
                <a:cxn ang="0">
                  <a:pos x="2714" y="444"/>
                </a:cxn>
                <a:cxn ang="0">
                  <a:pos x="1714" y="242"/>
                </a:cxn>
                <a:cxn ang="0">
                  <a:pos x="596" y="1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43" name="Freeform 119"/>
            <p:cNvSpPr>
              <a:spLocks/>
            </p:cNvSpPr>
            <p:nvPr/>
          </p:nvSpPr>
          <p:spPr bwMode="auto">
            <a:xfrm>
              <a:off x="2053" y="3147"/>
              <a:ext cx="1855" cy="574"/>
            </a:xfrm>
            <a:custGeom>
              <a:avLst/>
              <a:gdLst/>
              <a:ahLst/>
              <a:cxnLst>
                <a:cxn ang="0">
                  <a:pos x="339" y="15"/>
                </a:cxn>
                <a:cxn ang="0">
                  <a:pos x="189" y="645"/>
                </a:cxn>
                <a:cxn ang="0">
                  <a:pos x="804" y="1260"/>
                </a:cxn>
                <a:cxn ang="0">
                  <a:pos x="1959" y="1425"/>
                </a:cxn>
                <a:cxn ang="0">
                  <a:pos x="3519" y="1320"/>
                </a:cxn>
                <a:cxn ang="0">
                  <a:pos x="3924" y="975"/>
                </a:cxn>
                <a:cxn ang="0">
                  <a:pos x="4543" y="769"/>
                </a:cxn>
                <a:cxn ang="0">
                  <a:pos x="4249" y="278"/>
                </a:cxn>
                <a:cxn ang="0">
                  <a:pos x="2222" y="76"/>
                </a:cxn>
                <a:cxn ang="0">
                  <a:pos x="339" y="15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6344" name="Object 120"/>
            <p:cNvGraphicFramePr>
              <a:graphicFrameLocks noChangeAspect="1"/>
            </p:cNvGraphicFramePr>
            <p:nvPr/>
          </p:nvGraphicFramePr>
          <p:xfrm>
            <a:off x="2767" y="3262"/>
            <a:ext cx="262" cy="200"/>
          </p:xfrm>
          <a:graphic>
            <a:graphicData uri="http://schemas.openxmlformats.org/presentationml/2006/ole">
              <p:oleObj spid="_x0000_s5226" r:id="rId6" imgW="1307263" imgH="1084139" progId="">
                <p:embed/>
              </p:oleObj>
            </a:graphicData>
          </a:graphic>
        </p:graphicFrame>
        <p:grpSp>
          <p:nvGrpSpPr>
            <p:cNvPr id="14" name="Group 121"/>
            <p:cNvGrpSpPr>
              <a:grpSpLocks/>
            </p:cNvGrpSpPr>
            <p:nvPr/>
          </p:nvGrpSpPr>
          <p:grpSpPr bwMode="auto">
            <a:xfrm>
              <a:off x="4475" y="2095"/>
              <a:ext cx="320" cy="545"/>
              <a:chOff x="4475" y="2095"/>
              <a:chExt cx="320" cy="545"/>
            </a:xfrm>
          </p:grpSpPr>
          <p:sp>
            <p:nvSpPr>
              <p:cNvPr id="436346" name="Line 122"/>
              <p:cNvSpPr>
                <a:spLocks noChangeShapeType="1"/>
              </p:cNvSpPr>
              <p:nvPr/>
            </p:nvSpPr>
            <p:spPr bwMode="auto">
              <a:xfrm flipV="1">
                <a:off x="4485" y="2106"/>
                <a:ext cx="310" cy="21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5" name="Group 123"/>
              <p:cNvGrpSpPr>
                <a:grpSpLocks/>
              </p:cNvGrpSpPr>
              <p:nvPr/>
            </p:nvGrpSpPr>
            <p:grpSpPr bwMode="auto">
              <a:xfrm>
                <a:off x="4475" y="2095"/>
                <a:ext cx="257" cy="545"/>
                <a:chOff x="563" y="3500"/>
                <a:chExt cx="257" cy="545"/>
              </a:xfrm>
            </p:grpSpPr>
            <p:sp>
              <p:nvSpPr>
                <p:cNvPr id="436348" name="Oval 124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349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563" y="3500"/>
                  <a:ext cx="246" cy="5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6" name="Group 126"/>
            <p:cNvGrpSpPr>
              <a:grpSpLocks/>
            </p:cNvGrpSpPr>
            <p:nvPr/>
          </p:nvGrpSpPr>
          <p:grpSpPr bwMode="auto">
            <a:xfrm>
              <a:off x="2004" y="2418"/>
              <a:ext cx="2196" cy="716"/>
              <a:chOff x="2004" y="2418"/>
              <a:chExt cx="2196" cy="716"/>
            </a:xfrm>
          </p:grpSpPr>
          <p:sp>
            <p:nvSpPr>
              <p:cNvPr id="436351" name="Freeform 127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4" y="306"/>
                  </a:cxn>
                  <a:cxn ang="0">
                    <a:pos x="2196" y="30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7" name="Group 128"/>
              <p:cNvGrpSpPr>
                <a:grpSpLocks/>
              </p:cNvGrpSpPr>
              <p:nvPr/>
            </p:nvGrpSpPr>
            <p:grpSpPr bwMode="auto">
              <a:xfrm>
                <a:off x="3027" y="2589"/>
                <a:ext cx="258" cy="545"/>
                <a:chOff x="562" y="3500"/>
                <a:chExt cx="258" cy="545"/>
              </a:xfrm>
            </p:grpSpPr>
            <p:sp>
              <p:nvSpPr>
                <p:cNvPr id="436353" name="Oval 129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35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62" y="3500"/>
                  <a:ext cx="249" cy="5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8" name="Group 131"/>
            <p:cNvGrpSpPr>
              <a:grpSpLocks/>
            </p:cNvGrpSpPr>
            <p:nvPr/>
          </p:nvGrpSpPr>
          <p:grpSpPr bwMode="auto">
            <a:xfrm>
              <a:off x="3040" y="2157"/>
              <a:ext cx="1955" cy="1270"/>
              <a:chOff x="3040" y="2157"/>
              <a:chExt cx="1955" cy="1270"/>
            </a:xfrm>
          </p:grpSpPr>
          <p:sp>
            <p:nvSpPr>
              <p:cNvPr id="436356" name="Freeform 132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/>
                <a:ahLst/>
                <a:cxnLst>
                  <a:cxn ang="0">
                    <a:pos x="1955" y="0"/>
                  </a:cxn>
                  <a:cxn ang="0">
                    <a:pos x="1077" y="765"/>
                  </a:cxn>
                  <a:cxn ang="0">
                    <a:pos x="0" y="1270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9" name="Group 133"/>
              <p:cNvGrpSpPr>
                <a:grpSpLocks/>
              </p:cNvGrpSpPr>
              <p:nvPr/>
            </p:nvGrpSpPr>
            <p:grpSpPr bwMode="auto">
              <a:xfrm>
                <a:off x="3927" y="2835"/>
                <a:ext cx="257" cy="545"/>
                <a:chOff x="563" y="3500"/>
                <a:chExt cx="257" cy="545"/>
              </a:xfrm>
            </p:grpSpPr>
            <p:sp>
              <p:nvSpPr>
                <p:cNvPr id="436358" name="Oval 134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359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563" y="3500"/>
                  <a:ext cx="246" cy="5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0" name="Group 136"/>
            <p:cNvGrpSpPr>
              <a:grpSpLocks/>
            </p:cNvGrpSpPr>
            <p:nvPr/>
          </p:nvGrpSpPr>
          <p:grpSpPr bwMode="auto">
            <a:xfrm>
              <a:off x="1881" y="2450"/>
              <a:ext cx="855" cy="818"/>
              <a:chOff x="1881" y="2450"/>
              <a:chExt cx="855" cy="818"/>
            </a:xfrm>
          </p:grpSpPr>
          <p:sp>
            <p:nvSpPr>
              <p:cNvPr id="436361" name="Line 137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" name="Group 138"/>
              <p:cNvGrpSpPr>
                <a:grpSpLocks/>
              </p:cNvGrpSpPr>
              <p:nvPr/>
            </p:nvGrpSpPr>
            <p:grpSpPr bwMode="auto">
              <a:xfrm>
                <a:off x="2117" y="2702"/>
                <a:ext cx="257" cy="550"/>
                <a:chOff x="563" y="3500"/>
                <a:chExt cx="257" cy="550"/>
              </a:xfrm>
            </p:grpSpPr>
            <p:sp>
              <p:nvSpPr>
                <p:cNvPr id="436363" name="Oval 139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364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563" y="3500"/>
                  <a:ext cx="246" cy="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2"/>
          <p:cNvGrpSpPr>
            <a:grpSpLocks/>
          </p:cNvGrpSpPr>
          <p:nvPr/>
        </p:nvGrpSpPr>
        <p:grpSpPr bwMode="auto">
          <a:xfrm>
            <a:off x="3357554" y="2628920"/>
            <a:ext cx="5368925" cy="3657600"/>
            <a:chOff x="1820" y="1536"/>
            <a:chExt cx="3382" cy="2304"/>
          </a:xfrm>
        </p:grpSpPr>
        <p:sp>
          <p:nvSpPr>
            <p:cNvPr id="418818" name="AutoShape 2"/>
            <p:cNvSpPr>
              <a:spLocks noChangeArrowheads="1"/>
            </p:cNvSpPr>
            <p:nvPr/>
          </p:nvSpPr>
          <p:spPr bwMode="auto">
            <a:xfrm>
              <a:off x="1820" y="1536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0" name="AutoShape 4"/>
            <p:cNvSpPr>
              <a:spLocks noChangeArrowheads="1"/>
            </p:cNvSpPr>
            <p:nvPr/>
          </p:nvSpPr>
          <p:spPr bwMode="auto">
            <a:xfrm>
              <a:off x="2328" y="1823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1" name="AutoShape 5"/>
            <p:cNvSpPr>
              <a:spLocks noChangeArrowheads="1"/>
            </p:cNvSpPr>
            <p:nvPr/>
          </p:nvSpPr>
          <p:spPr bwMode="auto">
            <a:xfrm>
              <a:off x="1840" y="2699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3" name="AutoShape 7"/>
            <p:cNvSpPr>
              <a:spLocks noChangeArrowheads="1"/>
            </p:cNvSpPr>
            <p:nvPr/>
          </p:nvSpPr>
          <p:spPr bwMode="auto">
            <a:xfrm>
              <a:off x="2340" y="2971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4" name="AutoShape 8"/>
            <p:cNvSpPr>
              <a:spLocks noChangeArrowheads="1"/>
            </p:cNvSpPr>
            <p:nvPr/>
          </p:nvSpPr>
          <p:spPr bwMode="auto">
            <a:xfrm>
              <a:off x="1829" y="2118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5" name="AutoShape 9"/>
            <p:cNvSpPr>
              <a:spLocks noChangeArrowheads="1"/>
            </p:cNvSpPr>
            <p:nvPr/>
          </p:nvSpPr>
          <p:spPr bwMode="auto">
            <a:xfrm>
              <a:off x="2340" y="2397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6" name="AutoShape 10"/>
            <p:cNvSpPr>
              <a:spLocks noChangeArrowheads="1"/>
            </p:cNvSpPr>
            <p:nvPr/>
          </p:nvSpPr>
          <p:spPr bwMode="auto">
            <a:xfrm>
              <a:off x="2845" y="3264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110" y="3346"/>
              <a:ext cx="153" cy="306"/>
              <a:chOff x="3796" y="1043"/>
              <a:chExt cx="865" cy="1237"/>
            </a:xfrm>
          </p:grpSpPr>
          <p:sp>
            <p:nvSpPr>
              <p:cNvPr id="418828" name="Line 12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29" name="Line 13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0" name="Line 14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1" name="Line 15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2" name="Line 16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3" name="Line 17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4" name="Line 18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5" name="Line 19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6" name="Line 20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7" name="Line 21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8" name="Line 22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9" name="Line 23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40" name="Line 24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41" name="Line 25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42" name="Line 26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2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8844" name="Line 28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45" name="Line 2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46" name="Line 30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47" name="Line 3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8849" name="Line 33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50" name="Line 3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51" name="Line 35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52" name="Line 3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8854" name="Line 38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55" name="Line 3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56" name="Line 40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57" name="Line 4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2590" y="2509"/>
              <a:ext cx="153" cy="306"/>
              <a:chOff x="3796" y="1043"/>
              <a:chExt cx="865" cy="1237"/>
            </a:xfrm>
          </p:grpSpPr>
          <p:sp>
            <p:nvSpPr>
              <p:cNvPr id="418859" name="Line 43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0" name="Line 44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1" name="Line 45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2" name="Line 46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3" name="Line 47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4" name="Line 48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5" name="Line 49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6" name="Line 50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7" name="Line 51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8" name="Line 52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9" name="Line 53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70" name="Line 54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71" name="Line 55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72" name="Line 56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73" name="Line 57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8" name="Group 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8875" name="Line 5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76" name="Line 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77" name="Line 6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78" name="Line 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8880" name="Line 6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81" name="Line 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82" name="Line 6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83" name="Line 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8885" name="Line 6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86" name="Line 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87" name="Line 7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88" name="Line 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73"/>
            <p:cNvGrpSpPr>
              <a:grpSpLocks/>
            </p:cNvGrpSpPr>
            <p:nvPr/>
          </p:nvGrpSpPr>
          <p:grpSpPr bwMode="auto">
            <a:xfrm>
              <a:off x="2596" y="3076"/>
              <a:ext cx="153" cy="306"/>
              <a:chOff x="3796" y="1043"/>
              <a:chExt cx="865" cy="1237"/>
            </a:xfrm>
          </p:grpSpPr>
          <p:sp>
            <p:nvSpPr>
              <p:cNvPr id="418890" name="Line 74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1" name="Line 75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2" name="Line 76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3" name="Line 77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4" name="Line 78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5" name="Line 79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6" name="Line 80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7" name="Line 81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8" name="Line 82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9" name="Line 83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00" name="Line 84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01" name="Line 85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02" name="Line 86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03" name="Line 87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04" name="Line 88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2" name="Group 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8906" name="Line 90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07" name="Line 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08" name="Line 92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09" name="Line 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8911" name="Line 95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12" name="Line 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13" name="Line 97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14" name="Line 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8916" name="Line 100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17" name="Line 1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18" name="Line 102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19" name="Line 1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135"/>
            <p:cNvGrpSpPr>
              <a:grpSpLocks/>
            </p:cNvGrpSpPr>
            <p:nvPr/>
          </p:nvGrpSpPr>
          <p:grpSpPr bwMode="auto">
            <a:xfrm>
              <a:off x="2095" y="1649"/>
              <a:ext cx="153" cy="306"/>
              <a:chOff x="3796" y="1043"/>
              <a:chExt cx="865" cy="1237"/>
            </a:xfrm>
          </p:grpSpPr>
          <p:sp>
            <p:nvSpPr>
              <p:cNvPr id="418952" name="Line 136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53" name="Line 137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54" name="Line 138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55" name="Line 139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56" name="Line 140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57" name="Line 141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58" name="Line 142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59" name="Line 143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60" name="Line 144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61" name="Line 145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62" name="Line 146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63" name="Line 147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64" name="Line 148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65" name="Line 149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66" name="Line 150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6" name="Group 15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8968" name="Line 15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69" name="Line 1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70" name="Line 15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71" name="Line 1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5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8973" name="Line 15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74" name="Line 1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75" name="Line 15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76" name="Line 1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6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8978" name="Line 16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79" name="Line 1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80" name="Line 16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81" name="Line 1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197"/>
            <p:cNvGrpSpPr>
              <a:grpSpLocks/>
            </p:cNvGrpSpPr>
            <p:nvPr/>
          </p:nvGrpSpPr>
          <p:grpSpPr bwMode="auto">
            <a:xfrm>
              <a:off x="2579" y="1941"/>
              <a:ext cx="153" cy="306"/>
              <a:chOff x="3796" y="1043"/>
              <a:chExt cx="865" cy="1237"/>
            </a:xfrm>
          </p:grpSpPr>
          <p:sp>
            <p:nvSpPr>
              <p:cNvPr id="419014" name="Line 198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15" name="Line 199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16" name="Line 200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17" name="Line 201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18" name="Line 202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19" name="Line 203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0" name="Line 204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1" name="Line 205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2" name="Line 206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3" name="Line 207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4" name="Line 208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5" name="Line 209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6" name="Line 210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7" name="Line 211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8" name="Line 212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0" name="Group 2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9030" name="Line 21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31" name="Line 2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32" name="Line 21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33" name="Line 2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9035" name="Line 21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36" name="Line 2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37" name="Line 22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38" name="Line 2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9040" name="Line 22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41" name="Line 2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42" name="Line 22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43" name="Line 2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228"/>
            <p:cNvGrpSpPr>
              <a:grpSpLocks/>
            </p:cNvGrpSpPr>
            <p:nvPr/>
          </p:nvGrpSpPr>
          <p:grpSpPr bwMode="auto">
            <a:xfrm>
              <a:off x="2108" y="2790"/>
              <a:ext cx="153" cy="306"/>
              <a:chOff x="3796" y="1043"/>
              <a:chExt cx="865" cy="1237"/>
            </a:xfrm>
          </p:grpSpPr>
          <p:sp>
            <p:nvSpPr>
              <p:cNvPr id="419045" name="Line 229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46" name="Line 230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47" name="Line 231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48" name="Line 232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49" name="Line 233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0" name="Line 234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1" name="Line 235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2" name="Line 236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3" name="Line 237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4" name="Line 238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5" name="Line 239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6" name="Line 240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7" name="Line 241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8" name="Line 242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9" name="Line 243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4" name="Group 2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9061" name="Line 245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62" name="Line 2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63" name="Line 247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64" name="Line 2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2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9066" name="Line 250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67" name="Line 2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68" name="Line 252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69" name="Line 2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9071" name="Line 255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72" name="Line 2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73" name="Line 257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74" name="Line 2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259"/>
            <p:cNvGrpSpPr>
              <a:grpSpLocks/>
            </p:cNvGrpSpPr>
            <p:nvPr/>
          </p:nvGrpSpPr>
          <p:grpSpPr bwMode="auto">
            <a:xfrm>
              <a:off x="2091" y="2221"/>
              <a:ext cx="153" cy="306"/>
              <a:chOff x="3796" y="1043"/>
              <a:chExt cx="865" cy="1237"/>
            </a:xfrm>
          </p:grpSpPr>
          <p:sp>
            <p:nvSpPr>
              <p:cNvPr id="419076" name="Line 26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77" name="Line 26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78" name="Line 26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79" name="Line 26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0" name="Line 26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1" name="Line 26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2" name="Line 26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3" name="Line 26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4" name="Line 26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5" name="Line 26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6" name="Line 27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7" name="Line 27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8" name="Line 27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9" name="Line 27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90" name="Line 27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8" name="Group 2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9092" name="Line 27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93" name="Line 2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94" name="Line 27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95" name="Line 2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2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9097" name="Line 28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98" name="Line 2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99" name="Line 28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100" name="Line 2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2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9102" name="Line 2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103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104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105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19106" name="Line 290"/>
            <p:cNvSpPr>
              <a:spLocks noChangeShapeType="1"/>
            </p:cNvSpPr>
            <p:nvPr/>
          </p:nvSpPr>
          <p:spPr bwMode="auto">
            <a:xfrm flipV="1">
              <a:off x="3223" y="3069"/>
              <a:ext cx="3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108" name="Line 292"/>
            <p:cNvSpPr>
              <a:spLocks noChangeShapeType="1"/>
            </p:cNvSpPr>
            <p:nvPr/>
          </p:nvSpPr>
          <p:spPr bwMode="auto">
            <a:xfrm flipV="1">
              <a:off x="2712" y="3069"/>
              <a:ext cx="519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109" name="Line 293"/>
            <p:cNvSpPr>
              <a:spLocks noChangeShapeType="1"/>
            </p:cNvSpPr>
            <p:nvPr/>
          </p:nvSpPr>
          <p:spPr bwMode="auto">
            <a:xfrm flipV="1">
              <a:off x="2225" y="2948"/>
              <a:ext cx="957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110" name="Line 294"/>
            <p:cNvSpPr>
              <a:spLocks noChangeShapeType="1"/>
            </p:cNvSpPr>
            <p:nvPr/>
          </p:nvSpPr>
          <p:spPr bwMode="auto">
            <a:xfrm flipV="1">
              <a:off x="2704" y="2128"/>
              <a:ext cx="568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111" name="Line 295"/>
            <p:cNvSpPr>
              <a:spLocks noChangeShapeType="1"/>
            </p:cNvSpPr>
            <p:nvPr/>
          </p:nvSpPr>
          <p:spPr bwMode="auto">
            <a:xfrm flipV="1">
              <a:off x="2193" y="2047"/>
              <a:ext cx="1079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112" name="Line 296"/>
            <p:cNvSpPr>
              <a:spLocks noChangeShapeType="1"/>
            </p:cNvSpPr>
            <p:nvPr/>
          </p:nvSpPr>
          <p:spPr bwMode="auto">
            <a:xfrm flipV="1">
              <a:off x="2696" y="1950"/>
              <a:ext cx="584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113" name="Line 297"/>
            <p:cNvSpPr>
              <a:spLocks noChangeShapeType="1"/>
            </p:cNvSpPr>
            <p:nvPr/>
          </p:nvSpPr>
          <p:spPr bwMode="auto">
            <a:xfrm>
              <a:off x="2209" y="1885"/>
              <a:ext cx="10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299"/>
            <p:cNvGrpSpPr>
              <a:grpSpLocks/>
            </p:cNvGrpSpPr>
            <p:nvPr/>
          </p:nvGrpSpPr>
          <p:grpSpPr bwMode="auto">
            <a:xfrm>
              <a:off x="3215" y="2670"/>
              <a:ext cx="675" cy="465"/>
              <a:chOff x="2238" y="1171"/>
              <a:chExt cx="675" cy="465"/>
            </a:xfrm>
          </p:grpSpPr>
          <p:sp>
            <p:nvSpPr>
              <p:cNvPr id="419117" name="Rectangle 301"/>
              <p:cNvSpPr>
                <a:spLocks noChangeArrowheads="1"/>
              </p:cNvSpPr>
              <p:nvPr/>
            </p:nvSpPr>
            <p:spPr bwMode="auto">
              <a:xfrm>
                <a:off x="2238" y="1195"/>
                <a:ext cx="621" cy="4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119" name="Text Box 303"/>
              <p:cNvSpPr txBox="1">
                <a:spLocks noChangeArrowheads="1"/>
              </p:cNvSpPr>
              <p:nvPr/>
            </p:nvSpPr>
            <p:spPr bwMode="auto">
              <a:xfrm>
                <a:off x="2242" y="1171"/>
                <a:ext cx="671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400" b="1" dirty="0">
                    <a:solidFill>
                      <a:schemeClr val="bg1"/>
                    </a:solidFill>
                    <a:latin typeface="Arial" charset="0"/>
                  </a:rPr>
                  <a:t>Mobile </a:t>
                </a:r>
              </a:p>
              <a:p>
                <a:pPr algn="ctr" eaLnBrk="1" hangingPunct="1"/>
                <a:r>
                  <a:rPr lang="en-US" sz="1400" b="1" dirty="0">
                    <a:solidFill>
                      <a:schemeClr val="bg1"/>
                    </a:solidFill>
                    <a:latin typeface="Arial" charset="0"/>
                  </a:rPr>
                  <a:t>Switching </a:t>
                </a:r>
              </a:p>
              <a:p>
                <a:pPr algn="ctr" eaLnBrk="1" hangingPunct="1"/>
                <a:r>
                  <a:rPr lang="en-US" sz="1400" b="1" dirty="0">
                    <a:solidFill>
                      <a:schemeClr val="bg1"/>
                    </a:solidFill>
                    <a:latin typeface="Arial" charset="0"/>
                  </a:rPr>
                  <a:t>Center</a:t>
                </a:r>
              </a:p>
            </p:txBody>
          </p:sp>
        </p:grpSp>
        <p:sp>
          <p:nvSpPr>
            <p:cNvPr id="419120" name="Freeform 304"/>
            <p:cNvSpPr>
              <a:spLocks/>
            </p:cNvSpPr>
            <p:nvPr/>
          </p:nvSpPr>
          <p:spPr bwMode="auto">
            <a:xfrm>
              <a:off x="4092" y="1783"/>
              <a:ext cx="1078" cy="1430"/>
            </a:xfrm>
            <a:custGeom>
              <a:avLst/>
              <a:gdLst/>
              <a:ahLst/>
              <a:cxnLst>
                <a:cxn ang="0">
                  <a:pos x="239" y="7"/>
                </a:cxn>
                <a:cxn ang="0">
                  <a:pos x="35" y="157"/>
                </a:cxn>
                <a:cxn ang="0">
                  <a:pos x="29" y="523"/>
                </a:cxn>
                <a:cxn ang="0">
                  <a:pos x="53" y="829"/>
                </a:cxn>
                <a:cxn ang="0">
                  <a:pos x="245" y="871"/>
                </a:cxn>
                <a:cxn ang="0">
                  <a:pos x="647" y="1129"/>
                </a:cxn>
                <a:cxn ang="0">
                  <a:pos x="995" y="1237"/>
                </a:cxn>
                <a:cxn ang="0">
                  <a:pos x="1199" y="1021"/>
                </a:cxn>
                <a:cxn ang="0">
                  <a:pos x="1271" y="445"/>
                </a:cxn>
                <a:cxn ang="0">
                  <a:pos x="1205" y="211"/>
                </a:cxn>
                <a:cxn ang="0">
                  <a:pos x="749" y="115"/>
                </a:cxn>
                <a:cxn ang="0">
                  <a:pos x="239" y="7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121" name="Text Box 305"/>
            <p:cNvSpPr txBox="1">
              <a:spLocks noChangeArrowheads="1"/>
            </p:cNvSpPr>
            <p:nvPr/>
          </p:nvSpPr>
          <p:spPr bwMode="auto">
            <a:xfrm>
              <a:off x="4120" y="2100"/>
              <a:ext cx="108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Public telephone</a:t>
              </a:r>
            </a:p>
            <a:p>
              <a:pPr eaLnBrk="1" hangingPunct="1"/>
              <a:r>
                <a:rPr lang="en-US" sz="1600"/>
                <a:t>network, and</a:t>
              </a:r>
            </a:p>
            <a:p>
              <a:pPr eaLnBrk="1" hangingPunct="1"/>
              <a:r>
                <a:rPr lang="en-US" sz="1600"/>
                <a:t>Internet</a:t>
              </a:r>
            </a:p>
          </p:txBody>
        </p:sp>
        <p:pic>
          <p:nvPicPr>
            <p:cNvPr id="419125" name="Picture 309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90" y="2039"/>
              <a:ext cx="159" cy="115"/>
            </a:xfrm>
            <a:prstGeom prst="rect">
              <a:avLst/>
            </a:prstGeom>
            <a:noFill/>
          </p:spPr>
        </p:pic>
        <p:pic>
          <p:nvPicPr>
            <p:cNvPr id="419126" name="Picture 310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6" y="2351"/>
              <a:ext cx="159" cy="115"/>
            </a:xfrm>
            <a:prstGeom prst="rect">
              <a:avLst/>
            </a:prstGeom>
            <a:noFill/>
          </p:spPr>
        </p:pic>
        <p:pic>
          <p:nvPicPr>
            <p:cNvPr id="419127" name="Picture 311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6" y="2551"/>
              <a:ext cx="159" cy="115"/>
            </a:xfrm>
            <a:prstGeom prst="rect">
              <a:avLst/>
            </a:prstGeom>
            <a:noFill/>
          </p:spPr>
        </p:pic>
        <p:pic>
          <p:nvPicPr>
            <p:cNvPr id="419128" name="Picture 312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82" y="2615"/>
              <a:ext cx="159" cy="115"/>
            </a:xfrm>
            <a:prstGeom prst="rect">
              <a:avLst/>
            </a:prstGeom>
            <a:noFill/>
          </p:spPr>
        </p:pic>
        <p:pic>
          <p:nvPicPr>
            <p:cNvPr id="419129" name="Picture 313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26" y="3087"/>
              <a:ext cx="159" cy="115"/>
            </a:xfrm>
            <a:prstGeom prst="rect">
              <a:avLst/>
            </a:prstGeom>
            <a:noFill/>
          </p:spPr>
        </p:pic>
        <p:pic>
          <p:nvPicPr>
            <p:cNvPr id="419132" name="Picture 316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98" y="3215"/>
              <a:ext cx="159" cy="115"/>
            </a:xfrm>
            <a:prstGeom prst="rect">
              <a:avLst/>
            </a:prstGeom>
            <a:noFill/>
          </p:spPr>
        </p:pic>
        <p:grpSp>
          <p:nvGrpSpPr>
            <p:cNvPr id="418817" name="Group 317"/>
            <p:cNvGrpSpPr>
              <a:grpSpLocks/>
            </p:cNvGrpSpPr>
            <p:nvPr/>
          </p:nvGrpSpPr>
          <p:grpSpPr bwMode="auto">
            <a:xfrm>
              <a:off x="2249" y="2806"/>
              <a:ext cx="524" cy="114"/>
              <a:chOff x="3072" y="739"/>
              <a:chExt cx="652" cy="146"/>
            </a:xfrm>
          </p:grpSpPr>
          <p:pic>
            <p:nvPicPr>
              <p:cNvPr id="419134" name="Picture 318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</p:spPr>
          </p:pic>
          <p:sp>
            <p:nvSpPr>
              <p:cNvPr id="419135" name="Line 319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136" name="Line 320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8819" name="Group 321"/>
            <p:cNvGrpSpPr>
              <a:grpSpLocks/>
            </p:cNvGrpSpPr>
            <p:nvPr/>
          </p:nvGrpSpPr>
          <p:grpSpPr bwMode="auto">
            <a:xfrm>
              <a:off x="3270" y="1758"/>
              <a:ext cx="692" cy="465"/>
              <a:chOff x="2197" y="1155"/>
              <a:chExt cx="692" cy="465"/>
            </a:xfrm>
          </p:grpSpPr>
          <p:grpSp>
            <p:nvGrpSpPr>
              <p:cNvPr id="418822" name="Group 322"/>
              <p:cNvGrpSpPr>
                <a:grpSpLocks/>
              </p:cNvGrpSpPr>
              <p:nvPr/>
            </p:nvGrpSpPr>
            <p:grpSpPr bwMode="auto">
              <a:xfrm>
                <a:off x="2198" y="1176"/>
                <a:ext cx="621" cy="426"/>
                <a:chOff x="3164" y="2556"/>
                <a:chExt cx="901" cy="338"/>
              </a:xfrm>
            </p:grpSpPr>
            <p:sp>
              <p:nvSpPr>
                <p:cNvPr id="419139" name="Rectangle 323"/>
                <p:cNvSpPr>
                  <a:spLocks noChangeArrowheads="1"/>
                </p:cNvSpPr>
                <p:nvPr/>
              </p:nvSpPr>
              <p:spPr bwMode="auto">
                <a:xfrm>
                  <a:off x="3164" y="2556"/>
                  <a:ext cx="901" cy="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914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212" y="2573"/>
                  <a:ext cx="168" cy="18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419141" name="Text Box 325"/>
              <p:cNvSpPr txBox="1">
                <a:spLocks noChangeArrowheads="1"/>
              </p:cNvSpPr>
              <p:nvPr/>
            </p:nvSpPr>
            <p:spPr bwMode="auto">
              <a:xfrm>
                <a:off x="2197" y="1155"/>
                <a:ext cx="692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400" b="1" dirty="0">
                    <a:solidFill>
                      <a:schemeClr val="bg1"/>
                    </a:solidFill>
                    <a:latin typeface="Arial" charset="0"/>
                  </a:rPr>
                  <a:t>Mobile </a:t>
                </a:r>
              </a:p>
              <a:p>
                <a:pPr algn="ctr" eaLnBrk="1" hangingPunct="1"/>
                <a:r>
                  <a:rPr lang="en-US" sz="1400" b="1" dirty="0">
                    <a:solidFill>
                      <a:schemeClr val="bg1"/>
                    </a:solidFill>
                    <a:latin typeface="Arial" charset="0"/>
                  </a:rPr>
                  <a:t>Switching </a:t>
                </a:r>
              </a:p>
              <a:p>
                <a:pPr algn="ctr" eaLnBrk="1" hangingPunct="1"/>
                <a:r>
                  <a:rPr lang="en-US" sz="1400" b="1" dirty="0">
                    <a:solidFill>
                      <a:schemeClr val="bg1"/>
                    </a:solidFill>
                    <a:latin typeface="Arial" charset="0"/>
                  </a:rPr>
                  <a:t>Center</a:t>
                </a:r>
              </a:p>
            </p:txBody>
          </p:sp>
        </p:grpSp>
        <p:sp>
          <p:nvSpPr>
            <p:cNvPr id="419142" name="Line 326"/>
            <p:cNvSpPr>
              <a:spLocks noChangeShapeType="1"/>
            </p:cNvSpPr>
            <p:nvPr/>
          </p:nvSpPr>
          <p:spPr bwMode="auto">
            <a:xfrm>
              <a:off x="3897" y="2011"/>
              <a:ext cx="232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143" name="Line 327"/>
            <p:cNvSpPr>
              <a:spLocks noChangeShapeType="1"/>
            </p:cNvSpPr>
            <p:nvPr/>
          </p:nvSpPr>
          <p:spPr bwMode="auto">
            <a:xfrm flipV="1">
              <a:off x="3845" y="2715"/>
              <a:ext cx="268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180" name="Rectangle 364"/>
          <p:cNvSpPr>
            <a:spLocks noChangeArrowheads="1"/>
          </p:cNvSpPr>
          <p:nvPr/>
        </p:nvSpPr>
        <p:spPr bwMode="auto">
          <a:xfrm>
            <a:off x="285720" y="71414"/>
            <a:ext cx="8577989" cy="769441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Cellular 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etwork 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rchitecture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8827" name="Group 381"/>
          <p:cNvGrpSpPr>
            <a:grpSpLocks/>
          </p:cNvGrpSpPr>
          <p:nvPr/>
        </p:nvGrpSpPr>
        <p:grpSpPr bwMode="auto">
          <a:xfrm>
            <a:off x="4495800" y="1050925"/>
            <a:ext cx="4022725" cy="1936750"/>
            <a:chOff x="2380" y="662"/>
            <a:chExt cx="2534" cy="1220"/>
          </a:xfrm>
        </p:grpSpPr>
        <p:sp>
          <p:nvSpPr>
            <p:cNvPr id="419182" name="Text Box 366"/>
            <p:cNvSpPr txBox="1">
              <a:spLocks noChangeArrowheads="1"/>
            </p:cNvSpPr>
            <p:nvPr/>
          </p:nvSpPr>
          <p:spPr bwMode="auto">
            <a:xfrm>
              <a:off x="2457" y="843"/>
              <a:ext cx="2423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Clr>
                  <a:schemeClr val="accent2"/>
                </a:buClr>
                <a:buSzPct val="85000"/>
                <a:buFont typeface="Wingdings" pitchFamily="2" charset="2"/>
                <a:buChar char="q"/>
              </a:pPr>
              <a:r>
                <a:rPr lang="en-US" dirty="0"/>
                <a:t> </a:t>
              </a:r>
              <a:r>
                <a:rPr lang="en-US" sz="1800" dirty="0"/>
                <a:t>connects cells to wide area net</a:t>
              </a:r>
            </a:p>
            <a:p>
              <a:pPr algn="l">
                <a:buClr>
                  <a:schemeClr val="accent2"/>
                </a:buClr>
                <a:buSzPct val="85000"/>
                <a:buFont typeface="Wingdings" pitchFamily="2" charset="2"/>
                <a:buChar char="q"/>
              </a:pPr>
              <a:r>
                <a:rPr lang="en-US" sz="1800" dirty="0"/>
                <a:t> manages call setup </a:t>
              </a:r>
            </a:p>
            <a:p>
              <a:pPr algn="l">
                <a:buClr>
                  <a:schemeClr val="accent2"/>
                </a:buClr>
                <a:buSzPct val="85000"/>
                <a:buFont typeface="Wingdings" pitchFamily="2" charset="2"/>
                <a:buChar char="q"/>
              </a:pPr>
              <a:r>
                <a:rPr lang="en-US" sz="1800" dirty="0"/>
                <a:t> handles </a:t>
              </a:r>
              <a:r>
                <a:rPr lang="en-US" sz="1800" dirty="0" smtClean="0"/>
                <a:t>mobility</a:t>
              </a:r>
              <a:endParaRPr lang="en-US" sz="1800" dirty="0"/>
            </a:p>
          </p:txBody>
        </p:sp>
        <p:sp>
          <p:nvSpPr>
            <p:cNvPr id="419184" name="Rectangle 368"/>
            <p:cNvSpPr>
              <a:spLocks noChangeArrowheads="1"/>
            </p:cNvSpPr>
            <p:nvPr/>
          </p:nvSpPr>
          <p:spPr bwMode="auto">
            <a:xfrm>
              <a:off x="2380" y="855"/>
              <a:ext cx="2534" cy="662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8843" name="Group 371"/>
            <p:cNvGrpSpPr>
              <a:grpSpLocks/>
            </p:cNvGrpSpPr>
            <p:nvPr/>
          </p:nvGrpSpPr>
          <p:grpSpPr bwMode="auto">
            <a:xfrm>
              <a:off x="2544" y="662"/>
              <a:ext cx="550" cy="304"/>
              <a:chOff x="442" y="3321"/>
              <a:chExt cx="550" cy="304"/>
            </a:xfrm>
          </p:grpSpPr>
          <p:sp>
            <p:nvSpPr>
              <p:cNvPr id="4191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185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334"/>
                <a:ext cx="54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800000"/>
                    </a:solidFill>
                  </a:rPr>
                  <a:t>MSC</a:t>
                </a:r>
              </a:p>
            </p:txBody>
          </p:sp>
        </p:grpSp>
        <p:sp>
          <p:nvSpPr>
            <p:cNvPr id="419190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8848" name="Group 383"/>
          <p:cNvGrpSpPr>
            <a:grpSpLocks/>
          </p:cNvGrpSpPr>
          <p:nvPr/>
        </p:nvGrpSpPr>
        <p:grpSpPr bwMode="auto">
          <a:xfrm>
            <a:off x="274638" y="2000263"/>
            <a:ext cx="3170237" cy="3286125"/>
            <a:chOff x="173" y="1305"/>
            <a:chExt cx="1997" cy="2070"/>
          </a:xfrm>
        </p:grpSpPr>
        <p:sp>
          <p:nvSpPr>
            <p:cNvPr id="419192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buClr>
                  <a:schemeClr val="accent2"/>
                </a:buClr>
                <a:buSzPct val="85000"/>
                <a:buFont typeface="Wingdings" pitchFamily="2" charset="2"/>
                <a:buChar char="q"/>
              </a:pPr>
              <a:r>
                <a:rPr lang="en-US" sz="1800" dirty="0"/>
                <a:t> covers geographical region</a:t>
              </a:r>
            </a:p>
            <a:p>
              <a:pPr algn="l">
                <a:buClr>
                  <a:schemeClr val="accent2"/>
                </a:buClr>
                <a:buSzPct val="85000"/>
                <a:buFont typeface="Wingdings" pitchFamily="2" charset="2"/>
                <a:buChar char="q"/>
              </a:pP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base station </a:t>
              </a:r>
              <a:r>
                <a:rPr lang="en-US" sz="1800" dirty="0"/>
                <a:t>(BS) analogous to 802.11 AP</a:t>
              </a:r>
            </a:p>
            <a:p>
              <a:pPr algn="l">
                <a:buClr>
                  <a:schemeClr val="accent2"/>
                </a:buClr>
                <a:buSzPct val="85000"/>
                <a:buFont typeface="Wingdings" pitchFamily="2" charset="2"/>
                <a:buChar char="q"/>
              </a:pP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mobile users </a:t>
              </a:r>
              <a:r>
                <a:rPr lang="en-US" sz="1800" dirty="0"/>
                <a:t>attach to network through BS</a:t>
              </a:r>
            </a:p>
            <a:p>
              <a:pPr algn="l">
                <a:buClr>
                  <a:schemeClr val="accent2"/>
                </a:buClr>
                <a:buSzPct val="85000"/>
                <a:buFont typeface="Wingdings" pitchFamily="2" charset="2"/>
                <a:buChar char="q"/>
              </a:pP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air-interface</a:t>
              </a:r>
              <a:r>
                <a:rPr lang="en-US" sz="1800" i="1" dirty="0">
                  <a:solidFill>
                    <a:srgbClr val="FF0000"/>
                  </a:solidFill>
                </a:rPr>
                <a:t>:</a:t>
              </a:r>
              <a:r>
                <a:rPr lang="en-US" sz="1800" dirty="0"/>
                <a:t> physical and link layer protocol between mobile and BS</a:t>
              </a:r>
            </a:p>
          </p:txBody>
        </p:sp>
        <p:sp>
          <p:nvSpPr>
            <p:cNvPr id="419193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88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419195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196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3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800000"/>
                    </a:solidFill>
                  </a:rPr>
                  <a:t>cell</a:t>
                </a:r>
              </a:p>
            </p:txBody>
          </p:sp>
        </p:grpSp>
        <p:sp>
          <p:nvSpPr>
            <p:cNvPr id="419198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79" cy="183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8858" name="Group 386"/>
          <p:cNvGrpSpPr>
            <a:grpSpLocks/>
          </p:cNvGrpSpPr>
          <p:nvPr/>
        </p:nvGrpSpPr>
        <p:grpSpPr bwMode="auto">
          <a:xfrm>
            <a:off x="6567489" y="4556127"/>
            <a:ext cx="2278063" cy="1406526"/>
            <a:chOff x="4137" y="2870"/>
            <a:chExt cx="1435" cy="886"/>
          </a:xfrm>
        </p:grpSpPr>
        <p:sp>
          <p:nvSpPr>
            <p:cNvPr id="419200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4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wired network</a:t>
              </a:r>
            </a:p>
          </p:txBody>
        </p:sp>
        <p:sp>
          <p:nvSpPr>
            <p:cNvPr id="419201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9" name="Slide Number Placeholder 25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54BAB6-FEBD-4F64-A6D7-C50E0F3E21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57" name="Footer Placeholder 25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188640"/>
            <a:ext cx="8561387" cy="882898"/>
          </a:xfrm>
          <a:solidFill>
            <a:srgbClr val="C00000"/>
          </a:solidFill>
        </p:spPr>
        <p:txBody>
          <a:bodyPr/>
          <a:lstStyle/>
          <a:p>
            <a:r>
              <a:rPr lang="en-US" sz="3200" dirty="0"/>
              <a:t>Indirect </a:t>
            </a:r>
            <a:r>
              <a:rPr lang="en-US" sz="3200" dirty="0" smtClean="0"/>
              <a:t>Routing</a:t>
            </a:r>
            <a:br>
              <a:rPr lang="en-US" sz="3200" dirty="0" smtClean="0"/>
            </a:br>
            <a:r>
              <a:rPr lang="en-US" sz="3200" dirty="0" smtClean="0"/>
              <a:t>Moving </a:t>
            </a:r>
            <a:r>
              <a:rPr lang="en-US" sz="3200" dirty="0"/>
              <a:t>between </a:t>
            </a:r>
            <a:r>
              <a:rPr lang="en-US" sz="3200" dirty="0" smtClean="0"/>
              <a:t>Networks</a:t>
            </a:r>
            <a:endParaRPr lang="en-US" sz="3200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0108"/>
            <a:ext cx="9001156" cy="5357850"/>
          </a:xfrm>
        </p:spPr>
        <p:txBody>
          <a:bodyPr/>
          <a:lstStyle/>
          <a:p>
            <a:r>
              <a:rPr lang="en-US" sz="2800" dirty="0"/>
              <a:t>S</a:t>
            </a:r>
            <a:r>
              <a:rPr lang="en-US" sz="2800" dirty="0" smtClean="0"/>
              <a:t>uppose the mobile node </a:t>
            </a:r>
            <a:r>
              <a:rPr lang="en-US" sz="2800" dirty="0"/>
              <a:t>moves to another </a:t>
            </a:r>
            <a:r>
              <a:rPr lang="en-US" sz="2800" dirty="0" smtClean="0"/>
              <a:t>network:</a:t>
            </a:r>
            <a:endParaRPr lang="en-US" sz="2800" dirty="0"/>
          </a:p>
          <a:p>
            <a:pPr lvl="1"/>
            <a:r>
              <a:rPr lang="en-US" sz="2400" dirty="0"/>
              <a:t>registers with new foreign </a:t>
            </a:r>
            <a:r>
              <a:rPr lang="en-US" sz="2400" dirty="0" smtClean="0"/>
              <a:t>agent.</a:t>
            </a:r>
            <a:endParaRPr lang="en-US" sz="2400" dirty="0"/>
          </a:p>
          <a:p>
            <a:pPr lvl="1"/>
            <a:r>
              <a:rPr lang="en-US" sz="2400" dirty="0"/>
              <a:t>new foreign agent registers with home </a:t>
            </a:r>
            <a:r>
              <a:rPr lang="en-US" sz="2400" dirty="0" smtClean="0"/>
              <a:t>agent.</a:t>
            </a:r>
            <a:endParaRPr lang="en-US" sz="2400" dirty="0"/>
          </a:p>
          <a:p>
            <a:pPr lvl="1"/>
            <a:r>
              <a:rPr lang="en-US" sz="2400" dirty="0"/>
              <a:t>home agent </a:t>
            </a:r>
            <a:r>
              <a:rPr lang="en-US" sz="2400" dirty="0" smtClean="0"/>
              <a:t>updates COA </a:t>
            </a:r>
            <a:r>
              <a:rPr lang="en-US" sz="2400" dirty="0"/>
              <a:t>for </a:t>
            </a:r>
            <a:r>
              <a:rPr lang="en-US" sz="2400" dirty="0" smtClean="0"/>
              <a:t>mobile node.</a:t>
            </a:r>
            <a:endParaRPr lang="en-US" sz="2400" dirty="0"/>
          </a:p>
          <a:p>
            <a:pPr lvl="1"/>
            <a:r>
              <a:rPr lang="en-US" sz="2400" dirty="0"/>
              <a:t>packets continue to be forwarded to </a:t>
            </a:r>
            <a:r>
              <a:rPr lang="en-US" sz="2400" dirty="0" smtClean="0"/>
              <a:t>mobile node</a:t>
            </a:r>
          </a:p>
          <a:p>
            <a:pPr lvl="1">
              <a:buNone/>
            </a:pPr>
            <a:r>
              <a:rPr lang="en-US" sz="2400" dirty="0" smtClean="0"/>
              <a:t>    (but </a:t>
            </a:r>
            <a:r>
              <a:rPr lang="en-US" sz="2400" dirty="0"/>
              <a:t>with new care-of-address</a:t>
            </a:r>
            <a:r>
              <a:rPr lang="en-US" sz="2400" dirty="0" smtClean="0"/>
              <a:t>).</a:t>
            </a:r>
            <a:endParaRPr lang="en-US" sz="2400" dirty="0"/>
          </a:p>
          <a:p>
            <a:r>
              <a:rPr lang="en-US" sz="2800" dirty="0" smtClean="0"/>
              <a:t>Mobility</a:t>
            </a:r>
            <a:r>
              <a:rPr lang="en-US" sz="2800" dirty="0"/>
              <a:t> </a:t>
            </a:r>
            <a:r>
              <a:rPr lang="en-US" sz="2800" dirty="0" smtClean="0"/>
              <a:t>involving multiple </a:t>
            </a:r>
            <a:r>
              <a:rPr lang="en-US" sz="2800" dirty="0"/>
              <a:t>foreign networks </a:t>
            </a:r>
            <a:r>
              <a:rPr lang="en-US" sz="2800" dirty="0" smtClean="0"/>
              <a:t>is transparent.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On-going </a:t>
            </a:r>
            <a:r>
              <a:rPr lang="en-US" sz="2400" dirty="0">
                <a:solidFill>
                  <a:schemeClr val="accent1"/>
                </a:solidFill>
              </a:rPr>
              <a:t>connections can be maintained</a:t>
            </a:r>
            <a:r>
              <a:rPr lang="en-US" sz="2400" dirty="0" smtClean="0">
                <a:solidFill>
                  <a:schemeClr val="accent1"/>
                </a:solidFill>
              </a:rPr>
              <a:t>!</a:t>
            </a:r>
          </a:p>
          <a:p>
            <a:pPr lvl="1"/>
            <a:r>
              <a:rPr lang="en-US" sz="2400" dirty="0" smtClean="0">
                <a:solidFill>
                  <a:srgbClr val="800000"/>
                </a:solidFill>
              </a:rPr>
              <a:t>However, potential for datagram loss when disconnection/reattachment time is not short.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Freeform 2"/>
          <p:cNvSpPr>
            <a:spLocks/>
          </p:cNvSpPr>
          <p:nvPr/>
        </p:nvSpPr>
        <p:spPr bwMode="auto">
          <a:xfrm>
            <a:off x="1612900" y="2228833"/>
            <a:ext cx="1866900" cy="1589088"/>
          </a:xfrm>
          <a:custGeom>
            <a:avLst/>
            <a:gdLst/>
            <a:ahLst/>
            <a:cxnLst>
              <a:cxn ang="0">
                <a:pos x="550" y="42"/>
              </a:cxn>
              <a:cxn ang="0">
                <a:pos x="82" y="60"/>
              </a:cxn>
              <a:cxn ang="0">
                <a:pos x="58" y="402"/>
              </a:cxn>
              <a:cxn ang="0">
                <a:pos x="28" y="720"/>
              </a:cxn>
              <a:cxn ang="0">
                <a:pos x="112" y="870"/>
              </a:cxn>
              <a:cxn ang="0">
                <a:pos x="538" y="876"/>
              </a:cxn>
              <a:cxn ang="0">
                <a:pos x="640" y="1128"/>
              </a:cxn>
              <a:cxn ang="0">
                <a:pos x="1234" y="1098"/>
              </a:cxn>
              <a:cxn ang="0">
                <a:pos x="1276" y="570"/>
              </a:cxn>
              <a:cxn ang="0">
                <a:pos x="1204" y="342"/>
              </a:cxn>
              <a:cxn ang="0">
                <a:pos x="760" y="288"/>
              </a:cxn>
              <a:cxn ang="0">
                <a:pos x="550" y="42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8588" y="3222608"/>
            <a:ext cx="501650" cy="233363"/>
            <a:chOff x="3600" y="219"/>
            <a:chExt cx="360" cy="175"/>
          </a:xfrm>
        </p:grpSpPr>
        <p:sp>
          <p:nvSpPr>
            <p:cNvPr id="439300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1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2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3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9304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9306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7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8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931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771650" y="2876533"/>
            <a:ext cx="1333500" cy="342900"/>
            <a:chOff x="8025" y="5070"/>
            <a:chExt cx="2100" cy="540"/>
          </a:xfrm>
        </p:grpSpPr>
        <p:sp>
          <p:nvSpPr>
            <p:cNvPr id="439314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315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316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9317" name="Rectangle 21"/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sz="3600" dirty="0"/>
              <a:t>Mobility via Direct Routing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520825" y="2435208"/>
            <a:ext cx="914400" cy="590550"/>
            <a:chOff x="10665" y="3225"/>
            <a:chExt cx="1440" cy="930"/>
          </a:xfrm>
        </p:grpSpPr>
        <p:sp>
          <p:nvSpPr>
            <p:cNvPr id="439319" name="Oval 2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439321" name="Freeform 25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/>
                <a:ahLst/>
                <a:cxnLst>
                  <a:cxn ang="0">
                    <a:pos x="298" y="0"/>
                  </a:cxn>
                  <a:cxn ang="0">
                    <a:pos x="263" y="0"/>
                  </a:cxn>
                  <a:cxn ang="0">
                    <a:pos x="219" y="4"/>
                  </a:cxn>
                  <a:cxn ang="0">
                    <a:pos x="167" y="12"/>
                  </a:cxn>
                  <a:cxn ang="0">
                    <a:pos x="116" y="25"/>
                  </a:cxn>
                  <a:cxn ang="0">
                    <a:pos x="67" y="45"/>
                  </a:cxn>
                  <a:cxn ang="0">
                    <a:pos x="29" y="73"/>
                  </a:cxn>
                  <a:cxn ang="0">
                    <a:pos x="6" y="109"/>
                  </a:cxn>
                  <a:cxn ang="0">
                    <a:pos x="0" y="137"/>
                  </a:cxn>
                  <a:cxn ang="0">
                    <a:pos x="3" y="152"/>
                  </a:cxn>
                  <a:cxn ang="0">
                    <a:pos x="13" y="197"/>
                  </a:cxn>
                  <a:cxn ang="0">
                    <a:pos x="39" y="290"/>
                  </a:cxn>
                  <a:cxn ang="0">
                    <a:pos x="76" y="410"/>
                  </a:cxn>
                  <a:cxn ang="0">
                    <a:pos x="123" y="543"/>
                  </a:cxn>
                  <a:cxn ang="0">
                    <a:pos x="176" y="684"/>
                  </a:cxn>
                  <a:cxn ang="0">
                    <a:pos x="235" y="822"/>
                  </a:cxn>
                  <a:cxn ang="0">
                    <a:pos x="293" y="949"/>
                  </a:cxn>
                  <a:cxn ang="0">
                    <a:pos x="352" y="1055"/>
                  </a:cxn>
                  <a:cxn ang="0">
                    <a:pos x="389" y="1109"/>
                  </a:cxn>
                  <a:cxn ang="0">
                    <a:pos x="406" y="1130"/>
                  </a:cxn>
                  <a:cxn ang="0">
                    <a:pos x="436" y="1130"/>
                  </a:cxn>
                  <a:cxn ang="0">
                    <a:pos x="487" y="1111"/>
                  </a:cxn>
                  <a:cxn ang="0">
                    <a:pos x="547" y="1088"/>
                  </a:cxn>
                  <a:cxn ang="0">
                    <a:pos x="609" y="1062"/>
                  </a:cxn>
                  <a:cxn ang="0">
                    <a:pos x="669" y="1036"/>
                  </a:cxn>
                  <a:cxn ang="0">
                    <a:pos x="722" y="1012"/>
                  </a:cxn>
                  <a:cxn ang="0">
                    <a:pos x="762" y="987"/>
                  </a:cxn>
                  <a:cxn ang="0">
                    <a:pos x="785" y="967"/>
                  </a:cxn>
                  <a:cxn ang="0">
                    <a:pos x="756" y="915"/>
                  </a:cxn>
                  <a:cxn ang="0">
                    <a:pos x="687" y="813"/>
                  </a:cxn>
                  <a:cxn ang="0">
                    <a:pos x="612" y="693"/>
                  </a:cxn>
                  <a:cxn ang="0">
                    <a:pos x="537" y="561"/>
                  </a:cxn>
                  <a:cxn ang="0">
                    <a:pos x="467" y="423"/>
                  </a:cxn>
                  <a:cxn ang="0">
                    <a:pos x="404" y="287"/>
                  </a:cxn>
                  <a:cxn ang="0">
                    <a:pos x="352" y="161"/>
                  </a:cxn>
                  <a:cxn ang="0">
                    <a:pos x="318" y="49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2" name="Freeform 26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2"/>
                  </a:cxn>
                  <a:cxn ang="0">
                    <a:pos x="48" y="5"/>
                  </a:cxn>
                  <a:cxn ang="0">
                    <a:pos x="47" y="11"/>
                  </a:cxn>
                  <a:cxn ang="0">
                    <a:pos x="44" y="19"/>
                  </a:cxn>
                  <a:cxn ang="0">
                    <a:pos x="39" y="35"/>
                  </a:cxn>
                  <a:cxn ang="0">
                    <a:pos x="32" y="55"/>
                  </a:cxn>
                  <a:cxn ang="0">
                    <a:pos x="20" y="82"/>
                  </a:cxn>
                  <a:cxn ang="0">
                    <a:pos x="6" y="117"/>
                  </a:cxn>
                  <a:cxn ang="0">
                    <a:pos x="0" y="141"/>
                  </a:cxn>
                  <a:cxn ang="0">
                    <a:pos x="0" y="177"/>
                  </a:cxn>
                  <a:cxn ang="0">
                    <a:pos x="4" y="220"/>
                  </a:cxn>
                  <a:cxn ang="0">
                    <a:pos x="13" y="271"/>
                  </a:cxn>
                  <a:cxn ang="0">
                    <a:pos x="26" y="325"/>
                  </a:cxn>
                  <a:cxn ang="0">
                    <a:pos x="41" y="386"/>
                  </a:cxn>
                  <a:cxn ang="0">
                    <a:pos x="58" y="446"/>
                  </a:cxn>
                  <a:cxn ang="0">
                    <a:pos x="78" y="509"/>
                  </a:cxn>
                  <a:cxn ang="0">
                    <a:pos x="98" y="570"/>
                  </a:cxn>
                  <a:cxn ang="0">
                    <a:pos x="119" y="628"/>
                  </a:cxn>
                  <a:cxn ang="0">
                    <a:pos x="138" y="683"/>
                  </a:cxn>
                  <a:cxn ang="0">
                    <a:pos x="157" y="733"/>
                  </a:cxn>
                  <a:cxn ang="0">
                    <a:pos x="174" y="775"/>
                  </a:cxn>
                  <a:cxn ang="0">
                    <a:pos x="189" y="808"/>
                  </a:cxn>
                  <a:cxn ang="0">
                    <a:pos x="201" y="831"/>
                  </a:cxn>
                  <a:cxn ang="0">
                    <a:pos x="210" y="843"/>
                  </a:cxn>
                  <a:cxn ang="0">
                    <a:pos x="223" y="853"/>
                  </a:cxn>
                  <a:cxn ang="0">
                    <a:pos x="239" y="861"/>
                  </a:cxn>
                  <a:cxn ang="0">
                    <a:pos x="258" y="873"/>
                  </a:cxn>
                  <a:cxn ang="0">
                    <a:pos x="282" y="883"/>
                  </a:cxn>
                  <a:cxn ang="0">
                    <a:pos x="310" y="896"/>
                  </a:cxn>
                  <a:cxn ang="0">
                    <a:pos x="342" y="907"/>
                  </a:cxn>
                  <a:cxn ang="0">
                    <a:pos x="380" y="922"/>
                  </a:cxn>
                  <a:cxn ang="0">
                    <a:pos x="425" y="936"/>
                  </a:cxn>
                  <a:cxn ang="0">
                    <a:pos x="396" y="893"/>
                  </a:cxn>
                  <a:cxn ang="0">
                    <a:pos x="367" y="843"/>
                  </a:cxn>
                  <a:cxn ang="0">
                    <a:pos x="337" y="787"/>
                  </a:cxn>
                  <a:cxn ang="0">
                    <a:pos x="308" y="725"/>
                  </a:cxn>
                  <a:cxn ang="0">
                    <a:pos x="279" y="660"/>
                  </a:cxn>
                  <a:cxn ang="0">
                    <a:pos x="249" y="591"/>
                  </a:cxn>
                  <a:cxn ang="0">
                    <a:pos x="220" y="522"/>
                  </a:cxn>
                  <a:cxn ang="0">
                    <a:pos x="194" y="450"/>
                  </a:cxn>
                  <a:cxn ang="0">
                    <a:pos x="167" y="381"/>
                  </a:cxn>
                  <a:cxn ang="0">
                    <a:pos x="144" y="312"/>
                  </a:cxn>
                  <a:cxn ang="0">
                    <a:pos x="120" y="248"/>
                  </a:cxn>
                  <a:cxn ang="0">
                    <a:pos x="101" y="186"/>
                  </a:cxn>
                  <a:cxn ang="0">
                    <a:pos x="83" y="128"/>
                  </a:cxn>
                  <a:cxn ang="0">
                    <a:pos x="69" y="78"/>
                  </a:cxn>
                  <a:cxn ang="0">
                    <a:pos x="57" y="35"/>
                  </a:cxn>
                  <a:cxn ang="0">
                    <a:pos x="48" y="0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3" name="Freeform 27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/>
                <a:ahLst/>
                <a:cxnLst>
                  <a:cxn ang="0">
                    <a:pos x="26" y="11"/>
                  </a:cxn>
                  <a:cxn ang="0">
                    <a:pos x="13" y="24"/>
                  </a:cxn>
                  <a:cxn ang="0">
                    <a:pos x="4" y="43"/>
                  </a:cxn>
                  <a:cxn ang="0">
                    <a:pos x="0" y="67"/>
                  </a:cxn>
                  <a:cxn ang="0">
                    <a:pos x="0" y="93"/>
                  </a:cxn>
                  <a:cxn ang="0">
                    <a:pos x="3" y="120"/>
                  </a:cxn>
                  <a:cxn ang="0">
                    <a:pos x="10" y="148"/>
                  </a:cxn>
                  <a:cxn ang="0">
                    <a:pos x="20" y="171"/>
                  </a:cxn>
                  <a:cxn ang="0">
                    <a:pos x="35" y="189"/>
                  </a:cxn>
                  <a:cxn ang="0">
                    <a:pos x="51" y="201"/>
                  </a:cxn>
                  <a:cxn ang="0">
                    <a:pos x="70" y="206"/>
                  </a:cxn>
                  <a:cxn ang="0">
                    <a:pos x="91" y="208"/>
                  </a:cxn>
                  <a:cxn ang="0">
                    <a:pos x="111" y="204"/>
                  </a:cxn>
                  <a:cxn ang="0">
                    <a:pos x="130" y="196"/>
                  </a:cxn>
                  <a:cxn ang="0">
                    <a:pos x="148" y="186"/>
                  </a:cxn>
                  <a:cxn ang="0">
                    <a:pos x="163" y="176"/>
                  </a:cxn>
                  <a:cxn ang="0">
                    <a:pos x="174" y="163"/>
                  </a:cxn>
                  <a:cxn ang="0">
                    <a:pos x="189" y="130"/>
                  </a:cxn>
                  <a:cxn ang="0">
                    <a:pos x="192" y="89"/>
                  </a:cxn>
                  <a:cxn ang="0">
                    <a:pos x="185" y="50"/>
                  </a:cxn>
                  <a:cxn ang="0">
                    <a:pos x="166" y="27"/>
                  </a:cxn>
                  <a:cxn ang="0">
                    <a:pos x="152" y="21"/>
                  </a:cxn>
                  <a:cxn ang="0">
                    <a:pos x="138" y="14"/>
                  </a:cxn>
                  <a:cxn ang="0">
                    <a:pos x="122" y="8"/>
                  </a:cxn>
                  <a:cxn ang="0">
                    <a:pos x="104" y="2"/>
                  </a:cxn>
                  <a:cxn ang="0">
                    <a:pos x="85" y="0"/>
                  </a:cxn>
                  <a:cxn ang="0">
                    <a:pos x="66" y="0"/>
                  </a:cxn>
                  <a:cxn ang="0">
                    <a:pos x="47" y="2"/>
                  </a:cxn>
                  <a:cxn ang="0">
                    <a:pos x="26" y="11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4" name="Freeform 28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/>
                <a:ahLst/>
                <a:cxnLst>
                  <a:cxn ang="0">
                    <a:pos x="33" y="29"/>
                  </a:cxn>
                  <a:cxn ang="0">
                    <a:pos x="21" y="44"/>
                  </a:cxn>
                  <a:cxn ang="0">
                    <a:pos x="12" y="60"/>
                  </a:cxn>
                  <a:cxn ang="0">
                    <a:pos x="5" y="79"/>
                  </a:cxn>
                  <a:cxn ang="0">
                    <a:pos x="0" y="97"/>
                  </a:cxn>
                  <a:cxn ang="0">
                    <a:pos x="0" y="116"/>
                  </a:cxn>
                  <a:cxn ang="0">
                    <a:pos x="5" y="135"/>
                  </a:cxn>
                  <a:cxn ang="0">
                    <a:pos x="12" y="152"/>
                  </a:cxn>
                  <a:cxn ang="0">
                    <a:pos x="25" y="169"/>
                  </a:cxn>
                  <a:cxn ang="0">
                    <a:pos x="42" y="187"/>
                  </a:cxn>
                  <a:cxn ang="0">
                    <a:pos x="58" y="202"/>
                  </a:cxn>
                  <a:cxn ang="0">
                    <a:pos x="77" y="220"/>
                  </a:cxn>
                  <a:cxn ang="0">
                    <a:pos x="96" y="233"/>
                  </a:cxn>
                  <a:cxn ang="0">
                    <a:pos x="114" y="244"/>
                  </a:cxn>
                  <a:cxn ang="0">
                    <a:pos x="133" y="251"/>
                  </a:cxn>
                  <a:cxn ang="0">
                    <a:pos x="149" y="251"/>
                  </a:cxn>
                  <a:cxn ang="0">
                    <a:pos x="165" y="246"/>
                  </a:cxn>
                  <a:cxn ang="0">
                    <a:pos x="180" y="237"/>
                  </a:cxn>
                  <a:cxn ang="0">
                    <a:pos x="196" y="228"/>
                  </a:cxn>
                  <a:cxn ang="0">
                    <a:pos x="209" y="220"/>
                  </a:cxn>
                  <a:cxn ang="0">
                    <a:pos x="222" y="212"/>
                  </a:cxn>
                  <a:cxn ang="0">
                    <a:pos x="232" y="202"/>
                  </a:cxn>
                  <a:cxn ang="0">
                    <a:pos x="240" y="191"/>
                  </a:cxn>
                  <a:cxn ang="0">
                    <a:pos x="246" y="178"/>
                  </a:cxn>
                  <a:cxn ang="0">
                    <a:pos x="247" y="162"/>
                  </a:cxn>
                  <a:cxn ang="0">
                    <a:pos x="244" y="142"/>
                  </a:cxn>
                  <a:cxn ang="0">
                    <a:pos x="238" y="120"/>
                  </a:cxn>
                  <a:cxn ang="0">
                    <a:pos x="228" y="96"/>
                  </a:cxn>
                  <a:cxn ang="0">
                    <a:pos x="215" y="72"/>
                  </a:cxn>
                  <a:cxn ang="0">
                    <a:pos x="200" y="50"/>
                  </a:cxn>
                  <a:cxn ang="0">
                    <a:pos x="184" y="30"/>
                  </a:cxn>
                  <a:cxn ang="0">
                    <a:pos x="165" y="16"/>
                  </a:cxn>
                  <a:cxn ang="0">
                    <a:pos x="147" y="7"/>
                  </a:cxn>
                  <a:cxn ang="0">
                    <a:pos x="130" y="3"/>
                  </a:cxn>
                  <a:cxn ang="0">
                    <a:pos x="112" y="0"/>
                  </a:cxn>
                  <a:cxn ang="0">
                    <a:pos x="94" y="1"/>
                  </a:cxn>
                  <a:cxn ang="0">
                    <a:pos x="80" y="3"/>
                  </a:cxn>
                  <a:cxn ang="0">
                    <a:pos x="65" y="7"/>
                  </a:cxn>
                  <a:cxn ang="0">
                    <a:pos x="52" y="13"/>
                  </a:cxn>
                  <a:cxn ang="0">
                    <a:pos x="42" y="20"/>
                  </a:cxn>
                  <a:cxn ang="0">
                    <a:pos x="33" y="29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5" name="Freeform 29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/>
                <a:ahLst/>
                <a:cxnLst>
                  <a:cxn ang="0">
                    <a:pos x="115" y="3"/>
                  </a:cxn>
                  <a:cxn ang="0">
                    <a:pos x="93" y="0"/>
                  </a:cxn>
                  <a:cxn ang="0">
                    <a:pos x="66" y="2"/>
                  </a:cxn>
                  <a:cxn ang="0">
                    <a:pos x="43" y="12"/>
                  </a:cxn>
                  <a:cxn ang="0">
                    <a:pos x="16" y="37"/>
                  </a:cxn>
                  <a:cxn ang="0">
                    <a:pos x="0" y="79"/>
                  </a:cxn>
                  <a:cxn ang="0">
                    <a:pos x="2" y="124"/>
                  </a:cxn>
                  <a:cxn ang="0">
                    <a:pos x="15" y="168"/>
                  </a:cxn>
                  <a:cxn ang="0">
                    <a:pos x="32" y="201"/>
                  </a:cxn>
                  <a:cxn ang="0">
                    <a:pos x="56" y="223"/>
                  </a:cxn>
                  <a:cxn ang="0">
                    <a:pos x="84" y="237"/>
                  </a:cxn>
                  <a:cxn ang="0">
                    <a:pos x="113" y="240"/>
                  </a:cxn>
                  <a:cxn ang="0">
                    <a:pos x="151" y="229"/>
                  </a:cxn>
                  <a:cxn ang="0">
                    <a:pos x="189" y="204"/>
                  </a:cxn>
                  <a:cxn ang="0">
                    <a:pos x="216" y="171"/>
                  </a:cxn>
                  <a:cxn ang="0">
                    <a:pos x="226" y="131"/>
                  </a:cxn>
                  <a:cxn ang="0">
                    <a:pos x="222" y="104"/>
                  </a:cxn>
                  <a:cxn ang="0">
                    <a:pos x="213" y="95"/>
                  </a:cxn>
                  <a:cxn ang="0">
                    <a:pos x="201" y="96"/>
                  </a:cxn>
                  <a:cxn ang="0">
                    <a:pos x="194" y="105"/>
                  </a:cxn>
                  <a:cxn ang="0">
                    <a:pos x="191" y="127"/>
                  </a:cxn>
                  <a:cxn ang="0">
                    <a:pos x="182" y="158"/>
                  </a:cxn>
                  <a:cxn ang="0">
                    <a:pos x="162" y="183"/>
                  </a:cxn>
                  <a:cxn ang="0">
                    <a:pos x="131" y="197"/>
                  </a:cxn>
                  <a:cxn ang="0">
                    <a:pos x="90" y="197"/>
                  </a:cxn>
                  <a:cxn ang="0">
                    <a:pos x="60" y="177"/>
                  </a:cxn>
                  <a:cxn ang="0">
                    <a:pos x="44" y="144"/>
                  </a:cxn>
                  <a:cxn ang="0">
                    <a:pos x="34" y="105"/>
                  </a:cxn>
                  <a:cxn ang="0">
                    <a:pos x="32" y="76"/>
                  </a:cxn>
                  <a:cxn ang="0">
                    <a:pos x="41" y="56"/>
                  </a:cxn>
                  <a:cxn ang="0">
                    <a:pos x="54" y="39"/>
                  </a:cxn>
                  <a:cxn ang="0">
                    <a:pos x="74" y="26"/>
                  </a:cxn>
                  <a:cxn ang="0">
                    <a:pos x="87" y="25"/>
                  </a:cxn>
                  <a:cxn ang="0">
                    <a:pos x="106" y="25"/>
                  </a:cxn>
                  <a:cxn ang="0">
                    <a:pos x="126" y="25"/>
                  </a:cxn>
                  <a:cxn ang="0">
                    <a:pos x="129" y="12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6" name="Freeform 30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/>
                <a:ahLst/>
                <a:cxnLst>
                  <a:cxn ang="0">
                    <a:pos x="60" y="8"/>
                  </a:cxn>
                  <a:cxn ang="0">
                    <a:pos x="34" y="27"/>
                  </a:cxn>
                  <a:cxn ang="0">
                    <a:pos x="15" y="50"/>
                  </a:cxn>
                  <a:cxn ang="0">
                    <a:pos x="3" y="80"/>
                  </a:cxn>
                  <a:cxn ang="0">
                    <a:pos x="0" y="112"/>
                  </a:cxn>
                  <a:cxn ang="0">
                    <a:pos x="6" y="145"/>
                  </a:cxn>
                  <a:cxn ang="0">
                    <a:pos x="18" y="175"/>
                  </a:cxn>
                  <a:cxn ang="0">
                    <a:pos x="37" y="204"/>
                  </a:cxn>
                  <a:cxn ang="0">
                    <a:pos x="65" y="231"/>
                  </a:cxn>
                  <a:cxn ang="0">
                    <a:pos x="101" y="257"/>
                  </a:cxn>
                  <a:cxn ang="0">
                    <a:pos x="142" y="270"/>
                  </a:cxn>
                  <a:cxn ang="0">
                    <a:pos x="185" y="263"/>
                  </a:cxn>
                  <a:cxn ang="0">
                    <a:pos x="219" y="240"/>
                  </a:cxn>
                  <a:cxn ang="0">
                    <a:pos x="244" y="215"/>
                  </a:cxn>
                  <a:cxn ang="0">
                    <a:pos x="263" y="188"/>
                  </a:cxn>
                  <a:cxn ang="0">
                    <a:pos x="276" y="158"/>
                  </a:cxn>
                  <a:cxn ang="0">
                    <a:pos x="279" y="133"/>
                  </a:cxn>
                  <a:cxn ang="0">
                    <a:pos x="273" y="120"/>
                  </a:cxn>
                  <a:cxn ang="0">
                    <a:pos x="258" y="116"/>
                  </a:cxn>
                  <a:cxn ang="0">
                    <a:pos x="245" y="122"/>
                  </a:cxn>
                  <a:cxn ang="0">
                    <a:pos x="241" y="132"/>
                  </a:cxn>
                  <a:cxn ang="0">
                    <a:pos x="235" y="151"/>
                  </a:cxn>
                  <a:cxn ang="0">
                    <a:pos x="220" y="176"/>
                  </a:cxn>
                  <a:cxn ang="0">
                    <a:pos x="198" y="201"/>
                  </a:cxn>
                  <a:cxn ang="0">
                    <a:pos x="154" y="211"/>
                  </a:cxn>
                  <a:cxn ang="0">
                    <a:pos x="100" y="197"/>
                  </a:cxn>
                  <a:cxn ang="0">
                    <a:pos x="59" y="162"/>
                  </a:cxn>
                  <a:cxn ang="0">
                    <a:pos x="40" y="113"/>
                  </a:cxn>
                  <a:cxn ang="0">
                    <a:pos x="44" y="73"/>
                  </a:cxn>
                  <a:cxn ang="0">
                    <a:pos x="60" y="50"/>
                  </a:cxn>
                  <a:cxn ang="0">
                    <a:pos x="81" y="30"/>
                  </a:cxn>
                  <a:cxn ang="0">
                    <a:pos x="103" y="16"/>
                  </a:cxn>
                  <a:cxn ang="0">
                    <a:pos x="109" y="4"/>
                  </a:cxn>
                  <a:cxn ang="0">
                    <a:pos x="88" y="0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7" name="Freeform 31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/>
                <a:ahLst/>
                <a:cxnLst>
                  <a:cxn ang="0">
                    <a:pos x="7" y="65"/>
                  </a:cxn>
                  <a:cxn ang="0">
                    <a:pos x="15" y="72"/>
                  </a:cxn>
                  <a:cxn ang="0">
                    <a:pos x="25" y="75"/>
                  </a:cxn>
                  <a:cxn ang="0">
                    <a:pos x="32" y="75"/>
                  </a:cxn>
                  <a:cxn ang="0">
                    <a:pos x="37" y="73"/>
                  </a:cxn>
                  <a:cxn ang="0">
                    <a:pos x="39" y="72"/>
                  </a:cxn>
                  <a:cxn ang="0">
                    <a:pos x="47" y="71"/>
                  </a:cxn>
                  <a:cxn ang="0">
                    <a:pos x="56" y="66"/>
                  </a:cxn>
                  <a:cxn ang="0">
                    <a:pos x="64" y="60"/>
                  </a:cxn>
                  <a:cxn ang="0">
                    <a:pos x="69" y="56"/>
                  </a:cxn>
                  <a:cxn ang="0">
                    <a:pos x="72" y="52"/>
                  </a:cxn>
                  <a:cxn ang="0">
                    <a:pos x="72" y="49"/>
                  </a:cxn>
                  <a:cxn ang="0">
                    <a:pos x="70" y="45"/>
                  </a:cxn>
                  <a:cxn ang="0">
                    <a:pos x="67" y="40"/>
                  </a:cxn>
                  <a:cxn ang="0">
                    <a:pos x="63" y="39"/>
                  </a:cxn>
                  <a:cxn ang="0">
                    <a:pos x="59" y="38"/>
                  </a:cxn>
                  <a:cxn ang="0">
                    <a:pos x="54" y="39"/>
                  </a:cxn>
                  <a:cxn ang="0">
                    <a:pos x="48" y="42"/>
                  </a:cxn>
                  <a:cxn ang="0">
                    <a:pos x="39" y="46"/>
                  </a:cxn>
                  <a:cxn ang="0">
                    <a:pos x="32" y="50"/>
                  </a:cxn>
                  <a:cxn ang="0">
                    <a:pos x="29" y="52"/>
                  </a:cxn>
                  <a:cxn ang="0">
                    <a:pos x="26" y="43"/>
                  </a:cxn>
                  <a:cxn ang="0">
                    <a:pos x="20" y="25"/>
                  </a:cxn>
                  <a:cxn ang="0">
                    <a:pos x="12" y="7"/>
                  </a:cxn>
                  <a:cxn ang="0">
                    <a:pos x="1" y="0"/>
                  </a:cxn>
                  <a:cxn ang="0">
                    <a:pos x="0" y="17"/>
                  </a:cxn>
                  <a:cxn ang="0">
                    <a:pos x="3" y="39"/>
                  </a:cxn>
                  <a:cxn ang="0">
                    <a:pos x="6" y="58"/>
                  </a:cxn>
                  <a:cxn ang="0">
                    <a:pos x="7" y="65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8" name="Freeform 32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/>
                <a:ahLst/>
                <a:cxnLst>
                  <a:cxn ang="0">
                    <a:pos x="15" y="53"/>
                  </a:cxn>
                  <a:cxn ang="0">
                    <a:pos x="16" y="55"/>
                  </a:cxn>
                  <a:cxn ang="0">
                    <a:pos x="20" y="57"/>
                  </a:cxn>
                  <a:cxn ang="0">
                    <a:pos x="25" y="59"/>
                  </a:cxn>
                  <a:cxn ang="0">
                    <a:pos x="26" y="59"/>
                  </a:cxn>
                  <a:cxn ang="0">
                    <a:pos x="35" y="59"/>
                  </a:cxn>
                  <a:cxn ang="0">
                    <a:pos x="45" y="56"/>
                  </a:cxn>
                  <a:cxn ang="0">
                    <a:pos x="54" y="55"/>
                  </a:cxn>
                  <a:cxn ang="0">
                    <a:pos x="63" y="50"/>
                  </a:cxn>
                  <a:cxn ang="0">
                    <a:pos x="66" y="47"/>
                  </a:cxn>
                  <a:cxn ang="0">
                    <a:pos x="69" y="44"/>
                  </a:cxn>
                  <a:cxn ang="0">
                    <a:pos x="70" y="40"/>
                  </a:cxn>
                  <a:cxn ang="0">
                    <a:pos x="69" y="37"/>
                  </a:cxn>
                  <a:cxn ang="0">
                    <a:pos x="56" y="32"/>
                  </a:cxn>
                  <a:cxn ang="0">
                    <a:pos x="42" y="33"/>
                  </a:cxn>
                  <a:cxn ang="0">
                    <a:pos x="32" y="37"/>
                  </a:cxn>
                  <a:cxn ang="0">
                    <a:pos x="28" y="40"/>
                  </a:cxn>
                  <a:cxn ang="0">
                    <a:pos x="20" y="30"/>
                  </a:cxn>
                  <a:cxn ang="0">
                    <a:pos x="16" y="14"/>
                  </a:cxn>
                  <a:cxn ang="0">
                    <a:pos x="10" y="3"/>
                  </a:cxn>
                  <a:cxn ang="0">
                    <a:pos x="3" y="0"/>
                  </a:cxn>
                  <a:cxn ang="0">
                    <a:pos x="0" y="19"/>
                  </a:cxn>
                  <a:cxn ang="0">
                    <a:pos x="4" y="36"/>
                  </a:cxn>
                  <a:cxn ang="0">
                    <a:pos x="12" y="49"/>
                  </a:cxn>
                  <a:cxn ang="0">
                    <a:pos x="15" y="53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29" name="Freeform 33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/>
                <a:ahLst/>
                <a:cxnLst>
                  <a:cxn ang="0">
                    <a:pos x="4" y="46"/>
                  </a:cxn>
                  <a:cxn ang="0">
                    <a:pos x="9" y="56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5" y="60"/>
                  </a:cxn>
                  <a:cxn ang="0">
                    <a:pos x="44" y="57"/>
                  </a:cxn>
                  <a:cxn ang="0">
                    <a:pos x="54" y="51"/>
                  </a:cxn>
                  <a:cxn ang="0">
                    <a:pos x="62" y="46"/>
                  </a:cxn>
                  <a:cxn ang="0">
                    <a:pos x="65" y="40"/>
                  </a:cxn>
                  <a:cxn ang="0">
                    <a:pos x="63" y="36"/>
                  </a:cxn>
                  <a:cxn ang="0">
                    <a:pos x="60" y="34"/>
                  </a:cxn>
                  <a:cxn ang="0">
                    <a:pos x="56" y="33"/>
                  </a:cxn>
                  <a:cxn ang="0">
                    <a:pos x="51" y="33"/>
                  </a:cxn>
                  <a:cxn ang="0">
                    <a:pos x="26" y="37"/>
                  </a:cxn>
                  <a:cxn ang="0">
                    <a:pos x="24" y="30"/>
                  </a:cxn>
                  <a:cxn ang="0">
                    <a:pos x="18" y="15"/>
                  </a:cxn>
                  <a:cxn ang="0">
                    <a:pos x="9" y="2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2" y="30"/>
                  </a:cxn>
                  <a:cxn ang="0">
                    <a:pos x="3" y="41"/>
                  </a:cxn>
                  <a:cxn ang="0">
                    <a:pos x="4" y="46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0" name="Freeform 34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/>
                <a:ahLst/>
                <a:cxnLst>
                  <a:cxn ang="0">
                    <a:pos x="9" y="46"/>
                  </a:cxn>
                  <a:cxn ang="0">
                    <a:pos x="12" y="47"/>
                  </a:cxn>
                  <a:cxn ang="0">
                    <a:pos x="16" y="47"/>
                  </a:cxn>
                  <a:cxn ang="0">
                    <a:pos x="22" y="47"/>
                  </a:cxn>
                  <a:cxn ang="0">
                    <a:pos x="23" y="47"/>
                  </a:cxn>
                  <a:cxn ang="0">
                    <a:pos x="31" y="46"/>
                  </a:cxn>
                  <a:cxn ang="0">
                    <a:pos x="40" y="45"/>
                  </a:cxn>
                  <a:cxn ang="0">
                    <a:pos x="48" y="42"/>
                  </a:cxn>
                  <a:cxn ang="0">
                    <a:pos x="56" y="37"/>
                  </a:cxn>
                  <a:cxn ang="0">
                    <a:pos x="63" y="34"/>
                  </a:cxn>
                  <a:cxn ang="0">
                    <a:pos x="67" y="30"/>
                  </a:cxn>
                  <a:cxn ang="0">
                    <a:pos x="69" y="26"/>
                  </a:cxn>
                  <a:cxn ang="0">
                    <a:pos x="66" y="20"/>
                  </a:cxn>
                  <a:cxn ang="0">
                    <a:pos x="62" y="17"/>
                  </a:cxn>
                  <a:cxn ang="0">
                    <a:pos x="56" y="17"/>
                  </a:cxn>
                  <a:cxn ang="0">
                    <a:pos x="48" y="17"/>
                  </a:cxn>
                  <a:cxn ang="0">
                    <a:pos x="40" y="19"/>
                  </a:cxn>
                  <a:cxn ang="0">
                    <a:pos x="32" y="22"/>
                  </a:cxn>
                  <a:cxn ang="0">
                    <a:pos x="26" y="23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9" y="22"/>
                  </a:cxn>
                  <a:cxn ang="0">
                    <a:pos x="16" y="14"/>
                  </a:cxn>
                  <a:cxn ang="0">
                    <a:pos x="12" y="7"/>
                  </a:cxn>
                  <a:cxn ang="0">
                    <a:pos x="10" y="4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1"/>
                  </a:cxn>
                  <a:cxn ang="0">
                    <a:pos x="3" y="26"/>
                  </a:cxn>
                  <a:cxn ang="0">
                    <a:pos x="7" y="40"/>
                  </a:cxn>
                  <a:cxn ang="0">
                    <a:pos x="9" y="46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1" name="Freeform 35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/>
                <a:ahLst/>
                <a:cxnLst>
                  <a:cxn ang="0">
                    <a:pos x="13" y="52"/>
                  </a:cxn>
                  <a:cxn ang="0">
                    <a:pos x="20" y="55"/>
                  </a:cxn>
                  <a:cxn ang="0">
                    <a:pos x="32" y="58"/>
                  </a:cxn>
                  <a:cxn ang="0">
                    <a:pos x="45" y="56"/>
                  </a:cxn>
                  <a:cxn ang="0">
                    <a:pos x="55" y="50"/>
                  </a:cxn>
                  <a:cxn ang="0">
                    <a:pos x="58" y="49"/>
                  </a:cxn>
                  <a:cxn ang="0">
                    <a:pos x="60" y="46"/>
                  </a:cxn>
                  <a:cxn ang="0">
                    <a:pos x="60" y="42"/>
                  </a:cxn>
                  <a:cxn ang="0">
                    <a:pos x="60" y="39"/>
                  </a:cxn>
                  <a:cxn ang="0">
                    <a:pos x="58" y="36"/>
                  </a:cxn>
                  <a:cxn ang="0">
                    <a:pos x="54" y="33"/>
                  </a:cxn>
                  <a:cxn ang="0">
                    <a:pos x="49" y="32"/>
                  </a:cxn>
                  <a:cxn ang="0">
                    <a:pos x="45" y="32"/>
                  </a:cxn>
                  <a:cxn ang="0">
                    <a:pos x="36" y="35"/>
                  </a:cxn>
                  <a:cxn ang="0">
                    <a:pos x="27" y="36"/>
                  </a:cxn>
                  <a:cxn ang="0">
                    <a:pos x="20" y="35"/>
                  </a:cxn>
                  <a:cxn ang="0">
                    <a:pos x="17" y="35"/>
                  </a:cxn>
                  <a:cxn ang="0">
                    <a:pos x="17" y="29"/>
                  </a:cxn>
                  <a:cxn ang="0">
                    <a:pos x="17" y="16"/>
                  </a:cxn>
                  <a:cxn ang="0">
                    <a:pos x="14" y="3"/>
                  </a:cxn>
                  <a:cxn ang="0">
                    <a:pos x="5" y="0"/>
                  </a:cxn>
                  <a:cxn ang="0">
                    <a:pos x="1" y="12"/>
                  </a:cxn>
                  <a:cxn ang="0">
                    <a:pos x="0" y="26"/>
                  </a:cxn>
                  <a:cxn ang="0">
                    <a:pos x="3" y="40"/>
                  </a:cxn>
                  <a:cxn ang="0">
                    <a:pos x="13" y="52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2" name="Freeform 36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/>
                <a:ahLst/>
                <a:cxnLst>
                  <a:cxn ang="0">
                    <a:pos x="19" y="52"/>
                  </a:cxn>
                  <a:cxn ang="0">
                    <a:pos x="31" y="55"/>
                  </a:cxn>
                  <a:cxn ang="0">
                    <a:pos x="43" y="54"/>
                  </a:cxn>
                  <a:cxn ang="0">
                    <a:pos x="53" y="46"/>
                  </a:cxn>
                  <a:cxn ang="0">
                    <a:pos x="59" y="35"/>
                  </a:cxn>
                  <a:cxn ang="0">
                    <a:pos x="57" y="31"/>
                  </a:cxn>
                  <a:cxn ang="0">
                    <a:pos x="54" y="29"/>
                  </a:cxn>
                  <a:cxn ang="0">
                    <a:pos x="49" y="28"/>
                  </a:cxn>
                  <a:cxn ang="0">
                    <a:pos x="44" y="29"/>
                  </a:cxn>
                  <a:cxn ang="0">
                    <a:pos x="41" y="32"/>
                  </a:cxn>
                  <a:cxn ang="0">
                    <a:pos x="38" y="35"/>
                  </a:cxn>
                  <a:cxn ang="0">
                    <a:pos x="34" y="36"/>
                  </a:cxn>
                  <a:cxn ang="0">
                    <a:pos x="31" y="39"/>
                  </a:cxn>
                  <a:cxn ang="0">
                    <a:pos x="28" y="32"/>
                  </a:cxn>
                  <a:cxn ang="0">
                    <a:pos x="21" y="18"/>
                  </a:cxn>
                  <a:cxn ang="0">
                    <a:pos x="10" y="5"/>
                  </a:cxn>
                  <a:cxn ang="0">
                    <a:pos x="0" y="0"/>
                  </a:cxn>
                  <a:cxn ang="0">
                    <a:pos x="2" y="18"/>
                  </a:cxn>
                  <a:cxn ang="0">
                    <a:pos x="9" y="35"/>
                  </a:cxn>
                  <a:cxn ang="0">
                    <a:pos x="16" y="46"/>
                  </a:cxn>
                  <a:cxn ang="0">
                    <a:pos x="19" y="52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3" name="Freeform 37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/>
                <a:ahLst/>
                <a:cxnLst>
                  <a:cxn ang="0">
                    <a:pos x="32" y="75"/>
                  </a:cxn>
                  <a:cxn ang="0">
                    <a:pos x="38" y="76"/>
                  </a:cxn>
                  <a:cxn ang="0">
                    <a:pos x="44" y="76"/>
                  </a:cxn>
                  <a:cxn ang="0">
                    <a:pos x="50" y="76"/>
                  </a:cxn>
                  <a:cxn ang="0">
                    <a:pos x="57" y="75"/>
                  </a:cxn>
                  <a:cxn ang="0">
                    <a:pos x="61" y="72"/>
                  </a:cxn>
                  <a:cxn ang="0">
                    <a:pos x="67" y="67"/>
                  </a:cxn>
                  <a:cxn ang="0">
                    <a:pos x="72" y="64"/>
                  </a:cxn>
                  <a:cxn ang="0">
                    <a:pos x="76" y="59"/>
                  </a:cxn>
                  <a:cxn ang="0">
                    <a:pos x="80" y="56"/>
                  </a:cxn>
                  <a:cxn ang="0">
                    <a:pos x="82" y="52"/>
                  </a:cxn>
                  <a:cxn ang="0">
                    <a:pos x="82" y="47"/>
                  </a:cxn>
                  <a:cxn ang="0">
                    <a:pos x="79" y="43"/>
                  </a:cxn>
                  <a:cxn ang="0">
                    <a:pos x="70" y="39"/>
                  </a:cxn>
                  <a:cxn ang="0">
                    <a:pos x="63" y="37"/>
                  </a:cxn>
                  <a:cxn ang="0">
                    <a:pos x="54" y="39"/>
                  </a:cxn>
                  <a:cxn ang="0">
                    <a:pos x="47" y="41"/>
                  </a:cxn>
                  <a:cxn ang="0">
                    <a:pos x="39" y="44"/>
                  </a:cxn>
                  <a:cxn ang="0">
                    <a:pos x="35" y="49"/>
                  </a:cxn>
                  <a:cxn ang="0">
                    <a:pos x="32" y="50"/>
                  </a:cxn>
                  <a:cxn ang="0">
                    <a:pos x="30" y="52"/>
                  </a:cxn>
                  <a:cxn ang="0">
                    <a:pos x="29" y="43"/>
                  </a:cxn>
                  <a:cxn ang="0">
                    <a:pos x="23" y="23"/>
                  </a:cxn>
                  <a:cxn ang="0">
                    <a:pos x="14" y="6"/>
                  </a:cxn>
                  <a:cxn ang="0">
                    <a:pos x="4" y="0"/>
                  </a:cxn>
                  <a:cxn ang="0">
                    <a:pos x="0" y="17"/>
                  </a:cxn>
                  <a:cxn ang="0">
                    <a:pos x="0" y="31"/>
                  </a:cxn>
                  <a:cxn ang="0">
                    <a:pos x="4" y="44"/>
                  </a:cxn>
                  <a:cxn ang="0">
                    <a:pos x="11" y="54"/>
                  </a:cxn>
                  <a:cxn ang="0">
                    <a:pos x="19" y="63"/>
                  </a:cxn>
                  <a:cxn ang="0">
                    <a:pos x="25" y="70"/>
                  </a:cxn>
                  <a:cxn ang="0">
                    <a:pos x="30" y="73"/>
                  </a:cxn>
                  <a:cxn ang="0">
                    <a:pos x="32" y="7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4" name="Freeform 38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/>
                <a:ahLst/>
                <a:cxnLst>
                  <a:cxn ang="0">
                    <a:pos x="12" y="53"/>
                  </a:cxn>
                  <a:cxn ang="0">
                    <a:pos x="15" y="56"/>
                  </a:cxn>
                  <a:cxn ang="0">
                    <a:pos x="19" y="60"/>
                  </a:cxn>
                  <a:cxn ang="0">
                    <a:pos x="25" y="62"/>
                  </a:cxn>
                  <a:cxn ang="0">
                    <a:pos x="27" y="63"/>
                  </a:cxn>
                  <a:cxn ang="0">
                    <a:pos x="32" y="65"/>
                  </a:cxn>
                  <a:cxn ang="0">
                    <a:pos x="40" y="65"/>
                  </a:cxn>
                  <a:cxn ang="0">
                    <a:pos x="49" y="66"/>
                  </a:cxn>
                  <a:cxn ang="0">
                    <a:pos x="57" y="65"/>
                  </a:cxn>
                  <a:cxn ang="0">
                    <a:pos x="65" y="63"/>
                  </a:cxn>
                  <a:cxn ang="0">
                    <a:pos x="71" y="60"/>
                  </a:cxn>
                  <a:cxn ang="0">
                    <a:pos x="75" y="55"/>
                  </a:cxn>
                  <a:cxn ang="0">
                    <a:pos x="75" y="46"/>
                  </a:cxn>
                  <a:cxn ang="0">
                    <a:pos x="72" y="39"/>
                  </a:cxn>
                  <a:cxn ang="0">
                    <a:pos x="66" y="35"/>
                  </a:cxn>
                  <a:cxn ang="0">
                    <a:pos x="59" y="33"/>
                  </a:cxn>
                  <a:cxn ang="0">
                    <a:pos x="50" y="33"/>
                  </a:cxn>
                  <a:cxn ang="0">
                    <a:pos x="41" y="35"/>
                  </a:cxn>
                  <a:cxn ang="0">
                    <a:pos x="34" y="36"/>
                  </a:cxn>
                  <a:cxn ang="0">
                    <a:pos x="28" y="39"/>
                  </a:cxn>
                  <a:cxn ang="0">
                    <a:pos x="27" y="39"/>
                  </a:cxn>
                  <a:cxn ang="0">
                    <a:pos x="25" y="32"/>
                  </a:cxn>
                  <a:cxn ang="0">
                    <a:pos x="19" y="16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22"/>
                  </a:cxn>
                  <a:cxn ang="0">
                    <a:pos x="5" y="39"/>
                  </a:cxn>
                  <a:cxn ang="0">
                    <a:pos x="9" y="49"/>
                  </a:cxn>
                  <a:cxn ang="0">
                    <a:pos x="12" y="53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5" name="Freeform 39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/>
                <a:ahLst/>
                <a:cxnLst>
                  <a:cxn ang="0">
                    <a:pos x="3" y="41"/>
                  </a:cxn>
                  <a:cxn ang="0">
                    <a:pos x="4" y="46"/>
                  </a:cxn>
                  <a:cxn ang="0">
                    <a:pos x="10" y="50"/>
                  </a:cxn>
                  <a:cxn ang="0">
                    <a:pos x="14" y="56"/>
                  </a:cxn>
                  <a:cxn ang="0">
                    <a:pos x="16" y="57"/>
                  </a:cxn>
                  <a:cxn ang="0">
                    <a:pos x="23" y="60"/>
                  </a:cxn>
                  <a:cxn ang="0">
                    <a:pos x="32" y="63"/>
                  </a:cxn>
                  <a:cxn ang="0">
                    <a:pos x="42" y="63"/>
                  </a:cxn>
                  <a:cxn ang="0">
                    <a:pos x="54" y="61"/>
                  </a:cxn>
                  <a:cxn ang="0">
                    <a:pos x="64" y="58"/>
                  </a:cxn>
                  <a:cxn ang="0">
                    <a:pos x="72" y="54"/>
                  </a:cxn>
                  <a:cxn ang="0">
                    <a:pos x="75" y="47"/>
                  </a:cxn>
                  <a:cxn ang="0">
                    <a:pos x="73" y="40"/>
                  </a:cxn>
                  <a:cxn ang="0">
                    <a:pos x="67" y="34"/>
                  </a:cxn>
                  <a:cxn ang="0">
                    <a:pos x="60" y="30"/>
                  </a:cxn>
                  <a:cxn ang="0">
                    <a:pos x="53" y="28"/>
                  </a:cxn>
                  <a:cxn ang="0">
                    <a:pos x="45" y="30"/>
                  </a:cxn>
                  <a:cxn ang="0">
                    <a:pos x="36" y="31"/>
                  </a:cxn>
                  <a:cxn ang="0">
                    <a:pos x="31" y="33"/>
                  </a:cxn>
                  <a:cxn ang="0">
                    <a:pos x="26" y="36"/>
                  </a:cxn>
                  <a:cxn ang="0">
                    <a:pos x="25" y="36"/>
                  </a:cxn>
                  <a:cxn ang="0">
                    <a:pos x="23" y="30"/>
                  </a:cxn>
                  <a:cxn ang="0">
                    <a:pos x="17" y="15"/>
                  </a:cxn>
                  <a:cxn ang="0">
                    <a:pos x="10" y="2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" y="28"/>
                  </a:cxn>
                  <a:cxn ang="0">
                    <a:pos x="3" y="38"/>
                  </a:cxn>
                  <a:cxn ang="0">
                    <a:pos x="3" y="41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6" name="Freeform 40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/>
                <a:ahLst/>
                <a:cxnLst>
                  <a:cxn ang="0">
                    <a:pos x="88" y="37"/>
                  </a:cxn>
                  <a:cxn ang="0">
                    <a:pos x="69" y="49"/>
                  </a:cxn>
                  <a:cxn ang="0">
                    <a:pos x="53" y="63"/>
                  </a:cxn>
                  <a:cxn ang="0">
                    <a:pos x="39" y="79"/>
                  </a:cxn>
                  <a:cxn ang="0">
                    <a:pos x="25" y="96"/>
                  </a:cxn>
                  <a:cxn ang="0">
                    <a:pos x="15" y="115"/>
                  </a:cxn>
                  <a:cxn ang="0">
                    <a:pos x="8" y="135"/>
                  </a:cxn>
                  <a:cxn ang="0">
                    <a:pos x="3" y="157"/>
                  </a:cxn>
                  <a:cxn ang="0">
                    <a:pos x="0" y="178"/>
                  </a:cxn>
                  <a:cxn ang="0">
                    <a:pos x="3" y="208"/>
                  </a:cxn>
                  <a:cxn ang="0">
                    <a:pos x="15" y="233"/>
                  </a:cxn>
                  <a:cxn ang="0">
                    <a:pos x="33" y="254"/>
                  </a:cxn>
                  <a:cxn ang="0">
                    <a:pos x="56" y="270"/>
                  </a:cxn>
                  <a:cxn ang="0">
                    <a:pos x="83" y="283"/>
                  </a:cxn>
                  <a:cxn ang="0">
                    <a:pos x="110" y="289"/>
                  </a:cxn>
                  <a:cxn ang="0">
                    <a:pos x="140" y="290"/>
                  </a:cxn>
                  <a:cxn ang="0">
                    <a:pos x="168" y="286"/>
                  </a:cxn>
                  <a:cxn ang="0">
                    <a:pos x="174" y="286"/>
                  </a:cxn>
                  <a:cxn ang="0">
                    <a:pos x="179" y="283"/>
                  </a:cxn>
                  <a:cxn ang="0">
                    <a:pos x="184" y="279"/>
                  </a:cxn>
                  <a:cxn ang="0">
                    <a:pos x="185" y="273"/>
                  </a:cxn>
                  <a:cxn ang="0">
                    <a:pos x="182" y="266"/>
                  </a:cxn>
                  <a:cxn ang="0">
                    <a:pos x="176" y="260"/>
                  </a:cxn>
                  <a:cxn ang="0">
                    <a:pos x="169" y="254"/>
                  </a:cxn>
                  <a:cxn ang="0">
                    <a:pos x="162" y="252"/>
                  </a:cxn>
                  <a:cxn ang="0">
                    <a:pos x="147" y="247"/>
                  </a:cxn>
                  <a:cxn ang="0">
                    <a:pos x="132" y="244"/>
                  </a:cxn>
                  <a:cxn ang="0">
                    <a:pos x="118" y="242"/>
                  </a:cxn>
                  <a:cxn ang="0">
                    <a:pos x="105" y="239"/>
                  </a:cxn>
                  <a:cxn ang="0">
                    <a:pos x="91" y="234"/>
                  </a:cxn>
                  <a:cxn ang="0">
                    <a:pos x="78" y="229"/>
                  </a:cxn>
                  <a:cxn ang="0">
                    <a:pos x="66" y="221"/>
                  </a:cxn>
                  <a:cxn ang="0">
                    <a:pos x="55" y="210"/>
                  </a:cxn>
                  <a:cxn ang="0">
                    <a:pos x="50" y="161"/>
                  </a:cxn>
                  <a:cxn ang="0">
                    <a:pos x="62" y="121"/>
                  </a:cxn>
                  <a:cxn ang="0">
                    <a:pos x="85" y="89"/>
                  </a:cxn>
                  <a:cxn ang="0">
                    <a:pos x="118" y="63"/>
                  </a:cxn>
                  <a:cxn ang="0">
                    <a:pos x="153" y="43"/>
                  </a:cxn>
                  <a:cxn ang="0">
                    <a:pos x="190" y="27"/>
                  </a:cxn>
                  <a:cxn ang="0">
                    <a:pos x="223" y="16"/>
                  </a:cxn>
                  <a:cxn ang="0">
                    <a:pos x="250" y="6"/>
                  </a:cxn>
                  <a:cxn ang="0">
                    <a:pos x="234" y="2"/>
                  </a:cxn>
                  <a:cxn ang="0">
                    <a:pos x="216" y="0"/>
                  </a:cxn>
                  <a:cxn ang="0">
                    <a:pos x="196" y="3"/>
                  </a:cxn>
                  <a:cxn ang="0">
                    <a:pos x="174" y="6"/>
                  </a:cxn>
                  <a:cxn ang="0">
                    <a:pos x="152" y="13"/>
                  </a:cxn>
                  <a:cxn ang="0">
                    <a:pos x="130" y="20"/>
                  </a:cxn>
                  <a:cxn ang="0">
                    <a:pos x="107" y="29"/>
                  </a:cxn>
                  <a:cxn ang="0">
                    <a:pos x="88" y="3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7" name="Freeform 41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/>
                <a:ahLst/>
                <a:cxnLst>
                  <a:cxn ang="0">
                    <a:pos x="135" y="73"/>
                  </a:cxn>
                  <a:cxn ang="0">
                    <a:pos x="141" y="96"/>
                  </a:cxn>
                  <a:cxn ang="0">
                    <a:pos x="140" y="118"/>
                  </a:cxn>
                  <a:cxn ang="0">
                    <a:pos x="129" y="135"/>
                  </a:cxn>
                  <a:cxn ang="0">
                    <a:pos x="115" y="151"/>
                  </a:cxn>
                  <a:cxn ang="0">
                    <a:pos x="97" y="165"/>
                  </a:cxn>
                  <a:cxn ang="0">
                    <a:pos x="76" y="179"/>
                  </a:cxn>
                  <a:cxn ang="0">
                    <a:pos x="56" y="192"/>
                  </a:cxn>
                  <a:cxn ang="0">
                    <a:pos x="38" y="205"/>
                  </a:cxn>
                  <a:cxn ang="0">
                    <a:pos x="35" y="210"/>
                  </a:cxn>
                  <a:cxn ang="0">
                    <a:pos x="34" y="212"/>
                  </a:cxn>
                  <a:cxn ang="0">
                    <a:pos x="34" y="217"/>
                  </a:cxn>
                  <a:cxn ang="0">
                    <a:pos x="35" y="221"/>
                  </a:cxn>
                  <a:cxn ang="0">
                    <a:pos x="40" y="224"/>
                  </a:cxn>
                  <a:cxn ang="0">
                    <a:pos x="44" y="225"/>
                  </a:cxn>
                  <a:cxn ang="0">
                    <a:pos x="47" y="225"/>
                  </a:cxn>
                  <a:cxn ang="0">
                    <a:pos x="51" y="224"/>
                  </a:cxn>
                  <a:cxn ang="0">
                    <a:pos x="75" y="211"/>
                  </a:cxn>
                  <a:cxn ang="0">
                    <a:pos x="97" y="197"/>
                  </a:cxn>
                  <a:cxn ang="0">
                    <a:pos x="117" y="181"/>
                  </a:cxn>
                  <a:cxn ang="0">
                    <a:pos x="137" y="162"/>
                  </a:cxn>
                  <a:cxn ang="0">
                    <a:pos x="150" y="142"/>
                  </a:cxn>
                  <a:cxn ang="0">
                    <a:pos x="159" y="119"/>
                  </a:cxn>
                  <a:cxn ang="0">
                    <a:pos x="160" y="95"/>
                  </a:cxn>
                  <a:cxn ang="0">
                    <a:pos x="154" y="69"/>
                  </a:cxn>
                  <a:cxn ang="0">
                    <a:pos x="141" y="49"/>
                  </a:cxn>
                  <a:cxn ang="0">
                    <a:pos x="122" y="31"/>
                  </a:cxn>
                  <a:cxn ang="0">
                    <a:pos x="98" y="18"/>
                  </a:cxn>
                  <a:cxn ang="0">
                    <a:pos x="72" y="8"/>
                  </a:cxn>
                  <a:cxn ang="0">
                    <a:pos x="46" y="3"/>
                  </a:cxn>
                  <a:cxn ang="0">
                    <a:pos x="24" y="0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18" y="11"/>
                  </a:cxn>
                  <a:cxn ang="0">
                    <a:pos x="37" y="17"/>
                  </a:cxn>
                  <a:cxn ang="0">
                    <a:pos x="57" y="23"/>
                  </a:cxn>
                  <a:cxn ang="0">
                    <a:pos x="76" y="29"/>
                  </a:cxn>
                  <a:cxn ang="0">
                    <a:pos x="95" y="36"/>
                  </a:cxn>
                  <a:cxn ang="0">
                    <a:pos x="112" y="46"/>
                  </a:cxn>
                  <a:cxn ang="0">
                    <a:pos x="125" y="57"/>
                  </a:cxn>
                  <a:cxn ang="0">
                    <a:pos x="135" y="73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8" name="Freeform 42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/>
                <a:ahLst/>
                <a:cxnLst>
                  <a:cxn ang="0">
                    <a:pos x="127" y="87"/>
                  </a:cxn>
                  <a:cxn ang="0">
                    <a:pos x="68" y="143"/>
                  </a:cxn>
                  <a:cxn ang="0">
                    <a:pos x="22" y="208"/>
                  </a:cxn>
                  <a:cxn ang="0">
                    <a:pos x="0" y="283"/>
                  </a:cxn>
                  <a:cxn ang="0">
                    <a:pos x="5" y="333"/>
                  </a:cxn>
                  <a:cxn ang="0">
                    <a:pos x="12" y="353"/>
                  </a:cxn>
                  <a:cxn ang="0">
                    <a:pos x="25" y="372"/>
                  </a:cxn>
                  <a:cxn ang="0">
                    <a:pos x="41" y="388"/>
                  </a:cxn>
                  <a:cxn ang="0">
                    <a:pos x="71" y="405"/>
                  </a:cxn>
                  <a:cxn ang="0">
                    <a:pos x="109" y="424"/>
                  </a:cxn>
                  <a:cxn ang="0">
                    <a:pos x="150" y="438"/>
                  </a:cxn>
                  <a:cxn ang="0">
                    <a:pos x="191" y="449"/>
                  </a:cxn>
                  <a:cxn ang="0">
                    <a:pos x="234" y="458"/>
                  </a:cxn>
                  <a:cxn ang="0">
                    <a:pos x="276" y="464"/>
                  </a:cxn>
                  <a:cxn ang="0">
                    <a:pos x="319" y="468"/>
                  </a:cxn>
                  <a:cxn ang="0">
                    <a:pos x="363" y="471"/>
                  </a:cxn>
                  <a:cxn ang="0">
                    <a:pos x="391" y="472"/>
                  </a:cxn>
                  <a:cxn ang="0">
                    <a:pos x="401" y="464"/>
                  </a:cxn>
                  <a:cxn ang="0">
                    <a:pos x="404" y="451"/>
                  </a:cxn>
                  <a:cxn ang="0">
                    <a:pos x="395" y="441"/>
                  </a:cxn>
                  <a:cxn ang="0">
                    <a:pos x="369" y="434"/>
                  </a:cxn>
                  <a:cxn ang="0">
                    <a:pos x="331" y="426"/>
                  </a:cxn>
                  <a:cxn ang="0">
                    <a:pos x="291" y="421"/>
                  </a:cxn>
                  <a:cxn ang="0">
                    <a:pos x="251" y="415"/>
                  </a:cxn>
                  <a:cxn ang="0">
                    <a:pos x="213" y="408"/>
                  </a:cxn>
                  <a:cxn ang="0">
                    <a:pos x="175" y="398"/>
                  </a:cxn>
                  <a:cxn ang="0">
                    <a:pos x="138" y="386"/>
                  </a:cxn>
                  <a:cxn ang="0">
                    <a:pos x="102" y="372"/>
                  </a:cxn>
                  <a:cxn ang="0">
                    <a:pos x="69" y="352"/>
                  </a:cxn>
                  <a:cxn ang="0">
                    <a:pos x="49" y="324"/>
                  </a:cxn>
                  <a:cxn ang="0">
                    <a:pos x="43" y="290"/>
                  </a:cxn>
                  <a:cxn ang="0">
                    <a:pos x="49" y="250"/>
                  </a:cxn>
                  <a:cxn ang="0">
                    <a:pos x="65" y="212"/>
                  </a:cxn>
                  <a:cxn ang="0">
                    <a:pos x="90" y="172"/>
                  </a:cxn>
                  <a:cxn ang="0">
                    <a:pos x="119" y="138"/>
                  </a:cxn>
                  <a:cxn ang="0">
                    <a:pos x="154" y="103"/>
                  </a:cxn>
                  <a:cxn ang="0">
                    <a:pos x="193" y="71"/>
                  </a:cxn>
                  <a:cxn ang="0">
                    <a:pos x="245" y="47"/>
                  </a:cxn>
                  <a:cxn ang="0">
                    <a:pos x="298" y="25"/>
                  </a:cxn>
                  <a:cxn ang="0">
                    <a:pos x="332" y="8"/>
                  </a:cxn>
                  <a:cxn ang="0">
                    <a:pos x="322" y="0"/>
                  </a:cxn>
                  <a:cxn ang="0">
                    <a:pos x="278" y="5"/>
                  </a:cxn>
                  <a:cxn ang="0">
                    <a:pos x="226" y="23"/>
                  </a:cxn>
                  <a:cxn ang="0">
                    <a:pos x="178" y="4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39" name="Freeform 43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/>
                <a:ahLst/>
                <a:cxnLst>
                  <a:cxn ang="0">
                    <a:pos x="294" y="96"/>
                  </a:cxn>
                  <a:cxn ang="0">
                    <a:pos x="310" y="113"/>
                  </a:cxn>
                  <a:cxn ang="0">
                    <a:pos x="320" y="133"/>
                  </a:cxn>
                  <a:cxn ang="0">
                    <a:pos x="325" y="155"/>
                  </a:cxn>
                  <a:cxn ang="0">
                    <a:pos x="325" y="178"/>
                  </a:cxn>
                  <a:cxn ang="0">
                    <a:pos x="322" y="197"/>
                  </a:cxn>
                  <a:cxn ang="0">
                    <a:pos x="316" y="212"/>
                  </a:cxn>
                  <a:cxn ang="0">
                    <a:pos x="306" y="228"/>
                  </a:cxn>
                  <a:cxn ang="0">
                    <a:pos x="295" y="241"/>
                  </a:cxn>
                  <a:cxn ang="0">
                    <a:pos x="282" y="256"/>
                  </a:cxn>
                  <a:cxn ang="0">
                    <a:pos x="269" y="267"/>
                  </a:cxn>
                  <a:cxn ang="0">
                    <a:pos x="256" y="280"/>
                  </a:cxn>
                  <a:cxn ang="0">
                    <a:pos x="243" y="293"/>
                  </a:cxn>
                  <a:cxn ang="0">
                    <a:pos x="240" y="297"/>
                  </a:cxn>
                  <a:cxn ang="0">
                    <a:pos x="240" y="302"/>
                  </a:cxn>
                  <a:cxn ang="0">
                    <a:pos x="240" y="306"/>
                  </a:cxn>
                  <a:cxn ang="0">
                    <a:pos x="243" y="310"/>
                  </a:cxn>
                  <a:cxn ang="0">
                    <a:pos x="247" y="313"/>
                  </a:cxn>
                  <a:cxn ang="0">
                    <a:pos x="253" y="315"/>
                  </a:cxn>
                  <a:cxn ang="0">
                    <a:pos x="257" y="313"/>
                  </a:cxn>
                  <a:cxn ang="0">
                    <a:pos x="262" y="310"/>
                  </a:cxn>
                  <a:cxn ang="0">
                    <a:pos x="291" y="292"/>
                  </a:cxn>
                  <a:cxn ang="0">
                    <a:pos x="316" y="267"/>
                  </a:cxn>
                  <a:cxn ang="0">
                    <a:pos x="335" y="240"/>
                  </a:cxn>
                  <a:cxn ang="0">
                    <a:pos x="348" y="208"/>
                  </a:cxn>
                  <a:cxn ang="0">
                    <a:pos x="354" y="177"/>
                  </a:cxn>
                  <a:cxn ang="0">
                    <a:pos x="351" y="143"/>
                  </a:cxn>
                  <a:cxn ang="0">
                    <a:pos x="339" y="113"/>
                  </a:cxn>
                  <a:cxn ang="0">
                    <a:pos x="316" y="86"/>
                  </a:cxn>
                  <a:cxn ang="0">
                    <a:pos x="298" y="72"/>
                  </a:cxn>
                  <a:cxn ang="0">
                    <a:pos x="278" y="60"/>
                  </a:cxn>
                  <a:cxn ang="0">
                    <a:pos x="256" y="49"/>
                  </a:cxn>
                  <a:cxn ang="0">
                    <a:pos x="231" y="39"/>
                  </a:cxn>
                  <a:cxn ang="0">
                    <a:pos x="206" y="29"/>
                  </a:cxn>
                  <a:cxn ang="0">
                    <a:pos x="181" y="21"/>
                  </a:cxn>
                  <a:cxn ang="0">
                    <a:pos x="155" y="16"/>
                  </a:cxn>
                  <a:cxn ang="0">
                    <a:pos x="130" y="10"/>
                  </a:cxn>
                  <a:cxn ang="0">
                    <a:pos x="105" y="6"/>
                  </a:cxn>
                  <a:cxn ang="0">
                    <a:pos x="83" y="3"/>
                  </a:cxn>
                  <a:cxn ang="0">
                    <a:pos x="61" y="0"/>
                  </a:cxn>
                  <a:cxn ang="0">
                    <a:pos x="43" y="0"/>
                  </a:cxn>
                  <a:cxn ang="0">
                    <a:pos x="27" y="0"/>
                  </a:cxn>
                  <a:cxn ang="0">
                    <a:pos x="14" y="0"/>
                  </a:cxn>
                  <a:cxn ang="0">
                    <a:pos x="5" y="3"/>
                  </a:cxn>
                  <a:cxn ang="0">
                    <a:pos x="0" y="6"/>
                  </a:cxn>
                  <a:cxn ang="0">
                    <a:pos x="15" y="8"/>
                  </a:cxn>
                  <a:cxn ang="0">
                    <a:pos x="30" y="10"/>
                  </a:cxn>
                  <a:cxn ang="0">
                    <a:pos x="47" y="13"/>
                  </a:cxn>
                  <a:cxn ang="0">
                    <a:pos x="65" y="16"/>
                  </a:cxn>
                  <a:cxn ang="0">
                    <a:pos x="83" y="20"/>
                  </a:cxn>
                  <a:cxn ang="0">
                    <a:pos x="103" y="23"/>
                  </a:cxn>
                  <a:cxn ang="0">
                    <a:pos x="122" y="27"/>
                  </a:cxn>
                  <a:cxn ang="0">
                    <a:pos x="143" y="31"/>
                  </a:cxn>
                  <a:cxn ang="0">
                    <a:pos x="162" y="37"/>
                  </a:cxn>
                  <a:cxn ang="0">
                    <a:pos x="182" y="43"/>
                  </a:cxn>
                  <a:cxn ang="0">
                    <a:pos x="203" y="49"/>
                  </a:cxn>
                  <a:cxn ang="0">
                    <a:pos x="222" y="56"/>
                  </a:cxn>
                  <a:cxn ang="0">
                    <a:pos x="241" y="64"/>
                  </a:cxn>
                  <a:cxn ang="0">
                    <a:pos x="260" y="75"/>
                  </a:cxn>
                  <a:cxn ang="0">
                    <a:pos x="278" y="85"/>
                  </a:cxn>
                  <a:cxn ang="0">
                    <a:pos x="294" y="96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 w="6350" cmpd="sng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0" name="Freeform 44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187"/>
                  </a:cxn>
                  <a:cxn ang="0">
                    <a:pos x="5" y="210"/>
                  </a:cxn>
                  <a:cxn ang="0">
                    <a:pos x="16" y="231"/>
                  </a:cxn>
                  <a:cxn ang="0">
                    <a:pos x="30" y="250"/>
                  </a:cxn>
                  <a:cxn ang="0">
                    <a:pos x="48" y="266"/>
                  </a:cxn>
                  <a:cxn ang="0">
                    <a:pos x="69" y="280"/>
                  </a:cxn>
                  <a:cxn ang="0">
                    <a:pos x="92" y="290"/>
                  </a:cxn>
                  <a:cxn ang="0">
                    <a:pos x="116" y="296"/>
                  </a:cxn>
                  <a:cxn ang="0">
                    <a:pos x="123" y="297"/>
                  </a:cxn>
                  <a:cxn ang="0">
                    <a:pos x="130" y="295"/>
                  </a:cxn>
                  <a:cxn ang="0">
                    <a:pos x="136" y="290"/>
                  </a:cxn>
                  <a:cxn ang="0">
                    <a:pos x="139" y="284"/>
                  </a:cxn>
                  <a:cxn ang="0">
                    <a:pos x="139" y="277"/>
                  </a:cxn>
                  <a:cxn ang="0">
                    <a:pos x="138" y="270"/>
                  </a:cxn>
                  <a:cxn ang="0">
                    <a:pos x="133" y="264"/>
                  </a:cxn>
                  <a:cxn ang="0">
                    <a:pos x="126" y="261"/>
                  </a:cxn>
                  <a:cxn ang="0">
                    <a:pos x="102" y="253"/>
                  </a:cxn>
                  <a:cxn ang="0">
                    <a:pos x="80" y="241"/>
                  </a:cxn>
                  <a:cxn ang="0">
                    <a:pos x="63" y="226"/>
                  </a:cxn>
                  <a:cxn ang="0">
                    <a:pos x="50" y="208"/>
                  </a:cxn>
                  <a:cxn ang="0">
                    <a:pos x="41" y="187"/>
                  </a:cxn>
                  <a:cxn ang="0">
                    <a:pos x="36" y="164"/>
                  </a:cxn>
                  <a:cxn ang="0">
                    <a:pos x="36" y="139"/>
                  </a:cxn>
                  <a:cxn ang="0">
                    <a:pos x="44" y="113"/>
                  </a:cxn>
                  <a:cxn ang="0">
                    <a:pos x="52" y="95"/>
                  </a:cxn>
                  <a:cxn ang="0">
                    <a:pos x="64" y="78"/>
                  </a:cxn>
                  <a:cxn ang="0">
                    <a:pos x="77" y="62"/>
                  </a:cxn>
                  <a:cxn ang="0">
                    <a:pos x="92" y="47"/>
                  </a:cxn>
                  <a:cxn ang="0">
                    <a:pos x="105" y="34"/>
                  </a:cxn>
                  <a:cxn ang="0">
                    <a:pos x="120" y="23"/>
                  </a:cxn>
                  <a:cxn ang="0">
                    <a:pos x="133" y="11"/>
                  </a:cxn>
                  <a:cxn ang="0">
                    <a:pos x="143" y="1"/>
                  </a:cxn>
                  <a:cxn ang="0">
                    <a:pos x="133" y="0"/>
                  </a:cxn>
                  <a:cxn ang="0">
                    <a:pos x="117" y="7"/>
                  </a:cxn>
                  <a:cxn ang="0">
                    <a:pos x="95" y="23"/>
                  </a:cxn>
                  <a:cxn ang="0">
                    <a:pos x="70" y="44"/>
                  </a:cxn>
                  <a:cxn ang="0">
                    <a:pos x="47" y="72"/>
                  </a:cxn>
                  <a:cxn ang="0">
                    <a:pos x="25" y="101"/>
                  </a:cxn>
                  <a:cxn ang="0">
                    <a:pos x="8" y="132"/>
                  </a:cxn>
                  <a:cxn ang="0">
                    <a:pos x="0" y="162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1" name="Freeform 45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/>
                <a:ahLst/>
                <a:cxnLst>
                  <a:cxn ang="0">
                    <a:pos x="260" y="155"/>
                  </a:cxn>
                  <a:cxn ang="0">
                    <a:pos x="275" y="180"/>
                  </a:cxn>
                  <a:cxn ang="0">
                    <a:pos x="282" y="206"/>
                  </a:cxn>
                  <a:cxn ang="0">
                    <a:pos x="278" y="234"/>
                  </a:cxn>
                  <a:cxn ang="0">
                    <a:pos x="262" y="262"/>
                  </a:cxn>
                  <a:cxn ang="0">
                    <a:pos x="237" y="286"/>
                  </a:cxn>
                  <a:cxn ang="0">
                    <a:pos x="209" y="308"/>
                  </a:cxn>
                  <a:cxn ang="0">
                    <a:pos x="180" y="331"/>
                  </a:cxn>
                  <a:cxn ang="0">
                    <a:pos x="162" y="348"/>
                  </a:cxn>
                  <a:cxn ang="0">
                    <a:pos x="156" y="359"/>
                  </a:cxn>
                  <a:cxn ang="0">
                    <a:pos x="152" y="371"/>
                  </a:cxn>
                  <a:cxn ang="0">
                    <a:pos x="153" y="382"/>
                  </a:cxn>
                  <a:cxn ang="0">
                    <a:pos x="163" y="388"/>
                  </a:cxn>
                  <a:cxn ang="0">
                    <a:pos x="175" y="387"/>
                  </a:cxn>
                  <a:cxn ang="0">
                    <a:pos x="194" y="367"/>
                  </a:cxn>
                  <a:cxn ang="0">
                    <a:pos x="227" y="337"/>
                  </a:cxn>
                  <a:cxn ang="0">
                    <a:pos x="260" y="308"/>
                  </a:cxn>
                  <a:cxn ang="0">
                    <a:pos x="290" y="275"/>
                  </a:cxn>
                  <a:cxn ang="0">
                    <a:pos x="307" y="234"/>
                  </a:cxn>
                  <a:cxn ang="0">
                    <a:pos x="304" y="191"/>
                  </a:cxn>
                  <a:cxn ang="0">
                    <a:pos x="285" y="151"/>
                  </a:cxn>
                  <a:cxn ang="0">
                    <a:pos x="253" y="118"/>
                  </a:cxn>
                  <a:cxn ang="0">
                    <a:pos x="222" y="94"/>
                  </a:cxn>
                  <a:cxn ang="0">
                    <a:pos x="191" y="75"/>
                  </a:cxn>
                  <a:cxn ang="0">
                    <a:pos x="159" y="55"/>
                  </a:cxn>
                  <a:cxn ang="0">
                    <a:pos x="124" y="36"/>
                  </a:cxn>
                  <a:cxn ang="0">
                    <a:pos x="92" y="20"/>
                  </a:cxn>
                  <a:cxn ang="0">
                    <a:pos x="59" y="9"/>
                  </a:cxn>
                  <a:cxn ang="0">
                    <a:pos x="31" y="2"/>
                  </a:cxn>
                  <a:cxn ang="0">
                    <a:pos x="9" y="2"/>
                  </a:cxn>
                  <a:cxn ang="0">
                    <a:pos x="11" y="7"/>
                  </a:cxn>
                  <a:cxn ang="0">
                    <a:pos x="36" y="17"/>
                  </a:cxn>
                  <a:cxn ang="0">
                    <a:pos x="65" y="30"/>
                  </a:cxn>
                  <a:cxn ang="0">
                    <a:pos x="99" y="46"/>
                  </a:cxn>
                  <a:cxn ang="0">
                    <a:pos x="134" y="65"/>
                  </a:cxn>
                  <a:cxn ang="0">
                    <a:pos x="169" y="86"/>
                  </a:cxn>
                  <a:cxn ang="0">
                    <a:pos x="205" y="109"/>
                  </a:cxn>
                  <a:cxn ang="0">
                    <a:pos x="235" y="132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2" name="Freeform 46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/>
                <a:ahLst/>
                <a:cxnLst>
                  <a:cxn ang="0">
                    <a:pos x="332" y="65"/>
                  </a:cxn>
                  <a:cxn ang="0">
                    <a:pos x="351" y="123"/>
                  </a:cxn>
                  <a:cxn ang="0">
                    <a:pos x="373" y="181"/>
                  </a:cxn>
                  <a:cxn ang="0">
                    <a:pos x="395" y="237"/>
                  </a:cxn>
                  <a:cxn ang="0">
                    <a:pos x="406" y="273"/>
                  </a:cxn>
                  <a:cxn ang="0">
                    <a:pos x="404" y="284"/>
                  </a:cxn>
                  <a:cxn ang="0">
                    <a:pos x="393" y="292"/>
                  </a:cxn>
                  <a:cxn ang="0">
                    <a:pos x="381" y="289"/>
                  </a:cxn>
                  <a:cxn ang="0">
                    <a:pos x="364" y="251"/>
                  </a:cxn>
                  <a:cxn ang="0">
                    <a:pos x="339" y="171"/>
                  </a:cxn>
                  <a:cxn ang="0">
                    <a:pos x="318" y="93"/>
                  </a:cxn>
                  <a:cxn ang="0">
                    <a:pos x="307" y="42"/>
                  </a:cxn>
                  <a:cxn ang="0">
                    <a:pos x="283" y="34"/>
                  </a:cxn>
                  <a:cxn ang="0">
                    <a:pos x="239" y="39"/>
                  </a:cxn>
                  <a:cxn ang="0">
                    <a:pos x="192" y="50"/>
                  </a:cxn>
                  <a:cxn ang="0">
                    <a:pos x="148" y="65"/>
                  </a:cxn>
                  <a:cxn ang="0">
                    <a:pos x="106" y="83"/>
                  </a:cxn>
                  <a:cxn ang="0">
                    <a:pos x="67" y="103"/>
                  </a:cxn>
                  <a:cxn ang="0">
                    <a:pos x="34" y="122"/>
                  </a:cxn>
                  <a:cxn ang="0">
                    <a:pos x="9" y="141"/>
                  </a:cxn>
                  <a:cxn ang="0">
                    <a:pos x="0" y="133"/>
                  </a:cxn>
                  <a:cxn ang="0">
                    <a:pos x="19" y="102"/>
                  </a:cxn>
                  <a:cxn ang="0">
                    <a:pos x="53" y="70"/>
                  </a:cxn>
                  <a:cxn ang="0">
                    <a:pos x="92" y="43"/>
                  </a:cxn>
                  <a:cxn ang="0">
                    <a:pos x="139" y="23"/>
                  </a:cxn>
                  <a:cxn ang="0">
                    <a:pos x="210" y="8"/>
                  </a:cxn>
                  <a:cxn ang="0">
                    <a:pos x="277" y="1"/>
                  </a:cxn>
                  <a:cxn ang="0">
                    <a:pos x="321" y="0"/>
                  </a:cxn>
                  <a:cxn ang="0">
                    <a:pos x="336" y="1"/>
                  </a:cxn>
                  <a:cxn ang="0">
                    <a:pos x="345" y="11"/>
                  </a:cxn>
                  <a:cxn ang="0">
                    <a:pos x="345" y="26"/>
                  </a:cxn>
                  <a:cxn ang="0">
                    <a:pos x="335" y="34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3" name="Freeform 47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/>
                <a:ahLst/>
                <a:cxnLst>
                  <a:cxn ang="0">
                    <a:pos x="82" y="289"/>
                  </a:cxn>
                  <a:cxn ang="0">
                    <a:pos x="87" y="316"/>
                  </a:cxn>
                  <a:cxn ang="0">
                    <a:pos x="107" y="376"/>
                  </a:cxn>
                  <a:cxn ang="0">
                    <a:pos x="141" y="455"/>
                  </a:cxn>
                  <a:cxn ang="0">
                    <a:pos x="175" y="533"/>
                  </a:cxn>
                  <a:cxn ang="0">
                    <a:pos x="210" y="611"/>
                  </a:cxn>
                  <a:cxn ang="0">
                    <a:pos x="248" y="687"/>
                  </a:cxn>
                  <a:cxn ang="0">
                    <a:pos x="287" y="763"/>
                  </a:cxn>
                  <a:cxn ang="0">
                    <a:pos x="326" y="839"/>
                  </a:cxn>
                  <a:cxn ang="0">
                    <a:pos x="367" y="915"/>
                  </a:cxn>
                  <a:cxn ang="0">
                    <a:pos x="391" y="957"/>
                  </a:cxn>
                  <a:cxn ang="0">
                    <a:pos x="404" y="960"/>
                  </a:cxn>
                  <a:cxn ang="0">
                    <a:pos x="420" y="960"/>
                  </a:cxn>
                  <a:cxn ang="0">
                    <a:pos x="433" y="957"/>
                  </a:cxn>
                  <a:cxn ang="0">
                    <a:pos x="439" y="948"/>
                  </a:cxn>
                  <a:cxn ang="0">
                    <a:pos x="436" y="937"/>
                  </a:cxn>
                  <a:cxn ang="0">
                    <a:pos x="414" y="902"/>
                  </a:cxn>
                  <a:cxn ang="0">
                    <a:pos x="380" y="843"/>
                  </a:cxn>
                  <a:cxn ang="0">
                    <a:pos x="348" y="784"/>
                  </a:cxn>
                  <a:cxn ang="0">
                    <a:pos x="314" y="724"/>
                  </a:cxn>
                  <a:cxn ang="0">
                    <a:pos x="269" y="638"/>
                  </a:cxn>
                  <a:cxn ang="0">
                    <a:pos x="216" y="532"/>
                  </a:cxn>
                  <a:cxn ang="0">
                    <a:pos x="169" y="424"/>
                  </a:cxn>
                  <a:cxn ang="0">
                    <a:pos x="128" y="312"/>
                  </a:cxn>
                  <a:cxn ang="0">
                    <a:pos x="91" y="220"/>
                  </a:cxn>
                  <a:cxn ang="0">
                    <a:pos x="60" y="139"/>
                  </a:cxn>
                  <a:cxn ang="0">
                    <a:pos x="35" y="62"/>
                  </a:cxn>
                  <a:cxn ang="0">
                    <a:pos x="15" y="10"/>
                  </a:cxn>
                  <a:cxn ang="0">
                    <a:pos x="5" y="1"/>
                  </a:cxn>
                  <a:cxn ang="0">
                    <a:pos x="0" y="10"/>
                  </a:cxn>
                  <a:cxn ang="0">
                    <a:pos x="6" y="47"/>
                  </a:cxn>
                  <a:cxn ang="0">
                    <a:pos x="16" y="115"/>
                  </a:cxn>
                  <a:cxn ang="0">
                    <a:pos x="33" y="179"/>
                  </a:cxn>
                  <a:cxn ang="0">
                    <a:pos x="56" y="241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4" name="Freeform 48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/>
                <a:ahLst/>
                <a:cxnLst>
                  <a:cxn ang="0">
                    <a:pos x="2" y="182"/>
                  </a:cxn>
                  <a:cxn ang="0">
                    <a:pos x="0" y="187"/>
                  </a:cxn>
                  <a:cxn ang="0">
                    <a:pos x="0" y="191"/>
                  </a:cxn>
                  <a:cxn ang="0">
                    <a:pos x="2" y="195"/>
                  </a:cxn>
                  <a:cxn ang="0">
                    <a:pos x="6" y="198"/>
                  </a:cxn>
                  <a:cxn ang="0">
                    <a:pos x="30" y="187"/>
                  </a:cxn>
                  <a:cxn ang="0">
                    <a:pos x="52" y="176"/>
                  </a:cxn>
                  <a:cxn ang="0">
                    <a:pos x="75" y="166"/>
                  </a:cxn>
                  <a:cxn ang="0">
                    <a:pos x="99" y="156"/>
                  </a:cxn>
                  <a:cxn ang="0">
                    <a:pos x="124" y="146"/>
                  </a:cxn>
                  <a:cxn ang="0">
                    <a:pos x="147" y="138"/>
                  </a:cxn>
                  <a:cxn ang="0">
                    <a:pos x="171" y="128"/>
                  </a:cxn>
                  <a:cxn ang="0">
                    <a:pos x="194" y="119"/>
                  </a:cxn>
                  <a:cxn ang="0">
                    <a:pos x="218" y="109"/>
                  </a:cxn>
                  <a:cxn ang="0">
                    <a:pos x="241" y="99"/>
                  </a:cxn>
                  <a:cxn ang="0">
                    <a:pos x="265" y="89"/>
                  </a:cxn>
                  <a:cxn ang="0">
                    <a:pos x="287" y="77"/>
                  </a:cxn>
                  <a:cxn ang="0">
                    <a:pos x="310" y="66"/>
                  </a:cxn>
                  <a:cxn ang="0">
                    <a:pos x="332" y="54"/>
                  </a:cxn>
                  <a:cxn ang="0">
                    <a:pos x="354" y="41"/>
                  </a:cxn>
                  <a:cxn ang="0">
                    <a:pos x="376" y="27"/>
                  </a:cxn>
                  <a:cxn ang="0">
                    <a:pos x="381" y="23"/>
                  </a:cxn>
                  <a:cxn ang="0">
                    <a:pos x="382" y="17"/>
                  </a:cxn>
                  <a:cxn ang="0">
                    <a:pos x="382" y="11"/>
                  </a:cxn>
                  <a:cxn ang="0">
                    <a:pos x="379" y="7"/>
                  </a:cxn>
                  <a:cxn ang="0">
                    <a:pos x="375" y="3"/>
                  </a:cxn>
                  <a:cxn ang="0">
                    <a:pos x="369" y="0"/>
                  </a:cxn>
                  <a:cxn ang="0">
                    <a:pos x="363" y="0"/>
                  </a:cxn>
                  <a:cxn ang="0">
                    <a:pos x="359" y="3"/>
                  </a:cxn>
                  <a:cxn ang="0">
                    <a:pos x="335" y="16"/>
                  </a:cxn>
                  <a:cxn ang="0">
                    <a:pos x="309" y="28"/>
                  </a:cxn>
                  <a:cxn ang="0">
                    <a:pos x="281" y="41"/>
                  </a:cxn>
                  <a:cxn ang="0">
                    <a:pos x="253" y="56"/>
                  </a:cxn>
                  <a:cxn ang="0">
                    <a:pos x="223" y="70"/>
                  </a:cxn>
                  <a:cxn ang="0">
                    <a:pos x="193" y="84"/>
                  </a:cxn>
                  <a:cxn ang="0">
                    <a:pos x="163" y="97"/>
                  </a:cxn>
                  <a:cxn ang="0">
                    <a:pos x="135" y="112"/>
                  </a:cxn>
                  <a:cxn ang="0">
                    <a:pos x="107" y="125"/>
                  </a:cxn>
                  <a:cxn ang="0">
                    <a:pos x="83" y="136"/>
                  </a:cxn>
                  <a:cxn ang="0">
                    <a:pos x="61" y="148"/>
                  </a:cxn>
                  <a:cxn ang="0">
                    <a:pos x="40" y="158"/>
                  </a:cxn>
                  <a:cxn ang="0">
                    <a:pos x="24" y="166"/>
                  </a:cxn>
                  <a:cxn ang="0">
                    <a:pos x="12" y="174"/>
                  </a:cxn>
                  <a:cxn ang="0">
                    <a:pos x="5" y="179"/>
                  </a:cxn>
                  <a:cxn ang="0">
                    <a:pos x="2" y="182"/>
                  </a:cxn>
                  <a:cxn ang="0">
                    <a:pos x="2" y="182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5" name="Freeform 49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/>
                <a:ahLst/>
                <a:cxnLst>
                  <a:cxn ang="0">
                    <a:pos x="119" y="3"/>
                  </a:cxn>
                  <a:cxn ang="0">
                    <a:pos x="105" y="1"/>
                  </a:cxn>
                  <a:cxn ang="0">
                    <a:pos x="94" y="0"/>
                  </a:cxn>
                  <a:cxn ang="0">
                    <a:pos x="75" y="1"/>
                  </a:cxn>
                  <a:cxn ang="0">
                    <a:pos x="57" y="4"/>
                  </a:cxn>
                  <a:cxn ang="0">
                    <a:pos x="41" y="13"/>
                  </a:cxn>
                  <a:cxn ang="0">
                    <a:pos x="17" y="34"/>
                  </a:cxn>
                  <a:cxn ang="0">
                    <a:pos x="1" y="76"/>
                  </a:cxn>
                  <a:cxn ang="0">
                    <a:pos x="3" y="121"/>
                  </a:cxn>
                  <a:cxn ang="0">
                    <a:pos x="16" y="167"/>
                  </a:cxn>
                  <a:cxn ang="0">
                    <a:pos x="35" y="200"/>
                  </a:cxn>
                  <a:cxn ang="0">
                    <a:pos x="57" y="223"/>
                  </a:cxn>
                  <a:cxn ang="0">
                    <a:pos x="85" y="236"/>
                  </a:cxn>
                  <a:cxn ang="0">
                    <a:pos x="116" y="240"/>
                  </a:cxn>
                  <a:cxn ang="0">
                    <a:pos x="154" y="228"/>
                  </a:cxn>
                  <a:cxn ang="0">
                    <a:pos x="192" y="204"/>
                  </a:cxn>
                  <a:cxn ang="0">
                    <a:pos x="218" y="171"/>
                  </a:cxn>
                  <a:cxn ang="0">
                    <a:pos x="229" y="131"/>
                  </a:cxn>
                  <a:cxn ang="0">
                    <a:pos x="224" y="103"/>
                  </a:cxn>
                  <a:cxn ang="0">
                    <a:pos x="215" y="95"/>
                  </a:cxn>
                  <a:cxn ang="0">
                    <a:pos x="204" y="95"/>
                  </a:cxn>
                  <a:cxn ang="0">
                    <a:pos x="195" y="105"/>
                  </a:cxn>
                  <a:cxn ang="0">
                    <a:pos x="193" y="126"/>
                  </a:cxn>
                  <a:cxn ang="0">
                    <a:pos x="183" y="158"/>
                  </a:cxn>
                  <a:cxn ang="0">
                    <a:pos x="164" y="181"/>
                  </a:cxn>
                  <a:cxn ang="0">
                    <a:pos x="133" y="195"/>
                  </a:cxn>
                  <a:cxn ang="0">
                    <a:pos x="92" y="197"/>
                  </a:cxn>
                  <a:cxn ang="0">
                    <a:pos x="63" y="177"/>
                  </a:cxn>
                  <a:cxn ang="0">
                    <a:pos x="47" y="142"/>
                  </a:cxn>
                  <a:cxn ang="0">
                    <a:pos x="36" y="103"/>
                  </a:cxn>
                  <a:cxn ang="0">
                    <a:pos x="35" y="73"/>
                  </a:cxn>
                  <a:cxn ang="0">
                    <a:pos x="41" y="50"/>
                  </a:cxn>
                  <a:cxn ang="0">
                    <a:pos x="55" y="33"/>
                  </a:cxn>
                  <a:cxn ang="0">
                    <a:pos x="77" y="21"/>
                  </a:cxn>
                  <a:cxn ang="0">
                    <a:pos x="97" y="19"/>
                  </a:cxn>
                  <a:cxn ang="0">
                    <a:pos x="120" y="19"/>
                  </a:cxn>
                  <a:cxn ang="0">
                    <a:pos x="139" y="20"/>
                  </a:cxn>
                  <a:cxn ang="0">
                    <a:pos x="133" y="9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6" name="Freeform 50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34" y="28"/>
                  </a:cxn>
                  <a:cxn ang="0">
                    <a:pos x="15" y="52"/>
                  </a:cxn>
                  <a:cxn ang="0">
                    <a:pos x="3" y="81"/>
                  </a:cxn>
                  <a:cxn ang="0">
                    <a:pos x="0" y="114"/>
                  </a:cxn>
                  <a:cxn ang="0">
                    <a:pos x="6" y="145"/>
                  </a:cxn>
                  <a:cxn ang="0">
                    <a:pos x="18" y="176"/>
                  </a:cxn>
                  <a:cxn ang="0">
                    <a:pos x="37" y="204"/>
                  </a:cxn>
                  <a:cxn ang="0">
                    <a:pos x="65" y="232"/>
                  </a:cxn>
                  <a:cxn ang="0">
                    <a:pos x="102" y="258"/>
                  </a:cxn>
                  <a:cxn ang="0">
                    <a:pos x="143" y="270"/>
                  </a:cxn>
                  <a:cxn ang="0">
                    <a:pos x="185" y="265"/>
                  </a:cxn>
                  <a:cxn ang="0">
                    <a:pos x="219" y="240"/>
                  </a:cxn>
                  <a:cxn ang="0">
                    <a:pos x="244" y="216"/>
                  </a:cxn>
                  <a:cxn ang="0">
                    <a:pos x="263" y="189"/>
                  </a:cxn>
                  <a:cxn ang="0">
                    <a:pos x="276" y="158"/>
                  </a:cxn>
                  <a:cxn ang="0">
                    <a:pos x="281" y="134"/>
                  </a:cxn>
                  <a:cxn ang="0">
                    <a:pos x="275" y="121"/>
                  </a:cxn>
                  <a:cxn ang="0">
                    <a:pos x="259" y="117"/>
                  </a:cxn>
                  <a:cxn ang="0">
                    <a:pos x="245" y="122"/>
                  </a:cxn>
                  <a:cxn ang="0">
                    <a:pos x="243" y="133"/>
                  </a:cxn>
                  <a:cxn ang="0">
                    <a:pos x="235" y="151"/>
                  </a:cxn>
                  <a:cxn ang="0">
                    <a:pos x="222" y="179"/>
                  </a:cxn>
                  <a:cxn ang="0">
                    <a:pos x="199" y="203"/>
                  </a:cxn>
                  <a:cxn ang="0">
                    <a:pos x="154" y="212"/>
                  </a:cxn>
                  <a:cxn ang="0">
                    <a:pos x="100" y="197"/>
                  </a:cxn>
                  <a:cxn ang="0">
                    <a:pos x="59" y="163"/>
                  </a:cxn>
                  <a:cxn ang="0">
                    <a:pos x="40" y="114"/>
                  </a:cxn>
                  <a:cxn ang="0">
                    <a:pos x="44" y="74"/>
                  </a:cxn>
                  <a:cxn ang="0">
                    <a:pos x="59" y="51"/>
                  </a:cxn>
                  <a:cxn ang="0">
                    <a:pos x="80" y="31"/>
                  </a:cxn>
                  <a:cxn ang="0">
                    <a:pos x="102" y="19"/>
                  </a:cxn>
                  <a:cxn ang="0">
                    <a:pos x="110" y="5"/>
                  </a:cxn>
                  <a:cxn ang="0">
                    <a:pos x="88" y="2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7" name="Freeform 51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8" y="13"/>
                  </a:cxn>
                  <a:cxn ang="0">
                    <a:pos x="11" y="13"/>
                  </a:cxn>
                  <a:cxn ang="0">
                    <a:pos x="14" y="11"/>
                  </a:cxn>
                  <a:cxn ang="0">
                    <a:pos x="15" y="9"/>
                  </a:cxn>
                  <a:cxn ang="0">
                    <a:pos x="15" y="6"/>
                  </a:cxn>
                  <a:cxn ang="0">
                    <a:pos x="15" y="4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8" name="Freeform 52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9" y="17"/>
                  </a:cxn>
                  <a:cxn ang="0">
                    <a:pos x="13" y="17"/>
                  </a:cxn>
                  <a:cxn ang="0">
                    <a:pos x="16" y="15"/>
                  </a:cxn>
                  <a:cxn ang="0">
                    <a:pos x="17" y="13"/>
                  </a:cxn>
                  <a:cxn ang="0">
                    <a:pos x="17" y="9"/>
                  </a:cxn>
                  <a:cxn ang="0">
                    <a:pos x="17" y="6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3" y="3"/>
                  </a:cxn>
                  <a:cxn ang="0">
                    <a:pos x="1" y="6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49" name="Freeform 53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7" y="7"/>
                  </a:cxn>
                  <a:cxn ang="0">
                    <a:pos x="9" y="6"/>
                  </a:cxn>
                  <a:cxn ang="0">
                    <a:pos x="9" y="4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0" name="Freeform 54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5"/>
                  </a:cxn>
                  <a:cxn ang="0">
                    <a:pos x="1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7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1" name="Freeform 55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7" y="3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2" name="Freeform 56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5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7" y="17"/>
                  </a:cxn>
                  <a:cxn ang="0">
                    <a:pos x="20" y="15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7" y="3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3" name="Freeform 57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9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9" y="13"/>
                  </a:cxn>
                  <a:cxn ang="0">
                    <a:pos x="11" y="12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4" name="Freeform 58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5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2" y="10"/>
                  </a:cxn>
                  <a:cxn ang="0">
                    <a:pos x="13" y="8"/>
                  </a:cxn>
                  <a:cxn ang="0">
                    <a:pos x="13" y="6"/>
                  </a:cxn>
                  <a:cxn ang="0">
                    <a:pos x="13" y="3"/>
                  </a:cxn>
                  <a:cxn ang="0">
                    <a:pos x="12" y="2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5" name="Freeform 59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6" name="Freeform 60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7" name="Freeform 61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9" y="17"/>
                  </a:cxn>
                  <a:cxn ang="0">
                    <a:pos x="12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2" y="1"/>
                  </a:cxn>
                  <a:cxn ang="0">
                    <a:pos x="9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8" name="Freeform 62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7"/>
                  </a:cxn>
                  <a:cxn ang="0">
                    <a:pos x="1" y="10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7" y="12"/>
                  </a:cxn>
                  <a:cxn ang="0">
                    <a:pos x="10" y="10"/>
                  </a:cxn>
                  <a:cxn ang="0">
                    <a:pos x="12" y="7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59" name="Freeform 63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/>
                <a:ahLst/>
                <a:cxnLst>
                  <a:cxn ang="0">
                    <a:pos x="7" y="65"/>
                  </a:cxn>
                  <a:cxn ang="0">
                    <a:pos x="15" y="72"/>
                  </a:cxn>
                  <a:cxn ang="0">
                    <a:pos x="25" y="75"/>
                  </a:cxn>
                  <a:cxn ang="0">
                    <a:pos x="32" y="75"/>
                  </a:cxn>
                  <a:cxn ang="0">
                    <a:pos x="37" y="73"/>
                  </a:cxn>
                  <a:cxn ang="0">
                    <a:pos x="38" y="73"/>
                  </a:cxn>
                  <a:cxn ang="0">
                    <a:pos x="44" y="71"/>
                  </a:cxn>
                  <a:cxn ang="0">
                    <a:pos x="50" y="69"/>
                  </a:cxn>
                  <a:cxn ang="0">
                    <a:pos x="59" y="65"/>
                  </a:cxn>
                  <a:cxn ang="0">
                    <a:pos x="65" y="60"/>
                  </a:cxn>
                  <a:cxn ang="0">
                    <a:pos x="71" y="56"/>
                  </a:cxn>
                  <a:cxn ang="0">
                    <a:pos x="74" y="50"/>
                  </a:cxn>
                  <a:cxn ang="0">
                    <a:pos x="72" y="45"/>
                  </a:cxn>
                  <a:cxn ang="0">
                    <a:pos x="59" y="35"/>
                  </a:cxn>
                  <a:cxn ang="0">
                    <a:pos x="46" y="39"/>
                  </a:cxn>
                  <a:cxn ang="0">
                    <a:pos x="35" y="48"/>
                  </a:cxn>
                  <a:cxn ang="0">
                    <a:pos x="31" y="52"/>
                  </a:cxn>
                  <a:cxn ang="0">
                    <a:pos x="29" y="43"/>
                  </a:cxn>
                  <a:cxn ang="0">
                    <a:pos x="24" y="26"/>
                  </a:cxn>
                  <a:cxn ang="0">
                    <a:pos x="13" y="7"/>
                  </a:cxn>
                  <a:cxn ang="0">
                    <a:pos x="2" y="0"/>
                  </a:cxn>
                  <a:cxn ang="0">
                    <a:pos x="0" y="19"/>
                  </a:cxn>
                  <a:cxn ang="0">
                    <a:pos x="3" y="40"/>
                  </a:cxn>
                  <a:cxn ang="0">
                    <a:pos x="6" y="58"/>
                  </a:cxn>
                  <a:cxn ang="0">
                    <a:pos x="7" y="65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0" name="Freeform 64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/>
                <a:ahLst/>
                <a:cxnLst>
                  <a:cxn ang="0">
                    <a:pos x="24" y="59"/>
                  </a:cxn>
                  <a:cxn ang="0">
                    <a:pos x="29" y="59"/>
                  </a:cxn>
                  <a:cxn ang="0">
                    <a:pos x="38" y="57"/>
                  </a:cxn>
                  <a:cxn ang="0">
                    <a:pos x="47" y="56"/>
                  </a:cxn>
                  <a:cxn ang="0">
                    <a:pos x="56" y="54"/>
                  </a:cxn>
                  <a:cxn ang="0">
                    <a:pos x="63" y="52"/>
                  </a:cxn>
                  <a:cxn ang="0">
                    <a:pos x="68" y="47"/>
                  </a:cxn>
                  <a:cxn ang="0">
                    <a:pos x="69" y="43"/>
                  </a:cxn>
                  <a:cxn ang="0">
                    <a:pos x="66" y="37"/>
                  </a:cxn>
                  <a:cxn ang="0">
                    <a:pos x="54" y="32"/>
                  </a:cxn>
                  <a:cxn ang="0">
                    <a:pos x="41" y="33"/>
                  </a:cxn>
                  <a:cxn ang="0">
                    <a:pos x="29" y="37"/>
                  </a:cxn>
                  <a:cxn ang="0">
                    <a:pos x="25" y="40"/>
                  </a:cxn>
                  <a:cxn ang="0">
                    <a:pos x="21" y="29"/>
                  </a:cxn>
                  <a:cxn ang="0">
                    <a:pos x="19" y="13"/>
                  </a:cxn>
                  <a:cxn ang="0">
                    <a:pos x="15" y="1"/>
                  </a:cxn>
                  <a:cxn ang="0">
                    <a:pos x="0" y="0"/>
                  </a:cxn>
                  <a:cxn ang="0">
                    <a:pos x="0" y="27"/>
                  </a:cxn>
                  <a:cxn ang="0">
                    <a:pos x="9" y="44"/>
                  </a:cxn>
                  <a:cxn ang="0">
                    <a:pos x="19" y="56"/>
                  </a:cxn>
                  <a:cxn ang="0">
                    <a:pos x="24" y="59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1" name="Freeform 65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/>
                <a:ahLst/>
                <a:cxnLst>
                  <a:cxn ang="0">
                    <a:pos x="6" y="46"/>
                  </a:cxn>
                  <a:cxn ang="0">
                    <a:pos x="15" y="54"/>
                  </a:cxn>
                  <a:cxn ang="0">
                    <a:pos x="22" y="59"/>
                  </a:cxn>
                  <a:cxn ang="0">
                    <a:pos x="31" y="60"/>
                  </a:cxn>
                  <a:cxn ang="0">
                    <a:pos x="38" y="60"/>
                  </a:cxn>
                  <a:cxn ang="0">
                    <a:pos x="45" y="59"/>
                  </a:cxn>
                  <a:cxn ang="0">
                    <a:pos x="51" y="56"/>
                  </a:cxn>
                  <a:cxn ang="0">
                    <a:pos x="57" y="53"/>
                  </a:cxn>
                  <a:cxn ang="0">
                    <a:pos x="60" y="51"/>
                  </a:cxn>
                  <a:cxn ang="0">
                    <a:pos x="64" y="50"/>
                  </a:cxn>
                  <a:cxn ang="0">
                    <a:pos x="67" y="47"/>
                  </a:cxn>
                  <a:cxn ang="0">
                    <a:pos x="69" y="43"/>
                  </a:cxn>
                  <a:cxn ang="0">
                    <a:pos x="67" y="40"/>
                  </a:cxn>
                  <a:cxn ang="0">
                    <a:pos x="54" y="31"/>
                  </a:cxn>
                  <a:cxn ang="0">
                    <a:pos x="41" y="31"/>
                  </a:cxn>
                  <a:cxn ang="0">
                    <a:pos x="32" y="34"/>
                  </a:cxn>
                  <a:cxn ang="0">
                    <a:pos x="28" y="37"/>
                  </a:cxn>
                  <a:cxn ang="0">
                    <a:pos x="26" y="30"/>
                  </a:cxn>
                  <a:cxn ang="0">
                    <a:pos x="20" y="15"/>
                  </a:cxn>
                  <a:cxn ang="0">
                    <a:pos x="12" y="2"/>
                  </a:cxn>
                  <a:cxn ang="0">
                    <a:pos x="1" y="0"/>
                  </a:cxn>
                  <a:cxn ang="0">
                    <a:pos x="0" y="14"/>
                  </a:cxn>
                  <a:cxn ang="0">
                    <a:pos x="1" y="30"/>
                  </a:cxn>
                  <a:cxn ang="0">
                    <a:pos x="4" y="41"/>
                  </a:cxn>
                  <a:cxn ang="0">
                    <a:pos x="6" y="46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2" name="Freeform 66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/>
                <a:ahLst/>
                <a:cxnLst>
                  <a:cxn ang="0">
                    <a:pos x="12" y="44"/>
                  </a:cxn>
                  <a:cxn ang="0">
                    <a:pos x="19" y="46"/>
                  </a:cxn>
                  <a:cxn ang="0">
                    <a:pos x="31" y="48"/>
                  </a:cxn>
                  <a:cxn ang="0">
                    <a:pos x="43" y="48"/>
                  </a:cxn>
                  <a:cxn ang="0">
                    <a:pos x="56" y="46"/>
                  </a:cxn>
                  <a:cxn ang="0">
                    <a:pos x="66" y="42"/>
                  </a:cxn>
                  <a:cxn ang="0">
                    <a:pos x="74" y="36"/>
                  </a:cxn>
                  <a:cxn ang="0">
                    <a:pos x="75" y="29"/>
                  </a:cxn>
                  <a:cxn ang="0">
                    <a:pos x="71" y="19"/>
                  </a:cxn>
                  <a:cxn ang="0">
                    <a:pos x="66" y="16"/>
                  </a:cxn>
                  <a:cxn ang="0">
                    <a:pos x="59" y="15"/>
                  </a:cxn>
                  <a:cxn ang="0">
                    <a:pos x="52" y="15"/>
                  </a:cxn>
                  <a:cxn ang="0">
                    <a:pos x="43" y="18"/>
                  </a:cxn>
                  <a:cxn ang="0">
                    <a:pos x="35" y="19"/>
                  </a:cxn>
                  <a:cxn ang="0">
                    <a:pos x="30" y="22"/>
                  </a:cxn>
                  <a:cxn ang="0">
                    <a:pos x="25" y="23"/>
                  </a:cxn>
                  <a:cxn ang="0">
                    <a:pos x="24" y="25"/>
                  </a:cxn>
                  <a:cxn ang="0">
                    <a:pos x="22" y="21"/>
                  </a:cxn>
                  <a:cxn ang="0">
                    <a:pos x="19" y="13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13"/>
                  </a:cxn>
                  <a:cxn ang="0">
                    <a:pos x="5" y="26"/>
                  </a:cxn>
                  <a:cxn ang="0">
                    <a:pos x="9" y="38"/>
                  </a:cxn>
                  <a:cxn ang="0">
                    <a:pos x="12" y="44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3" name="Freeform 67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/>
                <a:ahLst/>
                <a:cxnLst>
                  <a:cxn ang="0">
                    <a:pos x="15" y="53"/>
                  </a:cxn>
                  <a:cxn ang="0">
                    <a:pos x="22" y="54"/>
                  </a:cxn>
                  <a:cxn ang="0">
                    <a:pos x="34" y="57"/>
                  </a:cxn>
                  <a:cxn ang="0">
                    <a:pos x="47" y="56"/>
                  </a:cxn>
                  <a:cxn ang="0">
                    <a:pos x="58" y="50"/>
                  </a:cxn>
                  <a:cxn ang="0">
                    <a:pos x="61" y="48"/>
                  </a:cxn>
                  <a:cxn ang="0">
                    <a:pos x="62" y="46"/>
                  </a:cxn>
                  <a:cxn ang="0">
                    <a:pos x="63" y="43"/>
                  </a:cxn>
                  <a:cxn ang="0">
                    <a:pos x="62" y="40"/>
                  </a:cxn>
                  <a:cxn ang="0">
                    <a:pos x="61" y="36"/>
                  </a:cxn>
                  <a:cxn ang="0">
                    <a:pos x="58" y="33"/>
                  </a:cxn>
                  <a:cxn ang="0">
                    <a:pos x="53" y="31"/>
                  </a:cxn>
                  <a:cxn ang="0">
                    <a:pos x="47" y="33"/>
                  </a:cxn>
                  <a:cxn ang="0">
                    <a:pos x="39" y="36"/>
                  </a:cxn>
                  <a:cxn ang="0">
                    <a:pos x="30" y="36"/>
                  </a:cxn>
                  <a:cxn ang="0">
                    <a:pos x="24" y="36"/>
                  </a:cxn>
                  <a:cxn ang="0">
                    <a:pos x="21" y="36"/>
                  </a:cxn>
                  <a:cxn ang="0">
                    <a:pos x="21" y="30"/>
                  </a:cxn>
                  <a:cxn ang="0">
                    <a:pos x="21" y="17"/>
                  </a:cxn>
                  <a:cxn ang="0">
                    <a:pos x="17" y="4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34"/>
                  </a:cxn>
                  <a:cxn ang="0">
                    <a:pos x="6" y="46"/>
                  </a:cxn>
                  <a:cxn ang="0">
                    <a:pos x="15" y="53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4" name="Freeform 68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/>
                <a:ahLst/>
                <a:cxnLst>
                  <a:cxn ang="0">
                    <a:pos x="24" y="52"/>
                  </a:cxn>
                  <a:cxn ang="0">
                    <a:pos x="32" y="57"/>
                  </a:cxn>
                  <a:cxn ang="0">
                    <a:pos x="41" y="55"/>
                  </a:cxn>
                  <a:cxn ang="0">
                    <a:pos x="50" y="52"/>
                  </a:cxn>
                  <a:cxn ang="0">
                    <a:pos x="59" y="48"/>
                  </a:cxn>
                  <a:cxn ang="0">
                    <a:pos x="63" y="45"/>
                  </a:cxn>
                  <a:cxn ang="0">
                    <a:pos x="65" y="42"/>
                  </a:cxn>
                  <a:cxn ang="0">
                    <a:pos x="65" y="38"/>
                  </a:cxn>
                  <a:cxn ang="0">
                    <a:pos x="63" y="34"/>
                  </a:cxn>
                  <a:cxn ang="0">
                    <a:pos x="53" y="28"/>
                  </a:cxn>
                  <a:cxn ang="0">
                    <a:pos x="46" y="29"/>
                  </a:cxn>
                  <a:cxn ang="0">
                    <a:pos x="40" y="35"/>
                  </a:cxn>
                  <a:cxn ang="0">
                    <a:pos x="35" y="39"/>
                  </a:cxn>
                  <a:cxn ang="0">
                    <a:pos x="32" y="32"/>
                  </a:cxn>
                  <a:cxn ang="0">
                    <a:pos x="25" y="18"/>
                  </a:cxn>
                  <a:cxn ang="0">
                    <a:pos x="16" y="5"/>
                  </a:cxn>
                  <a:cxn ang="0">
                    <a:pos x="6" y="0"/>
                  </a:cxn>
                  <a:cxn ang="0">
                    <a:pos x="0" y="21"/>
                  </a:cxn>
                  <a:cxn ang="0">
                    <a:pos x="7" y="36"/>
                  </a:cxn>
                  <a:cxn ang="0">
                    <a:pos x="18" y="48"/>
                  </a:cxn>
                  <a:cxn ang="0">
                    <a:pos x="24" y="52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5" name="Freeform 69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/>
                <a:ahLst/>
                <a:cxnLst>
                  <a:cxn ang="0">
                    <a:pos x="16" y="67"/>
                  </a:cxn>
                  <a:cxn ang="0">
                    <a:pos x="19" y="70"/>
                  </a:cxn>
                  <a:cxn ang="0">
                    <a:pos x="23" y="73"/>
                  </a:cxn>
                  <a:cxn ang="0">
                    <a:pos x="31" y="77"/>
                  </a:cxn>
                  <a:cxn ang="0">
                    <a:pos x="38" y="79"/>
                  </a:cxn>
                  <a:cxn ang="0">
                    <a:pos x="47" y="80"/>
                  </a:cxn>
                  <a:cxn ang="0">
                    <a:pos x="57" y="77"/>
                  </a:cxn>
                  <a:cxn ang="0">
                    <a:pos x="66" y="70"/>
                  </a:cxn>
                  <a:cxn ang="0">
                    <a:pos x="73" y="59"/>
                  </a:cxn>
                  <a:cxn ang="0">
                    <a:pos x="76" y="54"/>
                  </a:cxn>
                  <a:cxn ang="0">
                    <a:pos x="78" y="50"/>
                  </a:cxn>
                  <a:cxn ang="0">
                    <a:pos x="79" y="46"/>
                  </a:cxn>
                  <a:cxn ang="0">
                    <a:pos x="78" y="43"/>
                  </a:cxn>
                  <a:cxn ang="0">
                    <a:pos x="70" y="39"/>
                  </a:cxn>
                  <a:cxn ang="0">
                    <a:pos x="61" y="37"/>
                  </a:cxn>
                  <a:cxn ang="0">
                    <a:pos x="53" y="39"/>
                  </a:cxn>
                  <a:cxn ang="0">
                    <a:pos x="45" y="40"/>
                  </a:cxn>
                  <a:cxn ang="0">
                    <a:pos x="39" y="44"/>
                  </a:cxn>
                  <a:cxn ang="0">
                    <a:pos x="34" y="47"/>
                  </a:cxn>
                  <a:cxn ang="0">
                    <a:pos x="31" y="50"/>
                  </a:cxn>
                  <a:cxn ang="0">
                    <a:pos x="29" y="52"/>
                  </a:cxn>
                  <a:cxn ang="0">
                    <a:pos x="28" y="43"/>
                  </a:cxn>
                  <a:cxn ang="0">
                    <a:pos x="22" y="24"/>
                  </a:cxn>
                  <a:cxn ang="0">
                    <a:pos x="13" y="6"/>
                  </a:cxn>
                  <a:cxn ang="0">
                    <a:pos x="1" y="0"/>
                  </a:cxn>
                  <a:cxn ang="0">
                    <a:pos x="0" y="24"/>
                  </a:cxn>
                  <a:cxn ang="0">
                    <a:pos x="6" y="46"/>
                  </a:cxn>
                  <a:cxn ang="0">
                    <a:pos x="13" y="62"/>
                  </a:cxn>
                  <a:cxn ang="0">
                    <a:pos x="16" y="6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6" name="Freeform 70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/>
                <a:ahLst/>
                <a:cxnLst>
                  <a:cxn ang="0">
                    <a:pos x="13" y="54"/>
                  </a:cxn>
                  <a:cxn ang="0">
                    <a:pos x="16" y="56"/>
                  </a:cxn>
                  <a:cxn ang="0">
                    <a:pos x="20" y="59"/>
                  </a:cxn>
                  <a:cxn ang="0">
                    <a:pos x="26" y="61"/>
                  </a:cxn>
                  <a:cxn ang="0">
                    <a:pos x="34" y="64"/>
                  </a:cxn>
                  <a:cxn ang="0">
                    <a:pos x="41" y="67"/>
                  </a:cxn>
                  <a:cxn ang="0">
                    <a:pos x="50" y="67"/>
                  </a:cxn>
                  <a:cxn ang="0">
                    <a:pos x="59" y="67"/>
                  </a:cxn>
                  <a:cxn ang="0">
                    <a:pos x="66" y="64"/>
                  </a:cxn>
                  <a:cxn ang="0">
                    <a:pos x="72" y="61"/>
                  </a:cxn>
                  <a:cxn ang="0">
                    <a:pos x="76" y="57"/>
                  </a:cxn>
                  <a:cxn ang="0">
                    <a:pos x="79" y="53"/>
                  </a:cxn>
                  <a:cxn ang="0">
                    <a:pos x="78" y="47"/>
                  </a:cxn>
                  <a:cxn ang="0">
                    <a:pos x="72" y="41"/>
                  </a:cxn>
                  <a:cxn ang="0">
                    <a:pos x="65" y="37"/>
                  </a:cxn>
                  <a:cxn ang="0">
                    <a:pos x="56" y="36"/>
                  </a:cxn>
                  <a:cxn ang="0">
                    <a:pos x="48" y="36"/>
                  </a:cxn>
                  <a:cxn ang="0">
                    <a:pos x="40" y="37"/>
                  </a:cxn>
                  <a:cxn ang="0">
                    <a:pos x="34" y="38"/>
                  </a:cxn>
                  <a:cxn ang="0">
                    <a:pos x="29" y="40"/>
                  </a:cxn>
                  <a:cxn ang="0">
                    <a:pos x="28" y="40"/>
                  </a:cxn>
                  <a:cxn ang="0">
                    <a:pos x="26" y="33"/>
                  </a:cxn>
                  <a:cxn ang="0">
                    <a:pos x="22" y="17"/>
                  </a:cxn>
                  <a:cxn ang="0">
                    <a:pos x="15" y="4"/>
                  </a:cxn>
                  <a:cxn ang="0">
                    <a:pos x="3" y="0"/>
                  </a:cxn>
                  <a:cxn ang="0">
                    <a:pos x="0" y="21"/>
                  </a:cxn>
                  <a:cxn ang="0">
                    <a:pos x="4" y="38"/>
                  </a:cxn>
                  <a:cxn ang="0">
                    <a:pos x="10" y="50"/>
                  </a:cxn>
                  <a:cxn ang="0">
                    <a:pos x="13" y="54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7" name="Freeform 71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/>
                <a:ahLst/>
                <a:cxnLst>
                  <a:cxn ang="0">
                    <a:pos x="9" y="58"/>
                  </a:cxn>
                  <a:cxn ang="0">
                    <a:pos x="17" y="60"/>
                  </a:cxn>
                  <a:cxn ang="0">
                    <a:pos x="27" y="62"/>
                  </a:cxn>
                  <a:cxn ang="0">
                    <a:pos x="40" y="62"/>
                  </a:cxn>
                  <a:cxn ang="0">
                    <a:pos x="53" y="60"/>
                  </a:cxn>
                  <a:cxn ang="0">
                    <a:pos x="65" y="58"/>
                  </a:cxn>
                  <a:cxn ang="0">
                    <a:pos x="72" y="55"/>
                  </a:cxn>
                  <a:cxn ang="0">
                    <a:pos x="77" y="49"/>
                  </a:cxn>
                  <a:cxn ang="0">
                    <a:pos x="75" y="42"/>
                  </a:cxn>
                  <a:cxn ang="0">
                    <a:pos x="69" y="36"/>
                  </a:cxn>
                  <a:cxn ang="0">
                    <a:pos x="62" y="33"/>
                  </a:cxn>
                  <a:cxn ang="0">
                    <a:pos x="53" y="32"/>
                  </a:cxn>
                  <a:cxn ang="0">
                    <a:pos x="46" y="32"/>
                  </a:cxn>
                  <a:cxn ang="0">
                    <a:pos x="39" y="33"/>
                  </a:cxn>
                  <a:cxn ang="0">
                    <a:pos x="33" y="35"/>
                  </a:cxn>
                  <a:cxn ang="0">
                    <a:pos x="28" y="37"/>
                  </a:cxn>
                  <a:cxn ang="0">
                    <a:pos x="27" y="37"/>
                  </a:cxn>
                  <a:cxn ang="0">
                    <a:pos x="25" y="30"/>
                  </a:cxn>
                  <a:cxn ang="0">
                    <a:pos x="21" y="16"/>
                  </a:cxn>
                  <a:cxn ang="0">
                    <a:pos x="14" y="3"/>
                  </a:cxn>
                  <a:cxn ang="0">
                    <a:pos x="2" y="0"/>
                  </a:cxn>
                  <a:cxn ang="0">
                    <a:pos x="0" y="17"/>
                  </a:cxn>
                  <a:cxn ang="0">
                    <a:pos x="3" y="36"/>
                  </a:cxn>
                  <a:cxn ang="0">
                    <a:pos x="8" y="52"/>
                  </a:cxn>
                  <a:cxn ang="0">
                    <a:pos x="9" y="58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8" name="Freeform 72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/>
                <a:ahLst/>
                <a:cxnLst>
                  <a:cxn ang="0">
                    <a:pos x="12" y="150"/>
                  </a:cxn>
                  <a:cxn ang="0">
                    <a:pos x="16" y="241"/>
                  </a:cxn>
                  <a:cxn ang="0">
                    <a:pos x="46" y="346"/>
                  </a:cxn>
                  <a:cxn ang="0">
                    <a:pos x="84" y="465"/>
                  </a:cxn>
                  <a:cxn ang="0">
                    <a:pos x="122" y="583"/>
                  </a:cxn>
                  <a:cxn ang="0">
                    <a:pos x="163" y="699"/>
                  </a:cxn>
                  <a:cxn ang="0">
                    <a:pos x="195" y="778"/>
                  </a:cxn>
                  <a:cxn ang="0">
                    <a:pos x="228" y="810"/>
                  </a:cxn>
                  <a:cxn ang="0">
                    <a:pos x="269" y="830"/>
                  </a:cxn>
                  <a:cxn ang="0">
                    <a:pos x="316" y="842"/>
                  </a:cxn>
                  <a:cxn ang="0">
                    <a:pos x="348" y="843"/>
                  </a:cxn>
                  <a:cxn ang="0">
                    <a:pos x="361" y="833"/>
                  </a:cxn>
                  <a:cxn ang="0">
                    <a:pos x="366" y="816"/>
                  </a:cxn>
                  <a:cxn ang="0">
                    <a:pos x="354" y="803"/>
                  </a:cxn>
                  <a:cxn ang="0">
                    <a:pos x="329" y="796"/>
                  </a:cxn>
                  <a:cxn ang="0">
                    <a:pos x="295" y="788"/>
                  </a:cxn>
                  <a:cxn ang="0">
                    <a:pos x="264" y="778"/>
                  </a:cxn>
                  <a:cxn ang="0">
                    <a:pos x="239" y="757"/>
                  </a:cxn>
                  <a:cxn ang="0">
                    <a:pos x="217" y="708"/>
                  </a:cxn>
                  <a:cxn ang="0">
                    <a:pos x="194" y="643"/>
                  </a:cxn>
                  <a:cxn ang="0">
                    <a:pos x="172" y="577"/>
                  </a:cxn>
                  <a:cxn ang="0">
                    <a:pos x="151" y="511"/>
                  </a:cxn>
                  <a:cxn ang="0">
                    <a:pos x="126" y="435"/>
                  </a:cxn>
                  <a:cxn ang="0">
                    <a:pos x="94" y="349"/>
                  </a:cxn>
                  <a:cxn ang="0">
                    <a:pos x="65" y="263"/>
                  </a:cxn>
                  <a:cxn ang="0">
                    <a:pos x="49" y="175"/>
                  </a:cxn>
                  <a:cxn ang="0">
                    <a:pos x="46" y="110"/>
                  </a:cxn>
                  <a:cxn ang="0">
                    <a:pos x="35" y="67"/>
                  </a:cxn>
                  <a:cxn ang="0">
                    <a:pos x="21" y="27"/>
                  </a:cxn>
                  <a:cxn ang="0">
                    <a:pos x="6" y="1"/>
                  </a:cxn>
                  <a:cxn ang="0">
                    <a:pos x="5" y="17"/>
                  </a:cxn>
                  <a:cxn ang="0">
                    <a:pos x="13" y="76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69" name="Freeform 73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/>
                <a:ahLst/>
                <a:cxnLst>
                  <a:cxn ang="0">
                    <a:pos x="84" y="23"/>
                  </a:cxn>
                  <a:cxn ang="0">
                    <a:pos x="88" y="18"/>
                  </a:cxn>
                  <a:cxn ang="0">
                    <a:pos x="87" y="13"/>
                  </a:cxn>
                  <a:cxn ang="0">
                    <a:pos x="84" y="7"/>
                  </a:cxn>
                  <a:cxn ang="0">
                    <a:pos x="77" y="3"/>
                  </a:cxn>
                  <a:cxn ang="0">
                    <a:pos x="71" y="0"/>
                  </a:cxn>
                  <a:cxn ang="0">
                    <a:pos x="62" y="0"/>
                  </a:cxn>
                  <a:cxn ang="0">
                    <a:pos x="55" y="1"/>
                  </a:cxn>
                  <a:cxn ang="0">
                    <a:pos x="47" y="5"/>
                  </a:cxn>
                  <a:cxn ang="0">
                    <a:pos x="41" y="11"/>
                  </a:cxn>
                  <a:cxn ang="0">
                    <a:pos x="34" y="20"/>
                  </a:cxn>
                  <a:cxn ang="0">
                    <a:pos x="25" y="31"/>
                  </a:cxn>
                  <a:cxn ang="0">
                    <a:pos x="16" y="43"/>
                  </a:cxn>
                  <a:cxn ang="0">
                    <a:pos x="9" y="56"/>
                  </a:cxn>
                  <a:cxn ang="0">
                    <a:pos x="3" y="69"/>
                  </a:cxn>
                  <a:cxn ang="0">
                    <a:pos x="0" y="79"/>
                  </a:cxn>
                  <a:cxn ang="0">
                    <a:pos x="3" y="87"/>
                  </a:cxn>
                  <a:cxn ang="0">
                    <a:pos x="15" y="80"/>
                  </a:cxn>
                  <a:cxn ang="0">
                    <a:pos x="27" y="70"/>
                  </a:cxn>
                  <a:cxn ang="0">
                    <a:pos x="40" y="60"/>
                  </a:cxn>
                  <a:cxn ang="0">
                    <a:pos x="52" y="50"/>
                  </a:cxn>
                  <a:cxn ang="0">
                    <a:pos x="63" y="41"/>
                  </a:cxn>
                  <a:cxn ang="0">
                    <a:pos x="72" y="33"/>
                  </a:cxn>
                  <a:cxn ang="0">
                    <a:pos x="80" y="27"/>
                  </a:cxn>
                  <a:cxn ang="0">
                    <a:pos x="84" y="23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0" name="Freeform 74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/>
                <a:ahLst/>
                <a:cxnLst>
                  <a:cxn ang="0">
                    <a:pos x="92" y="23"/>
                  </a:cxn>
                  <a:cxn ang="0">
                    <a:pos x="96" y="21"/>
                  </a:cxn>
                  <a:cxn ang="0">
                    <a:pos x="99" y="18"/>
                  </a:cxn>
                  <a:cxn ang="0">
                    <a:pos x="101" y="14"/>
                  </a:cxn>
                  <a:cxn ang="0">
                    <a:pos x="102" y="10"/>
                  </a:cxn>
                  <a:cxn ang="0">
                    <a:pos x="101" y="5"/>
                  </a:cxn>
                  <a:cxn ang="0">
                    <a:pos x="98" y="1"/>
                  </a:cxn>
                  <a:cxn ang="0">
                    <a:pos x="93" y="0"/>
                  </a:cxn>
                  <a:cxn ang="0">
                    <a:pos x="88" y="0"/>
                  </a:cxn>
                  <a:cxn ang="0">
                    <a:pos x="76" y="2"/>
                  </a:cxn>
                  <a:cxn ang="0">
                    <a:pos x="61" y="7"/>
                  </a:cxn>
                  <a:cxn ang="0">
                    <a:pos x="46" y="10"/>
                  </a:cxn>
                  <a:cxn ang="0">
                    <a:pos x="33" y="11"/>
                  </a:cxn>
                  <a:cxn ang="0">
                    <a:pos x="20" y="15"/>
                  </a:cxn>
                  <a:cxn ang="0">
                    <a:pos x="10" y="18"/>
                  </a:cxn>
                  <a:cxn ang="0">
                    <a:pos x="2" y="23"/>
                  </a:cxn>
                  <a:cxn ang="0">
                    <a:pos x="0" y="28"/>
                  </a:cxn>
                  <a:cxn ang="0">
                    <a:pos x="10" y="28"/>
                  </a:cxn>
                  <a:cxn ang="0">
                    <a:pos x="20" y="28"/>
                  </a:cxn>
                  <a:cxn ang="0">
                    <a:pos x="32" y="27"/>
                  </a:cxn>
                  <a:cxn ang="0">
                    <a:pos x="44" y="27"/>
                  </a:cxn>
                  <a:cxn ang="0">
                    <a:pos x="55" y="25"/>
                  </a:cxn>
                  <a:cxn ang="0">
                    <a:pos x="67" y="24"/>
                  </a:cxn>
                  <a:cxn ang="0">
                    <a:pos x="80" y="24"/>
                  </a:cxn>
                  <a:cxn ang="0">
                    <a:pos x="92" y="23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1" name="Freeform 75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29" y="36"/>
                  </a:cxn>
                  <a:cxn ang="0">
                    <a:pos x="135" y="32"/>
                  </a:cxn>
                  <a:cxn ang="0">
                    <a:pos x="139" y="28"/>
                  </a:cxn>
                  <a:cxn ang="0">
                    <a:pos x="142" y="20"/>
                  </a:cxn>
                  <a:cxn ang="0">
                    <a:pos x="141" y="15"/>
                  </a:cxn>
                  <a:cxn ang="0">
                    <a:pos x="138" y="9"/>
                  </a:cxn>
                  <a:cxn ang="0">
                    <a:pos x="133" y="5"/>
                  </a:cxn>
                  <a:cxn ang="0">
                    <a:pos x="126" y="3"/>
                  </a:cxn>
                  <a:cxn ang="0">
                    <a:pos x="108" y="3"/>
                  </a:cxn>
                  <a:cxn ang="0">
                    <a:pos x="88" y="3"/>
                  </a:cxn>
                  <a:cxn ang="0">
                    <a:pos x="67" y="2"/>
                  </a:cxn>
                  <a:cxn ang="0">
                    <a:pos x="47" y="2"/>
                  </a:cxn>
                  <a:cxn ang="0">
                    <a:pos x="29" y="0"/>
                  </a:cxn>
                  <a:cxn ang="0">
                    <a:pos x="13" y="2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10" y="12"/>
                  </a:cxn>
                  <a:cxn ang="0">
                    <a:pos x="22" y="16"/>
                  </a:cxn>
                  <a:cxn ang="0">
                    <a:pos x="38" y="19"/>
                  </a:cxn>
                  <a:cxn ang="0">
                    <a:pos x="54" y="22"/>
                  </a:cxn>
                  <a:cxn ang="0">
                    <a:pos x="72" y="25"/>
                  </a:cxn>
                  <a:cxn ang="0">
                    <a:pos x="89" y="29"/>
                  </a:cxn>
                  <a:cxn ang="0">
                    <a:pos x="107" y="32"/>
                  </a:cxn>
                  <a:cxn ang="0">
                    <a:pos x="123" y="36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2" name="Freeform 76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/>
                <a:ahLst/>
                <a:cxnLst>
                  <a:cxn ang="0">
                    <a:pos x="108" y="298"/>
                  </a:cxn>
                  <a:cxn ang="0">
                    <a:pos x="132" y="338"/>
                  </a:cxn>
                  <a:cxn ang="0">
                    <a:pos x="157" y="377"/>
                  </a:cxn>
                  <a:cxn ang="0">
                    <a:pos x="182" y="414"/>
                  </a:cxn>
                  <a:cxn ang="0">
                    <a:pos x="208" y="451"/>
                  </a:cxn>
                  <a:cxn ang="0">
                    <a:pos x="235" y="487"/>
                  </a:cxn>
                  <a:cxn ang="0">
                    <a:pos x="263" y="523"/>
                  </a:cxn>
                  <a:cxn ang="0">
                    <a:pos x="292" y="559"/>
                  </a:cxn>
                  <a:cxn ang="0">
                    <a:pos x="321" y="594"/>
                  </a:cxn>
                  <a:cxn ang="0">
                    <a:pos x="326" y="598"/>
                  </a:cxn>
                  <a:cxn ang="0">
                    <a:pos x="332" y="601"/>
                  </a:cxn>
                  <a:cxn ang="0">
                    <a:pos x="337" y="601"/>
                  </a:cxn>
                  <a:cxn ang="0">
                    <a:pos x="343" y="598"/>
                  </a:cxn>
                  <a:cxn ang="0">
                    <a:pos x="349" y="594"/>
                  </a:cxn>
                  <a:cxn ang="0">
                    <a:pos x="351" y="588"/>
                  </a:cxn>
                  <a:cxn ang="0">
                    <a:pos x="351" y="582"/>
                  </a:cxn>
                  <a:cxn ang="0">
                    <a:pos x="349" y="576"/>
                  </a:cxn>
                  <a:cxn ang="0">
                    <a:pos x="327" y="538"/>
                  </a:cxn>
                  <a:cxn ang="0">
                    <a:pos x="304" y="499"/>
                  </a:cxn>
                  <a:cxn ang="0">
                    <a:pos x="279" y="463"/>
                  </a:cxn>
                  <a:cxn ang="0">
                    <a:pos x="252" y="427"/>
                  </a:cxn>
                  <a:cxn ang="0">
                    <a:pos x="224" y="391"/>
                  </a:cxn>
                  <a:cxn ang="0">
                    <a:pos x="198" y="355"/>
                  </a:cxn>
                  <a:cxn ang="0">
                    <a:pos x="172" y="319"/>
                  </a:cxn>
                  <a:cxn ang="0">
                    <a:pos x="147" y="280"/>
                  </a:cxn>
                  <a:cxn ang="0">
                    <a:pos x="125" y="242"/>
                  </a:cxn>
                  <a:cxn ang="0">
                    <a:pos x="101" y="197"/>
                  </a:cxn>
                  <a:cxn ang="0">
                    <a:pos x="79" y="150"/>
                  </a:cxn>
                  <a:cxn ang="0">
                    <a:pos x="59" y="104"/>
                  </a:cxn>
                  <a:cxn ang="0">
                    <a:pos x="38" y="62"/>
                  </a:cxn>
                  <a:cxn ang="0">
                    <a:pos x="22" y="29"/>
                  </a:cxn>
                  <a:cxn ang="0">
                    <a:pos x="9" y="7"/>
                  </a:cxn>
                  <a:cxn ang="0">
                    <a:pos x="0" y="0"/>
                  </a:cxn>
                  <a:cxn ang="0">
                    <a:pos x="4" y="17"/>
                  </a:cxn>
                  <a:cxn ang="0">
                    <a:pos x="13" y="45"/>
                  </a:cxn>
                  <a:cxn ang="0">
                    <a:pos x="23" y="82"/>
                  </a:cxn>
                  <a:cxn ang="0">
                    <a:pos x="38" y="124"/>
                  </a:cxn>
                  <a:cxn ang="0">
                    <a:pos x="54" y="170"/>
                  </a:cxn>
                  <a:cxn ang="0">
                    <a:pos x="70" y="216"/>
                  </a:cxn>
                  <a:cxn ang="0">
                    <a:pos x="89" y="259"/>
                  </a:cxn>
                  <a:cxn ang="0">
                    <a:pos x="108" y="298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3" name="Freeform 77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/>
                <a:ahLst/>
                <a:cxnLst>
                  <a:cxn ang="0">
                    <a:pos x="746" y="0"/>
                  </a:cxn>
                  <a:cxn ang="0">
                    <a:pos x="763" y="0"/>
                  </a:cxn>
                  <a:cxn ang="0">
                    <a:pos x="798" y="1"/>
                  </a:cxn>
                  <a:cxn ang="0">
                    <a:pos x="848" y="2"/>
                  </a:cxn>
                  <a:cxn ang="0">
                    <a:pos x="912" y="5"/>
                  </a:cxn>
                  <a:cxn ang="0">
                    <a:pos x="987" y="10"/>
                  </a:cxn>
                  <a:cxn ang="0">
                    <a:pos x="1074" y="16"/>
                  </a:cxn>
                  <a:cxn ang="0">
                    <a:pos x="1171" y="27"/>
                  </a:cxn>
                  <a:cxn ang="0">
                    <a:pos x="1275" y="39"/>
                  </a:cxn>
                  <a:cxn ang="0">
                    <a:pos x="1386" y="56"/>
                  </a:cxn>
                  <a:cxn ang="0">
                    <a:pos x="1502" y="75"/>
                  </a:cxn>
                  <a:cxn ang="0">
                    <a:pos x="1620" y="100"/>
                  </a:cxn>
                  <a:cxn ang="0">
                    <a:pos x="1742" y="129"/>
                  </a:cxn>
                  <a:cxn ang="0">
                    <a:pos x="1865" y="164"/>
                  </a:cxn>
                  <a:cxn ang="0">
                    <a:pos x="1987" y="204"/>
                  </a:cxn>
                  <a:cxn ang="0">
                    <a:pos x="2105" y="250"/>
                  </a:cxn>
                  <a:cxn ang="0">
                    <a:pos x="1975" y="1184"/>
                  </a:cxn>
                  <a:cxn ang="0">
                    <a:pos x="1990" y="1191"/>
                  </a:cxn>
                  <a:cxn ang="0">
                    <a:pos x="2020" y="1219"/>
                  </a:cxn>
                  <a:cxn ang="0">
                    <a:pos x="2035" y="1282"/>
                  </a:cxn>
                  <a:cxn ang="0">
                    <a:pos x="2011" y="1394"/>
                  </a:cxn>
                  <a:cxn ang="0">
                    <a:pos x="1636" y="1835"/>
                  </a:cxn>
                  <a:cxn ang="0">
                    <a:pos x="1510" y="1979"/>
                  </a:cxn>
                  <a:cxn ang="0">
                    <a:pos x="1490" y="1977"/>
                  </a:cxn>
                  <a:cxn ang="0">
                    <a:pos x="1451" y="1972"/>
                  </a:cxn>
                  <a:cxn ang="0">
                    <a:pos x="1397" y="1965"/>
                  </a:cxn>
                  <a:cxn ang="0">
                    <a:pos x="1328" y="1955"/>
                  </a:cxn>
                  <a:cxn ang="0">
                    <a:pos x="1246" y="1943"/>
                  </a:cxn>
                  <a:cxn ang="0">
                    <a:pos x="1152" y="1927"/>
                  </a:cxn>
                  <a:cxn ang="0">
                    <a:pos x="1049" y="1907"/>
                  </a:cxn>
                  <a:cxn ang="0">
                    <a:pos x="937" y="1884"/>
                  </a:cxn>
                  <a:cxn ang="0">
                    <a:pos x="818" y="1856"/>
                  </a:cxn>
                  <a:cxn ang="0">
                    <a:pos x="696" y="1824"/>
                  </a:cxn>
                  <a:cxn ang="0">
                    <a:pos x="572" y="1787"/>
                  </a:cxn>
                  <a:cxn ang="0">
                    <a:pos x="445" y="1747"/>
                  </a:cxn>
                  <a:cxn ang="0">
                    <a:pos x="319" y="1700"/>
                  </a:cxn>
                  <a:cxn ang="0">
                    <a:pos x="196" y="1647"/>
                  </a:cxn>
                  <a:cxn ang="0">
                    <a:pos x="76" y="1590"/>
                  </a:cxn>
                  <a:cxn ang="0">
                    <a:pos x="18" y="1554"/>
                  </a:cxn>
                  <a:cxn ang="0">
                    <a:pos x="8" y="1514"/>
                  </a:cxn>
                  <a:cxn ang="0">
                    <a:pos x="0" y="1456"/>
                  </a:cxn>
                  <a:cxn ang="0">
                    <a:pos x="3" y="1396"/>
                  </a:cxn>
                  <a:cxn ang="0">
                    <a:pos x="443" y="1002"/>
                  </a:cxn>
                  <a:cxn ang="0">
                    <a:pos x="440" y="989"/>
                  </a:cxn>
                  <a:cxn ang="0">
                    <a:pos x="445" y="953"/>
                  </a:cxn>
                  <a:cxn ang="0">
                    <a:pos x="471" y="902"/>
                  </a:cxn>
                  <a:cxn ang="0">
                    <a:pos x="534" y="845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4" name="Freeform 78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/>
                <a:ahLst/>
                <a:cxnLst>
                  <a:cxn ang="0">
                    <a:pos x="164" y="0"/>
                  </a:cxn>
                  <a:cxn ang="0">
                    <a:pos x="1244" y="214"/>
                  </a:cxn>
                  <a:cxn ang="0">
                    <a:pos x="1067" y="930"/>
                  </a:cxn>
                  <a:cxn ang="0">
                    <a:pos x="0" y="688"/>
                  </a:cxn>
                  <a:cxn ang="0">
                    <a:pos x="164" y="0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5" name="Freeform 79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952" y="153"/>
                  </a:cxn>
                  <a:cxn ang="0">
                    <a:pos x="200" y="108"/>
                  </a:cxn>
                  <a:cxn ang="0">
                    <a:pos x="0" y="366"/>
                  </a:cxn>
                  <a:cxn ang="0">
                    <a:pos x="112" y="0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6" name="Freeform 80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1259" y="288"/>
                  </a:cxn>
                  <a:cxn ang="0">
                    <a:pos x="1226" y="337"/>
                  </a:cxn>
                  <a:cxn ang="0">
                    <a:pos x="0" y="32"/>
                  </a:cxn>
                  <a:cxn ang="0">
                    <a:pos x="40" y="0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7" name="Freeform 81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65" y="286"/>
                  </a:cxn>
                  <a:cxn ang="0">
                    <a:pos x="1226" y="342"/>
                  </a:cxn>
                  <a:cxn ang="0">
                    <a:pos x="0" y="37"/>
                  </a:cxn>
                  <a:cxn ang="0">
                    <a:pos x="46" y="0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8" name="Freeform 82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264" y="287"/>
                  </a:cxn>
                  <a:cxn ang="0">
                    <a:pos x="1224" y="344"/>
                  </a:cxn>
                  <a:cxn ang="0">
                    <a:pos x="0" y="37"/>
                  </a:cxn>
                  <a:cxn ang="0">
                    <a:pos x="45" y="0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79" name="Freeform 83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/>
                <a:ahLst/>
                <a:cxnLst>
                  <a:cxn ang="0">
                    <a:pos x="18" y="1"/>
                  </a:cxn>
                  <a:cxn ang="0">
                    <a:pos x="23" y="1"/>
                  </a:cxn>
                  <a:cxn ang="0">
                    <a:pos x="40" y="0"/>
                  </a:cxn>
                  <a:cxn ang="0">
                    <a:pos x="62" y="0"/>
                  </a:cxn>
                  <a:cxn ang="0">
                    <a:pos x="90" y="3"/>
                  </a:cxn>
                  <a:cxn ang="0">
                    <a:pos x="120" y="8"/>
                  </a:cxn>
                  <a:cxn ang="0">
                    <a:pos x="148" y="18"/>
                  </a:cxn>
                  <a:cxn ang="0">
                    <a:pos x="173" y="34"/>
                  </a:cxn>
                  <a:cxn ang="0">
                    <a:pos x="190" y="57"/>
                  </a:cxn>
                  <a:cxn ang="0">
                    <a:pos x="190" y="58"/>
                  </a:cxn>
                  <a:cxn ang="0">
                    <a:pos x="190" y="62"/>
                  </a:cxn>
                  <a:cxn ang="0">
                    <a:pos x="189" y="68"/>
                  </a:cxn>
                  <a:cxn ang="0">
                    <a:pos x="187" y="74"/>
                  </a:cxn>
                  <a:cxn ang="0">
                    <a:pos x="181" y="78"/>
                  </a:cxn>
                  <a:cxn ang="0">
                    <a:pos x="173" y="79"/>
                  </a:cxn>
                  <a:cxn ang="0">
                    <a:pos x="160" y="78"/>
                  </a:cxn>
                  <a:cxn ang="0">
                    <a:pos x="143" y="71"/>
                  </a:cxn>
                  <a:cxn ang="0">
                    <a:pos x="143" y="69"/>
                  </a:cxn>
                  <a:cxn ang="0">
                    <a:pos x="142" y="65"/>
                  </a:cxn>
                  <a:cxn ang="0">
                    <a:pos x="139" y="58"/>
                  </a:cxn>
                  <a:cxn ang="0">
                    <a:pos x="130" y="50"/>
                  </a:cxn>
                  <a:cxn ang="0">
                    <a:pos x="116" y="42"/>
                  </a:cxn>
                  <a:cxn ang="0">
                    <a:pos x="94" y="35"/>
                  </a:cxn>
                  <a:cxn ang="0">
                    <a:pos x="63" y="32"/>
                  </a:cxn>
                  <a:cxn ang="0">
                    <a:pos x="22" y="32"/>
                  </a:cxn>
                  <a:cxn ang="0">
                    <a:pos x="20" y="32"/>
                  </a:cxn>
                  <a:cxn ang="0">
                    <a:pos x="15" y="30"/>
                  </a:cxn>
                  <a:cxn ang="0">
                    <a:pos x="9" y="27"/>
                  </a:cxn>
                  <a:cxn ang="0">
                    <a:pos x="5" y="24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6" y="8"/>
                  </a:cxn>
                  <a:cxn ang="0">
                    <a:pos x="18" y="1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0" name="Freeform 84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/>
                <a:ahLst/>
                <a:cxnLst>
                  <a:cxn ang="0">
                    <a:pos x="43" y="58"/>
                  </a:cxn>
                  <a:cxn ang="0">
                    <a:pos x="54" y="61"/>
                  </a:cxn>
                  <a:cxn ang="0">
                    <a:pos x="64" y="63"/>
                  </a:cxn>
                  <a:cxn ang="0">
                    <a:pos x="74" y="63"/>
                  </a:cxn>
                  <a:cxn ang="0">
                    <a:pos x="83" y="63"/>
                  </a:cxn>
                  <a:cxn ang="0">
                    <a:pos x="91" y="61"/>
                  </a:cxn>
                  <a:cxn ang="0">
                    <a:pos x="97" y="57"/>
                  </a:cxn>
                  <a:cxn ang="0">
                    <a:pos x="102" y="54"/>
                  </a:cxn>
                  <a:cxn ang="0">
                    <a:pos x="106" y="48"/>
                  </a:cxn>
                  <a:cxn ang="0">
                    <a:pos x="107" y="43"/>
                  </a:cxn>
                  <a:cxn ang="0">
                    <a:pos x="106" y="37"/>
                  </a:cxn>
                  <a:cxn ang="0">
                    <a:pos x="102" y="30"/>
                  </a:cxn>
                  <a:cxn ang="0">
                    <a:pos x="97" y="24"/>
                  </a:cxn>
                  <a:cxn ang="0">
                    <a:pos x="90" y="19"/>
                  </a:cxn>
                  <a:cxn ang="0">
                    <a:pos x="82" y="13"/>
                  </a:cxn>
                  <a:cxn ang="0">
                    <a:pos x="74" y="9"/>
                  </a:cxn>
                  <a:cxn ang="0">
                    <a:pos x="63" y="4"/>
                  </a:cxn>
                  <a:cxn ang="0">
                    <a:pos x="53" y="2"/>
                  </a:cxn>
                  <a:cxn ang="0">
                    <a:pos x="42" y="0"/>
                  </a:cxn>
                  <a:cxn ang="0">
                    <a:pos x="32" y="0"/>
                  </a:cxn>
                  <a:cxn ang="0">
                    <a:pos x="23" y="1"/>
                  </a:cxn>
                  <a:cxn ang="0">
                    <a:pos x="15" y="2"/>
                  </a:cxn>
                  <a:cxn ang="0">
                    <a:pos x="8" y="5"/>
                  </a:cxn>
                  <a:cxn ang="0">
                    <a:pos x="3" y="10"/>
                  </a:cxn>
                  <a:cxn ang="0">
                    <a:pos x="1" y="14"/>
                  </a:cxn>
                  <a:cxn ang="0">
                    <a:pos x="0" y="20"/>
                  </a:cxn>
                  <a:cxn ang="0">
                    <a:pos x="1" y="26"/>
                  </a:cxn>
                  <a:cxn ang="0">
                    <a:pos x="5" y="32"/>
                  </a:cxn>
                  <a:cxn ang="0">
                    <a:pos x="9" y="38"/>
                  </a:cxn>
                  <a:cxn ang="0">
                    <a:pos x="16" y="44"/>
                  </a:cxn>
                  <a:cxn ang="0">
                    <a:pos x="25" y="49"/>
                  </a:cxn>
                  <a:cxn ang="0">
                    <a:pos x="33" y="54"/>
                  </a:cxn>
                  <a:cxn ang="0">
                    <a:pos x="43" y="58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1" name="Freeform 85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/>
                <a:ahLst/>
                <a:cxnLst>
                  <a:cxn ang="0">
                    <a:pos x="1466" y="407"/>
                  </a:cxn>
                  <a:cxn ang="0">
                    <a:pos x="1446" y="405"/>
                  </a:cxn>
                  <a:cxn ang="0">
                    <a:pos x="1408" y="400"/>
                  </a:cxn>
                  <a:cxn ang="0">
                    <a:pos x="1353" y="393"/>
                  </a:cxn>
                  <a:cxn ang="0">
                    <a:pos x="1285" y="383"/>
                  </a:cxn>
                  <a:cxn ang="0">
                    <a:pos x="1203" y="370"/>
                  </a:cxn>
                  <a:cxn ang="0">
                    <a:pos x="1110" y="354"/>
                  </a:cxn>
                  <a:cxn ang="0">
                    <a:pos x="1008" y="335"/>
                  </a:cxn>
                  <a:cxn ang="0">
                    <a:pos x="898" y="311"/>
                  </a:cxn>
                  <a:cxn ang="0">
                    <a:pos x="782" y="284"/>
                  </a:cxn>
                  <a:cxn ang="0">
                    <a:pos x="663" y="253"/>
                  </a:cxn>
                  <a:cxn ang="0">
                    <a:pos x="541" y="217"/>
                  </a:cxn>
                  <a:cxn ang="0">
                    <a:pos x="417" y="178"/>
                  </a:cxn>
                  <a:cxn ang="0">
                    <a:pos x="296" y="133"/>
                  </a:cxn>
                  <a:cxn ang="0">
                    <a:pos x="178" y="84"/>
                  </a:cxn>
                  <a:cxn ang="0">
                    <a:pos x="64" y="29"/>
                  </a:cxn>
                  <a:cxn ang="0">
                    <a:pos x="7" y="4"/>
                  </a:cxn>
                  <a:cxn ang="0">
                    <a:pos x="3" y="33"/>
                  </a:cxn>
                  <a:cxn ang="0">
                    <a:pos x="0" y="79"/>
                  </a:cxn>
                  <a:cxn ang="0">
                    <a:pos x="10" y="125"/>
                  </a:cxn>
                  <a:cxn ang="0">
                    <a:pos x="23" y="144"/>
                  </a:cxn>
                  <a:cxn ang="0">
                    <a:pos x="33" y="150"/>
                  </a:cxn>
                  <a:cxn ang="0">
                    <a:pos x="54" y="161"/>
                  </a:cxn>
                  <a:cxn ang="0">
                    <a:pos x="86" y="177"/>
                  </a:cxn>
                  <a:cxn ang="0">
                    <a:pos x="128" y="197"/>
                  </a:cxn>
                  <a:cxn ang="0">
                    <a:pos x="182" y="221"/>
                  </a:cxn>
                  <a:cxn ang="0">
                    <a:pos x="247" y="248"/>
                  </a:cxn>
                  <a:cxn ang="0">
                    <a:pos x="322" y="277"/>
                  </a:cxn>
                  <a:cxn ang="0">
                    <a:pos x="410" y="308"/>
                  </a:cxn>
                  <a:cxn ang="0">
                    <a:pos x="508" y="339"/>
                  </a:cxn>
                  <a:cxn ang="0">
                    <a:pos x="618" y="371"/>
                  </a:cxn>
                  <a:cxn ang="0">
                    <a:pos x="740" y="402"/>
                  </a:cxn>
                  <a:cxn ang="0">
                    <a:pos x="874" y="433"/>
                  </a:cxn>
                  <a:cxn ang="0">
                    <a:pos x="1018" y="462"/>
                  </a:cxn>
                  <a:cxn ang="0">
                    <a:pos x="1176" y="490"/>
                  </a:cxn>
                  <a:cxn ang="0">
                    <a:pos x="1346" y="514"/>
                  </a:cxn>
                  <a:cxn ang="0">
                    <a:pos x="1436" y="523"/>
                  </a:cxn>
                  <a:cxn ang="0">
                    <a:pos x="1447" y="506"/>
                  </a:cxn>
                  <a:cxn ang="0">
                    <a:pos x="1461" y="474"/>
                  </a:cxn>
                  <a:cxn ang="0">
                    <a:pos x="1469" y="432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2" name="Freeform 86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49" y="0"/>
                  </a:cxn>
                  <a:cxn ang="0">
                    <a:pos x="41" y="3"/>
                  </a:cxn>
                  <a:cxn ang="0">
                    <a:pos x="30" y="7"/>
                  </a:cxn>
                  <a:cxn ang="0">
                    <a:pos x="17" y="15"/>
                  </a:cxn>
                  <a:cxn ang="0">
                    <a:pos x="7" y="26"/>
                  </a:cxn>
                  <a:cxn ang="0">
                    <a:pos x="1" y="43"/>
                  </a:cxn>
                  <a:cxn ang="0">
                    <a:pos x="0" y="65"/>
                  </a:cxn>
                  <a:cxn ang="0">
                    <a:pos x="7" y="94"/>
                  </a:cxn>
                  <a:cxn ang="0">
                    <a:pos x="98" y="120"/>
                  </a:cxn>
                  <a:cxn ang="0">
                    <a:pos x="97" y="114"/>
                  </a:cxn>
                  <a:cxn ang="0">
                    <a:pos x="97" y="102"/>
                  </a:cxn>
                  <a:cxn ang="0">
                    <a:pos x="97" y="84"/>
                  </a:cxn>
                  <a:cxn ang="0">
                    <a:pos x="101" y="64"/>
                  </a:cxn>
                  <a:cxn ang="0">
                    <a:pos x="108" y="44"/>
                  </a:cxn>
                  <a:cxn ang="0">
                    <a:pos x="121" y="30"/>
                  </a:cxn>
                  <a:cxn ang="0">
                    <a:pos x="141" y="22"/>
                  </a:cxn>
                  <a:cxn ang="0">
                    <a:pos x="170" y="25"/>
                  </a:cxn>
                  <a:cxn ang="0">
                    <a:pos x="53" y="0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3" name="Freeform 87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49" y="0"/>
                  </a:cxn>
                  <a:cxn ang="0">
                    <a:pos x="41" y="3"/>
                  </a:cxn>
                  <a:cxn ang="0">
                    <a:pos x="29" y="7"/>
                  </a:cxn>
                  <a:cxn ang="0">
                    <a:pos x="18" y="14"/>
                  </a:cxn>
                  <a:cxn ang="0">
                    <a:pos x="7" y="25"/>
                  </a:cxn>
                  <a:cxn ang="0">
                    <a:pos x="0" y="42"/>
                  </a:cxn>
                  <a:cxn ang="0">
                    <a:pos x="0" y="65"/>
                  </a:cxn>
                  <a:cxn ang="0">
                    <a:pos x="7" y="94"/>
                  </a:cxn>
                  <a:cxn ang="0">
                    <a:pos x="97" y="119"/>
                  </a:cxn>
                  <a:cxn ang="0">
                    <a:pos x="96" y="114"/>
                  </a:cxn>
                  <a:cxn ang="0">
                    <a:pos x="96" y="101"/>
                  </a:cxn>
                  <a:cxn ang="0">
                    <a:pos x="96" y="83"/>
                  </a:cxn>
                  <a:cxn ang="0">
                    <a:pos x="100" y="62"/>
                  </a:cxn>
                  <a:cxn ang="0">
                    <a:pos x="107" y="44"/>
                  </a:cxn>
                  <a:cxn ang="0">
                    <a:pos x="120" y="30"/>
                  </a:cxn>
                  <a:cxn ang="0">
                    <a:pos x="141" y="22"/>
                  </a:cxn>
                  <a:cxn ang="0">
                    <a:pos x="170" y="25"/>
                  </a:cxn>
                  <a:cxn ang="0">
                    <a:pos x="53" y="0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4" name="Freeform 88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697" y="200"/>
                  </a:cxn>
                  <a:cxn ang="0">
                    <a:pos x="730" y="156"/>
                  </a:cxn>
                  <a:cxn ang="0">
                    <a:pos x="33" y="0"/>
                  </a:cxn>
                  <a:cxn ang="0">
                    <a:pos x="0" y="44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5" name="Freeform 89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96" y="187"/>
                  </a:cxn>
                  <a:cxn ang="0">
                    <a:pos x="703" y="157"/>
                  </a:cxn>
                  <a:cxn ang="0">
                    <a:pos x="6" y="0"/>
                  </a:cxn>
                  <a:cxn ang="0">
                    <a:pos x="0" y="30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6" name="Freeform 90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/>
                <a:ahLst/>
                <a:cxnLst>
                  <a:cxn ang="0">
                    <a:pos x="0" y="508"/>
                  </a:cxn>
                  <a:cxn ang="0">
                    <a:pos x="86" y="388"/>
                  </a:cxn>
                  <a:cxn ang="0">
                    <a:pos x="124" y="388"/>
                  </a:cxn>
                  <a:cxn ang="0">
                    <a:pos x="424" y="0"/>
                  </a:cxn>
                  <a:cxn ang="0">
                    <a:pos x="130" y="282"/>
                  </a:cxn>
                  <a:cxn ang="0">
                    <a:pos x="66" y="289"/>
                  </a:cxn>
                  <a:cxn ang="0">
                    <a:pos x="0" y="358"/>
                  </a:cxn>
                  <a:cxn ang="0">
                    <a:pos x="0" y="508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7" name="Freeform 91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86" y="245"/>
                  </a:cxn>
                  <a:cxn ang="0">
                    <a:pos x="1184" y="244"/>
                  </a:cxn>
                  <a:cxn ang="0">
                    <a:pos x="1180" y="242"/>
                  </a:cxn>
                  <a:cxn ang="0">
                    <a:pos x="1172" y="239"/>
                  </a:cxn>
                  <a:cxn ang="0">
                    <a:pos x="1161" y="233"/>
                  </a:cxn>
                  <a:cxn ang="0">
                    <a:pos x="1147" y="228"/>
                  </a:cxn>
                  <a:cxn ang="0">
                    <a:pos x="1130" y="222"/>
                  </a:cxn>
                  <a:cxn ang="0">
                    <a:pos x="1112" y="214"/>
                  </a:cxn>
                  <a:cxn ang="0">
                    <a:pos x="1091" y="205"/>
                  </a:cxn>
                  <a:cxn ang="0">
                    <a:pos x="1066" y="196"/>
                  </a:cxn>
                  <a:cxn ang="0">
                    <a:pos x="1039" y="187"/>
                  </a:cxn>
                  <a:cxn ang="0">
                    <a:pos x="1010" y="177"/>
                  </a:cxn>
                  <a:cxn ang="0">
                    <a:pos x="979" y="166"/>
                  </a:cxn>
                  <a:cxn ang="0">
                    <a:pos x="945" y="154"/>
                  </a:cxn>
                  <a:cxn ang="0">
                    <a:pos x="910" y="143"/>
                  </a:cxn>
                  <a:cxn ang="0">
                    <a:pos x="871" y="132"/>
                  </a:cxn>
                  <a:cxn ang="0">
                    <a:pos x="832" y="121"/>
                  </a:cxn>
                  <a:cxn ang="0">
                    <a:pos x="790" y="108"/>
                  </a:cxn>
                  <a:cxn ang="0">
                    <a:pos x="747" y="97"/>
                  </a:cxn>
                  <a:cxn ang="0">
                    <a:pos x="702" y="86"/>
                  </a:cxn>
                  <a:cxn ang="0">
                    <a:pos x="655" y="74"/>
                  </a:cxn>
                  <a:cxn ang="0">
                    <a:pos x="607" y="64"/>
                  </a:cxn>
                  <a:cxn ang="0">
                    <a:pos x="557" y="54"/>
                  </a:cxn>
                  <a:cxn ang="0">
                    <a:pos x="506" y="45"/>
                  </a:cxn>
                  <a:cxn ang="0">
                    <a:pos x="454" y="36"/>
                  </a:cxn>
                  <a:cxn ang="0">
                    <a:pos x="400" y="28"/>
                  </a:cxn>
                  <a:cxn ang="0">
                    <a:pos x="346" y="20"/>
                  </a:cxn>
                  <a:cxn ang="0">
                    <a:pos x="290" y="15"/>
                  </a:cxn>
                  <a:cxn ang="0">
                    <a:pos x="233" y="9"/>
                  </a:cxn>
                  <a:cxn ang="0">
                    <a:pos x="176" y="4"/>
                  </a:cxn>
                  <a:cxn ang="0">
                    <a:pos x="118" y="2"/>
                  </a:cxn>
                  <a:cxn ang="0">
                    <a:pos x="60" y="0"/>
                  </a:cxn>
                  <a:cxn ang="0">
                    <a:pos x="0" y="0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88" name="Freeform 92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52" y="738"/>
                  </a:cxn>
                  <a:cxn ang="0">
                    <a:pos x="0" y="726"/>
                  </a:cxn>
                  <a:cxn ang="0">
                    <a:pos x="169" y="0"/>
                  </a:cxn>
                  <a:cxn ang="0">
                    <a:pos x="241" y="0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9389" name="Freeform 93"/>
          <p:cNvSpPr>
            <a:spLocks/>
          </p:cNvSpPr>
          <p:nvPr/>
        </p:nvSpPr>
        <p:spPr bwMode="auto">
          <a:xfrm>
            <a:off x="6413500" y="2098658"/>
            <a:ext cx="1838325" cy="1711325"/>
          </a:xfrm>
          <a:custGeom>
            <a:avLst/>
            <a:gdLst/>
            <a:ahLst/>
            <a:cxnLst>
              <a:cxn ang="0">
                <a:pos x="4" y="1331"/>
              </a:cxn>
              <a:cxn ang="0">
                <a:pos x="349" y="509"/>
              </a:cxn>
              <a:cxn ang="0">
                <a:pos x="1384" y="344"/>
              </a:cxn>
              <a:cxn ang="0">
                <a:pos x="2596" y="170"/>
              </a:cxn>
              <a:cxn ang="0">
                <a:pos x="2884" y="1364"/>
              </a:cxn>
              <a:cxn ang="0">
                <a:pos x="2659" y="2144"/>
              </a:cxn>
              <a:cxn ang="0">
                <a:pos x="2104" y="2504"/>
              </a:cxn>
              <a:cxn ang="0">
                <a:pos x="1639" y="2579"/>
              </a:cxn>
              <a:cxn ang="0">
                <a:pos x="1044" y="2630"/>
              </a:cxn>
              <a:cxn ang="0">
                <a:pos x="346" y="2201"/>
              </a:cxn>
              <a:cxn ang="0">
                <a:pos x="4" y="133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94"/>
          <p:cNvGrpSpPr>
            <a:grpSpLocks/>
          </p:cNvGrpSpPr>
          <p:nvPr/>
        </p:nvGrpSpPr>
        <p:grpSpPr bwMode="auto">
          <a:xfrm>
            <a:off x="6689725" y="3305158"/>
            <a:ext cx="501650" cy="233363"/>
            <a:chOff x="3600" y="219"/>
            <a:chExt cx="360" cy="175"/>
          </a:xfrm>
        </p:grpSpPr>
        <p:sp>
          <p:nvSpPr>
            <p:cNvPr id="439391" name="Oval 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92" name="Line 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93" name="Line 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94" name="Rectangle 98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9395" name="Oval 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9397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98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99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9401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402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403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9404" name="Line 108"/>
          <p:cNvSpPr>
            <a:spLocks noChangeShapeType="1"/>
          </p:cNvSpPr>
          <p:nvPr/>
        </p:nvSpPr>
        <p:spPr bwMode="auto">
          <a:xfrm>
            <a:off x="6735763" y="3165458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9405" name="Line 109"/>
          <p:cNvSpPr>
            <a:spLocks noChangeShapeType="1"/>
          </p:cNvSpPr>
          <p:nvPr/>
        </p:nvSpPr>
        <p:spPr bwMode="auto">
          <a:xfrm>
            <a:off x="6945313" y="316545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9406" name="Line 110"/>
          <p:cNvSpPr>
            <a:spLocks noChangeShapeType="1"/>
          </p:cNvSpPr>
          <p:nvPr/>
        </p:nvSpPr>
        <p:spPr bwMode="auto">
          <a:xfrm>
            <a:off x="7797800" y="2998771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11"/>
          <p:cNvGrpSpPr>
            <a:grpSpLocks/>
          </p:cNvGrpSpPr>
          <p:nvPr/>
        </p:nvGrpSpPr>
        <p:grpSpPr bwMode="auto">
          <a:xfrm>
            <a:off x="7340600" y="2527283"/>
            <a:ext cx="914400" cy="590550"/>
            <a:chOff x="10665" y="3225"/>
            <a:chExt cx="1440" cy="930"/>
          </a:xfrm>
        </p:grpSpPr>
        <p:sp>
          <p:nvSpPr>
            <p:cNvPr id="439408" name="Oval 112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13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439410" name="Object 11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6248" r:id="rId4" imgW="826829" imgH="840406" progId="">
                  <p:embed/>
                </p:oleObj>
              </a:graphicData>
            </a:graphic>
          </p:graphicFrame>
          <p:graphicFrame>
            <p:nvGraphicFramePr>
              <p:cNvPr id="439411" name="Object 11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6249" r:id="rId5" imgW="1268295" imgH="1199426" progId="">
                  <p:embed/>
                </p:oleObj>
              </a:graphicData>
            </a:graphic>
          </p:graphicFrame>
        </p:grpSp>
      </p:grpSp>
      <p:sp>
        <p:nvSpPr>
          <p:cNvPr id="439412" name="Freeform 116"/>
          <p:cNvSpPr>
            <a:spLocks/>
          </p:cNvSpPr>
          <p:nvPr/>
        </p:nvSpPr>
        <p:spPr bwMode="auto">
          <a:xfrm>
            <a:off x="3954463" y="3044808"/>
            <a:ext cx="2109787" cy="1250950"/>
          </a:xfrm>
          <a:custGeom>
            <a:avLst/>
            <a:gdLst/>
            <a:ahLst/>
            <a:cxnLst>
              <a:cxn ang="0">
                <a:pos x="596" y="15"/>
              </a:cxn>
              <a:cxn ang="0">
                <a:pos x="149" y="330"/>
              </a:cxn>
              <a:cxn ang="0">
                <a:pos x="3" y="1066"/>
              </a:cxn>
              <a:cxn ang="0">
                <a:pos x="168" y="1606"/>
              </a:cxn>
              <a:cxn ang="0">
                <a:pos x="609" y="1831"/>
              </a:cxn>
              <a:cxn ang="0">
                <a:pos x="1083" y="1726"/>
              </a:cxn>
              <a:cxn ang="0">
                <a:pos x="1548" y="1876"/>
              </a:cxn>
              <a:cxn ang="0">
                <a:pos x="2373" y="1921"/>
              </a:cxn>
              <a:cxn ang="0">
                <a:pos x="3243" y="1576"/>
              </a:cxn>
              <a:cxn ang="0">
                <a:pos x="2859" y="935"/>
              </a:cxn>
              <a:cxn ang="0">
                <a:pos x="2714" y="444"/>
              </a:cxn>
              <a:cxn ang="0">
                <a:pos x="1714" y="242"/>
              </a:cxn>
              <a:cxn ang="0">
                <a:pos x="596" y="1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413" name="Text Box 117"/>
          <p:cNvSpPr txBox="1">
            <a:spLocks noChangeArrowheads="1"/>
          </p:cNvSpPr>
          <p:nvPr/>
        </p:nvSpPr>
        <p:spPr bwMode="auto">
          <a:xfrm>
            <a:off x="4129088" y="3341671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wide area network</a:t>
            </a:r>
          </a:p>
        </p:txBody>
      </p:sp>
      <p:sp>
        <p:nvSpPr>
          <p:cNvPr id="439414" name="Freeform 118"/>
          <p:cNvSpPr>
            <a:spLocks/>
          </p:cNvSpPr>
          <p:nvPr/>
        </p:nvSpPr>
        <p:spPr bwMode="auto">
          <a:xfrm>
            <a:off x="3321024" y="4799947"/>
            <a:ext cx="2944812" cy="911225"/>
          </a:xfrm>
          <a:custGeom>
            <a:avLst/>
            <a:gdLst/>
            <a:ahLst/>
            <a:cxnLst>
              <a:cxn ang="0">
                <a:pos x="339" y="15"/>
              </a:cxn>
              <a:cxn ang="0">
                <a:pos x="189" y="645"/>
              </a:cxn>
              <a:cxn ang="0">
                <a:pos x="804" y="1260"/>
              </a:cxn>
              <a:cxn ang="0">
                <a:pos x="1959" y="1425"/>
              </a:cxn>
              <a:cxn ang="0">
                <a:pos x="3519" y="1320"/>
              </a:cxn>
              <a:cxn ang="0">
                <a:pos x="3924" y="975"/>
              </a:cxn>
              <a:cxn ang="0">
                <a:pos x="4543" y="769"/>
              </a:cxn>
              <a:cxn ang="0">
                <a:pos x="4249" y="278"/>
              </a:cxn>
              <a:cxn ang="0">
                <a:pos x="2222" y="76"/>
              </a:cxn>
              <a:cxn ang="0">
                <a:pos x="339" y="15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9415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7570632"/>
              </p:ext>
            </p:extLst>
          </p:nvPr>
        </p:nvGraphicFramePr>
        <p:xfrm>
          <a:off x="3491880" y="4869160"/>
          <a:ext cx="415925" cy="317500"/>
        </p:xfrm>
        <a:graphic>
          <a:graphicData uri="http://schemas.openxmlformats.org/presentationml/2006/ole">
            <p:oleObj spid="_x0000_s6250" r:id="rId6" imgW="1307263" imgH="1084139" progId="">
              <p:embed/>
            </p:oleObj>
          </a:graphicData>
        </a:graphic>
      </p:graphicFrame>
      <p:sp>
        <p:nvSpPr>
          <p:cNvPr id="439416" name="Text Box 120"/>
          <p:cNvSpPr txBox="1">
            <a:spLocks noChangeArrowheads="1"/>
          </p:cNvSpPr>
          <p:nvPr/>
        </p:nvSpPr>
        <p:spPr bwMode="auto">
          <a:xfrm>
            <a:off x="473075" y="1500174"/>
            <a:ext cx="1887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H</a:t>
            </a:r>
            <a:r>
              <a:rPr lang="en-US" sz="2000" b="1" dirty="0" smtClean="0">
                <a:solidFill>
                  <a:srgbClr val="800000"/>
                </a:solidFill>
              </a:rPr>
              <a:t>ome</a:t>
            </a:r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network</a:t>
            </a:r>
          </a:p>
        </p:txBody>
      </p:sp>
      <p:sp>
        <p:nvSpPr>
          <p:cNvPr id="439417" name="Text Box 121"/>
          <p:cNvSpPr txBox="1">
            <a:spLocks noChangeArrowheads="1"/>
          </p:cNvSpPr>
          <p:nvPr/>
        </p:nvSpPr>
        <p:spPr bwMode="auto">
          <a:xfrm>
            <a:off x="7715272" y="1500174"/>
            <a:ext cx="127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V</a:t>
            </a:r>
            <a:r>
              <a:rPr lang="en-US" sz="2000" b="1" dirty="0" smtClean="0">
                <a:solidFill>
                  <a:srgbClr val="800000"/>
                </a:solidFill>
              </a:rPr>
              <a:t>isited</a:t>
            </a:r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network</a:t>
            </a:r>
          </a:p>
        </p:txBody>
      </p:sp>
      <p:sp>
        <p:nvSpPr>
          <p:cNvPr id="439418" name="Line 122"/>
          <p:cNvSpPr>
            <a:spLocks noChangeShapeType="1"/>
          </p:cNvSpPr>
          <p:nvPr/>
        </p:nvSpPr>
        <p:spPr bwMode="auto">
          <a:xfrm flipV="1">
            <a:off x="7056438" y="2955908"/>
            <a:ext cx="555625" cy="301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3" name="Group 123"/>
          <p:cNvGrpSpPr>
            <a:grpSpLocks/>
          </p:cNvGrpSpPr>
          <p:nvPr/>
        </p:nvGrpSpPr>
        <p:grpSpPr bwMode="auto">
          <a:xfrm>
            <a:off x="7191375" y="2890821"/>
            <a:ext cx="339725" cy="366712"/>
            <a:chOff x="618" y="3500"/>
            <a:chExt cx="214" cy="231"/>
          </a:xfrm>
        </p:grpSpPr>
        <p:sp>
          <p:nvSpPr>
            <p:cNvPr id="439420" name="Oval 1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21" name="Text Box 125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439422" name="Freeform 126"/>
          <p:cNvSpPr>
            <a:spLocks/>
          </p:cNvSpPr>
          <p:nvPr/>
        </p:nvSpPr>
        <p:spPr bwMode="auto">
          <a:xfrm>
            <a:off x="3181350" y="3451208"/>
            <a:ext cx="1311275" cy="123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6" y="780"/>
              </a:cxn>
            </a:cxnLst>
            <a:rect l="0" t="0" r="r" b="b"/>
            <a:pathLst>
              <a:path w="826" h="780">
                <a:moveTo>
                  <a:pt x="0" y="0"/>
                </a:moveTo>
                <a:cubicBezTo>
                  <a:pt x="138" y="130"/>
                  <a:pt x="654" y="618"/>
                  <a:pt x="826" y="78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4" name="Group 127"/>
          <p:cNvGrpSpPr>
            <a:grpSpLocks/>
          </p:cNvGrpSpPr>
          <p:nvPr/>
        </p:nvGrpSpPr>
        <p:grpSpPr bwMode="auto">
          <a:xfrm>
            <a:off x="3460750" y="3611546"/>
            <a:ext cx="339725" cy="366712"/>
            <a:chOff x="618" y="3500"/>
            <a:chExt cx="214" cy="231"/>
          </a:xfrm>
        </p:grpSpPr>
        <p:sp>
          <p:nvSpPr>
            <p:cNvPr id="439424" name="Oval 1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25" name="Text Box 1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39426" name="Freeform 130"/>
          <p:cNvSpPr>
            <a:spLocks/>
          </p:cNvSpPr>
          <p:nvPr/>
        </p:nvSpPr>
        <p:spPr bwMode="auto">
          <a:xfrm>
            <a:off x="4826000" y="3036871"/>
            <a:ext cx="3103563" cy="2016125"/>
          </a:xfrm>
          <a:custGeom>
            <a:avLst/>
            <a:gdLst/>
            <a:ahLst/>
            <a:cxnLst>
              <a:cxn ang="0">
                <a:pos x="1955" y="0"/>
              </a:cxn>
              <a:cxn ang="0">
                <a:pos x="634" y="653"/>
              </a:cxn>
              <a:cxn ang="0">
                <a:pos x="0" y="1270"/>
              </a:cxn>
            </a:cxnLst>
            <a:rect l="0" t="0" r="r" b="b"/>
            <a:pathLst>
              <a:path w="1955" h="1270">
                <a:moveTo>
                  <a:pt x="1955" y="0"/>
                </a:moveTo>
                <a:cubicBezTo>
                  <a:pt x="1735" y="109"/>
                  <a:pt x="982" y="424"/>
                  <a:pt x="634" y="653"/>
                </a:cubicBezTo>
                <a:cubicBezTo>
                  <a:pt x="286" y="882"/>
                  <a:pt x="132" y="1142"/>
                  <a:pt x="0" y="127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5" name="Group 131"/>
          <p:cNvGrpSpPr>
            <a:grpSpLocks/>
          </p:cNvGrpSpPr>
          <p:nvPr/>
        </p:nvGrpSpPr>
        <p:grpSpPr bwMode="auto">
          <a:xfrm>
            <a:off x="6072198" y="3929068"/>
            <a:ext cx="387350" cy="461962"/>
            <a:chOff x="618" y="3500"/>
            <a:chExt cx="244" cy="291"/>
          </a:xfrm>
        </p:grpSpPr>
        <p:sp>
          <p:nvSpPr>
            <p:cNvPr id="439428" name="Oval 132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29" name="Text Box 133"/>
            <p:cNvSpPr txBox="1">
              <a:spLocks noChangeArrowheads="1"/>
            </p:cNvSpPr>
            <p:nvPr/>
          </p:nvSpPr>
          <p:spPr bwMode="auto">
            <a:xfrm>
              <a:off x="628" y="3500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39430" name="Line 134"/>
          <p:cNvSpPr>
            <a:spLocks noChangeShapeType="1"/>
          </p:cNvSpPr>
          <p:nvPr/>
        </p:nvSpPr>
        <p:spPr bwMode="auto">
          <a:xfrm flipH="1" flipV="1">
            <a:off x="2986088" y="3502008"/>
            <a:ext cx="1357312" cy="12985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135"/>
          <p:cNvGrpSpPr>
            <a:grpSpLocks/>
          </p:cNvGrpSpPr>
          <p:nvPr/>
        </p:nvGrpSpPr>
        <p:grpSpPr bwMode="auto">
          <a:xfrm>
            <a:off x="3668713" y="4154471"/>
            <a:ext cx="320675" cy="366712"/>
            <a:chOff x="618" y="3500"/>
            <a:chExt cx="202" cy="231"/>
          </a:xfrm>
        </p:grpSpPr>
        <p:sp>
          <p:nvSpPr>
            <p:cNvPr id="439432" name="Oval 1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33" name="Text Box 137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39434" name="Text Box 138"/>
          <p:cNvSpPr txBox="1">
            <a:spLocks noChangeArrowheads="1"/>
          </p:cNvSpPr>
          <p:nvPr/>
        </p:nvSpPr>
        <p:spPr bwMode="auto">
          <a:xfrm>
            <a:off x="785786" y="4369552"/>
            <a:ext cx="253523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orrespondent requests and receives </a:t>
            </a:r>
            <a:r>
              <a:rPr lang="en-US" sz="2000" dirty="0"/>
              <a:t>foreign address of </a:t>
            </a:r>
            <a:r>
              <a:rPr lang="en-US" sz="2000" dirty="0" smtClean="0"/>
              <a:t>mobile node.</a:t>
            </a:r>
            <a:endParaRPr lang="en-US" sz="2000" dirty="0"/>
          </a:p>
        </p:txBody>
      </p:sp>
      <p:sp>
        <p:nvSpPr>
          <p:cNvPr id="439436" name="Text Box 140"/>
          <p:cNvSpPr txBox="1">
            <a:spLocks noChangeArrowheads="1"/>
          </p:cNvSpPr>
          <p:nvPr/>
        </p:nvSpPr>
        <p:spPr bwMode="auto">
          <a:xfrm>
            <a:off x="2706694" y="1698957"/>
            <a:ext cx="279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orrespondent </a:t>
            </a:r>
            <a:r>
              <a:rPr lang="en-US" sz="2000" dirty="0"/>
              <a:t>forwards to foreign </a:t>
            </a:r>
            <a:r>
              <a:rPr lang="en-US" sz="2000" dirty="0" smtClean="0"/>
              <a:t>agent.</a:t>
            </a:r>
            <a:endParaRPr lang="en-US" sz="2000" dirty="0"/>
          </a:p>
        </p:txBody>
      </p:sp>
      <p:sp>
        <p:nvSpPr>
          <p:cNvPr id="439439" name="Text Box 143"/>
          <p:cNvSpPr txBox="1">
            <a:spLocks noChangeArrowheads="1"/>
          </p:cNvSpPr>
          <p:nvPr/>
        </p:nvSpPr>
        <p:spPr bwMode="auto">
          <a:xfrm>
            <a:off x="5432425" y="1000108"/>
            <a:ext cx="23383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oreign </a:t>
            </a:r>
            <a:r>
              <a:rPr lang="en-US" sz="2000" dirty="0"/>
              <a:t>agent receives packets, forwards to </a:t>
            </a:r>
            <a:r>
              <a:rPr lang="en-US" sz="2000" dirty="0" smtClean="0"/>
              <a:t>mobile node.</a:t>
            </a:r>
            <a:endParaRPr lang="en-US" sz="2000" dirty="0"/>
          </a:p>
        </p:txBody>
      </p:sp>
      <p:sp>
        <p:nvSpPr>
          <p:cNvPr id="439442" name="Text Box 146"/>
          <p:cNvSpPr txBox="1">
            <a:spLocks noChangeArrowheads="1"/>
          </p:cNvSpPr>
          <p:nvPr/>
        </p:nvSpPr>
        <p:spPr bwMode="auto">
          <a:xfrm>
            <a:off x="6643689" y="4638661"/>
            <a:ext cx="23574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M</a:t>
            </a:r>
            <a:r>
              <a:rPr lang="en-US" sz="2000" dirty="0" smtClean="0"/>
              <a:t>obile node replies </a:t>
            </a:r>
            <a:r>
              <a:rPr lang="en-US" sz="2000" dirty="0"/>
              <a:t>directly to </a:t>
            </a:r>
            <a:r>
              <a:rPr lang="en-US" sz="2000" dirty="0" smtClean="0"/>
              <a:t>correspondent.</a:t>
            </a:r>
            <a:endParaRPr lang="en-US" sz="2000" dirty="0"/>
          </a:p>
        </p:txBody>
      </p:sp>
      <p:sp>
        <p:nvSpPr>
          <p:cNvPr id="439445" name="Freeform 149"/>
          <p:cNvSpPr>
            <a:spLocks/>
          </p:cNvSpPr>
          <p:nvPr/>
        </p:nvSpPr>
        <p:spPr bwMode="auto">
          <a:xfrm>
            <a:off x="4695825" y="3443271"/>
            <a:ext cx="1909763" cy="1416050"/>
          </a:xfrm>
          <a:custGeom>
            <a:avLst/>
            <a:gdLst/>
            <a:ahLst/>
            <a:cxnLst>
              <a:cxn ang="0">
                <a:pos x="0" y="892"/>
              </a:cxn>
              <a:cxn ang="0">
                <a:pos x="548" y="358"/>
              </a:cxn>
              <a:cxn ang="0">
                <a:pos x="1203" y="0"/>
              </a:cxn>
            </a:cxnLst>
            <a:rect l="0" t="0" r="r" b="b"/>
            <a:pathLst>
              <a:path w="1203" h="892">
                <a:moveTo>
                  <a:pt x="0" y="892"/>
                </a:moveTo>
                <a:cubicBezTo>
                  <a:pt x="91" y="803"/>
                  <a:pt x="348" y="507"/>
                  <a:pt x="548" y="358"/>
                </a:cubicBezTo>
                <a:cubicBezTo>
                  <a:pt x="816" y="202"/>
                  <a:pt x="1067" y="75"/>
                  <a:pt x="1203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50"/>
          <p:cNvGrpSpPr>
            <a:grpSpLocks/>
          </p:cNvGrpSpPr>
          <p:nvPr/>
        </p:nvGrpSpPr>
        <p:grpSpPr bwMode="auto">
          <a:xfrm>
            <a:off x="5356225" y="3800458"/>
            <a:ext cx="339725" cy="366713"/>
            <a:chOff x="618" y="3500"/>
            <a:chExt cx="214" cy="231"/>
          </a:xfrm>
        </p:grpSpPr>
        <p:sp>
          <p:nvSpPr>
            <p:cNvPr id="439447" name="Oval 151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48" name="Text Box 152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 bwMode="auto">
          <a:xfrm flipV="1">
            <a:off x="3071802" y="4429132"/>
            <a:ext cx="571504" cy="2143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 flipV="1">
            <a:off x="2928926" y="3929066"/>
            <a:ext cx="571504" cy="42862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2" name="Straight Arrow Connector 161"/>
          <p:cNvCxnSpPr/>
          <p:nvPr/>
        </p:nvCxnSpPr>
        <p:spPr bwMode="auto">
          <a:xfrm rot="16200000" flipH="1">
            <a:off x="4214810" y="2714620"/>
            <a:ext cx="1214446" cy="107157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 rot="16200000" flipH="1">
            <a:off x="6715140" y="2357430"/>
            <a:ext cx="571504" cy="42862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6" name="Straight Arrow Connector 165"/>
          <p:cNvCxnSpPr/>
          <p:nvPr/>
        </p:nvCxnSpPr>
        <p:spPr bwMode="auto">
          <a:xfrm rot="10800000">
            <a:off x="6429388" y="4286256"/>
            <a:ext cx="642942" cy="42862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3" name="Oval 152"/>
          <p:cNvSpPr/>
          <p:nvPr/>
        </p:nvSpPr>
        <p:spPr bwMode="auto">
          <a:xfrm>
            <a:off x="4217660" y="4800582"/>
            <a:ext cx="641670" cy="485805"/>
          </a:xfrm>
          <a:prstGeom prst="ellipse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C 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5" name="Text Box 252"/>
          <p:cNvSpPr txBox="1">
            <a:spLocks noChangeArrowheads="1"/>
          </p:cNvSpPr>
          <p:nvPr/>
        </p:nvSpPr>
        <p:spPr bwMode="auto">
          <a:xfrm>
            <a:off x="3428992" y="5286388"/>
            <a:ext cx="1430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+mn-lt"/>
              </a:rPr>
              <a:t>C</a:t>
            </a:r>
            <a:r>
              <a:rPr lang="en-US" sz="1400" b="1" dirty="0" smtClean="0">
                <a:latin typeface="+mn-lt"/>
              </a:rPr>
              <a:t>orrespondent</a:t>
            </a:r>
            <a:endParaRPr lang="en-US" sz="1400" b="1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agent</a:t>
            </a:r>
          </a:p>
        </p:txBody>
      </p:sp>
      <p:sp>
        <p:nvSpPr>
          <p:cNvPr id="157" name="Line 18"/>
          <p:cNvSpPr>
            <a:spLocks noChangeShapeType="1"/>
          </p:cNvSpPr>
          <p:nvPr/>
        </p:nvSpPr>
        <p:spPr bwMode="auto">
          <a:xfrm>
            <a:off x="3836987" y="5007783"/>
            <a:ext cx="38067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4"/>
            <a:ext cx="8120063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/>
              <a:t>Mobility via Direct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4648200"/>
          </a:xfrm>
        </p:spPr>
        <p:txBody>
          <a:bodyPr/>
          <a:lstStyle/>
          <a:p>
            <a:r>
              <a:rPr lang="en-US" dirty="0" smtClean="0"/>
              <a:t>Overcomes the </a:t>
            </a:r>
            <a:r>
              <a:rPr lang="en-US" dirty="0"/>
              <a:t>triangle routing </a:t>
            </a:r>
            <a:r>
              <a:rPr lang="en-US" dirty="0" smtClean="0"/>
              <a:t>problem.</a:t>
            </a:r>
            <a:endParaRPr lang="en-US" dirty="0"/>
          </a:p>
          <a:p>
            <a:r>
              <a:rPr lang="en-US" dirty="0" smtClean="0">
                <a:solidFill>
                  <a:srgbClr val="0033CC"/>
                </a:solidFill>
              </a:rPr>
              <a:t>Non-transparent </a:t>
            </a:r>
            <a:r>
              <a:rPr lang="en-US" dirty="0">
                <a:solidFill>
                  <a:srgbClr val="0033CC"/>
                </a:solidFill>
              </a:rPr>
              <a:t>to correspondent: </a:t>
            </a:r>
            <a:r>
              <a:rPr lang="en-US" dirty="0"/>
              <a:t>C</a:t>
            </a:r>
            <a:r>
              <a:rPr lang="en-US" dirty="0" smtClean="0"/>
              <a:t>orrespondent </a:t>
            </a:r>
            <a:r>
              <a:rPr lang="en-US" dirty="0"/>
              <a:t>must get care-of-address from home </a:t>
            </a:r>
            <a:r>
              <a:rPr lang="en-US" dirty="0" smtClean="0"/>
              <a:t>agent.</a:t>
            </a:r>
          </a:p>
          <a:p>
            <a:r>
              <a:rPr lang="en-US" dirty="0" smtClean="0"/>
              <a:t>What </a:t>
            </a:r>
            <a:r>
              <a:rPr lang="en-US" dirty="0"/>
              <a:t>if mobile </a:t>
            </a:r>
            <a:r>
              <a:rPr lang="en-US" dirty="0" smtClean="0"/>
              <a:t>node changes </a:t>
            </a:r>
            <a:r>
              <a:rPr lang="en-US" dirty="0"/>
              <a:t>visited network?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05108" y="4133868"/>
            <a:ext cx="4967288" cy="1938338"/>
            <a:chOff x="958" y="1566"/>
            <a:chExt cx="4242" cy="2155"/>
          </a:xfrm>
        </p:grpSpPr>
        <p:sp>
          <p:nvSpPr>
            <p:cNvPr id="440325" name="Freeform 5"/>
            <p:cNvSpPr>
              <a:spLocks/>
            </p:cNvSpPr>
            <p:nvPr/>
          </p:nvSpPr>
          <p:spPr bwMode="auto">
            <a:xfrm>
              <a:off x="1016" y="1648"/>
              <a:ext cx="1176" cy="1001"/>
            </a:xfrm>
            <a:custGeom>
              <a:avLst/>
              <a:gdLst/>
              <a:ahLst/>
              <a:cxnLst>
                <a:cxn ang="0">
                  <a:pos x="550" y="42"/>
                </a:cxn>
                <a:cxn ang="0">
                  <a:pos x="82" y="60"/>
                </a:cxn>
                <a:cxn ang="0">
                  <a:pos x="58" y="402"/>
                </a:cxn>
                <a:cxn ang="0">
                  <a:pos x="28" y="720"/>
                </a:cxn>
                <a:cxn ang="0">
                  <a:pos x="112" y="870"/>
                </a:cxn>
                <a:cxn ang="0">
                  <a:pos x="538" y="876"/>
                </a:cxn>
                <a:cxn ang="0">
                  <a:pos x="640" y="1128"/>
                </a:cxn>
                <a:cxn ang="0">
                  <a:pos x="1234" y="1098"/>
                </a:cxn>
                <a:cxn ang="0">
                  <a:pos x="1276" y="570"/>
                </a:cxn>
                <a:cxn ang="0">
                  <a:pos x="1204" y="342"/>
                </a:cxn>
                <a:cxn ang="0">
                  <a:pos x="760" y="288"/>
                </a:cxn>
                <a:cxn ang="0">
                  <a:pos x="550" y="42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681" y="2274"/>
              <a:ext cx="316" cy="147"/>
              <a:chOff x="3600" y="219"/>
              <a:chExt cx="360" cy="175"/>
            </a:xfrm>
          </p:grpSpPr>
          <p:sp>
            <p:nvSpPr>
              <p:cNvPr id="440327" name="Oval 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328" name="Line 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329" name="Line 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330" name="Rectangle 10"/>
              <p:cNvSpPr>
                <a:spLocks noChangeArrowheads="1"/>
              </p:cNvSpPr>
              <p:nvPr/>
            </p:nvSpPr>
            <p:spPr bwMode="auto">
              <a:xfrm>
                <a:off x="3603" y="284"/>
                <a:ext cx="231" cy="6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0331" name="Oval 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033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334" name="Line 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335" name="Line 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033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338" name="Line 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339" name="Line 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116" y="2056"/>
              <a:ext cx="840" cy="216"/>
              <a:chOff x="8025" y="5070"/>
              <a:chExt cx="2100" cy="540"/>
            </a:xfrm>
          </p:grpSpPr>
          <p:sp>
            <p:nvSpPr>
              <p:cNvPr id="440341" name="Line 21"/>
              <p:cNvSpPr>
                <a:spLocks noChangeShapeType="1"/>
              </p:cNvSpPr>
              <p:nvPr/>
            </p:nvSpPr>
            <p:spPr bwMode="auto">
              <a:xfrm>
                <a:off x="8025" y="5325"/>
                <a:ext cx="21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342" name="Line 22"/>
              <p:cNvSpPr>
                <a:spLocks noChangeShapeType="1"/>
              </p:cNvSpPr>
              <p:nvPr/>
            </p:nvSpPr>
            <p:spPr bwMode="auto">
              <a:xfrm>
                <a:off x="8355" y="5070"/>
                <a:ext cx="0" cy="27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343" name="Line 23"/>
              <p:cNvSpPr>
                <a:spLocks noChangeShapeType="1"/>
              </p:cNvSpPr>
              <p:nvPr/>
            </p:nvSpPr>
            <p:spPr bwMode="auto">
              <a:xfrm>
                <a:off x="9765" y="5340"/>
                <a:ext cx="0" cy="27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958" y="1778"/>
              <a:ext cx="576" cy="372"/>
              <a:chOff x="10665" y="3225"/>
              <a:chExt cx="1440" cy="930"/>
            </a:xfrm>
          </p:grpSpPr>
          <p:sp>
            <p:nvSpPr>
              <p:cNvPr id="440345" name="Oval 25"/>
              <p:cNvSpPr>
                <a:spLocks noChangeArrowheads="1"/>
              </p:cNvSpPr>
              <p:nvPr/>
            </p:nvSpPr>
            <p:spPr bwMode="auto">
              <a:xfrm>
                <a:off x="10665" y="3225"/>
                <a:ext cx="1440" cy="930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11038" y="3281"/>
                <a:ext cx="618" cy="667"/>
                <a:chOff x="8023" y="4451"/>
                <a:chExt cx="618" cy="667"/>
              </a:xfrm>
            </p:grpSpPr>
            <p:sp>
              <p:nvSpPr>
                <p:cNvPr id="440347" name="Freeform 27"/>
                <p:cNvSpPr>
                  <a:spLocks/>
                </p:cNvSpPr>
                <p:nvPr/>
              </p:nvSpPr>
              <p:spPr bwMode="auto">
                <a:xfrm>
                  <a:off x="8279" y="4653"/>
                  <a:ext cx="263" cy="380"/>
                </a:xfrm>
                <a:custGeom>
                  <a:avLst/>
                  <a:gdLst/>
                  <a:ahLst/>
                  <a:cxnLst>
                    <a:cxn ang="0">
                      <a:pos x="298" y="0"/>
                    </a:cxn>
                    <a:cxn ang="0">
                      <a:pos x="263" y="0"/>
                    </a:cxn>
                    <a:cxn ang="0">
                      <a:pos x="219" y="4"/>
                    </a:cxn>
                    <a:cxn ang="0">
                      <a:pos x="167" y="12"/>
                    </a:cxn>
                    <a:cxn ang="0">
                      <a:pos x="116" y="25"/>
                    </a:cxn>
                    <a:cxn ang="0">
                      <a:pos x="67" y="45"/>
                    </a:cxn>
                    <a:cxn ang="0">
                      <a:pos x="29" y="73"/>
                    </a:cxn>
                    <a:cxn ang="0">
                      <a:pos x="6" y="109"/>
                    </a:cxn>
                    <a:cxn ang="0">
                      <a:pos x="0" y="137"/>
                    </a:cxn>
                    <a:cxn ang="0">
                      <a:pos x="3" y="152"/>
                    </a:cxn>
                    <a:cxn ang="0">
                      <a:pos x="13" y="197"/>
                    </a:cxn>
                    <a:cxn ang="0">
                      <a:pos x="39" y="290"/>
                    </a:cxn>
                    <a:cxn ang="0">
                      <a:pos x="76" y="410"/>
                    </a:cxn>
                    <a:cxn ang="0">
                      <a:pos x="123" y="543"/>
                    </a:cxn>
                    <a:cxn ang="0">
                      <a:pos x="176" y="684"/>
                    </a:cxn>
                    <a:cxn ang="0">
                      <a:pos x="235" y="822"/>
                    </a:cxn>
                    <a:cxn ang="0">
                      <a:pos x="293" y="949"/>
                    </a:cxn>
                    <a:cxn ang="0">
                      <a:pos x="352" y="1055"/>
                    </a:cxn>
                    <a:cxn ang="0">
                      <a:pos x="389" y="1109"/>
                    </a:cxn>
                    <a:cxn ang="0">
                      <a:pos x="406" y="1130"/>
                    </a:cxn>
                    <a:cxn ang="0">
                      <a:pos x="436" y="1130"/>
                    </a:cxn>
                    <a:cxn ang="0">
                      <a:pos x="487" y="1111"/>
                    </a:cxn>
                    <a:cxn ang="0">
                      <a:pos x="547" y="1088"/>
                    </a:cxn>
                    <a:cxn ang="0">
                      <a:pos x="609" y="1062"/>
                    </a:cxn>
                    <a:cxn ang="0">
                      <a:pos x="669" y="1036"/>
                    </a:cxn>
                    <a:cxn ang="0">
                      <a:pos x="722" y="1012"/>
                    </a:cxn>
                    <a:cxn ang="0">
                      <a:pos x="762" y="987"/>
                    </a:cxn>
                    <a:cxn ang="0">
                      <a:pos x="785" y="967"/>
                    </a:cxn>
                    <a:cxn ang="0">
                      <a:pos x="756" y="915"/>
                    </a:cxn>
                    <a:cxn ang="0">
                      <a:pos x="687" y="813"/>
                    </a:cxn>
                    <a:cxn ang="0">
                      <a:pos x="612" y="693"/>
                    </a:cxn>
                    <a:cxn ang="0">
                      <a:pos x="537" y="561"/>
                    </a:cxn>
                    <a:cxn ang="0">
                      <a:pos x="467" y="423"/>
                    </a:cxn>
                    <a:cxn ang="0">
                      <a:pos x="404" y="287"/>
                    </a:cxn>
                    <a:cxn ang="0">
                      <a:pos x="352" y="161"/>
                    </a:cxn>
                    <a:cxn ang="0">
                      <a:pos x="318" y="49"/>
                    </a:cxn>
                  </a:cxnLst>
                  <a:rect l="0" t="0" r="r" b="b"/>
                  <a:pathLst>
                    <a:path w="788" h="1138">
                      <a:moveTo>
                        <a:pt x="310" y="2"/>
                      </a:moveTo>
                      <a:lnTo>
                        <a:pt x="298" y="0"/>
                      </a:lnTo>
                      <a:lnTo>
                        <a:pt x="282" y="0"/>
                      </a:lnTo>
                      <a:lnTo>
                        <a:pt x="263" y="0"/>
                      </a:lnTo>
                      <a:lnTo>
                        <a:pt x="242" y="2"/>
                      </a:lnTo>
                      <a:lnTo>
                        <a:pt x="219" y="4"/>
                      </a:lnTo>
                      <a:lnTo>
                        <a:pt x="192" y="7"/>
                      </a:lnTo>
                      <a:lnTo>
                        <a:pt x="167" y="12"/>
                      </a:lnTo>
                      <a:lnTo>
                        <a:pt x="141" y="17"/>
                      </a:lnTo>
                      <a:lnTo>
                        <a:pt x="116" y="25"/>
                      </a:lnTo>
                      <a:lnTo>
                        <a:pt x="91" y="35"/>
                      </a:lnTo>
                      <a:lnTo>
                        <a:pt x="67" y="45"/>
                      </a:lnTo>
                      <a:lnTo>
                        <a:pt x="47" y="58"/>
                      </a:lnTo>
                      <a:lnTo>
                        <a:pt x="29" y="73"/>
                      </a:lnTo>
                      <a:lnTo>
                        <a:pt x="16" y="91"/>
                      </a:lnTo>
                      <a:lnTo>
                        <a:pt x="6" y="109"/>
                      </a:lnTo>
                      <a:lnTo>
                        <a:pt x="0" y="131"/>
                      </a:lnTo>
                      <a:lnTo>
                        <a:pt x="0" y="137"/>
                      </a:lnTo>
                      <a:lnTo>
                        <a:pt x="1" y="144"/>
                      </a:lnTo>
                      <a:lnTo>
                        <a:pt x="3" y="152"/>
                      </a:lnTo>
                      <a:lnTo>
                        <a:pt x="4" y="162"/>
                      </a:lnTo>
                      <a:lnTo>
                        <a:pt x="13" y="197"/>
                      </a:lnTo>
                      <a:lnTo>
                        <a:pt x="25" y="240"/>
                      </a:lnTo>
                      <a:lnTo>
                        <a:pt x="39" y="290"/>
                      </a:lnTo>
                      <a:lnTo>
                        <a:pt x="57" y="348"/>
                      </a:lnTo>
                      <a:lnTo>
                        <a:pt x="76" y="410"/>
                      </a:lnTo>
                      <a:lnTo>
                        <a:pt x="100" y="474"/>
                      </a:lnTo>
                      <a:lnTo>
                        <a:pt x="123" y="543"/>
                      </a:lnTo>
                      <a:lnTo>
                        <a:pt x="150" y="612"/>
                      </a:lnTo>
                      <a:lnTo>
                        <a:pt x="176" y="684"/>
                      </a:lnTo>
                      <a:lnTo>
                        <a:pt x="205" y="753"/>
                      </a:lnTo>
                      <a:lnTo>
                        <a:pt x="235" y="822"/>
                      </a:lnTo>
                      <a:lnTo>
                        <a:pt x="264" y="887"/>
                      </a:lnTo>
                      <a:lnTo>
                        <a:pt x="293" y="949"/>
                      </a:lnTo>
                      <a:lnTo>
                        <a:pt x="323" y="1005"/>
                      </a:lnTo>
                      <a:lnTo>
                        <a:pt x="352" y="1055"/>
                      </a:lnTo>
                      <a:lnTo>
                        <a:pt x="381" y="1098"/>
                      </a:lnTo>
                      <a:lnTo>
                        <a:pt x="389" y="1109"/>
                      </a:lnTo>
                      <a:lnTo>
                        <a:pt x="398" y="1120"/>
                      </a:lnTo>
                      <a:lnTo>
                        <a:pt x="406" y="1130"/>
                      </a:lnTo>
                      <a:lnTo>
                        <a:pt x="414" y="1138"/>
                      </a:lnTo>
                      <a:lnTo>
                        <a:pt x="436" y="1130"/>
                      </a:lnTo>
                      <a:lnTo>
                        <a:pt x="461" y="1121"/>
                      </a:lnTo>
                      <a:lnTo>
                        <a:pt x="487" y="1111"/>
                      </a:lnTo>
                      <a:lnTo>
                        <a:pt x="517" y="1099"/>
                      </a:lnTo>
                      <a:lnTo>
                        <a:pt x="547" y="1088"/>
                      </a:lnTo>
                      <a:lnTo>
                        <a:pt x="578" y="1075"/>
                      </a:lnTo>
                      <a:lnTo>
                        <a:pt x="609" y="1062"/>
                      </a:lnTo>
                      <a:lnTo>
                        <a:pt x="640" y="1049"/>
                      </a:lnTo>
                      <a:lnTo>
                        <a:pt x="669" y="1036"/>
                      </a:lnTo>
                      <a:lnTo>
                        <a:pt x="697" y="1023"/>
                      </a:lnTo>
                      <a:lnTo>
                        <a:pt x="722" y="1012"/>
                      </a:lnTo>
                      <a:lnTo>
                        <a:pt x="744" y="999"/>
                      </a:lnTo>
                      <a:lnTo>
                        <a:pt x="762" y="987"/>
                      </a:lnTo>
                      <a:lnTo>
                        <a:pt x="775" y="977"/>
                      </a:lnTo>
                      <a:lnTo>
                        <a:pt x="785" y="967"/>
                      </a:lnTo>
                      <a:lnTo>
                        <a:pt x="788" y="959"/>
                      </a:lnTo>
                      <a:lnTo>
                        <a:pt x="756" y="915"/>
                      </a:lnTo>
                      <a:lnTo>
                        <a:pt x="722" y="868"/>
                      </a:lnTo>
                      <a:lnTo>
                        <a:pt x="687" y="813"/>
                      </a:lnTo>
                      <a:lnTo>
                        <a:pt x="650" y="755"/>
                      </a:lnTo>
                      <a:lnTo>
                        <a:pt x="612" y="693"/>
                      </a:lnTo>
                      <a:lnTo>
                        <a:pt x="575" y="627"/>
                      </a:lnTo>
                      <a:lnTo>
                        <a:pt x="537" y="561"/>
                      </a:lnTo>
                      <a:lnTo>
                        <a:pt x="500" y="492"/>
                      </a:lnTo>
                      <a:lnTo>
                        <a:pt x="467" y="423"/>
                      </a:lnTo>
                      <a:lnTo>
                        <a:pt x="433" y="354"/>
                      </a:lnTo>
                      <a:lnTo>
                        <a:pt x="404" y="287"/>
                      </a:lnTo>
                      <a:lnTo>
                        <a:pt x="376" y="223"/>
                      </a:lnTo>
                      <a:lnTo>
                        <a:pt x="352" y="161"/>
                      </a:lnTo>
                      <a:lnTo>
                        <a:pt x="333" y="102"/>
                      </a:lnTo>
                      <a:lnTo>
                        <a:pt x="318" y="49"/>
                      </a:lnTo>
                      <a:lnTo>
                        <a:pt x="310" y="2"/>
                      </a:lnTo>
                      <a:close/>
                    </a:path>
                  </a:pathLst>
                </a:custGeom>
                <a:solidFill>
                  <a:srgbClr val="F4FC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48" name="Freeform 28"/>
                <p:cNvSpPr>
                  <a:spLocks/>
                </p:cNvSpPr>
                <p:nvPr/>
              </p:nvSpPr>
              <p:spPr bwMode="auto">
                <a:xfrm>
                  <a:off x="8264" y="4707"/>
                  <a:ext cx="142" cy="312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48" y="2"/>
                    </a:cxn>
                    <a:cxn ang="0">
                      <a:pos x="48" y="5"/>
                    </a:cxn>
                    <a:cxn ang="0">
                      <a:pos x="47" y="11"/>
                    </a:cxn>
                    <a:cxn ang="0">
                      <a:pos x="44" y="19"/>
                    </a:cxn>
                    <a:cxn ang="0">
                      <a:pos x="39" y="35"/>
                    </a:cxn>
                    <a:cxn ang="0">
                      <a:pos x="32" y="55"/>
                    </a:cxn>
                    <a:cxn ang="0">
                      <a:pos x="20" y="82"/>
                    </a:cxn>
                    <a:cxn ang="0">
                      <a:pos x="6" y="117"/>
                    </a:cxn>
                    <a:cxn ang="0">
                      <a:pos x="0" y="141"/>
                    </a:cxn>
                    <a:cxn ang="0">
                      <a:pos x="0" y="177"/>
                    </a:cxn>
                    <a:cxn ang="0">
                      <a:pos x="4" y="220"/>
                    </a:cxn>
                    <a:cxn ang="0">
                      <a:pos x="13" y="271"/>
                    </a:cxn>
                    <a:cxn ang="0">
                      <a:pos x="26" y="325"/>
                    </a:cxn>
                    <a:cxn ang="0">
                      <a:pos x="41" y="386"/>
                    </a:cxn>
                    <a:cxn ang="0">
                      <a:pos x="58" y="446"/>
                    </a:cxn>
                    <a:cxn ang="0">
                      <a:pos x="78" y="509"/>
                    </a:cxn>
                    <a:cxn ang="0">
                      <a:pos x="98" y="570"/>
                    </a:cxn>
                    <a:cxn ang="0">
                      <a:pos x="119" y="628"/>
                    </a:cxn>
                    <a:cxn ang="0">
                      <a:pos x="138" y="683"/>
                    </a:cxn>
                    <a:cxn ang="0">
                      <a:pos x="157" y="733"/>
                    </a:cxn>
                    <a:cxn ang="0">
                      <a:pos x="174" y="775"/>
                    </a:cxn>
                    <a:cxn ang="0">
                      <a:pos x="189" y="808"/>
                    </a:cxn>
                    <a:cxn ang="0">
                      <a:pos x="201" y="831"/>
                    </a:cxn>
                    <a:cxn ang="0">
                      <a:pos x="210" y="843"/>
                    </a:cxn>
                    <a:cxn ang="0">
                      <a:pos x="223" y="853"/>
                    </a:cxn>
                    <a:cxn ang="0">
                      <a:pos x="239" y="861"/>
                    </a:cxn>
                    <a:cxn ang="0">
                      <a:pos x="258" y="873"/>
                    </a:cxn>
                    <a:cxn ang="0">
                      <a:pos x="282" y="883"/>
                    </a:cxn>
                    <a:cxn ang="0">
                      <a:pos x="310" y="896"/>
                    </a:cxn>
                    <a:cxn ang="0">
                      <a:pos x="342" y="907"/>
                    </a:cxn>
                    <a:cxn ang="0">
                      <a:pos x="380" y="922"/>
                    </a:cxn>
                    <a:cxn ang="0">
                      <a:pos x="425" y="936"/>
                    </a:cxn>
                    <a:cxn ang="0">
                      <a:pos x="396" y="893"/>
                    </a:cxn>
                    <a:cxn ang="0">
                      <a:pos x="367" y="843"/>
                    </a:cxn>
                    <a:cxn ang="0">
                      <a:pos x="337" y="787"/>
                    </a:cxn>
                    <a:cxn ang="0">
                      <a:pos x="308" y="725"/>
                    </a:cxn>
                    <a:cxn ang="0">
                      <a:pos x="279" y="660"/>
                    </a:cxn>
                    <a:cxn ang="0">
                      <a:pos x="249" y="591"/>
                    </a:cxn>
                    <a:cxn ang="0">
                      <a:pos x="220" y="522"/>
                    </a:cxn>
                    <a:cxn ang="0">
                      <a:pos x="194" y="450"/>
                    </a:cxn>
                    <a:cxn ang="0">
                      <a:pos x="167" y="381"/>
                    </a:cxn>
                    <a:cxn ang="0">
                      <a:pos x="144" y="312"/>
                    </a:cxn>
                    <a:cxn ang="0">
                      <a:pos x="120" y="248"/>
                    </a:cxn>
                    <a:cxn ang="0">
                      <a:pos x="101" y="186"/>
                    </a:cxn>
                    <a:cxn ang="0">
                      <a:pos x="83" y="128"/>
                    </a:cxn>
                    <a:cxn ang="0">
                      <a:pos x="69" y="78"/>
                    </a:cxn>
                    <a:cxn ang="0">
                      <a:pos x="57" y="35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425" h="936">
                      <a:moveTo>
                        <a:pt x="48" y="0"/>
                      </a:moveTo>
                      <a:lnTo>
                        <a:pt x="48" y="2"/>
                      </a:lnTo>
                      <a:lnTo>
                        <a:pt x="48" y="5"/>
                      </a:lnTo>
                      <a:lnTo>
                        <a:pt x="47" y="11"/>
                      </a:lnTo>
                      <a:lnTo>
                        <a:pt x="44" y="19"/>
                      </a:lnTo>
                      <a:lnTo>
                        <a:pt x="39" y="35"/>
                      </a:lnTo>
                      <a:lnTo>
                        <a:pt x="32" y="55"/>
                      </a:lnTo>
                      <a:lnTo>
                        <a:pt x="20" y="82"/>
                      </a:lnTo>
                      <a:lnTo>
                        <a:pt x="6" y="117"/>
                      </a:lnTo>
                      <a:lnTo>
                        <a:pt x="0" y="141"/>
                      </a:lnTo>
                      <a:lnTo>
                        <a:pt x="0" y="177"/>
                      </a:lnTo>
                      <a:lnTo>
                        <a:pt x="4" y="220"/>
                      </a:lnTo>
                      <a:lnTo>
                        <a:pt x="13" y="271"/>
                      </a:lnTo>
                      <a:lnTo>
                        <a:pt x="26" y="325"/>
                      </a:lnTo>
                      <a:lnTo>
                        <a:pt x="41" y="386"/>
                      </a:lnTo>
                      <a:lnTo>
                        <a:pt x="58" y="446"/>
                      </a:lnTo>
                      <a:lnTo>
                        <a:pt x="78" y="509"/>
                      </a:lnTo>
                      <a:lnTo>
                        <a:pt x="98" y="570"/>
                      </a:lnTo>
                      <a:lnTo>
                        <a:pt x="119" y="628"/>
                      </a:lnTo>
                      <a:lnTo>
                        <a:pt x="138" y="683"/>
                      </a:lnTo>
                      <a:lnTo>
                        <a:pt x="157" y="733"/>
                      </a:lnTo>
                      <a:lnTo>
                        <a:pt x="174" y="775"/>
                      </a:lnTo>
                      <a:lnTo>
                        <a:pt x="189" y="808"/>
                      </a:lnTo>
                      <a:lnTo>
                        <a:pt x="201" y="831"/>
                      </a:lnTo>
                      <a:lnTo>
                        <a:pt x="210" y="843"/>
                      </a:lnTo>
                      <a:lnTo>
                        <a:pt x="223" y="853"/>
                      </a:lnTo>
                      <a:lnTo>
                        <a:pt x="239" y="861"/>
                      </a:lnTo>
                      <a:lnTo>
                        <a:pt x="258" y="873"/>
                      </a:lnTo>
                      <a:lnTo>
                        <a:pt x="282" y="883"/>
                      </a:lnTo>
                      <a:lnTo>
                        <a:pt x="310" y="896"/>
                      </a:lnTo>
                      <a:lnTo>
                        <a:pt x="342" y="907"/>
                      </a:lnTo>
                      <a:lnTo>
                        <a:pt x="380" y="922"/>
                      </a:lnTo>
                      <a:lnTo>
                        <a:pt x="425" y="936"/>
                      </a:lnTo>
                      <a:lnTo>
                        <a:pt x="396" y="893"/>
                      </a:lnTo>
                      <a:lnTo>
                        <a:pt x="367" y="843"/>
                      </a:lnTo>
                      <a:lnTo>
                        <a:pt x="337" y="787"/>
                      </a:lnTo>
                      <a:lnTo>
                        <a:pt x="308" y="725"/>
                      </a:lnTo>
                      <a:lnTo>
                        <a:pt x="279" y="660"/>
                      </a:lnTo>
                      <a:lnTo>
                        <a:pt x="249" y="591"/>
                      </a:lnTo>
                      <a:lnTo>
                        <a:pt x="220" y="522"/>
                      </a:lnTo>
                      <a:lnTo>
                        <a:pt x="194" y="450"/>
                      </a:lnTo>
                      <a:lnTo>
                        <a:pt x="167" y="381"/>
                      </a:lnTo>
                      <a:lnTo>
                        <a:pt x="144" y="312"/>
                      </a:lnTo>
                      <a:lnTo>
                        <a:pt x="120" y="248"/>
                      </a:lnTo>
                      <a:lnTo>
                        <a:pt x="101" y="186"/>
                      </a:lnTo>
                      <a:lnTo>
                        <a:pt x="83" y="128"/>
                      </a:lnTo>
                      <a:lnTo>
                        <a:pt x="69" y="78"/>
                      </a:lnTo>
                      <a:lnTo>
                        <a:pt x="57" y="35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49" name="Freeform 29"/>
                <p:cNvSpPr>
                  <a:spLocks/>
                </p:cNvSpPr>
                <p:nvPr/>
              </p:nvSpPr>
              <p:spPr bwMode="auto">
                <a:xfrm>
                  <a:off x="8310" y="4696"/>
                  <a:ext cx="64" cy="69"/>
                </a:xfrm>
                <a:custGeom>
                  <a:avLst/>
                  <a:gdLst/>
                  <a:ahLst/>
                  <a:cxnLst>
                    <a:cxn ang="0">
                      <a:pos x="26" y="11"/>
                    </a:cxn>
                    <a:cxn ang="0">
                      <a:pos x="13" y="24"/>
                    </a:cxn>
                    <a:cxn ang="0">
                      <a:pos x="4" y="43"/>
                    </a:cxn>
                    <a:cxn ang="0">
                      <a:pos x="0" y="67"/>
                    </a:cxn>
                    <a:cxn ang="0">
                      <a:pos x="0" y="93"/>
                    </a:cxn>
                    <a:cxn ang="0">
                      <a:pos x="3" y="120"/>
                    </a:cxn>
                    <a:cxn ang="0">
                      <a:pos x="10" y="148"/>
                    </a:cxn>
                    <a:cxn ang="0">
                      <a:pos x="20" y="171"/>
                    </a:cxn>
                    <a:cxn ang="0">
                      <a:pos x="35" y="189"/>
                    </a:cxn>
                    <a:cxn ang="0">
                      <a:pos x="51" y="201"/>
                    </a:cxn>
                    <a:cxn ang="0">
                      <a:pos x="70" y="206"/>
                    </a:cxn>
                    <a:cxn ang="0">
                      <a:pos x="91" y="208"/>
                    </a:cxn>
                    <a:cxn ang="0">
                      <a:pos x="111" y="204"/>
                    </a:cxn>
                    <a:cxn ang="0">
                      <a:pos x="130" y="196"/>
                    </a:cxn>
                    <a:cxn ang="0">
                      <a:pos x="148" y="186"/>
                    </a:cxn>
                    <a:cxn ang="0">
                      <a:pos x="163" y="176"/>
                    </a:cxn>
                    <a:cxn ang="0">
                      <a:pos x="174" y="163"/>
                    </a:cxn>
                    <a:cxn ang="0">
                      <a:pos x="189" y="130"/>
                    </a:cxn>
                    <a:cxn ang="0">
                      <a:pos x="192" y="89"/>
                    </a:cxn>
                    <a:cxn ang="0">
                      <a:pos x="185" y="50"/>
                    </a:cxn>
                    <a:cxn ang="0">
                      <a:pos x="166" y="27"/>
                    </a:cxn>
                    <a:cxn ang="0">
                      <a:pos x="152" y="21"/>
                    </a:cxn>
                    <a:cxn ang="0">
                      <a:pos x="138" y="14"/>
                    </a:cxn>
                    <a:cxn ang="0">
                      <a:pos x="122" y="8"/>
                    </a:cxn>
                    <a:cxn ang="0">
                      <a:pos x="104" y="2"/>
                    </a:cxn>
                    <a:cxn ang="0">
                      <a:pos x="85" y="0"/>
                    </a:cxn>
                    <a:cxn ang="0">
                      <a:pos x="66" y="0"/>
                    </a:cxn>
                    <a:cxn ang="0">
                      <a:pos x="47" y="2"/>
                    </a:cxn>
                    <a:cxn ang="0">
                      <a:pos x="26" y="11"/>
                    </a:cxn>
                  </a:cxnLst>
                  <a:rect l="0" t="0" r="r" b="b"/>
                  <a:pathLst>
                    <a:path w="192" h="208">
                      <a:moveTo>
                        <a:pt x="26" y="11"/>
                      </a:moveTo>
                      <a:lnTo>
                        <a:pt x="13" y="24"/>
                      </a:lnTo>
                      <a:lnTo>
                        <a:pt x="4" y="43"/>
                      </a:lnTo>
                      <a:lnTo>
                        <a:pt x="0" y="67"/>
                      </a:lnTo>
                      <a:lnTo>
                        <a:pt x="0" y="93"/>
                      </a:lnTo>
                      <a:lnTo>
                        <a:pt x="3" y="120"/>
                      </a:lnTo>
                      <a:lnTo>
                        <a:pt x="10" y="148"/>
                      </a:lnTo>
                      <a:lnTo>
                        <a:pt x="20" y="171"/>
                      </a:lnTo>
                      <a:lnTo>
                        <a:pt x="35" y="189"/>
                      </a:lnTo>
                      <a:lnTo>
                        <a:pt x="51" y="201"/>
                      </a:lnTo>
                      <a:lnTo>
                        <a:pt x="70" y="206"/>
                      </a:lnTo>
                      <a:lnTo>
                        <a:pt x="91" y="208"/>
                      </a:lnTo>
                      <a:lnTo>
                        <a:pt x="111" y="204"/>
                      </a:lnTo>
                      <a:lnTo>
                        <a:pt x="130" y="196"/>
                      </a:lnTo>
                      <a:lnTo>
                        <a:pt x="148" y="186"/>
                      </a:lnTo>
                      <a:lnTo>
                        <a:pt x="163" y="176"/>
                      </a:lnTo>
                      <a:lnTo>
                        <a:pt x="174" y="163"/>
                      </a:lnTo>
                      <a:lnTo>
                        <a:pt x="189" y="130"/>
                      </a:lnTo>
                      <a:lnTo>
                        <a:pt x="192" y="89"/>
                      </a:lnTo>
                      <a:lnTo>
                        <a:pt x="185" y="50"/>
                      </a:lnTo>
                      <a:lnTo>
                        <a:pt x="166" y="27"/>
                      </a:lnTo>
                      <a:lnTo>
                        <a:pt x="152" y="21"/>
                      </a:lnTo>
                      <a:lnTo>
                        <a:pt x="138" y="14"/>
                      </a:lnTo>
                      <a:lnTo>
                        <a:pt x="122" y="8"/>
                      </a:lnTo>
                      <a:lnTo>
                        <a:pt x="104" y="2"/>
                      </a:lnTo>
                      <a:lnTo>
                        <a:pt x="85" y="0"/>
                      </a:lnTo>
                      <a:lnTo>
                        <a:pt x="66" y="0"/>
                      </a:lnTo>
                      <a:lnTo>
                        <a:pt x="47" y="2"/>
                      </a:lnTo>
                      <a:lnTo>
                        <a:pt x="26" y="11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50" name="Freeform 30"/>
                <p:cNvSpPr>
                  <a:spLocks/>
                </p:cNvSpPr>
                <p:nvPr/>
              </p:nvSpPr>
              <p:spPr bwMode="auto">
                <a:xfrm>
                  <a:off x="8406" y="4895"/>
                  <a:ext cx="82" cy="84"/>
                </a:xfrm>
                <a:custGeom>
                  <a:avLst/>
                  <a:gdLst/>
                  <a:ahLst/>
                  <a:cxnLst>
                    <a:cxn ang="0">
                      <a:pos x="33" y="29"/>
                    </a:cxn>
                    <a:cxn ang="0">
                      <a:pos x="21" y="44"/>
                    </a:cxn>
                    <a:cxn ang="0">
                      <a:pos x="12" y="60"/>
                    </a:cxn>
                    <a:cxn ang="0">
                      <a:pos x="5" y="79"/>
                    </a:cxn>
                    <a:cxn ang="0">
                      <a:pos x="0" y="97"/>
                    </a:cxn>
                    <a:cxn ang="0">
                      <a:pos x="0" y="116"/>
                    </a:cxn>
                    <a:cxn ang="0">
                      <a:pos x="5" y="135"/>
                    </a:cxn>
                    <a:cxn ang="0">
                      <a:pos x="12" y="152"/>
                    </a:cxn>
                    <a:cxn ang="0">
                      <a:pos x="25" y="169"/>
                    </a:cxn>
                    <a:cxn ang="0">
                      <a:pos x="42" y="187"/>
                    </a:cxn>
                    <a:cxn ang="0">
                      <a:pos x="58" y="202"/>
                    </a:cxn>
                    <a:cxn ang="0">
                      <a:pos x="77" y="220"/>
                    </a:cxn>
                    <a:cxn ang="0">
                      <a:pos x="96" y="233"/>
                    </a:cxn>
                    <a:cxn ang="0">
                      <a:pos x="114" y="244"/>
                    </a:cxn>
                    <a:cxn ang="0">
                      <a:pos x="133" y="251"/>
                    </a:cxn>
                    <a:cxn ang="0">
                      <a:pos x="149" y="251"/>
                    </a:cxn>
                    <a:cxn ang="0">
                      <a:pos x="165" y="246"/>
                    </a:cxn>
                    <a:cxn ang="0">
                      <a:pos x="180" y="237"/>
                    </a:cxn>
                    <a:cxn ang="0">
                      <a:pos x="196" y="228"/>
                    </a:cxn>
                    <a:cxn ang="0">
                      <a:pos x="209" y="220"/>
                    </a:cxn>
                    <a:cxn ang="0">
                      <a:pos x="222" y="212"/>
                    </a:cxn>
                    <a:cxn ang="0">
                      <a:pos x="232" y="202"/>
                    </a:cxn>
                    <a:cxn ang="0">
                      <a:pos x="240" y="191"/>
                    </a:cxn>
                    <a:cxn ang="0">
                      <a:pos x="246" y="178"/>
                    </a:cxn>
                    <a:cxn ang="0">
                      <a:pos x="247" y="162"/>
                    </a:cxn>
                    <a:cxn ang="0">
                      <a:pos x="244" y="142"/>
                    </a:cxn>
                    <a:cxn ang="0">
                      <a:pos x="238" y="120"/>
                    </a:cxn>
                    <a:cxn ang="0">
                      <a:pos x="228" y="96"/>
                    </a:cxn>
                    <a:cxn ang="0">
                      <a:pos x="215" y="72"/>
                    </a:cxn>
                    <a:cxn ang="0">
                      <a:pos x="200" y="50"/>
                    </a:cxn>
                    <a:cxn ang="0">
                      <a:pos x="184" y="30"/>
                    </a:cxn>
                    <a:cxn ang="0">
                      <a:pos x="165" y="16"/>
                    </a:cxn>
                    <a:cxn ang="0">
                      <a:pos x="147" y="7"/>
                    </a:cxn>
                    <a:cxn ang="0">
                      <a:pos x="130" y="3"/>
                    </a:cxn>
                    <a:cxn ang="0">
                      <a:pos x="112" y="0"/>
                    </a:cxn>
                    <a:cxn ang="0">
                      <a:pos x="94" y="1"/>
                    </a:cxn>
                    <a:cxn ang="0">
                      <a:pos x="80" y="3"/>
                    </a:cxn>
                    <a:cxn ang="0">
                      <a:pos x="65" y="7"/>
                    </a:cxn>
                    <a:cxn ang="0">
                      <a:pos x="52" y="13"/>
                    </a:cxn>
                    <a:cxn ang="0">
                      <a:pos x="42" y="20"/>
                    </a:cxn>
                    <a:cxn ang="0">
                      <a:pos x="33" y="29"/>
                    </a:cxn>
                  </a:cxnLst>
                  <a:rect l="0" t="0" r="r" b="b"/>
                  <a:pathLst>
                    <a:path w="247" h="251">
                      <a:moveTo>
                        <a:pt x="33" y="29"/>
                      </a:moveTo>
                      <a:lnTo>
                        <a:pt x="21" y="44"/>
                      </a:lnTo>
                      <a:lnTo>
                        <a:pt x="12" y="60"/>
                      </a:lnTo>
                      <a:lnTo>
                        <a:pt x="5" y="79"/>
                      </a:lnTo>
                      <a:lnTo>
                        <a:pt x="0" y="97"/>
                      </a:lnTo>
                      <a:lnTo>
                        <a:pt x="0" y="116"/>
                      </a:lnTo>
                      <a:lnTo>
                        <a:pt x="5" y="135"/>
                      </a:lnTo>
                      <a:lnTo>
                        <a:pt x="12" y="152"/>
                      </a:lnTo>
                      <a:lnTo>
                        <a:pt x="25" y="169"/>
                      </a:lnTo>
                      <a:lnTo>
                        <a:pt x="42" y="187"/>
                      </a:lnTo>
                      <a:lnTo>
                        <a:pt x="58" y="202"/>
                      </a:lnTo>
                      <a:lnTo>
                        <a:pt x="77" y="220"/>
                      </a:lnTo>
                      <a:lnTo>
                        <a:pt x="96" y="233"/>
                      </a:lnTo>
                      <a:lnTo>
                        <a:pt x="114" y="244"/>
                      </a:lnTo>
                      <a:lnTo>
                        <a:pt x="133" y="251"/>
                      </a:lnTo>
                      <a:lnTo>
                        <a:pt x="149" y="251"/>
                      </a:lnTo>
                      <a:lnTo>
                        <a:pt x="165" y="246"/>
                      </a:lnTo>
                      <a:lnTo>
                        <a:pt x="180" y="237"/>
                      </a:lnTo>
                      <a:lnTo>
                        <a:pt x="196" y="228"/>
                      </a:lnTo>
                      <a:lnTo>
                        <a:pt x="209" y="220"/>
                      </a:lnTo>
                      <a:lnTo>
                        <a:pt x="222" y="212"/>
                      </a:lnTo>
                      <a:lnTo>
                        <a:pt x="232" y="202"/>
                      </a:lnTo>
                      <a:lnTo>
                        <a:pt x="240" y="191"/>
                      </a:lnTo>
                      <a:lnTo>
                        <a:pt x="246" y="178"/>
                      </a:lnTo>
                      <a:lnTo>
                        <a:pt x="247" y="162"/>
                      </a:lnTo>
                      <a:lnTo>
                        <a:pt x="244" y="142"/>
                      </a:lnTo>
                      <a:lnTo>
                        <a:pt x="238" y="120"/>
                      </a:lnTo>
                      <a:lnTo>
                        <a:pt x="228" y="96"/>
                      </a:lnTo>
                      <a:lnTo>
                        <a:pt x="215" y="72"/>
                      </a:lnTo>
                      <a:lnTo>
                        <a:pt x="200" y="50"/>
                      </a:lnTo>
                      <a:lnTo>
                        <a:pt x="184" y="30"/>
                      </a:lnTo>
                      <a:lnTo>
                        <a:pt x="165" y="16"/>
                      </a:lnTo>
                      <a:lnTo>
                        <a:pt x="147" y="7"/>
                      </a:lnTo>
                      <a:lnTo>
                        <a:pt x="130" y="3"/>
                      </a:lnTo>
                      <a:lnTo>
                        <a:pt x="112" y="0"/>
                      </a:lnTo>
                      <a:lnTo>
                        <a:pt x="94" y="1"/>
                      </a:lnTo>
                      <a:lnTo>
                        <a:pt x="80" y="3"/>
                      </a:lnTo>
                      <a:lnTo>
                        <a:pt x="65" y="7"/>
                      </a:lnTo>
                      <a:lnTo>
                        <a:pt x="52" y="13"/>
                      </a:lnTo>
                      <a:lnTo>
                        <a:pt x="42" y="20"/>
                      </a:lnTo>
                      <a:lnTo>
                        <a:pt x="33" y="29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51" name="Freeform 31"/>
                <p:cNvSpPr>
                  <a:spLocks/>
                </p:cNvSpPr>
                <p:nvPr/>
              </p:nvSpPr>
              <p:spPr bwMode="auto">
                <a:xfrm>
                  <a:off x="8313" y="4687"/>
                  <a:ext cx="75" cy="80"/>
                </a:xfrm>
                <a:custGeom>
                  <a:avLst/>
                  <a:gdLst/>
                  <a:ahLst/>
                  <a:cxnLst>
                    <a:cxn ang="0">
                      <a:pos x="115" y="3"/>
                    </a:cxn>
                    <a:cxn ang="0">
                      <a:pos x="93" y="0"/>
                    </a:cxn>
                    <a:cxn ang="0">
                      <a:pos x="66" y="2"/>
                    </a:cxn>
                    <a:cxn ang="0">
                      <a:pos x="43" y="12"/>
                    </a:cxn>
                    <a:cxn ang="0">
                      <a:pos x="16" y="37"/>
                    </a:cxn>
                    <a:cxn ang="0">
                      <a:pos x="0" y="79"/>
                    </a:cxn>
                    <a:cxn ang="0">
                      <a:pos x="2" y="124"/>
                    </a:cxn>
                    <a:cxn ang="0">
                      <a:pos x="15" y="168"/>
                    </a:cxn>
                    <a:cxn ang="0">
                      <a:pos x="32" y="201"/>
                    </a:cxn>
                    <a:cxn ang="0">
                      <a:pos x="56" y="223"/>
                    </a:cxn>
                    <a:cxn ang="0">
                      <a:pos x="84" y="237"/>
                    </a:cxn>
                    <a:cxn ang="0">
                      <a:pos x="113" y="240"/>
                    </a:cxn>
                    <a:cxn ang="0">
                      <a:pos x="151" y="229"/>
                    </a:cxn>
                    <a:cxn ang="0">
                      <a:pos x="189" y="204"/>
                    </a:cxn>
                    <a:cxn ang="0">
                      <a:pos x="216" y="171"/>
                    </a:cxn>
                    <a:cxn ang="0">
                      <a:pos x="226" y="131"/>
                    </a:cxn>
                    <a:cxn ang="0">
                      <a:pos x="222" y="104"/>
                    </a:cxn>
                    <a:cxn ang="0">
                      <a:pos x="213" y="95"/>
                    </a:cxn>
                    <a:cxn ang="0">
                      <a:pos x="201" y="96"/>
                    </a:cxn>
                    <a:cxn ang="0">
                      <a:pos x="194" y="105"/>
                    </a:cxn>
                    <a:cxn ang="0">
                      <a:pos x="191" y="127"/>
                    </a:cxn>
                    <a:cxn ang="0">
                      <a:pos x="182" y="158"/>
                    </a:cxn>
                    <a:cxn ang="0">
                      <a:pos x="162" y="183"/>
                    </a:cxn>
                    <a:cxn ang="0">
                      <a:pos x="131" y="197"/>
                    </a:cxn>
                    <a:cxn ang="0">
                      <a:pos x="90" y="197"/>
                    </a:cxn>
                    <a:cxn ang="0">
                      <a:pos x="60" y="177"/>
                    </a:cxn>
                    <a:cxn ang="0">
                      <a:pos x="44" y="144"/>
                    </a:cxn>
                    <a:cxn ang="0">
                      <a:pos x="34" y="105"/>
                    </a:cxn>
                    <a:cxn ang="0">
                      <a:pos x="32" y="76"/>
                    </a:cxn>
                    <a:cxn ang="0">
                      <a:pos x="41" y="56"/>
                    </a:cxn>
                    <a:cxn ang="0">
                      <a:pos x="54" y="39"/>
                    </a:cxn>
                    <a:cxn ang="0">
                      <a:pos x="74" y="26"/>
                    </a:cxn>
                    <a:cxn ang="0">
                      <a:pos x="87" y="25"/>
                    </a:cxn>
                    <a:cxn ang="0">
                      <a:pos x="106" y="25"/>
                    </a:cxn>
                    <a:cxn ang="0">
                      <a:pos x="126" y="25"/>
                    </a:cxn>
                    <a:cxn ang="0">
                      <a:pos x="129" y="12"/>
                    </a:cxn>
                  </a:cxnLst>
                  <a:rect l="0" t="0" r="r" b="b"/>
                  <a:pathLst>
                    <a:path w="226" h="240">
                      <a:moveTo>
                        <a:pt x="125" y="6"/>
                      </a:moveTo>
                      <a:lnTo>
                        <a:pt x="115" y="3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6" y="2"/>
                      </a:lnTo>
                      <a:lnTo>
                        <a:pt x="54" y="6"/>
                      </a:lnTo>
                      <a:lnTo>
                        <a:pt x="43" y="12"/>
                      </a:lnTo>
                      <a:lnTo>
                        <a:pt x="32" y="19"/>
                      </a:lnTo>
                      <a:lnTo>
                        <a:pt x="16" y="37"/>
                      </a:lnTo>
                      <a:lnTo>
                        <a:pt x="6" y="58"/>
                      </a:lnTo>
                      <a:lnTo>
                        <a:pt x="0" y="79"/>
                      </a:lnTo>
                      <a:lnTo>
                        <a:pt x="0" y="101"/>
                      </a:lnTo>
                      <a:lnTo>
                        <a:pt x="2" y="124"/>
                      </a:lnTo>
                      <a:lnTo>
                        <a:pt x="7" y="145"/>
                      </a:lnTo>
                      <a:lnTo>
                        <a:pt x="15" y="168"/>
                      </a:lnTo>
                      <a:lnTo>
                        <a:pt x="24" y="188"/>
                      </a:lnTo>
                      <a:lnTo>
                        <a:pt x="32" y="201"/>
                      </a:lnTo>
                      <a:lnTo>
                        <a:pt x="43" y="213"/>
                      </a:lnTo>
                      <a:lnTo>
                        <a:pt x="56" y="223"/>
                      </a:lnTo>
                      <a:lnTo>
                        <a:pt x="69" y="231"/>
                      </a:lnTo>
                      <a:lnTo>
                        <a:pt x="84" y="237"/>
                      </a:lnTo>
                      <a:lnTo>
                        <a:pt x="98" y="240"/>
                      </a:lnTo>
                      <a:lnTo>
                        <a:pt x="113" y="240"/>
                      </a:lnTo>
                      <a:lnTo>
                        <a:pt x="129" y="237"/>
                      </a:lnTo>
                      <a:lnTo>
                        <a:pt x="151" y="229"/>
                      </a:lnTo>
                      <a:lnTo>
                        <a:pt x="172" y="219"/>
                      </a:lnTo>
                      <a:lnTo>
                        <a:pt x="189" y="204"/>
                      </a:lnTo>
                      <a:lnTo>
                        <a:pt x="206" y="188"/>
                      </a:lnTo>
                      <a:lnTo>
                        <a:pt x="216" y="171"/>
                      </a:lnTo>
                      <a:lnTo>
                        <a:pt x="223" y="152"/>
                      </a:lnTo>
                      <a:lnTo>
                        <a:pt x="226" y="131"/>
                      </a:lnTo>
                      <a:lnTo>
                        <a:pt x="223" y="109"/>
                      </a:lnTo>
                      <a:lnTo>
                        <a:pt x="222" y="104"/>
                      </a:lnTo>
                      <a:lnTo>
                        <a:pt x="219" y="98"/>
                      </a:lnTo>
                      <a:lnTo>
                        <a:pt x="213" y="95"/>
                      </a:lnTo>
                      <a:lnTo>
                        <a:pt x="207" y="95"/>
                      </a:lnTo>
                      <a:lnTo>
                        <a:pt x="201" y="96"/>
                      </a:lnTo>
                      <a:lnTo>
                        <a:pt x="197" y="99"/>
                      </a:lnTo>
                      <a:lnTo>
                        <a:pt x="194" y="105"/>
                      </a:lnTo>
                      <a:lnTo>
                        <a:pt x="192" y="111"/>
                      </a:lnTo>
                      <a:lnTo>
                        <a:pt x="191" y="127"/>
                      </a:lnTo>
                      <a:lnTo>
                        <a:pt x="188" y="142"/>
                      </a:lnTo>
                      <a:lnTo>
                        <a:pt x="182" y="158"/>
                      </a:lnTo>
                      <a:lnTo>
                        <a:pt x="173" y="171"/>
                      </a:lnTo>
                      <a:lnTo>
                        <a:pt x="162" y="183"/>
                      </a:lnTo>
                      <a:lnTo>
                        <a:pt x="147" y="191"/>
                      </a:lnTo>
                      <a:lnTo>
                        <a:pt x="131" y="197"/>
                      </a:lnTo>
                      <a:lnTo>
                        <a:pt x="110" y="200"/>
                      </a:lnTo>
                      <a:lnTo>
                        <a:pt x="90" y="197"/>
                      </a:lnTo>
                      <a:lnTo>
                        <a:pt x="74" y="190"/>
                      </a:lnTo>
                      <a:lnTo>
                        <a:pt x="60" y="177"/>
                      </a:lnTo>
                      <a:lnTo>
                        <a:pt x="51" y="161"/>
                      </a:lnTo>
                      <a:lnTo>
                        <a:pt x="44" y="144"/>
                      </a:lnTo>
                      <a:lnTo>
                        <a:pt x="38" y="124"/>
                      </a:lnTo>
                      <a:lnTo>
                        <a:pt x="34" y="105"/>
                      </a:lnTo>
                      <a:lnTo>
                        <a:pt x="32" y="86"/>
                      </a:lnTo>
                      <a:lnTo>
                        <a:pt x="32" y="76"/>
                      </a:lnTo>
                      <a:lnTo>
                        <a:pt x="35" y="66"/>
                      </a:lnTo>
                      <a:lnTo>
                        <a:pt x="41" y="56"/>
                      </a:lnTo>
                      <a:lnTo>
                        <a:pt x="47" y="46"/>
                      </a:lnTo>
                      <a:lnTo>
                        <a:pt x="54" y="39"/>
                      </a:lnTo>
                      <a:lnTo>
                        <a:pt x="63" y="32"/>
                      </a:lnTo>
                      <a:lnTo>
                        <a:pt x="74" y="26"/>
                      </a:lnTo>
                      <a:lnTo>
                        <a:pt x="84" y="25"/>
                      </a:lnTo>
                      <a:lnTo>
                        <a:pt x="87" y="25"/>
                      </a:lnTo>
                      <a:lnTo>
                        <a:pt x="94" y="23"/>
                      </a:lnTo>
                      <a:lnTo>
                        <a:pt x="106" y="25"/>
                      </a:lnTo>
                      <a:lnTo>
                        <a:pt x="119" y="26"/>
                      </a:lnTo>
                      <a:lnTo>
                        <a:pt x="126" y="25"/>
                      </a:lnTo>
                      <a:lnTo>
                        <a:pt x="131" y="19"/>
                      </a:lnTo>
                      <a:lnTo>
                        <a:pt x="129" y="12"/>
                      </a:lnTo>
                      <a:lnTo>
                        <a:pt x="12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52" name="Freeform 32"/>
                <p:cNvSpPr>
                  <a:spLocks/>
                </p:cNvSpPr>
                <p:nvPr/>
              </p:nvSpPr>
              <p:spPr bwMode="auto">
                <a:xfrm>
                  <a:off x="8412" y="4892"/>
                  <a:ext cx="93" cy="90"/>
                </a:xfrm>
                <a:custGeom>
                  <a:avLst/>
                  <a:gdLst/>
                  <a:ahLst/>
                  <a:cxnLst>
                    <a:cxn ang="0">
                      <a:pos x="60" y="8"/>
                    </a:cxn>
                    <a:cxn ang="0">
                      <a:pos x="34" y="27"/>
                    </a:cxn>
                    <a:cxn ang="0">
                      <a:pos x="15" y="50"/>
                    </a:cxn>
                    <a:cxn ang="0">
                      <a:pos x="3" y="80"/>
                    </a:cxn>
                    <a:cxn ang="0">
                      <a:pos x="0" y="112"/>
                    </a:cxn>
                    <a:cxn ang="0">
                      <a:pos x="6" y="145"/>
                    </a:cxn>
                    <a:cxn ang="0">
                      <a:pos x="18" y="175"/>
                    </a:cxn>
                    <a:cxn ang="0">
                      <a:pos x="37" y="204"/>
                    </a:cxn>
                    <a:cxn ang="0">
                      <a:pos x="65" y="231"/>
                    </a:cxn>
                    <a:cxn ang="0">
                      <a:pos x="101" y="257"/>
                    </a:cxn>
                    <a:cxn ang="0">
                      <a:pos x="142" y="270"/>
                    </a:cxn>
                    <a:cxn ang="0">
                      <a:pos x="185" y="263"/>
                    </a:cxn>
                    <a:cxn ang="0">
                      <a:pos x="219" y="240"/>
                    </a:cxn>
                    <a:cxn ang="0">
                      <a:pos x="244" y="215"/>
                    </a:cxn>
                    <a:cxn ang="0">
                      <a:pos x="263" y="188"/>
                    </a:cxn>
                    <a:cxn ang="0">
                      <a:pos x="276" y="158"/>
                    </a:cxn>
                    <a:cxn ang="0">
                      <a:pos x="279" y="133"/>
                    </a:cxn>
                    <a:cxn ang="0">
                      <a:pos x="273" y="120"/>
                    </a:cxn>
                    <a:cxn ang="0">
                      <a:pos x="258" y="116"/>
                    </a:cxn>
                    <a:cxn ang="0">
                      <a:pos x="245" y="122"/>
                    </a:cxn>
                    <a:cxn ang="0">
                      <a:pos x="241" y="132"/>
                    </a:cxn>
                    <a:cxn ang="0">
                      <a:pos x="235" y="151"/>
                    </a:cxn>
                    <a:cxn ang="0">
                      <a:pos x="220" y="176"/>
                    </a:cxn>
                    <a:cxn ang="0">
                      <a:pos x="198" y="201"/>
                    </a:cxn>
                    <a:cxn ang="0">
                      <a:pos x="154" y="211"/>
                    </a:cxn>
                    <a:cxn ang="0">
                      <a:pos x="100" y="197"/>
                    </a:cxn>
                    <a:cxn ang="0">
                      <a:pos x="59" y="162"/>
                    </a:cxn>
                    <a:cxn ang="0">
                      <a:pos x="40" y="113"/>
                    </a:cxn>
                    <a:cxn ang="0">
                      <a:pos x="44" y="73"/>
                    </a:cxn>
                    <a:cxn ang="0">
                      <a:pos x="60" y="50"/>
                    </a:cxn>
                    <a:cxn ang="0">
                      <a:pos x="81" y="30"/>
                    </a:cxn>
                    <a:cxn ang="0">
                      <a:pos x="103" y="16"/>
                    </a:cxn>
                    <a:cxn ang="0">
                      <a:pos x="109" y="4"/>
                    </a:cxn>
                    <a:cxn ang="0">
                      <a:pos x="88" y="0"/>
                    </a:cxn>
                  </a:cxnLst>
                  <a:rect l="0" t="0" r="r" b="b"/>
                  <a:pathLst>
                    <a:path w="279" h="270">
                      <a:moveTo>
                        <a:pt x="75" y="3"/>
                      </a:moveTo>
                      <a:lnTo>
                        <a:pt x="60" y="8"/>
                      </a:lnTo>
                      <a:lnTo>
                        <a:pt x="47" y="17"/>
                      </a:lnTo>
                      <a:lnTo>
                        <a:pt x="34" y="27"/>
                      </a:lnTo>
                      <a:lnTo>
                        <a:pt x="24" y="39"/>
                      </a:lnTo>
                      <a:lnTo>
                        <a:pt x="15" y="50"/>
                      </a:lnTo>
                      <a:lnTo>
                        <a:pt x="7" y="64"/>
                      </a:lnTo>
                      <a:lnTo>
                        <a:pt x="3" y="80"/>
                      </a:lnTo>
                      <a:lnTo>
                        <a:pt x="0" y="96"/>
                      </a:lnTo>
                      <a:lnTo>
                        <a:pt x="0" y="112"/>
                      </a:lnTo>
                      <a:lnTo>
                        <a:pt x="2" y="129"/>
                      </a:lnTo>
                      <a:lnTo>
                        <a:pt x="6" y="145"/>
                      </a:lnTo>
                      <a:lnTo>
                        <a:pt x="12" y="161"/>
                      </a:lnTo>
                      <a:lnTo>
                        <a:pt x="18" y="175"/>
                      </a:lnTo>
                      <a:lnTo>
                        <a:pt x="27" y="189"/>
                      </a:lnTo>
                      <a:lnTo>
                        <a:pt x="37" y="204"/>
                      </a:lnTo>
                      <a:lnTo>
                        <a:pt x="49" y="217"/>
                      </a:lnTo>
                      <a:lnTo>
                        <a:pt x="65" y="231"/>
                      </a:lnTo>
                      <a:lnTo>
                        <a:pt x="82" y="244"/>
                      </a:lnTo>
                      <a:lnTo>
                        <a:pt x="101" y="257"/>
                      </a:lnTo>
                      <a:lnTo>
                        <a:pt x="122" y="266"/>
                      </a:lnTo>
                      <a:lnTo>
                        <a:pt x="142" y="270"/>
                      </a:lnTo>
                      <a:lnTo>
                        <a:pt x="165" y="270"/>
                      </a:lnTo>
                      <a:lnTo>
                        <a:pt x="185" y="263"/>
                      </a:lnTo>
                      <a:lnTo>
                        <a:pt x="206" y="250"/>
                      </a:lnTo>
                      <a:lnTo>
                        <a:pt x="219" y="240"/>
                      </a:lnTo>
                      <a:lnTo>
                        <a:pt x="232" y="228"/>
                      </a:lnTo>
                      <a:lnTo>
                        <a:pt x="244" y="215"/>
                      </a:lnTo>
                      <a:lnTo>
                        <a:pt x="254" y="202"/>
                      </a:lnTo>
                      <a:lnTo>
                        <a:pt x="263" y="188"/>
                      </a:lnTo>
                      <a:lnTo>
                        <a:pt x="270" y="174"/>
                      </a:lnTo>
                      <a:lnTo>
                        <a:pt x="276" y="158"/>
                      </a:lnTo>
                      <a:lnTo>
                        <a:pt x="279" y="141"/>
                      </a:lnTo>
                      <a:lnTo>
                        <a:pt x="279" y="133"/>
                      </a:lnTo>
                      <a:lnTo>
                        <a:pt x="278" y="126"/>
                      </a:lnTo>
                      <a:lnTo>
                        <a:pt x="273" y="120"/>
                      </a:lnTo>
                      <a:lnTo>
                        <a:pt x="266" y="116"/>
                      </a:lnTo>
                      <a:lnTo>
                        <a:pt x="258" y="116"/>
                      </a:lnTo>
                      <a:lnTo>
                        <a:pt x="251" y="118"/>
                      </a:lnTo>
                      <a:lnTo>
                        <a:pt x="245" y="122"/>
                      </a:lnTo>
                      <a:lnTo>
                        <a:pt x="241" y="129"/>
                      </a:lnTo>
                      <a:lnTo>
                        <a:pt x="241" y="132"/>
                      </a:lnTo>
                      <a:lnTo>
                        <a:pt x="238" y="139"/>
                      </a:lnTo>
                      <a:lnTo>
                        <a:pt x="235" y="151"/>
                      </a:lnTo>
                      <a:lnTo>
                        <a:pt x="229" y="164"/>
                      </a:lnTo>
                      <a:lnTo>
                        <a:pt x="220" y="176"/>
                      </a:lnTo>
                      <a:lnTo>
                        <a:pt x="210" y="191"/>
                      </a:lnTo>
                      <a:lnTo>
                        <a:pt x="198" y="201"/>
                      </a:lnTo>
                      <a:lnTo>
                        <a:pt x="182" y="210"/>
                      </a:lnTo>
                      <a:lnTo>
                        <a:pt x="154" y="211"/>
                      </a:lnTo>
                      <a:lnTo>
                        <a:pt x="126" y="207"/>
                      </a:lnTo>
                      <a:lnTo>
                        <a:pt x="100" y="197"/>
                      </a:lnTo>
                      <a:lnTo>
                        <a:pt x="78" y="181"/>
                      </a:lnTo>
                      <a:lnTo>
                        <a:pt x="59" y="162"/>
                      </a:lnTo>
                      <a:lnTo>
                        <a:pt x="46" y="139"/>
                      </a:lnTo>
                      <a:lnTo>
                        <a:pt x="40" y="113"/>
                      </a:lnTo>
                      <a:lnTo>
                        <a:pt x="40" y="86"/>
                      </a:lnTo>
                      <a:lnTo>
                        <a:pt x="44" y="73"/>
                      </a:lnTo>
                      <a:lnTo>
                        <a:pt x="50" y="62"/>
                      </a:lnTo>
                      <a:lnTo>
                        <a:pt x="60" y="50"/>
                      </a:lnTo>
                      <a:lnTo>
                        <a:pt x="71" y="39"/>
                      </a:lnTo>
                      <a:lnTo>
                        <a:pt x="81" y="30"/>
                      </a:lnTo>
                      <a:lnTo>
                        <a:pt x="93" y="21"/>
                      </a:lnTo>
                      <a:lnTo>
                        <a:pt x="103" y="16"/>
                      </a:lnTo>
                      <a:lnTo>
                        <a:pt x="112" y="11"/>
                      </a:lnTo>
                      <a:lnTo>
                        <a:pt x="109" y="4"/>
                      </a:lnTo>
                      <a:lnTo>
                        <a:pt x="100" y="0"/>
                      </a:lnTo>
                      <a:lnTo>
                        <a:pt x="88" y="0"/>
                      </a:lnTo>
                      <a:lnTo>
                        <a:pt x="75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53" name="Freeform 33"/>
                <p:cNvSpPr>
                  <a:spLocks/>
                </p:cNvSpPr>
                <p:nvPr/>
              </p:nvSpPr>
              <p:spPr bwMode="auto">
                <a:xfrm>
                  <a:off x="8347" y="4786"/>
                  <a:ext cx="24" cy="25"/>
                </a:xfrm>
                <a:custGeom>
                  <a:avLst/>
                  <a:gdLst/>
                  <a:ahLst/>
                  <a:cxnLst>
                    <a:cxn ang="0">
                      <a:pos x="7" y="65"/>
                    </a:cxn>
                    <a:cxn ang="0">
                      <a:pos x="15" y="72"/>
                    </a:cxn>
                    <a:cxn ang="0">
                      <a:pos x="25" y="75"/>
                    </a:cxn>
                    <a:cxn ang="0">
                      <a:pos x="32" y="75"/>
                    </a:cxn>
                    <a:cxn ang="0">
                      <a:pos x="37" y="73"/>
                    </a:cxn>
                    <a:cxn ang="0">
                      <a:pos x="39" y="72"/>
                    </a:cxn>
                    <a:cxn ang="0">
                      <a:pos x="47" y="71"/>
                    </a:cxn>
                    <a:cxn ang="0">
                      <a:pos x="56" y="66"/>
                    </a:cxn>
                    <a:cxn ang="0">
                      <a:pos x="64" y="60"/>
                    </a:cxn>
                    <a:cxn ang="0">
                      <a:pos x="69" y="56"/>
                    </a:cxn>
                    <a:cxn ang="0">
                      <a:pos x="72" y="52"/>
                    </a:cxn>
                    <a:cxn ang="0">
                      <a:pos x="72" y="49"/>
                    </a:cxn>
                    <a:cxn ang="0">
                      <a:pos x="70" y="45"/>
                    </a:cxn>
                    <a:cxn ang="0">
                      <a:pos x="67" y="40"/>
                    </a:cxn>
                    <a:cxn ang="0">
                      <a:pos x="63" y="39"/>
                    </a:cxn>
                    <a:cxn ang="0">
                      <a:pos x="59" y="38"/>
                    </a:cxn>
                    <a:cxn ang="0">
                      <a:pos x="54" y="39"/>
                    </a:cxn>
                    <a:cxn ang="0">
                      <a:pos x="48" y="42"/>
                    </a:cxn>
                    <a:cxn ang="0">
                      <a:pos x="39" y="46"/>
                    </a:cxn>
                    <a:cxn ang="0">
                      <a:pos x="32" y="50"/>
                    </a:cxn>
                    <a:cxn ang="0">
                      <a:pos x="29" y="52"/>
                    </a:cxn>
                    <a:cxn ang="0">
                      <a:pos x="26" y="43"/>
                    </a:cxn>
                    <a:cxn ang="0">
                      <a:pos x="20" y="25"/>
                    </a:cxn>
                    <a:cxn ang="0">
                      <a:pos x="12" y="7"/>
                    </a:cxn>
                    <a:cxn ang="0">
                      <a:pos x="1" y="0"/>
                    </a:cxn>
                    <a:cxn ang="0">
                      <a:pos x="0" y="17"/>
                    </a:cxn>
                    <a:cxn ang="0">
                      <a:pos x="3" y="39"/>
                    </a:cxn>
                    <a:cxn ang="0">
                      <a:pos x="6" y="58"/>
                    </a:cxn>
                    <a:cxn ang="0">
                      <a:pos x="7" y="65"/>
                    </a:cxn>
                  </a:cxnLst>
                  <a:rect l="0" t="0" r="r" b="b"/>
                  <a:pathLst>
                    <a:path w="72" h="75">
                      <a:moveTo>
                        <a:pt x="7" y="65"/>
                      </a:moveTo>
                      <a:lnTo>
                        <a:pt x="15" y="72"/>
                      </a:lnTo>
                      <a:lnTo>
                        <a:pt x="25" y="75"/>
                      </a:lnTo>
                      <a:lnTo>
                        <a:pt x="32" y="75"/>
                      </a:lnTo>
                      <a:lnTo>
                        <a:pt x="37" y="73"/>
                      </a:lnTo>
                      <a:lnTo>
                        <a:pt x="39" y="72"/>
                      </a:lnTo>
                      <a:lnTo>
                        <a:pt x="47" y="71"/>
                      </a:lnTo>
                      <a:lnTo>
                        <a:pt x="56" y="66"/>
                      </a:lnTo>
                      <a:lnTo>
                        <a:pt x="64" y="60"/>
                      </a:lnTo>
                      <a:lnTo>
                        <a:pt x="69" y="56"/>
                      </a:lnTo>
                      <a:lnTo>
                        <a:pt x="72" y="52"/>
                      </a:lnTo>
                      <a:lnTo>
                        <a:pt x="72" y="49"/>
                      </a:lnTo>
                      <a:lnTo>
                        <a:pt x="70" y="45"/>
                      </a:lnTo>
                      <a:lnTo>
                        <a:pt x="67" y="40"/>
                      </a:lnTo>
                      <a:lnTo>
                        <a:pt x="63" y="39"/>
                      </a:lnTo>
                      <a:lnTo>
                        <a:pt x="59" y="38"/>
                      </a:lnTo>
                      <a:lnTo>
                        <a:pt x="54" y="39"/>
                      </a:lnTo>
                      <a:lnTo>
                        <a:pt x="48" y="42"/>
                      </a:lnTo>
                      <a:lnTo>
                        <a:pt x="39" y="46"/>
                      </a:lnTo>
                      <a:lnTo>
                        <a:pt x="32" y="50"/>
                      </a:lnTo>
                      <a:lnTo>
                        <a:pt x="29" y="52"/>
                      </a:lnTo>
                      <a:lnTo>
                        <a:pt x="26" y="43"/>
                      </a:lnTo>
                      <a:lnTo>
                        <a:pt x="20" y="25"/>
                      </a:lnTo>
                      <a:lnTo>
                        <a:pt x="12" y="7"/>
                      </a:lnTo>
                      <a:lnTo>
                        <a:pt x="1" y="0"/>
                      </a:lnTo>
                      <a:lnTo>
                        <a:pt x="0" y="17"/>
                      </a:lnTo>
                      <a:lnTo>
                        <a:pt x="3" y="39"/>
                      </a:lnTo>
                      <a:lnTo>
                        <a:pt x="6" y="58"/>
                      </a:lnTo>
                      <a:lnTo>
                        <a:pt x="7" y="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54" name="Freeform 34"/>
                <p:cNvSpPr>
                  <a:spLocks/>
                </p:cNvSpPr>
                <p:nvPr/>
              </p:nvSpPr>
              <p:spPr bwMode="auto">
                <a:xfrm>
                  <a:off x="8370" y="4780"/>
                  <a:ext cx="23" cy="20"/>
                </a:xfrm>
                <a:custGeom>
                  <a:avLst/>
                  <a:gdLst/>
                  <a:ahLst/>
                  <a:cxnLst>
                    <a:cxn ang="0">
                      <a:pos x="15" y="53"/>
                    </a:cxn>
                    <a:cxn ang="0">
                      <a:pos x="16" y="55"/>
                    </a:cxn>
                    <a:cxn ang="0">
                      <a:pos x="20" y="57"/>
                    </a:cxn>
                    <a:cxn ang="0">
                      <a:pos x="25" y="59"/>
                    </a:cxn>
                    <a:cxn ang="0">
                      <a:pos x="26" y="59"/>
                    </a:cxn>
                    <a:cxn ang="0">
                      <a:pos x="35" y="59"/>
                    </a:cxn>
                    <a:cxn ang="0">
                      <a:pos x="45" y="56"/>
                    </a:cxn>
                    <a:cxn ang="0">
                      <a:pos x="54" y="55"/>
                    </a:cxn>
                    <a:cxn ang="0">
                      <a:pos x="63" y="50"/>
                    </a:cxn>
                    <a:cxn ang="0">
                      <a:pos x="66" y="47"/>
                    </a:cxn>
                    <a:cxn ang="0">
                      <a:pos x="69" y="44"/>
                    </a:cxn>
                    <a:cxn ang="0">
                      <a:pos x="70" y="40"/>
                    </a:cxn>
                    <a:cxn ang="0">
                      <a:pos x="69" y="37"/>
                    </a:cxn>
                    <a:cxn ang="0">
                      <a:pos x="56" y="32"/>
                    </a:cxn>
                    <a:cxn ang="0">
                      <a:pos x="42" y="33"/>
                    </a:cxn>
                    <a:cxn ang="0">
                      <a:pos x="32" y="37"/>
                    </a:cxn>
                    <a:cxn ang="0">
                      <a:pos x="28" y="40"/>
                    </a:cxn>
                    <a:cxn ang="0">
                      <a:pos x="20" y="30"/>
                    </a:cxn>
                    <a:cxn ang="0">
                      <a:pos x="16" y="14"/>
                    </a:cxn>
                    <a:cxn ang="0">
                      <a:pos x="10" y="3"/>
                    </a:cxn>
                    <a:cxn ang="0">
                      <a:pos x="3" y="0"/>
                    </a:cxn>
                    <a:cxn ang="0">
                      <a:pos x="0" y="19"/>
                    </a:cxn>
                    <a:cxn ang="0">
                      <a:pos x="4" y="36"/>
                    </a:cxn>
                    <a:cxn ang="0">
                      <a:pos x="12" y="49"/>
                    </a:cxn>
                    <a:cxn ang="0">
                      <a:pos x="15" y="53"/>
                    </a:cxn>
                  </a:cxnLst>
                  <a:rect l="0" t="0" r="r" b="b"/>
                  <a:pathLst>
                    <a:path w="70" h="59">
                      <a:moveTo>
                        <a:pt x="15" y="53"/>
                      </a:moveTo>
                      <a:lnTo>
                        <a:pt x="16" y="55"/>
                      </a:lnTo>
                      <a:lnTo>
                        <a:pt x="20" y="57"/>
                      </a:lnTo>
                      <a:lnTo>
                        <a:pt x="25" y="59"/>
                      </a:lnTo>
                      <a:lnTo>
                        <a:pt x="26" y="59"/>
                      </a:lnTo>
                      <a:lnTo>
                        <a:pt x="35" y="59"/>
                      </a:lnTo>
                      <a:lnTo>
                        <a:pt x="45" y="56"/>
                      </a:lnTo>
                      <a:lnTo>
                        <a:pt x="54" y="55"/>
                      </a:lnTo>
                      <a:lnTo>
                        <a:pt x="63" y="50"/>
                      </a:lnTo>
                      <a:lnTo>
                        <a:pt x="66" y="47"/>
                      </a:lnTo>
                      <a:lnTo>
                        <a:pt x="69" y="44"/>
                      </a:lnTo>
                      <a:lnTo>
                        <a:pt x="70" y="40"/>
                      </a:lnTo>
                      <a:lnTo>
                        <a:pt x="69" y="37"/>
                      </a:lnTo>
                      <a:lnTo>
                        <a:pt x="56" y="32"/>
                      </a:lnTo>
                      <a:lnTo>
                        <a:pt x="42" y="33"/>
                      </a:lnTo>
                      <a:lnTo>
                        <a:pt x="32" y="37"/>
                      </a:lnTo>
                      <a:lnTo>
                        <a:pt x="28" y="40"/>
                      </a:lnTo>
                      <a:lnTo>
                        <a:pt x="20" y="30"/>
                      </a:lnTo>
                      <a:lnTo>
                        <a:pt x="16" y="14"/>
                      </a:lnTo>
                      <a:lnTo>
                        <a:pt x="10" y="3"/>
                      </a:lnTo>
                      <a:lnTo>
                        <a:pt x="3" y="0"/>
                      </a:lnTo>
                      <a:lnTo>
                        <a:pt x="0" y="19"/>
                      </a:lnTo>
                      <a:lnTo>
                        <a:pt x="4" y="36"/>
                      </a:lnTo>
                      <a:lnTo>
                        <a:pt x="12" y="49"/>
                      </a:lnTo>
                      <a:lnTo>
                        <a:pt x="15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55" name="Freeform 35"/>
                <p:cNvSpPr>
                  <a:spLocks/>
                </p:cNvSpPr>
                <p:nvPr/>
              </p:nvSpPr>
              <p:spPr bwMode="auto">
                <a:xfrm>
                  <a:off x="8390" y="4771"/>
                  <a:ext cx="22" cy="20"/>
                </a:xfrm>
                <a:custGeom>
                  <a:avLst/>
                  <a:gdLst/>
                  <a:ahLst/>
                  <a:cxnLst>
                    <a:cxn ang="0">
                      <a:pos x="4" y="46"/>
                    </a:cxn>
                    <a:cxn ang="0">
                      <a:pos x="9" y="56"/>
                    </a:cxn>
                    <a:cxn ang="0">
                      <a:pos x="21" y="60"/>
                    </a:cxn>
                    <a:cxn ang="0">
                      <a:pos x="31" y="60"/>
                    </a:cxn>
                    <a:cxn ang="0">
                      <a:pos x="35" y="60"/>
                    </a:cxn>
                    <a:cxn ang="0">
                      <a:pos x="44" y="57"/>
                    </a:cxn>
                    <a:cxn ang="0">
                      <a:pos x="54" y="51"/>
                    </a:cxn>
                    <a:cxn ang="0">
                      <a:pos x="62" y="46"/>
                    </a:cxn>
                    <a:cxn ang="0">
                      <a:pos x="65" y="40"/>
                    </a:cxn>
                    <a:cxn ang="0">
                      <a:pos x="63" y="36"/>
                    </a:cxn>
                    <a:cxn ang="0">
                      <a:pos x="60" y="34"/>
                    </a:cxn>
                    <a:cxn ang="0">
                      <a:pos x="56" y="33"/>
                    </a:cxn>
                    <a:cxn ang="0">
                      <a:pos x="51" y="33"/>
                    </a:cxn>
                    <a:cxn ang="0">
                      <a:pos x="26" y="37"/>
                    </a:cxn>
                    <a:cxn ang="0">
                      <a:pos x="24" y="30"/>
                    </a:cxn>
                    <a:cxn ang="0">
                      <a:pos x="18" y="15"/>
                    </a:cxn>
                    <a:cxn ang="0">
                      <a:pos x="9" y="2"/>
                    </a:cxn>
                    <a:cxn ang="0">
                      <a:pos x="0" y="0"/>
                    </a:cxn>
                    <a:cxn ang="0">
                      <a:pos x="0" y="14"/>
                    </a:cxn>
                    <a:cxn ang="0">
                      <a:pos x="2" y="30"/>
                    </a:cxn>
                    <a:cxn ang="0">
                      <a:pos x="3" y="41"/>
                    </a:cxn>
                    <a:cxn ang="0">
                      <a:pos x="4" y="46"/>
                    </a:cxn>
                  </a:cxnLst>
                  <a:rect l="0" t="0" r="r" b="b"/>
                  <a:pathLst>
                    <a:path w="65" h="60">
                      <a:moveTo>
                        <a:pt x="4" y="46"/>
                      </a:moveTo>
                      <a:lnTo>
                        <a:pt x="9" y="56"/>
                      </a:lnTo>
                      <a:lnTo>
                        <a:pt x="21" y="60"/>
                      </a:lnTo>
                      <a:lnTo>
                        <a:pt x="31" y="60"/>
                      </a:lnTo>
                      <a:lnTo>
                        <a:pt x="35" y="60"/>
                      </a:lnTo>
                      <a:lnTo>
                        <a:pt x="44" y="57"/>
                      </a:lnTo>
                      <a:lnTo>
                        <a:pt x="54" y="51"/>
                      </a:lnTo>
                      <a:lnTo>
                        <a:pt x="62" y="46"/>
                      </a:lnTo>
                      <a:lnTo>
                        <a:pt x="65" y="40"/>
                      </a:lnTo>
                      <a:lnTo>
                        <a:pt x="63" y="36"/>
                      </a:lnTo>
                      <a:lnTo>
                        <a:pt x="60" y="34"/>
                      </a:lnTo>
                      <a:lnTo>
                        <a:pt x="56" y="33"/>
                      </a:lnTo>
                      <a:lnTo>
                        <a:pt x="51" y="33"/>
                      </a:lnTo>
                      <a:lnTo>
                        <a:pt x="26" y="37"/>
                      </a:lnTo>
                      <a:lnTo>
                        <a:pt x="24" y="30"/>
                      </a:lnTo>
                      <a:lnTo>
                        <a:pt x="18" y="15"/>
                      </a:lnTo>
                      <a:lnTo>
                        <a:pt x="9" y="2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2" y="30"/>
                      </a:lnTo>
                      <a:lnTo>
                        <a:pt x="3" y="41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56" name="Freeform 36"/>
                <p:cNvSpPr>
                  <a:spLocks/>
                </p:cNvSpPr>
                <p:nvPr/>
              </p:nvSpPr>
              <p:spPr bwMode="auto">
                <a:xfrm>
                  <a:off x="8362" y="4825"/>
                  <a:ext cx="23" cy="16"/>
                </a:xfrm>
                <a:custGeom>
                  <a:avLst/>
                  <a:gdLst/>
                  <a:ahLst/>
                  <a:cxnLst>
                    <a:cxn ang="0">
                      <a:pos x="9" y="46"/>
                    </a:cxn>
                    <a:cxn ang="0">
                      <a:pos x="12" y="47"/>
                    </a:cxn>
                    <a:cxn ang="0">
                      <a:pos x="16" y="47"/>
                    </a:cxn>
                    <a:cxn ang="0">
                      <a:pos x="22" y="47"/>
                    </a:cxn>
                    <a:cxn ang="0">
                      <a:pos x="23" y="47"/>
                    </a:cxn>
                    <a:cxn ang="0">
                      <a:pos x="31" y="46"/>
                    </a:cxn>
                    <a:cxn ang="0">
                      <a:pos x="40" y="45"/>
                    </a:cxn>
                    <a:cxn ang="0">
                      <a:pos x="48" y="42"/>
                    </a:cxn>
                    <a:cxn ang="0">
                      <a:pos x="56" y="37"/>
                    </a:cxn>
                    <a:cxn ang="0">
                      <a:pos x="63" y="34"/>
                    </a:cxn>
                    <a:cxn ang="0">
                      <a:pos x="67" y="30"/>
                    </a:cxn>
                    <a:cxn ang="0">
                      <a:pos x="69" y="26"/>
                    </a:cxn>
                    <a:cxn ang="0">
                      <a:pos x="66" y="20"/>
                    </a:cxn>
                    <a:cxn ang="0">
                      <a:pos x="62" y="17"/>
                    </a:cxn>
                    <a:cxn ang="0">
                      <a:pos x="56" y="17"/>
                    </a:cxn>
                    <a:cxn ang="0">
                      <a:pos x="48" y="17"/>
                    </a:cxn>
                    <a:cxn ang="0">
                      <a:pos x="40" y="19"/>
                    </a:cxn>
                    <a:cxn ang="0">
                      <a:pos x="32" y="22"/>
                    </a:cxn>
                    <a:cxn ang="0">
                      <a:pos x="26" y="23"/>
                    </a:cxn>
                    <a:cxn ang="0">
                      <a:pos x="22" y="26"/>
                    </a:cxn>
                    <a:cxn ang="0">
                      <a:pos x="20" y="26"/>
                    </a:cxn>
                    <a:cxn ang="0">
                      <a:pos x="19" y="22"/>
                    </a:cxn>
                    <a:cxn ang="0">
                      <a:pos x="16" y="14"/>
                    </a:cxn>
                    <a:cxn ang="0">
                      <a:pos x="12" y="7"/>
                    </a:cxn>
                    <a:cxn ang="0">
                      <a:pos x="10" y="4"/>
                    </a:cxn>
                    <a:cxn ang="0">
                      <a:pos x="7" y="1"/>
                    </a:cxn>
                    <a:cxn ang="0">
                      <a:pos x="6" y="0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11"/>
                    </a:cxn>
                    <a:cxn ang="0">
                      <a:pos x="3" y="26"/>
                    </a:cxn>
                    <a:cxn ang="0">
                      <a:pos x="7" y="40"/>
                    </a:cxn>
                    <a:cxn ang="0">
                      <a:pos x="9" y="46"/>
                    </a:cxn>
                  </a:cxnLst>
                  <a:rect l="0" t="0" r="r" b="b"/>
                  <a:pathLst>
                    <a:path w="69" h="47">
                      <a:moveTo>
                        <a:pt x="9" y="46"/>
                      </a:moveTo>
                      <a:lnTo>
                        <a:pt x="12" y="47"/>
                      </a:lnTo>
                      <a:lnTo>
                        <a:pt x="16" y="47"/>
                      </a:lnTo>
                      <a:lnTo>
                        <a:pt x="22" y="47"/>
                      </a:lnTo>
                      <a:lnTo>
                        <a:pt x="23" y="47"/>
                      </a:lnTo>
                      <a:lnTo>
                        <a:pt x="31" y="46"/>
                      </a:lnTo>
                      <a:lnTo>
                        <a:pt x="40" y="45"/>
                      </a:lnTo>
                      <a:lnTo>
                        <a:pt x="48" y="42"/>
                      </a:lnTo>
                      <a:lnTo>
                        <a:pt x="56" y="37"/>
                      </a:lnTo>
                      <a:lnTo>
                        <a:pt x="63" y="34"/>
                      </a:lnTo>
                      <a:lnTo>
                        <a:pt x="67" y="30"/>
                      </a:lnTo>
                      <a:lnTo>
                        <a:pt x="69" y="26"/>
                      </a:lnTo>
                      <a:lnTo>
                        <a:pt x="66" y="20"/>
                      </a:lnTo>
                      <a:lnTo>
                        <a:pt x="62" y="17"/>
                      </a:lnTo>
                      <a:lnTo>
                        <a:pt x="56" y="17"/>
                      </a:lnTo>
                      <a:lnTo>
                        <a:pt x="48" y="17"/>
                      </a:lnTo>
                      <a:lnTo>
                        <a:pt x="40" y="19"/>
                      </a:lnTo>
                      <a:lnTo>
                        <a:pt x="32" y="22"/>
                      </a:lnTo>
                      <a:lnTo>
                        <a:pt x="26" y="23"/>
                      </a:lnTo>
                      <a:lnTo>
                        <a:pt x="22" y="26"/>
                      </a:lnTo>
                      <a:lnTo>
                        <a:pt x="20" y="26"/>
                      </a:lnTo>
                      <a:lnTo>
                        <a:pt x="19" y="22"/>
                      </a:lnTo>
                      <a:lnTo>
                        <a:pt x="16" y="14"/>
                      </a:lnTo>
                      <a:lnTo>
                        <a:pt x="12" y="7"/>
                      </a:lnTo>
                      <a:lnTo>
                        <a:pt x="10" y="4"/>
                      </a:lnTo>
                      <a:lnTo>
                        <a:pt x="7" y="1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11"/>
                      </a:lnTo>
                      <a:lnTo>
                        <a:pt x="3" y="26"/>
                      </a:lnTo>
                      <a:lnTo>
                        <a:pt x="7" y="40"/>
                      </a:lnTo>
                      <a:lnTo>
                        <a:pt x="9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57" name="Freeform 37"/>
                <p:cNvSpPr>
                  <a:spLocks/>
                </p:cNvSpPr>
                <p:nvPr/>
              </p:nvSpPr>
              <p:spPr bwMode="auto">
                <a:xfrm>
                  <a:off x="8390" y="4813"/>
                  <a:ext cx="20" cy="20"/>
                </a:xfrm>
                <a:custGeom>
                  <a:avLst/>
                  <a:gdLst/>
                  <a:ahLst/>
                  <a:cxnLst>
                    <a:cxn ang="0">
                      <a:pos x="13" y="52"/>
                    </a:cxn>
                    <a:cxn ang="0">
                      <a:pos x="20" y="55"/>
                    </a:cxn>
                    <a:cxn ang="0">
                      <a:pos x="32" y="58"/>
                    </a:cxn>
                    <a:cxn ang="0">
                      <a:pos x="45" y="56"/>
                    </a:cxn>
                    <a:cxn ang="0">
                      <a:pos x="55" y="50"/>
                    </a:cxn>
                    <a:cxn ang="0">
                      <a:pos x="58" y="49"/>
                    </a:cxn>
                    <a:cxn ang="0">
                      <a:pos x="60" y="46"/>
                    </a:cxn>
                    <a:cxn ang="0">
                      <a:pos x="60" y="42"/>
                    </a:cxn>
                    <a:cxn ang="0">
                      <a:pos x="60" y="39"/>
                    </a:cxn>
                    <a:cxn ang="0">
                      <a:pos x="58" y="36"/>
                    </a:cxn>
                    <a:cxn ang="0">
                      <a:pos x="54" y="33"/>
                    </a:cxn>
                    <a:cxn ang="0">
                      <a:pos x="49" y="32"/>
                    </a:cxn>
                    <a:cxn ang="0">
                      <a:pos x="45" y="32"/>
                    </a:cxn>
                    <a:cxn ang="0">
                      <a:pos x="36" y="35"/>
                    </a:cxn>
                    <a:cxn ang="0">
                      <a:pos x="27" y="36"/>
                    </a:cxn>
                    <a:cxn ang="0">
                      <a:pos x="20" y="35"/>
                    </a:cxn>
                    <a:cxn ang="0">
                      <a:pos x="17" y="35"/>
                    </a:cxn>
                    <a:cxn ang="0">
                      <a:pos x="17" y="29"/>
                    </a:cxn>
                    <a:cxn ang="0">
                      <a:pos x="17" y="16"/>
                    </a:cxn>
                    <a:cxn ang="0">
                      <a:pos x="14" y="3"/>
                    </a:cxn>
                    <a:cxn ang="0">
                      <a:pos x="5" y="0"/>
                    </a:cxn>
                    <a:cxn ang="0">
                      <a:pos x="1" y="12"/>
                    </a:cxn>
                    <a:cxn ang="0">
                      <a:pos x="0" y="26"/>
                    </a:cxn>
                    <a:cxn ang="0">
                      <a:pos x="3" y="40"/>
                    </a:cxn>
                    <a:cxn ang="0">
                      <a:pos x="13" y="52"/>
                    </a:cxn>
                  </a:cxnLst>
                  <a:rect l="0" t="0" r="r" b="b"/>
                  <a:pathLst>
                    <a:path w="60" h="58">
                      <a:moveTo>
                        <a:pt x="13" y="52"/>
                      </a:moveTo>
                      <a:lnTo>
                        <a:pt x="20" y="55"/>
                      </a:lnTo>
                      <a:lnTo>
                        <a:pt x="32" y="58"/>
                      </a:lnTo>
                      <a:lnTo>
                        <a:pt x="45" y="56"/>
                      </a:lnTo>
                      <a:lnTo>
                        <a:pt x="55" y="50"/>
                      </a:lnTo>
                      <a:lnTo>
                        <a:pt x="58" y="49"/>
                      </a:lnTo>
                      <a:lnTo>
                        <a:pt x="60" y="46"/>
                      </a:lnTo>
                      <a:lnTo>
                        <a:pt x="60" y="42"/>
                      </a:lnTo>
                      <a:lnTo>
                        <a:pt x="60" y="39"/>
                      </a:lnTo>
                      <a:lnTo>
                        <a:pt x="58" y="36"/>
                      </a:lnTo>
                      <a:lnTo>
                        <a:pt x="54" y="33"/>
                      </a:lnTo>
                      <a:lnTo>
                        <a:pt x="49" y="32"/>
                      </a:lnTo>
                      <a:lnTo>
                        <a:pt x="45" y="32"/>
                      </a:lnTo>
                      <a:lnTo>
                        <a:pt x="36" y="35"/>
                      </a:lnTo>
                      <a:lnTo>
                        <a:pt x="27" y="36"/>
                      </a:lnTo>
                      <a:lnTo>
                        <a:pt x="20" y="35"/>
                      </a:lnTo>
                      <a:lnTo>
                        <a:pt x="17" y="35"/>
                      </a:lnTo>
                      <a:lnTo>
                        <a:pt x="17" y="29"/>
                      </a:lnTo>
                      <a:lnTo>
                        <a:pt x="17" y="16"/>
                      </a:lnTo>
                      <a:lnTo>
                        <a:pt x="14" y="3"/>
                      </a:lnTo>
                      <a:lnTo>
                        <a:pt x="5" y="0"/>
                      </a:lnTo>
                      <a:lnTo>
                        <a:pt x="1" y="12"/>
                      </a:lnTo>
                      <a:lnTo>
                        <a:pt x="0" y="26"/>
                      </a:lnTo>
                      <a:lnTo>
                        <a:pt x="3" y="40"/>
                      </a:lnTo>
                      <a:lnTo>
                        <a:pt x="13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58" name="Freeform 38"/>
                <p:cNvSpPr>
                  <a:spLocks/>
                </p:cNvSpPr>
                <p:nvPr/>
              </p:nvSpPr>
              <p:spPr bwMode="auto">
                <a:xfrm>
                  <a:off x="8411" y="4806"/>
                  <a:ext cx="20" cy="18"/>
                </a:xfrm>
                <a:custGeom>
                  <a:avLst/>
                  <a:gdLst/>
                  <a:ahLst/>
                  <a:cxnLst>
                    <a:cxn ang="0">
                      <a:pos x="19" y="52"/>
                    </a:cxn>
                    <a:cxn ang="0">
                      <a:pos x="31" y="55"/>
                    </a:cxn>
                    <a:cxn ang="0">
                      <a:pos x="43" y="54"/>
                    </a:cxn>
                    <a:cxn ang="0">
                      <a:pos x="53" y="46"/>
                    </a:cxn>
                    <a:cxn ang="0">
                      <a:pos x="59" y="35"/>
                    </a:cxn>
                    <a:cxn ang="0">
                      <a:pos x="57" y="31"/>
                    </a:cxn>
                    <a:cxn ang="0">
                      <a:pos x="54" y="29"/>
                    </a:cxn>
                    <a:cxn ang="0">
                      <a:pos x="49" y="28"/>
                    </a:cxn>
                    <a:cxn ang="0">
                      <a:pos x="44" y="29"/>
                    </a:cxn>
                    <a:cxn ang="0">
                      <a:pos x="41" y="32"/>
                    </a:cxn>
                    <a:cxn ang="0">
                      <a:pos x="38" y="35"/>
                    </a:cxn>
                    <a:cxn ang="0">
                      <a:pos x="34" y="36"/>
                    </a:cxn>
                    <a:cxn ang="0">
                      <a:pos x="31" y="39"/>
                    </a:cxn>
                    <a:cxn ang="0">
                      <a:pos x="28" y="32"/>
                    </a:cxn>
                    <a:cxn ang="0">
                      <a:pos x="21" y="18"/>
                    </a:cxn>
                    <a:cxn ang="0">
                      <a:pos x="10" y="5"/>
                    </a:cxn>
                    <a:cxn ang="0">
                      <a:pos x="0" y="0"/>
                    </a:cxn>
                    <a:cxn ang="0">
                      <a:pos x="2" y="18"/>
                    </a:cxn>
                    <a:cxn ang="0">
                      <a:pos x="9" y="35"/>
                    </a:cxn>
                    <a:cxn ang="0">
                      <a:pos x="16" y="46"/>
                    </a:cxn>
                    <a:cxn ang="0">
                      <a:pos x="19" y="52"/>
                    </a:cxn>
                  </a:cxnLst>
                  <a:rect l="0" t="0" r="r" b="b"/>
                  <a:pathLst>
                    <a:path w="59" h="55">
                      <a:moveTo>
                        <a:pt x="19" y="52"/>
                      </a:moveTo>
                      <a:lnTo>
                        <a:pt x="31" y="55"/>
                      </a:lnTo>
                      <a:lnTo>
                        <a:pt x="43" y="54"/>
                      </a:lnTo>
                      <a:lnTo>
                        <a:pt x="53" y="46"/>
                      </a:lnTo>
                      <a:lnTo>
                        <a:pt x="59" y="35"/>
                      </a:lnTo>
                      <a:lnTo>
                        <a:pt x="57" y="31"/>
                      </a:lnTo>
                      <a:lnTo>
                        <a:pt x="54" y="29"/>
                      </a:lnTo>
                      <a:lnTo>
                        <a:pt x="49" y="28"/>
                      </a:lnTo>
                      <a:lnTo>
                        <a:pt x="44" y="29"/>
                      </a:lnTo>
                      <a:lnTo>
                        <a:pt x="41" y="32"/>
                      </a:lnTo>
                      <a:lnTo>
                        <a:pt x="38" y="35"/>
                      </a:lnTo>
                      <a:lnTo>
                        <a:pt x="34" y="36"/>
                      </a:lnTo>
                      <a:lnTo>
                        <a:pt x="31" y="39"/>
                      </a:lnTo>
                      <a:lnTo>
                        <a:pt x="28" y="32"/>
                      </a:lnTo>
                      <a:lnTo>
                        <a:pt x="21" y="18"/>
                      </a:lnTo>
                      <a:lnTo>
                        <a:pt x="10" y="5"/>
                      </a:lnTo>
                      <a:lnTo>
                        <a:pt x="0" y="0"/>
                      </a:lnTo>
                      <a:lnTo>
                        <a:pt x="2" y="18"/>
                      </a:lnTo>
                      <a:lnTo>
                        <a:pt x="9" y="35"/>
                      </a:lnTo>
                      <a:lnTo>
                        <a:pt x="16" y="46"/>
                      </a:lnTo>
                      <a:lnTo>
                        <a:pt x="19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59" name="Freeform 39"/>
                <p:cNvSpPr>
                  <a:spLocks/>
                </p:cNvSpPr>
                <p:nvPr/>
              </p:nvSpPr>
              <p:spPr bwMode="auto">
                <a:xfrm>
                  <a:off x="8374" y="4857"/>
                  <a:ext cx="27" cy="25"/>
                </a:xfrm>
                <a:custGeom>
                  <a:avLst/>
                  <a:gdLst/>
                  <a:ahLst/>
                  <a:cxnLst>
                    <a:cxn ang="0">
                      <a:pos x="32" y="75"/>
                    </a:cxn>
                    <a:cxn ang="0">
                      <a:pos x="38" y="76"/>
                    </a:cxn>
                    <a:cxn ang="0">
                      <a:pos x="44" y="76"/>
                    </a:cxn>
                    <a:cxn ang="0">
                      <a:pos x="50" y="76"/>
                    </a:cxn>
                    <a:cxn ang="0">
                      <a:pos x="57" y="75"/>
                    </a:cxn>
                    <a:cxn ang="0">
                      <a:pos x="61" y="72"/>
                    </a:cxn>
                    <a:cxn ang="0">
                      <a:pos x="67" y="67"/>
                    </a:cxn>
                    <a:cxn ang="0">
                      <a:pos x="72" y="64"/>
                    </a:cxn>
                    <a:cxn ang="0">
                      <a:pos x="76" y="59"/>
                    </a:cxn>
                    <a:cxn ang="0">
                      <a:pos x="80" y="56"/>
                    </a:cxn>
                    <a:cxn ang="0">
                      <a:pos x="82" y="52"/>
                    </a:cxn>
                    <a:cxn ang="0">
                      <a:pos x="82" y="47"/>
                    </a:cxn>
                    <a:cxn ang="0">
                      <a:pos x="79" y="43"/>
                    </a:cxn>
                    <a:cxn ang="0">
                      <a:pos x="70" y="39"/>
                    </a:cxn>
                    <a:cxn ang="0">
                      <a:pos x="63" y="37"/>
                    </a:cxn>
                    <a:cxn ang="0">
                      <a:pos x="54" y="39"/>
                    </a:cxn>
                    <a:cxn ang="0">
                      <a:pos x="47" y="41"/>
                    </a:cxn>
                    <a:cxn ang="0">
                      <a:pos x="39" y="44"/>
                    </a:cxn>
                    <a:cxn ang="0">
                      <a:pos x="35" y="49"/>
                    </a:cxn>
                    <a:cxn ang="0">
                      <a:pos x="32" y="50"/>
                    </a:cxn>
                    <a:cxn ang="0">
                      <a:pos x="30" y="52"/>
                    </a:cxn>
                    <a:cxn ang="0">
                      <a:pos x="29" y="43"/>
                    </a:cxn>
                    <a:cxn ang="0">
                      <a:pos x="23" y="23"/>
                    </a:cxn>
                    <a:cxn ang="0">
                      <a:pos x="14" y="6"/>
                    </a:cxn>
                    <a:cxn ang="0">
                      <a:pos x="4" y="0"/>
                    </a:cxn>
                    <a:cxn ang="0">
                      <a:pos x="0" y="17"/>
                    </a:cxn>
                    <a:cxn ang="0">
                      <a:pos x="0" y="31"/>
                    </a:cxn>
                    <a:cxn ang="0">
                      <a:pos x="4" y="44"/>
                    </a:cxn>
                    <a:cxn ang="0">
                      <a:pos x="11" y="54"/>
                    </a:cxn>
                    <a:cxn ang="0">
                      <a:pos x="19" y="63"/>
                    </a:cxn>
                    <a:cxn ang="0">
                      <a:pos x="25" y="70"/>
                    </a:cxn>
                    <a:cxn ang="0">
                      <a:pos x="30" y="73"/>
                    </a:cxn>
                    <a:cxn ang="0">
                      <a:pos x="32" y="75"/>
                    </a:cxn>
                  </a:cxnLst>
                  <a:rect l="0" t="0" r="r" b="b"/>
                  <a:pathLst>
                    <a:path w="82" h="76">
                      <a:moveTo>
                        <a:pt x="32" y="75"/>
                      </a:moveTo>
                      <a:lnTo>
                        <a:pt x="38" y="76"/>
                      </a:lnTo>
                      <a:lnTo>
                        <a:pt x="44" y="76"/>
                      </a:lnTo>
                      <a:lnTo>
                        <a:pt x="50" y="76"/>
                      </a:lnTo>
                      <a:lnTo>
                        <a:pt x="57" y="75"/>
                      </a:lnTo>
                      <a:lnTo>
                        <a:pt x="61" y="72"/>
                      </a:lnTo>
                      <a:lnTo>
                        <a:pt x="67" y="67"/>
                      </a:lnTo>
                      <a:lnTo>
                        <a:pt x="72" y="64"/>
                      </a:lnTo>
                      <a:lnTo>
                        <a:pt x="76" y="59"/>
                      </a:lnTo>
                      <a:lnTo>
                        <a:pt x="80" y="56"/>
                      </a:lnTo>
                      <a:lnTo>
                        <a:pt x="82" y="52"/>
                      </a:lnTo>
                      <a:lnTo>
                        <a:pt x="82" y="47"/>
                      </a:lnTo>
                      <a:lnTo>
                        <a:pt x="79" y="43"/>
                      </a:lnTo>
                      <a:lnTo>
                        <a:pt x="70" y="39"/>
                      </a:lnTo>
                      <a:lnTo>
                        <a:pt x="63" y="37"/>
                      </a:lnTo>
                      <a:lnTo>
                        <a:pt x="54" y="39"/>
                      </a:lnTo>
                      <a:lnTo>
                        <a:pt x="47" y="41"/>
                      </a:lnTo>
                      <a:lnTo>
                        <a:pt x="39" y="44"/>
                      </a:lnTo>
                      <a:lnTo>
                        <a:pt x="35" y="49"/>
                      </a:lnTo>
                      <a:lnTo>
                        <a:pt x="32" y="50"/>
                      </a:lnTo>
                      <a:lnTo>
                        <a:pt x="30" y="52"/>
                      </a:lnTo>
                      <a:lnTo>
                        <a:pt x="29" y="43"/>
                      </a:lnTo>
                      <a:lnTo>
                        <a:pt x="23" y="23"/>
                      </a:lnTo>
                      <a:lnTo>
                        <a:pt x="14" y="6"/>
                      </a:lnTo>
                      <a:lnTo>
                        <a:pt x="4" y="0"/>
                      </a:lnTo>
                      <a:lnTo>
                        <a:pt x="0" y="17"/>
                      </a:lnTo>
                      <a:lnTo>
                        <a:pt x="0" y="31"/>
                      </a:lnTo>
                      <a:lnTo>
                        <a:pt x="4" y="44"/>
                      </a:lnTo>
                      <a:lnTo>
                        <a:pt x="11" y="54"/>
                      </a:lnTo>
                      <a:lnTo>
                        <a:pt x="19" y="63"/>
                      </a:lnTo>
                      <a:lnTo>
                        <a:pt x="25" y="70"/>
                      </a:lnTo>
                      <a:lnTo>
                        <a:pt x="30" y="73"/>
                      </a:lnTo>
                      <a:lnTo>
                        <a:pt x="32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60" name="Freeform 40"/>
                <p:cNvSpPr>
                  <a:spLocks/>
                </p:cNvSpPr>
                <p:nvPr/>
              </p:nvSpPr>
              <p:spPr bwMode="auto">
                <a:xfrm>
                  <a:off x="8404" y="4847"/>
                  <a:ext cx="25" cy="22"/>
                </a:xfrm>
                <a:custGeom>
                  <a:avLst/>
                  <a:gdLst/>
                  <a:ahLst/>
                  <a:cxnLst>
                    <a:cxn ang="0">
                      <a:pos x="12" y="53"/>
                    </a:cxn>
                    <a:cxn ang="0">
                      <a:pos x="15" y="56"/>
                    </a:cxn>
                    <a:cxn ang="0">
                      <a:pos x="19" y="60"/>
                    </a:cxn>
                    <a:cxn ang="0">
                      <a:pos x="25" y="62"/>
                    </a:cxn>
                    <a:cxn ang="0">
                      <a:pos x="27" y="63"/>
                    </a:cxn>
                    <a:cxn ang="0">
                      <a:pos x="32" y="65"/>
                    </a:cxn>
                    <a:cxn ang="0">
                      <a:pos x="40" y="65"/>
                    </a:cxn>
                    <a:cxn ang="0">
                      <a:pos x="49" y="66"/>
                    </a:cxn>
                    <a:cxn ang="0">
                      <a:pos x="57" y="65"/>
                    </a:cxn>
                    <a:cxn ang="0">
                      <a:pos x="65" y="63"/>
                    </a:cxn>
                    <a:cxn ang="0">
                      <a:pos x="71" y="60"/>
                    </a:cxn>
                    <a:cxn ang="0">
                      <a:pos x="75" y="55"/>
                    </a:cxn>
                    <a:cxn ang="0">
                      <a:pos x="75" y="46"/>
                    </a:cxn>
                    <a:cxn ang="0">
                      <a:pos x="72" y="39"/>
                    </a:cxn>
                    <a:cxn ang="0">
                      <a:pos x="66" y="35"/>
                    </a:cxn>
                    <a:cxn ang="0">
                      <a:pos x="59" y="33"/>
                    </a:cxn>
                    <a:cxn ang="0">
                      <a:pos x="50" y="33"/>
                    </a:cxn>
                    <a:cxn ang="0">
                      <a:pos x="41" y="35"/>
                    </a:cxn>
                    <a:cxn ang="0">
                      <a:pos x="34" y="36"/>
                    </a:cxn>
                    <a:cxn ang="0">
                      <a:pos x="28" y="39"/>
                    </a:cxn>
                    <a:cxn ang="0">
                      <a:pos x="27" y="39"/>
                    </a:cxn>
                    <a:cxn ang="0">
                      <a:pos x="25" y="32"/>
                    </a:cxn>
                    <a:cxn ang="0">
                      <a:pos x="19" y="16"/>
                    </a:cxn>
                    <a:cxn ang="0">
                      <a:pos x="10" y="3"/>
                    </a:cxn>
                    <a:cxn ang="0">
                      <a:pos x="0" y="0"/>
                    </a:cxn>
                    <a:cxn ang="0">
                      <a:pos x="0" y="22"/>
                    </a:cxn>
                    <a:cxn ang="0">
                      <a:pos x="5" y="39"/>
                    </a:cxn>
                    <a:cxn ang="0">
                      <a:pos x="9" y="49"/>
                    </a:cxn>
                    <a:cxn ang="0">
                      <a:pos x="12" y="53"/>
                    </a:cxn>
                  </a:cxnLst>
                  <a:rect l="0" t="0" r="r" b="b"/>
                  <a:pathLst>
                    <a:path w="75" h="66">
                      <a:moveTo>
                        <a:pt x="12" y="53"/>
                      </a:moveTo>
                      <a:lnTo>
                        <a:pt x="15" y="56"/>
                      </a:lnTo>
                      <a:lnTo>
                        <a:pt x="19" y="60"/>
                      </a:lnTo>
                      <a:lnTo>
                        <a:pt x="25" y="62"/>
                      </a:lnTo>
                      <a:lnTo>
                        <a:pt x="27" y="63"/>
                      </a:lnTo>
                      <a:lnTo>
                        <a:pt x="32" y="65"/>
                      </a:lnTo>
                      <a:lnTo>
                        <a:pt x="40" y="65"/>
                      </a:lnTo>
                      <a:lnTo>
                        <a:pt x="49" y="66"/>
                      </a:lnTo>
                      <a:lnTo>
                        <a:pt x="57" y="65"/>
                      </a:lnTo>
                      <a:lnTo>
                        <a:pt x="65" y="63"/>
                      </a:lnTo>
                      <a:lnTo>
                        <a:pt x="71" y="60"/>
                      </a:lnTo>
                      <a:lnTo>
                        <a:pt x="75" y="55"/>
                      </a:lnTo>
                      <a:lnTo>
                        <a:pt x="75" y="46"/>
                      </a:lnTo>
                      <a:lnTo>
                        <a:pt x="72" y="39"/>
                      </a:lnTo>
                      <a:lnTo>
                        <a:pt x="66" y="35"/>
                      </a:lnTo>
                      <a:lnTo>
                        <a:pt x="59" y="33"/>
                      </a:lnTo>
                      <a:lnTo>
                        <a:pt x="50" y="33"/>
                      </a:lnTo>
                      <a:lnTo>
                        <a:pt x="41" y="35"/>
                      </a:lnTo>
                      <a:lnTo>
                        <a:pt x="34" y="36"/>
                      </a:lnTo>
                      <a:lnTo>
                        <a:pt x="28" y="39"/>
                      </a:lnTo>
                      <a:lnTo>
                        <a:pt x="27" y="39"/>
                      </a:lnTo>
                      <a:lnTo>
                        <a:pt x="25" y="32"/>
                      </a:lnTo>
                      <a:lnTo>
                        <a:pt x="19" y="16"/>
                      </a:lnTo>
                      <a:lnTo>
                        <a:pt x="10" y="3"/>
                      </a:ln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5" y="39"/>
                      </a:lnTo>
                      <a:lnTo>
                        <a:pt x="9" y="49"/>
                      </a:lnTo>
                      <a:lnTo>
                        <a:pt x="12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61" name="Freeform 41"/>
                <p:cNvSpPr>
                  <a:spLocks/>
                </p:cNvSpPr>
                <p:nvPr/>
              </p:nvSpPr>
              <p:spPr bwMode="auto">
                <a:xfrm>
                  <a:off x="8434" y="4844"/>
                  <a:ext cx="25" cy="21"/>
                </a:xfrm>
                <a:custGeom>
                  <a:avLst/>
                  <a:gdLst/>
                  <a:ahLst/>
                  <a:cxnLst>
                    <a:cxn ang="0">
                      <a:pos x="3" y="41"/>
                    </a:cxn>
                    <a:cxn ang="0">
                      <a:pos x="4" y="46"/>
                    </a:cxn>
                    <a:cxn ang="0">
                      <a:pos x="10" y="50"/>
                    </a:cxn>
                    <a:cxn ang="0">
                      <a:pos x="14" y="56"/>
                    </a:cxn>
                    <a:cxn ang="0">
                      <a:pos x="16" y="57"/>
                    </a:cxn>
                    <a:cxn ang="0">
                      <a:pos x="23" y="60"/>
                    </a:cxn>
                    <a:cxn ang="0">
                      <a:pos x="32" y="63"/>
                    </a:cxn>
                    <a:cxn ang="0">
                      <a:pos x="42" y="63"/>
                    </a:cxn>
                    <a:cxn ang="0">
                      <a:pos x="54" y="61"/>
                    </a:cxn>
                    <a:cxn ang="0">
                      <a:pos x="64" y="58"/>
                    </a:cxn>
                    <a:cxn ang="0">
                      <a:pos x="72" y="54"/>
                    </a:cxn>
                    <a:cxn ang="0">
                      <a:pos x="75" y="47"/>
                    </a:cxn>
                    <a:cxn ang="0">
                      <a:pos x="73" y="40"/>
                    </a:cxn>
                    <a:cxn ang="0">
                      <a:pos x="67" y="34"/>
                    </a:cxn>
                    <a:cxn ang="0">
                      <a:pos x="60" y="30"/>
                    </a:cxn>
                    <a:cxn ang="0">
                      <a:pos x="53" y="28"/>
                    </a:cxn>
                    <a:cxn ang="0">
                      <a:pos x="45" y="30"/>
                    </a:cxn>
                    <a:cxn ang="0">
                      <a:pos x="36" y="31"/>
                    </a:cxn>
                    <a:cxn ang="0">
                      <a:pos x="31" y="33"/>
                    </a:cxn>
                    <a:cxn ang="0">
                      <a:pos x="26" y="36"/>
                    </a:cxn>
                    <a:cxn ang="0">
                      <a:pos x="25" y="36"/>
                    </a:cxn>
                    <a:cxn ang="0">
                      <a:pos x="23" y="30"/>
                    </a:cxn>
                    <a:cxn ang="0">
                      <a:pos x="17" y="15"/>
                    </a:cxn>
                    <a:cxn ang="0">
                      <a:pos x="10" y="2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1" y="28"/>
                    </a:cxn>
                    <a:cxn ang="0">
                      <a:pos x="3" y="38"/>
                    </a:cxn>
                    <a:cxn ang="0">
                      <a:pos x="3" y="41"/>
                    </a:cxn>
                  </a:cxnLst>
                  <a:rect l="0" t="0" r="r" b="b"/>
                  <a:pathLst>
                    <a:path w="75" h="63">
                      <a:moveTo>
                        <a:pt x="3" y="41"/>
                      </a:moveTo>
                      <a:lnTo>
                        <a:pt x="4" y="46"/>
                      </a:lnTo>
                      <a:lnTo>
                        <a:pt x="10" y="50"/>
                      </a:lnTo>
                      <a:lnTo>
                        <a:pt x="14" y="56"/>
                      </a:lnTo>
                      <a:lnTo>
                        <a:pt x="16" y="57"/>
                      </a:lnTo>
                      <a:lnTo>
                        <a:pt x="23" y="60"/>
                      </a:lnTo>
                      <a:lnTo>
                        <a:pt x="32" y="63"/>
                      </a:lnTo>
                      <a:lnTo>
                        <a:pt x="42" y="63"/>
                      </a:lnTo>
                      <a:lnTo>
                        <a:pt x="54" y="61"/>
                      </a:lnTo>
                      <a:lnTo>
                        <a:pt x="64" y="58"/>
                      </a:lnTo>
                      <a:lnTo>
                        <a:pt x="72" y="54"/>
                      </a:lnTo>
                      <a:lnTo>
                        <a:pt x="75" y="47"/>
                      </a:lnTo>
                      <a:lnTo>
                        <a:pt x="73" y="40"/>
                      </a:lnTo>
                      <a:lnTo>
                        <a:pt x="67" y="34"/>
                      </a:lnTo>
                      <a:lnTo>
                        <a:pt x="60" y="30"/>
                      </a:lnTo>
                      <a:lnTo>
                        <a:pt x="53" y="28"/>
                      </a:lnTo>
                      <a:lnTo>
                        <a:pt x="45" y="30"/>
                      </a:lnTo>
                      <a:lnTo>
                        <a:pt x="36" y="31"/>
                      </a:lnTo>
                      <a:lnTo>
                        <a:pt x="31" y="33"/>
                      </a:lnTo>
                      <a:lnTo>
                        <a:pt x="26" y="36"/>
                      </a:lnTo>
                      <a:lnTo>
                        <a:pt x="25" y="36"/>
                      </a:lnTo>
                      <a:lnTo>
                        <a:pt x="23" y="30"/>
                      </a:lnTo>
                      <a:lnTo>
                        <a:pt x="17" y="15"/>
                      </a:lnTo>
                      <a:lnTo>
                        <a:pt x="10" y="2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" y="28"/>
                      </a:lnTo>
                      <a:lnTo>
                        <a:pt x="3" y="38"/>
                      </a:lnTo>
                      <a:lnTo>
                        <a:pt x="3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62" name="Freeform 42"/>
                <p:cNvSpPr>
                  <a:spLocks/>
                </p:cNvSpPr>
                <p:nvPr/>
              </p:nvSpPr>
              <p:spPr bwMode="auto">
                <a:xfrm>
                  <a:off x="8126" y="4482"/>
                  <a:ext cx="83" cy="97"/>
                </a:xfrm>
                <a:custGeom>
                  <a:avLst/>
                  <a:gdLst/>
                  <a:ahLst/>
                  <a:cxnLst>
                    <a:cxn ang="0">
                      <a:pos x="88" y="37"/>
                    </a:cxn>
                    <a:cxn ang="0">
                      <a:pos x="69" y="49"/>
                    </a:cxn>
                    <a:cxn ang="0">
                      <a:pos x="53" y="63"/>
                    </a:cxn>
                    <a:cxn ang="0">
                      <a:pos x="39" y="79"/>
                    </a:cxn>
                    <a:cxn ang="0">
                      <a:pos x="25" y="96"/>
                    </a:cxn>
                    <a:cxn ang="0">
                      <a:pos x="15" y="115"/>
                    </a:cxn>
                    <a:cxn ang="0">
                      <a:pos x="8" y="135"/>
                    </a:cxn>
                    <a:cxn ang="0">
                      <a:pos x="3" y="157"/>
                    </a:cxn>
                    <a:cxn ang="0">
                      <a:pos x="0" y="178"/>
                    </a:cxn>
                    <a:cxn ang="0">
                      <a:pos x="3" y="208"/>
                    </a:cxn>
                    <a:cxn ang="0">
                      <a:pos x="15" y="233"/>
                    </a:cxn>
                    <a:cxn ang="0">
                      <a:pos x="33" y="254"/>
                    </a:cxn>
                    <a:cxn ang="0">
                      <a:pos x="56" y="270"/>
                    </a:cxn>
                    <a:cxn ang="0">
                      <a:pos x="83" y="283"/>
                    </a:cxn>
                    <a:cxn ang="0">
                      <a:pos x="110" y="289"/>
                    </a:cxn>
                    <a:cxn ang="0">
                      <a:pos x="140" y="290"/>
                    </a:cxn>
                    <a:cxn ang="0">
                      <a:pos x="168" y="286"/>
                    </a:cxn>
                    <a:cxn ang="0">
                      <a:pos x="174" y="286"/>
                    </a:cxn>
                    <a:cxn ang="0">
                      <a:pos x="179" y="283"/>
                    </a:cxn>
                    <a:cxn ang="0">
                      <a:pos x="184" y="279"/>
                    </a:cxn>
                    <a:cxn ang="0">
                      <a:pos x="185" y="273"/>
                    </a:cxn>
                    <a:cxn ang="0">
                      <a:pos x="182" y="266"/>
                    </a:cxn>
                    <a:cxn ang="0">
                      <a:pos x="176" y="260"/>
                    </a:cxn>
                    <a:cxn ang="0">
                      <a:pos x="169" y="254"/>
                    </a:cxn>
                    <a:cxn ang="0">
                      <a:pos x="162" y="252"/>
                    </a:cxn>
                    <a:cxn ang="0">
                      <a:pos x="147" y="247"/>
                    </a:cxn>
                    <a:cxn ang="0">
                      <a:pos x="132" y="244"/>
                    </a:cxn>
                    <a:cxn ang="0">
                      <a:pos x="118" y="242"/>
                    </a:cxn>
                    <a:cxn ang="0">
                      <a:pos x="105" y="239"/>
                    </a:cxn>
                    <a:cxn ang="0">
                      <a:pos x="91" y="234"/>
                    </a:cxn>
                    <a:cxn ang="0">
                      <a:pos x="78" y="229"/>
                    </a:cxn>
                    <a:cxn ang="0">
                      <a:pos x="66" y="221"/>
                    </a:cxn>
                    <a:cxn ang="0">
                      <a:pos x="55" y="210"/>
                    </a:cxn>
                    <a:cxn ang="0">
                      <a:pos x="50" y="161"/>
                    </a:cxn>
                    <a:cxn ang="0">
                      <a:pos x="62" y="121"/>
                    </a:cxn>
                    <a:cxn ang="0">
                      <a:pos x="85" y="89"/>
                    </a:cxn>
                    <a:cxn ang="0">
                      <a:pos x="118" y="63"/>
                    </a:cxn>
                    <a:cxn ang="0">
                      <a:pos x="153" y="43"/>
                    </a:cxn>
                    <a:cxn ang="0">
                      <a:pos x="190" y="27"/>
                    </a:cxn>
                    <a:cxn ang="0">
                      <a:pos x="223" y="16"/>
                    </a:cxn>
                    <a:cxn ang="0">
                      <a:pos x="250" y="6"/>
                    </a:cxn>
                    <a:cxn ang="0">
                      <a:pos x="234" y="2"/>
                    </a:cxn>
                    <a:cxn ang="0">
                      <a:pos x="216" y="0"/>
                    </a:cxn>
                    <a:cxn ang="0">
                      <a:pos x="196" y="3"/>
                    </a:cxn>
                    <a:cxn ang="0">
                      <a:pos x="174" y="6"/>
                    </a:cxn>
                    <a:cxn ang="0">
                      <a:pos x="152" y="13"/>
                    </a:cxn>
                    <a:cxn ang="0">
                      <a:pos x="130" y="20"/>
                    </a:cxn>
                    <a:cxn ang="0">
                      <a:pos x="107" y="29"/>
                    </a:cxn>
                    <a:cxn ang="0">
                      <a:pos x="88" y="37"/>
                    </a:cxn>
                  </a:cxnLst>
                  <a:rect l="0" t="0" r="r" b="b"/>
                  <a:pathLst>
                    <a:path w="250" h="290">
                      <a:moveTo>
                        <a:pt x="88" y="37"/>
                      </a:moveTo>
                      <a:lnTo>
                        <a:pt x="69" y="49"/>
                      </a:lnTo>
                      <a:lnTo>
                        <a:pt x="53" y="63"/>
                      </a:lnTo>
                      <a:lnTo>
                        <a:pt x="39" y="79"/>
                      </a:lnTo>
                      <a:lnTo>
                        <a:pt x="25" y="96"/>
                      </a:lnTo>
                      <a:lnTo>
                        <a:pt x="15" y="115"/>
                      </a:lnTo>
                      <a:lnTo>
                        <a:pt x="8" y="135"/>
                      </a:lnTo>
                      <a:lnTo>
                        <a:pt x="3" y="157"/>
                      </a:lnTo>
                      <a:lnTo>
                        <a:pt x="0" y="178"/>
                      </a:lnTo>
                      <a:lnTo>
                        <a:pt x="3" y="208"/>
                      </a:lnTo>
                      <a:lnTo>
                        <a:pt x="15" y="233"/>
                      </a:lnTo>
                      <a:lnTo>
                        <a:pt x="33" y="254"/>
                      </a:lnTo>
                      <a:lnTo>
                        <a:pt x="56" y="270"/>
                      </a:lnTo>
                      <a:lnTo>
                        <a:pt x="83" y="283"/>
                      </a:lnTo>
                      <a:lnTo>
                        <a:pt x="110" y="289"/>
                      </a:lnTo>
                      <a:lnTo>
                        <a:pt x="140" y="290"/>
                      </a:lnTo>
                      <a:lnTo>
                        <a:pt x="168" y="286"/>
                      </a:lnTo>
                      <a:lnTo>
                        <a:pt x="174" y="286"/>
                      </a:lnTo>
                      <a:lnTo>
                        <a:pt x="179" y="283"/>
                      </a:lnTo>
                      <a:lnTo>
                        <a:pt x="184" y="279"/>
                      </a:lnTo>
                      <a:lnTo>
                        <a:pt x="185" y="273"/>
                      </a:lnTo>
                      <a:lnTo>
                        <a:pt x="182" y="266"/>
                      </a:lnTo>
                      <a:lnTo>
                        <a:pt x="176" y="260"/>
                      </a:lnTo>
                      <a:lnTo>
                        <a:pt x="169" y="254"/>
                      </a:lnTo>
                      <a:lnTo>
                        <a:pt x="162" y="252"/>
                      </a:lnTo>
                      <a:lnTo>
                        <a:pt x="147" y="247"/>
                      </a:lnTo>
                      <a:lnTo>
                        <a:pt x="132" y="244"/>
                      </a:lnTo>
                      <a:lnTo>
                        <a:pt x="118" y="242"/>
                      </a:lnTo>
                      <a:lnTo>
                        <a:pt x="105" y="239"/>
                      </a:lnTo>
                      <a:lnTo>
                        <a:pt x="91" y="234"/>
                      </a:lnTo>
                      <a:lnTo>
                        <a:pt x="78" y="229"/>
                      </a:lnTo>
                      <a:lnTo>
                        <a:pt x="66" y="221"/>
                      </a:lnTo>
                      <a:lnTo>
                        <a:pt x="55" y="210"/>
                      </a:lnTo>
                      <a:lnTo>
                        <a:pt x="50" y="161"/>
                      </a:lnTo>
                      <a:lnTo>
                        <a:pt x="62" y="121"/>
                      </a:lnTo>
                      <a:lnTo>
                        <a:pt x="85" y="89"/>
                      </a:lnTo>
                      <a:lnTo>
                        <a:pt x="118" y="63"/>
                      </a:lnTo>
                      <a:lnTo>
                        <a:pt x="153" y="43"/>
                      </a:lnTo>
                      <a:lnTo>
                        <a:pt x="190" y="27"/>
                      </a:lnTo>
                      <a:lnTo>
                        <a:pt x="223" y="16"/>
                      </a:lnTo>
                      <a:lnTo>
                        <a:pt x="250" y="6"/>
                      </a:lnTo>
                      <a:lnTo>
                        <a:pt x="234" y="2"/>
                      </a:lnTo>
                      <a:lnTo>
                        <a:pt x="216" y="0"/>
                      </a:lnTo>
                      <a:lnTo>
                        <a:pt x="196" y="3"/>
                      </a:lnTo>
                      <a:lnTo>
                        <a:pt x="174" y="6"/>
                      </a:lnTo>
                      <a:lnTo>
                        <a:pt x="152" y="13"/>
                      </a:lnTo>
                      <a:lnTo>
                        <a:pt x="130" y="20"/>
                      </a:lnTo>
                      <a:lnTo>
                        <a:pt x="107" y="29"/>
                      </a:lnTo>
                      <a:lnTo>
                        <a:pt x="88" y="3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63" name="Freeform 43"/>
                <p:cNvSpPr>
                  <a:spLocks/>
                </p:cNvSpPr>
                <p:nvPr/>
              </p:nvSpPr>
              <p:spPr bwMode="auto">
                <a:xfrm>
                  <a:off x="8268" y="4481"/>
                  <a:ext cx="53" cy="75"/>
                </a:xfrm>
                <a:custGeom>
                  <a:avLst/>
                  <a:gdLst/>
                  <a:ahLst/>
                  <a:cxnLst>
                    <a:cxn ang="0">
                      <a:pos x="135" y="73"/>
                    </a:cxn>
                    <a:cxn ang="0">
                      <a:pos x="141" y="96"/>
                    </a:cxn>
                    <a:cxn ang="0">
                      <a:pos x="140" y="118"/>
                    </a:cxn>
                    <a:cxn ang="0">
                      <a:pos x="129" y="135"/>
                    </a:cxn>
                    <a:cxn ang="0">
                      <a:pos x="115" y="151"/>
                    </a:cxn>
                    <a:cxn ang="0">
                      <a:pos x="97" y="165"/>
                    </a:cxn>
                    <a:cxn ang="0">
                      <a:pos x="76" y="179"/>
                    </a:cxn>
                    <a:cxn ang="0">
                      <a:pos x="56" y="192"/>
                    </a:cxn>
                    <a:cxn ang="0">
                      <a:pos x="38" y="205"/>
                    </a:cxn>
                    <a:cxn ang="0">
                      <a:pos x="35" y="210"/>
                    </a:cxn>
                    <a:cxn ang="0">
                      <a:pos x="34" y="212"/>
                    </a:cxn>
                    <a:cxn ang="0">
                      <a:pos x="34" y="217"/>
                    </a:cxn>
                    <a:cxn ang="0">
                      <a:pos x="35" y="221"/>
                    </a:cxn>
                    <a:cxn ang="0">
                      <a:pos x="40" y="224"/>
                    </a:cxn>
                    <a:cxn ang="0">
                      <a:pos x="44" y="225"/>
                    </a:cxn>
                    <a:cxn ang="0">
                      <a:pos x="47" y="225"/>
                    </a:cxn>
                    <a:cxn ang="0">
                      <a:pos x="51" y="224"/>
                    </a:cxn>
                    <a:cxn ang="0">
                      <a:pos x="75" y="211"/>
                    </a:cxn>
                    <a:cxn ang="0">
                      <a:pos x="97" y="197"/>
                    </a:cxn>
                    <a:cxn ang="0">
                      <a:pos x="117" y="181"/>
                    </a:cxn>
                    <a:cxn ang="0">
                      <a:pos x="137" y="162"/>
                    </a:cxn>
                    <a:cxn ang="0">
                      <a:pos x="150" y="142"/>
                    </a:cxn>
                    <a:cxn ang="0">
                      <a:pos x="159" y="119"/>
                    </a:cxn>
                    <a:cxn ang="0">
                      <a:pos x="160" y="95"/>
                    </a:cxn>
                    <a:cxn ang="0">
                      <a:pos x="154" y="69"/>
                    </a:cxn>
                    <a:cxn ang="0">
                      <a:pos x="141" y="49"/>
                    </a:cxn>
                    <a:cxn ang="0">
                      <a:pos x="122" y="31"/>
                    </a:cxn>
                    <a:cxn ang="0">
                      <a:pos x="98" y="18"/>
                    </a:cxn>
                    <a:cxn ang="0">
                      <a:pos x="72" y="8"/>
                    </a:cxn>
                    <a:cxn ang="0">
                      <a:pos x="46" y="3"/>
                    </a:cxn>
                    <a:cxn ang="0">
                      <a:pos x="24" y="0"/>
                    </a:cxn>
                    <a:cxn ang="0">
                      <a:pos x="7" y="0"/>
                    </a:cxn>
                    <a:cxn ang="0">
                      <a:pos x="0" y="4"/>
                    </a:cxn>
                    <a:cxn ang="0">
                      <a:pos x="18" y="11"/>
                    </a:cxn>
                    <a:cxn ang="0">
                      <a:pos x="37" y="17"/>
                    </a:cxn>
                    <a:cxn ang="0">
                      <a:pos x="57" y="23"/>
                    </a:cxn>
                    <a:cxn ang="0">
                      <a:pos x="76" y="29"/>
                    </a:cxn>
                    <a:cxn ang="0">
                      <a:pos x="95" y="36"/>
                    </a:cxn>
                    <a:cxn ang="0">
                      <a:pos x="112" y="46"/>
                    </a:cxn>
                    <a:cxn ang="0">
                      <a:pos x="125" y="57"/>
                    </a:cxn>
                    <a:cxn ang="0">
                      <a:pos x="135" y="73"/>
                    </a:cxn>
                  </a:cxnLst>
                  <a:rect l="0" t="0" r="r" b="b"/>
                  <a:pathLst>
                    <a:path w="160" h="225">
                      <a:moveTo>
                        <a:pt x="135" y="73"/>
                      </a:moveTo>
                      <a:lnTo>
                        <a:pt x="141" y="96"/>
                      </a:lnTo>
                      <a:lnTo>
                        <a:pt x="140" y="118"/>
                      </a:lnTo>
                      <a:lnTo>
                        <a:pt x="129" y="135"/>
                      </a:lnTo>
                      <a:lnTo>
                        <a:pt x="115" y="151"/>
                      </a:lnTo>
                      <a:lnTo>
                        <a:pt x="97" y="165"/>
                      </a:lnTo>
                      <a:lnTo>
                        <a:pt x="76" y="179"/>
                      </a:lnTo>
                      <a:lnTo>
                        <a:pt x="56" y="192"/>
                      </a:lnTo>
                      <a:lnTo>
                        <a:pt x="38" y="205"/>
                      </a:lnTo>
                      <a:lnTo>
                        <a:pt x="35" y="210"/>
                      </a:lnTo>
                      <a:lnTo>
                        <a:pt x="34" y="212"/>
                      </a:lnTo>
                      <a:lnTo>
                        <a:pt x="34" y="217"/>
                      </a:lnTo>
                      <a:lnTo>
                        <a:pt x="35" y="221"/>
                      </a:lnTo>
                      <a:lnTo>
                        <a:pt x="40" y="224"/>
                      </a:lnTo>
                      <a:lnTo>
                        <a:pt x="44" y="225"/>
                      </a:lnTo>
                      <a:lnTo>
                        <a:pt x="47" y="225"/>
                      </a:lnTo>
                      <a:lnTo>
                        <a:pt x="51" y="224"/>
                      </a:lnTo>
                      <a:lnTo>
                        <a:pt x="75" y="211"/>
                      </a:lnTo>
                      <a:lnTo>
                        <a:pt x="97" y="197"/>
                      </a:lnTo>
                      <a:lnTo>
                        <a:pt x="117" y="181"/>
                      </a:lnTo>
                      <a:lnTo>
                        <a:pt x="137" y="162"/>
                      </a:lnTo>
                      <a:lnTo>
                        <a:pt x="150" y="142"/>
                      </a:lnTo>
                      <a:lnTo>
                        <a:pt x="159" y="119"/>
                      </a:lnTo>
                      <a:lnTo>
                        <a:pt x="160" y="95"/>
                      </a:lnTo>
                      <a:lnTo>
                        <a:pt x="154" y="69"/>
                      </a:lnTo>
                      <a:lnTo>
                        <a:pt x="141" y="49"/>
                      </a:lnTo>
                      <a:lnTo>
                        <a:pt x="122" y="31"/>
                      </a:lnTo>
                      <a:lnTo>
                        <a:pt x="98" y="18"/>
                      </a:lnTo>
                      <a:lnTo>
                        <a:pt x="72" y="8"/>
                      </a:lnTo>
                      <a:lnTo>
                        <a:pt x="46" y="3"/>
                      </a:lnTo>
                      <a:lnTo>
                        <a:pt x="24" y="0"/>
                      </a:lnTo>
                      <a:lnTo>
                        <a:pt x="7" y="0"/>
                      </a:lnTo>
                      <a:lnTo>
                        <a:pt x="0" y="4"/>
                      </a:lnTo>
                      <a:lnTo>
                        <a:pt x="18" y="11"/>
                      </a:lnTo>
                      <a:lnTo>
                        <a:pt x="37" y="17"/>
                      </a:lnTo>
                      <a:lnTo>
                        <a:pt x="57" y="23"/>
                      </a:lnTo>
                      <a:lnTo>
                        <a:pt x="76" y="29"/>
                      </a:lnTo>
                      <a:lnTo>
                        <a:pt x="95" y="36"/>
                      </a:lnTo>
                      <a:lnTo>
                        <a:pt x="112" y="46"/>
                      </a:lnTo>
                      <a:lnTo>
                        <a:pt x="125" y="57"/>
                      </a:lnTo>
                      <a:lnTo>
                        <a:pt x="135" y="73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64" name="Freeform 44"/>
                <p:cNvSpPr>
                  <a:spLocks/>
                </p:cNvSpPr>
                <p:nvPr/>
              </p:nvSpPr>
              <p:spPr bwMode="auto">
                <a:xfrm>
                  <a:off x="8073" y="4463"/>
                  <a:ext cx="135" cy="158"/>
                </a:xfrm>
                <a:custGeom>
                  <a:avLst/>
                  <a:gdLst/>
                  <a:ahLst/>
                  <a:cxnLst>
                    <a:cxn ang="0">
                      <a:pos x="127" y="87"/>
                    </a:cxn>
                    <a:cxn ang="0">
                      <a:pos x="68" y="143"/>
                    </a:cxn>
                    <a:cxn ang="0">
                      <a:pos x="22" y="208"/>
                    </a:cxn>
                    <a:cxn ang="0">
                      <a:pos x="0" y="283"/>
                    </a:cxn>
                    <a:cxn ang="0">
                      <a:pos x="5" y="333"/>
                    </a:cxn>
                    <a:cxn ang="0">
                      <a:pos x="12" y="353"/>
                    </a:cxn>
                    <a:cxn ang="0">
                      <a:pos x="25" y="372"/>
                    </a:cxn>
                    <a:cxn ang="0">
                      <a:pos x="41" y="388"/>
                    </a:cxn>
                    <a:cxn ang="0">
                      <a:pos x="71" y="405"/>
                    </a:cxn>
                    <a:cxn ang="0">
                      <a:pos x="109" y="424"/>
                    </a:cxn>
                    <a:cxn ang="0">
                      <a:pos x="150" y="438"/>
                    </a:cxn>
                    <a:cxn ang="0">
                      <a:pos x="191" y="449"/>
                    </a:cxn>
                    <a:cxn ang="0">
                      <a:pos x="234" y="458"/>
                    </a:cxn>
                    <a:cxn ang="0">
                      <a:pos x="276" y="464"/>
                    </a:cxn>
                    <a:cxn ang="0">
                      <a:pos x="319" y="468"/>
                    </a:cxn>
                    <a:cxn ang="0">
                      <a:pos x="363" y="471"/>
                    </a:cxn>
                    <a:cxn ang="0">
                      <a:pos x="391" y="472"/>
                    </a:cxn>
                    <a:cxn ang="0">
                      <a:pos x="401" y="464"/>
                    </a:cxn>
                    <a:cxn ang="0">
                      <a:pos x="404" y="451"/>
                    </a:cxn>
                    <a:cxn ang="0">
                      <a:pos x="395" y="441"/>
                    </a:cxn>
                    <a:cxn ang="0">
                      <a:pos x="369" y="434"/>
                    </a:cxn>
                    <a:cxn ang="0">
                      <a:pos x="331" y="426"/>
                    </a:cxn>
                    <a:cxn ang="0">
                      <a:pos x="291" y="421"/>
                    </a:cxn>
                    <a:cxn ang="0">
                      <a:pos x="251" y="415"/>
                    </a:cxn>
                    <a:cxn ang="0">
                      <a:pos x="213" y="408"/>
                    </a:cxn>
                    <a:cxn ang="0">
                      <a:pos x="175" y="398"/>
                    </a:cxn>
                    <a:cxn ang="0">
                      <a:pos x="138" y="386"/>
                    </a:cxn>
                    <a:cxn ang="0">
                      <a:pos x="102" y="372"/>
                    </a:cxn>
                    <a:cxn ang="0">
                      <a:pos x="69" y="352"/>
                    </a:cxn>
                    <a:cxn ang="0">
                      <a:pos x="49" y="324"/>
                    </a:cxn>
                    <a:cxn ang="0">
                      <a:pos x="43" y="290"/>
                    </a:cxn>
                    <a:cxn ang="0">
                      <a:pos x="49" y="250"/>
                    </a:cxn>
                    <a:cxn ang="0">
                      <a:pos x="65" y="212"/>
                    </a:cxn>
                    <a:cxn ang="0">
                      <a:pos x="90" y="172"/>
                    </a:cxn>
                    <a:cxn ang="0">
                      <a:pos x="119" y="138"/>
                    </a:cxn>
                    <a:cxn ang="0">
                      <a:pos x="154" y="103"/>
                    </a:cxn>
                    <a:cxn ang="0">
                      <a:pos x="193" y="71"/>
                    </a:cxn>
                    <a:cxn ang="0">
                      <a:pos x="245" y="47"/>
                    </a:cxn>
                    <a:cxn ang="0">
                      <a:pos x="298" y="25"/>
                    </a:cxn>
                    <a:cxn ang="0">
                      <a:pos x="332" y="8"/>
                    </a:cxn>
                    <a:cxn ang="0">
                      <a:pos x="322" y="0"/>
                    </a:cxn>
                    <a:cxn ang="0">
                      <a:pos x="278" y="5"/>
                    </a:cxn>
                    <a:cxn ang="0">
                      <a:pos x="226" y="23"/>
                    </a:cxn>
                    <a:cxn ang="0">
                      <a:pos x="178" y="47"/>
                    </a:cxn>
                  </a:cxnLst>
                  <a:rect l="0" t="0" r="r" b="b"/>
                  <a:pathLst>
                    <a:path w="404" h="472">
                      <a:moveTo>
                        <a:pt x="157" y="61"/>
                      </a:moveTo>
                      <a:lnTo>
                        <a:pt x="127" y="87"/>
                      </a:lnTo>
                      <a:lnTo>
                        <a:pt x="96" y="113"/>
                      </a:lnTo>
                      <a:lnTo>
                        <a:pt x="68" y="143"/>
                      </a:lnTo>
                      <a:lnTo>
                        <a:pt x="43" y="175"/>
                      </a:lnTo>
                      <a:lnTo>
                        <a:pt x="22" y="208"/>
                      </a:lnTo>
                      <a:lnTo>
                        <a:pt x="8" y="244"/>
                      </a:lnTo>
                      <a:lnTo>
                        <a:pt x="0" y="283"/>
                      </a:lnTo>
                      <a:lnTo>
                        <a:pt x="2" y="323"/>
                      </a:lnTo>
                      <a:lnTo>
                        <a:pt x="5" y="333"/>
                      </a:lnTo>
                      <a:lnTo>
                        <a:pt x="8" y="344"/>
                      </a:lnTo>
                      <a:lnTo>
                        <a:pt x="12" y="353"/>
                      </a:lnTo>
                      <a:lnTo>
                        <a:pt x="18" y="363"/>
                      </a:lnTo>
                      <a:lnTo>
                        <a:pt x="25" y="372"/>
                      </a:lnTo>
                      <a:lnTo>
                        <a:pt x="34" y="380"/>
                      </a:lnTo>
                      <a:lnTo>
                        <a:pt x="41" y="388"/>
                      </a:lnTo>
                      <a:lnTo>
                        <a:pt x="52" y="393"/>
                      </a:lnTo>
                      <a:lnTo>
                        <a:pt x="71" y="405"/>
                      </a:lnTo>
                      <a:lnTo>
                        <a:pt x="90" y="415"/>
                      </a:lnTo>
                      <a:lnTo>
                        <a:pt x="109" y="424"/>
                      </a:lnTo>
                      <a:lnTo>
                        <a:pt x="129" y="431"/>
                      </a:lnTo>
                      <a:lnTo>
                        <a:pt x="150" y="438"/>
                      </a:lnTo>
                      <a:lnTo>
                        <a:pt x="171" y="444"/>
                      </a:lnTo>
                      <a:lnTo>
                        <a:pt x="191" y="449"/>
                      </a:lnTo>
                      <a:lnTo>
                        <a:pt x="212" y="454"/>
                      </a:lnTo>
                      <a:lnTo>
                        <a:pt x="234" y="458"/>
                      </a:lnTo>
                      <a:lnTo>
                        <a:pt x="254" y="461"/>
                      </a:lnTo>
                      <a:lnTo>
                        <a:pt x="276" y="464"/>
                      </a:lnTo>
                      <a:lnTo>
                        <a:pt x="298" y="467"/>
                      </a:lnTo>
                      <a:lnTo>
                        <a:pt x="319" y="468"/>
                      </a:lnTo>
                      <a:lnTo>
                        <a:pt x="341" y="470"/>
                      </a:lnTo>
                      <a:lnTo>
                        <a:pt x="363" y="471"/>
                      </a:lnTo>
                      <a:lnTo>
                        <a:pt x="383" y="472"/>
                      </a:lnTo>
                      <a:lnTo>
                        <a:pt x="391" y="472"/>
                      </a:lnTo>
                      <a:lnTo>
                        <a:pt x="397" y="470"/>
                      </a:lnTo>
                      <a:lnTo>
                        <a:pt x="401" y="464"/>
                      </a:lnTo>
                      <a:lnTo>
                        <a:pt x="404" y="458"/>
                      </a:lnTo>
                      <a:lnTo>
                        <a:pt x="404" y="451"/>
                      </a:lnTo>
                      <a:lnTo>
                        <a:pt x="401" y="445"/>
                      </a:lnTo>
                      <a:lnTo>
                        <a:pt x="395" y="441"/>
                      </a:lnTo>
                      <a:lnTo>
                        <a:pt x="388" y="438"/>
                      </a:lnTo>
                      <a:lnTo>
                        <a:pt x="369" y="434"/>
                      </a:lnTo>
                      <a:lnTo>
                        <a:pt x="350" y="431"/>
                      </a:lnTo>
                      <a:lnTo>
                        <a:pt x="331" y="426"/>
                      </a:lnTo>
                      <a:lnTo>
                        <a:pt x="310" y="424"/>
                      </a:lnTo>
                      <a:lnTo>
                        <a:pt x="291" y="421"/>
                      </a:lnTo>
                      <a:lnTo>
                        <a:pt x="272" y="418"/>
                      </a:lnTo>
                      <a:lnTo>
                        <a:pt x="251" y="415"/>
                      </a:lnTo>
                      <a:lnTo>
                        <a:pt x="232" y="411"/>
                      </a:lnTo>
                      <a:lnTo>
                        <a:pt x="213" y="408"/>
                      </a:lnTo>
                      <a:lnTo>
                        <a:pt x="194" y="403"/>
                      </a:lnTo>
                      <a:lnTo>
                        <a:pt x="175" y="398"/>
                      </a:lnTo>
                      <a:lnTo>
                        <a:pt x="156" y="393"/>
                      </a:lnTo>
                      <a:lnTo>
                        <a:pt x="138" y="386"/>
                      </a:lnTo>
                      <a:lnTo>
                        <a:pt x="119" y="379"/>
                      </a:lnTo>
                      <a:lnTo>
                        <a:pt x="102" y="372"/>
                      </a:lnTo>
                      <a:lnTo>
                        <a:pt x="84" y="362"/>
                      </a:lnTo>
                      <a:lnTo>
                        <a:pt x="69" y="352"/>
                      </a:lnTo>
                      <a:lnTo>
                        <a:pt x="58" y="339"/>
                      </a:lnTo>
                      <a:lnTo>
                        <a:pt x="49" y="324"/>
                      </a:lnTo>
                      <a:lnTo>
                        <a:pt x="44" y="307"/>
                      </a:lnTo>
                      <a:lnTo>
                        <a:pt x="43" y="290"/>
                      </a:lnTo>
                      <a:lnTo>
                        <a:pt x="44" y="270"/>
                      </a:lnTo>
                      <a:lnTo>
                        <a:pt x="49" y="250"/>
                      </a:lnTo>
                      <a:lnTo>
                        <a:pt x="55" y="234"/>
                      </a:lnTo>
                      <a:lnTo>
                        <a:pt x="65" y="212"/>
                      </a:lnTo>
                      <a:lnTo>
                        <a:pt x="77" y="191"/>
                      </a:lnTo>
                      <a:lnTo>
                        <a:pt x="90" y="172"/>
                      </a:lnTo>
                      <a:lnTo>
                        <a:pt x="104" y="155"/>
                      </a:lnTo>
                      <a:lnTo>
                        <a:pt x="119" y="138"/>
                      </a:lnTo>
                      <a:lnTo>
                        <a:pt x="135" y="120"/>
                      </a:lnTo>
                      <a:lnTo>
                        <a:pt x="154" y="103"/>
                      </a:lnTo>
                      <a:lnTo>
                        <a:pt x="173" y="86"/>
                      </a:lnTo>
                      <a:lnTo>
                        <a:pt x="193" y="71"/>
                      </a:lnTo>
                      <a:lnTo>
                        <a:pt x="218" y="59"/>
                      </a:lnTo>
                      <a:lnTo>
                        <a:pt x="245" y="47"/>
                      </a:lnTo>
                      <a:lnTo>
                        <a:pt x="273" y="36"/>
                      </a:lnTo>
                      <a:lnTo>
                        <a:pt x="298" y="25"/>
                      </a:lnTo>
                      <a:lnTo>
                        <a:pt x="319" y="17"/>
                      </a:lnTo>
                      <a:lnTo>
                        <a:pt x="332" y="8"/>
                      </a:lnTo>
                      <a:lnTo>
                        <a:pt x="336" y="2"/>
                      </a:lnTo>
                      <a:lnTo>
                        <a:pt x="322" y="0"/>
                      </a:lnTo>
                      <a:lnTo>
                        <a:pt x="301" y="1"/>
                      </a:lnTo>
                      <a:lnTo>
                        <a:pt x="278" y="5"/>
                      </a:lnTo>
                      <a:lnTo>
                        <a:pt x="253" y="13"/>
                      </a:lnTo>
                      <a:lnTo>
                        <a:pt x="226" y="23"/>
                      </a:lnTo>
                      <a:lnTo>
                        <a:pt x="201" y="34"/>
                      </a:lnTo>
                      <a:lnTo>
                        <a:pt x="178" y="47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65" name="Freeform 45"/>
                <p:cNvSpPr>
                  <a:spLocks/>
                </p:cNvSpPr>
                <p:nvPr/>
              </p:nvSpPr>
              <p:spPr bwMode="auto">
                <a:xfrm>
                  <a:off x="8263" y="4458"/>
                  <a:ext cx="118" cy="105"/>
                </a:xfrm>
                <a:custGeom>
                  <a:avLst/>
                  <a:gdLst/>
                  <a:ahLst/>
                  <a:cxnLst>
                    <a:cxn ang="0">
                      <a:pos x="294" y="96"/>
                    </a:cxn>
                    <a:cxn ang="0">
                      <a:pos x="310" y="113"/>
                    </a:cxn>
                    <a:cxn ang="0">
                      <a:pos x="320" y="133"/>
                    </a:cxn>
                    <a:cxn ang="0">
                      <a:pos x="325" y="155"/>
                    </a:cxn>
                    <a:cxn ang="0">
                      <a:pos x="325" y="178"/>
                    </a:cxn>
                    <a:cxn ang="0">
                      <a:pos x="322" y="197"/>
                    </a:cxn>
                    <a:cxn ang="0">
                      <a:pos x="316" y="212"/>
                    </a:cxn>
                    <a:cxn ang="0">
                      <a:pos x="306" y="228"/>
                    </a:cxn>
                    <a:cxn ang="0">
                      <a:pos x="295" y="241"/>
                    </a:cxn>
                    <a:cxn ang="0">
                      <a:pos x="282" y="256"/>
                    </a:cxn>
                    <a:cxn ang="0">
                      <a:pos x="269" y="267"/>
                    </a:cxn>
                    <a:cxn ang="0">
                      <a:pos x="256" y="280"/>
                    </a:cxn>
                    <a:cxn ang="0">
                      <a:pos x="243" y="293"/>
                    </a:cxn>
                    <a:cxn ang="0">
                      <a:pos x="240" y="297"/>
                    </a:cxn>
                    <a:cxn ang="0">
                      <a:pos x="240" y="302"/>
                    </a:cxn>
                    <a:cxn ang="0">
                      <a:pos x="240" y="306"/>
                    </a:cxn>
                    <a:cxn ang="0">
                      <a:pos x="243" y="310"/>
                    </a:cxn>
                    <a:cxn ang="0">
                      <a:pos x="247" y="313"/>
                    </a:cxn>
                    <a:cxn ang="0">
                      <a:pos x="253" y="315"/>
                    </a:cxn>
                    <a:cxn ang="0">
                      <a:pos x="257" y="313"/>
                    </a:cxn>
                    <a:cxn ang="0">
                      <a:pos x="262" y="310"/>
                    </a:cxn>
                    <a:cxn ang="0">
                      <a:pos x="291" y="292"/>
                    </a:cxn>
                    <a:cxn ang="0">
                      <a:pos x="316" y="267"/>
                    </a:cxn>
                    <a:cxn ang="0">
                      <a:pos x="335" y="240"/>
                    </a:cxn>
                    <a:cxn ang="0">
                      <a:pos x="348" y="208"/>
                    </a:cxn>
                    <a:cxn ang="0">
                      <a:pos x="354" y="177"/>
                    </a:cxn>
                    <a:cxn ang="0">
                      <a:pos x="351" y="143"/>
                    </a:cxn>
                    <a:cxn ang="0">
                      <a:pos x="339" y="113"/>
                    </a:cxn>
                    <a:cxn ang="0">
                      <a:pos x="316" y="86"/>
                    </a:cxn>
                    <a:cxn ang="0">
                      <a:pos x="298" y="72"/>
                    </a:cxn>
                    <a:cxn ang="0">
                      <a:pos x="278" y="60"/>
                    </a:cxn>
                    <a:cxn ang="0">
                      <a:pos x="256" y="49"/>
                    </a:cxn>
                    <a:cxn ang="0">
                      <a:pos x="231" y="39"/>
                    </a:cxn>
                    <a:cxn ang="0">
                      <a:pos x="206" y="29"/>
                    </a:cxn>
                    <a:cxn ang="0">
                      <a:pos x="181" y="21"/>
                    </a:cxn>
                    <a:cxn ang="0">
                      <a:pos x="155" y="16"/>
                    </a:cxn>
                    <a:cxn ang="0">
                      <a:pos x="130" y="10"/>
                    </a:cxn>
                    <a:cxn ang="0">
                      <a:pos x="105" y="6"/>
                    </a:cxn>
                    <a:cxn ang="0">
                      <a:pos x="83" y="3"/>
                    </a:cxn>
                    <a:cxn ang="0">
                      <a:pos x="61" y="0"/>
                    </a:cxn>
                    <a:cxn ang="0">
                      <a:pos x="43" y="0"/>
                    </a:cxn>
                    <a:cxn ang="0">
                      <a:pos x="27" y="0"/>
                    </a:cxn>
                    <a:cxn ang="0">
                      <a:pos x="14" y="0"/>
                    </a:cxn>
                    <a:cxn ang="0">
                      <a:pos x="5" y="3"/>
                    </a:cxn>
                    <a:cxn ang="0">
                      <a:pos x="0" y="6"/>
                    </a:cxn>
                    <a:cxn ang="0">
                      <a:pos x="15" y="8"/>
                    </a:cxn>
                    <a:cxn ang="0">
                      <a:pos x="30" y="10"/>
                    </a:cxn>
                    <a:cxn ang="0">
                      <a:pos x="47" y="13"/>
                    </a:cxn>
                    <a:cxn ang="0">
                      <a:pos x="65" y="16"/>
                    </a:cxn>
                    <a:cxn ang="0">
                      <a:pos x="83" y="20"/>
                    </a:cxn>
                    <a:cxn ang="0">
                      <a:pos x="103" y="23"/>
                    </a:cxn>
                    <a:cxn ang="0">
                      <a:pos x="122" y="27"/>
                    </a:cxn>
                    <a:cxn ang="0">
                      <a:pos x="143" y="31"/>
                    </a:cxn>
                    <a:cxn ang="0">
                      <a:pos x="162" y="37"/>
                    </a:cxn>
                    <a:cxn ang="0">
                      <a:pos x="182" y="43"/>
                    </a:cxn>
                    <a:cxn ang="0">
                      <a:pos x="203" y="49"/>
                    </a:cxn>
                    <a:cxn ang="0">
                      <a:pos x="222" y="56"/>
                    </a:cxn>
                    <a:cxn ang="0">
                      <a:pos x="241" y="64"/>
                    </a:cxn>
                    <a:cxn ang="0">
                      <a:pos x="260" y="75"/>
                    </a:cxn>
                    <a:cxn ang="0">
                      <a:pos x="278" y="85"/>
                    </a:cxn>
                    <a:cxn ang="0">
                      <a:pos x="294" y="96"/>
                    </a:cxn>
                  </a:cxnLst>
                  <a:rect l="0" t="0" r="r" b="b"/>
                  <a:pathLst>
                    <a:path w="354" h="315">
                      <a:moveTo>
                        <a:pt x="294" y="96"/>
                      </a:moveTo>
                      <a:lnTo>
                        <a:pt x="310" y="113"/>
                      </a:lnTo>
                      <a:lnTo>
                        <a:pt x="320" y="133"/>
                      </a:lnTo>
                      <a:lnTo>
                        <a:pt x="325" y="155"/>
                      </a:lnTo>
                      <a:lnTo>
                        <a:pt x="325" y="178"/>
                      </a:lnTo>
                      <a:lnTo>
                        <a:pt x="322" y="197"/>
                      </a:lnTo>
                      <a:lnTo>
                        <a:pt x="316" y="212"/>
                      </a:lnTo>
                      <a:lnTo>
                        <a:pt x="306" y="228"/>
                      </a:lnTo>
                      <a:lnTo>
                        <a:pt x="295" y="241"/>
                      </a:lnTo>
                      <a:lnTo>
                        <a:pt x="282" y="256"/>
                      </a:lnTo>
                      <a:lnTo>
                        <a:pt x="269" y="267"/>
                      </a:lnTo>
                      <a:lnTo>
                        <a:pt x="256" y="280"/>
                      </a:lnTo>
                      <a:lnTo>
                        <a:pt x="243" y="293"/>
                      </a:lnTo>
                      <a:lnTo>
                        <a:pt x="240" y="297"/>
                      </a:lnTo>
                      <a:lnTo>
                        <a:pt x="240" y="302"/>
                      </a:lnTo>
                      <a:lnTo>
                        <a:pt x="240" y="306"/>
                      </a:lnTo>
                      <a:lnTo>
                        <a:pt x="243" y="310"/>
                      </a:lnTo>
                      <a:lnTo>
                        <a:pt x="247" y="313"/>
                      </a:lnTo>
                      <a:lnTo>
                        <a:pt x="253" y="315"/>
                      </a:lnTo>
                      <a:lnTo>
                        <a:pt x="257" y="313"/>
                      </a:lnTo>
                      <a:lnTo>
                        <a:pt x="262" y="310"/>
                      </a:lnTo>
                      <a:lnTo>
                        <a:pt x="291" y="292"/>
                      </a:lnTo>
                      <a:lnTo>
                        <a:pt x="316" y="267"/>
                      </a:lnTo>
                      <a:lnTo>
                        <a:pt x="335" y="240"/>
                      </a:lnTo>
                      <a:lnTo>
                        <a:pt x="348" y="208"/>
                      </a:lnTo>
                      <a:lnTo>
                        <a:pt x="354" y="177"/>
                      </a:lnTo>
                      <a:lnTo>
                        <a:pt x="351" y="143"/>
                      </a:lnTo>
                      <a:lnTo>
                        <a:pt x="339" y="113"/>
                      </a:lnTo>
                      <a:lnTo>
                        <a:pt x="316" y="86"/>
                      </a:lnTo>
                      <a:lnTo>
                        <a:pt x="298" y="72"/>
                      </a:lnTo>
                      <a:lnTo>
                        <a:pt x="278" y="60"/>
                      </a:lnTo>
                      <a:lnTo>
                        <a:pt x="256" y="49"/>
                      </a:lnTo>
                      <a:lnTo>
                        <a:pt x="231" y="39"/>
                      </a:lnTo>
                      <a:lnTo>
                        <a:pt x="206" y="29"/>
                      </a:lnTo>
                      <a:lnTo>
                        <a:pt x="181" y="21"/>
                      </a:lnTo>
                      <a:lnTo>
                        <a:pt x="155" y="16"/>
                      </a:lnTo>
                      <a:lnTo>
                        <a:pt x="130" y="10"/>
                      </a:lnTo>
                      <a:lnTo>
                        <a:pt x="105" y="6"/>
                      </a:lnTo>
                      <a:lnTo>
                        <a:pt x="83" y="3"/>
                      </a:lnTo>
                      <a:lnTo>
                        <a:pt x="61" y="0"/>
                      </a:lnTo>
                      <a:lnTo>
                        <a:pt x="43" y="0"/>
                      </a:lnTo>
                      <a:lnTo>
                        <a:pt x="27" y="0"/>
                      </a:lnTo>
                      <a:lnTo>
                        <a:pt x="14" y="0"/>
                      </a:lnTo>
                      <a:lnTo>
                        <a:pt x="5" y="3"/>
                      </a:lnTo>
                      <a:lnTo>
                        <a:pt x="0" y="6"/>
                      </a:lnTo>
                      <a:lnTo>
                        <a:pt x="15" y="8"/>
                      </a:lnTo>
                      <a:lnTo>
                        <a:pt x="30" y="10"/>
                      </a:lnTo>
                      <a:lnTo>
                        <a:pt x="47" y="13"/>
                      </a:lnTo>
                      <a:lnTo>
                        <a:pt x="65" y="16"/>
                      </a:lnTo>
                      <a:lnTo>
                        <a:pt x="83" y="20"/>
                      </a:lnTo>
                      <a:lnTo>
                        <a:pt x="103" y="23"/>
                      </a:lnTo>
                      <a:lnTo>
                        <a:pt x="122" y="27"/>
                      </a:lnTo>
                      <a:lnTo>
                        <a:pt x="143" y="31"/>
                      </a:lnTo>
                      <a:lnTo>
                        <a:pt x="162" y="37"/>
                      </a:lnTo>
                      <a:lnTo>
                        <a:pt x="182" y="43"/>
                      </a:lnTo>
                      <a:lnTo>
                        <a:pt x="203" y="49"/>
                      </a:lnTo>
                      <a:lnTo>
                        <a:pt x="222" y="56"/>
                      </a:lnTo>
                      <a:lnTo>
                        <a:pt x="241" y="64"/>
                      </a:lnTo>
                      <a:lnTo>
                        <a:pt x="260" y="75"/>
                      </a:lnTo>
                      <a:lnTo>
                        <a:pt x="278" y="85"/>
                      </a:lnTo>
                      <a:lnTo>
                        <a:pt x="294" y="9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6350" cmpd="sng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66" name="Freeform 46"/>
                <p:cNvSpPr>
                  <a:spLocks/>
                </p:cNvSpPr>
                <p:nvPr/>
              </p:nvSpPr>
              <p:spPr bwMode="auto">
                <a:xfrm>
                  <a:off x="8023" y="4506"/>
                  <a:ext cx="47" cy="99"/>
                </a:xfrm>
                <a:custGeom>
                  <a:avLst/>
                  <a:gdLst/>
                  <a:ahLst/>
                  <a:cxnLst>
                    <a:cxn ang="0">
                      <a:pos x="0" y="162"/>
                    </a:cxn>
                    <a:cxn ang="0">
                      <a:pos x="0" y="187"/>
                    </a:cxn>
                    <a:cxn ang="0">
                      <a:pos x="5" y="210"/>
                    </a:cxn>
                    <a:cxn ang="0">
                      <a:pos x="16" y="231"/>
                    </a:cxn>
                    <a:cxn ang="0">
                      <a:pos x="30" y="250"/>
                    </a:cxn>
                    <a:cxn ang="0">
                      <a:pos x="48" y="266"/>
                    </a:cxn>
                    <a:cxn ang="0">
                      <a:pos x="69" y="280"/>
                    </a:cxn>
                    <a:cxn ang="0">
                      <a:pos x="92" y="290"/>
                    </a:cxn>
                    <a:cxn ang="0">
                      <a:pos x="116" y="296"/>
                    </a:cxn>
                    <a:cxn ang="0">
                      <a:pos x="123" y="297"/>
                    </a:cxn>
                    <a:cxn ang="0">
                      <a:pos x="130" y="295"/>
                    </a:cxn>
                    <a:cxn ang="0">
                      <a:pos x="136" y="290"/>
                    </a:cxn>
                    <a:cxn ang="0">
                      <a:pos x="139" y="284"/>
                    </a:cxn>
                    <a:cxn ang="0">
                      <a:pos x="139" y="277"/>
                    </a:cxn>
                    <a:cxn ang="0">
                      <a:pos x="138" y="270"/>
                    </a:cxn>
                    <a:cxn ang="0">
                      <a:pos x="133" y="264"/>
                    </a:cxn>
                    <a:cxn ang="0">
                      <a:pos x="126" y="261"/>
                    </a:cxn>
                    <a:cxn ang="0">
                      <a:pos x="102" y="253"/>
                    </a:cxn>
                    <a:cxn ang="0">
                      <a:pos x="80" y="241"/>
                    </a:cxn>
                    <a:cxn ang="0">
                      <a:pos x="63" y="226"/>
                    </a:cxn>
                    <a:cxn ang="0">
                      <a:pos x="50" y="208"/>
                    </a:cxn>
                    <a:cxn ang="0">
                      <a:pos x="41" y="187"/>
                    </a:cxn>
                    <a:cxn ang="0">
                      <a:pos x="36" y="164"/>
                    </a:cxn>
                    <a:cxn ang="0">
                      <a:pos x="36" y="139"/>
                    </a:cxn>
                    <a:cxn ang="0">
                      <a:pos x="44" y="113"/>
                    </a:cxn>
                    <a:cxn ang="0">
                      <a:pos x="52" y="95"/>
                    </a:cxn>
                    <a:cxn ang="0">
                      <a:pos x="64" y="78"/>
                    </a:cxn>
                    <a:cxn ang="0">
                      <a:pos x="77" y="62"/>
                    </a:cxn>
                    <a:cxn ang="0">
                      <a:pos x="92" y="47"/>
                    </a:cxn>
                    <a:cxn ang="0">
                      <a:pos x="105" y="34"/>
                    </a:cxn>
                    <a:cxn ang="0">
                      <a:pos x="120" y="23"/>
                    </a:cxn>
                    <a:cxn ang="0">
                      <a:pos x="133" y="11"/>
                    </a:cxn>
                    <a:cxn ang="0">
                      <a:pos x="143" y="1"/>
                    </a:cxn>
                    <a:cxn ang="0">
                      <a:pos x="133" y="0"/>
                    </a:cxn>
                    <a:cxn ang="0">
                      <a:pos x="117" y="7"/>
                    </a:cxn>
                    <a:cxn ang="0">
                      <a:pos x="95" y="23"/>
                    </a:cxn>
                    <a:cxn ang="0">
                      <a:pos x="70" y="44"/>
                    </a:cxn>
                    <a:cxn ang="0">
                      <a:pos x="47" y="72"/>
                    </a:cxn>
                    <a:cxn ang="0">
                      <a:pos x="25" y="101"/>
                    </a:cxn>
                    <a:cxn ang="0">
                      <a:pos x="8" y="132"/>
                    </a:cxn>
                    <a:cxn ang="0">
                      <a:pos x="0" y="162"/>
                    </a:cxn>
                  </a:cxnLst>
                  <a:rect l="0" t="0" r="r" b="b"/>
                  <a:pathLst>
                    <a:path w="143" h="297">
                      <a:moveTo>
                        <a:pt x="0" y="162"/>
                      </a:moveTo>
                      <a:lnTo>
                        <a:pt x="0" y="187"/>
                      </a:lnTo>
                      <a:lnTo>
                        <a:pt x="5" y="210"/>
                      </a:lnTo>
                      <a:lnTo>
                        <a:pt x="16" y="231"/>
                      </a:lnTo>
                      <a:lnTo>
                        <a:pt x="30" y="250"/>
                      </a:lnTo>
                      <a:lnTo>
                        <a:pt x="48" y="266"/>
                      </a:lnTo>
                      <a:lnTo>
                        <a:pt x="69" y="280"/>
                      </a:lnTo>
                      <a:lnTo>
                        <a:pt x="92" y="290"/>
                      </a:lnTo>
                      <a:lnTo>
                        <a:pt x="116" y="296"/>
                      </a:lnTo>
                      <a:lnTo>
                        <a:pt x="123" y="297"/>
                      </a:lnTo>
                      <a:lnTo>
                        <a:pt x="130" y="295"/>
                      </a:lnTo>
                      <a:lnTo>
                        <a:pt x="136" y="290"/>
                      </a:lnTo>
                      <a:lnTo>
                        <a:pt x="139" y="284"/>
                      </a:lnTo>
                      <a:lnTo>
                        <a:pt x="139" y="277"/>
                      </a:lnTo>
                      <a:lnTo>
                        <a:pt x="138" y="270"/>
                      </a:lnTo>
                      <a:lnTo>
                        <a:pt x="133" y="264"/>
                      </a:lnTo>
                      <a:lnTo>
                        <a:pt x="126" y="261"/>
                      </a:lnTo>
                      <a:lnTo>
                        <a:pt x="102" y="253"/>
                      </a:lnTo>
                      <a:lnTo>
                        <a:pt x="80" y="241"/>
                      </a:lnTo>
                      <a:lnTo>
                        <a:pt x="63" y="226"/>
                      </a:lnTo>
                      <a:lnTo>
                        <a:pt x="50" y="208"/>
                      </a:lnTo>
                      <a:lnTo>
                        <a:pt x="41" y="187"/>
                      </a:lnTo>
                      <a:lnTo>
                        <a:pt x="36" y="164"/>
                      </a:lnTo>
                      <a:lnTo>
                        <a:pt x="36" y="139"/>
                      </a:lnTo>
                      <a:lnTo>
                        <a:pt x="44" y="113"/>
                      </a:lnTo>
                      <a:lnTo>
                        <a:pt x="52" y="95"/>
                      </a:lnTo>
                      <a:lnTo>
                        <a:pt x="64" y="78"/>
                      </a:lnTo>
                      <a:lnTo>
                        <a:pt x="77" y="62"/>
                      </a:lnTo>
                      <a:lnTo>
                        <a:pt x="92" y="47"/>
                      </a:lnTo>
                      <a:lnTo>
                        <a:pt x="105" y="34"/>
                      </a:lnTo>
                      <a:lnTo>
                        <a:pt x="120" y="23"/>
                      </a:lnTo>
                      <a:lnTo>
                        <a:pt x="133" y="11"/>
                      </a:lnTo>
                      <a:lnTo>
                        <a:pt x="143" y="1"/>
                      </a:lnTo>
                      <a:lnTo>
                        <a:pt x="133" y="0"/>
                      </a:lnTo>
                      <a:lnTo>
                        <a:pt x="117" y="7"/>
                      </a:lnTo>
                      <a:lnTo>
                        <a:pt x="95" y="23"/>
                      </a:lnTo>
                      <a:lnTo>
                        <a:pt x="70" y="44"/>
                      </a:lnTo>
                      <a:lnTo>
                        <a:pt x="47" y="72"/>
                      </a:lnTo>
                      <a:lnTo>
                        <a:pt x="25" y="101"/>
                      </a:lnTo>
                      <a:lnTo>
                        <a:pt x="8" y="132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67" name="Freeform 47"/>
                <p:cNvSpPr>
                  <a:spLocks/>
                </p:cNvSpPr>
                <p:nvPr/>
              </p:nvSpPr>
              <p:spPr bwMode="auto">
                <a:xfrm>
                  <a:off x="8360" y="4451"/>
                  <a:ext cx="103" cy="129"/>
                </a:xfrm>
                <a:custGeom>
                  <a:avLst/>
                  <a:gdLst/>
                  <a:ahLst/>
                  <a:cxnLst>
                    <a:cxn ang="0">
                      <a:pos x="260" y="155"/>
                    </a:cxn>
                    <a:cxn ang="0">
                      <a:pos x="275" y="180"/>
                    </a:cxn>
                    <a:cxn ang="0">
                      <a:pos x="282" y="206"/>
                    </a:cxn>
                    <a:cxn ang="0">
                      <a:pos x="278" y="234"/>
                    </a:cxn>
                    <a:cxn ang="0">
                      <a:pos x="262" y="262"/>
                    </a:cxn>
                    <a:cxn ang="0">
                      <a:pos x="237" y="286"/>
                    </a:cxn>
                    <a:cxn ang="0">
                      <a:pos x="209" y="308"/>
                    </a:cxn>
                    <a:cxn ang="0">
                      <a:pos x="180" y="331"/>
                    </a:cxn>
                    <a:cxn ang="0">
                      <a:pos x="162" y="348"/>
                    </a:cxn>
                    <a:cxn ang="0">
                      <a:pos x="156" y="359"/>
                    </a:cxn>
                    <a:cxn ang="0">
                      <a:pos x="152" y="371"/>
                    </a:cxn>
                    <a:cxn ang="0">
                      <a:pos x="153" y="382"/>
                    </a:cxn>
                    <a:cxn ang="0">
                      <a:pos x="163" y="388"/>
                    </a:cxn>
                    <a:cxn ang="0">
                      <a:pos x="175" y="387"/>
                    </a:cxn>
                    <a:cxn ang="0">
                      <a:pos x="194" y="367"/>
                    </a:cxn>
                    <a:cxn ang="0">
                      <a:pos x="227" y="337"/>
                    </a:cxn>
                    <a:cxn ang="0">
                      <a:pos x="260" y="308"/>
                    </a:cxn>
                    <a:cxn ang="0">
                      <a:pos x="290" y="275"/>
                    </a:cxn>
                    <a:cxn ang="0">
                      <a:pos x="307" y="234"/>
                    </a:cxn>
                    <a:cxn ang="0">
                      <a:pos x="304" y="191"/>
                    </a:cxn>
                    <a:cxn ang="0">
                      <a:pos x="285" y="151"/>
                    </a:cxn>
                    <a:cxn ang="0">
                      <a:pos x="253" y="118"/>
                    </a:cxn>
                    <a:cxn ang="0">
                      <a:pos x="222" y="94"/>
                    </a:cxn>
                    <a:cxn ang="0">
                      <a:pos x="191" y="75"/>
                    </a:cxn>
                    <a:cxn ang="0">
                      <a:pos x="159" y="55"/>
                    </a:cxn>
                    <a:cxn ang="0">
                      <a:pos x="124" y="36"/>
                    </a:cxn>
                    <a:cxn ang="0">
                      <a:pos x="92" y="20"/>
                    </a:cxn>
                    <a:cxn ang="0">
                      <a:pos x="59" y="9"/>
                    </a:cxn>
                    <a:cxn ang="0">
                      <a:pos x="31" y="2"/>
                    </a:cxn>
                    <a:cxn ang="0">
                      <a:pos x="9" y="2"/>
                    </a:cxn>
                    <a:cxn ang="0">
                      <a:pos x="11" y="7"/>
                    </a:cxn>
                    <a:cxn ang="0">
                      <a:pos x="36" y="17"/>
                    </a:cxn>
                    <a:cxn ang="0">
                      <a:pos x="65" y="30"/>
                    </a:cxn>
                    <a:cxn ang="0">
                      <a:pos x="99" y="46"/>
                    </a:cxn>
                    <a:cxn ang="0">
                      <a:pos x="134" y="65"/>
                    </a:cxn>
                    <a:cxn ang="0">
                      <a:pos x="169" y="86"/>
                    </a:cxn>
                    <a:cxn ang="0">
                      <a:pos x="205" y="109"/>
                    </a:cxn>
                    <a:cxn ang="0">
                      <a:pos x="235" y="132"/>
                    </a:cxn>
                  </a:cxnLst>
                  <a:rect l="0" t="0" r="r" b="b"/>
                  <a:pathLst>
                    <a:path w="309" h="388">
                      <a:moveTo>
                        <a:pt x="250" y="145"/>
                      </a:moveTo>
                      <a:lnTo>
                        <a:pt x="260" y="155"/>
                      </a:lnTo>
                      <a:lnTo>
                        <a:pt x="269" y="167"/>
                      </a:lnTo>
                      <a:lnTo>
                        <a:pt x="275" y="180"/>
                      </a:lnTo>
                      <a:lnTo>
                        <a:pt x="281" y="193"/>
                      </a:lnTo>
                      <a:lnTo>
                        <a:pt x="282" y="206"/>
                      </a:lnTo>
                      <a:lnTo>
                        <a:pt x="282" y="220"/>
                      </a:lnTo>
                      <a:lnTo>
                        <a:pt x="278" y="234"/>
                      </a:lnTo>
                      <a:lnTo>
                        <a:pt x="272" y="247"/>
                      </a:lnTo>
                      <a:lnTo>
                        <a:pt x="262" y="262"/>
                      </a:lnTo>
                      <a:lnTo>
                        <a:pt x="250" y="275"/>
                      </a:lnTo>
                      <a:lnTo>
                        <a:pt x="237" y="286"/>
                      </a:lnTo>
                      <a:lnTo>
                        <a:pt x="222" y="298"/>
                      </a:lnTo>
                      <a:lnTo>
                        <a:pt x="209" y="308"/>
                      </a:lnTo>
                      <a:lnTo>
                        <a:pt x="194" y="319"/>
                      </a:lnTo>
                      <a:lnTo>
                        <a:pt x="180" y="331"/>
                      </a:lnTo>
                      <a:lnTo>
                        <a:pt x="166" y="344"/>
                      </a:lnTo>
                      <a:lnTo>
                        <a:pt x="162" y="348"/>
                      </a:lnTo>
                      <a:lnTo>
                        <a:pt x="159" y="354"/>
                      </a:lnTo>
                      <a:lnTo>
                        <a:pt x="156" y="359"/>
                      </a:lnTo>
                      <a:lnTo>
                        <a:pt x="153" y="365"/>
                      </a:lnTo>
                      <a:lnTo>
                        <a:pt x="152" y="371"/>
                      </a:lnTo>
                      <a:lnTo>
                        <a:pt x="152" y="377"/>
                      </a:lnTo>
                      <a:lnTo>
                        <a:pt x="153" y="382"/>
                      </a:lnTo>
                      <a:lnTo>
                        <a:pt x="158" y="387"/>
                      </a:lnTo>
                      <a:lnTo>
                        <a:pt x="163" y="388"/>
                      </a:lnTo>
                      <a:lnTo>
                        <a:pt x="169" y="388"/>
                      </a:lnTo>
                      <a:lnTo>
                        <a:pt x="175" y="387"/>
                      </a:lnTo>
                      <a:lnTo>
                        <a:pt x="180" y="382"/>
                      </a:lnTo>
                      <a:lnTo>
                        <a:pt x="194" y="367"/>
                      </a:lnTo>
                      <a:lnTo>
                        <a:pt x="210" y="351"/>
                      </a:lnTo>
                      <a:lnTo>
                        <a:pt x="227" y="337"/>
                      </a:lnTo>
                      <a:lnTo>
                        <a:pt x="244" y="322"/>
                      </a:lnTo>
                      <a:lnTo>
                        <a:pt x="260" y="308"/>
                      </a:lnTo>
                      <a:lnTo>
                        <a:pt x="275" y="292"/>
                      </a:lnTo>
                      <a:lnTo>
                        <a:pt x="290" y="275"/>
                      </a:lnTo>
                      <a:lnTo>
                        <a:pt x="300" y="256"/>
                      </a:lnTo>
                      <a:lnTo>
                        <a:pt x="307" y="234"/>
                      </a:lnTo>
                      <a:lnTo>
                        <a:pt x="309" y="213"/>
                      </a:lnTo>
                      <a:lnTo>
                        <a:pt x="304" y="191"/>
                      </a:lnTo>
                      <a:lnTo>
                        <a:pt x="297" y="171"/>
                      </a:lnTo>
                      <a:lnTo>
                        <a:pt x="285" y="151"/>
                      </a:lnTo>
                      <a:lnTo>
                        <a:pt x="271" y="134"/>
                      </a:lnTo>
                      <a:lnTo>
                        <a:pt x="253" y="118"/>
                      </a:lnTo>
                      <a:lnTo>
                        <a:pt x="235" y="104"/>
                      </a:lnTo>
                      <a:lnTo>
                        <a:pt x="222" y="94"/>
                      </a:lnTo>
                      <a:lnTo>
                        <a:pt x="207" y="85"/>
                      </a:lnTo>
                      <a:lnTo>
                        <a:pt x="191" y="75"/>
                      </a:lnTo>
                      <a:lnTo>
                        <a:pt x="175" y="65"/>
                      </a:lnTo>
                      <a:lnTo>
                        <a:pt x="159" y="55"/>
                      </a:lnTo>
                      <a:lnTo>
                        <a:pt x="141" y="45"/>
                      </a:lnTo>
                      <a:lnTo>
                        <a:pt x="124" y="36"/>
                      </a:lnTo>
                      <a:lnTo>
                        <a:pt x="108" y="28"/>
                      </a:lnTo>
                      <a:lnTo>
                        <a:pt x="92" y="20"/>
                      </a:lnTo>
                      <a:lnTo>
                        <a:pt x="75" y="13"/>
                      </a:lnTo>
                      <a:lnTo>
                        <a:pt x="59" y="9"/>
                      </a:lnTo>
                      <a:lnTo>
                        <a:pt x="45" y="5"/>
                      </a:lnTo>
                      <a:lnTo>
                        <a:pt x="31" y="2"/>
                      </a:lnTo>
                      <a:lnTo>
                        <a:pt x="20" y="0"/>
                      </a:lnTo>
                      <a:lnTo>
                        <a:pt x="9" y="2"/>
                      </a:lnTo>
                      <a:lnTo>
                        <a:pt x="0" y="5"/>
                      </a:lnTo>
                      <a:lnTo>
                        <a:pt x="11" y="7"/>
                      </a:lnTo>
                      <a:lnTo>
                        <a:pt x="23" y="12"/>
                      </a:lnTo>
                      <a:lnTo>
                        <a:pt x="36" y="17"/>
                      </a:lnTo>
                      <a:lnTo>
                        <a:pt x="49" y="23"/>
                      </a:lnTo>
                      <a:lnTo>
                        <a:pt x="65" y="30"/>
                      </a:lnTo>
                      <a:lnTo>
                        <a:pt x="81" y="38"/>
                      </a:lnTo>
                      <a:lnTo>
                        <a:pt x="99" y="46"/>
                      </a:lnTo>
                      <a:lnTo>
                        <a:pt x="116" y="55"/>
                      </a:lnTo>
                      <a:lnTo>
                        <a:pt x="134" y="65"/>
                      </a:lnTo>
                      <a:lnTo>
                        <a:pt x="152" y="75"/>
                      </a:lnTo>
                      <a:lnTo>
                        <a:pt x="169" y="86"/>
                      </a:lnTo>
                      <a:lnTo>
                        <a:pt x="187" y="98"/>
                      </a:lnTo>
                      <a:lnTo>
                        <a:pt x="205" y="109"/>
                      </a:lnTo>
                      <a:lnTo>
                        <a:pt x="221" y="121"/>
                      </a:lnTo>
                      <a:lnTo>
                        <a:pt x="235" y="132"/>
                      </a:lnTo>
                      <a:lnTo>
                        <a:pt x="250" y="145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68" name="Freeform 48"/>
                <p:cNvSpPr>
                  <a:spLocks/>
                </p:cNvSpPr>
                <p:nvPr/>
              </p:nvSpPr>
              <p:spPr bwMode="auto">
                <a:xfrm>
                  <a:off x="8279" y="4648"/>
                  <a:ext cx="135" cy="97"/>
                </a:xfrm>
                <a:custGeom>
                  <a:avLst/>
                  <a:gdLst/>
                  <a:ahLst/>
                  <a:cxnLst>
                    <a:cxn ang="0">
                      <a:pos x="332" y="65"/>
                    </a:cxn>
                    <a:cxn ang="0">
                      <a:pos x="351" y="123"/>
                    </a:cxn>
                    <a:cxn ang="0">
                      <a:pos x="373" y="181"/>
                    </a:cxn>
                    <a:cxn ang="0">
                      <a:pos x="395" y="237"/>
                    </a:cxn>
                    <a:cxn ang="0">
                      <a:pos x="406" y="273"/>
                    </a:cxn>
                    <a:cxn ang="0">
                      <a:pos x="404" y="284"/>
                    </a:cxn>
                    <a:cxn ang="0">
                      <a:pos x="393" y="292"/>
                    </a:cxn>
                    <a:cxn ang="0">
                      <a:pos x="381" y="289"/>
                    </a:cxn>
                    <a:cxn ang="0">
                      <a:pos x="364" y="251"/>
                    </a:cxn>
                    <a:cxn ang="0">
                      <a:pos x="339" y="171"/>
                    </a:cxn>
                    <a:cxn ang="0">
                      <a:pos x="318" y="93"/>
                    </a:cxn>
                    <a:cxn ang="0">
                      <a:pos x="307" y="42"/>
                    </a:cxn>
                    <a:cxn ang="0">
                      <a:pos x="283" y="34"/>
                    </a:cxn>
                    <a:cxn ang="0">
                      <a:pos x="239" y="39"/>
                    </a:cxn>
                    <a:cxn ang="0">
                      <a:pos x="192" y="50"/>
                    </a:cxn>
                    <a:cxn ang="0">
                      <a:pos x="148" y="65"/>
                    </a:cxn>
                    <a:cxn ang="0">
                      <a:pos x="106" y="83"/>
                    </a:cxn>
                    <a:cxn ang="0">
                      <a:pos x="67" y="103"/>
                    </a:cxn>
                    <a:cxn ang="0">
                      <a:pos x="34" y="122"/>
                    </a:cxn>
                    <a:cxn ang="0">
                      <a:pos x="9" y="141"/>
                    </a:cxn>
                    <a:cxn ang="0">
                      <a:pos x="0" y="133"/>
                    </a:cxn>
                    <a:cxn ang="0">
                      <a:pos x="19" y="102"/>
                    </a:cxn>
                    <a:cxn ang="0">
                      <a:pos x="53" y="70"/>
                    </a:cxn>
                    <a:cxn ang="0">
                      <a:pos x="92" y="43"/>
                    </a:cxn>
                    <a:cxn ang="0">
                      <a:pos x="139" y="23"/>
                    </a:cxn>
                    <a:cxn ang="0">
                      <a:pos x="210" y="8"/>
                    </a:cxn>
                    <a:cxn ang="0">
                      <a:pos x="277" y="1"/>
                    </a:cxn>
                    <a:cxn ang="0">
                      <a:pos x="321" y="0"/>
                    </a:cxn>
                    <a:cxn ang="0">
                      <a:pos x="336" y="1"/>
                    </a:cxn>
                    <a:cxn ang="0">
                      <a:pos x="345" y="11"/>
                    </a:cxn>
                    <a:cxn ang="0">
                      <a:pos x="345" y="26"/>
                    </a:cxn>
                    <a:cxn ang="0">
                      <a:pos x="335" y="34"/>
                    </a:cxn>
                  </a:cxnLst>
                  <a:rect l="0" t="0" r="r" b="b"/>
                  <a:pathLst>
                    <a:path w="406" h="292">
                      <a:moveTo>
                        <a:pt x="326" y="36"/>
                      </a:moveTo>
                      <a:lnTo>
                        <a:pt x="332" y="65"/>
                      </a:lnTo>
                      <a:lnTo>
                        <a:pt x="340" y="93"/>
                      </a:lnTo>
                      <a:lnTo>
                        <a:pt x="351" y="123"/>
                      </a:lnTo>
                      <a:lnTo>
                        <a:pt x="361" y="152"/>
                      </a:lnTo>
                      <a:lnTo>
                        <a:pt x="373" y="181"/>
                      </a:lnTo>
                      <a:lnTo>
                        <a:pt x="384" y="210"/>
                      </a:lnTo>
                      <a:lnTo>
                        <a:pt x="395" y="237"/>
                      </a:lnTo>
                      <a:lnTo>
                        <a:pt x="405" y="266"/>
                      </a:lnTo>
                      <a:lnTo>
                        <a:pt x="406" y="273"/>
                      </a:lnTo>
                      <a:lnTo>
                        <a:pt x="406" y="279"/>
                      </a:lnTo>
                      <a:lnTo>
                        <a:pt x="404" y="284"/>
                      </a:lnTo>
                      <a:lnTo>
                        <a:pt x="399" y="289"/>
                      </a:lnTo>
                      <a:lnTo>
                        <a:pt x="393" y="292"/>
                      </a:lnTo>
                      <a:lnTo>
                        <a:pt x="387" y="292"/>
                      </a:lnTo>
                      <a:lnTo>
                        <a:pt x="381" y="289"/>
                      </a:lnTo>
                      <a:lnTo>
                        <a:pt x="377" y="283"/>
                      </a:lnTo>
                      <a:lnTo>
                        <a:pt x="364" y="251"/>
                      </a:lnTo>
                      <a:lnTo>
                        <a:pt x="352" y="213"/>
                      </a:lnTo>
                      <a:lnTo>
                        <a:pt x="339" y="171"/>
                      </a:lnTo>
                      <a:lnTo>
                        <a:pt x="329" y="131"/>
                      </a:lnTo>
                      <a:lnTo>
                        <a:pt x="318" y="93"/>
                      </a:lnTo>
                      <a:lnTo>
                        <a:pt x="311" y="63"/>
                      </a:lnTo>
                      <a:lnTo>
                        <a:pt x="307" y="42"/>
                      </a:lnTo>
                      <a:lnTo>
                        <a:pt x="305" y="34"/>
                      </a:lnTo>
                      <a:lnTo>
                        <a:pt x="283" y="34"/>
                      </a:lnTo>
                      <a:lnTo>
                        <a:pt x="261" y="36"/>
                      </a:lnTo>
                      <a:lnTo>
                        <a:pt x="239" y="39"/>
                      </a:lnTo>
                      <a:lnTo>
                        <a:pt x="216" y="43"/>
                      </a:lnTo>
                      <a:lnTo>
                        <a:pt x="192" y="50"/>
                      </a:lnTo>
                      <a:lnTo>
                        <a:pt x="170" y="57"/>
                      </a:lnTo>
                      <a:lnTo>
                        <a:pt x="148" y="65"/>
                      </a:lnTo>
                      <a:lnTo>
                        <a:pt x="126" y="73"/>
                      </a:lnTo>
                      <a:lnTo>
                        <a:pt x="106" y="83"/>
                      </a:lnTo>
                      <a:lnTo>
                        <a:pt x="85" y="93"/>
                      </a:lnTo>
                      <a:lnTo>
                        <a:pt x="67" y="103"/>
                      </a:lnTo>
                      <a:lnTo>
                        <a:pt x="50" y="113"/>
                      </a:lnTo>
                      <a:lnTo>
                        <a:pt x="34" y="122"/>
                      </a:lnTo>
                      <a:lnTo>
                        <a:pt x="20" y="132"/>
                      </a:lnTo>
                      <a:lnTo>
                        <a:pt x="9" y="141"/>
                      </a:lnTo>
                      <a:lnTo>
                        <a:pt x="0" y="148"/>
                      </a:lnTo>
                      <a:lnTo>
                        <a:pt x="0" y="133"/>
                      </a:lnTo>
                      <a:lnTo>
                        <a:pt x="7" y="118"/>
                      </a:lnTo>
                      <a:lnTo>
                        <a:pt x="19" y="102"/>
                      </a:lnTo>
                      <a:lnTo>
                        <a:pt x="35" y="86"/>
                      </a:lnTo>
                      <a:lnTo>
                        <a:pt x="53" y="70"/>
                      </a:lnTo>
                      <a:lnTo>
                        <a:pt x="73" y="54"/>
                      </a:lnTo>
                      <a:lnTo>
                        <a:pt x="92" y="43"/>
                      </a:lnTo>
                      <a:lnTo>
                        <a:pt x="111" y="33"/>
                      </a:lnTo>
                      <a:lnTo>
                        <a:pt x="139" y="23"/>
                      </a:lnTo>
                      <a:lnTo>
                        <a:pt x="173" y="14"/>
                      </a:lnTo>
                      <a:lnTo>
                        <a:pt x="210" y="8"/>
                      </a:lnTo>
                      <a:lnTo>
                        <a:pt x="245" y="4"/>
                      </a:lnTo>
                      <a:lnTo>
                        <a:pt x="277" y="1"/>
                      </a:lnTo>
                      <a:lnTo>
                        <a:pt x="304" y="0"/>
                      </a:lnTo>
                      <a:lnTo>
                        <a:pt x="321" y="0"/>
                      </a:lnTo>
                      <a:lnTo>
                        <a:pt x="329" y="0"/>
                      </a:lnTo>
                      <a:lnTo>
                        <a:pt x="336" y="1"/>
                      </a:lnTo>
                      <a:lnTo>
                        <a:pt x="342" y="6"/>
                      </a:lnTo>
                      <a:lnTo>
                        <a:pt x="345" y="11"/>
                      </a:lnTo>
                      <a:lnTo>
                        <a:pt x="346" y="19"/>
                      </a:lnTo>
                      <a:lnTo>
                        <a:pt x="345" y="26"/>
                      </a:lnTo>
                      <a:lnTo>
                        <a:pt x="340" y="31"/>
                      </a:lnTo>
                      <a:lnTo>
                        <a:pt x="335" y="34"/>
                      </a:lnTo>
                      <a:lnTo>
                        <a:pt x="326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69" name="Freeform 49"/>
                <p:cNvSpPr>
                  <a:spLocks/>
                </p:cNvSpPr>
                <p:nvPr/>
              </p:nvSpPr>
              <p:spPr bwMode="auto">
                <a:xfrm>
                  <a:off x="8272" y="4697"/>
                  <a:ext cx="146" cy="320"/>
                </a:xfrm>
                <a:custGeom>
                  <a:avLst/>
                  <a:gdLst/>
                  <a:ahLst/>
                  <a:cxnLst>
                    <a:cxn ang="0">
                      <a:pos x="82" y="289"/>
                    </a:cxn>
                    <a:cxn ang="0">
                      <a:pos x="87" y="316"/>
                    </a:cxn>
                    <a:cxn ang="0">
                      <a:pos x="107" y="376"/>
                    </a:cxn>
                    <a:cxn ang="0">
                      <a:pos x="141" y="455"/>
                    </a:cxn>
                    <a:cxn ang="0">
                      <a:pos x="175" y="533"/>
                    </a:cxn>
                    <a:cxn ang="0">
                      <a:pos x="210" y="611"/>
                    </a:cxn>
                    <a:cxn ang="0">
                      <a:pos x="248" y="687"/>
                    </a:cxn>
                    <a:cxn ang="0">
                      <a:pos x="287" y="763"/>
                    </a:cxn>
                    <a:cxn ang="0">
                      <a:pos x="326" y="839"/>
                    </a:cxn>
                    <a:cxn ang="0">
                      <a:pos x="367" y="915"/>
                    </a:cxn>
                    <a:cxn ang="0">
                      <a:pos x="391" y="957"/>
                    </a:cxn>
                    <a:cxn ang="0">
                      <a:pos x="404" y="960"/>
                    </a:cxn>
                    <a:cxn ang="0">
                      <a:pos x="420" y="960"/>
                    </a:cxn>
                    <a:cxn ang="0">
                      <a:pos x="433" y="957"/>
                    </a:cxn>
                    <a:cxn ang="0">
                      <a:pos x="439" y="948"/>
                    </a:cxn>
                    <a:cxn ang="0">
                      <a:pos x="436" y="937"/>
                    </a:cxn>
                    <a:cxn ang="0">
                      <a:pos x="414" y="902"/>
                    </a:cxn>
                    <a:cxn ang="0">
                      <a:pos x="380" y="843"/>
                    </a:cxn>
                    <a:cxn ang="0">
                      <a:pos x="348" y="784"/>
                    </a:cxn>
                    <a:cxn ang="0">
                      <a:pos x="314" y="724"/>
                    </a:cxn>
                    <a:cxn ang="0">
                      <a:pos x="269" y="638"/>
                    </a:cxn>
                    <a:cxn ang="0">
                      <a:pos x="216" y="532"/>
                    </a:cxn>
                    <a:cxn ang="0">
                      <a:pos x="169" y="424"/>
                    </a:cxn>
                    <a:cxn ang="0">
                      <a:pos x="128" y="312"/>
                    </a:cxn>
                    <a:cxn ang="0">
                      <a:pos x="91" y="220"/>
                    </a:cxn>
                    <a:cxn ang="0">
                      <a:pos x="60" y="139"/>
                    </a:cxn>
                    <a:cxn ang="0">
                      <a:pos x="35" y="62"/>
                    </a:cxn>
                    <a:cxn ang="0">
                      <a:pos x="15" y="10"/>
                    </a:cxn>
                    <a:cxn ang="0">
                      <a:pos x="5" y="1"/>
                    </a:cxn>
                    <a:cxn ang="0">
                      <a:pos x="0" y="10"/>
                    </a:cxn>
                    <a:cxn ang="0">
                      <a:pos x="6" y="47"/>
                    </a:cxn>
                    <a:cxn ang="0">
                      <a:pos x="16" y="115"/>
                    </a:cxn>
                    <a:cxn ang="0">
                      <a:pos x="33" y="179"/>
                    </a:cxn>
                    <a:cxn ang="0">
                      <a:pos x="56" y="241"/>
                    </a:cxn>
                  </a:cxnLst>
                  <a:rect l="0" t="0" r="r" b="b"/>
                  <a:pathLst>
                    <a:path w="439" h="960">
                      <a:moveTo>
                        <a:pt x="72" y="270"/>
                      </a:moveTo>
                      <a:lnTo>
                        <a:pt x="82" y="289"/>
                      </a:lnTo>
                      <a:lnTo>
                        <a:pt x="85" y="302"/>
                      </a:lnTo>
                      <a:lnTo>
                        <a:pt x="87" y="316"/>
                      </a:lnTo>
                      <a:lnTo>
                        <a:pt x="93" y="336"/>
                      </a:lnTo>
                      <a:lnTo>
                        <a:pt x="107" y="376"/>
                      </a:lnTo>
                      <a:lnTo>
                        <a:pt x="124" y="417"/>
                      </a:lnTo>
                      <a:lnTo>
                        <a:pt x="141" y="455"/>
                      </a:lnTo>
                      <a:lnTo>
                        <a:pt x="157" y="494"/>
                      </a:lnTo>
                      <a:lnTo>
                        <a:pt x="175" y="533"/>
                      </a:lnTo>
                      <a:lnTo>
                        <a:pt x="193" y="572"/>
                      </a:lnTo>
                      <a:lnTo>
                        <a:pt x="210" y="611"/>
                      </a:lnTo>
                      <a:lnTo>
                        <a:pt x="229" y="649"/>
                      </a:lnTo>
                      <a:lnTo>
                        <a:pt x="248" y="687"/>
                      </a:lnTo>
                      <a:lnTo>
                        <a:pt x="267" y="726"/>
                      </a:lnTo>
                      <a:lnTo>
                        <a:pt x="287" y="763"/>
                      </a:lnTo>
                      <a:lnTo>
                        <a:pt x="307" y="802"/>
                      </a:lnTo>
                      <a:lnTo>
                        <a:pt x="326" y="839"/>
                      </a:lnTo>
                      <a:lnTo>
                        <a:pt x="347" y="878"/>
                      </a:lnTo>
                      <a:lnTo>
                        <a:pt x="367" y="915"/>
                      </a:lnTo>
                      <a:lnTo>
                        <a:pt x="388" y="954"/>
                      </a:lnTo>
                      <a:lnTo>
                        <a:pt x="391" y="957"/>
                      </a:lnTo>
                      <a:lnTo>
                        <a:pt x="397" y="958"/>
                      </a:lnTo>
                      <a:lnTo>
                        <a:pt x="404" y="960"/>
                      </a:lnTo>
                      <a:lnTo>
                        <a:pt x="413" y="960"/>
                      </a:lnTo>
                      <a:lnTo>
                        <a:pt x="420" y="960"/>
                      </a:lnTo>
                      <a:lnTo>
                        <a:pt x="427" y="958"/>
                      </a:lnTo>
                      <a:lnTo>
                        <a:pt x="433" y="957"/>
                      </a:lnTo>
                      <a:lnTo>
                        <a:pt x="436" y="954"/>
                      </a:lnTo>
                      <a:lnTo>
                        <a:pt x="439" y="948"/>
                      </a:lnTo>
                      <a:lnTo>
                        <a:pt x="439" y="943"/>
                      </a:lnTo>
                      <a:lnTo>
                        <a:pt x="436" y="937"/>
                      </a:lnTo>
                      <a:lnTo>
                        <a:pt x="432" y="932"/>
                      </a:lnTo>
                      <a:lnTo>
                        <a:pt x="414" y="902"/>
                      </a:lnTo>
                      <a:lnTo>
                        <a:pt x="398" y="874"/>
                      </a:lnTo>
                      <a:lnTo>
                        <a:pt x="380" y="843"/>
                      </a:lnTo>
                      <a:lnTo>
                        <a:pt x="364" y="813"/>
                      </a:lnTo>
                      <a:lnTo>
                        <a:pt x="348" y="784"/>
                      </a:lnTo>
                      <a:lnTo>
                        <a:pt x="332" y="754"/>
                      </a:lnTo>
                      <a:lnTo>
                        <a:pt x="314" y="724"/>
                      </a:lnTo>
                      <a:lnTo>
                        <a:pt x="298" y="694"/>
                      </a:lnTo>
                      <a:lnTo>
                        <a:pt x="269" y="638"/>
                      </a:lnTo>
                      <a:lnTo>
                        <a:pt x="242" y="585"/>
                      </a:lnTo>
                      <a:lnTo>
                        <a:pt x="216" y="532"/>
                      </a:lnTo>
                      <a:lnTo>
                        <a:pt x="193" y="477"/>
                      </a:lnTo>
                      <a:lnTo>
                        <a:pt x="169" y="424"/>
                      </a:lnTo>
                      <a:lnTo>
                        <a:pt x="149" y="369"/>
                      </a:lnTo>
                      <a:lnTo>
                        <a:pt x="128" y="312"/>
                      </a:lnTo>
                      <a:lnTo>
                        <a:pt x="107" y="253"/>
                      </a:lnTo>
                      <a:lnTo>
                        <a:pt x="91" y="220"/>
                      </a:lnTo>
                      <a:lnTo>
                        <a:pt x="75" y="181"/>
                      </a:lnTo>
                      <a:lnTo>
                        <a:pt x="60" y="139"/>
                      </a:lnTo>
                      <a:lnTo>
                        <a:pt x="47" y="99"/>
                      </a:lnTo>
                      <a:lnTo>
                        <a:pt x="35" y="62"/>
                      </a:lnTo>
                      <a:lnTo>
                        <a:pt x="25" y="31"/>
                      </a:lnTo>
                      <a:lnTo>
                        <a:pt x="15" y="10"/>
                      </a:lnTo>
                      <a:lnTo>
                        <a:pt x="8" y="0"/>
                      </a:lnTo>
                      <a:lnTo>
                        <a:pt x="5" y="1"/>
                      </a:lnTo>
                      <a:lnTo>
                        <a:pt x="2" y="4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6" y="47"/>
                      </a:lnTo>
                      <a:lnTo>
                        <a:pt x="11" y="82"/>
                      </a:lnTo>
                      <a:lnTo>
                        <a:pt x="16" y="115"/>
                      </a:lnTo>
                      <a:lnTo>
                        <a:pt x="24" y="146"/>
                      </a:lnTo>
                      <a:lnTo>
                        <a:pt x="33" y="179"/>
                      </a:lnTo>
                      <a:lnTo>
                        <a:pt x="43" y="211"/>
                      </a:lnTo>
                      <a:lnTo>
                        <a:pt x="56" y="241"/>
                      </a:lnTo>
                      <a:lnTo>
                        <a:pt x="72" y="2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70" name="Freeform 50"/>
                <p:cNvSpPr>
                  <a:spLocks/>
                </p:cNvSpPr>
                <p:nvPr/>
              </p:nvSpPr>
              <p:spPr bwMode="auto">
                <a:xfrm>
                  <a:off x="8416" y="4972"/>
                  <a:ext cx="128" cy="66"/>
                </a:xfrm>
                <a:custGeom>
                  <a:avLst/>
                  <a:gdLst/>
                  <a:ahLst/>
                  <a:cxnLst>
                    <a:cxn ang="0">
                      <a:pos x="2" y="182"/>
                    </a:cxn>
                    <a:cxn ang="0">
                      <a:pos x="0" y="187"/>
                    </a:cxn>
                    <a:cxn ang="0">
                      <a:pos x="0" y="191"/>
                    </a:cxn>
                    <a:cxn ang="0">
                      <a:pos x="2" y="195"/>
                    </a:cxn>
                    <a:cxn ang="0">
                      <a:pos x="6" y="198"/>
                    </a:cxn>
                    <a:cxn ang="0">
                      <a:pos x="30" y="187"/>
                    </a:cxn>
                    <a:cxn ang="0">
                      <a:pos x="52" y="176"/>
                    </a:cxn>
                    <a:cxn ang="0">
                      <a:pos x="75" y="166"/>
                    </a:cxn>
                    <a:cxn ang="0">
                      <a:pos x="99" y="156"/>
                    </a:cxn>
                    <a:cxn ang="0">
                      <a:pos x="124" y="146"/>
                    </a:cxn>
                    <a:cxn ang="0">
                      <a:pos x="147" y="138"/>
                    </a:cxn>
                    <a:cxn ang="0">
                      <a:pos x="171" y="128"/>
                    </a:cxn>
                    <a:cxn ang="0">
                      <a:pos x="194" y="119"/>
                    </a:cxn>
                    <a:cxn ang="0">
                      <a:pos x="218" y="109"/>
                    </a:cxn>
                    <a:cxn ang="0">
                      <a:pos x="241" y="99"/>
                    </a:cxn>
                    <a:cxn ang="0">
                      <a:pos x="265" y="89"/>
                    </a:cxn>
                    <a:cxn ang="0">
                      <a:pos x="287" y="77"/>
                    </a:cxn>
                    <a:cxn ang="0">
                      <a:pos x="310" y="66"/>
                    </a:cxn>
                    <a:cxn ang="0">
                      <a:pos x="332" y="54"/>
                    </a:cxn>
                    <a:cxn ang="0">
                      <a:pos x="354" y="41"/>
                    </a:cxn>
                    <a:cxn ang="0">
                      <a:pos x="376" y="27"/>
                    </a:cxn>
                    <a:cxn ang="0">
                      <a:pos x="381" y="23"/>
                    </a:cxn>
                    <a:cxn ang="0">
                      <a:pos x="382" y="17"/>
                    </a:cxn>
                    <a:cxn ang="0">
                      <a:pos x="382" y="11"/>
                    </a:cxn>
                    <a:cxn ang="0">
                      <a:pos x="379" y="7"/>
                    </a:cxn>
                    <a:cxn ang="0">
                      <a:pos x="375" y="3"/>
                    </a:cxn>
                    <a:cxn ang="0">
                      <a:pos x="369" y="0"/>
                    </a:cxn>
                    <a:cxn ang="0">
                      <a:pos x="363" y="0"/>
                    </a:cxn>
                    <a:cxn ang="0">
                      <a:pos x="359" y="3"/>
                    </a:cxn>
                    <a:cxn ang="0">
                      <a:pos x="335" y="16"/>
                    </a:cxn>
                    <a:cxn ang="0">
                      <a:pos x="309" y="28"/>
                    </a:cxn>
                    <a:cxn ang="0">
                      <a:pos x="281" y="41"/>
                    </a:cxn>
                    <a:cxn ang="0">
                      <a:pos x="253" y="56"/>
                    </a:cxn>
                    <a:cxn ang="0">
                      <a:pos x="223" y="70"/>
                    </a:cxn>
                    <a:cxn ang="0">
                      <a:pos x="193" y="84"/>
                    </a:cxn>
                    <a:cxn ang="0">
                      <a:pos x="163" y="97"/>
                    </a:cxn>
                    <a:cxn ang="0">
                      <a:pos x="135" y="112"/>
                    </a:cxn>
                    <a:cxn ang="0">
                      <a:pos x="107" y="125"/>
                    </a:cxn>
                    <a:cxn ang="0">
                      <a:pos x="83" y="136"/>
                    </a:cxn>
                    <a:cxn ang="0">
                      <a:pos x="61" y="148"/>
                    </a:cxn>
                    <a:cxn ang="0">
                      <a:pos x="40" y="158"/>
                    </a:cxn>
                    <a:cxn ang="0">
                      <a:pos x="24" y="166"/>
                    </a:cxn>
                    <a:cxn ang="0">
                      <a:pos x="12" y="174"/>
                    </a:cxn>
                    <a:cxn ang="0">
                      <a:pos x="5" y="179"/>
                    </a:cxn>
                    <a:cxn ang="0">
                      <a:pos x="2" y="182"/>
                    </a:cxn>
                    <a:cxn ang="0">
                      <a:pos x="2" y="182"/>
                    </a:cxn>
                  </a:cxnLst>
                  <a:rect l="0" t="0" r="r" b="b"/>
                  <a:pathLst>
                    <a:path w="382" h="198">
                      <a:moveTo>
                        <a:pt x="2" y="182"/>
                      </a:moveTo>
                      <a:lnTo>
                        <a:pt x="0" y="187"/>
                      </a:lnTo>
                      <a:lnTo>
                        <a:pt x="0" y="191"/>
                      </a:lnTo>
                      <a:lnTo>
                        <a:pt x="2" y="195"/>
                      </a:lnTo>
                      <a:lnTo>
                        <a:pt x="6" y="198"/>
                      </a:lnTo>
                      <a:lnTo>
                        <a:pt x="30" y="187"/>
                      </a:lnTo>
                      <a:lnTo>
                        <a:pt x="52" y="176"/>
                      </a:lnTo>
                      <a:lnTo>
                        <a:pt x="75" y="166"/>
                      </a:lnTo>
                      <a:lnTo>
                        <a:pt x="99" y="156"/>
                      </a:lnTo>
                      <a:lnTo>
                        <a:pt x="124" y="146"/>
                      </a:lnTo>
                      <a:lnTo>
                        <a:pt x="147" y="138"/>
                      </a:lnTo>
                      <a:lnTo>
                        <a:pt x="171" y="128"/>
                      </a:lnTo>
                      <a:lnTo>
                        <a:pt x="194" y="119"/>
                      </a:lnTo>
                      <a:lnTo>
                        <a:pt x="218" y="109"/>
                      </a:lnTo>
                      <a:lnTo>
                        <a:pt x="241" y="99"/>
                      </a:lnTo>
                      <a:lnTo>
                        <a:pt x="265" y="89"/>
                      </a:lnTo>
                      <a:lnTo>
                        <a:pt x="287" y="77"/>
                      </a:lnTo>
                      <a:lnTo>
                        <a:pt x="310" y="66"/>
                      </a:lnTo>
                      <a:lnTo>
                        <a:pt x="332" y="54"/>
                      </a:lnTo>
                      <a:lnTo>
                        <a:pt x="354" y="41"/>
                      </a:lnTo>
                      <a:lnTo>
                        <a:pt x="376" y="27"/>
                      </a:lnTo>
                      <a:lnTo>
                        <a:pt x="381" y="23"/>
                      </a:lnTo>
                      <a:lnTo>
                        <a:pt x="382" y="17"/>
                      </a:lnTo>
                      <a:lnTo>
                        <a:pt x="382" y="11"/>
                      </a:lnTo>
                      <a:lnTo>
                        <a:pt x="379" y="7"/>
                      </a:lnTo>
                      <a:lnTo>
                        <a:pt x="375" y="3"/>
                      </a:lnTo>
                      <a:lnTo>
                        <a:pt x="369" y="0"/>
                      </a:lnTo>
                      <a:lnTo>
                        <a:pt x="363" y="0"/>
                      </a:lnTo>
                      <a:lnTo>
                        <a:pt x="359" y="3"/>
                      </a:lnTo>
                      <a:lnTo>
                        <a:pt x="335" y="16"/>
                      </a:lnTo>
                      <a:lnTo>
                        <a:pt x="309" y="28"/>
                      </a:lnTo>
                      <a:lnTo>
                        <a:pt x="281" y="41"/>
                      </a:lnTo>
                      <a:lnTo>
                        <a:pt x="253" y="56"/>
                      </a:lnTo>
                      <a:lnTo>
                        <a:pt x="223" y="70"/>
                      </a:lnTo>
                      <a:lnTo>
                        <a:pt x="193" y="84"/>
                      </a:lnTo>
                      <a:lnTo>
                        <a:pt x="163" y="97"/>
                      </a:lnTo>
                      <a:lnTo>
                        <a:pt x="135" y="112"/>
                      </a:lnTo>
                      <a:lnTo>
                        <a:pt x="107" y="125"/>
                      </a:lnTo>
                      <a:lnTo>
                        <a:pt x="83" y="136"/>
                      </a:lnTo>
                      <a:lnTo>
                        <a:pt x="61" y="148"/>
                      </a:lnTo>
                      <a:lnTo>
                        <a:pt x="40" y="158"/>
                      </a:lnTo>
                      <a:lnTo>
                        <a:pt x="24" y="166"/>
                      </a:lnTo>
                      <a:lnTo>
                        <a:pt x="12" y="174"/>
                      </a:lnTo>
                      <a:lnTo>
                        <a:pt x="5" y="179"/>
                      </a:lnTo>
                      <a:lnTo>
                        <a:pt x="2" y="182"/>
                      </a:lnTo>
                      <a:lnTo>
                        <a:pt x="2" y="1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71" name="Freeform 51"/>
                <p:cNvSpPr>
                  <a:spLocks/>
                </p:cNvSpPr>
                <p:nvPr/>
              </p:nvSpPr>
              <p:spPr bwMode="auto">
                <a:xfrm>
                  <a:off x="8304" y="4693"/>
                  <a:ext cx="76" cy="80"/>
                </a:xfrm>
                <a:custGeom>
                  <a:avLst/>
                  <a:gdLst/>
                  <a:ahLst/>
                  <a:cxnLst>
                    <a:cxn ang="0">
                      <a:pos x="119" y="3"/>
                    </a:cxn>
                    <a:cxn ang="0">
                      <a:pos x="105" y="1"/>
                    </a:cxn>
                    <a:cxn ang="0">
                      <a:pos x="94" y="0"/>
                    </a:cxn>
                    <a:cxn ang="0">
                      <a:pos x="75" y="1"/>
                    </a:cxn>
                    <a:cxn ang="0">
                      <a:pos x="57" y="4"/>
                    </a:cxn>
                    <a:cxn ang="0">
                      <a:pos x="41" y="13"/>
                    </a:cxn>
                    <a:cxn ang="0">
                      <a:pos x="17" y="34"/>
                    </a:cxn>
                    <a:cxn ang="0">
                      <a:pos x="1" y="76"/>
                    </a:cxn>
                    <a:cxn ang="0">
                      <a:pos x="3" y="121"/>
                    </a:cxn>
                    <a:cxn ang="0">
                      <a:pos x="16" y="167"/>
                    </a:cxn>
                    <a:cxn ang="0">
                      <a:pos x="35" y="200"/>
                    </a:cxn>
                    <a:cxn ang="0">
                      <a:pos x="57" y="223"/>
                    </a:cxn>
                    <a:cxn ang="0">
                      <a:pos x="85" y="236"/>
                    </a:cxn>
                    <a:cxn ang="0">
                      <a:pos x="116" y="240"/>
                    </a:cxn>
                    <a:cxn ang="0">
                      <a:pos x="154" y="228"/>
                    </a:cxn>
                    <a:cxn ang="0">
                      <a:pos x="192" y="204"/>
                    </a:cxn>
                    <a:cxn ang="0">
                      <a:pos x="218" y="171"/>
                    </a:cxn>
                    <a:cxn ang="0">
                      <a:pos x="229" y="131"/>
                    </a:cxn>
                    <a:cxn ang="0">
                      <a:pos x="224" y="103"/>
                    </a:cxn>
                    <a:cxn ang="0">
                      <a:pos x="215" y="95"/>
                    </a:cxn>
                    <a:cxn ang="0">
                      <a:pos x="204" y="95"/>
                    </a:cxn>
                    <a:cxn ang="0">
                      <a:pos x="195" y="105"/>
                    </a:cxn>
                    <a:cxn ang="0">
                      <a:pos x="193" y="126"/>
                    </a:cxn>
                    <a:cxn ang="0">
                      <a:pos x="183" y="158"/>
                    </a:cxn>
                    <a:cxn ang="0">
                      <a:pos x="164" y="181"/>
                    </a:cxn>
                    <a:cxn ang="0">
                      <a:pos x="133" y="195"/>
                    </a:cxn>
                    <a:cxn ang="0">
                      <a:pos x="92" y="197"/>
                    </a:cxn>
                    <a:cxn ang="0">
                      <a:pos x="63" y="177"/>
                    </a:cxn>
                    <a:cxn ang="0">
                      <a:pos x="47" y="142"/>
                    </a:cxn>
                    <a:cxn ang="0">
                      <a:pos x="36" y="103"/>
                    </a:cxn>
                    <a:cxn ang="0">
                      <a:pos x="35" y="73"/>
                    </a:cxn>
                    <a:cxn ang="0">
                      <a:pos x="41" y="50"/>
                    </a:cxn>
                    <a:cxn ang="0">
                      <a:pos x="55" y="33"/>
                    </a:cxn>
                    <a:cxn ang="0">
                      <a:pos x="77" y="21"/>
                    </a:cxn>
                    <a:cxn ang="0">
                      <a:pos x="97" y="19"/>
                    </a:cxn>
                    <a:cxn ang="0">
                      <a:pos x="120" y="19"/>
                    </a:cxn>
                    <a:cxn ang="0">
                      <a:pos x="139" y="20"/>
                    </a:cxn>
                    <a:cxn ang="0">
                      <a:pos x="133" y="9"/>
                    </a:cxn>
                  </a:cxnLst>
                  <a:rect l="0" t="0" r="r" b="b"/>
                  <a:pathLst>
                    <a:path w="229" h="240">
                      <a:moveTo>
                        <a:pt x="126" y="4"/>
                      </a:moveTo>
                      <a:lnTo>
                        <a:pt x="119" y="3"/>
                      </a:lnTo>
                      <a:lnTo>
                        <a:pt x="111" y="3"/>
                      </a:lnTo>
                      <a:lnTo>
                        <a:pt x="105" y="1"/>
                      </a:lnTo>
                      <a:lnTo>
                        <a:pt x="102" y="1"/>
                      </a:lnTo>
                      <a:lnTo>
                        <a:pt x="94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6" y="3"/>
                      </a:lnTo>
                      <a:lnTo>
                        <a:pt x="57" y="4"/>
                      </a:lnTo>
                      <a:lnTo>
                        <a:pt x="48" y="9"/>
                      </a:lnTo>
                      <a:lnTo>
                        <a:pt x="41" y="13"/>
                      </a:lnTo>
                      <a:lnTo>
                        <a:pt x="33" y="17"/>
                      </a:lnTo>
                      <a:lnTo>
                        <a:pt x="17" y="34"/>
                      </a:lnTo>
                      <a:lnTo>
                        <a:pt x="6" y="55"/>
                      </a:lnTo>
                      <a:lnTo>
                        <a:pt x="1" y="76"/>
                      </a:lnTo>
                      <a:lnTo>
                        <a:pt x="0" y="98"/>
                      </a:lnTo>
                      <a:lnTo>
                        <a:pt x="3" y="121"/>
                      </a:lnTo>
                      <a:lnTo>
                        <a:pt x="8" y="144"/>
                      </a:lnTo>
                      <a:lnTo>
                        <a:pt x="16" y="167"/>
                      </a:lnTo>
                      <a:lnTo>
                        <a:pt x="26" y="187"/>
                      </a:lnTo>
                      <a:lnTo>
                        <a:pt x="35" y="200"/>
                      </a:lnTo>
                      <a:lnTo>
                        <a:pt x="45" y="213"/>
                      </a:lnTo>
                      <a:lnTo>
                        <a:pt x="57" y="223"/>
                      </a:lnTo>
                      <a:lnTo>
                        <a:pt x="70" y="230"/>
                      </a:lnTo>
                      <a:lnTo>
                        <a:pt x="85" y="236"/>
                      </a:lnTo>
                      <a:lnTo>
                        <a:pt x="101" y="240"/>
                      </a:lnTo>
                      <a:lnTo>
                        <a:pt x="116" y="240"/>
                      </a:lnTo>
                      <a:lnTo>
                        <a:pt x="132" y="237"/>
                      </a:lnTo>
                      <a:lnTo>
                        <a:pt x="154" y="228"/>
                      </a:lnTo>
                      <a:lnTo>
                        <a:pt x="174" y="218"/>
                      </a:lnTo>
                      <a:lnTo>
                        <a:pt x="192" y="204"/>
                      </a:lnTo>
                      <a:lnTo>
                        <a:pt x="208" y="188"/>
                      </a:lnTo>
                      <a:lnTo>
                        <a:pt x="218" y="171"/>
                      </a:lnTo>
                      <a:lnTo>
                        <a:pt x="226" y="151"/>
                      </a:lnTo>
                      <a:lnTo>
                        <a:pt x="229" y="131"/>
                      </a:lnTo>
                      <a:lnTo>
                        <a:pt x="226" y="109"/>
                      </a:lnTo>
                      <a:lnTo>
                        <a:pt x="224" y="103"/>
                      </a:lnTo>
                      <a:lnTo>
                        <a:pt x="221" y="98"/>
                      </a:lnTo>
                      <a:lnTo>
                        <a:pt x="215" y="95"/>
                      </a:lnTo>
                      <a:lnTo>
                        <a:pt x="210" y="93"/>
                      </a:lnTo>
                      <a:lnTo>
                        <a:pt x="204" y="95"/>
                      </a:lnTo>
                      <a:lnTo>
                        <a:pt x="198" y="99"/>
                      </a:lnTo>
                      <a:lnTo>
                        <a:pt x="195" y="105"/>
                      </a:lnTo>
                      <a:lnTo>
                        <a:pt x="195" y="111"/>
                      </a:lnTo>
                      <a:lnTo>
                        <a:pt x="193" y="126"/>
                      </a:lnTo>
                      <a:lnTo>
                        <a:pt x="189" y="142"/>
                      </a:lnTo>
                      <a:lnTo>
                        <a:pt x="183" y="158"/>
                      </a:lnTo>
                      <a:lnTo>
                        <a:pt x="174" y="171"/>
                      </a:lnTo>
                      <a:lnTo>
                        <a:pt x="164" y="181"/>
                      </a:lnTo>
                      <a:lnTo>
                        <a:pt x="149" y="190"/>
                      </a:lnTo>
                      <a:lnTo>
                        <a:pt x="133" y="195"/>
                      </a:lnTo>
                      <a:lnTo>
                        <a:pt x="113" y="198"/>
                      </a:lnTo>
                      <a:lnTo>
                        <a:pt x="92" y="197"/>
                      </a:lnTo>
                      <a:lnTo>
                        <a:pt x="76" y="188"/>
                      </a:lnTo>
                      <a:lnTo>
                        <a:pt x="63" y="177"/>
                      </a:lnTo>
                      <a:lnTo>
                        <a:pt x="54" y="161"/>
                      </a:lnTo>
                      <a:lnTo>
                        <a:pt x="47" y="142"/>
                      </a:lnTo>
                      <a:lnTo>
                        <a:pt x="41" y="124"/>
                      </a:lnTo>
                      <a:lnTo>
                        <a:pt x="36" y="103"/>
                      </a:lnTo>
                      <a:lnTo>
                        <a:pt x="35" y="85"/>
                      </a:lnTo>
                      <a:lnTo>
                        <a:pt x="35" y="73"/>
                      </a:lnTo>
                      <a:lnTo>
                        <a:pt x="36" y="62"/>
                      </a:lnTo>
                      <a:lnTo>
                        <a:pt x="41" y="50"/>
                      </a:lnTo>
                      <a:lnTo>
                        <a:pt x="48" y="40"/>
                      </a:lnTo>
                      <a:lnTo>
                        <a:pt x="55" y="33"/>
                      </a:lnTo>
                      <a:lnTo>
                        <a:pt x="66" y="26"/>
                      </a:lnTo>
                      <a:lnTo>
                        <a:pt x="77" y="21"/>
                      </a:lnTo>
                      <a:lnTo>
                        <a:pt x="92" y="19"/>
                      </a:lnTo>
                      <a:lnTo>
                        <a:pt x="97" y="19"/>
                      </a:lnTo>
                      <a:lnTo>
                        <a:pt x="105" y="19"/>
                      </a:lnTo>
                      <a:lnTo>
                        <a:pt x="120" y="19"/>
                      </a:lnTo>
                      <a:lnTo>
                        <a:pt x="135" y="21"/>
                      </a:lnTo>
                      <a:lnTo>
                        <a:pt x="139" y="20"/>
                      </a:lnTo>
                      <a:lnTo>
                        <a:pt x="139" y="14"/>
                      </a:lnTo>
                      <a:lnTo>
                        <a:pt x="133" y="9"/>
                      </a:lnTo>
                      <a:lnTo>
                        <a:pt x="126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72" name="Freeform 52"/>
                <p:cNvSpPr>
                  <a:spLocks/>
                </p:cNvSpPr>
                <p:nvPr/>
              </p:nvSpPr>
              <p:spPr bwMode="auto">
                <a:xfrm>
                  <a:off x="8401" y="4895"/>
                  <a:ext cx="93" cy="90"/>
                </a:xfrm>
                <a:custGeom>
                  <a:avLst/>
                  <a:gdLst/>
                  <a:ahLst/>
                  <a:cxnLst>
                    <a:cxn ang="0">
                      <a:pos x="61" y="10"/>
                    </a:cxn>
                    <a:cxn ang="0">
                      <a:pos x="34" y="28"/>
                    </a:cxn>
                    <a:cxn ang="0">
                      <a:pos x="15" y="52"/>
                    </a:cxn>
                    <a:cxn ang="0">
                      <a:pos x="3" y="81"/>
                    </a:cxn>
                    <a:cxn ang="0">
                      <a:pos x="0" y="114"/>
                    </a:cxn>
                    <a:cxn ang="0">
                      <a:pos x="6" y="145"/>
                    </a:cxn>
                    <a:cxn ang="0">
                      <a:pos x="18" y="176"/>
                    </a:cxn>
                    <a:cxn ang="0">
                      <a:pos x="37" y="204"/>
                    </a:cxn>
                    <a:cxn ang="0">
                      <a:pos x="65" y="232"/>
                    </a:cxn>
                    <a:cxn ang="0">
                      <a:pos x="102" y="258"/>
                    </a:cxn>
                    <a:cxn ang="0">
                      <a:pos x="143" y="270"/>
                    </a:cxn>
                    <a:cxn ang="0">
                      <a:pos x="185" y="265"/>
                    </a:cxn>
                    <a:cxn ang="0">
                      <a:pos x="219" y="240"/>
                    </a:cxn>
                    <a:cxn ang="0">
                      <a:pos x="244" y="216"/>
                    </a:cxn>
                    <a:cxn ang="0">
                      <a:pos x="263" y="189"/>
                    </a:cxn>
                    <a:cxn ang="0">
                      <a:pos x="276" y="158"/>
                    </a:cxn>
                    <a:cxn ang="0">
                      <a:pos x="281" y="134"/>
                    </a:cxn>
                    <a:cxn ang="0">
                      <a:pos x="275" y="121"/>
                    </a:cxn>
                    <a:cxn ang="0">
                      <a:pos x="259" y="117"/>
                    </a:cxn>
                    <a:cxn ang="0">
                      <a:pos x="245" y="122"/>
                    </a:cxn>
                    <a:cxn ang="0">
                      <a:pos x="243" y="133"/>
                    </a:cxn>
                    <a:cxn ang="0">
                      <a:pos x="235" y="151"/>
                    </a:cxn>
                    <a:cxn ang="0">
                      <a:pos x="222" y="179"/>
                    </a:cxn>
                    <a:cxn ang="0">
                      <a:pos x="199" y="203"/>
                    </a:cxn>
                    <a:cxn ang="0">
                      <a:pos x="154" y="212"/>
                    </a:cxn>
                    <a:cxn ang="0">
                      <a:pos x="100" y="197"/>
                    </a:cxn>
                    <a:cxn ang="0">
                      <a:pos x="59" y="163"/>
                    </a:cxn>
                    <a:cxn ang="0">
                      <a:pos x="40" y="114"/>
                    </a:cxn>
                    <a:cxn ang="0">
                      <a:pos x="44" y="74"/>
                    </a:cxn>
                    <a:cxn ang="0">
                      <a:pos x="59" y="51"/>
                    </a:cxn>
                    <a:cxn ang="0">
                      <a:pos x="80" y="31"/>
                    </a:cxn>
                    <a:cxn ang="0">
                      <a:pos x="102" y="19"/>
                    </a:cxn>
                    <a:cxn ang="0">
                      <a:pos x="110" y="5"/>
                    </a:cxn>
                    <a:cxn ang="0">
                      <a:pos x="88" y="2"/>
                    </a:cxn>
                  </a:cxnLst>
                  <a:rect l="0" t="0" r="r" b="b"/>
                  <a:pathLst>
                    <a:path w="281" h="270">
                      <a:moveTo>
                        <a:pt x="75" y="5"/>
                      </a:moveTo>
                      <a:lnTo>
                        <a:pt x="61" y="10"/>
                      </a:lnTo>
                      <a:lnTo>
                        <a:pt x="47" y="19"/>
                      </a:lnTo>
                      <a:lnTo>
                        <a:pt x="34" y="28"/>
                      </a:lnTo>
                      <a:lnTo>
                        <a:pt x="24" y="39"/>
                      </a:lnTo>
                      <a:lnTo>
                        <a:pt x="15" y="52"/>
                      </a:lnTo>
                      <a:lnTo>
                        <a:pt x="8" y="65"/>
                      </a:lnTo>
                      <a:lnTo>
                        <a:pt x="3" y="81"/>
                      </a:lnTo>
                      <a:lnTo>
                        <a:pt x="0" y="97"/>
                      </a:lnTo>
                      <a:lnTo>
                        <a:pt x="0" y="114"/>
                      </a:lnTo>
                      <a:lnTo>
                        <a:pt x="2" y="130"/>
                      </a:lnTo>
                      <a:lnTo>
                        <a:pt x="6" y="145"/>
                      </a:lnTo>
                      <a:lnTo>
                        <a:pt x="12" y="161"/>
                      </a:lnTo>
                      <a:lnTo>
                        <a:pt x="18" y="176"/>
                      </a:lnTo>
                      <a:lnTo>
                        <a:pt x="27" y="191"/>
                      </a:lnTo>
                      <a:lnTo>
                        <a:pt x="37" y="204"/>
                      </a:lnTo>
                      <a:lnTo>
                        <a:pt x="49" y="217"/>
                      </a:lnTo>
                      <a:lnTo>
                        <a:pt x="65" y="232"/>
                      </a:lnTo>
                      <a:lnTo>
                        <a:pt x="83" y="245"/>
                      </a:lnTo>
                      <a:lnTo>
                        <a:pt x="102" y="258"/>
                      </a:lnTo>
                      <a:lnTo>
                        <a:pt x="122" y="266"/>
                      </a:lnTo>
                      <a:lnTo>
                        <a:pt x="143" y="270"/>
                      </a:lnTo>
                      <a:lnTo>
                        <a:pt x="165" y="270"/>
                      </a:lnTo>
                      <a:lnTo>
                        <a:pt x="185" y="265"/>
                      </a:lnTo>
                      <a:lnTo>
                        <a:pt x="206" y="252"/>
                      </a:lnTo>
                      <a:lnTo>
                        <a:pt x="219" y="240"/>
                      </a:lnTo>
                      <a:lnTo>
                        <a:pt x="232" y="229"/>
                      </a:lnTo>
                      <a:lnTo>
                        <a:pt x="244" y="216"/>
                      </a:lnTo>
                      <a:lnTo>
                        <a:pt x="254" y="203"/>
                      </a:lnTo>
                      <a:lnTo>
                        <a:pt x="263" y="189"/>
                      </a:lnTo>
                      <a:lnTo>
                        <a:pt x="270" y="174"/>
                      </a:lnTo>
                      <a:lnTo>
                        <a:pt x="276" y="158"/>
                      </a:lnTo>
                      <a:lnTo>
                        <a:pt x="279" y="141"/>
                      </a:lnTo>
                      <a:lnTo>
                        <a:pt x="281" y="134"/>
                      </a:lnTo>
                      <a:lnTo>
                        <a:pt x="279" y="127"/>
                      </a:lnTo>
                      <a:lnTo>
                        <a:pt x="275" y="121"/>
                      </a:lnTo>
                      <a:lnTo>
                        <a:pt x="268" y="117"/>
                      </a:lnTo>
                      <a:lnTo>
                        <a:pt x="259" y="117"/>
                      </a:lnTo>
                      <a:lnTo>
                        <a:pt x="251" y="118"/>
                      </a:lnTo>
                      <a:lnTo>
                        <a:pt x="245" y="122"/>
                      </a:lnTo>
                      <a:lnTo>
                        <a:pt x="243" y="130"/>
                      </a:lnTo>
                      <a:lnTo>
                        <a:pt x="243" y="133"/>
                      </a:lnTo>
                      <a:lnTo>
                        <a:pt x="240" y="140"/>
                      </a:lnTo>
                      <a:lnTo>
                        <a:pt x="235" y="151"/>
                      </a:lnTo>
                      <a:lnTo>
                        <a:pt x="229" y="164"/>
                      </a:lnTo>
                      <a:lnTo>
                        <a:pt x="222" y="179"/>
                      </a:lnTo>
                      <a:lnTo>
                        <a:pt x="210" y="191"/>
                      </a:lnTo>
                      <a:lnTo>
                        <a:pt x="199" y="203"/>
                      </a:lnTo>
                      <a:lnTo>
                        <a:pt x="182" y="210"/>
                      </a:lnTo>
                      <a:lnTo>
                        <a:pt x="154" y="212"/>
                      </a:lnTo>
                      <a:lnTo>
                        <a:pt x="127" y="207"/>
                      </a:lnTo>
                      <a:lnTo>
                        <a:pt x="100" y="197"/>
                      </a:lnTo>
                      <a:lnTo>
                        <a:pt x="78" y="181"/>
                      </a:lnTo>
                      <a:lnTo>
                        <a:pt x="59" y="163"/>
                      </a:lnTo>
                      <a:lnTo>
                        <a:pt x="46" y="140"/>
                      </a:lnTo>
                      <a:lnTo>
                        <a:pt x="40" y="114"/>
                      </a:lnTo>
                      <a:lnTo>
                        <a:pt x="40" y="87"/>
                      </a:lnTo>
                      <a:lnTo>
                        <a:pt x="44" y="74"/>
                      </a:lnTo>
                      <a:lnTo>
                        <a:pt x="50" y="62"/>
                      </a:lnTo>
                      <a:lnTo>
                        <a:pt x="59" y="51"/>
                      </a:lnTo>
                      <a:lnTo>
                        <a:pt x="69" y="41"/>
                      </a:lnTo>
                      <a:lnTo>
                        <a:pt x="80" y="31"/>
                      </a:lnTo>
                      <a:lnTo>
                        <a:pt x="91" y="23"/>
                      </a:lnTo>
                      <a:lnTo>
                        <a:pt x="102" y="19"/>
                      </a:lnTo>
                      <a:lnTo>
                        <a:pt x="112" y="16"/>
                      </a:lnTo>
                      <a:lnTo>
                        <a:pt x="110" y="5"/>
                      </a:lnTo>
                      <a:lnTo>
                        <a:pt x="102" y="0"/>
                      </a:lnTo>
                      <a:lnTo>
                        <a:pt x="88" y="2"/>
                      </a:lnTo>
                      <a:lnTo>
                        <a:pt x="75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73" name="Freeform 53"/>
                <p:cNvSpPr>
                  <a:spLocks/>
                </p:cNvSpPr>
                <p:nvPr/>
              </p:nvSpPr>
              <p:spPr bwMode="auto">
                <a:xfrm>
                  <a:off x="8431" y="4921"/>
                  <a:ext cx="5" cy="4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" y="9"/>
                    </a:cxn>
                    <a:cxn ang="0">
                      <a:pos x="3" y="11"/>
                    </a:cxn>
                    <a:cxn ang="0">
                      <a:pos x="5" y="13"/>
                    </a:cxn>
                    <a:cxn ang="0">
                      <a:pos x="8" y="13"/>
                    </a:cxn>
                    <a:cxn ang="0">
                      <a:pos x="11" y="13"/>
                    </a:cxn>
                    <a:cxn ang="0">
                      <a:pos x="14" y="11"/>
                    </a:cxn>
                    <a:cxn ang="0">
                      <a:pos x="15" y="9"/>
                    </a:cxn>
                    <a:cxn ang="0">
                      <a:pos x="15" y="6"/>
                    </a:cxn>
                    <a:cxn ang="0">
                      <a:pos x="15" y="4"/>
                    </a:cxn>
                    <a:cxn ang="0">
                      <a:pos x="14" y="1"/>
                    </a:cxn>
                    <a:cxn ang="0">
                      <a:pos x="11" y="0"/>
                    </a:cxn>
                    <a:cxn ang="0">
                      <a:pos x="8" y="0"/>
                    </a:cxn>
                    <a:cxn ang="0">
                      <a:pos x="5" y="0"/>
                    </a:cxn>
                    <a:cxn ang="0">
                      <a:pos x="3" y="1"/>
                    </a:cxn>
                    <a:cxn ang="0">
                      <a:pos x="2" y="4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15" h="13">
                      <a:moveTo>
                        <a:pt x="0" y="6"/>
                      </a:moveTo>
                      <a:lnTo>
                        <a:pt x="2" y="9"/>
                      </a:lnTo>
                      <a:lnTo>
                        <a:pt x="3" y="11"/>
                      </a:lnTo>
                      <a:lnTo>
                        <a:pt x="5" y="13"/>
                      </a:lnTo>
                      <a:lnTo>
                        <a:pt x="8" y="13"/>
                      </a:lnTo>
                      <a:lnTo>
                        <a:pt x="11" y="13"/>
                      </a:lnTo>
                      <a:lnTo>
                        <a:pt x="14" y="11"/>
                      </a:lnTo>
                      <a:lnTo>
                        <a:pt x="15" y="9"/>
                      </a:lnTo>
                      <a:lnTo>
                        <a:pt x="15" y="6"/>
                      </a:lnTo>
                      <a:lnTo>
                        <a:pt x="15" y="4"/>
                      </a:lnTo>
                      <a:lnTo>
                        <a:pt x="14" y="1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74" name="Freeform 54"/>
                <p:cNvSpPr>
                  <a:spLocks/>
                </p:cNvSpPr>
                <p:nvPr/>
              </p:nvSpPr>
              <p:spPr bwMode="auto">
                <a:xfrm>
                  <a:off x="8447" y="4911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1" y="13"/>
                    </a:cxn>
                    <a:cxn ang="0">
                      <a:pos x="3" y="15"/>
                    </a:cxn>
                    <a:cxn ang="0">
                      <a:pos x="6" y="17"/>
                    </a:cxn>
                    <a:cxn ang="0">
                      <a:pos x="9" y="17"/>
                    </a:cxn>
                    <a:cxn ang="0">
                      <a:pos x="13" y="17"/>
                    </a:cxn>
                    <a:cxn ang="0">
                      <a:pos x="16" y="15"/>
                    </a:cxn>
                    <a:cxn ang="0">
                      <a:pos x="17" y="13"/>
                    </a:cxn>
                    <a:cxn ang="0">
                      <a:pos x="17" y="9"/>
                    </a:cxn>
                    <a:cxn ang="0">
                      <a:pos x="17" y="6"/>
                    </a:cxn>
                    <a:cxn ang="0">
                      <a:pos x="16" y="3"/>
                    </a:cxn>
                    <a:cxn ang="0">
                      <a:pos x="13" y="2"/>
                    </a:cxn>
                    <a:cxn ang="0">
                      <a:pos x="9" y="0"/>
                    </a:cxn>
                    <a:cxn ang="0">
                      <a:pos x="6" y="2"/>
                    </a:cxn>
                    <a:cxn ang="0">
                      <a:pos x="3" y="3"/>
                    </a:cxn>
                    <a:cxn ang="0">
                      <a:pos x="1" y="6"/>
                    </a:cxn>
                    <a:cxn ang="0">
                      <a:pos x="0" y="9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7" h="17">
                      <a:moveTo>
                        <a:pt x="0" y="9"/>
                      </a:moveTo>
                      <a:lnTo>
                        <a:pt x="1" y="13"/>
                      </a:lnTo>
                      <a:lnTo>
                        <a:pt x="3" y="15"/>
                      </a:lnTo>
                      <a:lnTo>
                        <a:pt x="6" y="17"/>
                      </a:lnTo>
                      <a:lnTo>
                        <a:pt x="9" y="17"/>
                      </a:lnTo>
                      <a:lnTo>
                        <a:pt x="13" y="17"/>
                      </a:lnTo>
                      <a:lnTo>
                        <a:pt x="16" y="15"/>
                      </a:lnTo>
                      <a:lnTo>
                        <a:pt x="17" y="13"/>
                      </a:lnTo>
                      <a:lnTo>
                        <a:pt x="17" y="9"/>
                      </a:lnTo>
                      <a:lnTo>
                        <a:pt x="17" y="6"/>
                      </a:lnTo>
                      <a:lnTo>
                        <a:pt x="16" y="3"/>
                      </a:lnTo>
                      <a:lnTo>
                        <a:pt x="13" y="2"/>
                      </a:lnTo>
                      <a:lnTo>
                        <a:pt x="9" y="0"/>
                      </a:lnTo>
                      <a:lnTo>
                        <a:pt x="6" y="2"/>
                      </a:lnTo>
                      <a:lnTo>
                        <a:pt x="3" y="3"/>
                      </a:lnTo>
                      <a:lnTo>
                        <a:pt x="1" y="6"/>
                      </a:lnTo>
                      <a:lnTo>
                        <a:pt x="0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75" name="Freeform 55"/>
                <p:cNvSpPr>
                  <a:spLocks/>
                </p:cNvSpPr>
                <p:nvPr/>
              </p:nvSpPr>
              <p:spPr bwMode="auto">
                <a:xfrm>
                  <a:off x="8468" y="4904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1" y="7"/>
                    </a:cxn>
                    <a:cxn ang="0">
                      <a:pos x="3" y="9"/>
                    </a:cxn>
                    <a:cxn ang="0">
                      <a:pos x="4" y="9"/>
                    </a:cxn>
                    <a:cxn ang="0">
                      <a:pos x="6" y="9"/>
                    </a:cxn>
                    <a:cxn ang="0">
                      <a:pos x="7" y="7"/>
                    </a:cxn>
                    <a:cxn ang="0">
                      <a:pos x="9" y="6"/>
                    </a:cxn>
                    <a:cxn ang="0">
                      <a:pos x="9" y="4"/>
                    </a:cxn>
                    <a:cxn ang="0">
                      <a:pos x="9" y="3"/>
                    </a:cxn>
                    <a:cxn ang="0">
                      <a:pos x="7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0" y="4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9" h="9">
                      <a:moveTo>
                        <a:pt x="0" y="4"/>
                      </a:moveTo>
                      <a:lnTo>
                        <a:pt x="0" y="6"/>
                      </a:lnTo>
                      <a:lnTo>
                        <a:pt x="1" y="7"/>
                      </a:lnTo>
                      <a:lnTo>
                        <a:pt x="3" y="9"/>
                      </a:lnTo>
                      <a:lnTo>
                        <a:pt x="4" y="9"/>
                      </a:lnTo>
                      <a:lnTo>
                        <a:pt x="6" y="9"/>
                      </a:lnTo>
                      <a:lnTo>
                        <a:pt x="7" y="7"/>
                      </a:lnTo>
                      <a:lnTo>
                        <a:pt x="9" y="6"/>
                      </a:lnTo>
                      <a:lnTo>
                        <a:pt x="9" y="4"/>
                      </a:lnTo>
                      <a:lnTo>
                        <a:pt x="9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76" name="Freeform 56"/>
                <p:cNvSpPr>
                  <a:spLocks/>
                </p:cNvSpPr>
                <p:nvPr/>
              </p:nvSpPr>
              <p:spPr bwMode="auto">
                <a:xfrm>
                  <a:off x="8459" y="4927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3" y="8"/>
                    </a:cxn>
                    <a:cxn ang="0">
                      <a:pos x="4" y="8"/>
                    </a:cxn>
                    <a:cxn ang="0">
                      <a:pos x="6" y="8"/>
                    </a:cxn>
                    <a:cxn ang="0">
                      <a:pos x="6" y="7"/>
                    </a:cxn>
                    <a:cxn ang="0">
                      <a:pos x="7" y="5"/>
                    </a:cxn>
                    <a:cxn ang="0">
                      <a:pos x="7" y="4"/>
                    </a:cxn>
                    <a:cxn ang="0">
                      <a:pos x="7" y="2"/>
                    </a:cxn>
                    <a:cxn ang="0">
                      <a:pos x="6" y="1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0" y="2"/>
                    </a:cxn>
                    <a:cxn ang="0">
                      <a:pos x="0" y="4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lnTo>
                        <a:pt x="0" y="5"/>
                      </a:lnTo>
                      <a:lnTo>
                        <a:pt x="1" y="7"/>
                      </a:lnTo>
                      <a:lnTo>
                        <a:pt x="3" y="8"/>
                      </a:lnTo>
                      <a:lnTo>
                        <a:pt x="4" y="8"/>
                      </a:lnTo>
                      <a:lnTo>
                        <a:pt x="6" y="8"/>
                      </a:lnTo>
                      <a:lnTo>
                        <a:pt x="6" y="7"/>
                      </a:lnTo>
                      <a:lnTo>
                        <a:pt x="7" y="5"/>
                      </a:lnTo>
                      <a:lnTo>
                        <a:pt x="7" y="4"/>
                      </a:lnTo>
                      <a:lnTo>
                        <a:pt x="7" y="2"/>
                      </a:ln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77" name="Freeform 57"/>
                <p:cNvSpPr>
                  <a:spLocks/>
                </p:cNvSpPr>
                <p:nvPr/>
              </p:nvSpPr>
              <p:spPr bwMode="auto">
                <a:xfrm>
                  <a:off x="8443" y="4936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1" y="7"/>
                    </a:cxn>
                    <a:cxn ang="0">
                      <a:pos x="3" y="9"/>
                    </a:cxn>
                    <a:cxn ang="0">
                      <a:pos x="4" y="9"/>
                    </a:cxn>
                    <a:cxn ang="0">
                      <a:pos x="5" y="9"/>
                    </a:cxn>
                    <a:cxn ang="0">
                      <a:pos x="5" y="7"/>
                    </a:cxn>
                    <a:cxn ang="0">
                      <a:pos x="7" y="6"/>
                    </a:cxn>
                    <a:cxn ang="0">
                      <a:pos x="7" y="4"/>
                    </a:cxn>
                    <a:cxn ang="0">
                      <a:pos x="7" y="3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0" y="3"/>
                    </a:cxn>
                    <a:cxn ang="0">
                      <a:pos x="0" y="4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7" h="9">
                      <a:moveTo>
                        <a:pt x="0" y="4"/>
                      </a:moveTo>
                      <a:lnTo>
                        <a:pt x="0" y="6"/>
                      </a:lnTo>
                      <a:lnTo>
                        <a:pt x="1" y="7"/>
                      </a:lnTo>
                      <a:lnTo>
                        <a:pt x="3" y="9"/>
                      </a:lnTo>
                      <a:lnTo>
                        <a:pt x="4" y="9"/>
                      </a:lnTo>
                      <a:lnTo>
                        <a:pt x="5" y="9"/>
                      </a:lnTo>
                      <a:lnTo>
                        <a:pt x="5" y="7"/>
                      </a:lnTo>
                      <a:lnTo>
                        <a:pt x="7" y="6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78" name="Freeform 58"/>
                <p:cNvSpPr>
                  <a:spLocks/>
                </p:cNvSpPr>
                <p:nvPr/>
              </p:nvSpPr>
              <p:spPr bwMode="auto">
                <a:xfrm>
                  <a:off x="8474" y="4919"/>
                  <a:ext cx="7" cy="6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5"/>
                    </a:cxn>
                    <a:cxn ang="0">
                      <a:pos x="2" y="17"/>
                    </a:cxn>
                    <a:cxn ang="0">
                      <a:pos x="5" y="20"/>
                    </a:cxn>
                    <a:cxn ang="0">
                      <a:pos x="10" y="20"/>
                    </a:cxn>
                    <a:cxn ang="0">
                      <a:pos x="14" y="20"/>
                    </a:cxn>
                    <a:cxn ang="0">
                      <a:pos x="17" y="17"/>
                    </a:cxn>
                    <a:cxn ang="0">
                      <a:pos x="20" y="15"/>
                    </a:cxn>
                    <a:cxn ang="0">
                      <a:pos x="20" y="10"/>
                    </a:cxn>
                    <a:cxn ang="0">
                      <a:pos x="20" y="6"/>
                    </a:cxn>
                    <a:cxn ang="0">
                      <a:pos x="17" y="3"/>
                    </a:cxn>
                    <a:cxn ang="0">
                      <a:pos x="14" y="0"/>
                    </a:cxn>
                    <a:cxn ang="0">
                      <a:pos x="10" y="0"/>
                    </a:cxn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0" y="6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5"/>
                      </a:lnTo>
                      <a:lnTo>
                        <a:pt x="2" y="17"/>
                      </a:lnTo>
                      <a:lnTo>
                        <a:pt x="5" y="20"/>
                      </a:lnTo>
                      <a:lnTo>
                        <a:pt x="10" y="20"/>
                      </a:lnTo>
                      <a:lnTo>
                        <a:pt x="14" y="20"/>
                      </a:lnTo>
                      <a:lnTo>
                        <a:pt x="17" y="17"/>
                      </a:lnTo>
                      <a:lnTo>
                        <a:pt x="20" y="15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7" y="3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79" name="Freeform 59"/>
                <p:cNvSpPr>
                  <a:spLocks/>
                </p:cNvSpPr>
                <p:nvPr/>
              </p:nvSpPr>
              <p:spPr bwMode="auto">
                <a:xfrm>
                  <a:off x="8332" y="4713"/>
                  <a:ext cx="4" cy="4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9"/>
                    </a:cxn>
                    <a:cxn ang="0">
                      <a:pos x="2" y="12"/>
                    </a:cxn>
                    <a:cxn ang="0">
                      <a:pos x="3" y="13"/>
                    </a:cxn>
                    <a:cxn ang="0">
                      <a:pos x="6" y="13"/>
                    </a:cxn>
                    <a:cxn ang="0">
                      <a:pos x="9" y="13"/>
                    </a:cxn>
                    <a:cxn ang="0">
                      <a:pos x="11" y="12"/>
                    </a:cxn>
                    <a:cxn ang="0">
                      <a:pos x="12" y="9"/>
                    </a:cxn>
                    <a:cxn ang="0">
                      <a:pos x="12" y="7"/>
                    </a:cxn>
                    <a:cxn ang="0">
                      <a:pos x="12" y="5"/>
                    </a:cxn>
                    <a:cxn ang="0">
                      <a:pos x="11" y="2"/>
                    </a:cxn>
                    <a:cxn ang="0">
                      <a:pos x="9" y="0"/>
                    </a:cxn>
                    <a:cxn ang="0">
                      <a:pos x="6" y="0"/>
                    </a:cxn>
                    <a:cxn ang="0">
                      <a:pos x="3" y="0"/>
                    </a:cxn>
                    <a:cxn ang="0">
                      <a:pos x="2" y="2"/>
                    </a:cxn>
                    <a:cxn ang="0">
                      <a:pos x="0" y="5"/>
                    </a:cxn>
                    <a:cxn ang="0">
                      <a:pos x="0" y="7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2" h="13">
                      <a:moveTo>
                        <a:pt x="0" y="7"/>
                      </a:moveTo>
                      <a:lnTo>
                        <a:pt x="0" y="9"/>
                      </a:lnTo>
                      <a:lnTo>
                        <a:pt x="2" y="12"/>
                      </a:lnTo>
                      <a:lnTo>
                        <a:pt x="3" y="13"/>
                      </a:lnTo>
                      <a:lnTo>
                        <a:pt x="6" y="13"/>
                      </a:lnTo>
                      <a:lnTo>
                        <a:pt x="9" y="13"/>
                      </a:lnTo>
                      <a:lnTo>
                        <a:pt x="11" y="12"/>
                      </a:lnTo>
                      <a:lnTo>
                        <a:pt x="12" y="9"/>
                      </a:lnTo>
                      <a:lnTo>
                        <a:pt x="12" y="7"/>
                      </a:lnTo>
                      <a:lnTo>
                        <a:pt x="12" y="5"/>
                      </a:lnTo>
                      <a:lnTo>
                        <a:pt x="11" y="2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80" name="Freeform 60"/>
                <p:cNvSpPr>
                  <a:spLocks/>
                </p:cNvSpPr>
                <p:nvPr/>
              </p:nvSpPr>
              <p:spPr bwMode="auto">
                <a:xfrm>
                  <a:off x="8349" y="4708"/>
                  <a:ext cx="5" cy="4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2" y="10"/>
                    </a:cxn>
                    <a:cxn ang="0">
                      <a:pos x="5" y="12"/>
                    </a:cxn>
                    <a:cxn ang="0">
                      <a:pos x="8" y="12"/>
                    </a:cxn>
                    <a:cxn ang="0">
                      <a:pos x="9" y="12"/>
                    </a:cxn>
                    <a:cxn ang="0">
                      <a:pos x="12" y="10"/>
                    </a:cxn>
                    <a:cxn ang="0">
                      <a:pos x="13" y="8"/>
                    </a:cxn>
                    <a:cxn ang="0">
                      <a:pos x="13" y="6"/>
                    </a:cxn>
                    <a:cxn ang="0">
                      <a:pos x="13" y="3"/>
                    </a:cxn>
                    <a:cxn ang="0">
                      <a:pos x="12" y="2"/>
                    </a:cxn>
                    <a:cxn ang="0">
                      <a:pos x="9" y="0"/>
                    </a:cxn>
                    <a:cxn ang="0">
                      <a:pos x="8" y="0"/>
                    </a:cxn>
                    <a:cxn ang="0">
                      <a:pos x="5" y="0"/>
                    </a:cxn>
                    <a:cxn ang="0">
                      <a:pos x="2" y="2"/>
                    </a:cxn>
                    <a:cxn ang="0">
                      <a:pos x="0" y="3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13" h="12">
                      <a:moveTo>
                        <a:pt x="0" y="6"/>
                      </a:move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5" y="12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2" y="10"/>
                      </a:lnTo>
                      <a:lnTo>
                        <a:pt x="13" y="8"/>
                      </a:lnTo>
                      <a:lnTo>
                        <a:pt x="13" y="6"/>
                      </a:lnTo>
                      <a:lnTo>
                        <a:pt x="13" y="3"/>
                      </a:lnTo>
                      <a:lnTo>
                        <a:pt x="12" y="2"/>
                      </a:lnTo>
                      <a:lnTo>
                        <a:pt x="9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3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81" name="Freeform 61"/>
                <p:cNvSpPr>
                  <a:spLocks/>
                </p:cNvSpPr>
                <p:nvPr/>
              </p:nvSpPr>
              <p:spPr bwMode="auto">
                <a:xfrm>
                  <a:off x="8366" y="470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4"/>
                    </a:cxn>
                    <a:cxn ang="0">
                      <a:pos x="1" y="6"/>
                    </a:cxn>
                    <a:cxn ang="0">
                      <a:pos x="3" y="7"/>
                    </a:cxn>
                    <a:cxn ang="0">
                      <a:pos x="4" y="7"/>
                    </a:cxn>
                    <a:cxn ang="0">
                      <a:pos x="6" y="7"/>
                    </a:cxn>
                    <a:cxn ang="0">
                      <a:pos x="7" y="6"/>
                    </a:cxn>
                    <a:cxn ang="0">
                      <a:pos x="8" y="4"/>
                    </a:cxn>
                    <a:cxn ang="0">
                      <a:pos x="8" y="3"/>
                    </a:cxn>
                    <a:cxn ang="0">
                      <a:pos x="8" y="1"/>
                    </a:cxn>
                    <a:cxn ang="0">
                      <a:pos x="7" y="1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3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8" h="7">
                      <a:moveTo>
                        <a:pt x="0" y="3"/>
                      </a:moveTo>
                      <a:lnTo>
                        <a:pt x="0" y="4"/>
                      </a:lnTo>
                      <a:lnTo>
                        <a:pt x="1" y="6"/>
                      </a:lnTo>
                      <a:lnTo>
                        <a:pt x="3" y="7"/>
                      </a:lnTo>
                      <a:lnTo>
                        <a:pt x="4" y="7"/>
                      </a:lnTo>
                      <a:lnTo>
                        <a:pt x="6" y="7"/>
                      </a:lnTo>
                      <a:lnTo>
                        <a:pt x="7" y="6"/>
                      </a:lnTo>
                      <a:lnTo>
                        <a:pt x="8" y="4"/>
                      </a:lnTo>
                      <a:lnTo>
                        <a:pt x="8" y="3"/>
                      </a:lnTo>
                      <a:lnTo>
                        <a:pt x="8" y="1"/>
                      </a:lnTo>
                      <a:lnTo>
                        <a:pt x="7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82" name="Freeform 62"/>
                <p:cNvSpPr>
                  <a:spLocks/>
                </p:cNvSpPr>
                <p:nvPr/>
              </p:nvSpPr>
              <p:spPr bwMode="auto">
                <a:xfrm>
                  <a:off x="8338" y="4730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1" y="6"/>
                    </a:cxn>
                    <a:cxn ang="0">
                      <a:pos x="3" y="8"/>
                    </a:cxn>
                    <a:cxn ang="0">
                      <a:pos x="4" y="8"/>
                    </a:cxn>
                    <a:cxn ang="0">
                      <a:pos x="6" y="8"/>
                    </a:cxn>
                    <a:cxn ang="0">
                      <a:pos x="6" y="6"/>
                    </a:cxn>
                    <a:cxn ang="0">
                      <a:pos x="7" y="5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6" y="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7" h="8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4" y="8"/>
                      </a:lnTo>
                      <a:lnTo>
                        <a:pt x="6" y="8"/>
                      </a:lnTo>
                      <a:lnTo>
                        <a:pt x="6" y="6"/>
                      </a:lnTo>
                      <a:lnTo>
                        <a:pt x="7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83" name="Freeform 63"/>
                <p:cNvSpPr>
                  <a:spLocks/>
                </p:cNvSpPr>
                <p:nvPr/>
              </p:nvSpPr>
              <p:spPr bwMode="auto">
                <a:xfrm>
                  <a:off x="8370" y="4713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11"/>
                    </a:cxn>
                    <a:cxn ang="0">
                      <a:pos x="3" y="14"/>
                    </a:cxn>
                    <a:cxn ang="0">
                      <a:pos x="5" y="16"/>
                    </a:cxn>
                    <a:cxn ang="0">
                      <a:pos x="9" y="17"/>
                    </a:cxn>
                    <a:cxn ang="0">
                      <a:pos x="12" y="16"/>
                    </a:cxn>
                    <a:cxn ang="0">
                      <a:pos x="15" y="14"/>
                    </a:cxn>
                    <a:cxn ang="0">
                      <a:pos x="16" y="11"/>
                    </a:cxn>
                    <a:cxn ang="0">
                      <a:pos x="16" y="8"/>
                    </a:cxn>
                    <a:cxn ang="0">
                      <a:pos x="16" y="5"/>
                    </a:cxn>
                    <a:cxn ang="0">
                      <a:pos x="15" y="3"/>
                    </a:cxn>
                    <a:cxn ang="0">
                      <a:pos x="12" y="1"/>
                    </a:cxn>
                    <a:cxn ang="0">
                      <a:pos x="9" y="0"/>
                    </a:cxn>
                    <a:cxn ang="0">
                      <a:pos x="5" y="1"/>
                    </a:cxn>
                    <a:cxn ang="0">
                      <a:pos x="3" y="3"/>
                    </a:cxn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6" h="17">
                      <a:moveTo>
                        <a:pt x="0" y="8"/>
                      </a:moveTo>
                      <a:lnTo>
                        <a:pt x="0" y="11"/>
                      </a:lnTo>
                      <a:lnTo>
                        <a:pt x="3" y="14"/>
                      </a:lnTo>
                      <a:lnTo>
                        <a:pt x="5" y="16"/>
                      </a:lnTo>
                      <a:lnTo>
                        <a:pt x="9" y="17"/>
                      </a:lnTo>
                      <a:lnTo>
                        <a:pt x="12" y="16"/>
                      </a:lnTo>
                      <a:lnTo>
                        <a:pt x="15" y="14"/>
                      </a:lnTo>
                      <a:lnTo>
                        <a:pt x="16" y="11"/>
                      </a:lnTo>
                      <a:lnTo>
                        <a:pt x="16" y="8"/>
                      </a:lnTo>
                      <a:lnTo>
                        <a:pt x="16" y="5"/>
                      </a:lnTo>
                      <a:lnTo>
                        <a:pt x="15" y="3"/>
                      </a:lnTo>
                      <a:lnTo>
                        <a:pt x="12" y="1"/>
                      </a:lnTo>
                      <a:lnTo>
                        <a:pt x="9" y="0"/>
                      </a:lnTo>
                      <a:lnTo>
                        <a:pt x="5" y="1"/>
                      </a:lnTo>
                      <a:lnTo>
                        <a:pt x="3" y="3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84" name="Freeform 64"/>
                <p:cNvSpPr>
                  <a:spLocks/>
                </p:cNvSpPr>
                <p:nvPr/>
              </p:nvSpPr>
              <p:spPr bwMode="auto">
                <a:xfrm>
                  <a:off x="8353" y="4721"/>
                  <a:ext cx="4" cy="4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7"/>
                    </a:cxn>
                    <a:cxn ang="0">
                      <a:pos x="1" y="10"/>
                    </a:cxn>
                    <a:cxn ang="0">
                      <a:pos x="4" y="12"/>
                    </a:cxn>
                    <a:cxn ang="0">
                      <a:pos x="6" y="12"/>
                    </a:cxn>
                    <a:cxn ang="0">
                      <a:pos x="7" y="12"/>
                    </a:cxn>
                    <a:cxn ang="0">
                      <a:pos x="10" y="10"/>
                    </a:cxn>
                    <a:cxn ang="0">
                      <a:pos x="12" y="7"/>
                    </a:cxn>
                    <a:cxn ang="0">
                      <a:pos x="12" y="6"/>
                    </a:cxn>
                    <a:cxn ang="0">
                      <a:pos x="12" y="4"/>
                    </a:cxn>
                    <a:cxn ang="0">
                      <a:pos x="10" y="2"/>
                    </a:cxn>
                    <a:cxn ang="0">
                      <a:pos x="7" y="0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12" h="12">
                      <a:moveTo>
                        <a:pt x="0" y="6"/>
                      </a:moveTo>
                      <a:lnTo>
                        <a:pt x="0" y="7"/>
                      </a:lnTo>
                      <a:lnTo>
                        <a:pt x="1" y="10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7" y="12"/>
                      </a:lnTo>
                      <a:lnTo>
                        <a:pt x="10" y="10"/>
                      </a:lnTo>
                      <a:lnTo>
                        <a:pt x="12" y="7"/>
                      </a:lnTo>
                      <a:lnTo>
                        <a:pt x="12" y="6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85" name="Freeform 65"/>
                <p:cNvSpPr>
                  <a:spLocks/>
                </p:cNvSpPr>
                <p:nvPr/>
              </p:nvSpPr>
              <p:spPr bwMode="auto">
                <a:xfrm>
                  <a:off x="8343" y="4794"/>
                  <a:ext cx="25" cy="25"/>
                </a:xfrm>
                <a:custGeom>
                  <a:avLst/>
                  <a:gdLst/>
                  <a:ahLst/>
                  <a:cxnLst>
                    <a:cxn ang="0">
                      <a:pos x="7" y="65"/>
                    </a:cxn>
                    <a:cxn ang="0">
                      <a:pos x="15" y="72"/>
                    </a:cxn>
                    <a:cxn ang="0">
                      <a:pos x="25" y="75"/>
                    </a:cxn>
                    <a:cxn ang="0">
                      <a:pos x="32" y="75"/>
                    </a:cxn>
                    <a:cxn ang="0">
                      <a:pos x="37" y="73"/>
                    </a:cxn>
                    <a:cxn ang="0">
                      <a:pos x="38" y="73"/>
                    </a:cxn>
                    <a:cxn ang="0">
                      <a:pos x="44" y="71"/>
                    </a:cxn>
                    <a:cxn ang="0">
                      <a:pos x="50" y="69"/>
                    </a:cxn>
                    <a:cxn ang="0">
                      <a:pos x="59" y="65"/>
                    </a:cxn>
                    <a:cxn ang="0">
                      <a:pos x="65" y="60"/>
                    </a:cxn>
                    <a:cxn ang="0">
                      <a:pos x="71" y="56"/>
                    </a:cxn>
                    <a:cxn ang="0">
                      <a:pos x="74" y="50"/>
                    </a:cxn>
                    <a:cxn ang="0">
                      <a:pos x="72" y="45"/>
                    </a:cxn>
                    <a:cxn ang="0">
                      <a:pos x="59" y="35"/>
                    </a:cxn>
                    <a:cxn ang="0">
                      <a:pos x="46" y="39"/>
                    </a:cxn>
                    <a:cxn ang="0">
                      <a:pos x="35" y="48"/>
                    </a:cxn>
                    <a:cxn ang="0">
                      <a:pos x="31" y="52"/>
                    </a:cxn>
                    <a:cxn ang="0">
                      <a:pos x="29" y="43"/>
                    </a:cxn>
                    <a:cxn ang="0">
                      <a:pos x="24" y="26"/>
                    </a:cxn>
                    <a:cxn ang="0">
                      <a:pos x="13" y="7"/>
                    </a:cxn>
                    <a:cxn ang="0">
                      <a:pos x="2" y="0"/>
                    </a:cxn>
                    <a:cxn ang="0">
                      <a:pos x="0" y="19"/>
                    </a:cxn>
                    <a:cxn ang="0">
                      <a:pos x="3" y="40"/>
                    </a:cxn>
                    <a:cxn ang="0">
                      <a:pos x="6" y="58"/>
                    </a:cxn>
                    <a:cxn ang="0">
                      <a:pos x="7" y="65"/>
                    </a:cxn>
                  </a:cxnLst>
                  <a:rect l="0" t="0" r="r" b="b"/>
                  <a:pathLst>
                    <a:path w="74" h="75">
                      <a:moveTo>
                        <a:pt x="7" y="65"/>
                      </a:moveTo>
                      <a:lnTo>
                        <a:pt x="15" y="72"/>
                      </a:lnTo>
                      <a:lnTo>
                        <a:pt x="25" y="75"/>
                      </a:lnTo>
                      <a:lnTo>
                        <a:pt x="32" y="75"/>
                      </a:lnTo>
                      <a:lnTo>
                        <a:pt x="37" y="73"/>
                      </a:lnTo>
                      <a:lnTo>
                        <a:pt x="38" y="73"/>
                      </a:lnTo>
                      <a:lnTo>
                        <a:pt x="44" y="71"/>
                      </a:lnTo>
                      <a:lnTo>
                        <a:pt x="50" y="69"/>
                      </a:lnTo>
                      <a:lnTo>
                        <a:pt x="59" y="65"/>
                      </a:lnTo>
                      <a:lnTo>
                        <a:pt x="65" y="60"/>
                      </a:lnTo>
                      <a:lnTo>
                        <a:pt x="71" y="56"/>
                      </a:lnTo>
                      <a:lnTo>
                        <a:pt x="74" y="50"/>
                      </a:lnTo>
                      <a:lnTo>
                        <a:pt x="72" y="45"/>
                      </a:lnTo>
                      <a:lnTo>
                        <a:pt x="59" y="35"/>
                      </a:lnTo>
                      <a:lnTo>
                        <a:pt x="46" y="39"/>
                      </a:lnTo>
                      <a:lnTo>
                        <a:pt x="35" y="48"/>
                      </a:lnTo>
                      <a:lnTo>
                        <a:pt x="31" y="52"/>
                      </a:lnTo>
                      <a:lnTo>
                        <a:pt x="29" y="43"/>
                      </a:lnTo>
                      <a:lnTo>
                        <a:pt x="24" y="26"/>
                      </a:lnTo>
                      <a:lnTo>
                        <a:pt x="13" y="7"/>
                      </a:lnTo>
                      <a:lnTo>
                        <a:pt x="2" y="0"/>
                      </a:lnTo>
                      <a:lnTo>
                        <a:pt x="0" y="19"/>
                      </a:lnTo>
                      <a:lnTo>
                        <a:pt x="3" y="40"/>
                      </a:lnTo>
                      <a:lnTo>
                        <a:pt x="6" y="58"/>
                      </a:lnTo>
                      <a:lnTo>
                        <a:pt x="7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86" name="Freeform 66"/>
                <p:cNvSpPr>
                  <a:spLocks/>
                </p:cNvSpPr>
                <p:nvPr/>
              </p:nvSpPr>
              <p:spPr bwMode="auto">
                <a:xfrm>
                  <a:off x="8367" y="4788"/>
                  <a:ext cx="23" cy="20"/>
                </a:xfrm>
                <a:custGeom>
                  <a:avLst/>
                  <a:gdLst/>
                  <a:ahLst/>
                  <a:cxnLst>
                    <a:cxn ang="0">
                      <a:pos x="24" y="59"/>
                    </a:cxn>
                    <a:cxn ang="0">
                      <a:pos x="29" y="59"/>
                    </a:cxn>
                    <a:cxn ang="0">
                      <a:pos x="38" y="57"/>
                    </a:cxn>
                    <a:cxn ang="0">
                      <a:pos x="47" y="56"/>
                    </a:cxn>
                    <a:cxn ang="0">
                      <a:pos x="56" y="54"/>
                    </a:cxn>
                    <a:cxn ang="0">
                      <a:pos x="63" y="52"/>
                    </a:cxn>
                    <a:cxn ang="0">
                      <a:pos x="68" y="47"/>
                    </a:cxn>
                    <a:cxn ang="0">
                      <a:pos x="69" y="43"/>
                    </a:cxn>
                    <a:cxn ang="0">
                      <a:pos x="66" y="37"/>
                    </a:cxn>
                    <a:cxn ang="0">
                      <a:pos x="54" y="32"/>
                    </a:cxn>
                    <a:cxn ang="0">
                      <a:pos x="41" y="33"/>
                    </a:cxn>
                    <a:cxn ang="0">
                      <a:pos x="29" y="37"/>
                    </a:cxn>
                    <a:cxn ang="0">
                      <a:pos x="25" y="40"/>
                    </a:cxn>
                    <a:cxn ang="0">
                      <a:pos x="21" y="29"/>
                    </a:cxn>
                    <a:cxn ang="0">
                      <a:pos x="19" y="13"/>
                    </a:cxn>
                    <a:cxn ang="0">
                      <a:pos x="15" y="1"/>
                    </a:cxn>
                    <a:cxn ang="0">
                      <a:pos x="0" y="0"/>
                    </a:cxn>
                    <a:cxn ang="0">
                      <a:pos x="0" y="27"/>
                    </a:cxn>
                    <a:cxn ang="0">
                      <a:pos x="9" y="44"/>
                    </a:cxn>
                    <a:cxn ang="0">
                      <a:pos x="19" y="56"/>
                    </a:cxn>
                    <a:cxn ang="0">
                      <a:pos x="24" y="59"/>
                    </a:cxn>
                  </a:cxnLst>
                  <a:rect l="0" t="0" r="r" b="b"/>
                  <a:pathLst>
                    <a:path w="69" h="59">
                      <a:moveTo>
                        <a:pt x="24" y="59"/>
                      </a:moveTo>
                      <a:lnTo>
                        <a:pt x="29" y="59"/>
                      </a:lnTo>
                      <a:lnTo>
                        <a:pt x="38" y="57"/>
                      </a:lnTo>
                      <a:lnTo>
                        <a:pt x="47" y="56"/>
                      </a:lnTo>
                      <a:lnTo>
                        <a:pt x="56" y="54"/>
                      </a:lnTo>
                      <a:lnTo>
                        <a:pt x="63" y="52"/>
                      </a:lnTo>
                      <a:lnTo>
                        <a:pt x="68" y="47"/>
                      </a:lnTo>
                      <a:lnTo>
                        <a:pt x="69" y="43"/>
                      </a:lnTo>
                      <a:lnTo>
                        <a:pt x="66" y="37"/>
                      </a:lnTo>
                      <a:lnTo>
                        <a:pt x="54" y="32"/>
                      </a:lnTo>
                      <a:lnTo>
                        <a:pt x="41" y="33"/>
                      </a:lnTo>
                      <a:lnTo>
                        <a:pt x="29" y="37"/>
                      </a:lnTo>
                      <a:lnTo>
                        <a:pt x="25" y="40"/>
                      </a:lnTo>
                      <a:lnTo>
                        <a:pt x="21" y="29"/>
                      </a:lnTo>
                      <a:lnTo>
                        <a:pt x="19" y="13"/>
                      </a:lnTo>
                      <a:lnTo>
                        <a:pt x="15" y="1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9" y="44"/>
                      </a:lnTo>
                      <a:lnTo>
                        <a:pt x="19" y="56"/>
                      </a:lnTo>
                      <a:lnTo>
                        <a:pt x="24" y="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87" name="Freeform 67"/>
                <p:cNvSpPr>
                  <a:spLocks/>
                </p:cNvSpPr>
                <p:nvPr/>
              </p:nvSpPr>
              <p:spPr bwMode="auto">
                <a:xfrm>
                  <a:off x="8386" y="4779"/>
                  <a:ext cx="23" cy="20"/>
                </a:xfrm>
                <a:custGeom>
                  <a:avLst/>
                  <a:gdLst/>
                  <a:ahLst/>
                  <a:cxnLst>
                    <a:cxn ang="0">
                      <a:pos x="6" y="46"/>
                    </a:cxn>
                    <a:cxn ang="0">
                      <a:pos x="15" y="54"/>
                    </a:cxn>
                    <a:cxn ang="0">
                      <a:pos x="22" y="59"/>
                    </a:cxn>
                    <a:cxn ang="0">
                      <a:pos x="31" y="60"/>
                    </a:cxn>
                    <a:cxn ang="0">
                      <a:pos x="38" y="60"/>
                    </a:cxn>
                    <a:cxn ang="0">
                      <a:pos x="45" y="59"/>
                    </a:cxn>
                    <a:cxn ang="0">
                      <a:pos x="51" y="56"/>
                    </a:cxn>
                    <a:cxn ang="0">
                      <a:pos x="57" y="53"/>
                    </a:cxn>
                    <a:cxn ang="0">
                      <a:pos x="60" y="51"/>
                    </a:cxn>
                    <a:cxn ang="0">
                      <a:pos x="64" y="50"/>
                    </a:cxn>
                    <a:cxn ang="0">
                      <a:pos x="67" y="47"/>
                    </a:cxn>
                    <a:cxn ang="0">
                      <a:pos x="69" y="43"/>
                    </a:cxn>
                    <a:cxn ang="0">
                      <a:pos x="67" y="40"/>
                    </a:cxn>
                    <a:cxn ang="0">
                      <a:pos x="54" y="31"/>
                    </a:cxn>
                    <a:cxn ang="0">
                      <a:pos x="41" y="31"/>
                    </a:cxn>
                    <a:cxn ang="0">
                      <a:pos x="32" y="34"/>
                    </a:cxn>
                    <a:cxn ang="0">
                      <a:pos x="28" y="37"/>
                    </a:cxn>
                    <a:cxn ang="0">
                      <a:pos x="26" y="30"/>
                    </a:cxn>
                    <a:cxn ang="0">
                      <a:pos x="20" y="15"/>
                    </a:cxn>
                    <a:cxn ang="0">
                      <a:pos x="12" y="2"/>
                    </a:cxn>
                    <a:cxn ang="0">
                      <a:pos x="1" y="0"/>
                    </a:cxn>
                    <a:cxn ang="0">
                      <a:pos x="0" y="14"/>
                    </a:cxn>
                    <a:cxn ang="0">
                      <a:pos x="1" y="30"/>
                    </a:cxn>
                    <a:cxn ang="0">
                      <a:pos x="4" y="41"/>
                    </a:cxn>
                    <a:cxn ang="0">
                      <a:pos x="6" y="46"/>
                    </a:cxn>
                  </a:cxnLst>
                  <a:rect l="0" t="0" r="r" b="b"/>
                  <a:pathLst>
                    <a:path w="69" h="60">
                      <a:moveTo>
                        <a:pt x="6" y="46"/>
                      </a:moveTo>
                      <a:lnTo>
                        <a:pt x="15" y="54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8" y="60"/>
                      </a:lnTo>
                      <a:lnTo>
                        <a:pt x="45" y="59"/>
                      </a:lnTo>
                      <a:lnTo>
                        <a:pt x="51" y="56"/>
                      </a:lnTo>
                      <a:lnTo>
                        <a:pt x="57" y="53"/>
                      </a:lnTo>
                      <a:lnTo>
                        <a:pt x="60" y="51"/>
                      </a:lnTo>
                      <a:lnTo>
                        <a:pt x="64" y="50"/>
                      </a:lnTo>
                      <a:lnTo>
                        <a:pt x="67" y="47"/>
                      </a:lnTo>
                      <a:lnTo>
                        <a:pt x="69" y="43"/>
                      </a:lnTo>
                      <a:lnTo>
                        <a:pt x="67" y="40"/>
                      </a:lnTo>
                      <a:lnTo>
                        <a:pt x="54" y="31"/>
                      </a:lnTo>
                      <a:lnTo>
                        <a:pt x="41" y="31"/>
                      </a:lnTo>
                      <a:lnTo>
                        <a:pt x="32" y="34"/>
                      </a:lnTo>
                      <a:lnTo>
                        <a:pt x="28" y="37"/>
                      </a:lnTo>
                      <a:lnTo>
                        <a:pt x="26" y="30"/>
                      </a:lnTo>
                      <a:lnTo>
                        <a:pt x="20" y="15"/>
                      </a:lnTo>
                      <a:lnTo>
                        <a:pt x="12" y="2"/>
                      </a:lnTo>
                      <a:lnTo>
                        <a:pt x="1" y="0"/>
                      </a:lnTo>
                      <a:lnTo>
                        <a:pt x="0" y="14"/>
                      </a:lnTo>
                      <a:lnTo>
                        <a:pt x="1" y="30"/>
                      </a:lnTo>
                      <a:lnTo>
                        <a:pt x="4" y="41"/>
                      </a:lnTo>
                      <a:lnTo>
                        <a:pt x="6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88" name="Freeform 68"/>
                <p:cNvSpPr>
                  <a:spLocks/>
                </p:cNvSpPr>
                <p:nvPr/>
              </p:nvSpPr>
              <p:spPr bwMode="auto">
                <a:xfrm>
                  <a:off x="8357" y="4833"/>
                  <a:ext cx="25" cy="16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19" y="46"/>
                    </a:cxn>
                    <a:cxn ang="0">
                      <a:pos x="31" y="48"/>
                    </a:cxn>
                    <a:cxn ang="0">
                      <a:pos x="43" y="48"/>
                    </a:cxn>
                    <a:cxn ang="0">
                      <a:pos x="56" y="46"/>
                    </a:cxn>
                    <a:cxn ang="0">
                      <a:pos x="66" y="42"/>
                    </a:cxn>
                    <a:cxn ang="0">
                      <a:pos x="74" y="36"/>
                    </a:cxn>
                    <a:cxn ang="0">
                      <a:pos x="75" y="29"/>
                    </a:cxn>
                    <a:cxn ang="0">
                      <a:pos x="71" y="19"/>
                    </a:cxn>
                    <a:cxn ang="0">
                      <a:pos x="66" y="16"/>
                    </a:cxn>
                    <a:cxn ang="0">
                      <a:pos x="59" y="15"/>
                    </a:cxn>
                    <a:cxn ang="0">
                      <a:pos x="52" y="15"/>
                    </a:cxn>
                    <a:cxn ang="0">
                      <a:pos x="43" y="18"/>
                    </a:cxn>
                    <a:cxn ang="0">
                      <a:pos x="35" y="19"/>
                    </a:cxn>
                    <a:cxn ang="0">
                      <a:pos x="30" y="22"/>
                    </a:cxn>
                    <a:cxn ang="0">
                      <a:pos x="25" y="23"/>
                    </a:cxn>
                    <a:cxn ang="0">
                      <a:pos x="24" y="25"/>
                    </a:cxn>
                    <a:cxn ang="0">
                      <a:pos x="22" y="21"/>
                    </a:cxn>
                    <a:cxn ang="0">
                      <a:pos x="19" y="13"/>
                    </a:cxn>
                    <a:cxn ang="0">
                      <a:pos x="16" y="5"/>
                    </a:cxn>
                    <a:cxn ang="0">
                      <a:pos x="15" y="2"/>
                    </a:cxn>
                    <a:cxn ang="0">
                      <a:pos x="12" y="0"/>
                    </a:cxn>
                    <a:cxn ang="0">
                      <a:pos x="8" y="0"/>
                    </a:cxn>
                    <a:cxn ang="0">
                      <a:pos x="3" y="2"/>
                    </a:cxn>
                    <a:cxn ang="0">
                      <a:pos x="0" y="5"/>
                    </a:cxn>
                    <a:cxn ang="0">
                      <a:pos x="0" y="13"/>
                    </a:cxn>
                    <a:cxn ang="0">
                      <a:pos x="5" y="26"/>
                    </a:cxn>
                    <a:cxn ang="0">
                      <a:pos x="9" y="38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75" h="48">
                      <a:moveTo>
                        <a:pt x="12" y="44"/>
                      </a:moveTo>
                      <a:lnTo>
                        <a:pt x="19" y="46"/>
                      </a:lnTo>
                      <a:lnTo>
                        <a:pt x="31" y="48"/>
                      </a:lnTo>
                      <a:lnTo>
                        <a:pt x="43" y="48"/>
                      </a:lnTo>
                      <a:lnTo>
                        <a:pt x="56" y="46"/>
                      </a:lnTo>
                      <a:lnTo>
                        <a:pt x="66" y="42"/>
                      </a:lnTo>
                      <a:lnTo>
                        <a:pt x="74" y="36"/>
                      </a:lnTo>
                      <a:lnTo>
                        <a:pt x="75" y="29"/>
                      </a:lnTo>
                      <a:lnTo>
                        <a:pt x="71" y="19"/>
                      </a:lnTo>
                      <a:lnTo>
                        <a:pt x="66" y="16"/>
                      </a:lnTo>
                      <a:lnTo>
                        <a:pt x="59" y="15"/>
                      </a:lnTo>
                      <a:lnTo>
                        <a:pt x="52" y="15"/>
                      </a:lnTo>
                      <a:lnTo>
                        <a:pt x="43" y="18"/>
                      </a:lnTo>
                      <a:lnTo>
                        <a:pt x="35" y="19"/>
                      </a:lnTo>
                      <a:lnTo>
                        <a:pt x="30" y="22"/>
                      </a:lnTo>
                      <a:lnTo>
                        <a:pt x="25" y="23"/>
                      </a:lnTo>
                      <a:lnTo>
                        <a:pt x="24" y="25"/>
                      </a:lnTo>
                      <a:lnTo>
                        <a:pt x="22" y="21"/>
                      </a:lnTo>
                      <a:lnTo>
                        <a:pt x="19" y="13"/>
                      </a:lnTo>
                      <a:lnTo>
                        <a:pt x="16" y="5"/>
                      </a:lnTo>
                      <a:lnTo>
                        <a:pt x="15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3" y="2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5" y="26"/>
                      </a:lnTo>
                      <a:lnTo>
                        <a:pt x="9" y="38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89" name="Freeform 69"/>
                <p:cNvSpPr>
                  <a:spLocks/>
                </p:cNvSpPr>
                <p:nvPr/>
              </p:nvSpPr>
              <p:spPr bwMode="auto">
                <a:xfrm>
                  <a:off x="8385" y="4821"/>
                  <a:ext cx="21" cy="19"/>
                </a:xfrm>
                <a:custGeom>
                  <a:avLst/>
                  <a:gdLst/>
                  <a:ahLst/>
                  <a:cxnLst>
                    <a:cxn ang="0">
                      <a:pos x="15" y="53"/>
                    </a:cxn>
                    <a:cxn ang="0">
                      <a:pos x="22" y="54"/>
                    </a:cxn>
                    <a:cxn ang="0">
                      <a:pos x="34" y="57"/>
                    </a:cxn>
                    <a:cxn ang="0">
                      <a:pos x="47" y="56"/>
                    </a:cxn>
                    <a:cxn ang="0">
                      <a:pos x="58" y="50"/>
                    </a:cxn>
                    <a:cxn ang="0">
                      <a:pos x="61" y="48"/>
                    </a:cxn>
                    <a:cxn ang="0">
                      <a:pos x="62" y="46"/>
                    </a:cxn>
                    <a:cxn ang="0">
                      <a:pos x="63" y="43"/>
                    </a:cxn>
                    <a:cxn ang="0">
                      <a:pos x="62" y="40"/>
                    </a:cxn>
                    <a:cxn ang="0">
                      <a:pos x="61" y="36"/>
                    </a:cxn>
                    <a:cxn ang="0">
                      <a:pos x="58" y="33"/>
                    </a:cxn>
                    <a:cxn ang="0">
                      <a:pos x="53" y="31"/>
                    </a:cxn>
                    <a:cxn ang="0">
                      <a:pos x="47" y="33"/>
                    </a:cxn>
                    <a:cxn ang="0">
                      <a:pos x="39" y="36"/>
                    </a:cxn>
                    <a:cxn ang="0">
                      <a:pos x="30" y="36"/>
                    </a:cxn>
                    <a:cxn ang="0">
                      <a:pos x="24" y="36"/>
                    </a:cxn>
                    <a:cxn ang="0">
                      <a:pos x="21" y="36"/>
                    </a:cxn>
                    <a:cxn ang="0">
                      <a:pos x="21" y="30"/>
                    </a:cxn>
                    <a:cxn ang="0">
                      <a:pos x="21" y="17"/>
                    </a:cxn>
                    <a:cxn ang="0">
                      <a:pos x="17" y="4"/>
                    </a:cxn>
                    <a:cxn ang="0">
                      <a:pos x="8" y="0"/>
                    </a:cxn>
                    <a:cxn ang="0">
                      <a:pos x="0" y="18"/>
                    </a:cxn>
                    <a:cxn ang="0">
                      <a:pos x="0" y="34"/>
                    </a:cxn>
                    <a:cxn ang="0">
                      <a:pos x="6" y="46"/>
                    </a:cxn>
                    <a:cxn ang="0">
                      <a:pos x="15" y="53"/>
                    </a:cxn>
                  </a:cxnLst>
                  <a:rect l="0" t="0" r="r" b="b"/>
                  <a:pathLst>
                    <a:path w="63" h="57">
                      <a:moveTo>
                        <a:pt x="15" y="53"/>
                      </a:moveTo>
                      <a:lnTo>
                        <a:pt x="22" y="54"/>
                      </a:lnTo>
                      <a:lnTo>
                        <a:pt x="34" y="57"/>
                      </a:lnTo>
                      <a:lnTo>
                        <a:pt x="47" y="56"/>
                      </a:lnTo>
                      <a:lnTo>
                        <a:pt x="58" y="50"/>
                      </a:lnTo>
                      <a:lnTo>
                        <a:pt x="61" y="48"/>
                      </a:lnTo>
                      <a:lnTo>
                        <a:pt x="62" y="46"/>
                      </a:lnTo>
                      <a:lnTo>
                        <a:pt x="63" y="43"/>
                      </a:lnTo>
                      <a:lnTo>
                        <a:pt x="62" y="40"/>
                      </a:lnTo>
                      <a:lnTo>
                        <a:pt x="61" y="36"/>
                      </a:lnTo>
                      <a:lnTo>
                        <a:pt x="58" y="33"/>
                      </a:lnTo>
                      <a:lnTo>
                        <a:pt x="53" y="31"/>
                      </a:lnTo>
                      <a:lnTo>
                        <a:pt x="47" y="33"/>
                      </a:lnTo>
                      <a:lnTo>
                        <a:pt x="39" y="36"/>
                      </a:lnTo>
                      <a:lnTo>
                        <a:pt x="30" y="36"/>
                      </a:lnTo>
                      <a:lnTo>
                        <a:pt x="24" y="36"/>
                      </a:lnTo>
                      <a:lnTo>
                        <a:pt x="21" y="36"/>
                      </a:lnTo>
                      <a:lnTo>
                        <a:pt x="21" y="30"/>
                      </a:lnTo>
                      <a:lnTo>
                        <a:pt x="21" y="17"/>
                      </a:lnTo>
                      <a:lnTo>
                        <a:pt x="17" y="4"/>
                      </a:lnTo>
                      <a:lnTo>
                        <a:pt x="8" y="0"/>
                      </a:lnTo>
                      <a:lnTo>
                        <a:pt x="0" y="18"/>
                      </a:lnTo>
                      <a:lnTo>
                        <a:pt x="0" y="34"/>
                      </a:lnTo>
                      <a:lnTo>
                        <a:pt x="6" y="46"/>
                      </a:lnTo>
                      <a:lnTo>
                        <a:pt x="15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90" name="Freeform 70"/>
                <p:cNvSpPr>
                  <a:spLocks/>
                </p:cNvSpPr>
                <p:nvPr/>
              </p:nvSpPr>
              <p:spPr bwMode="auto">
                <a:xfrm>
                  <a:off x="8406" y="4814"/>
                  <a:ext cx="21" cy="19"/>
                </a:xfrm>
                <a:custGeom>
                  <a:avLst/>
                  <a:gdLst/>
                  <a:ahLst/>
                  <a:cxnLst>
                    <a:cxn ang="0">
                      <a:pos x="24" y="52"/>
                    </a:cxn>
                    <a:cxn ang="0">
                      <a:pos x="32" y="57"/>
                    </a:cxn>
                    <a:cxn ang="0">
                      <a:pos x="41" y="55"/>
                    </a:cxn>
                    <a:cxn ang="0">
                      <a:pos x="50" y="52"/>
                    </a:cxn>
                    <a:cxn ang="0">
                      <a:pos x="59" y="48"/>
                    </a:cxn>
                    <a:cxn ang="0">
                      <a:pos x="63" y="45"/>
                    </a:cxn>
                    <a:cxn ang="0">
                      <a:pos x="65" y="42"/>
                    </a:cxn>
                    <a:cxn ang="0">
                      <a:pos x="65" y="38"/>
                    </a:cxn>
                    <a:cxn ang="0">
                      <a:pos x="63" y="34"/>
                    </a:cxn>
                    <a:cxn ang="0">
                      <a:pos x="53" y="28"/>
                    </a:cxn>
                    <a:cxn ang="0">
                      <a:pos x="46" y="29"/>
                    </a:cxn>
                    <a:cxn ang="0">
                      <a:pos x="40" y="35"/>
                    </a:cxn>
                    <a:cxn ang="0">
                      <a:pos x="35" y="39"/>
                    </a:cxn>
                    <a:cxn ang="0">
                      <a:pos x="32" y="32"/>
                    </a:cxn>
                    <a:cxn ang="0">
                      <a:pos x="25" y="18"/>
                    </a:cxn>
                    <a:cxn ang="0">
                      <a:pos x="16" y="5"/>
                    </a:cxn>
                    <a:cxn ang="0">
                      <a:pos x="6" y="0"/>
                    </a:cxn>
                    <a:cxn ang="0">
                      <a:pos x="0" y="21"/>
                    </a:cxn>
                    <a:cxn ang="0">
                      <a:pos x="7" y="36"/>
                    </a:cxn>
                    <a:cxn ang="0">
                      <a:pos x="18" y="48"/>
                    </a:cxn>
                    <a:cxn ang="0">
                      <a:pos x="24" y="52"/>
                    </a:cxn>
                  </a:cxnLst>
                  <a:rect l="0" t="0" r="r" b="b"/>
                  <a:pathLst>
                    <a:path w="65" h="57">
                      <a:moveTo>
                        <a:pt x="24" y="52"/>
                      </a:moveTo>
                      <a:lnTo>
                        <a:pt x="32" y="57"/>
                      </a:lnTo>
                      <a:lnTo>
                        <a:pt x="41" y="55"/>
                      </a:lnTo>
                      <a:lnTo>
                        <a:pt x="50" y="52"/>
                      </a:lnTo>
                      <a:lnTo>
                        <a:pt x="59" y="48"/>
                      </a:lnTo>
                      <a:lnTo>
                        <a:pt x="63" y="45"/>
                      </a:lnTo>
                      <a:lnTo>
                        <a:pt x="65" y="42"/>
                      </a:lnTo>
                      <a:lnTo>
                        <a:pt x="65" y="38"/>
                      </a:lnTo>
                      <a:lnTo>
                        <a:pt x="63" y="34"/>
                      </a:lnTo>
                      <a:lnTo>
                        <a:pt x="53" y="28"/>
                      </a:lnTo>
                      <a:lnTo>
                        <a:pt x="46" y="29"/>
                      </a:lnTo>
                      <a:lnTo>
                        <a:pt x="40" y="35"/>
                      </a:lnTo>
                      <a:lnTo>
                        <a:pt x="35" y="39"/>
                      </a:lnTo>
                      <a:lnTo>
                        <a:pt x="32" y="32"/>
                      </a:lnTo>
                      <a:lnTo>
                        <a:pt x="25" y="18"/>
                      </a:lnTo>
                      <a:lnTo>
                        <a:pt x="16" y="5"/>
                      </a:lnTo>
                      <a:lnTo>
                        <a:pt x="6" y="0"/>
                      </a:lnTo>
                      <a:lnTo>
                        <a:pt x="0" y="21"/>
                      </a:lnTo>
                      <a:lnTo>
                        <a:pt x="7" y="36"/>
                      </a:lnTo>
                      <a:lnTo>
                        <a:pt x="18" y="48"/>
                      </a:lnTo>
                      <a:lnTo>
                        <a:pt x="24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91" name="Freeform 71"/>
                <p:cNvSpPr>
                  <a:spLocks/>
                </p:cNvSpPr>
                <p:nvPr/>
              </p:nvSpPr>
              <p:spPr bwMode="auto">
                <a:xfrm>
                  <a:off x="8371" y="4865"/>
                  <a:ext cx="26" cy="26"/>
                </a:xfrm>
                <a:custGeom>
                  <a:avLst/>
                  <a:gdLst/>
                  <a:ahLst/>
                  <a:cxnLst>
                    <a:cxn ang="0">
                      <a:pos x="16" y="67"/>
                    </a:cxn>
                    <a:cxn ang="0">
                      <a:pos x="19" y="70"/>
                    </a:cxn>
                    <a:cxn ang="0">
                      <a:pos x="23" y="73"/>
                    </a:cxn>
                    <a:cxn ang="0">
                      <a:pos x="31" y="77"/>
                    </a:cxn>
                    <a:cxn ang="0">
                      <a:pos x="38" y="79"/>
                    </a:cxn>
                    <a:cxn ang="0">
                      <a:pos x="47" y="80"/>
                    </a:cxn>
                    <a:cxn ang="0">
                      <a:pos x="57" y="77"/>
                    </a:cxn>
                    <a:cxn ang="0">
                      <a:pos x="66" y="70"/>
                    </a:cxn>
                    <a:cxn ang="0">
                      <a:pos x="73" y="59"/>
                    </a:cxn>
                    <a:cxn ang="0">
                      <a:pos x="76" y="54"/>
                    </a:cxn>
                    <a:cxn ang="0">
                      <a:pos x="78" y="50"/>
                    </a:cxn>
                    <a:cxn ang="0">
                      <a:pos x="79" y="46"/>
                    </a:cxn>
                    <a:cxn ang="0">
                      <a:pos x="78" y="43"/>
                    </a:cxn>
                    <a:cxn ang="0">
                      <a:pos x="70" y="39"/>
                    </a:cxn>
                    <a:cxn ang="0">
                      <a:pos x="61" y="37"/>
                    </a:cxn>
                    <a:cxn ang="0">
                      <a:pos x="53" y="39"/>
                    </a:cxn>
                    <a:cxn ang="0">
                      <a:pos x="45" y="40"/>
                    </a:cxn>
                    <a:cxn ang="0">
                      <a:pos x="39" y="44"/>
                    </a:cxn>
                    <a:cxn ang="0">
                      <a:pos x="34" y="47"/>
                    </a:cxn>
                    <a:cxn ang="0">
                      <a:pos x="31" y="50"/>
                    </a:cxn>
                    <a:cxn ang="0">
                      <a:pos x="29" y="52"/>
                    </a:cxn>
                    <a:cxn ang="0">
                      <a:pos x="28" y="43"/>
                    </a:cxn>
                    <a:cxn ang="0">
                      <a:pos x="22" y="24"/>
                    </a:cxn>
                    <a:cxn ang="0">
                      <a:pos x="13" y="6"/>
                    </a:cxn>
                    <a:cxn ang="0">
                      <a:pos x="1" y="0"/>
                    </a:cxn>
                    <a:cxn ang="0">
                      <a:pos x="0" y="24"/>
                    </a:cxn>
                    <a:cxn ang="0">
                      <a:pos x="6" y="46"/>
                    </a:cxn>
                    <a:cxn ang="0">
                      <a:pos x="13" y="62"/>
                    </a:cxn>
                    <a:cxn ang="0">
                      <a:pos x="16" y="67"/>
                    </a:cxn>
                  </a:cxnLst>
                  <a:rect l="0" t="0" r="r" b="b"/>
                  <a:pathLst>
                    <a:path w="79" h="80">
                      <a:moveTo>
                        <a:pt x="16" y="67"/>
                      </a:moveTo>
                      <a:lnTo>
                        <a:pt x="19" y="70"/>
                      </a:lnTo>
                      <a:lnTo>
                        <a:pt x="23" y="73"/>
                      </a:lnTo>
                      <a:lnTo>
                        <a:pt x="31" y="77"/>
                      </a:lnTo>
                      <a:lnTo>
                        <a:pt x="38" y="79"/>
                      </a:lnTo>
                      <a:lnTo>
                        <a:pt x="47" y="80"/>
                      </a:lnTo>
                      <a:lnTo>
                        <a:pt x="57" y="77"/>
                      </a:lnTo>
                      <a:lnTo>
                        <a:pt x="66" y="70"/>
                      </a:lnTo>
                      <a:lnTo>
                        <a:pt x="73" y="59"/>
                      </a:lnTo>
                      <a:lnTo>
                        <a:pt x="76" y="54"/>
                      </a:lnTo>
                      <a:lnTo>
                        <a:pt x="78" y="50"/>
                      </a:lnTo>
                      <a:lnTo>
                        <a:pt x="79" y="46"/>
                      </a:lnTo>
                      <a:lnTo>
                        <a:pt x="78" y="43"/>
                      </a:lnTo>
                      <a:lnTo>
                        <a:pt x="70" y="39"/>
                      </a:lnTo>
                      <a:lnTo>
                        <a:pt x="61" y="37"/>
                      </a:lnTo>
                      <a:lnTo>
                        <a:pt x="53" y="39"/>
                      </a:lnTo>
                      <a:lnTo>
                        <a:pt x="45" y="40"/>
                      </a:lnTo>
                      <a:lnTo>
                        <a:pt x="39" y="44"/>
                      </a:lnTo>
                      <a:lnTo>
                        <a:pt x="34" y="47"/>
                      </a:lnTo>
                      <a:lnTo>
                        <a:pt x="31" y="50"/>
                      </a:lnTo>
                      <a:lnTo>
                        <a:pt x="29" y="52"/>
                      </a:lnTo>
                      <a:lnTo>
                        <a:pt x="28" y="43"/>
                      </a:lnTo>
                      <a:lnTo>
                        <a:pt x="22" y="24"/>
                      </a:lnTo>
                      <a:lnTo>
                        <a:pt x="13" y="6"/>
                      </a:lnTo>
                      <a:lnTo>
                        <a:pt x="1" y="0"/>
                      </a:lnTo>
                      <a:lnTo>
                        <a:pt x="0" y="24"/>
                      </a:lnTo>
                      <a:lnTo>
                        <a:pt x="6" y="46"/>
                      </a:lnTo>
                      <a:lnTo>
                        <a:pt x="13" y="62"/>
                      </a:lnTo>
                      <a:lnTo>
                        <a:pt x="16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92" name="Freeform 72"/>
                <p:cNvSpPr>
                  <a:spLocks/>
                </p:cNvSpPr>
                <p:nvPr/>
              </p:nvSpPr>
              <p:spPr bwMode="auto">
                <a:xfrm>
                  <a:off x="8399" y="4855"/>
                  <a:ext cx="27" cy="22"/>
                </a:xfrm>
                <a:custGeom>
                  <a:avLst/>
                  <a:gdLst/>
                  <a:ahLst/>
                  <a:cxnLst>
                    <a:cxn ang="0">
                      <a:pos x="13" y="54"/>
                    </a:cxn>
                    <a:cxn ang="0">
                      <a:pos x="16" y="56"/>
                    </a:cxn>
                    <a:cxn ang="0">
                      <a:pos x="20" y="59"/>
                    </a:cxn>
                    <a:cxn ang="0">
                      <a:pos x="26" y="61"/>
                    </a:cxn>
                    <a:cxn ang="0">
                      <a:pos x="34" y="64"/>
                    </a:cxn>
                    <a:cxn ang="0">
                      <a:pos x="41" y="67"/>
                    </a:cxn>
                    <a:cxn ang="0">
                      <a:pos x="50" y="67"/>
                    </a:cxn>
                    <a:cxn ang="0">
                      <a:pos x="59" y="67"/>
                    </a:cxn>
                    <a:cxn ang="0">
                      <a:pos x="66" y="64"/>
                    </a:cxn>
                    <a:cxn ang="0">
                      <a:pos x="72" y="61"/>
                    </a:cxn>
                    <a:cxn ang="0">
                      <a:pos x="76" y="57"/>
                    </a:cxn>
                    <a:cxn ang="0">
                      <a:pos x="79" y="53"/>
                    </a:cxn>
                    <a:cxn ang="0">
                      <a:pos x="78" y="47"/>
                    </a:cxn>
                    <a:cxn ang="0">
                      <a:pos x="72" y="41"/>
                    </a:cxn>
                    <a:cxn ang="0">
                      <a:pos x="65" y="37"/>
                    </a:cxn>
                    <a:cxn ang="0">
                      <a:pos x="56" y="36"/>
                    </a:cxn>
                    <a:cxn ang="0">
                      <a:pos x="48" y="36"/>
                    </a:cxn>
                    <a:cxn ang="0">
                      <a:pos x="40" y="37"/>
                    </a:cxn>
                    <a:cxn ang="0">
                      <a:pos x="34" y="38"/>
                    </a:cxn>
                    <a:cxn ang="0">
                      <a:pos x="29" y="40"/>
                    </a:cxn>
                    <a:cxn ang="0">
                      <a:pos x="28" y="40"/>
                    </a:cxn>
                    <a:cxn ang="0">
                      <a:pos x="26" y="33"/>
                    </a:cxn>
                    <a:cxn ang="0">
                      <a:pos x="22" y="17"/>
                    </a:cxn>
                    <a:cxn ang="0">
                      <a:pos x="15" y="4"/>
                    </a:cxn>
                    <a:cxn ang="0">
                      <a:pos x="3" y="0"/>
                    </a:cxn>
                    <a:cxn ang="0">
                      <a:pos x="0" y="21"/>
                    </a:cxn>
                    <a:cxn ang="0">
                      <a:pos x="4" y="38"/>
                    </a:cxn>
                    <a:cxn ang="0">
                      <a:pos x="10" y="50"/>
                    </a:cxn>
                    <a:cxn ang="0">
                      <a:pos x="13" y="54"/>
                    </a:cxn>
                  </a:cxnLst>
                  <a:rect l="0" t="0" r="r" b="b"/>
                  <a:pathLst>
                    <a:path w="79" h="67">
                      <a:moveTo>
                        <a:pt x="13" y="54"/>
                      </a:moveTo>
                      <a:lnTo>
                        <a:pt x="16" y="56"/>
                      </a:lnTo>
                      <a:lnTo>
                        <a:pt x="20" y="59"/>
                      </a:lnTo>
                      <a:lnTo>
                        <a:pt x="26" y="61"/>
                      </a:lnTo>
                      <a:lnTo>
                        <a:pt x="34" y="64"/>
                      </a:lnTo>
                      <a:lnTo>
                        <a:pt x="41" y="67"/>
                      </a:lnTo>
                      <a:lnTo>
                        <a:pt x="50" y="67"/>
                      </a:lnTo>
                      <a:lnTo>
                        <a:pt x="59" y="67"/>
                      </a:lnTo>
                      <a:lnTo>
                        <a:pt x="66" y="64"/>
                      </a:lnTo>
                      <a:lnTo>
                        <a:pt x="72" y="61"/>
                      </a:lnTo>
                      <a:lnTo>
                        <a:pt x="76" y="57"/>
                      </a:lnTo>
                      <a:lnTo>
                        <a:pt x="79" y="53"/>
                      </a:lnTo>
                      <a:lnTo>
                        <a:pt x="78" y="47"/>
                      </a:lnTo>
                      <a:lnTo>
                        <a:pt x="72" y="41"/>
                      </a:lnTo>
                      <a:lnTo>
                        <a:pt x="65" y="37"/>
                      </a:lnTo>
                      <a:lnTo>
                        <a:pt x="56" y="36"/>
                      </a:lnTo>
                      <a:lnTo>
                        <a:pt x="48" y="36"/>
                      </a:lnTo>
                      <a:lnTo>
                        <a:pt x="40" y="37"/>
                      </a:lnTo>
                      <a:lnTo>
                        <a:pt x="34" y="38"/>
                      </a:lnTo>
                      <a:lnTo>
                        <a:pt x="29" y="40"/>
                      </a:lnTo>
                      <a:lnTo>
                        <a:pt x="28" y="40"/>
                      </a:lnTo>
                      <a:lnTo>
                        <a:pt x="26" y="33"/>
                      </a:lnTo>
                      <a:lnTo>
                        <a:pt x="22" y="17"/>
                      </a:lnTo>
                      <a:lnTo>
                        <a:pt x="15" y="4"/>
                      </a:lnTo>
                      <a:lnTo>
                        <a:pt x="3" y="0"/>
                      </a:lnTo>
                      <a:lnTo>
                        <a:pt x="0" y="21"/>
                      </a:lnTo>
                      <a:lnTo>
                        <a:pt x="4" y="38"/>
                      </a:lnTo>
                      <a:lnTo>
                        <a:pt x="10" y="50"/>
                      </a:lnTo>
                      <a:lnTo>
                        <a:pt x="13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93" name="Freeform 73"/>
                <p:cNvSpPr>
                  <a:spLocks/>
                </p:cNvSpPr>
                <p:nvPr/>
              </p:nvSpPr>
              <p:spPr bwMode="auto">
                <a:xfrm>
                  <a:off x="8429" y="4851"/>
                  <a:ext cx="26" cy="20"/>
                </a:xfrm>
                <a:custGeom>
                  <a:avLst/>
                  <a:gdLst/>
                  <a:ahLst/>
                  <a:cxnLst>
                    <a:cxn ang="0">
                      <a:pos x="9" y="58"/>
                    </a:cxn>
                    <a:cxn ang="0">
                      <a:pos x="17" y="60"/>
                    </a:cxn>
                    <a:cxn ang="0">
                      <a:pos x="27" y="62"/>
                    </a:cxn>
                    <a:cxn ang="0">
                      <a:pos x="40" y="62"/>
                    </a:cxn>
                    <a:cxn ang="0">
                      <a:pos x="53" y="60"/>
                    </a:cxn>
                    <a:cxn ang="0">
                      <a:pos x="65" y="58"/>
                    </a:cxn>
                    <a:cxn ang="0">
                      <a:pos x="72" y="55"/>
                    </a:cxn>
                    <a:cxn ang="0">
                      <a:pos x="77" y="49"/>
                    </a:cxn>
                    <a:cxn ang="0">
                      <a:pos x="75" y="42"/>
                    </a:cxn>
                    <a:cxn ang="0">
                      <a:pos x="69" y="36"/>
                    </a:cxn>
                    <a:cxn ang="0">
                      <a:pos x="62" y="33"/>
                    </a:cxn>
                    <a:cxn ang="0">
                      <a:pos x="53" y="32"/>
                    </a:cxn>
                    <a:cxn ang="0">
                      <a:pos x="46" y="32"/>
                    </a:cxn>
                    <a:cxn ang="0">
                      <a:pos x="39" y="33"/>
                    </a:cxn>
                    <a:cxn ang="0">
                      <a:pos x="33" y="35"/>
                    </a:cxn>
                    <a:cxn ang="0">
                      <a:pos x="28" y="37"/>
                    </a:cxn>
                    <a:cxn ang="0">
                      <a:pos x="27" y="37"/>
                    </a:cxn>
                    <a:cxn ang="0">
                      <a:pos x="25" y="30"/>
                    </a:cxn>
                    <a:cxn ang="0">
                      <a:pos x="21" y="16"/>
                    </a:cxn>
                    <a:cxn ang="0">
                      <a:pos x="14" y="3"/>
                    </a:cxn>
                    <a:cxn ang="0">
                      <a:pos x="2" y="0"/>
                    </a:cxn>
                    <a:cxn ang="0">
                      <a:pos x="0" y="17"/>
                    </a:cxn>
                    <a:cxn ang="0">
                      <a:pos x="3" y="36"/>
                    </a:cxn>
                    <a:cxn ang="0">
                      <a:pos x="8" y="52"/>
                    </a:cxn>
                    <a:cxn ang="0">
                      <a:pos x="9" y="58"/>
                    </a:cxn>
                  </a:cxnLst>
                  <a:rect l="0" t="0" r="r" b="b"/>
                  <a:pathLst>
                    <a:path w="77" h="62">
                      <a:moveTo>
                        <a:pt x="9" y="58"/>
                      </a:moveTo>
                      <a:lnTo>
                        <a:pt x="17" y="60"/>
                      </a:lnTo>
                      <a:lnTo>
                        <a:pt x="27" y="62"/>
                      </a:lnTo>
                      <a:lnTo>
                        <a:pt x="40" y="62"/>
                      </a:lnTo>
                      <a:lnTo>
                        <a:pt x="53" y="60"/>
                      </a:lnTo>
                      <a:lnTo>
                        <a:pt x="65" y="58"/>
                      </a:lnTo>
                      <a:lnTo>
                        <a:pt x="72" y="55"/>
                      </a:lnTo>
                      <a:lnTo>
                        <a:pt x="77" y="49"/>
                      </a:lnTo>
                      <a:lnTo>
                        <a:pt x="75" y="42"/>
                      </a:lnTo>
                      <a:lnTo>
                        <a:pt x="69" y="36"/>
                      </a:lnTo>
                      <a:lnTo>
                        <a:pt x="62" y="33"/>
                      </a:lnTo>
                      <a:lnTo>
                        <a:pt x="53" y="32"/>
                      </a:lnTo>
                      <a:lnTo>
                        <a:pt x="46" y="32"/>
                      </a:lnTo>
                      <a:lnTo>
                        <a:pt x="39" y="33"/>
                      </a:lnTo>
                      <a:lnTo>
                        <a:pt x="33" y="35"/>
                      </a:lnTo>
                      <a:lnTo>
                        <a:pt x="28" y="37"/>
                      </a:lnTo>
                      <a:lnTo>
                        <a:pt x="27" y="37"/>
                      </a:lnTo>
                      <a:lnTo>
                        <a:pt x="25" y="30"/>
                      </a:lnTo>
                      <a:lnTo>
                        <a:pt x="21" y="16"/>
                      </a:lnTo>
                      <a:lnTo>
                        <a:pt x="14" y="3"/>
                      </a:lnTo>
                      <a:lnTo>
                        <a:pt x="2" y="0"/>
                      </a:lnTo>
                      <a:lnTo>
                        <a:pt x="0" y="17"/>
                      </a:lnTo>
                      <a:lnTo>
                        <a:pt x="3" y="36"/>
                      </a:lnTo>
                      <a:lnTo>
                        <a:pt x="8" y="52"/>
                      </a:lnTo>
                      <a:lnTo>
                        <a:pt x="9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94" name="Freeform 74"/>
                <p:cNvSpPr>
                  <a:spLocks/>
                </p:cNvSpPr>
                <p:nvPr/>
              </p:nvSpPr>
              <p:spPr bwMode="auto">
                <a:xfrm>
                  <a:off x="8258" y="4730"/>
                  <a:ext cx="122" cy="281"/>
                </a:xfrm>
                <a:custGeom>
                  <a:avLst/>
                  <a:gdLst/>
                  <a:ahLst/>
                  <a:cxnLst>
                    <a:cxn ang="0">
                      <a:pos x="12" y="150"/>
                    </a:cxn>
                    <a:cxn ang="0">
                      <a:pos x="16" y="241"/>
                    </a:cxn>
                    <a:cxn ang="0">
                      <a:pos x="46" y="346"/>
                    </a:cxn>
                    <a:cxn ang="0">
                      <a:pos x="84" y="465"/>
                    </a:cxn>
                    <a:cxn ang="0">
                      <a:pos x="122" y="583"/>
                    </a:cxn>
                    <a:cxn ang="0">
                      <a:pos x="163" y="699"/>
                    </a:cxn>
                    <a:cxn ang="0">
                      <a:pos x="195" y="778"/>
                    </a:cxn>
                    <a:cxn ang="0">
                      <a:pos x="228" y="810"/>
                    </a:cxn>
                    <a:cxn ang="0">
                      <a:pos x="269" y="830"/>
                    </a:cxn>
                    <a:cxn ang="0">
                      <a:pos x="316" y="842"/>
                    </a:cxn>
                    <a:cxn ang="0">
                      <a:pos x="348" y="843"/>
                    </a:cxn>
                    <a:cxn ang="0">
                      <a:pos x="361" y="833"/>
                    </a:cxn>
                    <a:cxn ang="0">
                      <a:pos x="366" y="816"/>
                    </a:cxn>
                    <a:cxn ang="0">
                      <a:pos x="354" y="803"/>
                    </a:cxn>
                    <a:cxn ang="0">
                      <a:pos x="329" y="796"/>
                    </a:cxn>
                    <a:cxn ang="0">
                      <a:pos x="295" y="788"/>
                    </a:cxn>
                    <a:cxn ang="0">
                      <a:pos x="264" y="778"/>
                    </a:cxn>
                    <a:cxn ang="0">
                      <a:pos x="239" y="757"/>
                    </a:cxn>
                    <a:cxn ang="0">
                      <a:pos x="217" y="708"/>
                    </a:cxn>
                    <a:cxn ang="0">
                      <a:pos x="194" y="643"/>
                    </a:cxn>
                    <a:cxn ang="0">
                      <a:pos x="172" y="577"/>
                    </a:cxn>
                    <a:cxn ang="0">
                      <a:pos x="151" y="511"/>
                    </a:cxn>
                    <a:cxn ang="0">
                      <a:pos x="126" y="435"/>
                    </a:cxn>
                    <a:cxn ang="0">
                      <a:pos x="94" y="349"/>
                    </a:cxn>
                    <a:cxn ang="0">
                      <a:pos x="65" y="263"/>
                    </a:cxn>
                    <a:cxn ang="0">
                      <a:pos x="49" y="175"/>
                    </a:cxn>
                    <a:cxn ang="0">
                      <a:pos x="46" y="110"/>
                    </a:cxn>
                    <a:cxn ang="0">
                      <a:pos x="35" y="67"/>
                    </a:cxn>
                    <a:cxn ang="0">
                      <a:pos x="21" y="27"/>
                    </a:cxn>
                    <a:cxn ang="0">
                      <a:pos x="6" y="1"/>
                    </a:cxn>
                    <a:cxn ang="0">
                      <a:pos x="5" y="17"/>
                    </a:cxn>
                    <a:cxn ang="0">
                      <a:pos x="13" y="76"/>
                    </a:cxn>
                  </a:cxnLst>
                  <a:rect l="0" t="0" r="r" b="b"/>
                  <a:pathLst>
                    <a:path w="366" h="845">
                      <a:moveTo>
                        <a:pt x="15" y="104"/>
                      </a:moveTo>
                      <a:lnTo>
                        <a:pt x="12" y="150"/>
                      </a:lnTo>
                      <a:lnTo>
                        <a:pt x="12" y="196"/>
                      </a:lnTo>
                      <a:lnTo>
                        <a:pt x="16" y="241"/>
                      </a:lnTo>
                      <a:lnTo>
                        <a:pt x="27" y="286"/>
                      </a:lnTo>
                      <a:lnTo>
                        <a:pt x="46" y="346"/>
                      </a:lnTo>
                      <a:lnTo>
                        <a:pt x="65" y="406"/>
                      </a:lnTo>
                      <a:lnTo>
                        <a:pt x="84" y="465"/>
                      </a:lnTo>
                      <a:lnTo>
                        <a:pt x="103" y="524"/>
                      </a:lnTo>
                      <a:lnTo>
                        <a:pt x="122" y="583"/>
                      </a:lnTo>
                      <a:lnTo>
                        <a:pt x="143" y="640"/>
                      </a:lnTo>
                      <a:lnTo>
                        <a:pt x="163" y="699"/>
                      </a:lnTo>
                      <a:lnTo>
                        <a:pt x="185" y="758"/>
                      </a:lnTo>
                      <a:lnTo>
                        <a:pt x="195" y="778"/>
                      </a:lnTo>
                      <a:lnTo>
                        <a:pt x="210" y="796"/>
                      </a:lnTo>
                      <a:lnTo>
                        <a:pt x="228" y="810"/>
                      </a:lnTo>
                      <a:lnTo>
                        <a:pt x="247" y="822"/>
                      </a:lnTo>
                      <a:lnTo>
                        <a:pt x="269" y="830"/>
                      </a:lnTo>
                      <a:lnTo>
                        <a:pt x="292" y="837"/>
                      </a:lnTo>
                      <a:lnTo>
                        <a:pt x="316" y="842"/>
                      </a:lnTo>
                      <a:lnTo>
                        <a:pt x="339" y="845"/>
                      </a:lnTo>
                      <a:lnTo>
                        <a:pt x="348" y="843"/>
                      </a:lnTo>
                      <a:lnTo>
                        <a:pt x="355" y="840"/>
                      </a:lnTo>
                      <a:lnTo>
                        <a:pt x="361" y="833"/>
                      </a:lnTo>
                      <a:lnTo>
                        <a:pt x="366" y="824"/>
                      </a:lnTo>
                      <a:lnTo>
                        <a:pt x="366" y="816"/>
                      </a:lnTo>
                      <a:lnTo>
                        <a:pt x="361" y="809"/>
                      </a:lnTo>
                      <a:lnTo>
                        <a:pt x="354" y="803"/>
                      </a:lnTo>
                      <a:lnTo>
                        <a:pt x="345" y="800"/>
                      </a:lnTo>
                      <a:lnTo>
                        <a:pt x="329" y="796"/>
                      </a:lnTo>
                      <a:lnTo>
                        <a:pt x="313" y="793"/>
                      </a:lnTo>
                      <a:lnTo>
                        <a:pt x="295" y="788"/>
                      </a:lnTo>
                      <a:lnTo>
                        <a:pt x="279" y="784"/>
                      </a:lnTo>
                      <a:lnTo>
                        <a:pt x="264" y="778"/>
                      </a:lnTo>
                      <a:lnTo>
                        <a:pt x="251" y="768"/>
                      </a:lnTo>
                      <a:lnTo>
                        <a:pt x="239" y="757"/>
                      </a:lnTo>
                      <a:lnTo>
                        <a:pt x="231" y="741"/>
                      </a:lnTo>
                      <a:lnTo>
                        <a:pt x="217" y="708"/>
                      </a:lnTo>
                      <a:lnTo>
                        <a:pt x="206" y="676"/>
                      </a:lnTo>
                      <a:lnTo>
                        <a:pt x="194" y="643"/>
                      </a:lnTo>
                      <a:lnTo>
                        <a:pt x="184" y="610"/>
                      </a:lnTo>
                      <a:lnTo>
                        <a:pt x="172" y="577"/>
                      </a:lnTo>
                      <a:lnTo>
                        <a:pt x="162" y="544"/>
                      </a:lnTo>
                      <a:lnTo>
                        <a:pt x="151" y="511"/>
                      </a:lnTo>
                      <a:lnTo>
                        <a:pt x="141" y="478"/>
                      </a:lnTo>
                      <a:lnTo>
                        <a:pt x="126" y="435"/>
                      </a:lnTo>
                      <a:lnTo>
                        <a:pt x="110" y="392"/>
                      </a:lnTo>
                      <a:lnTo>
                        <a:pt x="94" y="349"/>
                      </a:lnTo>
                      <a:lnTo>
                        <a:pt x="79" y="306"/>
                      </a:lnTo>
                      <a:lnTo>
                        <a:pt x="65" y="263"/>
                      </a:lnTo>
                      <a:lnTo>
                        <a:pt x="54" y="219"/>
                      </a:lnTo>
                      <a:lnTo>
                        <a:pt x="49" y="175"/>
                      </a:lnTo>
                      <a:lnTo>
                        <a:pt x="47" y="129"/>
                      </a:lnTo>
                      <a:lnTo>
                        <a:pt x="46" y="110"/>
                      </a:lnTo>
                      <a:lnTo>
                        <a:pt x="41" y="89"/>
                      </a:lnTo>
                      <a:lnTo>
                        <a:pt x="35" y="67"/>
                      </a:lnTo>
                      <a:lnTo>
                        <a:pt x="28" y="46"/>
                      </a:lnTo>
                      <a:lnTo>
                        <a:pt x="21" y="27"/>
                      </a:lnTo>
                      <a:lnTo>
                        <a:pt x="13" y="11"/>
                      </a:lnTo>
                      <a:lnTo>
                        <a:pt x="6" y="1"/>
                      </a:lnTo>
                      <a:lnTo>
                        <a:pt x="0" y="0"/>
                      </a:lnTo>
                      <a:lnTo>
                        <a:pt x="5" y="17"/>
                      </a:lnTo>
                      <a:lnTo>
                        <a:pt x="10" y="44"/>
                      </a:lnTo>
                      <a:lnTo>
                        <a:pt x="13" y="76"/>
                      </a:lnTo>
                      <a:lnTo>
                        <a:pt x="15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95" name="Freeform 75"/>
                <p:cNvSpPr>
                  <a:spLocks/>
                </p:cNvSpPr>
                <p:nvPr/>
              </p:nvSpPr>
              <p:spPr bwMode="auto">
                <a:xfrm>
                  <a:off x="8517" y="4850"/>
                  <a:ext cx="29" cy="29"/>
                </a:xfrm>
                <a:custGeom>
                  <a:avLst/>
                  <a:gdLst/>
                  <a:ahLst/>
                  <a:cxnLst>
                    <a:cxn ang="0">
                      <a:pos x="84" y="23"/>
                    </a:cxn>
                    <a:cxn ang="0">
                      <a:pos x="88" y="18"/>
                    </a:cxn>
                    <a:cxn ang="0">
                      <a:pos x="87" y="13"/>
                    </a:cxn>
                    <a:cxn ang="0">
                      <a:pos x="84" y="7"/>
                    </a:cxn>
                    <a:cxn ang="0">
                      <a:pos x="77" y="3"/>
                    </a:cxn>
                    <a:cxn ang="0">
                      <a:pos x="71" y="0"/>
                    </a:cxn>
                    <a:cxn ang="0">
                      <a:pos x="62" y="0"/>
                    </a:cxn>
                    <a:cxn ang="0">
                      <a:pos x="55" y="1"/>
                    </a:cxn>
                    <a:cxn ang="0">
                      <a:pos x="47" y="5"/>
                    </a:cxn>
                    <a:cxn ang="0">
                      <a:pos x="41" y="11"/>
                    </a:cxn>
                    <a:cxn ang="0">
                      <a:pos x="34" y="20"/>
                    </a:cxn>
                    <a:cxn ang="0">
                      <a:pos x="25" y="31"/>
                    </a:cxn>
                    <a:cxn ang="0">
                      <a:pos x="16" y="43"/>
                    </a:cxn>
                    <a:cxn ang="0">
                      <a:pos x="9" y="56"/>
                    </a:cxn>
                    <a:cxn ang="0">
                      <a:pos x="3" y="69"/>
                    </a:cxn>
                    <a:cxn ang="0">
                      <a:pos x="0" y="79"/>
                    </a:cxn>
                    <a:cxn ang="0">
                      <a:pos x="3" y="87"/>
                    </a:cxn>
                    <a:cxn ang="0">
                      <a:pos x="15" y="80"/>
                    </a:cxn>
                    <a:cxn ang="0">
                      <a:pos x="27" y="70"/>
                    </a:cxn>
                    <a:cxn ang="0">
                      <a:pos x="40" y="60"/>
                    </a:cxn>
                    <a:cxn ang="0">
                      <a:pos x="52" y="50"/>
                    </a:cxn>
                    <a:cxn ang="0">
                      <a:pos x="63" y="41"/>
                    </a:cxn>
                    <a:cxn ang="0">
                      <a:pos x="72" y="33"/>
                    </a:cxn>
                    <a:cxn ang="0">
                      <a:pos x="80" y="27"/>
                    </a:cxn>
                    <a:cxn ang="0">
                      <a:pos x="84" y="23"/>
                    </a:cxn>
                  </a:cxnLst>
                  <a:rect l="0" t="0" r="r" b="b"/>
                  <a:pathLst>
                    <a:path w="88" h="87">
                      <a:moveTo>
                        <a:pt x="84" y="23"/>
                      </a:moveTo>
                      <a:lnTo>
                        <a:pt x="88" y="18"/>
                      </a:lnTo>
                      <a:lnTo>
                        <a:pt x="87" y="13"/>
                      </a:lnTo>
                      <a:lnTo>
                        <a:pt x="84" y="7"/>
                      </a:lnTo>
                      <a:lnTo>
                        <a:pt x="77" y="3"/>
                      </a:lnTo>
                      <a:lnTo>
                        <a:pt x="71" y="0"/>
                      </a:lnTo>
                      <a:lnTo>
                        <a:pt x="62" y="0"/>
                      </a:lnTo>
                      <a:lnTo>
                        <a:pt x="55" y="1"/>
                      </a:lnTo>
                      <a:lnTo>
                        <a:pt x="47" y="5"/>
                      </a:lnTo>
                      <a:lnTo>
                        <a:pt x="41" y="11"/>
                      </a:lnTo>
                      <a:lnTo>
                        <a:pt x="34" y="20"/>
                      </a:lnTo>
                      <a:lnTo>
                        <a:pt x="25" y="31"/>
                      </a:lnTo>
                      <a:lnTo>
                        <a:pt x="16" y="43"/>
                      </a:lnTo>
                      <a:lnTo>
                        <a:pt x="9" y="56"/>
                      </a:lnTo>
                      <a:lnTo>
                        <a:pt x="3" y="69"/>
                      </a:lnTo>
                      <a:lnTo>
                        <a:pt x="0" y="79"/>
                      </a:lnTo>
                      <a:lnTo>
                        <a:pt x="3" y="87"/>
                      </a:lnTo>
                      <a:lnTo>
                        <a:pt x="15" y="80"/>
                      </a:lnTo>
                      <a:lnTo>
                        <a:pt x="27" y="70"/>
                      </a:lnTo>
                      <a:lnTo>
                        <a:pt x="40" y="60"/>
                      </a:lnTo>
                      <a:lnTo>
                        <a:pt x="52" y="50"/>
                      </a:lnTo>
                      <a:lnTo>
                        <a:pt x="63" y="41"/>
                      </a:lnTo>
                      <a:lnTo>
                        <a:pt x="72" y="33"/>
                      </a:lnTo>
                      <a:lnTo>
                        <a:pt x="80" y="27"/>
                      </a:lnTo>
                      <a:lnTo>
                        <a:pt x="8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96" name="Freeform 76"/>
                <p:cNvSpPr>
                  <a:spLocks/>
                </p:cNvSpPr>
                <p:nvPr/>
              </p:nvSpPr>
              <p:spPr bwMode="auto">
                <a:xfrm>
                  <a:off x="8536" y="4890"/>
                  <a:ext cx="34" cy="9"/>
                </a:xfrm>
                <a:custGeom>
                  <a:avLst/>
                  <a:gdLst/>
                  <a:ahLst/>
                  <a:cxnLst>
                    <a:cxn ang="0">
                      <a:pos x="92" y="23"/>
                    </a:cxn>
                    <a:cxn ang="0">
                      <a:pos x="96" y="21"/>
                    </a:cxn>
                    <a:cxn ang="0">
                      <a:pos x="99" y="18"/>
                    </a:cxn>
                    <a:cxn ang="0">
                      <a:pos x="101" y="14"/>
                    </a:cxn>
                    <a:cxn ang="0">
                      <a:pos x="102" y="10"/>
                    </a:cxn>
                    <a:cxn ang="0">
                      <a:pos x="101" y="5"/>
                    </a:cxn>
                    <a:cxn ang="0">
                      <a:pos x="98" y="1"/>
                    </a:cxn>
                    <a:cxn ang="0">
                      <a:pos x="93" y="0"/>
                    </a:cxn>
                    <a:cxn ang="0">
                      <a:pos x="88" y="0"/>
                    </a:cxn>
                    <a:cxn ang="0">
                      <a:pos x="76" y="2"/>
                    </a:cxn>
                    <a:cxn ang="0">
                      <a:pos x="61" y="7"/>
                    </a:cxn>
                    <a:cxn ang="0">
                      <a:pos x="46" y="10"/>
                    </a:cxn>
                    <a:cxn ang="0">
                      <a:pos x="33" y="11"/>
                    </a:cxn>
                    <a:cxn ang="0">
                      <a:pos x="20" y="15"/>
                    </a:cxn>
                    <a:cxn ang="0">
                      <a:pos x="10" y="18"/>
                    </a:cxn>
                    <a:cxn ang="0">
                      <a:pos x="2" y="23"/>
                    </a:cxn>
                    <a:cxn ang="0">
                      <a:pos x="0" y="28"/>
                    </a:cxn>
                    <a:cxn ang="0">
                      <a:pos x="10" y="28"/>
                    </a:cxn>
                    <a:cxn ang="0">
                      <a:pos x="20" y="28"/>
                    </a:cxn>
                    <a:cxn ang="0">
                      <a:pos x="32" y="27"/>
                    </a:cxn>
                    <a:cxn ang="0">
                      <a:pos x="44" y="27"/>
                    </a:cxn>
                    <a:cxn ang="0">
                      <a:pos x="55" y="25"/>
                    </a:cxn>
                    <a:cxn ang="0">
                      <a:pos x="67" y="24"/>
                    </a:cxn>
                    <a:cxn ang="0">
                      <a:pos x="80" y="24"/>
                    </a:cxn>
                    <a:cxn ang="0">
                      <a:pos x="92" y="23"/>
                    </a:cxn>
                  </a:cxnLst>
                  <a:rect l="0" t="0" r="r" b="b"/>
                  <a:pathLst>
                    <a:path w="102" h="28">
                      <a:moveTo>
                        <a:pt x="92" y="23"/>
                      </a:moveTo>
                      <a:lnTo>
                        <a:pt x="96" y="21"/>
                      </a:lnTo>
                      <a:lnTo>
                        <a:pt x="99" y="18"/>
                      </a:lnTo>
                      <a:lnTo>
                        <a:pt x="101" y="14"/>
                      </a:lnTo>
                      <a:lnTo>
                        <a:pt x="102" y="10"/>
                      </a:lnTo>
                      <a:lnTo>
                        <a:pt x="101" y="5"/>
                      </a:lnTo>
                      <a:lnTo>
                        <a:pt x="98" y="1"/>
                      </a:lnTo>
                      <a:lnTo>
                        <a:pt x="93" y="0"/>
                      </a:lnTo>
                      <a:lnTo>
                        <a:pt x="88" y="0"/>
                      </a:lnTo>
                      <a:lnTo>
                        <a:pt x="76" y="2"/>
                      </a:lnTo>
                      <a:lnTo>
                        <a:pt x="61" y="7"/>
                      </a:lnTo>
                      <a:lnTo>
                        <a:pt x="46" y="10"/>
                      </a:lnTo>
                      <a:lnTo>
                        <a:pt x="33" y="11"/>
                      </a:lnTo>
                      <a:lnTo>
                        <a:pt x="20" y="15"/>
                      </a:lnTo>
                      <a:lnTo>
                        <a:pt x="10" y="18"/>
                      </a:lnTo>
                      <a:lnTo>
                        <a:pt x="2" y="23"/>
                      </a:lnTo>
                      <a:lnTo>
                        <a:pt x="0" y="28"/>
                      </a:lnTo>
                      <a:lnTo>
                        <a:pt x="10" y="28"/>
                      </a:lnTo>
                      <a:lnTo>
                        <a:pt x="20" y="28"/>
                      </a:lnTo>
                      <a:lnTo>
                        <a:pt x="32" y="27"/>
                      </a:lnTo>
                      <a:lnTo>
                        <a:pt x="44" y="27"/>
                      </a:lnTo>
                      <a:lnTo>
                        <a:pt x="55" y="25"/>
                      </a:lnTo>
                      <a:lnTo>
                        <a:pt x="67" y="24"/>
                      </a:lnTo>
                      <a:lnTo>
                        <a:pt x="80" y="24"/>
                      </a:lnTo>
                      <a:lnTo>
                        <a:pt x="9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97" name="Freeform 77"/>
                <p:cNvSpPr>
                  <a:spLocks/>
                </p:cNvSpPr>
                <p:nvPr/>
              </p:nvSpPr>
              <p:spPr bwMode="auto">
                <a:xfrm>
                  <a:off x="8550" y="4921"/>
                  <a:ext cx="47" cy="12"/>
                </a:xfrm>
                <a:custGeom>
                  <a:avLst/>
                  <a:gdLst/>
                  <a:ahLst/>
                  <a:cxnLst>
                    <a:cxn ang="0">
                      <a:pos x="123" y="36"/>
                    </a:cxn>
                    <a:cxn ang="0">
                      <a:pos x="129" y="36"/>
                    </a:cxn>
                    <a:cxn ang="0">
                      <a:pos x="135" y="32"/>
                    </a:cxn>
                    <a:cxn ang="0">
                      <a:pos x="139" y="28"/>
                    </a:cxn>
                    <a:cxn ang="0">
                      <a:pos x="142" y="20"/>
                    </a:cxn>
                    <a:cxn ang="0">
                      <a:pos x="141" y="15"/>
                    </a:cxn>
                    <a:cxn ang="0">
                      <a:pos x="138" y="9"/>
                    </a:cxn>
                    <a:cxn ang="0">
                      <a:pos x="133" y="5"/>
                    </a:cxn>
                    <a:cxn ang="0">
                      <a:pos x="126" y="3"/>
                    </a:cxn>
                    <a:cxn ang="0">
                      <a:pos x="108" y="3"/>
                    </a:cxn>
                    <a:cxn ang="0">
                      <a:pos x="88" y="3"/>
                    </a:cxn>
                    <a:cxn ang="0">
                      <a:pos x="67" y="2"/>
                    </a:cxn>
                    <a:cxn ang="0">
                      <a:pos x="47" y="2"/>
                    </a:cxn>
                    <a:cxn ang="0">
                      <a:pos x="29" y="0"/>
                    </a:cxn>
                    <a:cxn ang="0">
                      <a:pos x="13" y="2"/>
                    </a:cxn>
                    <a:cxn ang="0">
                      <a:pos x="4" y="5"/>
                    </a:cxn>
                    <a:cxn ang="0">
                      <a:pos x="0" y="9"/>
                    </a:cxn>
                    <a:cxn ang="0">
                      <a:pos x="10" y="12"/>
                    </a:cxn>
                    <a:cxn ang="0">
                      <a:pos x="22" y="16"/>
                    </a:cxn>
                    <a:cxn ang="0">
                      <a:pos x="38" y="19"/>
                    </a:cxn>
                    <a:cxn ang="0">
                      <a:pos x="54" y="22"/>
                    </a:cxn>
                    <a:cxn ang="0">
                      <a:pos x="72" y="25"/>
                    </a:cxn>
                    <a:cxn ang="0">
                      <a:pos x="89" y="29"/>
                    </a:cxn>
                    <a:cxn ang="0">
                      <a:pos x="107" y="32"/>
                    </a:cxn>
                    <a:cxn ang="0">
                      <a:pos x="123" y="36"/>
                    </a:cxn>
                  </a:cxnLst>
                  <a:rect l="0" t="0" r="r" b="b"/>
                  <a:pathLst>
                    <a:path w="142" h="36">
                      <a:moveTo>
                        <a:pt x="123" y="36"/>
                      </a:moveTo>
                      <a:lnTo>
                        <a:pt x="129" y="36"/>
                      </a:lnTo>
                      <a:lnTo>
                        <a:pt x="135" y="32"/>
                      </a:lnTo>
                      <a:lnTo>
                        <a:pt x="139" y="28"/>
                      </a:lnTo>
                      <a:lnTo>
                        <a:pt x="142" y="20"/>
                      </a:lnTo>
                      <a:lnTo>
                        <a:pt x="141" y="15"/>
                      </a:lnTo>
                      <a:lnTo>
                        <a:pt x="138" y="9"/>
                      </a:lnTo>
                      <a:lnTo>
                        <a:pt x="133" y="5"/>
                      </a:lnTo>
                      <a:lnTo>
                        <a:pt x="126" y="3"/>
                      </a:lnTo>
                      <a:lnTo>
                        <a:pt x="108" y="3"/>
                      </a:lnTo>
                      <a:lnTo>
                        <a:pt x="88" y="3"/>
                      </a:lnTo>
                      <a:lnTo>
                        <a:pt x="67" y="2"/>
                      </a:lnTo>
                      <a:lnTo>
                        <a:pt x="47" y="2"/>
                      </a:lnTo>
                      <a:lnTo>
                        <a:pt x="29" y="0"/>
                      </a:lnTo>
                      <a:lnTo>
                        <a:pt x="13" y="2"/>
                      </a:lnTo>
                      <a:lnTo>
                        <a:pt x="4" y="5"/>
                      </a:lnTo>
                      <a:lnTo>
                        <a:pt x="0" y="9"/>
                      </a:lnTo>
                      <a:lnTo>
                        <a:pt x="10" y="12"/>
                      </a:lnTo>
                      <a:lnTo>
                        <a:pt x="22" y="16"/>
                      </a:lnTo>
                      <a:lnTo>
                        <a:pt x="38" y="19"/>
                      </a:lnTo>
                      <a:lnTo>
                        <a:pt x="54" y="22"/>
                      </a:lnTo>
                      <a:lnTo>
                        <a:pt x="72" y="25"/>
                      </a:lnTo>
                      <a:lnTo>
                        <a:pt x="89" y="29"/>
                      </a:lnTo>
                      <a:lnTo>
                        <a:pt x="107" y="32"/>
                      </a:lnTo>
                      <a:lnTo>
                        <a:pt x="12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98" name="Freeform 78"/>
                <p:cNvSpPr>
                  <a:spLocks/>
                </p:cNvSpPr>
                <p:nvPr/>
              </p:nvSpPr>
              <p:spPr bwMode="auto">
                <a:xfrm>
                  <a:off x="8416" y="4751"/>
                  <a:ext cx="117" cy="200"/>
                </a:xfrm>
                <a:custGeom>
                  <a:avLst/>
                  <a:gdLst/>
                  <a:ahLst/>
                  <a:cxnLst>
                    <a:cxn ang="0">
                      <a:pos x="108" y="298"/>
                    </a:cxn>
                    <a:cxn ang="0">
                      <a:pos x="132" y="338"/>
                    </a:cxn>
                    <a:cxn ang="0">
                      <a:pos x="157" y="377"/>
                    </a:cxn>
                    <a:cxn ang="0">
                      <a:pos x="182" y="414"/>
                    </a:cxn>
                    <a:cxn ang="0">
                      <a:pos x="208" y="451"/>
                    </a:cxn>
                    <a:cxn ang="0">
                      <a:pos x="235" y="487"/>
                    </a:cxn>
                    <a:cxn ang="0">
                      <a:pos x="263" y="523"/>
                    </a:cxn>
                    <a:cxn ang="0">
                      <a:pos x="292" y="559"/>
                    </a:cxn>
                    <a:cxn ang="0">
                      <a:pos x="321" y="594"/>
                    </a:cxn>
                    <a:cxn ang="0">
                      <a:pos x="326" y="598"/>
                    </a:cxn>
                    <a:cxn ang="0">
                      <a:pos x="332" y="601"/>
                    </a:cxn>
                    <a:cxn ang="0">
                      <a:pos x="337" y="601"/>
                    </a:cxn>
                    <a:cxn ang="0">
                      <a:pos x="343" y="598"/>
                    </a:cxn>
                    <a:cxn ang="0">
                      <a:pos x="349" y="594"/>
                    </a:cxn>
                    <a:cxn ang="0">
                      <a:pos x="351" y="588"/>
                    </a:cxn>
                    <a:cxn ang="0">
                      <a:pos x="351" y="582"/>
                    </a:cxn>
                    <a:cxn ang="0">
                      <a:pos x="349" y="576"/>
                    </a:cxn>
                    <a:cxn ang="0">
                      <a:pos x="327" y="538"/>
                    </a:cxn>
                    <a:cxn ang="0">
                      <a:pos x="304" y="499"/>
                    </a:cxn>
                    <a:cxn ang="0">
                      <a:pos x="279" y="463"/>
                    </a:cxn>
                    <a:cxn ang="0">
                      <a:pos x="252" y="427"/>
                    </a:cxn>
                    <a:cxn ang="0">
                      <a:pos x="224" y="391"/>
                    </a:cxn>
                    <a:cxn ang="0">
                      <a:pos x="198" y="355"/>
                    </a:cxn>
                    <a:cxn ang="0">
                      <a:pos x="172" y="319"/>
                    </a:cxn>
                    <a:cxn ang="0">
                      <a:pos x="147" y="280"/>
                    </a:cxn>
                    <a:cxn ang="0">
                      <a:pos x="125" y="242"/>
                    </a:cxn>
                    <a:cxn ang="0">
                      <a:pos x="101" y="197"/>
                    </a:cxn>
                    <a:cxn ang="0">
                      <a:pos x="79" y="150"/>
                    </a:cxn>
                    <a:cxn ang="0">
                      <a:pos x="59" y="104"/>
                    </a:cxn>
                    <a:cxn ang="0">
                      <a:pos x="38" y="62"/>
                    </a:cxn>
                    <a:cxn ang="0">
                      <a:pos x="22" y="29"/>
                    </a:cxn>
                    <a:cxn ang="0">
                      <a:pos x="9" y="7"/>
                    </a:cxn>
                    <a:cxn ang="0">
                      <a:pos x="0" y="0"/>
                    </a:cxn>
                    <a:cxn ang="0">
                      <a:pos x="4" y="17"/>
                    </a:cxn>
                    <a:cxn ang="0">
                      <a:pos x="13" y="45"/>
                    </a:cxn>
                    <a:cxn ang="0">
                      <a:pos x="23" y="82"/>
                    </a:cxn>
                    <a:cxn ang="0">
                      <a:pos x="38" y="124"/>
                    </a:cxn>
                    <a:cxn ang="0">
                      <a:pos x="54" y="170"/>
                    </a:cxn>
                    <a:cxn ang="0">
                      <a:pos x="70" y="216"/>
                    </a:cxn>
                    <a:cxn ang="0">
                      <a:pos x="89" y="259"/>
                    </a:cxn>
                    <a:cxn ang="0">
                      <a:pos x="108" y="298"/>
                    </a:cxn>
                  </a:cxnLst>
                  <a:rect l="0" t="0" r="r" b="b"/>
                  <a:pathLst>
                    <a:path w="351" h="601">
                      <a:moveTo>
                        <a:pt x="108" y="298"/>
                      </a:moveTo>
                      <a:lnTo>
                        <a:pt x="132" y="338"/>
                      </a:lnTo>
                      <a:lnTo>
                        <a:pt x="157" y="377"/>
                      </a:lnTo>
                      <a:lnTo>
                        <a:pt x="182" y="414"/>
                      </a:lnTo>
                      <a:lnTo>
                        <a:pt x="208" y="451"/>
                      </a:lnTo>
                      <a:lnTo>
                        <a:pt x="235" y="487"/>
                      </a:lnTo>
                      <a:lnTo>
                        <a:pt x="263" y="523"/>
                      </a:lnTo>
                      <a:lnTo>
                        <a:pt x="292" y="559"/>
                      </a:lnTo>
                      <a:lnTo>
                        <a:pt x="321" y="594"/>
                      </a:lnTo>
                      <a:lnTo>
                        <a:pt x="326" y="598"/>
                      </a:lnTo>
                      <a:lnTo>
                        <a:pt x="332" y="601"/>
                      </a:lnTo>
                      <a:lnTo>
                        <a:pt x="337" y="601"/>
                      </a:lnTo>
                      <a:lnTo>
                        <a:pt x="343" y="598"/>
                      </a:lnTo>
                      <a:lnTo>
                        <a:pt x="349" y="594"/>
                      </a:lnTo>
                      <a:lnTo>
                        <a:pt x="351" y="588"/>
                      </a:lnTo>
                      <a:lnTo>
                        <a:pt x="351" y="582"/>
                      </a:lnTo>
                      <a:lnTo>
                        <a:pt x="349" y="576"/>
                      </a:lnTo>
                      <a:lnTo>
                        <a:pt x="327" y="538"/>
                      </a:lnTo>
                      <a:lnTo>
                        <a:pt x="304" y="499"/>
                      </a:lnTo>
                      <a:lnTo>
                        <a:pt x="279" y="463"/>
                      </a:lnTo>
                      <a:lnTo>
                        <a:pt x="252" y="427"/>
                      </a:lnTo>
                      <a:lnTo>
                        <a:pt x="224" y="391"/>
                      </a:lnTo>
                      <a:lnTo>
                        <a:pt x="198" y="355"/>
                      </a:lnTo>
                      <a:lnTo>
                        <a:pt x="172" y="319"/>
                      </a:lnTo>
                      <a:lnTo>
                        <a:pt x="147" y="280"/>
                      </a:lnTo>
                      <a:lnTo>
                        <a:pt x="125" y="242"/>
                      </a:lnTo>
                      <a:lnTo>
                        <a:pt x="101" y="197"/>
                      </a:lnTo>
                      <a:lnTo>
                        <a:pt x="79" y="150"/>
                      </a:lnTo>
                      <a:lnTo>
                        <a:pt x="59" y="104"/>
                      </a:lnTo>
                      <a:lnTo>
                        <a:pt x="38" y="62"/>
                      </a:lnTo>
                      <a:lnTo>
                        <a:pt x="22" y="29"/>
                      </a:lnTo>
                      <a:lnTo>
                        <a:pt x="9" y="7"/>
                      </a:lnTo>
                      <a:lnTo>
                        <a:pt x="0" y="0"/>
                      </a:lnTo>
                      <a:lnTo>
                        <a:pt x="4" y="17"/>
                      </a:lnTo>
                      <a:lnTo>
                        <a:pt x="13" y="45"/>
                      </a:lnTo>
                      <a:lnTo>
                        <a:pt x="23" y="82"/>
                      </a:lnTo>
                      <a:lnTo>
                        <a:pt x="38" y="124"/>
                      </a:lnTo>
                      <a:lnTo>
                        <a:pt x="54" y="170"/>
                      </a:lnTo>
                      <a:lnTo>
                        <a:pt x="70" y="216"/>
                      </a:lnTo>
                      <a:lnTo>
                        <a:pt x="89" y="259"/>
                      </a:lnTo>
                      <a:lnTo>
                        <a:pt x="108" y="2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399" name="Freeform 79"/>
                <p:cNvSpPr>
                  <a:spLocks/>
                </p:cNvSpPr>
                <p:nvPr/>
              </p:nvSpPr>
              <p:spPr bwMode="auto">
                <a:xfrm>
                  <a:off x="8100" y="4623"/>
                  <a:ext cx="541" cy="495"/>
                </a:xfrm>
                <a:custGeom>
                  <a:avLst/>
                  <a:gdLst/>
                  <a:ahLst/>
                  <a:cxnLst>
                    <a:cxn ang="0">
                      <a:pos x="746" y="0"/>
                    </a:cxn>
                    <a:cxn ang="0">
                      <a:pos x="763" y="0"/>
                    </a:cxn>
                    <a:cxn ang="0">
                      <a:pos x="798" y="1"/>
                    </a:cxn>
                    <a:cxn ang="0">
                      <a:pos x="848" y="2"/>
                    </a:cxn>
                    <a:cxn ang="0">
                      <a:pos x="912" y="5"/>
                    </a:cxn>
                    <a:cxn ang="0">
                      <a:pos x="987" y="10"/>
                    </a:cxn>
                    <a:cxn ang="0">
                      <a:pos x="1074" y="16"/>
                    </a:cxn>
                    <a:cxn ang="0">
                      <a:pos x="1171" y="27"/>
                    </a:cxn>
                    <a:cxn ang="0">
                      <a:pos x="1275" y="39"/>
                    </a:cxn>
                    <a:cxn ang="0">
                      <a:pos x="1386" y="56"/>
                    </a:cxn>
                    <a:cxn ang="0">
                      <a:pos x="1502" y="75"/>
                    </a:cxn>
                    <a:cxn ang="0">
                      <a:pos x="1620" y="100"/>
                    </a:cxn>
                    <a:cxn ang="0">
                      <a:pos x="1742" y="129"/>
                    </a:cxn>
                    <a:cxn ang="0">
                      <a:pos x="1865" y="164"/>
                    </a:cxn>
                    <a:cxn ang="0">
                      <a:pos x="1987" y="204"/>
                    </a:cxn>
                    <a:cxn ang="0">
                      <a:pos x="2105" y="250"/>
                    </a:cxn>
                    <a:cxn ang="0">
                      <a:pos x="1975" y="1184"/>
                    </a:cxn>
                    <a:cxn ang="0">
                      <a:pos x="1990" y="1191"/>
                    </a:cxn>
                    <a:cxn ang="0">
                      <a:pos x="2020" y="1219"/>
                    </a:cxn>
                    <a:cxn ang="0">
                      <a:pos x="2035" y="1282"/>
                    </a:cxn>
                    <a:cxn ang="0">
                      <a:pos x="2011" y="1394"/>
                    </a:cxn>
                    <a:cxn ang="0">
                      <a:pos x="1636" y="1835"/>
                    </a:cxn>
                    <a:cxn ang="0">
                      <a:pos x="1510" y="1979"/>
                    </a:cxn>
                    <a:cxn ang="0">
                      <a:pos x="1490" y="1977"/>
                    </a:cxn>
                    <a:cxn ang="0">
                      <a:pos x="1451" y="1972"/>
                    </a:cxn>
                    <a:cxn ang="0">
                      <a:pos x="1397" y="1965"/>
                    </a:cxn>
                    <a:cxn ang="0">
                      <a:pos x="1328" y="1955"/>
                    </a:cxn>
                    <a:cxn ang="0">
                      <a:pos x="1246" y="1943"/>
                    </a:cxn>
                    <a:cxn ang="0">
                      <a:pos x="1152" y="1927"/>
                    </a:cxn>
                    <a:cxn ang="0">
                      <a:pos x="1049" y="1907"/>
                    </a:cxn>
                    <a:cxn ang="0">
                      <a:pos x="937" y="1884"/>
                    </a:cxn>
                    <a:cxn ang="0">
                      <a:pos x="818" y="1856"/>
                    </a:cxn>
                    <a:cxn ang="0">
                      <a:pos x="696" y="1824"/>
                    </a:cxn>
                    <a:cxn ang="0">
                      <a:pos x="572" y="1787"/>
                    </a:cxn>
                    <a:cxn ang="0">
                      <a:pos x="445" y="1747"/>
                    </a:cxn>
                    <a:cxn ang="0">
                      <a:pos x="319" y="1700"/>
                    </a:cxn>
                    <a:cxn ang="0">
                      <a:pos x="196" y="1647"/>
                    </a:cxn>
                    <a:cxn ang="0">
                      <a:pos x="76" y="1590"/>
                    </a:cxn>
                    <a:cxn ang="0">
                      <a:pos x="18" y="1554"/>
                    </a:cxn>
                    <a:cxn ang="0">
                      <a:pos x="8" y="1514"/>
                    </a:cxn>
                    <a:cxn ang="0">
                      <a:pos x="0" y="1456"/>
                    </a:cxn>
                    <a:cxn ang="0">
                      <a:pos x="3" y="1396"/>
                    </a:cxn>
                    <a:cxn ang="0">
                      <a:pos x="443" y="1002"/>
                    </a:cxn>
                    <a:cxn ang="0">
                      <a:pos x="440" y="989"/>
                    </a:cxn>
                    <a:cxn ang="0">
                      <a:pos x="445" y="953"/>
                    </a:cxn>
                    <a:cxn ang="0">
                      <a:pos x="471" y="902"/>
                    </a:cxn>
                    <a:cxn ang="0">
                      <a:pos x="534" y="845"/>
                    </a:cxn>
                  </a:cxnLst>
                  <a:rect l="0" t="0" r="r" b="b"/>
                  <a:pathLst>
                    <a:path w="2164" h="1979">
                      <a:moveTo>
                        <a:pt x="743" y="0"/>
                      </a:moveTo>
                      <a:lnTo>
                        <a:pt x="746" y="0"/>
                      </a:lnTo>
                      <a:lnTo>
                        <a:pt x="753" y="0"/>
                      </a:lnTo>
                      <a:lnTo>
                        <a:pt x="763" y="0"/>
                      </a:lnTo>
                      <a:lnTo>
                        <a:pt x="778" y="0"/>
                      </a:lnTo>
                      <a:lnTo>
                        <a:pt x="798" y="1"/>
                      </a:lnTo>
                      <a:lnTo>
                        <a:pt x="822" y="1"/>
                      </a:lnTo>
                      <a:lnTo>
                        <a:pt x="848" y="2"/>
                      </a:lnTo>
                      <a:lnTo>
                        <a:pt x="878" y="3"/>
                      </a:lnTo>
                      <a:lnTo>
                        <a:pt x="912" y="5"/>
                      </a:lnTo>
                      <a:lnTo>
                        <a:pt x="949" y="7"/>
                      </a:lnTo>
                      <a:lnTo>
                        <a:pt x="987" y="10"/>
                      </a:lnTo>
                      <a:lnTo>
                        <a:pt x="1030" y="13"/>
                      </a:lnTo>
                      <a:lnTo>
                        <a:pt x="1074" y="16"/>
                      </a:lnTo>
                      <a:lnTo>
                        <a:pt x="1121" y="21"/>
                      </a:lnTo>
                      <a:lnTo>
                        <a:pt x="1171" y="27"/>
                      </a:lnTo>
                      <a:lnTo>
                        <a:pt x="1222" y="32"/>
                      </a:lnTo>
                      <a:lnTo>
                        <a:pt x="1275" y="39"/>
                      </a:lnTo>
                      <a:lnTo>
                        <a:pt x="1329" y="47"/>
                      </a:lnTo>
                      <a:lnTo>
                        <a:pt x="1386" y="56"/>
                      </a:lnTo>
                      <a:lnTo>
                        <a:pt x="1443" y="65"/>
                      </a:lnTo>
                      <a:lnTo>
                        <a:pt x="1502" y="75"/>
                      </a:lnTo>
                      <a:lnTo>
                        <a:pt x="1560" y="87"/>
                      </a:lnTo>
                      <a:lnTo>
                        <a:pt x="1620" y="100"/>
                      </a:lnTo>
                      <a:lnTo>
                        <a:pt x="1681" y="115"/>
                      </a:lnTo>
                      <a:lnTo>
                        <a:pt x="1742" y="129"/>
                      </a:lnTo>
                      <a:lnTo>
                        <a:pt x="1804" y="146"/>
                      </a:lnTo>
                      <a:lnTo>
                        <a:pt x="1865" y="164"/>
                      </a:lnTo>
                      <a:lnTo>
                        <a:pt x="1926" y="183"/>
                      </a:lnTo>
                      <a:lnTo>
                        <a:pt x="1987" y="204"/>
                      </a:lnTo>
                      <a:lnTo>
                        <a:pt x="2047" y="226"/>
                      </a:lnTo>
                      <a:lnTo>
                        <a:pt x="2105" y="250"/>
                      </a:lnTo>
                      <a:lnTo>
                        <a:pt x="2164" y="276"/>
                      </a:lnTo>
                      <a:lnTo>
                        <a:pt x="1975" y="1184"/>
                      </a:lnTo>
                      <a:lnTo>
                        <a:pt x="1980" y="1185"/>
                      </a:lnTo>
                      <a:lnTo>
                        <a:pt x="1990" y="1191"/>
                      </a:lnTo>
                      <a:lnTo>
                        <a:pt x="2005" y="1201"/>
                      </a:lnTo>
                      <a:lnTo>
                        <a:pt x="2020" y="1219"/>
                      </a:lnTo>
                      <a:lnTo>
                        <a:pt x="2031" y="1246"/>
                      </a:lnTo>
                      <a:lnTo>
                        <a:pt x="2035" y="1282"/>
                      </a:lnTo>
                      <a:lnTo>
                        <a:pt x="2030" y="1332"/>
                      </a:lnTo>
                      <a:lnTo>
                        <a:pt x="2011" y="1394"/>
                      </a:lnTo>
                      <a:lnTo>
                        <a:pt x="1681" y="1835"/>
                      </a:lnTo>
                      <a:lnTo>
                        <a:pt x="1636" y="1835"/>
                      </a:lnTo>
                      <a:lnTo>
                        <a:pt x="1512" y="1979"/>
                      </a:lnTo>
                      <a:lnTo>
                        <a:pt x="1510" y="1979"/>
                      </a:lnTo>
                      <a:lnTo>
                        <a:pt x="1502" y="1978"/>
                      </a:lnTo>
                      <a:lnTo>
                        <a:pt x="1490" y="1977"/>
                      </a:lnTo>
                      <a:lnTo>
                        <a:pt x="1474" y="1974"/>
                      </a:lnTo>
                      <a:lnTo>
                        <a:pt x="1451" y="1972"/>
                      </a:lnTo>
                      <a:lnTo>
                        <a:pt x="1427" y="1969"/>
                      </a:lnTo>
                      <a:lnTo>
                        <a:pt x="1397" y="1965"/>
                      </a:lnTo>
                      <a:lnTo>
                        <a:pt x="1364" y="1961"/>
                      </a:lnTo>
                      <a:lnTo>
                        <a:pt x="1328" y="1955"/>
                      </a:lnTo>
                      <a:lnTo>
                        <a:pt x="1288" y="1950"/>
                      </a:lnTo>
                      <a:lnTo>
                        <a:pt x="1246" y="1943"/>
                      </a:lnTo>
                      <a:lnTo>
                        <a:pt x="1200" y="1935"/>
                      </a:lnTo>
                      <a:lnTo>
                        <a:pt x="1152" y="1927"/>
                      </a:lnTo>
                      <a:lnTo>
                        <a:pt x="1101" y="1918"/>
                      </a:lnTo>
                      <a:lnTo>
                        <a:pt x="1049" y="1907"/>
                      </a:lnTo>
                      <a:lnTo>
                        <a:pt x="993" y="1896"/>
                      </a:lnTo>
                      <a:lnTo>
                        <a:pt x="937" y="1884"/>
                      </a:lnTo>
                      <a:lnTo>
                        <a:pt x="878" y="1871"/>
                      </a:lnTo>
                      <a:lnTo>
                        <a:pt x="818" y="1856"/>
                      </a:lnTo>
                      <a:lnTo>
                        <a:pt x="758" y="1841"/>
                      </a:lnTo>
                      <a:lnTo>
                        <a:pt x="696" y="1824"/>
                      </a:lnTo>
                      <a:lnTo>
                        <a:pt x="634" y="1806"/>
                      </a:lnTo>
                      <a:lnTo>
                        <a:pt x="572" y="1787"/>
                      </a:lnTo>
                      <a:lnTo>
                        <a:pt x="508" y="1768"/>
                      </a:lnTo>
                      <a:lnTo>
                        <a:pt x="445" y="1747"/>
                      </a:lnTo>
                      <a:lnTo>
                        <a:pt x="382" y="1724"/>
                      </a:lnTo>
                      <a:lnTo>
                        <a:pt x="319" y="1700"/>
                      </a:lnTo>
                      <a:lnTo>
                        <a:pt x="257" y="1674"/>
                      </a:lnTo>
                      <a:lnTo>
                        <a:pt x="196" y="1647"/>
                      </a:lnTo>
                      <a:lnTo>
                        <a:pt x="135" y="1620"/>
                      </a:lnTo>
                      <a:lnTo>
                        <a:pt x="76" y="1590"/>
                      </a:lnTo>
                      <a:lnTo>
                        <a:pt x="19" y="1559"/>
                      </a:lnTo>
                      <a:lnTo>
                        <a:pt x="18" y="1554"/>
                      </a:lnTo>
                      <a:lnTo>
                        <a:pt x="13" y="1538"/>
                      </a:lnTo>
                      <a:lnTo>
                        <a:pt x="8" y="1514"/>
                      </a:lnTo>
                      <a:lnTo>
                        <a:pt x="3" y="1486"/>
                      </a:lnTo>
                      <a:lnTo>
                        <a:pt x="0" y="1456"/>
                      </a:lnTo>
                      <a:lnTo>
                        <a:pt x="0" y="1424"/>
                      </a:lnTo>
                      <a:lnTo>
                        <a:pt x="3" y="1396"/>
                      </a:lnTo>
                      <a:lnTo>
                        <a:pt x="13" y="1371"/>
                      </a:lnTo>
                      <a:lnTo>
                        <a:pt x="443" y="1002"/>
                      </a:lnTo>
                      <a:lnTo>
                        <a:pt x="441" y="999"/>
                      </a:lnTo>
                      <a:lnTo>
                        <a:pt x="440" y="989"/>
                      </a:lnTo>
                      <a:lnTo>
                        <a:pt x="440" y="973"/>
                      </a:lnTo>
                      <a:lnTo>
                        <a:pt x="445" y="953"/>
                      </a:lnTo>
                      <a:lnTo>
                        <a:pt x="453" y="928"/>
                      </a:lnTo>
                      <a:lnTo>
                        <a:pt x="471" y="902"/>
                      </a:lnTo>
                      <a:lnTo>
                        <a:pt x="497" y="874"/>
                      </a:lnTo>
                      <a:lnTo>
                        <a:pt x="534" y="845"/>
                      </a:lnTo>
                      <a:lnTo>
                        <a:pt x="74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00" name="Freeform 80"/>
                <p:cNvSpPr>
                  <a:spLocks/>
                </p:cNvSpPr>
                <p:nvPr/>
              </p:nvSpPr>
              <p:spPr bwMode="auto">
                <a:xfrm>
                  <a:off x="8279" y="4656"/>
                  <a:ext cx="311" cy="233"/>
                </a:xfrm>
                <a:custGeom>
                  <a:avLst/>
                  <a:gdLst/>
                  <a:ahLst/>
                  <a:cxnLst>
                    <a:cxn ang="0">
                      <a:pos x="164" y="0"/>
                    </a:cxn>
                    <a:cxn ang="0">
                      <a:pos x="1244" y="214"/>
                    </a:cxn>
                    <a:cxn ang="0">
                      <a:pos x="1067" y="930"/>
                    </a:cxn>
                    <a:cxn ang="0">
                      <a:pos x="0" y="688"/>
                    </a:cxn>
                    <a:cxn ang="0">
                      <a:pos x="164" y="0"/>
                    </a:cxn>
                  </a:cxnLst>
                  <a:rect l="0" t="0" r="r" b="b"/>
                  <a:pathLst>
                    <a:path w="1244" h="930">
                      <a:moveTo>
                        <a:pt x="164" y="0"/>
                      </a:moveTo>
                      <a:lnTo>
                        <a:pt x="1244" y="214"/>
                      </a:lnTo>
                      <a:lnTo>
                        <a:pt x="1067" y="930"/>
                      </a:lnTo>
                      <a:lnTo>
                        <a:pt x="0" y="688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01" name="Freeform 81"/>
                <p:cNvSpPr>
                  <a:spLocks/>
                </p:cNvSpPr>
                <p:nvPr/>
              </p:nvSpPr>
              <p:spPr bwMode="auto">
                <a:xfrm>
                  <a:off x="8300" y="4672"/>
                  <a:ext cx="237" cy="91"/>
                </a:xfrm>
                <a:custGeom>
                  <a:avLst/>
                  <a:gdLst/>
                  <a:ahLst/>
                  <a:cxnLst>
                    <a:cxn ang="0">
                      <a:pos x="112" y="0"/>
                    </a:cxn>
                    <a:cxn ang="0">
                      <a:pos x="952" y="153"/>
                    </a:cxn>
                    <a:cxn ang="0">
                      <a:pos x="200" y="108"/>
                    </a:cxn>
                    <a:cxn ang="0">
                      <a:pos x="0" y="366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952" h="366">
                      <a:moveTo>
                        <a:pt x="112" y="0"/>
                      </a:moveTo>
                      <a:lnTo>
                        <a:pt x="952" y="153"/>
                      </a:lnTo>
                      <a:lnTo>
                        <a:pt x="200" y="108"/>
                      </a:lnTo>
                      <a:lnTo>
                        <a:pt x="0" y="366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02" name="Freeform 82"/>
                <p:cNvSpPr>
                  <a:spLocks/>
                </p:cNvSpPr>
                <p:nvPr/>
              </p:nvSpPr>
              <p:spPr bwMode="auto">
                <a:xfrm>
                  <a:off x="8222" y="4885"/>
                  <a:ext cx="315" cy="84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1259" y="288"/>
                    </a:cxn>
                    <a:cxn ang="0">
                      <a:pos x="1226" y="337"/>
                    </a:cxn>
                    <a:cxn ang="0">
                      <a:pos x="0" y="32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1259" h="337">
                      <a:moveTo>
                        <a:pt x="40" y="0"/>
                      </a:moveTo>
                      <a:lnTo>
                        <a:pt x="1259" y="288"/>
                      </a:lnTo>
                      <a:lnTo>
                        <a:pt x="1226" y="337"/>
                      </a:lnTo>
                      <a:lnTo>
                        <a:pt x="0" y="32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03" name="Freeform 83"/>
                <p:cNvSpPr>
                  <a:spLocks/>
                </p:cNvSpPr>
                <p:nvPr/>
              </p:nvSpPr>
              <p:spPr bwMode="auto">
                <a:xfrm>
                  <a:off x="8193" y="4910"/>
                  <a:ext cx="316" cy="86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1265" y="286"/>
                    </a:cxn>
                    <a:cxn ang="0">
                      <a:pos x="1226" y="342"/>
                    </a:cxn>
                    <a:cxn ang="0">
                      <a:pos x="0" y="37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1265" h="342">
                      <a:moveTo>
                        <a:pt x="46" y="0"/>
                      </a:moveTo>
                      <a:lnTo>
                        <a:pt x="1265" y="286"/>
                      </a:lnTo>
                      <a:lnTo>
                        <a:pt x="1226" y="342"/>
                      </a:lnTo>
                      <a:lnTo>
                        <a:pt x="0" y="3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04" name="Freeform 84"/>
                <p:cNvSpPr>
                  <a:spLocks/>
                </p:cNvSpPr>
                <p:nvPr/>
              </p:nvSpPr>
              <p:spPr bwMode="auto">
                <a:xfrm>
                  <a:off x="8165" y="4936"/>
                  <a:ext cx="316" cy="86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1264" y="287"/>
                    </a:cxn>
                    <a:cxn ang="0">
                      <a:pos x="1224" y="344"/>
                    </a:cxn>
                    <a:cxn ang="0">
                      <a:pos x="0" y="37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1264" h="344">
                      <a:moveTo>
                        <a:pt x="45" y="0"/>
                      </a:moveTo>
                      <a:lnTo>
                        <a:pt x="1264" y="287"/>
                      </a:lnTo>
                      <a:lnTo>
                        <a:pt x="1224" y="344"/>
                      </a:lnTo>
                      <a:lnTo>
                        <a:pt x="0" y="37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05" name="Freeform 85"/>
                <p:cNvSpPr>
                  <a:spLocks/>
                </p:cNvSpPr>
                <p:nvPr/>
              </p:nvSpPr>
              <p:spPr bwMode="auto">
                <a:xfrm>
                  <a:off x="8243" y="4989"/>
                  <a:ext cx="48" cy="1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23" y="1"/>
                    </a:cxn>
                    <a:cxn ang="0">
                      <a:pos x="40" y="0"/>
                    </a:cxn>
                    <a:cxn ang="0">
                      <a:pos x="62" y="0"/>
                    </a:cxn>
                    <a:cxn ang="0">
                      <a:pos x="90" y="3"/>
                    </a:cxn>
                    <a:cxn ang="0">
                      <a:pos x="120" y="8"/>
                    </a:cxn>
                    <a:cxn ang="0">
                      <a:pos x="148" y="18"/>
                    </a:cxn>
                    <a:cxn ang="0">
                      <a:pos x="173" y="34"/>
                    </a:cxn>
                    <a:cxn ang="0">
                      <a:pos x="190" y="57"/>
                    </a:cxn>
                    <a:cxn ang="0">
                      <a:pos x="190" y="58"/>
                    </a:cxn>
                    <a:cxn ang="0">
                      <a:pos x="190" y="62"/>
                    </a:cxn>
                    <a:cxn ang="0">
                      <a:pos x="189" y="68"/>
                    </a:cxn>
                    <a:cxn ang="0">
                      <a:pos x="187" y="74"/>
                    </a:cxn>
                    <a:cxn ang="0">
                      <a:pos x="181" y="78"/>
                    </a:cxn>
                    <a:cxn ang="0">
                      <a:pos x="173" y="79"/>
                    </a:cxn>
                    <a:cxn ang="0">
                      <a:pos x="160" y="78"/>
                    </a:cxn>
                    <a:cxn ang="0">
                      <a:pos x="143" y="71"/>
                    </a:cxn>
                    <a:cxn ang="0">
                      <a:pos x="143" y="69"/>
                    </a:cxn>
                    <a:cxn ang="0">
                      <a:pos x="142" y="65"/>
                    </a:cxn>
                    <a:cxn ang="0">
                      <a:pos x="139" y="58"/>
                    </a:cxn>
                    <a:cxn ang="0">
                      <a:pos x="130" y="50"/>
                    </a:cxn>
                    <a:cxn ang="0">
                      <a:pos x="116" y="42"/>
                    </a:cxn>
                    <a:cxn ang="0">
                      <a:pos x="94" y="35"/>
                    </a:cxn>
                    <a:cxn ang="0">
                      <a:pos x="63" y="32"/>
                    </a:cxn>
                    <a:cxn ang="0">
                      <a:pos x="22" y="32"/>
                    </a:cxn>
                    <a:cxn ang="0">
                      <a:pos x="20" y="32"/>
                    </a:cxn>
                    <a:cxn ang="0">
                      <a:pos x="15" y="30"/>
                    </a:cxn>
                    <a:cxn ang="0">
                      <a:pos x="9" y="27"/>
                    </a:cxn>
                    <a:cxn ang="0">
                      <a:pos x="5" y="24"/>
                    </a:cxn>
                    <a:cxn ang="0">
                      <a:pos x="0" y="19"/>
                    </a:cxn>
                    <a:cxn ang="0">
                      <a:pos x="0" y="15"/>
                    </a:cxn>
                    <a:cxn ang="0">
                      <a:pos x="6" y="8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0" h="79">
                      <a:moveTo>
                        <a:pt x="18" y="1"/>
                      </a:moveTo>
                      <a:lnTo>
                        <a:pt x="23" y="1"/>
                      </a:lnTo>
                      <a:lnTo>
                        <a:pt x="40" y="0"/>
                      </a:lnTo>
                      <a:lnTo>
                        <a:pt x="62" y="0"/>
                      </a:lnTo>
                      <a:lnTo>
                        <a:pt x="90" y="3"/>
                      </a:lnTo>
                      <a:lnTo>
                        <a:pt x="120" y="8"/>
                      </a:lnTo>
                      <a:lnTo>
                        <a:pt x="148" y="18"/>
                      </a:lnTo>
                      <a:lnTo>
                        <a:pt x="173" y="34"/>
                      </a:lnTo>
                      <a:lnTo>
                        <a:pt x="190" y="57"/>
                      </a:lnTo>
                      <a:lnTo>
                        <a:pt x="190" y="58"/>
                      </a:lnTo>
                      <a:lnTo>
                        <a:pt x="190" y="62"/>
                      </a:lnTo>
                      <a:lnTo>
                        <a:pt x="189" y="68"/>
                      </a:lnTo>
                      <a:lnTo>
                        <a:pt x="187" y="74"/>
                      </a:lnTo>
                      <a:lnTo>
                        <a:pt x="181" y="78"/>
                      </a:lnTo>
                      <a:lnTo>
                        <a:pt x="173" y="79"/>
                      </a:lnTo>
                      <a:lnTo>
                        <a:pt x="160" y="78"/>
                      </a:lnTo>
                      <a:lnTo>
                        <a:pt x="143" y="71"/>
                      </a:lnTo>
                      <a:lnTo>
                        <a:pt x="143" y="69"/>
                      </a:lnTo>
                      <a:lnTo>
                        <a:pt x="142" y="65"/>
                      </a:lnTo>
                      <a:lnTo>
                        <a:pt x="139" y="58"/>
                      </a:lnTo>
                      <a:lnTo>
                        <a:pt x="130" y="50"/>
                      </a:lnTo>
                      <a:lnTo>
                        <a:pt x="116" y="42"/>
                      </a:lnTo>
                      <a:lnTo>
                        <a:pt x="94" y="35"/>
                      </a:lnTo>
                      <a:lnTo>
                        <a:pt x="63" y="32"/>
                      </a:lnTo>
                      <a:lnTo>
                        <a:pt x="22" y="32"/>
                      </a:lnTo>
                      <a:lnTo>
                        <a:pt x="20" y="32"/>
                      </a:lnTo>
                      <a:lnTo>
                        <a:pt x="15" y="30"/>
                      </a:lnTo>
                      <a:lnTo>
                        <a:pt x="9" y="27"/>
                      </a:lnTo>
                      <a:lnTo>
                        <a:pt x="5" y="24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6" y="8"/>
                      </a:lnTo>
                      <a:lnTo>
                        <a:pt x="18" y="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06" name="Freeform 86"/>
                <p:cNvSpPr>
                  <a:spLocks/>
                </p:cNvSpPr>
                <p:nvPr/>
              </p:nvSpPr>
              <p:spPr bwMode="auto">
                <a:xfrm>
                  <a:off x="8246" y="5003"/>
                  <a:ext cx="27" cy="15"/>
                </a:xfrm>
                <a:custGeom>
                  <a:avLst/>
                  <a:gdLst/>
                  <a:ahLst/>
                  <a:cxnLst>
                    <a:cxn ang="0">
                      <a:pos x="43" y="58"/>
                    </a:cxn>
                    <a:cxn ang="0">
                      <a:pos x="54" y="61"/>
                    </a:cxn>
                    <a:cxn ang="0">
                      <a:pos x="64" y="63"/>
                    </a:cxn>
                    <a:cxn ang="0">
                      <a:pos x="74" y="63"/>
                    </a:cxn>
                    <a:cxn ang="0">
                      <a:pos x="83" y="63"/>
                    </a:cxn>
                    <a:cxn ang="0">
                      <a:pos x="91" y="61"/>
                    </a:cxn>
                    <a:cxn ang="0">
                      <a:pos x="97" y="57"/>
                    </a:cxn>
                    <a:cxn ang="0">
                      <a:pos x="102" y="54"/>
                    </a:cxn>
                    <a:cxn ang="0">
                      <a:pos x="106" y="48"/>
                    </a:cxn>
                    <a:cxn ang="0">
                      <a:pos x="107" y="43"/>
                    </a:cxn>
                    <a:cxn ang="0">
                      <a:pos x="106" y="37"/>
                    </a:cxn>
                    <a:cxn ang="0">
                      <a:pos x="102" y="30"/>
                    </a:cxn>
                    <a:cxn ang="0">
                      <a:pos x="97" y="24"/>
                    </a:cxn>
                    <a:cxn ang="0">
                      <a:pos x="90" y="19"/>
                    </a:cxn>
                    <a:cxn ang="0">
                      <a:pos x="82" y="13"/>
                    </a:cxn>
                    <a:cxn ang="0">
                      <a:pos x="74" y="9"/>
                    </a:cxn>
                    <a:cxn ang="0">
                      <a:pos x="63" y="4"/>
                    </a:cxn>
                    <a:cxn ang="0">
                      <a:pos x="53" y="2"/>
                    </a:cxn>
                    <a:cxn ang="0">
                      <a:pos x="42" y="0"/>
                    </a:cxn>
                    <a:cxn ang="0">
                      <a:pos x="32" y="0"/>
                    </a:cxn>
                    <a:cxn ang="0">
                      <a:pos x="23" y="1"/>
                    </a:cxn>
                    <a:cxn ang="0">
                      <a:pos x="15" y="2"/>
                    </a:cxn>
                    <a:cxn ang="0">
                      <a:pos x="8" y="5"/>
                    </a:cxn>
                    <a:cxn ang="0">
                      <a:pos x="3" y="10"/>
                    </a:cxn>
                    <a:cxn ang="0">
                      <a:pos x="1" y="14"/>
                    </a:cxn>
                    <a:cxn ang="0">
                      <a:pos x="0" y="20"/>
                    </a:cxn>
                    <a:cxn ang="0">
                      <a:pos x="1" y="26"/>
                    </a:cxn>
                    <a:cxn ang="0">
                      <a:pos x="5" y="32"/>
                    </a:cxn>
                    <a:cxn ang="0">
                      <a:pos x="9" y="38"/>
                    </a:cxn>
                    <a:cxn ang="0">
                      <a:pos x="16" y="44"/>
                    </a:cxn>
                    <a:cxn ang="0">
                      <a:pos x="25" y="49"/>
                    </a:cxn>
                    <a:cxn ang="0">
                      <a:pos x="33" y="54"/>
                    </a:cxn>
                    <a:cxn ang="0">
                      <a:pos x="43" y="58"/>
                    </a:cxn>
                  </a:cxnLst>
                  <a:rect l="0" t="0" r="r" b="b"/>
                  <a:pathLst>
                    <a:path w="107" h="63">
                      <a:moveTo>
                        <a:pt x="43" y="58"/>
                      </a:moveTo>
                      <a:lnTo>
                        <a:pt x="54" y="61"/>
                      </a:lnTo>
                      <a:lnTo>
                        <a:pt x="64" y="63"/>
                      </a:lnTo>
                      <a:lnTo>
                        <a:pt x="74" y="63"/>
                      </a:lnTo>
                      <a:lnTo>
                        <a:pt x="83" y="63"/>
                      </a:lnTo>
                      <a:lnTo>
                        <a:pt x="91" y="61"/>
                      </a:lnTo>
                      <a:lnTo>
                        <a:pt x="97" y="57"/>
                      </a:lnTo>
                      <a:lnTo>
                        <a:pt x="102" y="54"/>
                      </a:lnTo>
                      <a:lnTo>
                        <a:pt x="106" y="48"/>
                      </a:lnTo>
                      <a:lnTo>
                        <a:pt x="107" y="43"/>
                      </a:lnTo>
                      <a:lnTo>
                        <a:pt x="106" y="37"/>
                      </a:lnTo>
                      <a:lnTo>
                        <a:pt x="102" y="30"/>
                      </a:lnTo>
                      <a:lnTo>
                        <a:pt x="97" y="24"/>
                      </a:lnTo>
                      <a:lnTo>
                        <a:pt x="90" y="19"/>
                      </a:lnTo>
                      <a:lnTo>
                        <a:pt x="82" y="13"/>
                      </a:lnTo>
                      <a:lnTo>
                        <a:pt x="74" y="9"/>
                      </a:lnTo>
                      <a:lnTo>
                        <a:pt x="63" y="4"/>
                      </a:lnTo>
                      <a:lnTo>
                        <a:pt x="53" y="2"/>
                      </a:lnTo>
                      <a:lnTo>
                        <a:pt x="42" y="0"/>
                      </a:lnTo>
                      <a:lnTo>
                        <a:pt x="32" y="0"/>
                      </a:lnTo>
                      <a:lnTo>
                        <a:pt x="23" y="1"/>
                      </a:lnTo>
                      <a:lnTo>
                        <a:pt x="15" y="2"/>
                      </a:lnTo>
                      <a:lnTo>
                        <a:pt x="8" y="5"/>
                      </a:lnTo>
                      <a:lnTo>
                        <a:pt x="3" y="10"/>
                      </a:lnTo>
                      <a:lnTo>
                        <a:pt x="1" y="14"/>
                      </a:lnTo>
                      <a:lnTo>
                        <a:pt x="0" y="20"/>
                      </a:lnTo>
                      <a:lnTo>
                        <a:pt x="1" y="26"/>
                      </a:lnTo>
                      <a:lnTo>
                        <a:pt x="5" y="32"/>
                      </a:lnTo>
                      <a:lnTo>
                        <a:pt x="9" y="38"/>
                      </a:lnTo>
                      <a:lnTo>
                        <a:pt x="16" y="44"/>
                      </a:lnTo>
                      <a:lnTo>
                        <a:pt x="25" y="49"/>
                      </a:lnTo>
                      <a:lnTo>
                        <a:pt x="33" y="54"/>
                      </a:lnTo>
                      <a:lnTo>
                        <a:pt x="43" y="58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07" name="Freeform 87"/>
                <p:cNvSpPr>
                  <a:spLocks/>
                </p:cNvSpPr>
                <p:nvPr/>
              </p:nvSpPr>
              <p:spPr bwMode="auto">
                <a:xfrm>
                  <a:off x="8113" y="4974"/>
                  <a:ext cx="367" cy="131"/>
                </a:xfrm>
                <a:custGeom>
                  <a:avLst/>
                  <a:gdLst/>
                  <a:ahLst/>
                  <a:cxnLst>
                    <a:cxn ang="0">
                      <a:pos x="1466" y="407"/>
                    </a:cxn>
                    <a:cxn ang="0">
                      <a:pos x="1446" y="405"/>
                    </a:cxn>
                    <a:cxn ang="0">
                      <a:pos x="1408" y="400"/>
                    </a:cxn>
                    <a:cxn ang="0">
                      <a:pos x="1353" y="393"/>
                    </a:cxn>
                    <a:cxn ang="0">
                      <a:pos x="1285" y="383"/>
                    </a:cxn>
                    <a:cxn ang="0">
                      <a:pos x="1203" y="370"/>
                    </a:cxn>
                    <a:cxn ang="0">
                      <a:pos x="1110" y="354"/>
                    </a:cxn>
                    <a:cxn ang="0">
                      <a:pos x="1008" y="335"/>
                    </a:cxn>
                    <a:cxn ang="0">
                      <a:pos x="898" y="311"/>
                    </a:cxn>
                    <a:cxn ang="0">
                      <a:pos x="782" y="284"/>
                    </a:cxn>
                    <a:cxn ang="0">
                      <a:pos x="663" y="253"/>
                    </a:cxn>
                    <a:cxn ang="0">
                      <a:pos x="541" y="217"/>
                    </a:cxn>
                    <a:cxn ang="0">
                      <a:pos x="417" y="178"/>
                    </a:cxn>
                    <a:cxn ang="0">
                      <a:pos x="296" y="133"/>
                    </a:cxn>
                    <a:cxn ang="0">
                      <a:pos x="178" y="84"/>
                    </a:cxn>
                    <a:cxn ang="0">
                      <a:pos x="64" y="29"/>
                    </a:cxn>
                    <a:cxn ang="0">
                      <a:pos x="7" y="4"/>
                    </a:cxn>
                    <a:cxn ang="0">
                      <a:pos x="3" y="33"/>
                    </a:cxn>
                    <a:cxn ang="0">
                      <a:pos x="0" y="79"/>
                    </a:cxn>
                    <a:cxn ang="0">
                      <a:pos x="10" y="125"/>
                    </a:cxn>
                    <a:cxn ang="0">
                      <a:pos x="23" y="144"/>
                    </a:cxn>
                    <a:cxn ang="0">
                      <a:pos x="33" y="150"/>
                    </a:cxn>
                    <a:cxn ang="0">
                      <a:pos x="54" y="161"/>
                    </a:cxn>
                    <a:cxn ang="0">
                      <a:pos x="86" y="177"/>
                    </a:cxn>
                    <a:cxn ang="0">
                      <a:pos x="128" y="197"/>
                    </a:cxn>
                    <a:cxn ang="0">
                      <a:pos x="182" y="221"/>
                    </a:cxn>
                    <a:cxn ang="0">
                      <a:pos x="247" y="248"/>
                    </a:cxn>
                    <a:cxn ang="0">
                      <a:pos x="322" y="277"/>
                    </a:cxn>
                    <a:cxn ang="0">
                      <a:pos x="410" y="308"/>
                    </a:cxn>
                    <a:cxn ang="0">
                      <a:pos x="508" y="339"/>
                    </a:cxn>
                    <a:cxn ang="0">
                      <a:pos x="618" y="371"/>
                    </a:cxn>
                    <a:cxn ang="0">
                      <a:pos x="740" y="402"/>
                    </a:cxn>
                    <a:cxn ang="0">
                      <a:pos x="874" y="433"/>
                    </a:cxn>
                    <a:cxn ang="0">
                      <a:pos x="1018" y="462"/>
                    </a:cxn>
                    <a:cxn ang="0">
                      <a:pos x="1176" y="490"/>
                    </a:cxn>
                    <a:cxn ang="0">
                      <a:pos x="1346" y="514"/>
                    </a:cxn>
                    <a:cxn ang="0">
                      <a:pos x="1436" y="523"/>
                    </a:cxn>
                    <a:cxn ang="0">
                      <a:pos x="1447" y="506"/>
                    </a:cxn>
                    <a:cxn ang="0">
                      <a:pos x="1461" y="474"/>
                    </a:cxn>
                    <a:cxn ang="0">
                      <a:pos x="1469" y="432"/>
                    </a:cxn>
                  </a:cxnLst>
                  <a:rect l="0" t="0" r="r" b="b"/>
                  <a:pathLst>
                    <a:path w="1469" h="525">
                      <a:moveTo>
                        <a:pt x="1468" y="407"/>
                      </a:moveTo>
                      <a:lnTo>
                        <a:pt x="1466" y="407"/>
                      </a:lnTo>
                      <a:lnTo>
                        <a:pt x="1458" y="406"/>
                      </a:lnTo>
                      <a:lnTo>
                        <a:pt x="1446" y="405"/>
                      </a:lnTo>
                      <a:lnTo>
                        <a:pt x="1429" y="402"/>
                      </a:lnTo>
                      <a:lnTo>
                        <a:pt x="1408" y="400"/>
                      </a:lnTo>
                      <a:lnTo>
                        <a:pt x="1382" y="397"/>
                      </a:lnTo>
                      <a:lnTo>
                        <a:pt x="1353" y="393"/>
                      </a:lnTo>
                      <a:lnTo>
                        <a:pt x="1321" y="389"/>
                      </a:lnTo>
                      <a:lnTo>
                        <a:pt x="1285" y="383"/>
                      </a:lnTo>
                      <a:lnTo>
                        <a:pt x="1245" y="376"/>
                      </a:lnTo>
                      <a:lnTo>
                        <a:pt x="1203" y="370"/>
                      </a:lnTo>
                      <a:lnTo>
                        <a:pt x="1158" y="363"/>
                      </a:lnTo>
                      <a:lnTo>
                        <a:pt x="1110" y="354"/>
                      </a:lnTo>
                      <a:lnTo>
                        <a:pt x="1060" y="345"/>
                      </a:lnTo>
                      <a:lnTo>
                        <a:pt x="1008" y="335"/>
                      </a:lnTo>
                      <a:lnTo>
                        <a:pt x="954" y="323"/>
                      </a:lnTo>
                      <a:lnTo>
                        <a:pt x="898" y="311"/>
                      </a:lnTo>
                      <a:lnTo>
                        <a:pt x="841" y="299"/>
                      </a:lnTo>
                      <a:lnTo>
                        <a:pt x="782" y="284"/>
                      </a:lnTo>
                      <a:lnTo>
                        <a:pt x="723" y="269"/>
                      </a:lnTo>
                      <a:lnTo>
                        <a:pt x="663" y="253"/>
                      </a:lnTo>
                      <a:lnTo>
                        <a:pt x="602" y="236"/>
                      </a:lnTo>
                      <a:lnTo>
                        <a:pt x="541" y="217"/>
                      </a:lnTo>
                      <a:lnTo>
                        <a:pt x="480" y="198"/>
                      </a:lnTo>
                      <a:lnTo>
                        <a:pt x="417" y="178"/>
                      </a:lnTo>
                      <a:lnTo>
                        <a:pt x="356" y="156"/>
                      </a:lnTo>
                      <a:lnTo>
                        <a:pt x="296" y="133"/>
                      </a:lnTo>
                      <a:lnTo>
                        <a:pt x="236" y="109"/>
                      </a:lnTo>
                      <a:lnTo>
                        <a:pt x="178" y="84"/>
                      </a:lnTo>
                      <a:lnTo>
                        <a:pt x="120" y="57"/>
                      </a:lnTo>
                      <a:lnTo>
                        <a:pt x="64" y="29"/>
                      </a:lnTo>
                      <a:lnTo>
                        <a:pt x="9" y="0"/>
                      </a:lnTo>
                      <a:lnTo>
                        <a:pt x="7" y="4"/>
                      </a:lnTo>
                      <a:lnTo>
                        <a:pt x="5" y="15"/>
                      </a:lnTo>
                      <a:lnTo>
                        <a:pt x="3" y="33"/>
                      </a:lnTo>
                      <a:lnTo>
                        <a:pt x="0" y="55"/>
                      </a:lnTo>
                      <a:lnTo>
                        <a:pt x="0" y="79"/>
                      </a:lnTo>
                      <a:lnTo>
                        <a:pt x="3" y="102"/>
                      </a:lnTo>
                      <a:lnTo>
                        <a:pt x="10" y="125"/>
                      </a:lnTo>
                      <a:lnTo>
                        <a:pt x="22" y="143"/>
                      </a:lnTo>
                      <a:lnTo>
                        <a:pt x="23" y="144"/>
                      </a:lnTo>
                      <a:lnTo>
                        <a:pt x="26" y="146"/>
                      </a:lnTo>
                      <a:lnTo>
                        <a:pt x="33" y="150"/>
                      </a:lnTo>
                      <a:lnTo>
                        <a:pt x="43" y="154"/>
                      </a:lnTo>
                      <a:lnTo>
                        <a:pt x="54" y="161"/>
                      </a:lnTo>
                      <a:lnTo>
                        <a:pt x="69" y="169"/>
                      </a:lnTo>
                      <a:lnTo>
                        <a:pt x="86" y="177"/>
                      </a:lnTo>
                      <a:lnTo>
                        <a:pt x="106" y="187"/>
                      </a:lnTo>
                      <a:lnTo>
                        <a:pt x="128" y="197"/>
                      </a:lnTo>
                      <a:lnTo>
                        <a:pt x="154" y="208"/>
                      </a:lnTo>
                      <a:lnTo>
                        <a:pt x="182" y="221"/>
                      </a:lnTo>
                      <a:lnTo>
                        <a:pt x="213" y="234"/>
                      </a:lnTo>
                      <a:lnTo>
                        <a:pt x="247" y="248"/>
                      </a:lnTo>
                      <a:lnTo>
                        <a:pt x="283" y="262"/>
                      </a:lnTo>
                      <a:lnTo>
                        <a:pt x="322" y="277"/>
                      </a:lnTo>
                      <a:lnTo>
                        <a:pt x="364" y="292"/>
                      </a:lnTo>
                      <a:lnTo>
                        <a:pt x="410" y="308"/>
                      </a:lnTo>
                      <a:lnTo>
                        <a:pt x="457" y="323"/>
                      </a:lnTo>
                      <a:lnTo>
                        <a:pt x="508" y="339"/>
                      </a:lnTo>
                      <a:lnTo>
                        <a:pt x="562" y="355"/>
                      </a:lnTo>
                      <a:lnTo>
                        <a:pt x="618" y="371"/>
                      </a:lnTo>
                      <a:lnTo>
                        <a:pt x="678" y="387"/>
                      </a:lnTo>
                      <a:lnTo>
                        <a:pt x="740" y="402"/>
                      </a:lnTo>
                      <a:lnTo>
                        <a:pt x="805" y="418"/>
                      </a:lnTo>
                      <a:lnTo>
                        <a:pt x="874" y="433"/>
                      </a:lnTo>
                      <a:lnTo>
                        <a:pt x="945" y="449"/>
                      </a:lnTo>
                      <a:lnTo>
                        <a:pt x="1018" y="462"/>
                      </a:lnTo>
                      <a:lnTo>
                        <a:pt x="1096" y="477"/>
                      </a:lnTo>
                      <a:lnTo>
                        <a:pt x="1176" y="490"/>
                      </a:lnTo>
                      <a:lnTo>
                        <a:pt x="1259" y="503"/>
                      </a:lnTo>
                      <a:lnTo>
                        <a:pt x="1346" y="514"/>
                      </a:lnTo>
                      <a:lnTo>
                        <a:pt x="1435" y="525"/>
                      </a:lnTo>
                      <a:lnTo>
                        <a:pt x="1436" y="523"/>
                      </a:lnTo>
                      <a:lnTo>
                        <a:pt x="1441" y="516"/>
                      </a:lnTo>
                      <a:lnTo>
                        <a:pt x="1447" y="506"/>
                      </a:lnTo>
                      <a:lnTo>
                        <a:pt x="1454" y="491"/>
                      </a:lnTo>
                      <a:lnTo>
                        <a:pt x="1461" y="474"/>
                      </a:lnTo>
                      <a:lnTo>
                        <a:pt x="1466" y="454"/>
                      </a:lnTo>
                      <a:lnTo>
                        <a:pt x="1469" y="432"/>
                      </a:lnTo>
                      <a:lnTo>
                        <a:pt x="1468" y="407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08" name="Freeform 88"/>
                <p:cNvSpPr>
                  <a:spLocks/>
                </p:cNvSpPr>
                <p:nvPr/>
              </p:nvSpPr>
              <p:spPr bwMode="auto">
                <a:xfrm>
                  <a:off x="8253" y="4846"/>
                  <a:ext cx="42" cy="29"/>
                </a:xfrm>
                <a:custGeom>
                  <a:avLst/>
                  <a:gdLst/>
                  <a:ahLst/>
                  <a:cxnLst>
                    <a:cxn ang="0">
                      <a:pos x="53" y="0"/>
                    </a:cxn>
                    <a:cxn ang="0">
                      <a:pos x="49" y="0"/>
                    </a:cxn>
                    <a:cxn ang="0">
                      <a:pos x="41" y="3"/>
                    </a:cxn>
                    <a:cxn ang="0">
                      <a:pos x="30" y="7"/>
                    </a:cxn>
                    <a:cxn ang="0">
                      <a:pos x="17" y="15"/>
                    </a:cxn>
                    <a:cxn ang="0">
                      <a:pos x="7" y="26"/>
                    </a:cxn>
                    <a:cxn ang="0">
                      <a:pos x="1" y="43"/>
                    </a:cxn>
                    <a:cxn ang="0">
                      <a:pos x="0" y="65"/>
                    </a:cxn>
                    <a:cxn ang="0">
                      <a:pos x="7" y="94"/>
                    </a:cxn>
                    <a:cxn ang="0">
                      <a:pos x="98" y="120"/>
                    </a:cxn>
                    <a:cxn ang="0">
                      <a:pos x="97" y="114"/>
                    </a:cxn>
                    <a:cxn ang="0">
                      <a:pos x="97" y="102"/>
                    </a:cxn>
                    <a:cxn ang="0">
                      <a:pos x="97" y="84"/>
                    </a:cxn>
                    <a:cxn ang="0">
                      <a:pos x="101" y="64"/>
                    </a:cxn>
                    <a:cxn ang="0">
                      <a:pos x="108" y="44"/>
                    </a:cxn>
                    <a:cxn ang="0">
                      <a:pos x="121" y="30"/>
                    </a:cxn>
                    <a:cxn ang="0">
                      <a:pos x="141" y="22"/>
                    </a:cxn>
                    <a:cxn ang="0">
                      <a:pos x="170" y="25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170" h="120">
                      <a:moveTo>
                        <a:pt x="53" y="0"/>
                      </a:moveTo>
                      <a:lnTo>
                        <a:pt x="49" y="0"/>
                      </a:lnTo>
                      <a:lnTo>
                        <a:pt x="41" y="3"/>
                      </a:lnTo>
                      <a:lnTo>
                        <a:pt x="30" y="7"/>
                      </a:lnTo>
                      <a:lnTo>
                        <a:pt x="17" y="15"/>
                      </a:lnTo>
                      <a:lnTo>
                        <a:pt x="7" y="26"/>
                      </a:lnTo>
                      <a:lnTo>
                        <a:pt x="1" y="43"/>
                      </a:lnTo>
                      <a:lnTo>
                        <a:pt x="0" y="65"/>
                      </a:lnTo>
                      <a:lnTo>
                        <a:pt x="7" y="94"/>
                      </a:lnTo>
                      <a:lnTo>
                        <a:pt x="98" y="120"/>
                      </a:lnTo>
                      <a:lnTo>
                        <a:pt x="97" y="114"/>
                      </a:lnTo>
                      <a:lnTo>
                        <a:pt x="97" y="102"/>
                      </a:lnTo>
                      <a:lnTo>
                        <a:pt x="97" y="84"/>
                      </a:lnTo>
                      <a:lnTo>
                        <a:pt x="101" y="64"/>
                      </a:lnTo>
                      <a:lnTo>
                        <a:pt x="108" y="44"/>
                      </a:lnTo>
                      <a:lnTo>
                        <a:pt x="121" y="30"/>
                      </a:lnTo>
                      <a:lnTo>
                        <a:pt x="141" y="22"/>
                      </a:lnTo>
                      <a:lnTo>
                        <a:pt x="170" y="25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09" name="Freeform 89"/>
                <p:cNvSpPr>
                  <a:spLocks/>
                </p:cNvSpPr>
                <p:nvPr/>
              </p:nvSpPr>
              <p:spPr bwMode="auto">
                <a:xfrm>
                  <a:off x="8494" y="4901"/>
                  <a:ext cx="43" cy="29"/>
                </a:xfrm>
                <a:custGeom>
                  <a:avLst/>
                  <a:gdLst/>
                  <a:ahLst/>
                  <a:cxnLst>
                    <a:cxn ang="0">
                      <a:pos x="53" y="0"/>
                    </a:cxn>
                    <a:cxn ang="0">
                      <a:pos x="49" y="0"/>
                    </a:cxn>
                    <a:cxn ang="0">
                      <a:pos x="41" y="3"/>
                    </a:cxn>
                    <a:cxn ang="0">
                      <a:pos x="29" y="7"/>
                    </a:cxn>
                    <a:cxn ang="0">
                      <a:pos x="18" y="14"/>
                    </a:cxn>
                    <a:cxn ang="0">
                      <a:pos x="7" y="25"/>
                    </a:cxn>
                    <a:cxn ang="0">
                      <a:pos x="0" y="42"/>
                    </a:cxn>
                    <a:cxn ang="0">
                      <a:pos x="0" y="65"/>
                    </a:cxn>
                    <a:cxn ang="0">
                      <a:pos x="7" y="94"/>
                    </a:cxn>
                    <a:cxn ang="0">
                      <a:pos x="97" y="119"/>
                    </a:cxn>
                    <a:cxn ang="0">
                      <a:pos x="96" y="114"/>
                    </a:cxn>
                    <a:cxn ang="0">
                      <a:pos x="96" y="101"/>
                    </a:cxn>
                    <a:cxn ang="0">
                      <a:pos x="96" y="83"/>
                    </a:cxn>
                    <a:cxn ang="0">
                      <a:pos x="100" y="62"/>
                    </a:cxn>
                    <a:cxn ang="0">
                      <a:pos x="107" y="44"/>
                    </a:cxn>
                    <a:cxn ang="0">
                      <a:pos x="120" y="30"/>
                    </a:cxn>
                    <a:cxn ang="0">
                      <a:pos x="141" y="22"/>
                    </a:cxn>
                    <a:cxn ang="0">
                      <a:pos x="170" y="25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170" h="119">
                      <a:moveTo>
                        <a:pt x="53" y="0"/>
                      </a:moveTo>
                      <a:lnTo>
                        <a:pt x="49" y="0"/>
                      </a:lnTo>
                      <a:lnTo>
                        <a:pt x="41" y="3"/>
                      </a:lnTo>
                      <a:lnTo>
                        <a:pt x="29" y="7"/>
                      </a:lnTo>
                      <a:lnTo>
                        <a:pt x="18" y="14"/>
                      </a:lnTo>
                      <a:lnTo>
                        <a:pt x="7" y="25"/>
                      </a:lnTo>
                      <a:lnTo>
                        <a:pt x="0" y="42"/>
                      </a:lnTo>
                      <a:lnTo>
                        <a:pt x="0" y="65"/>
                      </a:lnTo>
                      <a:lnTo>
                        <a:pt x="7" y="94"/>
                      </a:lnTo>
                      <a:lnTo>
                        <a:pt x="97" y="119"/>
                      </a:lnTo>
                      <a:lnTo>
                        <a:pt x="96" y="114"/>
                      </a:lnTo>
                      <a:lnTo>
                        <a:pt x="96" y="101"/>
                      </a:lnTo>
                      <a:lnTo>
                        <a:pt x="96" y="83"/>
                      </a:lnTo>
                      <a:lnTo>
                        <a:pt x="100" y="62"/>
                      </a:lnTo>
                      <a:lnTo>
                        <a:pt x="107" y="44"/>
                      </a:lnTo>
                      <a:lnTo>
                        <a:pt x="120" y="30"/>
                      </a:lnTo>
                      <a:lnTo>
                        <a:pt x="141" y="22"/>
                      </a:lnTo>
                      <a:lnTo>
                        <a:pt x="170" y="25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10" name="Freeform 90"/>
                <p:cNvSpPr>
                  <a:spLocks/>
                </p:cNvSpPr>
                <p:nvPr/>
              </p:nvSpPr>
              <p:spPr bwMode="auto">
                <a:xfrm>
                  <a:off x="8299" y="4855"/>
                  <a:ext cx="182" cy="5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697" y="200"/>
                    </a:cxn>
                    <a:cxn ang="0">
                      <a:pos x="730" y="156"/>
                    </a:cxn>
                    <a:cxn ang="0">
                      <a:pos x="33" y="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730" h="200">
                      <a:moveTo>
                        <a:pt x="0" y="44"/>
                      </a:moveTo>
                      <a:lnTo>
                        <a:pt x="697" y="200"/>
                      </a:lnTo>
                      <a:lnTo>
                        <a:pt x="730" y="156"/>
                      </a:lnTo>
                      <a:lnTo>
                        <a:pt x="33" y="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11" name="Freeform 91"/>
                <p:cNvSpPr>
                  <a:spLocks/>
                </p:cNvSpPr>
                <p:nvPr/>
              </p:nvSpPr>
              <p:spPr bwMode="auto">
                <a:xfrm>
                  <a:off x="8297" y="4875"/>
                  <a:ext cx="176" cy="47"/>
                </a:xfrm>
                <a:custGeom>
                  <a:avLst/>
                  <a:gdLst/>
                  <a:ahLst/>
                  <a:cxnLst>
                    <a:cxn ang="0">
                      <a:pos x="0" y="30"/>
                    </a:cxn>
                    <a:cxn ang="0">
                      <a:pos x="696" y="187"/>
                    </a:cxn>
                    <a:cxn ang="0">
                      <a:pos x="703" y="157"/>
                    </a:cxn>
                    <a:cxn ang="0">
                      <a:pos x="6" y="0"/>
                    </a:cxn>
                    <a:cxn ang="0">
                      <a:pos x="0" y="30"/>
                    </a:cxn>
                  </a:cxnLst>
                  <a:rect l="0" t="0" r="r" b="b"/>
                  <a:pathLst>
                    <a:path w="703" h="187">
                      <a:moveTo>
                        <a:pt x="0" y="30"/>
                      </a:moveTo>
                      <a:lnTo>
                        <a:pt x="696" y="187"/>
                      </a:lnTo>
                      <a:lnTo>
                        <a:pt x="703" y="157"/>
                      </a:lnTo>
                      <a:lnTo>
                        <a:pt x="6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12" name="Freeform 92"/>
                <p:cNvSpPr>
                  <a:spLocks/>
                </p:cNvSpPr>
                <p:nvPr/>
              </p:nvSpPr>
              <p:spPr bwMode="auto">
                <a:xfrm>
                  <a:off x="8486" y="4969"/>
                  <a:ext cx="106" cy="127"/>
                </a:xfrm>
                <a:custGeom>
                  <a:avLst/>
                  <a:gdLst/>
                  <a:ahLst/>
                  <a:cxnLst>
                    <a:cxn ang="0">
                      <a:pos x="0" y="508"/>
                    </a:cxn>
                    <a:cxn ang="0">
                      <a:pos x="86" y="388"/>
                    </a:cxn>
                    <a:cxn ang="0">
                      <a:pos x="124" y="388"/>
                    </a:cxn>
                    <a:cxn ang="0">
                      <a:pos x="424" y="0"/>
                    </a:cxn>
                    <a:cxn ang="0">
                      <a:pos x="130" y="282"/>
                    </a:cxn>
                    <a:cxn ang="0">
                      <a:pos x="66" y="289"/>
                    </a:cxn>
                    <a:cxn ang="0">
                      <a:pos x="0" y="358"/>
                    </a:cxn>
                    <a:cxn ang="0">
                      <a:pos x="0" y="508"/>
                    </a:cxn>
                  </a:cxnLst>
                  <a:rect l="0" t="0" r="r" b="b"/>
                  <a:pathLst>
                    <a:path w="424" h="508">
                      <a:moveTo>
                        <a:pt x="0" y="508"/>
                      </a:moveTo>
                      <a:lnTo>
                        <a:pt x="86" y="388"/>
                      </a:lnTo>
                      <a:lnTo>
                        <a:pt x="124" y="388"/>
                      </a:lnTo>
                      <a:lnTo>
                        <a:pt x="424" y="0"/>
                      </a:lnTo>
                      <a:lnTo>
                        <a:pt x="130" y="282"/>
                      </a:lnTo>
                      <a:lnTo>
                        <a:pt x="66" y="289"/>
                      </a:lnTo>
                      <a:lnTo>
                        <a:pt x="0" y="358"/>
                      </a:lnTo>
                      <a:lnTo>
                        <a:pt x="0" y="508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13" name="Freeform 93"/>
                <p:cNvSpPr>
                  <a:spLocks/>
                </p:cNvSpPr>
                <p:nvPr/>
              </p:nvSpPr>
              <p:spPr bwMode="auto">
                <a:xfrm>
                  <a:off x="8312" y="4637"/>
                  <a:ext cx="296" cy="6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86" y="245"/>
                    </a:cxn>
                    <a:cxn ang="0">
                      <a:pos x="1184" y="244"/>
                    </a:cxn>
                    <a:cxn ang="0">
                      <a:pos x="1180" y="242"/>
                    </a:cxn>
                    <a:cxn ang="0">
                      <a:pos x="1172" y="239"/>
                    </a:cxn>
                    <a:cxn ang="0">
                      <a:pos x="1161" y="233"/>
                    </a:cxn>
                    <a:cxn ang="0">
                      <a:pos x="1147" y="228"/>
                    </a:cxn>
                    <a:cxn ang="0">
                      <a:pos x="1130" y="222"/>
                    </a:cxn>
                    <a:cxn ang="0">
                      <a:pos x="1112" y="214"/>
                    </a:cxn>
                    <a:cxn ang="0">
                      <a:pos x="1091" y="205"/>
                    </a:cxn>
                    <a:cxn ang="0">
                      <a:pos x="1066" y="196"/>
                    </a:cxn>
                    <a:cxn ang="0">
                      <a:pos x="1039" y="187"/>
                    </a:cxn>
                    <a:cxn ang="0">
                      <a:pos x="1010" y="177"/>
                    </a:cxn>
                    <a:cxn ang="0">
                      <a:pos x="979" y="166"/>
                    </a:cxn>
                    <a:cxn ang="0">
                      <a:pos x="945" y="154"/>
                    </a:cxn>
                    <a:cxn ang="0">
                      <a:pos x="910" y="143"/>
                    </a:cxn>
                    <a:cxn ang="0">
                      <a:pos x="871" y="132"/>
                    </a:cxn>
                    <a:cxn ang="0">
                      <a:pos x="832" y="121"/>
                    </a:cxn>
                    <a:cxn ang="0">
                      <a:pos x="790" y="108"/>
                    </a:cxn>
                    <a:cxn ang="0">
                      <a:pos x="747" y="97"/>
                    </a:cxn>
                    <a:cxn ang="0">
                      <a:pos x="702" y="86"/>
                    </a:cxn>
                    <a:cxn ang="0">
                      <a:pos x="655" y="74"/>
                    </a:cxn>
                    <a:cxn ang="0">
                      <a:pos x="607" y="64"/>
                    </a:cxn>
                    <a:cxn ang="0">
                      <a:pos x="557" y="54"/>
                    </a:cxn>
                    <a:cxn ang="0">
                      <a:pos x="506" y="45"/>
                    </a:cxn>
                    <a:cxn ang="0">
                      <a:pos x="454" y="36"/>
                    </a:cxn>
                    <a:cxn ang="0">
                      <a:pos x="400" y="28"/>
                    </a:cxn>
                    <a:cxn ang="0">
                      <a:pos x="346" y="20"/>
                    </a:cxn>
                    <a:cxn ang="0">
                      <a:pos x="290" y="15"/>
                    </a:cxn>
                    <a:cxn ang="0">
                      <a:pos x="233" y="9"/>
                    </a:cxn>
                    <a:cxn ang="0">
                      <a:pos x="176" y="4"/>
                    </a:cxn>
                    <a:cxn ang="0">
                      <a:pos x="118" y="2"/>
                    </a:cxn>
                    <a:cxn ang="0">
                      <a:pos x="6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86" h="245">
                      <a:moveTo>
                        <a:pt x="0" y="0"/>
                      </a:moveTo>
                      <a:lnTo>
                        <a:pt x="1186" y="245"/>
                      </a:lnTo>
                      <a:lnTo>
                        <a:pt x="1184" y="244"/>
                      </a:lnTo>
                      <a:lnTo>
                        <a:pt x="1180" y="242"/>
                      </a:lnTo>
                      <a:lnTo>
                        <a:pt x="1172" y="239"/>
                      </a:lnTo>
                      <a:lnTo>
                        <a:pt x="1161" y="233"/>
                      </a:lnTo>
                      <a:lnTo>
                        <a:pt x="1147" y="228"/>
                      </a:lnTo>
                      <a:lnTo>
                        <a:pt x="1130" y="222"/>
                      </a:lnTo>
                      <a:lnTo>
                        <a:pt x="1112" y="214"/>
                      </a:lnTo>
                      <a:lnTo>
                        <a:pt x="1091" y="205"/>
                      </a:lnTo>
                      <a:lnTo>
                        <a:pt x="1066" y="196"/>
                      </a:lnTo>
                      <a:lnTo>
                        <a:pt x="1039" y="187"/>
                      </a:lnTo>
                      <a:lnTo>
                        <a:pt x="1010" y="177"/>
                      </a:lnTo>
                      <a:lnTo>
                        <a:pt x="979" y="166"/>
                      </a:lnTo>
                      <a:lnTo>
                        <a:pt x="945" y="154"/>
                      </a:lnTo>
                      <a:lnTo>
                        <a:pt x="910" y="143"/>
                      </a:lnTo>
                      <a:lnTo>
                        <a:pt x="871" y="132"/>
                      </a:lnTo>
                      <a:lnTo>
                        <a:pt x="832" y="121"/>
                      </a:lnTo>
                      <a:lnTo>
                        <a:pt x="790" y="108"/>
                      </a:lnTo>
                      <a:lnTo>
                        <a:pt x="747" y="97"/>
                      </a:lnTo>
                      <a:lnTo>
                        <a:pt x="702" y="86"/>
                      </a:lnTo>
                      <a:lnTo>
                        <a:pt x="655" y="74"/>
                      </a:lnTo>
                      <a:lnTo>
                        <a:pt x="607" y="64"/>
                      </a:lnTo>
                      <a:lnTo>
                        <a:pt x="557" y="54"/>
                      </a:lnTo>
                      <a:lnTo>
                        <a:pt x="506" y="45"/>
                      </a:lnTo>
                      <a:lnTo>
                        <a:pt x="454" y="36"/>
                      </a:lnTo>
                      <a:lnTo>
                        <a:pt x="400" y="28"/>
                      </a:lnTo>
                      <a:lnTo>
                        <a:pt x="346" y="20"/>
                      </a:lnTo>
                      <a:lnTo>
                        <a:pt x="290" y="15"/>
                      </a:lnTo>
                      <a:lnTo>
                        <a:pt x="233" y="9"/>
                      </a:lnTo>
                      <a:lnTo>
                        <a:pt x="176" y="4"/>
                      </a:lnTo>
                      <a:lnTo>
                        <a:pt x="118" y="2"/>
                      </a:lnTo>
                      <a:lnTo>
                        <a:pt x="6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14" name="Freeform 94"/>
                <p:cNvSpPr>
                  <a:spLocks/>
                </p:cNvSpPr>
                <p:nvPr/>
              </p:nvSpPr>
              <p:spPr bwMode="auto">
                <a:xfrm>
                  <a:off x="8250" y="4639"/>
                  <a:ext cx="60" cy="185"/>
                </a:xfrm>
                <a:custGeom>
                  <a:avLst/>
                  <a:gdLst/>
                  <a:ahLst/>
                  <a:cxnLst>
                    <a:cxn ang="0">
                      <a:pos x="241" y="0"/>
                    </a:cxn>
                    <a:cxn ang="0">
                      <a:pos x="52" y="738"/>
                    </a:cxn>
                    <a:cxn ang="0">
                      <a:pos x="0" y="726"/>
                    </a:cxn>
                    <a:cxn ang="0">
                      <a:pos x="169" y="0"/>
                    </a:cxn>
                    <a:cxn ang="0">
                      <a:pos x="241" y="0"/>
                    </a:cxn>
                  </a:cxnLst>
                  <a:rect l="0" t="0" r="r" b="b"/>
                  <a:pathLst>
                    <a:path w="241" h="738">
                      <a:moveTo>
                        <a:pt x="241" y="0"/>
                      </a:moveTo>
                      <a:lnTo>
                        <a:pt x="52" y="738"/>
                      </a:lnTo>
                      <a:lnTo>
                        <a:pt x="0" y="726"/>
                      </a:lnTo>
                      <a:lnTo>
                        <a:pt x="169" y="0"/>
                      </a:lnTo>
                      <a:lnTo>
                        <a:pt x="241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40415" name="Freeform 95"/>
            <p:cNvSpPr>
              <a:spLocks/>
            </p:cNvSpPr>
            <p:nvPr/>
          </p:nvSpPr>
          <p:spPr bwMode="auto">
            <a:xfrm>
              <a:off x="4040" y="1566"/>
              <a:ext cx="1158" cy="1078"/>
            </a:xfrm>
            <a:custGeom>
              <a:avLst/>
              <a:gdLst/>
              <a:ahLst/>
              <a:cxnLst>
                <a:cxn ang="0">
                  <a:pos x="4" y="1331"/>
                </a:cxn>
                <a:cxn ang="0">
                  <a:pos x="349" y="509"/>
                </a:cxn>
                <a:cxn ang="0">
                  <a:pos x="1384" y="344"/>
                </a:cxn>
                <a:cxn ang="0">
                  <a:pos x="2596" y="170"/>
                </a:cxn>
                <a:cxn ang="0">
                  <a:pos x="2884" y="1364"/>
                </a:cxn>
                <a:cxn ang="0">
                  <a:pos x="2659" y="2144"/>
                </a:cxn>
                <a:cxn ang="0">
                  <a:pos x="2104" y="2504"/>
                </a:cxn>
                <a:cxn ang="0">
                  <a:pos x="1639" y="2579"/>
                </a:cxn>
                <a:cxn ang="0">
                  <a:pos x="1044" y="2630"/>
                </a:cxn>
                <a:cxn ang="0">
                  <a:pos x="346" y="2201"/>
                </a:cxn>
                <a:cxn ang="0">
                  <a:pos x="4" y="133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96"/>
            <p:cNvGrpSpPr>
              <a:grpSpLocks/>
            </p:cNvGrpSpPr>
            <p:nvPr/>
          </p:nvGrpSpPr>
          <p:grpSpPr bwMode="auto">
            <a:xfrm>
              <a:off x="4214" y="2326"/>
              <a:ext cx="316" cy="147"/>
              <a:chOff x="3600" y="219"/>
              <a:chExt cx="360" cy="175"/>
            </a:xfrm>
          </p:grpSpPr>
          <p:sp>
            <p:nvSpPr>
              <p:cNvPr id="440417" name="Oval 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18" name="Line 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19" name="Line 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20" name="Rectangle 100"/>
              <p:cNvSpPr>
                <a:spLocks noChangeArrowheads="1"/>
              </p:cNvSpPr>
              <p:nvPr/>
            </p:nvSpPr>
            <p:spPr bwMode="auto">
              <a:xfrm>
                <a:off x="3603" y="284"/>
                <a:ext cx="231" cy="6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0421" name="Oval 1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1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0423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24" name="Line 1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25" name="Line 1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0427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28" name="Line 1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29" name="Line 1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40430" name="Line 110"/>
            <p:cNvSpPr>
              <a:spLocks noChangeShapeType="1"/>
            </p:cNvSpPr>
            <p:nvPr/>
          </p:nvSpPr>
          <p:spPr bwMode="auto">
            <a:xfrm>
              <a:off x="4243" y="2238"/>
              <a:ext cx="84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31" name="Line 111"/>
            <p:cNvSpPr>
              <a:spLocks noChangeShapeType="1"/>
            </p:cNvSpPr>
            <p:nvPr/>
          </p:nvSpPr>
          <p:spPr bwMode="auto">
            <a:xfrm>
              <a:off x="4375" y="2238"/>
              <a:ext cx="1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32" name="Line 112"/>
            <p:cNvSpPr>
              <a:spLocks noChangeShapeType="1"/>
            </p:cNvSpPr>
            <p:nvPr/>
          </p:nvSpPr>
          <p:spPr bwMode="auto">
            <a:xfrm>
              <a:off x="4912" y="2133"/>
              <a:ext cx="1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13"/>
            <p:cNvGrpSpPr>
              <a:grpSpLocks/>
            </p:cNvGrpSpPr>
            <p:nvPr/>
          </p:nvGrpSpPr>
          <p:grpSpPr bwMode="auto">
            <a:xfrm>
              <a:off x="4624" y="1836"/>
              <a:ext cx="576" cy="372"/>
              <a:chOff x="10665" y="3225"/>
              <a:chExt cx="1440" cy="930"/>
            </a:xfrm>
          </p:grpSpPr>
          <p:sp>
            <p:nvSpPr>
              <p:cNvPr id="440434" name="Oval 114"/>
              <p:cNvSpPr>
                <a:spLocks noChangeArrowheads="1"/>
              </p:cNvSpPr>
              <p:nvPr/>
            </p:nvSpPr>
            <p:spPr bwMode="auto">
              <a:xfrm>
                <a:off x="10665" y="3225"/>
                <a:ext cx="1440" cy="930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115"/>
              <p:cNvGrpSpPr>
                <a:grpSpLocks/>
              </p:cNvGrpSpPr>
              <p:nvPr/>
            </p:nvGrpSpPr>
            <p:grpSpPr bwMode="auto">
              <a:xfrm>
                <a:off x="11031" y="3335"/>
                <a:ext cx="565" cy="643"/>
                <a:chOff x="2870" y="1518"/>
                <a:chExt cx="292" cy="320"/>
              </a:xfrm>
            </p:grpSpPr>
            <p:graphicFrame>
              <p:nvGraphicFramePr>
                <p:cNvPr id="440436" name="Object 116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p:oleObj spid="_x0000_s7269" r:id="rId4" imgW="826829" imgH="840406" progId="">
                    <p:embed/>
                  </p:oleObj>
                </a:graphicData>
              </a:graphic>
            </p:graphicFrame>
            <p:graphicFrame>
              <p:nvGraphicFramePr>
                <p:cNvPr id="440437" name="Object 117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p:oleObj spid="_x0000_s7270" r:id="rId5" imgW="1268295" imgH="1199426" progId="">
                    <p:embed/>
                  </p:oleObj>
                </a:graphicData>
              </a:graphic>
            </p:graphicFrame>
          </p:grpSp>
        </p:grpSp>
        <p:sp>
          <p:nvSpPr>
            <p:cNvPr id="440438" name="Freeform 118"/>
            <p:cNvSpPr>
              <a:spLocks/>
            </p:cNvSpPr>
            <p:nvPr/>
          </p:nvSpPr>
          <p:spPr bwMode="auto">
            <a:xfrm>
              <a:off x="2491" y="2162"/>
              <a:ext cx="1329" cy="788"/>
            </a:xfrm>
            <a:custGeom>
              <a:avLst/>
              <a:gdLst/>
              <a:ahLst/>
              <a:cxnLst>
                <a:cxn ang="0">
                  <a:pos x="596" y="15"/>
                </a:cxn>
                <a:cxn ang="0">
                  <a:pos x="149" y="330"/>
                </a:cxn>
                <a:cxn ang="0">
                  <a:pos x="3" y="1066"/>
                </a:cxn>
                <a:cxn ang="0">
                  <a:pos x="168" y="1606"/>
                </a:cxn>
                <a:cxn ang="0">
                  <a:pos x="609" y="1831"/>
                </a:cxn>
                <a:cxn ang="0">
                  <a:pos x="1083" y="1726"/>
                </a:cxn>
                <a:cxn ang="0">
                  <a:pos x="1548" y="1876"/>
                </a:cxn>
                <a:cxn ang="0">
                  <a:pos x="2373" y="1921"/>
                </a:cxn>
                <a:cxn ang="0">
                  <a:pos x="3243" y="1576"/>
                </a:cxn>
                <a:cxn ang="0">
                  <a:pos x="2859" y="935"/>
                </a:cxn>
                <a:cxn ang="0">
                  <a:pos x="2714" y="444"/>
                </a:cxn>
                <a:cxn ang="0">
                  <a:pos x="1714" y="242"/>
                </a:cxn>
                <a:cxn ang="0">
                  <a:pos x="596" y="1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9" name="Freeform 119"/>
            <p:cNvSpPr>
              <a:spLocks/>
            </p:cNvSpPr>
            <p:nvPr/>
          </p:nvSpPr>
          <p:spPr bwMode="auto">
            <a:xfrm>
              <a:off x="2053" y="3147"/>
              <a:ext cx="1855" cy="574"/>
            </a:xfrm>
            <a:custGeom>
              <a:avLst/>
              <a:gdLst/>
              <a:ahLst/>
              <a:cxnLst>
                <a:cxn ang="0">
                  <a:pos x="339" y="15"/>
                </a:cxn>
                <a:cxn ang="0">
                  <a:pos x="189" y="645"/>
                </a:cxn>
                <a:cxn ang="0">
                  <a:pos x="804" y="1260"/>
                </a:cxn>
                <a:cxn ang="0">
                  <a:pos x="1959" y="1425"/>
                </a:cxn>
                <a:cxn ang="0">
                  <a:pos x="3519" y="1320"/>
                </a:cxn>
                <a:cxn ang="0">
                  <a:pos x="3924" y="975"/>
                </a:cxn>
                <a:cxn ang="0">
                  <a:pos x="4543" y="769"/>
                </a:cxn>
                <a:cxn ang="0">
                  <a:pos x="4249" y="278"/>
                </a:cxn>
                <a:cxn ang="0">
                  <a:pos x="2222" y="76"/>
                </a:cxn>
                <a:cxn ang="0">
                  <a:pos x="339" y="15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40440" name="Object 120"/>
            <p:cNvGraphicFramePr>
              <a:graphicFrameLocks noChangeAspect="1"/>
            </p:cNvGraphicFramePr>
            <p:nvPr/>
          </p:nvGraphicFramePr>
          <p:xfrm>
            <a:off x="2767" y="3262"/>
            <a:ext cx="262" cy="200"/>
          </p:xfrm>
          <a:graphic>
            <a:graphicData uri="http://schemas.openxmlformats.org/presentationml/2006/ole">
              <p:oleObj spid="_x0000_s7271" r:id="rId6" imgW="1307263" imgH="1084139" progId="">
                <p:embed/>
              </p:oleObj>
            </a:graphicData>
          </a:graphic>
        </p:graphicFrame>
        <p:sp>
          <p:nvSpPr>
            <p:cNvPr id="440441" name="Line 121"/>
            <p:cNvSpPr>
              <a:spLocks noChangeShapeType="1"/>
            </p:cNvSpPr>
            <p:nvPr/>
          </p:nvSpPr>
          <p:spPr bwMode="auto">
            <a:xfrm flipV="1">
              <a:off x="4445" y="2106"/>
              <a:ext cx="350" cy="1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42" name="Freeform 122"/>
            <p:cNvSpPr>
              <a:spLocks/>
            </p:cNvSpPr>
            <p:nvPr/>
          </p:nvSpPr>
          <p:spPr bwMode="auto">
            <a:xfrm>
              <a:off x="2004" y="2418"/>
              <a:ext cx="826" cy="7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6" y="780"/>
                </a:cxn>
              </a:cxnLst>
              <a:rect l="0" t="0" r="r" b="b"/>
              <a:pathLst>
                <a:path w="826" h="780">
                  <a:moveTo>
                    <a:pt x="0" y="0"/>
                  </a:moveTo>
                  <a:cubicBezTo>
                    <a:pt x="138" y="130"/>
                    <a:pt x="654" y="618"/>
                    <a:pt x="826" y="78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43" name="Freeform 12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/>
              <a:ahLst/>
              <a:cxnLst>
                <a:cxn ang="0">
                  <a:pos x="1955" y="0"/>
                </a:cxn>
                <a:cxn ang="0">
                  <a:pos x="634" y="653"/>
                </a:cxn>
                <a:cxn ang="0">
                  <a:pos x="0" y="1270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735" y="109"/>
                    <a:pt x="982" y="424"/>
                    <a:pt x="634" y="653"/>
                  </a:cubicBezTo>
                  <a:cubicBezTo>
                    <a:pt x="286" y="882"/>
                    <a:pt x="132" y="1142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44" name="Line 124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45" name="Freeform 125"/>
            <p:cNvSpPr>
              <a:spLocks/>
            </p:cNvSpPr>
            <p:nvPr/>
          </p:nvSpPr>
          <p:spPr bwMode="auto">
            <a:xfrm>
              <a:off x="2958" y="2413"/>
              <a:ext cx="1203" cy="892"/>
            </a:xfrm>
            <a:custGeom>
              <a:avLst/>
              <a:gdLst/>
              <a:ahLst/>
              <a:cxnLst>
                <a:cxn ang="0">
                  <a:pos x="0" y="892"/>
                </a:cxn>
                <a:cxn ang="0">
                  <a:pos x="548" y="358"/>
                </a:cxn>
                <a:cxn ang="0">
                  <a:pos x="1203" y="0"/>
                </a:cxn>
              </a:cxnLst>
              <a:rect l="0" t="0" r="r" b="b"/>
              <a:pathLst>
                <a:path w="1203" h="892">
                  <a:moveTo>
                    <a:pt x="0" y="892"/>
                  </a:moveTo>
                  <a:cubicBezTo>
                    <a:pt x="91" y="803"/>
                    <a:pt x="348" y="507"/>
                    <a:pt x="548" y="358"/>
                  </a:cubicBezTo>
                  <a:cubicBezTo>
                    <a:pt x="816" y="202"/>
                    <a:pt x="1067" y="75"/>
                    <a:pt x="1203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580" name="Freeform 92"/>
          <p:cNvSpPr>
            <a:spLocks/>
          </p:cNvSpPr>
          <p:nvPr/>
        </p:nvSpPr>
        <p:spPr bwMode="auto">
          <a:xfrm>
            <a:off x="4219575" y="3071813"/>
            <a:ext cx="1838325" cy="1406525"/>
          </a:xfrm>
          <a:custGeom>
            <a:avLst/>
            <a:gdLst/>
            <a:ahLst/>
            <a:cxnLst>
              <a:cxn ang="0">
                <a:pos x="4" y="1331"/>
              </a:cxn>
              <a:cxn ang="0">
                <a:pos x="349" y="509"/>
              </a:cxn>
              <a:cxn ang="0">
                <a:pos x="1384" y="344"/>
              </a:cxn>
              <a:cxn ang="0">
                <a:pos x="2596" y="170"/>
              </a:cxn>
              <a:cxn ang="0">
                <a:pos x="2884" y="1364"/>
              </a:cxn>
              <a:cxn ang="0">
                <a:pos x="2659" y="2144"/>
              </a:cxn>
              <a:cxn ang="0">
                <a:pos x="2104" y="2504"/>
              </a:cxn>
              <a:cxn ang="0">
                <a:pos x="1639" y="2579"/>
              </a:cxn>
              <a:cxn ang="0">
                <a:pos x="1044" y="2630"/>
              </a:cxn>
              <a:cxn ang="0">
                <a:pos x="346" y="2201"/>
              </a:cxn>
              <a:cxn ang="0">
                <a:pos x="4" y="133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4495800" y="4062413"/>
            <a:ext cx="501650" cy="233362"/>
            <a:chOff x="3600" y="219"/>
            <a:chExt cx="360" cy="175"/>
          </a:xfrm>
        </p:grpSpPr>
        <p:sp>
          <p:nvSpPr>
            <p:cNvPr id="447582" name="Oval 9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83" name="Line 9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84" name="Line 9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85" name="Rectangle 9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47586" name="Oval 9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47588" name="Line 1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589" name="Line 1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590" name="Line 1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0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47592" name="Line 1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593" name="Line 1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594" name="Line 1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47595" name="Line 107"/>
          <p:cNvSpPr>
            <a:spLocks noChangeShapeType="1"/>
          </p:cNvSpPr>
          <p:nvPr/>
        </p:nvSpPr>
        <p:spPr bwMode="auto">
          <a:xfrm>
            <a:off x="4541838" y="3922713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596" name="Line 108"/>
          <p:cNvSpPr>
            <a:spLocks noChangeShapeType="1"/>
          </p:cNvSpPr>
          <p:nvPr/>
        </p:nvSpPr>
        <p:spPr bwMode="auto">
          <a:xfrm>
            <a:off x="4751388" y="3922713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597" name="Line 109"/>
          <p:cNvSpPr>
            <a:spLocks noChangeShapeType="1"/>
          </p:cNvSpPr>
          <p:nvPr/>
        </p:nvSpPr>
        <p:spPr bwMode="auto">
          <a:xfrm>
            <a:off x="5603875" y="37560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598" name="Freeform 110"/>
          <p:cNvSpPr>
            <a:spLocks/>
          </p:cNvSpPr>
          <p:nvPr/>
        </p:nvSpPr>
        <p:spPr bwMode="auto">
          <a:xfrm>
            <a:off x="1760538" y="3802063"/>
            <a:ext cx="2109787" cy="1250950"/>
          </a:xfrm>
          <a:custGeom>
            <a:avLst/>
            <a:gdLst/>
            <a:ahLst/>
            <a:cxnLst>
              <a:cxn ang="0">
                <a:pos x="596" y="15"/>
              </a:cxn>
              <a:cxn ang="0">
                <a:pos x="149" y="330"/>
              </a:cxn>
              <a:cxn ang="0">
                <a:pos x="3" y="1066"/>
              </a:cxn>
              <a:cxn ang="0">
                <a:pos x="168" y="1606"/>
              </a:cxn>
              <a:cxn ang="0">
                <a:pos x="609" y="1831"/>
              </a:cxn>
              <a:cxn ang="0">
                <a:pos x="1083" y="1726"/>
              </a:cxn>
              <a:cxn ang="0">
                <a:pos x="1548" y="1876"/>
              </a:cxn>
              <a:cxn ang="0">
                <a:pos x="2373" y="1921"/>
              </a:cxn>
              <a:cxn ang="0">
                <a:pos x="3243" y="1576"/>
              </a:cxn>
              <a:cxn ang="0">
                <a:pos x="2859" y="935"/>
              </a:cxn>
              <a:cxn ang="0">
                <a:pos x="2714" y="444"/>
              </a:cxn>
              <a:cxn ang="0">
                <a:pos x="1714" y="242"/>
              </a:cxn>
              <a:cxn ang="0">
                <a:pos x="596" y="1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599" name="Text Box 111"/>
          <p:cNvSpPr txBox="1">
            <a:spLocks noChangeArrowheads="1"/>
          </p:cNvSpPr>
          <p:nvPr/>
        </p:nvSpPr>
        <p:spPr bwMode="auto">
          <a:xfrm>
            <a:off x="1935163" y="4098925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wide area network</a:t>
            </a:r>
          </a:p>
        </p:txBody>
      </p:sp>
      <p:sp>
        <p:nvSpPr>
          <p:cNvPr id="447600" name="Freeform 112"/>
          <p:cNvSpPr>
            <a:spLocks/>
          </p:cNvSpPr>
          <p:nvPr/>
        </p:nvSpPr>
        <p:spPr bwMode="auto">
          <a:xfrm>
            <a:off x="1065213" y="5365750"/>
            <a:ext cx="2944812" cy="911225"/>
          </a:xfrm>
          <a:custGeom>
            <a:avLst/>
            <a:gdLst/>
            <a:ahLst/>
            <a:cxnLst>
              <a:cxn ang="0">
                <a:pos x="339" y="15"/>
              </a:cxn>
              <a:cxn ang="0">
                <a:pos x="189" y="645"/>
              </a:cxn>
              <a:cxn ang="0">
                <a:pos x="804" y="1260"/>
              </a:cxn>
              <a:cxn ang="0">
                <a:pos x="1959" y="1425"/>
              </a:cxn>
              <a:cxn ang="0">
                <a:pos x="3519" y="1320"/>
              </a:cxn>
              <a:cxn ang="0">
                <a:pos x="3924" y="975"/>
              </a:cxn>
              <a:cxn ang="0">
                <a:pos x="4543" y="769"/>
              </a:cxn>
              <a:cxn ang="0">
                <a:pos x="4249" y="278"/>
              </a:cxn>
              <a:cxn ang="0">
                <a:pos x="2222" y="76"/>
              </a:cxn>
              <a:cxn ang="0">
                <a:pos x="339" y="15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7601" name="Object 113"/>
          <p:cNvGraphicFramePr>
            <a:graphicFrameLocks noChangeAspect="1"/>
          </p:cNvGraphicFramePr>
          <p:nvPr/>
        </p:nvGraphicFramePr>
        <p:xfrm>
          <a:off x="1703388" y="5700713"/>
          <a:ext cx="415925" cy="317500"/>
        </p:xfrm>
        <a:graphic>
          <a:graphicData uri="http://schemas.openxmlformats.org/presentationml/2006/ole">
            <p:oleObj spid="_x0000_s8293" r:id="rId4" imgW="1307263" imgH="1084139" progId="">
              <p:embed/>
            </p:oleObj>
          </a:graphicData>
        </a:graphic>
      </p:graphicFrame>
      <p:sp>
        <p:nvSpPr>
          <p:cNvPr id="447603" name="Freeform 115"/>
          <p:cNvSpPr>
            <a:spLocks/>
          </p:cNvSpPr>
          <p:nvPr/>
        </p:nvSpPr>
        <p:spPr bwMode="auto">
          <a:xfrm>
            <a:off x="5045075" y="3789363"/>
            <a:ext cx="512763" cy="301625"/>
          </a:xfrm>
          <a:custGeom>
            <a:avLst/>
            <a:gdLst/>
            <a:ahLst/>
            <a:cxnLst>
              <a:cxn ang="0">
                <a:pos x="0" y="238"/>
              </a:cxn>
              <a:cxn ang="0">
                <a:pos x="235" y="0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7604" name="Freeform 116"/>
          <p:cNvSpPr>
            <a:spLocks/>
          </p:cNvSpPr>
          <p:nvPr/>
        </p:nvSpPr>
        <p:spPr bwMode="auto">
          <a:xfrm>
            <a:off x="2501900" y="4319588"/>
            <a:ext cx="2047875" cy="1296987"/>
          </a:xfrm>
          <a:custGeom>
            <a:avLst/>
            <a:gdLst/>
            <a:ahLst/>
            <a:cxnLst>
              <a:cxn ang="0">
                <a:pos x="0" y="817"/>
              </a:cxn>
              <a:cxn ang="0">
                <a:pos x="548" y="283"/>
              </a:cxn>
              <a:cxn ang="0">
                <a:pos x="1290" y="0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3162300" y="4557713"/>
            <a:ext cx="320675" cy="366712"/>
            <a:chOff x="618" y="3500"/>
            <a:chExt cx="202" cy="231"/>
          </a:xfrm>
        </p:grpSpPr>
        <p:sp>
          <p:nvSpPr>
            <p:cNvPr id="447606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607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7609" name="Text Box 121"/>
          <p:cNvSpPr txBox="1">
            <a:spLocks noChangeArrowheads="1"/>
          </p:cNvSpPr>
          <p:nvPr/>
        </p:nvSpPr>
        <p:spPr bwMode="auto">
          <a:xfrm>
            <a:off x="5929322" y="3221038"/>
            <a:ext cx="19447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F</a:t>
            </a:r>
            <a:r>
              <a:rPr lang="en-US" sz="1400" b="1" dirty="0" smtClean="0">
                <a:latin typeface="+mn-lt"/>
              </a:rPr>
              <a:t>oreign net </a:t>
            </a:r>
            <a:r>
              <a:rPr lang="en-US" sz="1400" b="1" dirty="0">
                <a:latin typeface="+mn-lt"/>
              </a:rPr>
              <a:t>visited </a:t>
            </a:r>
          </a:p>
          <a:p>
            <a:r>
              <a:rPr lang="en-US" sz="1400" b="1" dirty="0">
                <a:latin typeface="+mn-lt"/>
              </a:rPr>
              <a:t>at session start</a:t>
            </a:r>
          </a:p>
        </p:txBody>
      </p:sp>
      <p:sp>
        <p:nvSpPr>
          <p:cNvPr id="447610" name="Text Box 122"/>
          <p:cNvSpPr txBox="1">
            <a:spLocks noChangeArrowheads="1"/>
          </p:cNvSpPr>
          <p:nvPr/>
        </p:nvSpPr>
        <p:spPr bwMode="auto">
          <a:xfrm>
            <a:off x="3714744" y="3500438"/>
            <a:ext cx="9858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+mn-lt"/>
              </a:rPr>
              <a:t>A</a:t>
            </a:r>
            <a:r>
              <a:rPr lang="en-US" sz="1400" b="1" dirty="0" smtClean="0">
                <a:latin typeface="+mn-lt"/>
              </a:rPr>
              <a:t>nchor</a:t>
            </a:r>
            <a:endParaRPr lang="en-US" sz="1400" b="1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foreign</a:t>
            </a:r>
          </a:p>
          <a:p>
            <a:r>
              <a:rPr lang="en-US" sz="1400" b="1" dirty="0">
                <a:latin typeface="+mn-lt"/>
              </a:rPr>
              <a:t>agent</a:t>
            </a:r>
          </a:p>
        </p:txBody>
      </p:sp>
      <p:sp>
        <p:nvSpPr>
          <p:cNvPr id="447611" name="Freeform 123"/>
          <p:cNvSpPr>
            <a:spLocks/>
          </p:cNvSpPr>
          <p:nvPr/>
        </p:nvSpPr>
        <p:spPr bwMode="auto">
          <a:xfrm>
            <a:off x="5146675" y="4430713"/>
            <a:ext cx="1838325" cy="1406525"/>
          </a:xfrm>
          <a:custGeom>
            <a:avLst/>
            <a:gdLst/>
            <a:ahLst/>
            <a:cxnLst>
              <a:cxn ang="0">
                <a:pos x="4" y="1331"/>
              </a:cxn>
              <a:cxn ang="0">
                <a:pos x="349" y="509"/>
              </a:cxn>
              <a:cxn ang="0">
                <a:pos x="1384" y="344"/>
              </a:cxn>
              <a:cxn ang="0">
                <a:pos x="2596" y="170"/>
              </a:cxn>
              <a:cxn ang="0">
                <a:pos x="2884" y="1364"/>
              </a:cxn>
              <a:cxn ang="0">
                <a:pos x="2659" y="2144"/>
              </a:cxn>
              <a:cxn ang="0">
                <a:pos x="2104" y="2504"/>
              </a:cxn>
              <a:cxn ang="0">
                <a:pos x="1639" y="2579"/>
              </a:cxn>
              <a:cxn ang="0">
                <a:pos x="1044" y="2630"/>
              </a:cxn>
              <a:cxn ang="0">
                <a:pos x="346" y="2201"/>
              </a:cxn>
              <a:cxn ang="0">
                <a:pos x="4" y="133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24"/>
          <p:cNvGrpSpPr>
            <a:grpSpLocks/>
          </p:cNvGrpSpPr>
          <p:nvPr/>
        </p:nvGrpSpPr>
        <p:grpSpPr bwMode="auto">
          <a:xfrm>
            <a:off x="5422900" y="5408613"/>
            <a:ext cx="501650" cy="233362"/>
            <a:chOff x="3600" y="219"/>
            <a:chExt cx="360" cy="175"/>
          </a:xfrm>
        </p:grpSpPr>
        <p:sp>
          <p:nvSpPr>
            <p:cNvPr id="447613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614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615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616" name="Rectangle 128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47617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47619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620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621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47623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624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625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47626" name="Line 138"/>
          <p:cNvSpPr>
            <a:spLocks noChangeShapeType="1"/>
          </p:cNvSpPr>
          <p:nvPr/>
        </p:nvSpPr>
        <p:spPr bwMode="auto">
          <a:xfrm>
            <a:off x="5468938" y="5268913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627" name="Line 139"/>
          <p:cNvSpPr>
            <a:spLocks noChangeShapeType="1"/>
          </p:cNvSpPr>
          <p:nvPr/>
        </p:nvSpPr>
        <p:spPr bwMode="auto">
          <a:xfrm>
            <a:off x="5678488" y="5268913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628" name="Line 140"/>
          <p:cNvSpPr>
            <a:spLocks noChangeShapeType="1"/>
          </p:cNvSpPr>
          <p:nvPr/>
        </p:nvSpPr>
        <p:spPr bwMode="auto">
          <a:xfrm>
            <a:off x="6530975" y="51022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41"/>
          <p:cNvGrpSpPr>
            <a:grpSpLocks/>
          </p:cNvGrpSpPr>
          <p:nvPr/>
        </p:nvGrpSpPr>
        <p:grpSpPr bwMode="auto">
          <a:xfrm>
            <a:off x="6073775" y="4630738"/>
            <a:ext cx="914400" cy="590550"/>
            <a:chOff x="10665" y="3225"/>
            <a:chExt cx="1440" cy="930"/>
          </a:xfrm>
        </p:grpSpPr>
        <p:sp>
          <p:nvSpPr>
            <p:cNvPr id="447630" name="Oval 142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43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447632" name="Object 14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8294" r:id="rId5" imgW="826829" imgH="840406" progId="">
                  <p:embed/>
                </p:oleObj>
              </a:graphicData>
            </a:graphic>
          </p:graphicFrame>
          <p:graphicFrame>
            <p:nvGraphicFramePr>
              <p:cNvPr id="447633" name="Object 14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8295" r:id="rId6" imgW="1268295" imgH="1199426" progId="">
                  <p:embed/>
                </p:oleObj>
              </a:graphicData>
            </a:graphic>
          </p:graphicFrame>
        </p:grpSp>
      </p:grpSp>
      <p:sp>
        <p:nvSpPr>
          <p:cNvPr id="447634" name="Freeform 146"/>
          <p:cNvSpPr>
            <a:spLocks/>
          </p:cNvSpPr>
          <p:nvPr/>
        </p:nvSpPr>
        <p:spPr bwMode="auto">
          <a:xfrm>
            <a:off x="4892675" y="4332288"/>
            <a:ext cx="596900" cy="1054100"/>
          </a:xfrm>
          <a:custGeom>
            <a:avLst/>
            <a:gdLst/>
            <a:ahLst/>
            <a:cxnLst>
              <a:cxn ang="0">
                <a:pos x="376" y="664"/>
              </a:cxn>
              <a:cxn ang="0">
                <a:pos x="0" y="0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1" name="Group 147"/>
          <p:cNvGrpSpPr>
            <a:grpSpLocks/>
          </p:cNvGrpSpPr>
          <p:nvPr/>
        </p:nvGrpSpPr>
        <p:grpSpPr bwMode="auto">
          <a:xfrm>
            <a:off x="5562600" y="3649663"/>
            <a:ext cx="914400" cy="590550"/>
            <a:chOff x="10665" y="3225"/>
            <a:chExt cx="1440" cy="930"/>
          </a:xfrm>
        </p:grpSpPr>
        <p:sp>
          <p:nvSpPr>
            <p:cNvPr id="44763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44763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/>
                <a:ahLst/>
                <a:cxnLst>
                  <a:cxn ang="0">
                    <a:pos x="298" y="0"/>
                  </a:cxn>
                  <a:cxn ang="0">
                    <a:pos x="263" y="0"/>
                  </a:cxn>
                  <a:cxn ang="0">
                    <a:pos x="219" y="4"/>
                  </a:cxn>
                  <a:cxn ang="0">
                    <a:pos x="167" y="12"/>
                  </a:cxn>
                  <a:cxn ang="0">
                    <a:pos x="116" y="25"/>
                  </a:cxn>
                  <a:cxn ang="0">
                    <a:pos x="67" y="45"/>
                  </a:cxn>
                  <a:cxn ang="0">
                    <a:pos x="29" y="73"/>
                  </a:cxn>
                  <a:cxn ang="0">
                    <a:pos x="6" y="109"/>
                  </a:cxn>
                  <a:cxn ang="0">
                    <a:pos x="0" y="137"/>
                  </a:cxn>
                  <a:cxn ang="0">
                    <a:pos x="3" y="152"/>
                  </a:cxn>
                  <a:cxn ang="0">
                    <a:pos x="13" y="197"/>
                  </a:cxn>
                  <a:cxn ang="0">
                    <a:pos x="39" y="290"/>
                  </a:cxn>
                  <a:cxn ang="0">
                    <a:pos x="76" y="410"/>
                  </a:cxn>
                  <a:cxn ang="0">
                    <a:pos x="123" y="543"/>
                  </a:cxn>
                  <a:cxn ang="0">
                    <a:pos x="176" y="684"/>
                  </a:cxn>
                  <a:cxn ang="0">
                    <a:pos x="235" y="822"/>
                  </a:cxn>
                  <a:cxn ang="0">
                    <a:pos x="293" y="949"/>
                  </a:cxn>
                  <a:cxn ang="0">
                    <a:pos x="352" y="1055"/>
                  </a:cxn>
                  <a:cxn ang="0">
                    <a:pos x="389" y="1109"/>
                  </a:cxn>
                  <a:cxn ang="0">
                    <a:pos x="406" y="1130"/>
                  </a:cxn>
                  <a:cxn ang="0">
                    <a:pos x="436" y="1130"/>
                  </a:cxn>
                  <a:cxn ang="0">
                    <a:pos x="487" y="1111"/>
                  </a:cxn>
                  <a:cxn ang="0">
                    <a:pos x="547" y="1088"/>
                  </a:cxn>
                  <a:cxn ang="0">
                    <a:pos x="609" y="1062"/>
                  </a:cxn>
                  <a:cxn ang="0">
                    <a:pos x="669" y="1036"/>
                  </a:cxn>
                  <a:cxn ang="0">
                    <a:pos x="722" y="1012"/>
                  </a:cxn>
                  <a:cxn ang="0">
                    <a:pos x="762" y="987"/>
                  </a:cxn>
                  <a:cxn ang="0">
                    <a:pos x="785" y="967"/>
                  </a:cxn>
                  <a:cxn ang="0">
                    <a:pos x="756" y="915"/>
                  </a:cxn>
                  <a:cxn ang="0">
                    <a:pos x="687" y="813"/>
                  </a:cxn>
                  <a:cxn ang="0">
                    <a:pos x="612" y="693"/>
                  </a:cxn>
                  <a:cxn ang="0">
                    <a:pos x="537" y="561"/>
                  </a:cxn>
                  <a:cxn ang="0">
                    <a:pos x="467" y="423"/>
                  </a:cxn>
                  <a:cxn ang="0">
                    <a:pos x="404" y="287"/>
                  </a:cxn>
                  <a:cxn ang="0">
                    <a:pos x="352" y="161"/>
                  </a:cxn>
                  <a:cxn ang="0">
                    <a:pos x="318" y="49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3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2"/>
                  </a:cxn>
                  <a:cxn ang="0">
                    <a:pos x="48" y="5"/>
                  </a:cxn>
                  <a:cxn ang="0">
                    <a:pos x="47" y="11"/>
                  </a:cxn>
                  <a:cxn ang="0">
                    <a:pos x="44" y="19"/>
                  </a:cxn>
                  <a:cxn ang="0">
                    <a:pos x="39" y="35"/>
                  </a:cxn>
                  <a:cxn ang="0">
                    <a:pos x="32" y="55"/>
                  </a:cxn>
                  <a:cxn ang="0">
                    <a:pos x="20" y="82"/>
                  </a:cxn>
                  <a:cxn ang="0">
                    <a:pos x="6" y="117"/>
                  </a:cxn>
                  <a:cxn ang="0">
                    <a:pos x="0" y="141"/>
                  </a:cxn>
                  <a:cxn ang="0">
                    <a:pos x="0" y="177"/>
                  </a:cxn>
                  <a:cxn ang="0">
                    <a:pos x="4" y="220"/>
                  </a:cxn>
                  <a:cxn ang="0">
                    <a:pos x="13" y="271"/>
                  </a:cxn>
                  <a:cxn ang="0">
                    <a:pos x="26" y="325"/>
                  </a:cxn>
                  <a:cxn ang="0">
                    <a:pos x="41" y="386"/>
                  </a:cxn>
                  <a:cxn ang="0">
                    <a:pos x="58" y="446"/>
                  </a:cxn>
                  <a:cxn ang="0">
                    <a:pos x="78" y="509"/>
                  </a:cxn>
                  <a:cxn ang="0">
                    <a:pos x="98" y="570"/>
                  </a:cxn>
                  <a:cxn ang="0">
                    <a:pos x="119" y="628"/>
                  </a:cxn>
                  <a:cxn ang="0">
                    <a:pos x="138" y="683"/>
                  </a:cxn>
                  <a:cxn ang="0">
                    <a:pos x="157" y="733"/>
                  </a:cxn>
                  <a:cxn ang="0">
                    <a:pos x="174" y="775"/>
                  </a:cxn>
                  <a:cxn ang="0">
                    <a:pos x="189" y="808"/>
                  </a:cxn>
                  <a:cxn ang="0">
                    <a:pos x="201" y="831"/>
                  </a:cxn>
                  <a:cxn ang="0">
                    <a:pos x="210" y="843"/>
                  </a:cxn>
                  <a:cxn ang="0">
                    <a:pos x="223" y="853"/>
                  </a:cxn>
                  <a:cxn ang="0">
                    <a:pos x="239" y="861"/>
                  </a:cxn>
                  <a:cxn ang="0">
                    <a:pos x="258" y="873"/>
                  </a:cxn>
                  <a:cxn ang="0">
                    <a:pos x="282" y="883"/>
                  </a:cxn>
                  <a:cxn ang="0">
                    <a:pos x="310" y="896"/>
                  </a:cxn>
                  <a:cxn ang="0">
                    <a:pos x="342" y="907"/>
                  </a:cxn>
                  <a:cxn ang="0">
                    <a:pos x="380" y="922"/>
                  </a:cxn>
                  <a:cxn ang="0">
                    <a:pos x="425" y="936"/>
                  </a:cxn>
                  <a:cxn ang="0">
                    <a:pos x="396" y="893"/>
                  </a:cxn>
                  <a:cxn ang="0">
                    <a:pos x="367" y="843"/>
                  </a:cxn>
                  <a:cxn ang="0">
                    <a:pos x="337" y="787"/>
                  </a:cxn>
                  <a:cxn ang="0">
                    <a:pos x="308" y="725"/>
                  </a:cxn>
                  <a:cxn ang="0">
                    <a:pos x="279" y="660"/>
                  </a:cxn>
                  <a:cxn ang="0">
                    <a:pos x="249" y="591"/>
                  </a:cxn>
                  <a:cxn ang="0">
                    <a:pos x="220" y="522"/>
                  </a:cxn>
                  <a:cxn ang="0">
                    <a:pos x="194" y="450"/>
                  </a:cxn>
                  <a:cxn ang="0">
                    <a:pos x="167" y="381"/>
                  </a:cxn>
                  <a:cxn ang="0">
                    <a:pos x="144" y="312"/>
                  </a:cxn>
                  <a:cxn ang="0">
                    <a:pos x="120" y="248"/>
                  </a:cxn>
                  <a:cxn ang="0">
                    <a:pos x="101" y="186"/>
                  </a:cxn>
                  <a:cxn ang="0">
                    <a:pos x="83" y="128"/>
                  </a:cxn>
                  <a:cxn ang="0">
                    <a:pos x="69" y="78"/>
                  </a:cxn>
                  <a:cxn ang="0">
                    <a:pos x="57" y="35"/>
                  </a:cxn>
                  <a:cxn ang="0">
                    <a:pos x="48" y="0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/>
                <a:ahLst/>
                <a:cxnLst>
                  <a:cxn ang="0">
                    <a:pos x="26" y="11"/>
                  </a:cxn>
                  <a:cxn ang="0">
                    <a:pos x="13" y="24"/>
                  </a:cxn>
                  <a:cxn ang="0">
                    <a:pos x="4" y="43"/>
                  </a:cxn>
                  <a:cxn ang="0">
                    <a:pos x="0" y="67"/>
                  </a:cxn>
                  <a:cxn ang="0">
                    <a:pos x="0" y="93"/>
                  </a:cxn>
                  <a:cxn ang="0">
                    <a:pos x="3" y="120"/>
                  </a:cxn>
                  <a:cxn ang="0">
                    <a:pos x="10" y="148"/>
                  </a:cxn>
                  <a:cxn ang="0">
                    <a:pos x="20" y="171"/>
                  </a:cxn>
                  <a:cxn ang="0">
                    <a:pos x="35" y="189"/>
                  </a:cxn>
                  <a:cxn ang="0">
                    <a:pos x="51" y="201"/>
                  </a:cxn>
                  <a:cxn ang="0">
                    <a:pos x="70" y="206"/>
                  </a:cxn>
                  <a:cxn ang="0">
                    <a:pos x="91" y="208"/>
                  </a:cxn>
                  <a:cxn ang="0">
                    <a:pos x="111" y="204"/>
                  </a:cxn>
                  <a:cxn ang="0">
                    <a:pos x="130" y="196"/>
                  </a:cxn>
                  <a:cxn ang="0">
                    <a:pos x="148" y="186"/>
                  </a:cxn>
                  <a:cxn ang="0">
                    <a:pos x="163" y="176"/>
                  </a:cxn>
                  <a:cxn ang="0">
                    <a:pos x="174" y="163"/>
                  </a:cxn>
                  <a:cxn ang="0">
                    <a:pos x="189" y="130"/>
                  </a:cxn>
                  <a:cxn ang="0">
                    <a:pos x="192" y="89"/>
                  </a:cxn>
                  <a:cxn ang="0">
                    <a:pos x="185" y="50"/>
                  </a:cxn>
                  <a:cxn ang="0">
                    <a:pos x="166" y="27"/>
                  </a:cxn>
                  <a:cxn ang="0">
                    <a:pos x="152" y="21"/>
                  </a:cxn>
                  <a:cxn ang="0">
                    <a:pos x="138" y="14"/>
                  </a:cxn>
                  <a:cxn ang="0">
                    <a:pos x="122" y="8"/>
                  </a:cxn>
                  <a:cxn ang="0">
                    <a:pos x="104" y="2"/>
                  </a:cxn>
                  <a:cxn ang="0">
                    <a:pos x="85" y="0"/>
                  </a:cxn>
                  <a:cxn ang="0">
                    <a:pos x="66" y="0"/>
                  </a:cxn>
                  <a:cxn ang="0">
                    <a:pos x="47" y="2"/>
                  </a:cxn>
                  <a:cxn ang="0">
                    <a:pos x="26" y="11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/>
                <a:ahLst/>
                <a:cxnLst>
                  <a:cxn ang="0">
                    <a:pos x="33" y="29"/>
                  </a:cxn>
                  <a:cxn ang="0">
                    <a:pos x="21" y="44"/>
                  </a:cxn>
                  <a:cxn ang="0">
                    <a:pos x="12" y="60"/>
                  </a:cxn>
                  <a:cxn ang="0">
                    <a:pos x="5" y="79"/>
                  </a:cxn>
                  <a:cxn ang="0">
                    <a:pos x="0" y="97"/>
                  </a:cxn>
                  <a:cxn ang="0">
                    <a:pos x="0" y="116"/>
                  </a:cxn>
                  <a:cxn ang="0">
                    <a:pos x="5" y="135"/>
                  </a:cxn>
                  <a:cxn ang="0">
                    <a:pos x="12" y="152"/>
                  </a:cxn>
                  <a:cxn ang="0">
                    <a:pos x="25" y="169"/>
                  </a:cxn>
                  <a:cxn ang="0">
                    <a:pos x="42" y="187"/>
                  </a:cxn>
                  <a:cxn ang="0">
                    <a:pos x="58" y="202"/>
                  </a:cxn>
                  <a:cxn ang="0">
                    <a:pos x="77" y="220"/>
                  </a:cxn>
                  <a:cxn ang="0">
                    <a:pos x="96" y="233"/>
                  </a:cxn>
                  <a:cxn ang="0">
                    <a:pos x="114" y="244"/>
                  </a:cxn>
                  <a:cxn ang="0">
                    <a:pos x="133" y="251"/>
                  </a:cxn>
                  <a:cxn ang="0">
                    <a:pos x="149" y="251"/>
                  </a:cxn>
                  <a:cxn ang="0">
                    <a:pos x="165" y="246"/>
                  </a:cxn>
                  <a:cxn ang="0">
                    <a:pos x="180" y="237"/>
                  </a:cxn>
                  <a:cxn ang="0">
                    <a:pos x="196" y="228"/>
                  </a:cxn>
                  <a:cxn ang="0">
                    <a:pos x="209" y="220"/>
                  </a:cxn>
                  <a:cxn ang="0">
                    <a:pos x="222" y="212"/>
                  </a:cxn>
                  <a:cxn ang="0">
                    <a:pos x="232" y="202"/>
                  </a:cxn>
                  <a:cxn ang="0">
                    <a:pos x="240" y="191"/>
                  </a:cxn>
                  <a:cxn ang="0">
                    <a:pos x="246" y="178"/>
                  </a:cxn>
                  <a:cxn ang="0">
                    <a:pos x="247" y="162"/>
                  </a:cxn>
                  <a:cxn ang="0">
                    <a:pos x="244" y="142"/>
                  </a:cxn>
                  <a:cxn ang="0">
                    <a:pos x="238" y="120"/>
                  </a:cxn>
                  <a:cxn ang="0">
                    <a:pos x="228" y="96"/>
                  </a:cxn>
                  <a:cxn ang="0">
                    <a:pos x="215" y="72"/>
                  </a:cxn>
                  <a:cxn ang="0">
                    <a:pos x="200" y="50"/>
                  </a:cxn>
                  <a:cxn ang="0">
                    <a:pos x="184" y="30"/>
                  </a:cxn>
                  <a:cxn ang="0">
                    <a:pos x="165" y="16"/>
                  </a:cxn>
                  <a:cxn ang="0">
                    <a:pos x="147" y="7"/>
                  </a:cxn>
                  <a:cxn ang="0">
                    <a:pos x="130" y="3"/>
                  </a:cxn>
                  <a:cxn ang="0">
                    <a:pos x="112" y="0"/>
                  </a:cxn>
                  <a:cxn ang="0">
                    <a:pos x="94" y="1"/>
                  </a:cxn>
                  <a:cxn ang="0">
                    <a:pos x="80" y="3"/>
                  </a:cxn>
                  <a:cxn ang="0">
                    <a:pos x="65" y="7"/>
                  </a:cxn>
                  <a:cxn ang="0">
                    <a:pos x="52" y="13"/>
                  </a:cxn>
                  <a:cxn ang="0">
                    <a:pos x="42" y="20"/>
                  </a:cxn>
                  <a:cxn ang="0">
                    <a:pos x="33" y="29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/>
                <a:ahLst/>
                <a:cxnLst>
                  <a:cxn ang="0">
                    <a:pos x="115" y="3"/>
                  </a:cxn>
                  <a:cxn ang="0">
                    <a:pos x="93" y="0"/>
                  </a:cxn>
                  <a:cxn ang="0">
                    <a:pos x="66" y="2"/>
                  </a:cxn>
                  <a:cxn ang="0">
                    <a:pos x="43" y="12"/>
                  </a:cxn>
                  <a:cxn ang="0">
                    <a:pos x="16" y="37"/>
                  </a:cxn>
                  <a:cxn ang="0">
                    <a:pos x="0" y="79"/>
                  </a:cxn>
                  <a:cxn ang="0">
                    <a:pos x="2" y="124"/>
                  </a:cxn>
                  <a:cxn ang="0">
                    <a:pos x="15" y="168"/>
                  </a:cxn>
                  <a:cxn ang="0">
                    <a:pos x="32" y="201"/>
                  </a:cxn>
                  <a:cxn ang="0">
                    <a:pos x="56" y="223"/>
                  </a:cxn>
                  <a:cxn ang="0">
                    <a:pos x="84" y="237"/>
                  </a:cxn>
                  <a:cxn ang="0">
                    <a:pos x="113" y="240"/>
                  </a:cxn>
                  <a:cxn ang="0">
                    <a:pos x="151" y="229"/>
                  </a:cxn>
                  <a:cxn ang="0">
                    <a:pos x="189" y="204"/>
                  </a:cxn>
                  <a:cxn ang="0">
                    <a:pos x="216" y="171"/>
                  </a:cxn>
                  <a:cxn ang="0">
                    <a:pos x="226" y="131"/>
                  </a:cxn>
                  <a:cxn ang="0">
                    <a:pos x="222" y="104"/>
                  </a:cxn>
                  <a:cxn ang="0">
                    <a:pos x="213" y="95"/>
                  </a:cxn>
                  <a:cxn ang="0">
                    <a:pos x="201" y="96"/>
                  </a:cxn>
                  <a:cxn ang="0">
                    <a:pos x="194" y="105"/>
                  </a:cxn>
                  <a:cxn ang="0">
                    <a:pos x="191" y="127"/>
                  </a:cxn>
                  <a:cxn ang="0">
                    <a:pos x="182" y="158"/>
                  </a:cxn>
                  <a:cxn ang="0">
                    <a:pos x="162" y="183"/>
                  </a:cxn>
                  <a:cxn ang="0">
                    <a:pos x="131" y="197"/>
                  </a:cxn>
                  <a:cxn ang="0">
                    <a:pos x="90" y="197"/>
                  </a:cxn>
                  <a:cxn ang="0">
                    <a:pos x="60" y="177"/>
                  </a:cxn>
                  <a:cxn ang="0">
                    <a:pos x="44" y="144"/>
                  </a:cxn>
                  <a:cxn ang="0">
                    <a:pos x="34" y="105"/>
                  </a:cxn>
                  <a:cxn ang="0">
                    <a:pos x="32" y="76"/>
                  </a:cxn>
                  <a:cxn ang="0">
                    <a:pos x="41" y="56"/>
                  </a:cxn>
                  <a:cxn ang="0">
                    <a:pos x="54" y="39"/>
                  </a:cxn>
                  <a:cxn ang="0">
                    <a:pos x="74" y="26"/>
                  </a:cxn>
                  <a:cxn ang="0">
                    <a:pos x="87" y="25"/>
                  </a:cxn>
                  <a:cxn ang="0">
                    <a:pos x="106" y="25"/>
                  </a:cxn>
                  <a:cxn ang="0">
                    <a:pos x="126" y="25"/>
                  </a:cxn>
                  <a:cxn ang="0">
                    <a:pos x="129" y="12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/>
                <a:ahLst/>
                <a:cxnLst>
                  <a:cxn ang="0">
                    <a:pos x="60" y="8"/>
                  </a:cxn>
                  <a:cxn ang="0">
                    <a:pos x="34" y="27"/>
                  </a:cxn>
                  <a:cxn ang="0">
                    <a:pos x="15" y="50"/>
                  </a:cxn>
                  <a:cxn ang="0">
                    <a:pos x="3" y="80"/>
                  </a:cxn>
                  <a:cxn ang="0">
                    <a:pos x="0" y="112"/>
                  </a:cxn>
                  <a:cxn ang="0">
                    <a:pos x="6" y="145"/>
                  </a:cxn>
                  <a:cxn ang="0">
                    <a:pos x="18" y="175"/>
                  </a:cxn>
                  <a:cxn ang="0">
                    <a:pos x="37" y="204"/>
                  </a:cxn>
                  <a:cxn ang="0">
                    <a:pos x="65" y="231"/>
                  </a:cxn>
                  <a:cxn ang="0">
                    <a:pos x="101" y="257"/>
                  </a:cxn>
                  <a:cxn ang="0">
                    <a:pos x="142" y="270"/>
                  </a:cxn>
                  <a:cxn ang="0">
                    <a:pos x="185" y="263"/>
                  </a:cxn>
                  <a:cxn ang="0">
                    <a:pos x="219" y="240"/>
                  </a:cxn>
                  <a:cxn ang="0">
                    <a:pos x="244" y="215"/>
                  </a:cxn>
                  <a:cxn ang="0">
                    <a:pos x="263" y="188"/>
                  </a:cxn>
                  <a:cxn ang="0">
                    <a:pos x="276" y="158"/>
                  </a:cxn>
                  <a:cxn ang="0">
                    <a:pos x="279" y="133"/>
                  </a:cxn>
                  <a:cxn ang="0">
                    <a:pos x="273" y="120"/>
                  </a:cxn>
                  <a:cxn ang="0">
                    <a:pos x="258" y="116"/>
                  </a:cxn>
                  <a:cxn ang="0">
                    <a:pos x="245" y="122"/>
                  </a:cxn>
                  <a:cxn ang="0">
                    <a:pos x="241" y="132"/>
                  </a:cxn>
                  <a:cxn ang="0">
                    <a:pos x="235" y="151"/>
                  </a:cxn>
                  <a:cxn ang="0">
                    <a:pos x="220" y="176"/>
                  </a:cxn>
                  <a:cxn ang="0">
                    <a:pos x="198" y="201"/>
                  </a:cxn>
                  <a:cxn ang="0">
                    <a:pos x="154" y="211"/>
                  </a:cxn>
                  <a:cxn ang="0">
                    <a:pos x="100" y="197"/>
                  </a:cxn>
                  <a:cxn ang="0">
                    <a:pos x="59" y="162"/>
                  </a:cxn>
                  <a:cxn ang="0">
                    <a:pos x="40" y="113"/>
                  </a:cxn>
                  <a:cxn ang="0">
                    <a:pos x="44" y="73"/>
                  </a:cxn>
                  <a:cxn ang="0">
                    <a:pos x="60" y="50"/>
                  </a:cxn>
                  <a:cxn ang="0">
                    <a:pos x="81" y="30"/>
                  </a:cxn>
                  <a:cxn ang="0">
                    <a:pos x="103" y="16"/>
                  </a:cxn>
                  <a:cxn ang="0">
                    <a:pos x="109" y="4"/>
                  </a:cxn>
                  <a:cxn ang="0">
                    <a:pos x="88" y="0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/>
                <a:ahLst/>
                <a:cxnLst>
                  <a:cxn ang="0">
                    <a:pos x="7" y="65"/>
                  </a:cxn>
                  <a:cxn ang="0">
                    <a:pos x="15" y="72"/>
                  </a:cxn>
                  <a:cxn ang="0">
                    <a:pos x="25" y="75"/>
                  </a:cxn>
                  <a:cxn ang="0">
                    <a:pos x="32" y="75"/>
                  </a:cxn>
                  <a:cxn ang="0">
                    <a:pos x="37" y="73"/>
                  </a:cxn>
                  <a:cxn ang="0">
                    <a:pos x="39" y="72"/>
                  </a:cxn>
                  <a:cxn ang="0">
                    <a:pos x="47" y="71"/>
                  </a:cxn>
                  <a:cxn ang="0">
                    <a:pos x="56" y="66"/>
                  </a:cxn>
                  <a:cxn ang="0">
                    <a:pos x="64" y="60"/>
                  </a:cxn>
                  <a:cxn ang="0">
                    <a:pos x="69" y="56"/>
                  </a:cxn>
                  <a:cxn ang="0">
                    <a:pos x="72" y="52"/>
                  </a:cxn>
                  <a:cxn ang="0">
                    <a:pos x="72" y="49"/>
                  </a:cxn>
                  <a:cxn ang="0">
                    <a:pos x="70" y="45"/>
                  </a:cxn>
                  <a:cxn ang="0">
                    <a:pos x="67" y="40"/>
                  </a:cxn>
                  <a:cxn ang="0">
                    <a:pos x="63" y="39"/>
                  </a:cxn>
                  <a:cxn ang="0">
                    <a:pos x="59" y="38"/>
                  </a:cxn>
                  <a:cxn ang="0">
                    <a:pos x="54" y="39"/>
                  </a:cxn>
                  <a:cxn ang="0">
                    <a:pos x="48" y="42"/>
                  </a:cxn>
                  <a:cxn ang="0">
                    <a:pos x="39" y="46"/>
                  </a:cxn>
                  <a:cxn ang="0">
                    <a:pos x="32" y="50"/>
                  </a:cxn>
                  <a:cxn ang="0">
                    <a:pos x="29" y="52"/>
                  </a:cxn>
                  <a:cxn ang="0">
                    <a:pos x="26" y="43"/>
                  </a:cxn>
                  <a:cxn ang="0">
                    <a:pos x="20" y="25"/>
                  </a:cxn>
                  <a:cxn ang="0">
                    <a:pos x="12" y="7"/>
                  </a:cxn>
                  <a:cxn ang="0">
                    <a:pos x="1" y="0"/>
                  </a:cxn>
                  <a:cxn ang="0">
                    <a:pos x="0" y="17"/>
                  </a:cxn>
                  <a:cxn ang="0">
                    <a:pos x="3" y="39"/>
                  </a:cxn>
                  <a:cxn ang="0">
                    <a:pos x="6" y="58"/>
                  </a:cxn>
                  <a:cxn ang="0">
                    <a:pos x="7" y="65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/>
                <a:ahLst/>
                <a:cxnLst>
                  <a:cxn ang="0">
                    <a:pos x="15" y="53"/>
                  </a:cxn>
                  <a:cxn ang="0">
                    <a:pos x="16" y="55"/>
                  </a:cxn>
                  <a:cxn ang="0">
                    <a:pos x="20" y="57"/>
                  </a:cxn>
                  <a:cxn ang="0">
                    <a:pos x="25" y="59"/>
                  </a:cxn>
                  <a:cxn ang="0">
                    <a:pos x="26" y="59"/>
                  </a:cxn>
                  <a:cxn ang="0">
                    <a:pos x="35" y="59"/>
                  </a:cxn>
                  <a:cxn ang="0">
                    <a:pos x="45" y="56"/>
                  </a:cxn>
                  <a:cxn ang="0">
                    <a:pos x="54" y="55"/>
                  </a:cxn>
                  <a:cxn ang="0">
                    <a:pos x="63" y="50"/>
                  </a:cxn>
                  <a:cxn ang="0">
                    <a:pos x="66" y="47"/>
                  </a:cxn>
                  <a:cxn ang="0">
                    <a:pos x="69" y="44"/>
                  </a:cxn>
                  <a:cxn ang="0">
                    <a:pos x="70" y="40"/>
                  </a:cxn>
                  <a:cxn ang="0">
                    <a:pos x="69" y="37"/>
                  </a:cxn>
                  <a:cxn ang="0">
                    <a:pos x="56" y="32"/>
                  </a:cxn>
                  <a:cxn ang="0">
                    <a:pos x="42" y="33"/>
                  </a:cxn>
                  <a:cxn ang="0">
                    <a:pos x="32" y="37"/>
                  </a:cxn>
                  <a:cxn ang="0">
                    <a:pos x="28" y="40"/>
                  </a:cxn>
                  <a:cxn ang="0">
                    <a:pos x="20" y="30"/>
                  </a:cxn>
                  <a:cxn ang="0">
                    <a:pos x="16" y="14"/>
                  </a:cxn>
                  <a:cxn ang="0">
                    <a:pos x="10" y="3"/>
                  </a:cxn>
                  <a:cxn ang="0">
                    <a:pos x="3" y="0"/>
                  </a:cxn>
                  <a:cxn ang="0">
                    <a:pos x="0" y="19"/>
                  </a:cxn>
                  <a:cxn ang="0">
                    <a:pos x="4" y="36"/>
                  </a:cxn>
                  <a:cxn ang="0">
                    <a:pos x="12" y="49"/>
                  </a:cxn>
                  <a:cxn ang="0">
                    <a:pos x="15" y="53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/>
                <a:ahLst/>
                <a:cxnLst>
                  <a:cxn ang="0">
                    <a:pos x="4" y="46"/>
                  </a:cxn>
                  <a:cxn ang="0">
                    <a:pos x="9" y="56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5" y="60"/>
                  </a:cxn>
                  <a:cxn ang="0">
                    <a:pos x="44" y="57"/>
                  </a:cxn>
                  <a:cxn ang="0">
                    <a:pos x="54" y="51"/>
                  </a:cxn>
                  <a:cxn ang="0">
                    <a:pos x="62" y="46"/>
                  </a:cxn>
                  <a:cxn ang="0">
                    <a:pos x="65" y="40"/>
                  </a:cxn>
                  <a:cxn ang="0">
                    <a:pos x="63" y="36"/>
                  </a:cxn>
                  <a:cxn ang="0">
                    <a:pos x="60" y="34"/>
                  </a:cxn>
                  <a:cxn ang="0">
                    <a:pos x="56" y="33"/>
                  </a:cxn>
                  <a:cxn ang="0">
                    <a:pos x="51" y="33"/>
                  </a:cxn>
                  <a:cxn ang="0">
                    <a:pos x="26" y="37"/>
                  </a:cxn>
                  <a:cxn ang="0">
                    <a:pos x="24" y="30"/>
                  </a:cxn>
                  <a:cxn ang="0">
                    <a:pos x="18" y="15"/>
                  </a:cxn>
                  <a:cxn ang="0">
                    <a:pos x="9" y="2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2" y="30"/>
                  </a:cxn>
                  <a:cxn ang="0">
                    <a:pos x="3" y="41"/>
                  </a:cxn>
                  <a:cxn ang="0">
                    <a:pos x="4" y="46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/>
                <a:ahLst/>
                <a:cxnLst>
                  <a:cxn ang="0">
                    <a:pos x="9" y="46"/>
                  </a:cxn>
                  <a:cxn ang="0">
                    <a:pos x="12" y="47"/>
                  </a:cxn>
                  <a:cxn ang="0">
                    <a:pos x="16" y="47"/>
                  </a:cxn>
                  <a:cxn ang="0">
                    <a:pos x="22" y="47"/>
                  </a:cxn>
                  <a:cxn ang="0">
                    <a:pos x="23" y="47"/>
                  </a:cxn>
                  <a:cxn ang="0">
                    <a:pos x="31" y="46"/>
                  </a:cxn>
                  <a:cxn ang="0">
                    <a:pos x="40" y="45"/>
                  </a:cxn>
                  <a:cxn ang="0">
                    <a:pos x="48" y="42"/>
                  </a:cxn>
                  <a:cxn ang="0">
                    <a:pos x="56" y="37"/>
                  </a:cxn>
                  <a:cxn ang="0">
                    <a:pos x="63" y="34"/>
                  </a:cxn>
                  <a:cxn ang="0">
                    <a:pos x="67" y="30"/>
                  </a:cxn>
                  <a:cxn ang="0">
                    <a:pos x="69" y="26"/>
                  </a:cxn>
                  <a:cxn ang="0">
                    <a:pos x="66" y="20"/>
                  </a:cxn>
                  <a:cxn ang="0">
                    <a:pos x="62" y="17"/>
                  </a:cxn>
                  <a:cxn ang="0">
                    <a:pos x="56" y="17"/>
                  </a:cxn>
                  <a:cxn ang="0">
                    <a:pos x="48" y="17"/>
                  </a:cxn>
                  <a:cxn ang="0">
                    <a:pos x="40" y="19"/>
                  </a:cxn>
                  <a:cxn ang="0">
                    <a:pos x="32" y="22"/>
                  </a:cxn>
                  <a:cxn ang="0">
                    <a:pos x="26" y="23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9" y="22"/>
                  </a:cxn>
                  <a:cxn ang="0">
                    <a:pos x="16" y="14"/>
                  </a:cxn>
                  <a:cxn ang="0">
                    <a:pos x="12" y="7"/>
                  </a:cxn>
                  <a:cxn ang="0">
                    <a:pos x="10" y="4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1"/>
                  </a:cxn>
                  <a:cxn ang="0">
                    <a:pos x="3" y="26"/>
                  </a:cxn>
                  <a:cxn ang="0">
                    <a:pos x="7" y="40"/>
                  </a:cxn>
                  <a:cxn ang="0">
                    <a:pos x="9" y="46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/>
                <a:ahLst/>
                <a:cxnLst>
                  <a:cxn ang="0">
                    <a:pos x="13" y="52"/>
                  </a:cxn>
                  <a:cxn ang="0">
                    <a:pos x="20" y="55"/>
                  </a:cxn>
                  <a:cxn ang="0">
                    <a:pos x="32" y="58"/>
                  </a:cxn>
                  <a:cxn ang="0">
                    <a:pos x="45" y="56"/>
                  </a:cxn>
                  <a:cxn ang="0">
                    <a:pos x="55" y="50"/>
                  </a:cxn>
                  <a:cxn ang="0">
                    <a:pos x="58" y="49"/>
                  </a:cxn>
                  <a:cxn ang="0">
                    <a:pos x="60" y="46"/>
                  </a:cxn>
                  <a:cxn ang="0">
                    <a:pos x="60" y="42"/>
                  </a:cxn>
                  <a:cxn ang="0">
                    <a:pos x="60" y="39"/>
                  </a:cxn>
                  <a:cxn ang="0">
                    <a:pos x="58" y="36"/>
                  </a:cxn>
                  <a:cxn ang="0">
                    <a:pos x="54" y="33"/>
                  </a:cxn>
                  <a:cxn ang="0">
                    <a:pos x="49" y="32"/>
                  </a:cxn>
                  <a:cxn ang="0">
                    <a:pos x="45" y="32"/>
                  </a:cxn>
                  <a:cxn ang="0">
                    <a:pos x="36" y="35"/>
                  </a:cxn>
                  <a:cxn ang="0">
                    <a:pos x="27" y="36"/>
                  </a:cxn>
                  <a:cxn ang="0">
                    <a:pos x="20" y="35"/>
                  </a:cxn>
                  <a:cxn ang="0">
                    <a:pos x="17" y="35"/>
                  </a:cxn>
                  <a:cxn ang="0">
                    <a:pos x="17" y="29"/>
                  </a:cxn>
                  <a:cxn ang="0">
                    <a:pos x="17" y="16"/>
                  </a:cxn>
                  <a:cxn ang="0">
                    <a:pos x="14" y="3"/>
                  </a:cxn>
                  <a:cxn ang="0">
                    <a:pos x="5" y="0"/>
                  </a:cxn>
                  <a:cxn ang="0">
                    <a:pos x="1" y="12"/>
                  </a:cxn>
                  <a:cxn ang="0">
                    <a:pos x="0" y="26"/>
                  </a:cxn>
                  <a:cxn ang="0">
                    <a:pos x="3" y="40"/>
                  </a:cxn>
                  <a:cxn ang="0">
                    <a:pos x="13" y="52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4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/>
                <a:ahLst/>
                <a:cxnLst>
                  <a:cxn ang="0">
                    <a:pos x="19" y="52"/>
                  </a:cxn>
                  <a:cxn ang="0">
                    <a:pos x="31" y="55"/>
                  </a:cxn>
                  <a:cxn ang="0">
                    <a:pos x="43" y="54"/>
                  </a:cxn>
                  <a:cxn ang="0">
                    <a:pos x="53" y="46"/>
                  </a:cxn>
                  <a:cxn ang="0">
                    <a:pos x="59" y="35"/>
                  </a:cxn>
                  <a:cxn ang="0">
                    <a:pos x="57" y="31"/>
                  </a:cxn>
                  <a:cxn ang="0">
                    <a:pos x="54" y="29"/>
                  </a:cxn>
                  <a:cxn ang="0">
                    <a:pos x="49" y="28"/>
                  </a:cxn>
                  <a:cxn ang="0">
                    <a:pos x="44" y="29"/>
                  </a:cxn>
                  <a:cxn ang="0">
                    <a:pos x="41" y="32"/>
                  </a:cxn>
                  <a:cxn ang="0">
                    <a:pos x="38" y="35"/>
                  </a:cxn>
                  <a:cxn ang="0">
                    <a:pos x="34" y="36"/>
                  </a:cxn>
                  <a:cxn ang="0">
                    <a:pos x="31" y="39"/>
                  </a:cxn>
                  <a:cxn ang="0">
                    <a:pos x="28" y="32"/>
                  </a:cxn>
                  <a:cxn ang="0">
                    <a:pos x="21" y="18"/>
                  </a:cxn>
                  <a:cxn ang="0">
                    <a:pos x="10" y="5"/>
                  </a:cxn>
                  <a:cxn ang="0">
                    <a:pos x="0" y="0"/>
                  </a:cxn>
                  <a:cxn ang="0">
                    <a:pos x="2" y="18"/>
                  </a:cxn>
                  <a:cxn ang="0">
                    <a:pos x="9" y="35"/>
                  </a:cxn>
                  <a:cxn ang="0">
                    <a:pos x="16" y="46"/>
                  </a:cxn>
                  <a:cxn ang="0">
                    <a:pos x="19" y="52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/>
                <a:ahLst/>
                <a:cxnLst>
                  <a:cxn ang="0">
                    <a:pos x="32" y="75"/>
                  </a:cxn>
                  <a:cxn ang="0">
                    <a:pos x="38" y="76"/>
                  </a:cxn>
                  <a:cxn ang="0">
                    <a:pos x="44" y="76"/>
                  </a:cxn>
                  <a:cxn ang="0">
                    <a:pos x="50" y="76"/>
                  </a:cxn>
                  <a:cxn ang="0">
                    <a:pos x="57" y="75"/>
                  </a:cxn>
                  <a:cxn ang="0">
                    <a:pos x="61" y="72"/>
                  </a:cxn>
                  <a:cxn ang="0">
                    <a:pos x="67" y="67"/>
                  </a:cxn>
                  <a:cxn ang="0">
                    <a:pos x="72" y="64"/>
                  </a:cxn>
                  <a:cxn ang="0">
                    <a:pos x="76" y="59"/>
                  </a:cxn>
                  <a:cxn ang="0">
                    <a:pos x="80" y="56"/>
                  </a:cxn>
                  <a:cxn ang="0">
                    <a:pos x="82" y="52"/>
                  </a:cxn>
                  <a:cxn ang="0">
                    <a:pos x="82" y="47"/>
                  </a:cxn>
                  <a:cxn ang="0">
                    <a:pos x="79" y="43"/>
                  </a:cxn>
                  <a:cxn ang="0">
                    <a:pos x="70" y="39"/>
                  </a:cxn>
                  <a:cxn ang="0">
                    <a:pos x="63" y="37"/>
                  </a:cxn>
                  <a:cxn ang="0">
                    <a:pos x="54" y="39"/>
                  </a:cxn>
                  <a:cxn ang="0">
                    <a:pos x="47" y="41"/>
                  </a:cxn>
                  <a:cxn ang="0">
                    <a:pos x="39" y="44"/>
                  </a:cxn>
                  <a:cxn ang="0">
                    <a:pos x="35" y="49"/>
                  </a:cxn>
                  <a:cxn ang="0">
                    <a:pos x="32" y="50"/>
                  </a:cxn>
                  <a:cxn ang="0">
                    <a:pos x="30" y="52"/>
                  </a:cxn>
                  <a:cxn ang="0">
                    <a:pos x="29" y="43"/>
                  </a:cxn>
                  <a:cxn ang="0">
                    <a:pos x="23" y="23"/>
                  </a:cxn>
                  <a:cxn ang="0">
                    <a:pos x="14" y="6"/>
                  </a:cxn>
                  <a:cxn ang="0">
                    <a:pos x="4" y="0"/>
                  </a:cxn>
                  <a:cxn ang="0">
                    <a:pos x="0" y="17"/>
                  </a:cxn>
                  <a:cxn ang="0">
                    <a:pos x="0" y="31"/>
                  </a:cxn>
                  <a:cxn ang="0">
                    <a:pos x="4" y="44"/>
                  </a:cxn>
                  <a:cxn ang="0">
                    <a:pos x="11" y="54"/>
                  </a:cxn>
                  <a:cxn ang="0">
                    <a:pos x="19" y="63"/>
                  </a:cxn>
                  <a:cxn ang="0">
                    <a:pos x="25" y="70"/>
                  </a:cxn>
                  <a:cxn ang="0">
                    <a:pos x="30" y="73"/>
                  </a:cxn>
                  <a:cxn ang="0">
                    <a:pos x="32" y="7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/>
                <a:ahLst/>
                <a:cxnLst>
                  <a:cxn ang="0">
                    <a:pos x="12" y="53"/>
                  </a:cxn>
                  <a:cxn ang="0">
                    <a:pos x="15" y="56"/>
                  </a:cxn>
                  <a:cxn ang="0">
                    <a:pos x="19" y="60"/>
                  </a:cxn>
                  <a:cxn ang="0">
                    <a:pos x="25" y="62"/>
                  </a:cxn>
                  <a:cxn ang="0">
                    <a:pos x="27" y="63"/>
                  </a:cxn>
                  <a:cxn ang="0">
                    <a:pos x="32" y="65"/>
                  </a:cxn>
                  <a:cxn ang="0">
                    <a:pos x="40" y="65"/>
                  </a:cxn>
                  <a:cxn ang="0">
                    <a:pos x="49" y="66"/>
                  </a:cxn>
                  <a:cxn ang="0">
                    <a:pos x="57" y="65"/>
                  </a:cxn>
                  <a:cxn ang="0">
                    <a:pos x="65" y="63"/>
                  </a:cxn>
                  <a:cxn ang="0">
                    <a:pos x="71" y="60"/>
                  </a:cxn>
                  <a:cxn ang="0">
                    <a:pos x="75" y="55"/>
                  </a:cxn>
                  <a:cxn ang="0">
                    <a:pos x="75" y="46"/>
                  </a:cxn>
                  <a:cxn ang="0">
                    <a:pos x="72" y="39"/>
                  </a:cxn>
                  <a:cxn ang="0">
                    <a:pos x="66" y="35"/>
                  </a:cxn>
                  <a:cxn ang="0">
                    <a:pos x="59" y="33"/>
                  </a:cxn>
                  <a:cxn ang="0">
                    <a:pos x="50" y="33"/>
                  </a:cxn>
                  <a:cxn ang="0">
                    <a:pos x="41" y="35"/>
                  </a:cxn>
                  <a:cxn ang="0">
                    <a:pos x="34" y="36"/>
                  </a:cxn>
                  <a:cxn ang="0">
                    <a:pos x="28" y="39"/>
                  </a:cxn>
                  <a:cxn ang="0">
                    <a:pos x="27" y="39"/>
                  </a:cxn>
                  <a:cxn ang="0">
                    <a:pos x="25" y="32"/>
                  </a:cxn>
                  <a:cxn ang="0">
                    <a:pos x="19" y="16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22"/>
                  </a:cxn>
                  <a:cxn ang="0">
                    <a:pos x="5" y="39"/>
                  </a:cxn>
                  <a:cxn ang="0">
                    <a:pos x="9" y="49"/>
                  </a:cxn>
                  <a:cxn ang="0">
                    <a:pos x="12" y="53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/>
                <a:ahLst/>
                <a:cxnLst>
                  <a:cxn ang="0">
                    <a:pos x="3" y="41"/>
                  </a:cxn>
                  <a:cxn ang="0">
                    <a:pos x="4" y="46"/>
                  </a:cxn>
                  <a:cxn ang="0">
                    <a:pos x="10" y="50"/>
                  </a:cxn>
                  <a:cxn ang="0">
                    <a:pos x="14" y="56"/>
                  </a:cxn>
                  <a:cxn ang="0">
                    <a:pos x="16" y="57"/>
                  </a:cxn>
                  <a:cxn ang="0">
                    <a:pos x="23" y="60"/>
                  </a:cxn>
                  <a:cxn ang="0">
                    <a:pos x="32" y="63"/>
                  </a:cxn>
                  <a:cxn ang="0">
                    <a:pos x="42" y="63"/>
                  </a:cxn>
                  <a:cxn ang="0">
                    <a:pos x="54" y="61"/>
                  </a:cxn>
                  <a:cxn ang="0">
                    <a:pos x="64" y="58"/>
                  </a:cxn>
                  <a:cxn ang="0">
                    <a:pos x="72" y="54"/>
                  </a:cxn>
                  <a:cxn ang="0">
                    <a:pos x="75" y="47"/>
                  </a:cxn>
                  <a:cxn ang="0">
                    <a:pos x="73" y="40"/>
                  </a:cxn>
                  <a:cxn ang="0">
                    <a:pos x="67" y="34"/>
                  </a:cxn>
                  <a:cxn ang="0">
                    <a:pos x="60" y="30"/>
                  </a:cxn>
                  <a:cxn ang="0">
                    <a:pos x="53" y="28"/>
                  </a:cxn>
                  <a:cxn ang="0">
                    <a:pos x="45" y="30"/>
                  </a:cxn>
                  <a:cxn ang="0">
                    <a:pos x="36" y="31"/>
                  </a:cxn>
                  <a:cxn ang="0">
                    <a:pos x="31" y="33"/>
                  </a:cxn>
                  <a:cxn ang="0">
                    <a:pos x="26" y="36"/>
                  </a:cxn>
                  <a:cxn ang="0">
                    <a:pos x="25" y="36"/>
                  </a:cxn>
                  <a:cxn ang="0">
                    <a:pos x="23" y="30"/>
                  </a:cxn>
                  <a:cxn ang="0">
                    <a:pos x="17" y="15"/>
                  </a:cxn>
                  <a:cxn ang="0">
                    <a:pos x="10" y="2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1" y="28"/>
                  </a:cxn>
                  <a:cxn ang="0">
                    <a:pos x="3" y="38"/>
                  </a:cxn>
                  <a:cxn ang="0">
                    <a:pos x="3" y="41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/>
                <a:ahLst/>
                <a:cxnLst>
                  <a:cxn ang="0">
                    <a:pos x="88" y="37"/>
                  </a:cxn>
                  <a:cxn ang="0">
                    <a:pos x="69" y="49"/>
                  </a:cxn>
                  <a:cxn ang="0">
                    <a:pos x="53" y="63"/>
                  </a:cxn>
                  <a:cxn ang="0">
                    <a:pos x="39" y="79"/>
                  </a:cxn>
                  <a:cxn ang="0">
                    <a:pos x="25" y="96"/>
                  </a:cxn>
                  <a:cxn ang="0">
                    <a:pos x="15" y="115"/>
                  </a:cxn>
                  <a:cxn ang="0">
                    <a:pos x="8" y="135"/>
                  </a:cxn>
                  <a:cxn ang="0">
                    <a:pos x="3" y="157"/>
                  </a:cxn>
                  <a:cxn ang="0">
                    <a:pos x="0" y="178"/>
                  </a:cxn>
                  <a:cxn ang="0">
                    <a:pos x="3" y="208"/>
                  </a:cxn>
                  <a:cxn ang="0">
                    <a:pos x="15" y="233"/>
                  </a:cxn>
                  <a:cxn ang="0">
                    <a:pos x="33" y="254"/>
                  </a:cxn>
                  <a:cxn ang="0">
                    <a:pos x="56" y="270"/>
                  </a:cxn>
                  <a:cxn ang="0">
                    <a:pos x="83" y="283"/>
                  </a:cxn>
                  <a:cxn ang="0">
                    <a:pos x="110" y="289"/>
                  </a:cxn>
                  <a:cxn ang="0">
                    <a:pos x="140" y="290"/>
                  </a:cxn>
                  <a:cxn ang="0">
                    <a:pos x="168" y="286"/>
                  </a:cxn>
                  <a:cxn ang="0">
                    <a:pos x="174" y="286"/>
                  </a:cxn>
                  <a:cxn ang="0">
                    <a:pos x="179" y="283"/>
                  </a:cxn>
                  <a:cxn ang="0">
                    <a:pos x="184" y="279"/>
                  </a:cxn>
                  <a:cxn ang="0">
                    <a:pos x="185" y="273"/>
                  </a:cxn>
                  <a:cxn ang="0">
                    <a:pos x="182" y="266"/>
                  </a:cxn>
                  <a:cxn ang="0">
                    <a:pos x="176" y="260"/>
                  </a:cxn>
                  <a:cxn ang="0">
                    <a:pos x="169" y="254"/>
                  </a:cxn>
                  <a:cxn ang="0">
                    <a:pos x="162" y="252"/>
                  </a:cxn>
                  <a:cxn ang="0">
                    <a:pos x="147" y="247"/>
                  </a:cxn>
                  <a:cxn ang="0">
                    <a:pos x="132" y="244"/>
                  </a:cxn>
                  <a:cxn ang="0">
                    <a:pos x="118" y="242"/>
                  </a:cxn>
                  <a:cxn ang="0">
                    <a:pos x="105" y="239"/>
                  </a:cxn>
                  <a:cxn ang="0">
                    <a:pos x="91" y="234"/>
                  </a:cxn>
                  <a:cxn ang="0">
                    <a:pos x="78" y="229"/>
                  </a:cxn>
                  <a:cxn ang="0">
                    <a:pos x="66" y="221"/>
                  </a:cxn>
                  <a:cxn ang="0">
                    <a:pos x="55" y="210"/>
                  </a:cxn>
                  <a:cxn ang="0">
                    <a:pos x="50" y="161"/>
                  </a:cxn>
                  <a:cxn ang="0">
                    <a:pos x="62" y="121"/>
                  </a:cxn>
                  <a:cxn ang="0">
                    <a:pos x="85" y="89"/>
                  </a:cxn>
                  <a:cxn ang="0">
                    <a:pos x="118" y="63"/>
                  </a:cxn>
                  <a:cxn ang="0">
                    <a:pos x="153" y="43"/>
                  </a:cxn>
                  <a:cxn ang="0">
                    <a:pos x="190" y="27"/>
                  </a:cxn>
                  <a:cxn ang="0">
                    <a:pos x="223" y="16"/>
                  </a:cxn>
                  <a:cxn ang="0">
                    <a:pos x="250" y="6"/>
                  </a:cxn>
                  <a:cxn ang="0">
                    <a:pos x="234" y="2"/>
                  </a:cxn>
                  <a:cxn ang="0">
                    <a:pos x="216" y="0"/>
                  </a:cxn>
                  <a:cxn ang="0">
                    <a:pos x="196" y="3"/>
                  </a:cxn>
                  <a:cxn ang="0">
                    <a:pos x="174" y="6"/>
                  </a:cxn>
                  <a:cxn ang="0">
                    <a:pos x="152" y="13"/>
                  </a:cxn>
                  <a:cxn ang="0">
                    <a:pos x="130" y="20"/>
                  </a:cxn>
                  <a:cxn ang="0">
                    <a:pos x="107" y="29"/>
                  </a:cxn>
                  <a:cxn ang="0">
                    <a:pos x="88" y="3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/>
                <a:ahLst/>
                <a:cxnLst>
                  <a:cxn ang="0">
                    <a:pos x="135" y="73"/>
                  </a:cxn>
                  <a:cxn ang="0">
                    <a:pos x="141" y="96"/>
                  </a:cxn>
                  <a:cxn ang="0">
                    <a:pos x="140" y="118"/>
                  </a:cxn>
                  <a:cxn ang="0">
                    <a:pos x="129" y="135"/>
                  </a:cxn>
                  <a:cxn ang="0">
                    <a:pos x="115" y="151"/>
                  </a:cxn>
                  <a:cxn ang="0">
                    <a:pos x="97" y="165"/>
                  </a:cxn>
                  <a:cxn ang="0">
                    <a:pos x="76" y="179"/>
                  </a:cxn>
                  <a:cxn ang="0">
                    <a:pos x="56" y="192"/>
                  </a:cxn>
                  <a:cxn ang="0">
                    <a:pos x="38" y="205"/>
                  </a:cxn>
                  <a:cxn ang="0">
                    <a:pos x="35" y="210"/>
                  </a:cxn>
                  <a:cxn ang="0">
                    <a:pos x="34" y="212"/>
                  </a:cxn>
                  <a:cxn ang="0">
                    <a:pos x="34" y="217"/>
                  </a:cxn>
                  <a:cxn ang="0">
                    <a:pos x="35" y="221"/>
                  </a:cxn>
                  <a:cxn ang="0">
                    <a:pos x="40" y="224"/>
                  </a:cxn>
                  <a:cxn ang="0">
                    <a:pos x="44" y="225"/>
                  </a:cxn>
                  <a:cxn ang="0">
                    <a:pos x="47" y="225"/>
                  </a:cxn>
                  <a:cxn ang="0">
                    <a:pos x="51" y="224"/>
                  </a:cxn>
                  <a:cxn ang="0">
                    <a:pos x="75" y="211"/>
                  </a:cxn>
                  <a:cxn ang="0">
                    <a:pos x="97" y="197"/>
                  </a:cxn>
                  <a:cxn ang="0">
                    <a:pos x="117" y="181"/>
                  </a:cxn>
                  <a:cxn ang="0">
                    <a:pos x="137" y="162"/>
                  </a:cxn>
                  <a:cxn ang="0">
                    <a:pos x="150" y="142"/>
                  </a:cxn>
                  <a:cxn ang="0">
                    <a:pos x="159" y="119"/>
                  </a:cxn>
                  <a:cxn ang="0">
                    <a:pos x="160" y="95"/>
                  </a:cxn>
                  <a:cxn ang="0">
                    <a:pos x="154" y="69"/>
                  </a:cxn>
                  <a:cxn ang="0">
                    <a:pos x="141" y="49"/>
                  </a:cxn>
                  <a:cxn ang="0">
                    <a:pos x="122" y="31"/>
                  </a:cxn>
                  <a:cxn ang="0">
                    <a:pos x="98" y="18"/>
                  </a:cxn>
                  <a:cxn ang="0">
                    <a:pos x="72" y="8"/>
                  </a:cxn>
                  <a:cxn ang="0">
                    <a:pos x="46" y="3"/>
                  </a:cxn>
                  <a:cxn ang="0">
                    <a:pos x="24" y="0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18" y="11"/>
                  </a:cxn>
                  <a:cxn ang="0">
                    <a:pos x="37" y="17"/>
                  </a:cxn>
                  <a:cxn ang="0">
                    <a:pos x="57" y="23"/>
                  </a:cxn>
                  <a:cxn ang="0">
                    <a:pos x="76" y="29"/>
                  </a:cxn>
                  <a:cxn ang="0">
                    <a:pos x="95" y="36"/>
                  </a:cxn>
                  <a:cxn ang="0">
                    <a:pos x="112" y="46"/>
                  </a:cxn>
                  <a:cxn ang="0">
                    <a:pos x="125" y="57"/>
                  </a:cxn>
                  <a:cxn ang="0">
                    <a:pos x="135" y="73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/>
                <a:ahLst/>
                <a:cxnLst>
                  <a:cxn ang="0">
                    <a:pos x="127" y="87"/>
                  </a:cxn>
                  <a:cxn ang="0">
                    <a:pos x="68" y="143"/>
                  </a:cxn>
                  <a:cxn ang="0">
                    <a:pos x="22" y="208"/>
                  </a:cxn>
                  <a:cxn ang="0">
                    <a:pos x="0" y="283"/>
                  </a:cxn>
                  <a:cxn ang="0">
                    <a:pos x="5" y="333"/>
                  </a:cxn>
                  <a:cxn ang="0">
                    <a:pos x="12" y="353"/>
                  </a:cxn>
                  <a:cxn ang="0">
                    <a:pos x="25" y="372"/>
                  </a:cxn>
                  <a:cxn ang="0">
                    <a:pos x="41" y="388"/>
                  </a:cxn>
                  <a:cxn ang="0">
                    <a:pos x="71" y="405"/>
                  </a:cxn>
                  <a:cxn ang="0">
                    <a:pos x="109" y="424"/>
                  </a:cxn>
                  <a:cxn ang="0">
                    <a:pos x="150" y="438"/>
                  </a:cxn>
                  <a:cxn ang="0">
                    <a:pos x="191" y="449"/>
                  </a:cxn>
                  <a:cxn ang="0">
                    <a:pos x="234" y="458"/>
                  </a:cxn>
                  <a:cxn ang="0">
                    <a:pos x="276" y="464"/>
                  </a:cxn>
                  <a:cxn ang="0">
                    <a:pos x="319" y="468"/>
                  </a:cxn>
                  <a:cxn ang="0">
                    <a:pos x="363" y="471"/>
                  </a:cxn>
                  <a:cxn ang="0">
                    <a:pos x="391" y="472"/>
                  </a:cxn>
                  <a:cxn ang="0">
                    <a:pos x="401" y="464"/>
                  </a:cxn>
                  <a:cxn ang="0">
                    <a:pos x="404" y="451"/>
                  </a:cxn>
                  <a:cxn ang="0">
                    <a:pos x="395" y="441"/>
                  </a:cxn>
                  <a:cxn ang="0">
                    <a:pos x="369" y="434"/>
                  </a:cxn>
                  <a:cxn ang="0">
                    <a:pos x="331" y="426"/>
                  </a:cxn>
                  <a:cxn ang="0">
                    <a:pos x="291" y="421"/>
                  </a:cxn>
                  <a:cxn ang="0">
                    <a:pos x="251" y="415"/>
                  </a:cxn>
                  <a:cxn ang="0">
                    <a:pos x="213" y="408"/>
                  </a:cxn>
                  <a:cxn ang="0">
                    <a:pos x="175" y="398"/>
                  </a:cxn>
                  <a:cxn ang="0">
                    <a:pos x="138" y="386"/>
                  </a:cxn>
                  <a:cxn ang="0">
                    <a:pos x="102" y="372"/>
                  </a:cxn>
                  <a:cxn ang="0">
                    <a:pos x="69" y="352"/>
                  </a:cxn>
                  <a:cxn ang="0">
                    <a:pos x="49" y="324"/>
                  </a:cxn>
                  <a:cxn ang="0">
                    <a:pos x="43" y="290"/>
                  </a:cxn>
                  <a:cxn ang="0">
                    <a:pos x="49" y="250"/>
                  </a:cxn>
                  <a:cxn ang="0">
                    <a:pos x="65" y="212"/>
                  </a:cxn>
                  <a:cxn ang="0">
                    <a:pos x="90" y="172"/>
                  </a:cxn>
                  <a:cxn ang="0">
                    <a:pos x="119" y="138"/>
                  </a:cxn>
                  <a:cxn ang="0">
                    <a:pos x="154" y="103"/>
                  </a:cxn>
                  <a:cxn ang="0">
                    <a:pos x="193" y="71"/>
                  </a:cxn>
                  <a:cxn ang="0">
                    <a:pos x="245" y="47"/>
                  </a:cxn>
                  <a:cxn ang="0">
                    <a:pos x="298" y="25"/>
                  </a:cxn>
                  <a:cxn ang="0">
                    <a:pos x="332" y="8"/>
                  </a:cxn>
                  <a:cxn ang="0">
                    <a:pos x="322" y="0"/>
                  </a:cxn>
                  <a:cxn ang="0">
                    <a:pos x="278" y="5"/>
                  </a:cxn>
                  <a:cxn ang="0">
                    <a:pos x="226" y="23"/>
                  </a:cxn>
                  <a:cxn ang="0">
                    <a:pos x="178" y="4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/>
                <a:ahLst/>
                <a:cxnLst>
                  <a:cxn ang="0">
                    <a:pos x="294" y="96"/>
                  </a:cxn>
                  <a:cxn ang="0">
                    <a:pos x="310" y="113"/>
                  </a:cxn>
                  <a:cxn ang="0">
                    <a:pos x="320" y="133"/>
                  </a:cxn>
                  <a:cxn ang="0">
                    <a:pos x="325" y="155"/>
                  </a:cxn>
                  <a:cxn ang="0">
                    <a:pos x="325" y="178"/>
                  </a:cxn>
                  <a:cxn ang="0">
                    <a:pos x="322" y="197"/>
                  </a:cxn>
                  <a:cxn ang="0">
                    <a:pos x="316" y="212"/>
                  </a:cxn>
                  <a:cxn ang="0">
                    <a:pos x="306" y="228"/>
                  </a:cxn>
                  <a:cxn ang="0">
                    <a:pos x="295" y="241"/>
                  </a:cxn>
                  <a:cxn ang="0">
                    <a:pos x="282" y="256"/>
                  </a:cxn>
                  <a:cxn ang="0">
                    <a:pos x="269" y="267"/>
                  </a:cxn>
                  <a:cxn ang="0">
                    <a:pos x="256" y="280"/>
                  </a:cxn>
                  <a:cxn ang="0">
                    <a:pos x="243" y="293"/>
                  </a:cxn>
                  <a:cxn ang="0">
                    <a:pos x="240" y="297"/>
                  </a:cxn>
                  <a:cxn ang="0">
                    <a:pos x="240" y="302"/>
                  </a:cxn>
                  <a:cxn ang="0">
                    <a:pos x="240" y="306"/>
                  </a:cxn>
                  <a:cxn ang="0">
                    <a:pos x="243" y="310"/>
                  </a:cxn>
                  <a:cxn ang="0">
                    <a:pos x="247" y="313"/>
                  </a:cxn>
                  <a:cxn ang="0">
                    <a:pos x="253" y="315"/>
                  </a:cxn>
                  <a:cxn ang="0">
                    <a:pos x="257" y="313"/>
                  </a:cxn>
                  <a:cxn ang="0">
                    <a:pos x="262" y="310"/>
                  </a:cxn>
                  <a:cxn ang="0">
                    <a:pos x="291" y="292"/>
                  </a:cxn>
                  <a:cxn ang="0">
                    <a:pos x="316" y="267"/>
                  </a:cxn>
                  <a:cxn ang="0">
                    <a:pos x="335" y="240"/>
                  </a:cxn>
                  <a:cxn ang="0">
                    <a:pos x="348" y="208"/>
                  </a:cxn>
                  <a:cxn ang="0">
                    <a:pos x="354" y="177"/>
                  </a:cxn>
                  <a:cxn ang="0">
                    <a:pos x="351" y="143"/>
                  </a:cxn>
                  <a:cxn ang="0">
                    <a:pos x="339" y="113"/>
                  </a:cxn>
                  <a:cxn ang="0">
                    <a:pos x="316" y="86"/>
                  </a:cxn>
                  <a:cxn ang="0">
                    <a:pos x="298" y="72"/>
                  </a:cxn>
                  <a:cxn ang="0">
                    <a:pos x="278" y="60"/>
                  </a:cxn>
                  <a:cxn ang="0">
                    <a:pos x="256" y="49"/>
                  </a:cxn>
                  <a:cxn ang="0">
                    <a:pos x="231" y="39"/>
                  </a:cxn>
                  <a:cxn ang="0">
                    <a:pos x="206" y="29"/>
                  </a:cxn>
                  <a:cxn ang="0">
                    <a:pos x="181" y="21"/>
                  </a:cxn>
                  <a:cxn ang="0">
                    <a:pos x="155" y="16"/>
                  </a:cxn>
                  <a:cxn ang="0">
                    <a:pos x="130" y="10"/>
                  </a:cxn>
                  <a:cxn ang="0">
                    <a:pos x="105" y="6"/>
                  </a:cxn>
                  <a:cxn ang="0">
                    <a:pos x="83" y="3"/>
                  </a:cxn>
                  <a:cxn ang="0">
                    <a:pos x="61" y="0"/>
                  </a:cxn>
                  <a:cxn ang="0">
                    <a:pos x="43" y="0"/>
                  </a:cxn>
                  <a:cxn ang="0">
                    <a:pos x="27" y="0"/>
                  </a:cxn>
                  <a:cxn ang="0">
                    <a:pos x="14" y="0"/>
                  </a:cxn>
                  <a:cxn ang="0">
                    <a:pos x="5" y="3"/>
                  </a:cxn>
                  <a:cxn ang="0">
                    <a:pos x="0" y="6"/>
                  </a:cxn>
                  <a:cxn ang="0">
                    <a:pos x="15" y="8"/>
                  </a:cxn>
                  <a:cxn ang="0">
                    <a:pos x="30" y="10"/>
                  </a:cxn>
                  <a:cxn ang="0">
                    <a:pos x="47" y="13"/>
                  </a:cxn>
                  <a:cxn ang="0">
                    <a:pos x="65" y="16"/>
                  </a:cxn>
                  <a:cxn ang="0">
                    <a:pos x="83" y="20"/>
                  </a:cxn>
                  <a:cxn ang="0">
                    <a:pos x="103" y="23"/>
                  </a:cxn>
                  <a:cxn ang="0">
                    <a:pos x="122" y="27"/>
                  </a:cxn>
                  <a:cxn ang="0">
                    <a:pos x="143" y="31"/>
                  </a:cxn>
                  <a:cxn ang="0">
                    <a:pos x="162" y="37"/>
                  </a:cxn>
                  <a:cxn ang="0">
                    <a:pos x="182" y="43"/>
                  </a:cxn>
                  <a:cxn ang="0">
                    <a:pos x="203" y="49"/>
                  </a:cxn>
                  <a:cxn ang="0">
                    <a:pos x="222" y="56"/>
                  </a:cxn>
                  <a:cxn ang="0">
                    <a:pos x="241" y="64"/>
                  </a:cxn>
                  <a:cxn ang="0">
                    <a:pos x="260" y="75"/>
                  </a:cxn>
                  <a:cxn ang="0">
                    <a:pos x="278" y="85"/>
                  </a:cxn>
                  <a:cxn ang="0">
                    <a:pos x="294" y="96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 w="6350" cmpd="sng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0" y="187"/>
                  </a:cxn>
                  <a:cxn ang="0">
                    <a:pos x="5" y="210"/>
                  </a:cxn>
                  <a:cxn ang="0">
                    <a:pos x="16" y="231"/>
                  </a:cxn>
                  <a:cxn ang="0">
                    <a:pos x="30" y="250"/>
                  </a:cxn>
                  <a:cxn ang="0">
                    <a:pos x="48" y="266"/>
                  </a:cxn>
                  <a:cxn ang="0">
                    <a:pos x="69" y="280"/>
                  </a:cxn>
                  <a:cxn ang="0">
                    <a:pos x="92" y="290"/>
                  </a:cxn>
                  <a:cxn ang="0">
                    <a:pos x="116" y="296"/>
                  </a:cxn>
                  <a:cxn ang="0">
                    <a:pos x="123" y="297"/>
                  </a:cxn>
                  <a:cxn ang="0">
                    <a:pos x="130" y="295"/>
                  </a:cxn>
                  <a:cxn ang="0">
                    <a:pos x="136" y="290"/>
                  </a:cxn>
                  <a:cxn ang="0">
                    <a:pos x="139" y="284"/>
                  </a:cxn>
                  <a:cxn ang="0">
                    <a:pos x="139" y="277"/>
                  </a:cxn>
                  <a:cxn ang="0">
                    <a:pos x="138" y="270"/>
                  </a:cxn>
                  <a:cxn ang="0">
                    <a:pos x="133" y="264"/>
                  </a:cxn>
                  <a:cxn ang="0">
                    <a:pos x="126" y="261"/>
                  </a:cxn>
                  <a:cxn ang="0">
                    <a:pos x="102" y="253"/>
                  </a:cxn>
                  <a:cxn ang="0">
                    <a:pos x="80" y="241"/>
                  </a:cxn>
                  <a:cxn ang="0">
                    <a:pos x="63" y="226"/>
                  </a:cxn>
                  <a:cxn ang="0">
                    <a:pos x="50" y="208"/>
                  </a:cxn>
                  <a:cxn ang="0">
                    <a:pos x="41" y="187"/>
                  </a:cxn>
                  <a:cxn ang="0">
                    <a:pos x="36" y="164"/>
                  </a:cxn>
                  <a:cxn ang="0">
                    <a:pos x="36" y="139"/>
                  </a:cxn>
                  <a:cxn ang="0">
                    <a:pos x="44" y="113"/>
                  </a:cxn>
                  <a:cxn ang="0">
                    <a:pos x="52" y="95"/>
                  </a:cxn>
                  <a:cxn ang="0">
                    <a:pos x="64" y="78"/>
                  </a:cxn>
                  <a:cxn ang="0">
                    <a:pos x="77" y="62"/>
                  </a:cxn>
                  <a:cxn ang="0">
                    <a:pos x="92" y="47"/>
                  </a:cxn>
                  <a:cxn ang="0">
                    <a:pos x="105" y="34"/>
                  </a:cxn>
                  <a:cxn ang="0">
                    <a:pos x="120" y="23"/>
                  </a:cxn>
                  <a:cxn ang="0">
                    <a:pos x="133" y="11"/>
                  </a:cxn>
                  <a:cxn ang="0">
                    <a:pos x="143" y="1"/>
                  </a:cxn>
                  <a:cxn ang="0">
                    <a:pos x="133" y="0"/>
                  </a:cxn>
                  <a:cxn ang="0">
                    <a:pos x="117" y="7"/>
                  </a:cxn>
                  <a:cxn ang="0">
                    <a:pos x="95" y="23"/>
                  </a:cxn>
                  <a:cxn ang="0">
                    <a:pos x="70" y="44"/>
                  </a:cxn>
                  <a:cxn ang="0">
                    <a:pos x="47" y="72"/>
                  </a:cxn>
                  <a:cxn ang="0">
                    <a:pos x="25" y="101"/>
                  </a:cxn>
                  <a:cxn ang="0">
                    <a:pos x="8" y="132"/>
                  </a:cxn>
                  <a:cxn ang="0">
                    <a:pos x="0" y="162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/>
                <a:ahLst/>
                <a:cxnLst>
                  <a:cxn ang="0">
                    <a:pos x="260" y="155"/>
                  </a:cxn>
                  <a:cxn ang="0">
                    <a:pos x="275" y="180"/>
                  </a:cxn>
                  <a:cxn ang="0">
                    <a:pos x="282" y="206"/>
                  </a:cxn>
                  <a:cxn ang="0">
                    <a:pos x="278" y="234"/>
                  </a:cxn>
                  <a:cxn ang="0">
                    <a:pos x="262" y="262"/>
                  </a:cxn>
                  <a:cxn ang="0">
                    <a:pos x="237" y="286"/>
                  </a:cxn>
                  <a:cxn ang="0">
                    <a:pos x="209" y="308"/>
                  </a:cxn>
                  <a:cxn ang="0">
                    <a:pos x="180" y="331"/>
                  </a:cxn>
                  <a:cxn ang="0">
                    <a:pos x="162" y="348"/>
                  </a:cxn>
                  <a:cxn ang="0">
                    <a:pos x="156" y="359"/>
                  </a:cxn>
                  <a:cxn ang="0">
                    <a:pos x="152" y="371"/>
                  </a:cxn>
                  <a:cxn ang="0">
                    <a:pos x="153" y="382"/>
                  </a:cxn>
                  <a:cxn ang="0">
                    <a:pos x="163" y="388"/>
                  </a:cxn>
                  <a:cxn ang="0">
                    <a:pos x="175" y="387"/>
                  </a:cxn>
                  <a:cxn ang="0">
                    <a:pos x="194" y="367"/>
                  </a:cxn>
                  <a:cxn ang="0">
                    <a:pos x="227" y="337"/>
                  </a:cxn>
                  <a:cxn ang="0">
                    <a:pos x="260" y="308"/>
                  </a:cxn>
                  <a:cxn ang="0">
                    <a:pos x="290" y="275"/>
                  </a:cxn>
                  <a:cxn ang="0">
                    <a:pos x="307" y="234"/>
                  </a:cxn>
                  <a:cxn ang="0">
                    <a:pos x="304" y="191"/>
                  </a:cxn>
                  <a:cxn ang="0">
                    <a:pos x="285" y="151"/>
                  </a:cxn>
                  <a:cxn ang="0">
                    <a:pos x="253" y="118"/>
                  </a:cxn>
                  <a:cxn ang="0">
                    <a:pos x="222" y="94"/>
                  </a:cxn>
                  <a:cxn ang="0">
                    <a:pos x="191" y="75"/>
                  </a:cxn>
                  <a:cxn ang="0">
                    <a:pos x="159" y="55"/>
                  </a:cxn>
                  <a:cxn ang="0">
                    <a:pos x="124" y="36"/>
                  </a:cxn>
                  <a:cxn ang="0">
                    <a:pos x="92" y="20"/>
                  </a:cxn>
                  <a:cxn ang="0">
                    <a:pos x="59" y="9"/>
                  </a:cxn>
                  <a:cxn ang="0">
                    <a:pos x="31" y="2"/>
                  </a:cxn>
                  <a:cxn ang="0">
                    <a:pos x="9" y="2"/>
                  </a:cxn>
                  <a:cxn ang="0">
                    <a:pos x="11" y="7"/>
                  </a:cxn>
                  <a:cxn ang="0">
                    <a:pos x="36" y="17"/>
                  </a:cxn>
                  <a:cxn ang="0">
                    <a:pos x="65" y="30"/>
                  </a:cxn>
                  <a:cxn ang="0">
                    <a:pos x="99" y="46"/>
                  </a:cxn>
                  <a:cxn ang="0">
                    <a:pos x="134" y="65"/>
                  </a:cxn>
                  <a:cxn ang="0">
                    <a:pos x="169" y="86"/>
                  </a:cxn>
                  <a:cxn ang="0">
                    <a:pos x="205" y="109"/>
                  </a:cxn>
                  <a:cxn ang="0">
                    <a:pos x="235" y="132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5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/>
                <a:ahLst/>
                <a:cxnLst>
                  <a:cxn ang="0">
                    <a:pos x="332" y="65"/>
                  </a:cxn>
                  <a:cxn ang="0">
                    <a:pos x="351" y="123"/>
                  </a:cxn>
                  <a:cxn ang="0">
                    <a:pos x="373" y="181"/>
                  </a:cxn>
                  <a:cxn ang="0">
                    <a:pos x="395" y="237"/>
                  </a:cxn>
                  <a:cxn ang="0">
                    <a:pos x="406" y="273"/>
                  </a:cxn>
                  <a:cxn ang="0">
                    <a:pos x="404" y="284"/>
                  </a:cxn>
                  <a:cxn ang="0">
                    <a:pos x="393" y="292"/>
                  </a:cxn>
                  <a:cxn ang="0">
                    <a:pos x="381" y="289"/>
                  </a:cxn>
                  <a:cxn ang="0">
                    <a:pos x="364" y="251"/>
                  </a:cxn>
                  <a:cxn ang="0">
                    <a:pos x="339" y="171"/>
                  </a:cxn>
                  <a:cxn ang="0">
                    <a:pos x="318" y="93"/>
                  </a:cxn>
                  <a:cxn ang="0">
                    <a:pos x="307" y="42"/>
                  </a:cxn>
                  <a:cxn ang="0">
                    <a:pos x="283" y="34"/>
                  </a:cxn>
                  <a:cxn ang="0">
                    <a:pos x="239" y="39"/>
                  </a:cxn>
                  <a:cxn ang="0">
                    <a:pos x="192" y="50"/>
                  </a:cxn>
                  <a:cxn ang="0">
                    <a:pos x="148" y="65"/>
                  </a:cxn>
                  <a:cxn ang="0">
                    <a:pos x="106" y="83"/>
                  </a:cxn>
                  <a:cxn ang="0">
                    <a:pos x="67" y="103"/>
                  </a:cxn>
                  <a:cxn ang="0">
                    <a:pos x="34" y="122"/>
                  </a:cxn>
                  <a:cxn ang="0">
                    <a:pos x="9" y="141"/>
                  </a:cxn>
                  <a:cxn ang="0">
                    <a:pos x="0" y="133"/>
                  </a:cxn>
                  <a:cxn ang="0">
                    <a:pos x="19" y="102"/>
                  </a:cxn>
                  <a:cxn ang="0">
                    <a:pos x="53" y="70"/>
                  </a:cxn>
                  <a:cxn ang="0">
                    <a:pos x="92" y="43"/>
                  </a:cxn>
                  <a:cxn ang="0">
                    <a:pos x="139" y="23"/>
                  </a:cxn>
                  <a:cxn ang="0">
                    <a:pos x="210" y="8"/>
                  </a:cxn>
                  <a:cxn ang="0">
                    <a:pos x="277" y="1"/>
                  </a:cxn>
                  <a:cxn ang="0">
                    <a:pos x="321" y="0"/>
                  </a:cxn>
                  <a:cxn ang="0">
                    <a:pos x="336" y="1"/>
                  </a:cxn>
                  <a:cxn ang="0">
                    <a:pos x="345" y="11"/>
                  </a:cxn>
                  <a:cxn ang="0">
                    <a:pos x="345" y="26"/>
                  </a:cxn>
                  <a:cxn ang="0">
                    <a:pos x="335" y="34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/>
                <a:ahLst/>
                <a:cxnLst>
                  <a:cxn ang="0">
                    <a:pos x="82" y="289"/>
                  </a:cxn>
                  <a:cxn ang="0">
                    <a:pos x="87" y="316"/>
                  </a:cxn>
                  <a:cxn ang="0">
                    <a:pos x="107" y="376"/>
                  </a:cxn>
                  <a:cxn ang="0">
                    <a:pos x="141" y="455"/>
                  </a:cxn>
                  <a:cxn ang="0">
                    <a:pos x="175" y="533"/>
                  </a:cxn>
                  <a:cxn ang="0">
                    <a:pos x="210" y="611"/>
                  </a:cxn>
                  <a:cxn ang="0">
                    <a:pos x="248" y="687"/>
                  </a:cxn>
                  <a:cxn ang="0">
                    <a:pos x="287" y="763"/>
                  </a:cxn>
                  <a:cxn ang="0">
                    <a:pos x="326" y="839"/>
                  </a:cxn>
                  <a:cxn ang="0">
                    <a:pos x="367" y="915"/>
                  </a:cxn>
                  <a:cxn ang="0">
                    <a:pos x="391" y="957"/>
                  </a:cxn>
                  <a:cxn ang="0">
                    <a:pos x="404" y="960"/>
                  </a:cxn>
                  <a:cxn ang="0">
                    <a:pos x="420" y="960"/>
                  </a:cxn>
                  <a:cxn ang="0">
                    <a:pos x="433" y="957"/>
                  </a:cxn>
                  <a:cxn ang="0">
                    <a:pos x="439" y="948"/>
                  </a:cxn>
                  <a:cxn ang="0">
                    <a:pos x="436" y="937"/>
                  </a:cxn>
                  <a:cxn ang="0">
                    <a:pos x="414" y="902"/>
                  </a:cxn>
                  <a:cxn ang="0">
                    <a:pos x="380" y="843"/>
                  </a:cxn>
                  <a:cxn ang="0">
                    <a:pos x="348" y="784"/>
                  </a:cxn>
                  <a:cxn ang="0">
                    <a:pos x="314" y="724"/>
                  </a:cxn>
                  <a:cxn ang="0">
                    <a:pos x="269" y="638"/>
                  </a:cxn>
                  <a:cxn ang="0">
                    <a:pos x="216" y="532"/>
                  </a:cxn>
                  <a:cxn ang="0">
                    <a:pos x="169" y="424"/>
                  </a:cxn>
                  <a:cxn ang="0">
                    <a:pos x="128" y="312"/>
                  </a:cxn>
                  <a:cxn ang="0">
                    <a:pos x="91" y="220"/>
                  </a:cxn>
                  <a:cxn ang="0">
                    <a:pos x="60" y="139"/>
                  </a:cxn>
                  <a:cxn ang="0">
                    <a:pos x="35" y="62"/>
                  </a:cxn>
                  <a:cxn ang="0">
                    <a:pos x="15" y="10"/>
                  </a:cxn>
                  <a:cxn ang="0">
                    <a:pos x="5" y="1"/>
                  </a:cxn>
                  <a:cxn ang="0">
                    <a:pos x="0" y="10"/>
                  </a:cxn>
                  <a:cxn ang="0">
                    <a:pos x="6" y="47"/>
                  </a:cxn>
                  <a:cxn ang="0">
                    <a:pos x="16" y="115"/>
                  </a:cxn>
                  <a:cxn ang="0">
                    <a:pos x="33" y="179"/>
                  </a:cxn>
                  <a:cxn ang="0">
                    <a:pos x="56" y="241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/>
                <a:ahLst/>
                <a:cxnLst>
                  <a:cxn ang="0">
                    <a:pos x="2" y="182"/>
                  </a:cxn>
                  <a:cxn ang="0">
                    <a:pos x="0" y="187"/>
                  </a:cxn>
                  <a:cxn ang="0">
                    <a:pos x="0" y="191"/>
                  </a:cxn>
                  <a:cxn ang="0">
                    <a:pos x="2" y="195"/>
                  </a:cxn>
                  <a:cxn ang="0">
                    <a:pos x="6" y="198"/>
                  </a:cxn>
                  <a:cxn ang="0">
                    <a:pos x="30" y="187"/>
                  </a:cxn>
                  <a:cxn ang="0">
                    <a:pos x="52" y="176"/>
                  </a:cxn>
                  <a:cxn ang="0">
                    <a:pos x="75" y="166"/>
                  </a:cxn>
                  <a:cxn ang="0">
                    <a:pos x="99" y="156"/>
                  </a:cxn>
                  <a:cxn ang="0">
                    <a:pos x="124" y="146"/>
                  </a:cxn>
                  <a:cxn ang="0">
                    <a:pos x="147" y="138"/>
                  </a:cxn>
                  <a:cxn ang="0">
                    <a:pos x="171" y="128"/>
                  </a:cxn>
                  <a:cxn ang="0">
                    <a:pos x="194" y="119"/>
                  </a:cxn>
                  <a:cxn ang="0">
                    <a:pos x="218" y="109"/>
                  </a:cxn>
                  <a:cxn ang="0">
                    <a:pos x="241" y="99"/>
                  </a:cxn>
                  <a:cxn ang="0">
                    <a:pos x="265" y="89"/>
                  </a:cxn>
                  <a:cxn ang="0">
                    <a:pos x="287" y="77"/>
                  </a:cxn>
                  <a:cxn ang="0">
                    <a:pos x="310" y="66"/>
                  </a:cxn>
                  <a:cxn ang="0">
                    <a:pos x="332" y="54"/>
                  </a:cxn>
                  <a:cxn ang="0">
                    <a:pos x="354" y="41"/>
                  </a:cxn>
                  <a:cxn ang="0">
                    <a:pos x="376" y="27"/>
                  </a:cxn>
                  <a:cxn ang="0">
                    <a:pos x="381" y="23"/>
                  </a:cxn>
                  <a:cxn ang="0">
                    <a:pos x="382" y="17"/>
                  </a:cxn>
                  <a:cxn ang="0">
                    <a:pos x="382" y="11"/>
                  </a:cxn>
                  <a:cxn ang="0">
                    <a:pos x="379" y="7"/>
                  </a:cxn>
                  <a:cxn ang="0">
                    <a:pos x="375" y="3"/>
                  </a:cxn>
                  <a:cxn ang="0">
                    <a:pos x="369" y="0"/>
                  </a:cxn>
                  <a:cxn ang="0">
                    <a:pos x="363" y="0"/>
                  </a:cxn>
                  <a:cxn ang="0">
                    <a:pos x="359" y="3"/>
                  </a:cxn>
                  <a:cxn ang="0">
                    <a:pos x="335" y="16"/>
                  </a:cxn>
                  <a:cxn ang="0">
                    <a:pos x="309" y="28"/>
                  </a:cxn>
                  <a:cxn ang="0">
                    <a:pos x="281" y="41"/>
                  </a:cxn>
                  <a:cxn ang="0">
                    <a:pos x="253" y="56"/>
                  </a:cxn>
                  <a:cxn ang="0">
                    <a:pos x="223" y="70"/>
                  </a:cxn>
                  <a:cxn ang="0">
                    <a:pos x="193" y="84"/>
                  </a:cxn>
                  <a:cxn ang="0">
                    <a:pos x="163" y="97"/>
                  </a:cxn>
                  <a:cxn ang="0">
                    <a:pos x="135" y="112"/>
                  </a:cxn>
                  <a:cxn ang="0">
                    <a:pos x="107" y="125"/>
                  </a:cxn>
                  <a:cxn ang="0">
                    <a:pos x="83" y="136"/>
                  </a:cxn>
                  <a:cxn ang="0">
                    <a:pos x="61" y="148"/>
                  </a:cxn>
                  <a:cxn ang="0">
                    <a:pos x="40" y="158"/>
                  </a:cxn>
                  <a:cxn ang="0">
                    <a:pos x="24" y="166"/>
                  </a:cxn>
                  <a:cxn ang="0">
                    <a:pos x="12" y="174"/>
                  </a:cxn>
                  <a:cxn ang="0">
                    <a:pos x="5" y="179"/>
                  </a:cxn>
                  <a:cxn ang="0">
                    <a:pos x="2" y="182"/>
                  </a:cxn>
                  <a:cxn ang="0">
                    <a:pos x="2" y="182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/>
                <a:ahLst/>
                <a:cxnLst>
                  <a:cxn ang="0">
                    <a:pos x="119" y="3"/>
                  </a:cxn>
                  <a:cxn ang="0">
                    <a:pos x="105" y="1"/>
                  </a:cxn>
                  <a:cxn ang="0">
                    <a:pos x="94" y="0"/>
                  </a:cxn>
                  <a:cxn ang="0">
                    <a:pos x="75" y="1"/>
                  </a:cxn>
                  <a:cxn ang="0">
                    <a:pos x="57" y="4"/>
                  </a:cxn>
                  <a:cxn ang="0">
                    <a:pos x="41" y="13"/>
                  </a:cxn>
                  <a:cxn ang="0">
                    <a:pos x="17" y="34"/>
                  </a:cxn>
                  <a:cxn ang="0">
                    <a:pos x="1" y="76"/>
                  </a:cxn>
                  <a:cxn ang="0">
                    <a:pos x="3" y="121"/>
                  </a:cxn>
                  <a:cxn ang="0">
                    <a:pos x="16" y="167"/>
                  </a:cxn>
                  <a:cxn ang="0">
                    <a:pos x="35" y="200"/>
                  </a:cxn>
                  <a:cxn ang="0">
                    <a:pos x="57" y="223"/>
                  </a:cxn>
                  <a:cxn ang="0">
                    <a:pos x="85" y="236"/>
                  </a:cxn>
                  <a:cxn ang="0">
                    <a:pos x="116" y="240"/>
                  </a:cxn>
                  <a:cxn ang="0">
                    <a:pos x="154" y="228"/>
                  </a:cxn>
                  <a:cxn ang="0">
                    <a:pos x="192" y="204"/>
                  </a:cxn>
                  <a:cxn ang="0">
                    <a:pos x="218" y="171"/>
                  </a:cxn>
                  <a:cxn ang="0">
                    <a:pos x="229" y="131"/>
                  </a:cxn>
                  <a:cxn ang="0">
                    <a:pos x="224" y="103"/>
                  </a:cxn>
                  <a:cxn ang="0">
                    <a:pos x="215" y="95"/>
                  </a:cxn>
                  <a:cxn ang="0">
                    <a:pos x="204" y="95"/>
                  </a:cxn>
                  <a:cxn ang="0">
                    <a:pos x="195" y="105"/>
                  </a:cxn>
                  <a:cxn ang="0">
                    <a:pos x="193" y="126"/>
                  </a:cxn>
                  <a:cxn ang="0">
                    <a:pos x="183" y="158"/>
                  </a:cxn>
                  <a:cxn ang="0">
                    <a:pos x="164" y="181"/>
                  </a:cxn>
                  <a:cxn ang="0">
                    <a:pos x="133" y="195"/>
                  </a:cxn>
                  <a:cxn ang="0">
                    <a:pos x="92" y="197"/>
                  </a:cxn>
                  <a:cxn ang="0">
                    <a:pos x="63" y="177"/>
                  </a:cxn>
                  <a:cxn ang="0">
                    <a:pos x="47" y="142"/>
                  </a:cxn>
                  <a:cxn ang="0">
                    <a:pos x="36" y="103"/>
                  </a:cxn>
                  <a:cxn ang="0">
                    <a:pos x="35" y="73"/>
                  </a:cxn>
                  <a:cxn ang="0">
                    <a:pos x="41" y="50"/>
                  </a:cxn>
                  <a:cxn ang="0">
                    <a:pos x="55" y="33"/>
                  </a:cxn>
                  <a:cxn ang="0">
                    <a:pos x="77" y="21"/>
                  </a:cxn>
                  <a:cxn ang="0">
                    <a:pos x="97" y="19"/>
                  </a:cxn>
                  <a:cxn ang="0">
                    <a:pos x="120" y="19"/>
                  </a:cxn>
                  <a:cxn ang="0">
                    <a:pos x="139" y="20"/>
                  </a:cxn>
                  <a:cxn ang="0">
                    <a:pos x="133" y="9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34" y="28"/>
                  </a:cxn>
                  <a:cxn ang="0">
                    <a:pos x="15" y="52"/>
                  </a:cxn>
                  <a:cxn ang="0">
                    <a:pos x="3" y="81"/>
                  </a:cxn>
                  <a:cxn ang="0">
                    <a:pos x="0" y="114"/>
                  </a:cxn>
                  <a:cxn ang="0">
                    <a:pos x="6" y="145"/>
                  </a:cxn>
                  <a:cxn ang="0">
                    <a:pos x="18" y="176"/>
                  </a:cxn>
                  <a:cxn ang="0">
                    <a:pos x="37" y="204"/>
                  </a:cxn>
                  <a:cxn ang="0">
                    <a:pos x="65" y="232"/>
                  </a:cxn>
                  <a:cxn ang="0">
                    <a:pos x="102" y="258"/>
                  </a:cxn>
                  <a:cxn ang="0">
                    <a:pos x="143" y="270"/>
                  </a:cxn>
                  <a:cxn ang="0">
                    <a:pos x="185" y="265"/>
                  </a:cxn>
                  <a:cxn ang="0">
                    <a:pos x="219" y="240"/>
                  </a:cxn>
                  <a:cxn ang="0">
                    <a:pos x="244" y="216"/>
                  </a:cxn>
                  <a:cxn ang="0">
                    <a:pos x="263" y="189"/>
                  </a:cxn>
                  <a:cxn ang="0">
                    <a:pos x="276" y="158"/>
                  </a:cxn>
                  <a:cxn ang="0">
                    <a:pos x="281" y="134"/>
                  </a:cxn>
                  <a:cxn ang="0">
                    <a:pos x="275" y="121"/>
                  </a:cxn>
                  <a:cxn ang="0">
                    <a:pos x="259" y="117"/>
                  </a:cxn>
                  <a:cxn ang="0">
                    <a:pos x="245" y="122"/>
                  </a:cxn>
                  <a:cxn ang="0">
                    <a:pos x="243" y="133"/>
                  </a:cxn>
                  <a:cxn ang="0">
                    <a:pos x="235" y="151"/>
                  </a:cxn>
                  <a:cxn ang="0">
                    <a:pos x="222" y="179"/>
                  </a:cxn>
                  <a:cxn ang="0">
                    <a:pos x="199" y="203"/>
                  </a:cxn>
                  <a:cxn ang="0">
                    <a:pos x="154" y="212"/>
                  </a:cxn>
                  <a:cxn ang="0">
                    <a:pos x="100" y="197"/>
                  </a:cxn>
                  <a:cxn ang="0">
                    <a:pos x="59" y="163"/>
                  </a:cxn>
                  <a:cxn ang="0">
                    <a:pos x="40" y="114"/>
                  </a:cxn>
                  <a:cxn ang="0">
                    <a:pos x="44" y="74"/>
                  </a:cxn>
                  <a:cxn ang="0">
                    <a:pos x="59" y="51"/>
                  </a:cxn>
                  <a:cxn ang="0">
                    <a:pos x="80" y="31"/>
                  </a:cxn>
                  <a:cxn ang="0">
                    <a:pos x="102" y="19"/>
                  </a:cxn>
                  <a:cxn ang="0">
                    <a:pos x="110" y="5"/>
                  </a:cxn>
                  <a:cxn ang="0">
                    <a:pos x="88" y="2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8" y="13"/>
                  </a:cxn>
                  <a:cxn ang="0">
                    <a:pos x="11" y="13"/>
                  </a:cxn>
                  <a:cxn ang="0">
                    <a:pos x="14" y="11"/>
                  </a:cxn>
                  <a:cxn ang="0">
                    <a:pos x="15" y="9"/>
                  </a:cxn>
                  <a:cxn ang="0">
                    <a:pos x="15" y="6"/>
                  </a:cxn>
                  <a:cxn ang="0">
                    <a:pos x="15" y="4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9" y="17"/>
                  </a:cxn>
                  <a:cxn ang="0">
                    <a:pos x="13" y="17"/>
                  </a:cxn>
                  <a:cxn ang="0">
                    <a:pos x="16" y="15"/>
                  </a:cxn>
                  <a:cxn ang="0">
                    <a:pos x="17" y="13"/>
                  </a:cxn>
                  <a:cxn ang="0">
                    <a:pos x="17" y="9"/>
                  </a:cxn>
                  <a:cxn ang="0">
                    <a:pos x="17" y="6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3" y="3"/>
                  </a:cxn>
                  <a:cxn ang="0">
                    <a:pos x="1" y="6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7" y="7"/>
                  </a:cxn>
                  <a:cxn ang="0">
                    <a:pos x="9" y="6"/>
                  </a:cxn>
                  <a:cxn ang="0">
                    <a:pos x="9" y="4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5"/>
                  </a:cxn>
                  <a:cxn ang="0">
                    <a:pos x="1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7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7" y="3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6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5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7" y="17"/>
                  </a:cxn>
                  <a:cxn ang="0">
                    <a:pos x="20" y="15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7" y="3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9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9" y="13"/>
                  </a:cxn>
                  <a:cxn ang="0">
                    <a:pos x="11" y="12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5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2" y="10"/>
                  </a:cxn>
                  <a:cxn ang="0">
                    <a:pos x="13" y="8"/>
                  </a:cxn>
                  <a:cxn ang="0">
                    <a:pos x="13" y="6"/>
                  </a:cxn>
                  <a:cxn ang="0">
                    <a:pos x="13" y="3"/>
                  </a:cxn>
                  <a:cxn ang="0">
                    <a:pos x="12" y="2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9" y="17"/>
                  </a:cxn>
                  <a:cxn ang="0">
                    <a:pos x="12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2" y="1"/>
                  </a:cxn>
                  <a:cxn ang="0">
                    <a:pos x="9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7"/>
                  </a:cxn>
                  <a:cxn ang="0">
                    <a:pos x="1" y="10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7" y="12"/>
                  </a:cxn>
                  <a:cxn ang="0">
                    <a:pos x="10" y="10"/>
                  </a:cxn>
                  <a:cxn ang="0">
                    <a:pos x="12" y="7"/>
                  </a:cxn>
                  <a:cxn ang="0">
                    <a:pos x="12" y="6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/>
                <a:ahLst/>
                <a:cxnLst>
                  <a:cxn ang="0">
                    <a:pos x="7" y="65"/>
                  </a:cxn>
                  <a:cxn ang="0">
                    <a:pos x="15" y="72"/>
                  </a:cxn>
                  <a:cxn ang="0">
                    <a:pos x="25" y="75"/>
                  </a:cxn>
                  <a:cxn ang="0">
                    <a:pos x="32" y="75"/>
                  </a:cxn>
                  <a:cxn ang="0">
                    <a:pos x="37" y="73"/>
                  </a:cxn>
                  <a:cxn ang="0">
                    <a:pos x="38" y="73"/>
                  </a:cxn>
                  <a:cxn ang="0">
                    <a:pos x="44" y="71"/>
                  </a:cxn>
                  <a:cxn ang="0">
                    <a:pos x="50" y="69"/>
                  </a:cxn>
                  <a:cxn ang="0">
                    <a:pos x="59" y="65"/>
                  </a:cxn>
                  <a:cxn ang="0">
                    <a:pos x="65" y="60"/>
                  </a:cxn>
                  <a:cxn ang="0">
                    <a:pos x="71" y="56"/>
                  </a:cxn>
                  <a:cxn ang="0">
                    <a:pos x="74" y="50"/>
                  </a:cxn>
                  <a:cxn ang="0">
                    <a:pos x="72" y="45"/>
                  </a:cxn>
                  <a:cxn ang="0">
                    <a:pos x="59" y="35"/>
                  </a:cxn>
                  <a:cxn ang="0">
                    <a:pos x="46" y="39"/>
                  </a:cxn>
                  <a:cxn ang="0">
                    <a:pos x="35" y="48"/>
                  </a:cxn>
                  <a:cxn ang="0">
                    <a:pos x="31" y="52"/>
                  </a:cxn>
                  <a:cxn ang="0">
                    <a:pos x="29" y="43"/>
                  </a:cxn>
                  <a:cxn ang="0">
                    <a:pos x="24" y="26"/>
                  </a:cxn>
                  <a:cxn ang="0">
                    <a:pos x="13" y="7"/>
                  </a:cxn>
                  <a:cxn ang="0">
                    <a:pos x="2" y="0"/>
                  </a:cxn>
                  <a:cxn ang="0">
                    <a:pos x="0" y="19"/>
                  </a:cxn>
                  <a:cxn ang="0">
                    <a:pos x="3" y="40"/>
                  </a:cxn>
                  <a:cxn ang="0">
                    <a:pos x="6" y="58"/>
                  </a:cxn>
                  <a:cxn ang="0">
                    <a:pos x="7" y="65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/>
                <a:ahLst/>
                <a:cxnLst>
                  <a:cxn ang="0">
                    <a:pos x="24" y="59"/>
                  </a:cxn>
                  <a:cxn ang="0">
                    <a:pos x="29" y="59"/>
                  </a:cxn>
                  <a:cxn ang="0">
                    <a:pos x="38" y="57"/>
                  </a:cxn>
                  <a:cxn ang="0">
                    <a:pos x="47" y="56"/>
                  </a:cxn>
                  <a:cxn ang="0">
                    <a:pos x="56" y="54"/>
                  </a:cxn>
                  <a:cxn ang="0">
                    <a:pos x="63" y="52"/>
                  </a:cxn>
                  <a:cxn ang="0">
                    <a:pos x="68" y="47"/>
                  </a:cxn>
                  <a:cxn ang="0">
                    <a:pos x="69" y="43"/>
                  </a:cxn>
                  <a:cxn ang="0">
                    <a:pos x="66" y="37"/>
                  </a:cxn>
                  <a:cxn ang="0">
                    <a:pos x="54" y="32"/>
                  </a:cxn>
                  <a:cxn ang="0">
                    <a:pos x="41" y="33"/>
                  </a:cxn>
                  <a:cxn ang="0">
                    <a:pos x="29" y="37"/>
                  </a:cxn>
                  <a:cxn ang="0">
                    <a:pos x="25" y="40"/>
                  </a:cxn>
                  <a:cxn ang="0">
                    <a:pos x="21" y="29"/>
                  </a:cxn>
                  <a:cxn ang="0">
                    <a:pos x="19" y="13"/>
                  </a:cxn>
                  <a:cxn ang="0">
                    <a:pos x="15" y="1"/>
                  </a:cxn>
                  <a:cxn ang="0">
                    <a:pos x="0" y="0"/>
                  </a:cxn>
                  <a:cxn ang="0">
                    <a:pos x="0" y="27"/>
                  </a:cxn>
                  <a:cxn ang="0">
                    <a:pos x="9" y="44"/>
                  </a:cxn>
                  <a:cxn ang="0">
                    <a:pos x="19" y="56"/>
                  </a:cxn>
                  <a:cxn ang="0">
                    <a:pos x="24" y="59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/>
                <a:ahLst/>
                <a:cxnLst>
                  <a:cxn ang="0">
                    <a:pos x="6" y="46"/>
                  </a:cxn>
                  <a:cxn ang="0">
                    <a:pos x="15" y="54"/>
                  </a:cxn>
                  <a:cxn ang="0">
                    <a:pos x="22" y="59"/>
                  </a:cxn>
                  <a:cxn ang="0">
                    <a:pos x="31" y="60"/>
                  </a:cxn>
                  <a:cxn ang="0">
                    <a:pos x="38" y="60"/>
                  </a:cxn>
                  <a:cxn ang="0">
                    <a:pos x="45" y="59"/>
                  </a:cxn>
                  <a:cxn ang="0">
                    <a:pos x="51" y="56"/>
                  </a:cxn>
                  <a:cxn ang="0">
                    <a:pos x="57" y="53"/>
                  </a:cxn>
                  <a:cxn ang="0">
                    <a:pos x="60" y="51"/>
                  </a:cxn>
                  <a:cxn ang="0">
                    <a:pos x="64" y="50"/>
                  </a:cxn>
                  <a:cxn ang="0">
                    <a:pos x="67" y="47"/>
                  </a:cxn>
                  <a:cxn ang="0">
                    <a:pos x="69" y="43"/>
                  </a:cxn>
                  <a:cxn ang="0">
                    <a:pos x="67" y="40"/>
                  </a:cxn>
                  <a:cxn ang="0">
                    <a:pos x="54" y="31"/>
                  </a:cxn>
                  <a:cxn ang="0">
                    <a:pos x="41" y="31"/>
                  </a:cxn>
                  <a:cxn ang="0">
                    <a:pos x="32" y="34"/>
                  </a:cxn>
                  <a:cxn ang="0">
                    <a:pos x="28" y="37"/>
                  </a:cxn>
                  <a:cxn ang="0">
                    <a:pos x="26" y="30"/>
                  </a:cxn>
                  <a:cxn ang="0">
                    <a:pos x="20" y="15"/>
                  </a:cxn>
                  <a:cxn ang="0">
                    <a:pos x="12" y="2"/>
                  </a:cxn>
                  <a:cxn ang="0">
                    <a:pos x="1" y="0"/>
                  </a:cxn>
                  <a:cxn ang="0">
                    <a:pos x="0" y="14"/>
                  </a:cxn>
                  <a:cxn ang="0">
                    <a:pos x="1" y="30"/>
                  </a:cxn>
                  <a:cxn ang="0">
                    <a:pos x="4" y="41"/>
                  </a:cxn>
                  <a:cxn ang="0">
                    <a:pos x="6" y="46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7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/>
                <a:ahLst/>
                <a:cxnLst>
                  <a:cxn ang="0">
                    <a:pos x="12" y="44"/>
                  </a:cxn>
                  <a:cxn ang="0">
                    <a:pos x="19" y="46"/>
                  </a:cxn>
                  <a:cxn ang="0">
                    <a:pos x="31" y="48"/>
                  </a:cxn>
                  <a:cxn ang="0">
                    <a:pos x="43" y="48"/>
                  </a:cxn>
                  <a:cxn ang="0">
                    <a:pos x="56" y="46"/>
                  </a:cxn>
                  <a:cxn ang="0">
                    <a:pos x="66" y="42"/>
                  </a:cxn>
                  <a:cxn ang="0">
                    <a:pos x="74" y="36"/>
                  </a:cxn>
                  <a:cxn ang="0">
                    <a:pos x="75" y="29"/>
                  </a:cxn>
                  <a:cxn ang="0">
                    <a:pos x="71" y="19"/>
                  </a:cxn>
                  <a:cxn ang="0">
                    <a:pos x="66" y="16"/>
                  </a:cxn>
                  <a:cxn ang="0">
                    <a:pos x="59" y="15"/>
                  </a:cxn>
                  <a:cxn ang="0">
                    <a:pos x="52" y="15"/>
                  </a:cxn>
                  <a:cxn ang="0">
                    <a:pos x="43" y="18"/>
                  </a:cxn>
                  <a:cxn ang="0">
                    <a:pos x="35" y="19"/>
                  </a:cxn>
                  <a:cxn ang="0">
                    <a:pos x="30" y="22"/>
                  </a:cxn>
                  <a:cxn ang="0">
                    <a:pos x="25" y="23"/>
                  </a:cxn>
                  <a:cxn ang="0">
                    <a:pos x="24" y="25"/>
                  </a:cxn>
                  <a:cxn ang="0">
                    <a:pos x="22" y="21"/>
                  </a:cxn>
                  <a:cxn ang="0">
                    <a:pos x="19" y="13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13"/>
                  </a:cxn>
                  <a:cxn ang="0">
                    <a:pos x="5" y="26"/>
                  </a:cxn>
                  <a:cxn ang="0">
                    <a:pos x="9" y="38"/>
                  </a:cxn>
                  <a:cxn ang="0">
                    <a:pos x="12" y="44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/>
                <a:ahLst/>
                <a:cxnLst>
                  <a:cxn ang="0">
                    <a:pos x="15" y="53"/>
                  </a:cxn>
                  <a:cxn ang="0">
                    <a:pos x="22" y="54"/>
                  </a:cxn>
                  <a:cxn ang="0">
                    <a:pos x="34" y="57"/>
                  </a:cxn>
                  <a:cxn ang="0">
                    <a:pos x="47" y="56"/>
                  </a:cxn>
                  <a:cxn ang="0">
                    <a:pos x="58" y="50"/>
                  </a:cxn>
                  <a:cxn ang="0">
                    <a:pos x="61" y="48"/>
                  </a:cxn>
                  <a:cxn ang="0">
                    <a:pos x="62" y="46"/>
                  </a:cxn>
                  <a:cxn ang="0">
                    <a:pos x="63" y="43"/>
                  </a:cxn>
                  <a:cxn ang="0">
                    <a:pos x="62" y="40"/>
                  </a:cxn>
                  <a:cxn ang="0">
                    <a:pos x="61" y="36"/>
                  </a:cxn>
                  <a:cxn ang="0">
                    <a:pos x="58" y="33"/>
                  </a:cxn>
                  <a:cxn ang="0">
                    <a:pos x="53" y="31"/>
                  </a:cxn>
                  <a:cxn ang="0">
                    <a:pos x="47" y="33"/>
                  </a:cxn>
                  <a:cxn ang="0">
                    <a:pos x="39" y="36"/>
                  </a:cxn>
                  <a:cxn ang="0">
                    <a:pos x="30" y="36"/>
                  </a:cxn>
                  <a:cxn ang="0">
                    <a:pos x="24" y="36"/>
                  </a:cxn>
                  <a:cxn ang="0">
                    <a:pos x="21" y="36"/>
                  </a:cxn>
                  <a:cxn ang="0">
                    <a:pos x="21" y="30"/>
                  </a:cxn>
                  <a:cxn ang="0">
                    <a:pos x="21" y="17"/>
                  </a:cxn>
                  <a:cxn ang="0">
                    <a:pos x="17" y="4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34"/>
                  </a:cxn>
                  <a:cxn ang="0">
                    <a:pos x="6" y="46"/>
                  </a:cxn>
                  <a:cxn ang="0">
                    <a:pos x="15" y="53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/>
                <a:ahLst/>
                <a:cxnLst>
                  <a:cxn ang="0">
                    <a:pos x="24" y="52"/>
                  </a:cxn>
                  <a:cxn ang="0">
                    <a:pos x="32" y="57"/>
                  </a:cxn>
                  <a:cxn ang="0">
                    <a:pos x="41" y="55"/>
                  </a:cxn>
                  <a:cxn ang="0">
                    <a:pos x="50" y="52"/>
                  </a:cxn>
                  <a:cxn ang="0">
                    <a:pos x="59" y="48"/>
                  </a:cxn>
                  <a:cxn ang="0">
                    <a:pos x="63" y="45"/>
                  </a:cxn>
                  <a:cxn ang="0">
                    <a:pos x="65" y="42"/>
                  </a:cxn>
                  <a:cxn ang="0">
                    <a:pos x="65" y="38"/>
                  </a:cxn>
                  <a:cxn ang="0">
                    <a:pos x="63" y="34"/>
                  </a:cxn>
                  <a:cxn ang="0">
                    <a:pos x="53" y="28"/>
                  </a:cxn>
                  <a:cxn ang="0">
                    <a:pos x="46" y="29"/>
                  </a:cxn>
                  <a:cxn ang="0">
                    <a:pos x="40" y="35"/>
                  </a:cxn>
                  <a:cxn ang="0">
                    <a:pos x="35" y="39"/>
                  </a:cxn>
                  <a:cxn ang="0">
                    <a:pos x="32" y="32"/>
                  </a:cxn>
                  <a:cxn ang="0">
                    <a:pos x="25" y="18"/>
                  </a:cxn>
                  <a:cxn ang="0">
                    <a:pos x="16" y="5"/>
                  </a:cxn>
                  <a:cxn ang="0">
                    <a:pos x="6" y="0"/>
                  </a:cxn>
                  <a:cxn ang="0">
                    <a:pos x="0" y="21"/>
                  </a:cxn>
                  <a:cxn ang="0">
                    <a:pos x="7" y="36"/>
                  </a:cxn>
                  <a:cxn ang="0">
                    <a:pos x="18" y="48"/>
                  </a:cxn>
                  <a:cxn ang="0">
                    <a:pos x="24" y="52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/>
                <a:ahLst/>
                <a:cxnLst>
                  <a:cxn ang="0">
                    <a:pos x="16" y="67"/>
                  </a:cxn>
                  <a:cxn ang="0">
                    <a:pos x="19" y="70"/>
                  </a:cxn>
                  <a:cxn ang="0">
                    <a:pos x="23" y="73"/>
                  </a:cxn>
                  <a:cxn ang="0">
                    <a:pos x="31" y="77"/>
                  </a:cxn>
                  <a:cxn ang="0">
                    <a:pos x="38" y="79"/>
                  </a:cxn>
                  <a:cxn ang="0">
                    <a:pos x="47" y="80"/>
                  </a:cxn>
                  <a:cxn ang="0">
                    <a:pos x="57" y="77"/>
                  </a:cxn>
                  <a:cxn ang="0">
                    <a:pos x="66" y="70"/>
                  </a:cxn>
                  <a:cxn ang="0">
                    <a:pos x="73" y="59"/>
                  </a:cxn>
                  <a:cxn ang="0">
                    <a:pos x="76" y="54"/>
                  </a:cxn>
                  <a:cxn ang="0">
                    <a:pos x="78" y="50"/>
                  </a:cxn>
                  <a:cxn ang="0">
                    <a:pos x="79" y="46"/>
                  </a:cxn>
                  <a:cxn ang="0">
                    <a:pos x="78" y="43"/>
                  </a:cxn>
                  <a:cxn ang="0">
                    <a:pos x="70" y="39"/>
                  </a:cxn>
                  <a:cxn ang="0">
                    <a:pos x="61" y="37"/>
                  </a:cxn>
                  <a:cxn ang="0">
                    <a:pos x="53" y="39"/>
                  </a:cxn>
                  <a:cxn ang="0">
                    <a:pos x="45" y="40"/>
                  </a:cxn>
                  <a:cxn ang="0">
                    <a:pos x="39" y="44"/>
                  </a:cxn>
                  <a:cxn ang="0">
                    <a:pos x="34" y="47"/>
                  </a:cxn>
                  <a:cxn ang="0">
                    <a:pos x="31" y="50"/>
                  </a:cxn>
                  <a:cxn ang="0">
                    <a:pos x="29" y="52"/>
                  </a:cxn>
                  <a:cxn ang="0">
                    <a:pos x="28" y="43"/>
                  </a:cxn>
                  <a:cxn ang="0">
                    <a:pos x="22" y="24"/>
                  </a:cxn>
                  <a:cxn ang="0">
                    <a:pos x="13" y="6"/>
                  </a:cxn>
                  <a:cxn ang="0">
                    <a:pos x="1" y="0"/>
                  </a:cxn>
                  <a:cxn ang="0">
                    <a:pos x="0" y="24"/>
                  </a:cxn>
                  <a:cxn ang="0">
                    <a:pos x="6" y="46"/>
                  </a:cxn>
                  <a:cxn ang="0">
                    <a:pos x="13" y="62"/>
                  </a:cxn>
                  <a:cxn ang="0">
                    <a:pos x="16" y="6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/>
                <a:ahLst/>
                <a:cxnLst>
                  <a:cxn ang="0">
                    <a:pos x="13" y="54"/>
                  </a:cxn>
                  <a:cxn ang="0">
                    <a:pos x="16" y="56"/>
                  </a:cxn>
                  <a:cxn ang="0">
                    <a:pos x="20" y="59"/>
                  </a:cxn>
                  <a:cxn ang="0">
                    <a:pos x="26" y="61"/>
                  </a:cxn>
                  <a:cxn ang="0">
                    <a:pos x="34" y="64"/>
                  </a:cxn>
                  <a:cxn ang="0">
                    <a:pos x="41" y="67"/>
                  </a:cxn>
                  <a:cxn ang="0">
                    <a:pos x="50" y="67"/>
                  </a:cxn>
                  <a:cxn ang="0">
                    <a:pos x="59" y="67"/>
                  </a:cxn>
                  <a:cxn ang="0">
                    <a:pos x="66" y="64"/>
                  </a:cxn>
                  <a:cxn ang="0">
                    <a:pos x="72" y="61"/>
                  </a:cxn>
                  <a:cxn ang="0">
                    <a:pos x="76" y="57"/>
                  </a:cxn>
                  <a:cxn ang="0">
                    <a:pos x="79" y="53"/>
                  </a:cxn>
                  <a:cxn ang="0">
                    <a:pos x="78" y="47"/>
                  </a:cxn>
                  <a:cxn ang="0">
                    <a:pos x="72" y="41"/>
                  </a:cxn>
                  <a:cxn ang="0">
                    <a:pos x="65" y="37"/>
                  </a:cxn>
                  <a:cxn ang="0">
                    <a:pos x="56" y="36"/>
                  </a:cxn>
                  <a:cxn ang="0">
                    <a:pos x="48" y="36"/>
                  </a:cxn>
                  <a:cxn ang="0">
                    <a:pos x="40" y="37"/>
                  </a:cxn>
                  <a:cxn ang="0">
                    <a:pos x="34" y="38"/>
                  </a:cxn>
                  <a:cxn ang="0">
                    <a:pos x="29" y="40"/>
                  </a:cxn>
                  <a:cxn ang="0">
                    <a:pos x="28" y="40"/>
                  </a:cxn>
                  <a:cxn ang="0">
                    <a:pos x="26" y="33"/>
                  </a:cxn>
                  <a:cxn ang="0">
                    <a:pos x="22" y="17"/>
                  </a:cxn>
                  <a:cxn ang="0">
                    <a:pos x="15" y="4"/>
                  </a:cxn>
                  <a:cxn ang="0">
                    <a:pos x="3" y="0"/>
                  </a:cxn>
                  <a:cxn ang="0">
                    <a:pos x="0" y="21"/>
                  </a:cxn>
                  <a:cxn ang="0">
                    <a:pos x="4" y="38"/>
                  </a:cxn>
                  <a:cxn ang="0">
                    <a:pos x="10" y="50"/>
                  </a:cxn>
                  <a:cxn ang="0">
                    <a:pos x="13" y="54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/>
                <a:ahLst/>
                <a:cxnLst>
                  <a:cxn ang="0">
                    <a:pos x="9" y="58"/>
                  </a:cxn>
                  <a:cxn ang="0">
                    <a:pos x="17" y="60"/>
                  </a:cxn>
                  <a:cxn ang="0">
                    <a:pos x="27" y="62"/>
                  </a:cxn>
                  <a:cxn ang="0">
                    <a:pos x="40" y="62"/>
                  </a:cxn>
                  <a:cxn ang="0">
                    <a:pos x="53" y="60"/>
                  </a:cxn>
                  <a:cxn ang="0">
                    <a:pos x="65" y="58"/>
                  </a:cxn>
                  <a:cxn ang="0">
                    <a:pos x="72" y="55"/>
                  </a:cxn>
                  <a:cxn ang="0">
                    <a:pos x="77" y="49"/>
                  </a:cxn>
                  <a:cxn ang="0">
                    <a:pos x="75" y="42"/>
                  </a:cxn>
                  <a:cxn ang="0">
                    <a:pos x="69" y="36"/>
                  </a:cxn>
                  <a:cxn ang="0">
                    <a:pos x="62" y="33"/>
                  </a:cxn>
                  <a:cxn ang="0">
                    <a:pos x="53" y="32"/>
                  </a:cxn>
                  <a:cxn ang="0">
                    <a:pos x="46" y="32"/>
                  </a:cxn>
                  <a:cxn ang="0">
                    <a:pos x="39" y="33"/>
                  </a:cxn>
                  <a:cxn ang="0">
                    <a:pos x="33" y="35"/>
                  </a:cxn>
                  <a:cxn ang="0">
                    <a:pos x="28" y="37"/>
                  </a:cxn>
                  <a:cxn ang="0">
                    <a:pos x="27" y="37"/>
                  </a:cxn>
                  <a:cxn ang="0">
                    <a:pos x="25" y="30"/>
                  </a:cxn>
                  <a:cxn ang="0">
                    <a:pos x="21" y="16"/>
                  </a:cxn>
                  <a:cxn ang="0">
                    <a:pos x="14" y="3"/>
                  </a:cxn>
                  <a:cxn ang="0">
                    <a:pos x="2" y="0"/>
                  </a:cxn>
                  <a:cxn ang="0">
                    <a:pos x="0" y="17"/>
                  </a:cxn>
                  <a:cxn ang="0">
                    <a:pos x="3" y="36"/>
                  </a:cxn>
                  <a:cxn ang="0">
                    <a:pos x="8" y="52"/>
                  </a:cxn>
                  <a:cxn ang="0">
                    <a:pos x="9" y="58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/>
                <a:ahLst/>
                <a:cxnLst>
                  <a:cxn ang="0">
                    <a:pos x="12" y="150"/>
                  </a:cxn>
                  <a:cxn ang="0">
                    <a:pos x="16" y="241"/>
                  </a:cxn>
                  <a:cxn ang="0">
                    <a:pos x="46" y="346"/>
                  </a:cxn>
                  <a:cxn ang="0">
                    <a:pos x="84" y="465"/>
                  </a:cxn>
                  <a:cxn ang="0">
                    <a:pos x="122" y="583"/>
                  </a:cxn>
                  <a:cxn ang="0">
                    <a:pos x="163" y="699"/>
                  </a:cxn>
                  <a:cxn ang="0">
                    <a:pos x="195" y="778"/>
                  </a:cxn>
                  <a:cxn ang="0">
                    <a:pos x="228" y="810"/>
                  </a:cxn>
                  <a:cxn ang="0">
                    <a:pos x="269" y="830"/>
                  </a:cxn>
                  <a:cxn ang="0">
                    <a:pos x="316" y="842"/>
                  </a:cxn>
                  <a:cxn ang="0">
                    <a:pos x="348" y="843"/>
                  </a:cxn>
                  <a:cxn ang="0">
                    <a:pos x="361" y="833"/>
                  </a:cxn>
                  <a:cxn ang="0">
                    <a:pos x="366" y="816"/>
                  </a:cxn>
                  <a:cxn ang="0">
                    <a:pos x="354" y="803"/>
                  </a:cxn>
                  <a:cxn ang="0">
                    <a:pos x="329" y="796"/>
                  </a:cxn>
                  <a:cxn ang="0">
                    <a:pos x="295" y="788"/>
                  </a:cxn>
                  <a:cxn ang="0">
                    <a:pos x="264" y="778"/>
                  </a:cxn>
                  <a:cxn ang="0">
                    <a:pos x="239" y="757"/>
                  </a:cxn>
                  <a:cxn ang="0">
                    <a:pos x="217" y="708"/>
                  </a:cxn>
                  <a:cxn ang="0">
                    <a:pos x="194" y="643"/>
                  </a:cxn>
                  <a:cxn ang="0">
                    <a:pos x="172" y="577"/>
                  </a:cxn>
                  <a:cxn ang="0">
                    <a:pos x="151" y="511"/>
                  </a:cxn>
                  <a:cxn ang="0">
                    <a:pos x="126" y="435"/>
                  </a:cxn>
                  <a:cxn ang="0">
                    <a:pos x="94" y="349"/>
                  </a:cxn>
                  <a:cxn ang="0">
                    <a:pos x="65" y="263"/>
                  </a:cxn>
                  <a:cxn ang="0">
                    <a:pos x="49" y="175"/>
                  </a:cxn>
                  <a:cxn ang="0">
                    <a:pos x="46" y="110"/>
                  </a:cxn>
                  <a:cxn ang="0">
                    <a:pos x="35" y="67"/>
                  </a:cxn>
                  <a:cxn ang="0">
                    <a:pos x="21" y="27"/>
                  </a:cxn>
                  <a:cxn ang="0">
                    <a:pos x="6" y="1"/>
                  </a:cxn>
                  <a:cxn ang="0">
                    <a:pos x="5" y="17"/>
                  </a:cxn>
                  <a:cxn ang="0">
                    <a:pos x="13" y="76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/>
                <a:ahLst/>
                <a:cxnLst>
                  <a:cxn ang="0">
                    <a:pos x="84" y="23"/>
                  </a:cxn>
                  <a:cxn ang="0">
                    <a:pos x="88" y="18"/>
                  </a:cxn>
                  <a:cxn ang="0">
                    <a:pos x="87" y="13"/>
                  </a:cxn>
                  <a:cxn ang="0">
                    <a:pos x="84" y="7"/>
                  </a:cxn>
                  <a:cxn ang="0">
                    <a:pos x="77" y="3"/>
                  </a:cxn>
                  <a:cxn ang="0">
                    <a:pos x="71" y="0"/>
                  </a:cxn>
                  <a:cxn ang="0">
                    <a:pos x="62" y="0"/>
                  </a:cxn>
                  <a:cxn ang="0">
                    <a:pos x="55" y="1"/>
                  </a:cxn>
                  <a:cxn ang="0">
                    <a:pos x="47" y="5"/>
                  </a:cxn>
                  <a:cxn ang="0">
                    <a:pos x="41" y="11"/>
                  </a:cxn>
                  <a:cxn ang="0">
                    <a:pos x="34" y="20"/>
                  </a:cxn>
                  <a:cxn ang="0">
                    <a:pos x="25" y="31"/>
                  </a:cxn>
                  <a:cxn ang="0">
                    <a:pos x="16" y="43"/>
                  </a:cxn>
                  <a:cxn ang="0">
                    <a:pos x="9" y="56"/>
                  </a:cxn>
                  <a:cxn ang="0">
                    <a:pos x="3" y="69"/>
                  </a:cxn>
                  <a:cxn ang="0">
                    <a:pos x="0" y="79"/>
                  </a:cxn>
                  <a:cxn ang="0">
                    <a:pos x="3" y="87"/>
                  </a:cxn>
                  <a:cxn ang="0">
                    <a:pos x="15" y="80"/>
                  </a:cxn>
                  <a:cxn ang="0">
                    <a:pos x="27" y="70"/>
                  </a:cxn>
                  <a:cxn ang="0">
                    <a:pos x="40" y="60"/>
                  </a:cxn>
                  <a:cxn ang="0">
                    <a:pos x="52" y="50"/>
                  </a:cxn>
                  <a:cxn ang="0">
                    <a:pos x="63" y="41"/>
                  </a:cxn>
                  <a:cxn ang="0">
                    <a:pos x="72" y="33"/>
                  </a:cxn>
                  <a:cxn ang="0">
                    <a:pos x="80" y="27"/>
                  </a:cxn>
                  <a:cxn ang="0">
                    <a:pos x="84" y="23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/>
                <a:ahLst/>
                <a:cxnLst>
                  <a:cxn ang="0">
                    <a:pos x="92" y="23"/>
                  </a:cxn>
                  <a:cxn ang="0">
                    <a:pos x="96" y="21"/>
                  </a:cxn>
                  <a:cxn ang="0">
                    <a:pos x="99" y="18"/>
                  </a:cxn>
                  <a:cxn ang="0">
                    <a:pos x="101" y="14"/>
                  </a:cxn>
                  <a:cxn ang="0">
                    <a:pos x="102" y="10"/>
                  </a:cxn>
                  <a:cxn ang="0">
                    <a:pos x="101" y="5"/>
                  </a:cxn>
                  <a:cxn ang="0">
                    <a:pos x="98" y="1"/>
                  </a:cxn>
                  <a:cxn ang="0">
                    <a:pos x="93" y="0"/>
                  </a:cxn>
                  <a:cxn ang="0">
                    <a:pos x="88" y="0"/>
                  </a:cxn>
                  <a:cxn ang="0">
                    <a:pos x="76" y="2"/>
                  </a:cxn>
                  <a:cxn ang="0">
                    <a:pos x="61" y="7"/>
                  </a:cxn>
                  <a:cxn ang="0">
                    <a:pos x="46" y="10"/>
                  </a:cxn>
                  <a:cxn ang="0">
                    <a:pos x="33" y="11"/>
                  </a:cxn>
                  <a:cxn ang="0">
                    <a:pos x="20" y="15"/>
                  </a:cxn>
                  <a:cxn ang="0">
                    <a:pos x="10" y="18"/>
                  </a:cxn>
                  <a:cxn ang="0">
                    <a:pos x="2" y="23"/>
                  </a:cxn>
                  <a:cxn ang="0">
                    <a:pos x="0" y="28"/>
                  </a:cxn>
                  <a:cxn ang="0">
                    <a:pos x="10" y="28"/>
                  </a:cxn>
                  <a:cxn ang="0">
                    <a:pos x="20" y="28"/>
                  </a:cxn>
                  <a:cxn ang="0">
                    <a:pos x="32" y="27"/>
                  </a:cxn>
                  <a:cxn ang="0">
                    <a:pos x="44" y="27"/>
                  </a:cxn>
                  <a:cxn ang="0">
                    <a:pos x="55" y="25"/>
                  </a:cxn>
                  <a:cxn ang="0">
                    <a:pos x="67" y="24"/>
                  </a:cxn>
                  <a:cxn ang="0">
                    <a:pos x="80" y="24"/>
                  </a:cxn>
                  <a:cxn ang="0">
                    <a:pos x="92" y="23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29" y="36"/>
                  </a:cxn>
                  <a:cxn ang="0">
                    <a:pos x="135" y="32"/>
                  </a:cxn>
                  <a:cxn ang="0">
                    <a:pos x="139" y="28"/>
                  </a:cxn>
                  <a:cxn ang="0">
                    <a:pos x="142" y="20"/>
                  </a:cxn>
                  <a:cxn ang="0">
                    <a:pos x="141" y="15"/>
                  </a:cxn>
                  <a:cxn ang="0">
                    <a:pos x="138" y="9"/>
                  </a:cxn>
                  <a:cxn ang="0">
                    <a:pos x="133" y="5"/>
                  </a:cxn>
                  <a:cxn ang="0">
                    <a:pos x="126" y="3"/>
                  </a:cxn>
                  <a:cxn ang="0">
                    <a:pos x="108" y="3"/>
                  </a:cxn>
                  <a:cxn ang="0">
                    <a:pos x="88" y="3"/>
                  </a:cxn>
                  <a:cxn ang="0">
                    <a:pos x="67" y="2"/>
                  </a:cxn>
                  <a:cxn ang="0">
                    <a:pos x="47" y="2"/>
                  </a:cxn>
                  <a:cxn ang="0">
                    <a:pos x="29" y="0"/>
                  </a:cxn>
                  <a:cxn ang="0">
                    <a:pos x="13" y="2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10" y="12"/>
                  </a:cxn>
                  <a:cxn ang="0">
                    <a:pos x="22" y="16"/>
                  </a:cxn>
                  <a:cxn ang="0">
                    <a:pos x="38" y="19"/>
                  </a:cxn>
                  <a:cxn ang="0">
                    <a:pos x="54" y="22"/>
                  </a:cxn>
                  <a:cxn ang="0">
                    <a:pos x="72" y="25"/>
                  </a:cxn>
                  <a:cxn ang="0">
                    <a:pos x="89" y="29"/>
                  </a:cxn>
                  <a:cxn ang="0">
                    <a:pos x="107" y="32"/>
                  </a:cxn>
                  <a:cxn ang="0">
                    <a:pos x="123" y="36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8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/>
                <a:ahLst/>
                <a:cxnLst>
                  <a:cxn ang="0">
                    <a:pos x="108" y="298"/>
                  </a:cxn>
                  <a:cxn ang="0">
                    <a:pos x="132" y="338"/>
                  </a:cxn>
                  <a:cxn ang="0">
                    <a:pos x="157" y="377"/>
                  </a:cxn>
                  <a:cxn ang="0">
                    <a:pos x="182" y="414"/>
                  </a:cxn>
                  <a:cxn ang="0">
                    <a:pos x="208" y="451"/>
                  </a:cxn>
                  <a:cxn ang="0">
                    <a:pos x="235" y="487"/>
                  </a:cxn>
                  <a:cxn ang="0">
                    <a:pos x="263" y="523"/>
                  </a:cxn>
                  <a:cxn ang="0">
                    <a:pos x="292" y="559"/>
                  </a:cxn>
                  <a:cxn ang="0">
                    <a:pos x="321" y="594"/>
                  </a:cxn>
                  <a:cxn ang="0">
                    <a:pos x="326" y="598"/>
                  </a:cxn>
                  <a:cxn ang="0">
                    <a:pos x="332" y="601"/>
                  </a:cxn>
                  <a:cxn ang="0">
                    <a:pos x="337" y="601"/>
                  </a:cxn>
                  <a:cxn ang="0">
                    <a:pos x="343" y="598"/>
                  </a:cxn>
                  <a:cxn ang="0">
                    <a:pos x="349" y="594"/>
                  </a:cxn>
                  <a:cxn ang="0">
                    <a:pos x="351" y="588"/>
                  </a:cxn>
                  <a:cxn ang="0">
                    <a:pos x="351" y="582"/>
                  </a:cxn>
                  <a:cxn ang="0">
                    <a:pos x="349" y="576"/>
                  </a:cxn>
                  <a:cxn ang="0">
                    <a:pos x="327" y="538"/>
                  </a:cxn>
                  <a:cxn ang="0">
                    <a:pos x="304" y="499"/>
                  </a:cxn>
                  <a:cxn ang="0">
                    <a:pos x="279" y="463"/>
                  </a:cxn>
                  <a:cxn ang="0">
                    <a:pos x="252" y="427"/>
                  </a:cxn>
                  <a:cxn ang="0">
                    <a:pos x="224" y="391"/>
                  </a:cxn>
                  <a:cxn ang="0">
                    <a:pos x="198" y="355"/>
                  </a:cxn>
                  <a:cxn ang="0">
                    <a:pos x="172" y="319"/>
                  </a:cxn>
                  <a:cxn ang="0">
                    <a:pos x="147" y="280"/>
                  </a:cxn>
                  <a:cxn ang="0">
                    <a:pos x="125" y="242"/>
                  </a:cxn>
                  <a:cxn ang="0">
                    <a:pos x="101" y="197"/>
                  </a:cxn>
                  <a:cxn ang="0">
                    <a:pos x="79" y="150"/>
                  </a:cxn>
                  <a:cxn ang="0">
                    <a:pos x="59" y="104"/>
                  </a:cxn>
                  <a:cxn ang="0">
                    <a:pos x="38" y="62"/>
                  </a:cxn>
                  <a:cxn ang="0">
                    <a:pos x="22" y="29"/>
                  </a:cxn>
                  <a:cxn ang="0">
                    <a:pos x="9" y="7"/>
                  </a:cxn>
                  <a:cxn ang="0">
                    <a:pos x="0" y="0"/>
                  </a:cxn>
                  <a:cxn ang="0">
                    <a:pos x="4" y="17"/>
                  </a:cxn>
                  <a:cxn ang="0">
                    <a:pos x="13" y="45"/>
                  </a:cxn>
                  <a:cxn ang="0">
                    <a:pos x="23" y="82"/>
                  </a:cxn>
                  <a:cxn ang="0">
                    <a:pos x="38" y="124"/>
                  </a:cxn>
                  <a:cxn ang="0">
                    <a:pos x="54" y="170"/>
                  </a:cxn>
                  <a:cxn ang="0">
                    <a:pos x="70" y="216"/>
                  </a:cxn>
                  <a:cxn ang="0">
                    <a:pos x="89" y="259"/>
                  </a:cxn>
                  <a:cxn ang="0">
                    <a:pos x="108" y="298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/>
                <a:ahLst/>
                <a:cxnLst>
                  <a:cxn ang="0">
                    <a:pos x="746" y="0"/>
                  </a:cxn>
                  <a:cxn ang="0">
                    <a:pos x="763" y="0"/>
                  </a:cxn>
                  <a:cxn ang="0">
                    <a:pos x="798" y="1"/>
                  </a:cxn>
                  <a:cxn ang="0">
                    <a:pos x="848" y="2"/>
                  </a:cxn>
                  <a:cxn ang="0">
                    <a:pos x="912" y="5"/>
                  </a:cxn>
                  <a:cxn ang="0">
                    <a:pos x="987" y="10"/>
                  </a:cxn>
                  <a:cxn ang="0">
                    <a:pos x="1074" y="16"/>
                  </a:cxn>
                  <a:cxn ang="0">
                    <a:pos x="1171" y="27"/>
                  </a:cxn>
                  <a:cxn ang="0">
                    <a:pos x="1275" y="39"/>
                  </a:cxn>
                  <a:cxn ang="0">
                    <a:pos x="1386" y="56"/>
                  </a:cxn>
                  <a:cxn ang="0">
                    <a:pos x="1502" y="75"/>
                  </a:cxn>
                  <a:cxn ang="0">
                    <a:pos x="1620" y="100"/>
                  </a:cxn>
                  <a:cxn ang="0">
                    <a:pos x="1742" y="129"/>
                  </a:cxn>
                  <a:cxn ang="0">
                    <a:pos x="1865" y="164"/>
                  </a:cxn>
                  <a:cxn ang="0">
                    <a:pos x="1987" y="204"/>
                  </a:cxn>
                  <a:cxn ang="0">
                    <a:pos x="2105" y="250"/>
                  </a:cxn>
                  <a:cxn ang="0">
                    <a:pos x="1975" y="1184"/>
                  </a:cxn>
                  <a:cxn ang="0">
                    <a:pos x="1990" y="1191"/>
                  </a:cxn>
                  <a:cxn ang="0">
                    <a:pos x="2020" y="1219"/>
                  </a:cxn>
                  <a:cxn ang="0">
                    <a:pos x="2035" y="1282"/>
                  </a:cxn>
                  <a:cxn ang="0">
                    <a:pos x="2011" y="1394"/>
                  </a:cxn>
                  <a:cxn ang="0">
                    <a:pos x="1636" y="1835"/>
                  </a:cxn>
                  <a:cxn ang="0">
                    <a:pos x="1510" y="1979"/>
                  </a:cxn>
                  <a:cxn ang="0">
                    <a:pos x="1490" y="1977"/>
                  </a:cxn>
                  <a:cxn ang="0">
                    <a:pos x="1451" y="1972"/>
                  </a:cxn>
                  <a:cxn ang="0">
                    <a:pos x="1397" y="1965"/>
                  </a:cxn>
                  <a:cxn ang="0">
                    <a:pos x="1328" y="1955"/>
                  </a:cxn>
                  <a:cxn ang="0">
                    <a:pos x="1246" y="1943"/>
                  </a:cxn>
                  <a:cxn ang="0">
                    <a:pos x="1152" y="1927"/>
                  </a:cxn>
                  <a:cxn ang="0">
                    <a:pos x="1049" y="1907"/>
                  </a:cxn>
                  <a:cxn ang="0">
                    <a:pos x="937" y="1884"/>
                  </a:cxn>
                  <a:cxn ang="0">
                    <a:pos x="818" y="1856"/>
                  </a:cxn>
                  <a:cxn ang="0">
                    <a:pos x="696" y="1824"/>
                  </a:cxn>
                  <a:cxn ang="0">
                    <a:pos x="572" y="1787"/>
                  </a:cxn>
                  <a:cxn ang="0">
                    <a:pos x="445" y="1747"/>
                  </a:cxn>
                  <a:cxn ang="0">
                    <a:pos x="319" y="1700"/>
                  </a:cxn>
                  <a:cxn ang="0">
                    <a:pos x="196" y="1647"/>
                  </a:cxn>
                  <a:cxn ang="0">
                    <a:pos x="76" y="1590"/>
                  </a:cxn>
                  <a:cxn ang="0">
                    <a:pos x="18" y="1554"/>
                  </a:cxn>
                  <a:cxn ang="0">
                    <a:pos x="8" y="1514"/>
                  </a:cxn>
                  <a:cxn ang="0">
                    <a:pos x="0" y="1456"/>
                  </a:cxn>
                  <a:cxn ang="0">
                    <a:pos x="3" y="1396"/>
                  </a:cxn>
                  <a:cxn ang="0">
                    <a:pos x="443" y="1002"/>
                  </a:cxn>
                  <a:cxn ang="0">
                    <a:pos x="440" y="989"/>
                  </a:cxn>
                  <a:cxn ang="0">
                    <a:pos x="445" y="953"/>
                  </a:cxn>
                  <a:cxn ang="0">
                    <a:pos x="471" y="902"/>
                  </a:cxn>
                  <a:cxn ang="0">
                    <a:pos x="534" y="845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/>
                <a:ahLst/>
                <a:cxnLst>
                  <a:cxn ang="0">
                    <a:pos x="164" y="0"/>
                  </a:cxn>
                  <a:cxn ang="0">
                    <a:pos x="1244" y="214"/>
                  </a:cxn>
                  <a:cxn ang="0">
                    <a:pos x="1067" y="930"/>
                  </a:cxn>
                  <a:cxn ang="0">
                    <a:pos x="0" y="688"/>
                  </a:cxn>
                  <a:cxn ang="0">
                    <a:pos x="164" y="0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952" y="153"/>
                  </a:cxn>
                  <a:cxn ang="0">
                    <a:pos x="200" y="108"/>
                  </a:cxn>
                  <a:cxn ang="0">
                    <a:pos x="0" y="366"/>
                  </a:cxn>
                  <a:cxn ang="0">
                    <a:pos x="112" y="0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1259" y="288"/>
                  </a:cxn>
                  <a:cxn ang="0">
                    <a:pos x="1226" y="337"/>
                  </a:cxn>
                  <a:cxn ang="0">
                    <a:pos x="0" y="32"/>
                  </a:cxn>
                  <a:cxn ang="0">
                    <a:pos x="40" y="0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265" y="286"/>
                  </a:cxn>
                  <a:cxn ang="0">
                    <a:pos x="1226" y="342"/>
                  </a:cxn>
                  <a:cxn ang="0">
                    <a:pos x="0" y="37"/>
                  </a:cxn>
                  <a:cxn ang="0">
                    <a:pos x="46" y="0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264" y="287"/>
                  </a:cxn>
                  <a:cxn ang="0">
                    <a:pos x="1224" y="344"/>
                  </a:cxn>
                  <a:cxn ang="0">
                    <a:pos x="0" y="37"/>
                  </a:cxn>
                  <a:cxn ang="0">
                    <a:pos x="45" y="0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/>
                <a:ahLst/>
                <a:cxnLst>
                  <a:cxn ang="0">
                    <a:pos x="18" y="1"/>
                  </a:cxn>
                  <a:cxn ang="0">
                    <a:pos x="23" y="1"/>
                  </a:cxn>
                  <a:cxn ang="0">
                    <a:pos x="40" y="0"/>
                  </a:cxn>
                  <a:cxn ang="0">
                    <a:pos x="62" y="0"/>
                  </a:cxn>
                  <a:cxn ang="0">
                    <a:pos x="90" y="3"/>
                  </a:cxn>
                  <a:cxn ang="0">
                    <a:pos x="120" y="8"/>
                  </a:cxn>
                  <a:cxn ang="0">
                    <a:pos x="148" y="18"/>
                  </a:cxn>
                  <a:cxn ang="0">
                    <a:pos x="173" y="34"/>
                  </a:cxn>
                  <a:cxn ang="0">
                    <a:pos x="190" y="57"/>
                  </a:cxn>
                  <a:cxn ang="0">
                    <a:pos x="190" y="58"/>
                  </a:cxn>
                  <a:cxn ang="0">
                    <a:pos x="190" y="62"/>
                  </a:cxn>
                  <a:cxn ang="0">
                    <a:pos x="189" y="68"/>
                  </a:cxn>
                  <a:cxn ang="0">
                    <a:pos x="187" y="74"/>
                  </a:cxn>
                  <a:cxn ang="0">
                    <a:pos x="181" y="78"/>
                  </a:cxn>
                  <a:cxn ang="0">
                    <a:pos x="173" y="79"/>
                  </a:cxn>
                  <a:cxn ang="0">
                    <a:pos x="160" y="78"/>
                  </a:cxn>
                  <a:cxn ang="0">
                    <a:pos x="143" y="71"/>
                  </a:cxn>
                  <a:cxn ang="0">
                    <a:pos x="143" y="69"/>
                  </a:cxn>
                  <a:cxn ang="0">
                    <a:pos x="142" y="65"/>
                  </a:cxn>
                  <a:cxn ang="0">
                    <a:pos x="139" y="58"/>
                  </a:cxn>
                  <a:cxn ang="0">
                    <a:pos x="130" y="50"/>
                  </a:cxn>
                  <a:cxn ang="0">
                    <a:pos x="116" y="42"/>
                  </a:cxn>
                  <a:cxn ang="0">
                    <a:pos x="94" y="35"/>
                  </a:cxn>
                  <a:cxn ang="0">
                    <a:pos x="63" y="32"/>
                  </a:cxn>
                  <a:cxn ang="0">
                    <a:pos x="22" y="32"/>
                  </a:cxn>
                  <a:cxn ang="0">
                    <a:pos x="20" y="32"/>
                  </a:cxn>
                  <a:cxn ang="0">
                    <a:pos x="15" y="30"/>
                  </a:cxn>
                  <a:cxn ang="0">
                    <a:pos x="9" y="27"/>
                  </a:cxn>
                  <a:cxn ang="0">
                    <a:pos x="5" y="24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6" y="8"/>
                  </a:cxn>
                  <a:cxn ang="0">
                    <a:pos x="18" y="1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/>
                <a:ahLst/>
                <a:cxnLst>
                  <a:cxn ang="0">
                    <a:pos x="43" y="58"/>
                  </a:cxn>
                  <a:cxn ang="0">
                    <a:pos x="54" y="61"/>
                  </a:cxn>
                  <a:cxn ang="0">
                    <a:pos x="64" y="63"/>
                  </a:cxn>
                  <a:cxn ang="0">
                    <a:pos x="74" y="63"/>
                  </a:cxn>
                  <a:cxn ang="0">
                    <a:pos x="83" y="63"/>
                  </a:cxn>
                  <a:cxn ang="0">
                    <a:pos x="91" y="61"/>
                  </a:cxn>
                  <a:cxn ang="0">
                    <a:pos x="97" y="57"/>
                  </a:cxn>
                  <a:cxn ang="0">
                    <a:pos x="102" y="54"/>
                  </a:cxn>
                  <a:cxn ang="0">
                    <a:pos x="106" y="48"/>
                  </a:cxn>
                  <a:cxn ang="0">
                    <a:pos x="107" y="43"/>
                  </a:cxn>
                  <a:cxn ang="0">
                    <a:pos x="106" y="37"/>
                  </a:cxn>
                  <a:cxn ang="0">
                    <a:pos x="102" y="30"/>
                  </a:cxn>
                  <a:cxn ang="0">
                    <a:pos x="97" y="24"/>
                  </a:cxn>
                  <a:cxn ang="0">
                    <a:pos x="90" y="19"/>
                  </a:cxn>
                  <a:cxn ang="0">
                    <a:pos x="82" y="13"/>
                  </a:cxn>
                  <a:cxn ang="0">
                    <a:pos x="74" y="9"/>
                  </a:cxn>
                  <a:cxn ang="0">
                    <a:pos x="63" y="4"/>
                  </a:cxn>
                  <a:cxn ang="0">
                    <a:pos x="53" y="2"/>
                  </a:cxn>
                  <a:cxn ang="0">
                    <a:pos x="42" y="0"/>
                  </a:cxn>
                  <a:cxn ang="0">
                    <a:pos x="32" y="0"/>
                  </a:cxn>
                  <a:cxn ang="0">
                    <a:pos x="23" y="1"/>
                  </a:cxn>
                  <a:cxn ang="0">
                    <a:pos x="15" y="2"/>
                  </a:cxn>
                  <a:cxn ang="0">
                    <a:pos x="8" y="5"/>
                  </a:cxn>
                  <a:cxn ang="0">
                    <a:pos x="3" y="10"/>
                  </a:cxn>
                  <a:cxn ang="0">
                    <a:pos x="1" y="14"/>
                  </a:cxn>
                  <a:cxn ang="0">
                    <a:pos x="0" y="20"/>
                  </a:cxn>
                  <a:cxn ang="0">
                    <a:pos x="1" y="26"/>
                  </a:cxn>
                  <a:cxn ang="0">
                    <a:pos x="5" y="32"/>
                  </a:cxn>
                  <a:cxn ang="0">
                    <a:pos x="9" y="38"/>
                  </a:cxn>
                  <a:cxn ang="0">
                    <a:pos x="16" y="44"/>
                  </a:cxn>
                  <a:cxn ang="0">
                    <a:pos x="25" y="49"/>
                  </a:cxn>
                  <a:cxn ang="0">
                    <a:pos x="33" y="54"/>
                  </a:cxn>
                  <a:cxn ang="0">
                    <a:pos x="43" y="58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/>
                <a:ahLst/>
                <a:cxnLst>
                  <a:cxn ang="0">
                    <a:pos x="1466" y="407"/>
                  </a:cxn>
                  <a:cxn ang="0">
                    <a:pos x="1446" y="405"/>
                  </a:cxn>
                  <a:cxn ang="0">
                    <a:pos x="1408" y="400"/>
                  </a:cxn>
                  <a:cxn ang="0">
                    <a:pos x="1353" y="393"/>
                  </a:cxn>
                  <a:cxn ang="0">
                    <a:pos x="1285" y="383"/>
                  </a:cxn>
                  <a:cxn ang="0">
                    <a:pos x="1203" y="370"/>
                  </a:cxn>
                  <a:cxn ang="0">
                    <a:pos x="1110" y="354"/>
                  </a:cxn>
                  <a:cxn ang="0">
                    <a:pos x="1008" y="335"/>
                  </a:cxn>
                  <a:cxn ang="0">
                    <a:pos x="898" y="311"/>
                  </a:cxn>
                  <a:cxn ang="0">
                    <a:pos x="782" y="284"/>
                  </a:cxn>
                  <a:cxn ang="0">
                    <a:pos x="663" y="253"/>
                  </a:cxn>
                  <a:cxn ang="0">
                    <a:pos x="541" y="217"/>
                  </a:cxn>
                  <a:cxn ang="0">
                    <a:pos x="417" y="178"/>
                  </a:cxn>
                  <a:cxn ang="0">
                    <a:pos x="296" y="133"/>
                  </a:cxn>
                  <a:cxn ang="0">
                    <a:pos x="178" y="84"/>
                  </a:cxn>
                  <a:cxn ang="0">
                    <a:pos x="64" y="29"/>
                  </a:cxn>
                  <a:cxn ang="0">
                    <a:pos x="7" y="4"/>
                  </a:cxn>
                  <a:cxn ang="0">
                    <a:pos x="3" y="33"/>
                  </a:cxn>
                  <a:cxn ang="0">
                    <a:pos x="0" y="79"/>
                  </a:cxn>
                  <a:cxn ang="0">
                    <a:pos x="10" y="125"/>
                  </a:cxn>
                  <a:cxn ang="0">
                    <a:pos x="23" y="144"/>
                  </a:cxn>
                  <a:cxn ang="0">
                    <a:pos x="33" y="150"/>
                  </a:cxn>
                  <a:cxn ang="0">
                    <a:pos x="54" y="161"/>
                  </a:cxn>
                  <a:cxn ang="0">
                    <a:pos x="86" y="177"/>
                  </a:cxn>
                  <a:cxn ang="0">
                    <a:pos x="128" y="197"/>
                  </a:cxn>
                  <a:cxn ang="0">
                    <a:pos x="182" y="221"/>
                  </a:cxn>
                  <a:cxn ang="0">
                    <a:pos x="247" y="248"/>
                  </a:cxn>
                  <a:cxn ang="0">
                    <a:pos x="322" y="277"/>
                  </a:cxn>
                  <a:cxn ang="0">
                    <a:pos x="410" y="308"/>
                  </a:cxn>
                  <a:cxn ang="0">
                    <a:pos x="508" y="339"/>
                  </a:cxn>
                  <a:cxn ang="0">
                    <a:pos x="618" y="371"/>
                  </a:cxn>
                  <a:cxn ang="0">
                    <a:pos x="740" y="402"/>
                  </a:cxn>
                  <a:cxn ang="0">
                    <a:pos x="874" y="433"/>
                  </a:cxn>
                  <a:cxn ang="0">
                    <a:pos x="1018" y="462"/>
                  </a:cxn>
                  <a:cxn ang="0">
                    <a:pos x="1176" y="490"/>
                  </a:cxn>
                  <a:cxn ang="0">
                    <a:pos x="1346" y="514"/>
                  </a:cxn>
                  <a:cxn ang="0">
                    <a:pos x="1436" y="523"/>
                  </a:cxn>
                  <a:cxn ang="0">
                    <a:pos x="1447" y="506"/>
                  </a:cxn>
                  <a:cxn ang="0">
                    <a:pos x="1461" y="474"/>
                  </a:cxn>
                  <a:cxn ang="0">
                    <a:pos x="1469" y="432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9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49" y="0"/>
                  </a:cxn>
                  <a:cxn ang="0">
                    <a:pos x="41" y="3"/>
                  </a:cxn>
                  <a:cxn ang="0">
                    <a:pos x="30" y="7"/>
                  </a:cxn>
                  <a:cxn ang="0">
                    <a:pos x="17" y="15"/>
                  </a:cxn>
                  <a:cxn ang="0">
                    <a:pos x="7" y="26"/>
                  </a:cxn>
                  <a:cxn ang="0">
                    <a:pos x="1" y="43"/>
                  </a:cxn>
                  <a:cxn ang="0">
                    <a:pos x="0" y="65"/>
                  </a:cxn>
                  <a:cxn ang="0">
                    <a:pos x="7" y="94"/>
                  </a:cxn>
                  <a:cxn ang="0">
                    <a:pos x="98" y="120"/>
                  </a:cxn>
                  <a:cxn ang="0">
                    <a:pos x="97" y="114"/>
                  </a:cxn>
                  <a:cxn ang="0">
                    <a:pos x="97" y="102"/>
                  </a:cxn>
                  <a:cxn ang="0">
                    <a:pos x="97" y="84"/>
                  </a:cxn>
                  <a:cxn ang="0">
                    <a:pos x="101" y="64"/>
                  </a:cxn>
                  <a:cxn ang="0">
                    <a:pos x="108" y="44"/>
                  </a:cxn>
                  <a:cxn ang="0">
                    <a:pos x="121" y="30"/>
                  </a:cxn>
                  <a:cxn ang="0">
                    <a:pos x="141" y="22"/>
                  </a:cxn>
                  <a:cxn ang="0">
                    <a:pos x="170" y="25"/>
                  </a:cxn>
                  <a:cxn ang="0">
                    <a:pos x="53" y="0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70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49" y="0"/>
                  </a:cxn>
                  <a:cxn ang="0">
                    <a:pos x="41" y="3"/>
                  </a:cxn>
                  <a:cxn ang="0">
                    <a:pos x="29" y="7"/>
                  </a:cxn>
                  <a:cxn ang="0">
                    <a:pos x="18" y="14"/>
                  </a:cxn>
                  <a:cxn ang="0">
                    <a:pos x="7" y="25"/>
                  </a:cxn>
                  <a:cxn ang="0">
                    <a:pos x="0" y="42"/>
                  </a:cxn>
                  <a:cxn ang="0">
                    <a:pos x="0" y="65"/>
                  </a:cxn>
                  <a:cxn ang="0">
                    <a:pos x="7" y="94"/>
                  </a:cxn>
                  <a:cxn ang="0">
                    <a:pos x="97" y="119"/>
                  </a:cxn>
                  <a:cxn ang="0">
                    <a:pos x="96" y="114"/>
                  </a:cxn>
                  <a:cxn ang="0">
                    <a:pos x="96" y="101"/>
                  </a:cxn>
                  <a:cxn ang="0">
                    <a:pos x="96" y="83"/>
                  </a:cxn>
                  <a:cxn ang="0">
                    <a:pos x="100" y="62"/>
                  </a:cxn>
                  <a:cxn ang="0">
                    <a:pos x="107" y="44"/>
                  </a:cxn>
                  <a:cxn ang="0">
                    <a:pos x="120" y="30"/>
                  </a:cxn>
                  <a:cxn ang="0">
                    <a:pos x="141" y="22"/>
                  </a:cxn>
                  <a:cxn ang="0">
                    <a:pos x="170" y="25"/>
                  </a:cxn>
                  <a:cxn ang="0">
                    <a:pos x="53" y="0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70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697" y="200"/>
                  </a:cxn>
                  <a:cxn ang="0">
                    <a:pos x="730" y="156"/>
                  </a:cxn>
                  <a:cxn ang="0">
                    <a:pos x="33" y="0"/>
                  </a:cxn>
                  <a:cxn ang="0">
                    <a:pos x="0" y="44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70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96" y="187"/>
                  </a:cxn>
                  <a:cxn ang="0">
                    <a:pos x="703" y="157"/>
                  </a:cxn>
                  <a:cxn ang="0">
                    <a:pos x="6" y="0"/>
                  </a:cxn>
                  <a:cxn ang="0">
                    <a:pos x="0" y="30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70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/>
                <a:ahLst/>
                <a:cxnLst>
                  <a:cxn ang="0">
                    <a:pos x="0" y="508"/>
                  </a:cxn>
                  <a:cxn ang="0">
                    <a:pos x="86" y="388"/>
                  </a:cxn>
                  <a:cxn ang="0">
                    <a:pos x="124" y="388"/>
                  </a:cxn>
                  <a:cxn ang="0">
                    <a:pos x="424" y="0"/>
                  </a:cxn>
                  <a:cxn ang="0">
                    <a:pos x="130" y="282"/>
                  </a:cxn>
                  <a:cxn ang="0">
                    <a:pos x="66" y="289"/>
                  </a:cxn>
                  <a:cxn ang="0">
                    <a:pos x="0" y="358"/>
                  </a:cxn>
                  <a:cxn ang="0">
                    <a:pos x="0" y="508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70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86" y="245"/>
                  </a:cxn>
                  <a:cxn ang="0">
                    <a:pos x="1184" y="244"/>
                  </a:cxn>
                  <a:cxn ang="0">
                    <a:pos x="1180" y="242"/>
                  </a:cxn>
                  <a:cxn ang="0">
                    <a:pos x="1172" y="239"/>
                  </a:cxn>
                  <a:cxn ang="0">
                    <a:pos x="1161" y="233"/>
                  </a:cxn>
                  <a:cxn ang="0">
                    <a:pos x="1147" y="228"/>
                  </a:cxn>
                  <a:cxn ang="0">
                    <a:pos x="1130" y="222"/>
                  </a:cxn>
                  <a:cxn ang="0">
                    <a:pos x="1112" y="214"/>
                  </a:cxn>
                  <a:cxn ang="0">
                    <a:pos x="1091" y="205"/>
                  </a:cxn>
                  <a:cxn ang="0">
                    <a:pos x="1066" y="196"/>
                  </a:cxn>
                  <a:cxn ang="0">
                    <a:pos x="1039" y="187"/>
                  </a:cxn>
                  <a:cxn ang="0">
                    <a:pos x="1010" y="177"/>
                  </a:cxn>
                  <a:cxn ang="0">
                    <a:pos x="979" y="166"/>
                  </a:cxn>
                  <a:cxn ang="0">
                    <a:pos x="945" y="154"/>
                  </a:cxn>
                  <a:cxn ang="0">
                    <a:pos x="910" y="143"/>
                  </a:cxn>
                  <a:cxn ang="0">
                    <a:pos x="871" y="132"/>
                  </a:cxn>
                  <a:cxn ang="0">
                    <a:pos x="832" y="121"/>
                  </a:cxn>
                  <a:cxn ang="0">
                    <a:pos x="790" y="108"/>
                  </a:cxn>
                  <a:cxn ang="0">
                    <a:pos x="747" y="97"/>
                  </a:cxn>
                  <a:cxn ang="0">
                    <a:pos x="702" y="86"/>
                  </a:cxn>
                  <a:cxn ang="0">
                    <a:pos x="655" y="74"/>
                  </a:cxn>
                  <a:cxn ang="0">
                    <a:pos x="607" y="64"/>
                  </a:cxn>
                  <a:cxn ang="0">
                    <a:pos x="557" y="54"/>
                  </a:cxn>
                  <a:cxn ang="0">
                    <a:pos x="506" y="45"/>
                  </a:cxn>
                  <a:cxn ang="0">
                    <a:pos x="454" y="36"/>
                  </a:cxn>
                  <a:cxn ang="0">
                    <a:pos x="400" y="28"/>
                  </a:cxn>
                  <a:cxn ang="0">
                    <a:pos x="346" y="20"/>
                  </a:cxn>
                  <a:cxn ang="0">
                    <a:pos x="290" y="15"/>
                  </a:cxn>
                  <a:cxn ang="0">
                    <a:pos x="233" y="9"/>
                  </a:cxn>
                  <a:cxn ang="0">
                    <a:pos x="176" y="4"/>
                  </a:cxn>
                  <a:cxn ang="0">
                    <a:pos x="118" y="2"/>
                  </a:cxn>
                  <a:cxn ang="0">
                    <a:pos x="60" y="0"/>
                  </a:cxn>
                  <a:cxn ang="0">
                    <a:pos x="0" y="0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70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52" y="738"/>
                  </a:cxn>
                  <a:cxn ang="0">
                    <a:pos x="0" y="726"/>
                  </a:cxn>
                  <a:cxn ang="0">
                    <a:pos x="169" y="0"/>
                  </a:cxn>
                  <a:cxn ang="0">
                    <a:pos x="241" y="0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218"/>
          <p:cNvGrpSpPr>
            <a:grpSpLocks/>
          </p:cNvGrpSpPr>
          <p:nvPr/>
        </p:nvGrpSpPr>
        <p:grpSpPr bwMode="auto">
          <a:xfrm>
            <a:off x="5743575" y="3506788"/>
            <a:ext cx="203200" cy="330200"/>
            <a:chOff x="4544" y="808"/>
            <a:chExt cx="128" cy="208"/>
          </a:xfrm>
        </p:grpSpPr>
        <p:sp>
          <p:nvSpPr>
            <p:cNvPr id="447707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7708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7709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7710" name="Line 222"/>
          <p:cNvSpPr>
            <a:spLocks noChangeShapeType="1"/>
          </p:cNvSpPr>
          <p:nvPr/>
        </p:nvSpPr>
        <p:spPr bwMode="auto">
          <a:xfrm>
            <a:off x="6022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" name="Group 223"/>
          <p:cNvGrpSpPr>
            <a:grpSpLocks/>
          </p:cNvGrpSpPr>
          <p:nvPr/>
        </p:nvGrpSpPr>
        <p:grpSpPr bwMode="auto">
          <a:xfrm>
            <a:off x="6194425" y="4152900"/>
            <a:ext cx="357188" cy="366713"/>
            <a:chOff x="618" y="3500"/>
            <a:chExt cx="202" cy="231"/>
          </a:xfrm>
        </p:grpSpPr>
        <p:sp>
          <p:nvSpPr>
            <p:cNvPr id="447712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713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47714" name="Freeform 226"/>
          <p:cNvSpPr>
            <a:spLocks/>
          </p:cNvSpPr>
          <p:nvPr/>
        </p:nvSpPr>
        <p:spPr bwMode="auto">
          <a:xfrm>
            <a:off x="4587875" y="4408488"/>
            <a:ext cx="1828800" cy="1392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8" y="776"/>
              </a:cxn>
              <a:cxn ang="0">
                <a:pos x="944" y="608"/>
              </a:cxn>
              <a:cxn ang="0">
                <a:pos x="1152" y="456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" name="Group 227"/>
          <p:cNvGrpSpPr>
            <a:grpSpLocks/>
          </p:cNvGrpSpPr>
          <p:nvPr/>
        </p:nvGrpSpPr>
        <p:grpSpPr bwMode="auto">
          <a:xfrm>
            <a:off x="4978400" y="4565650"/>
            <a:ext cx="339725" cy="366713"/>
            <a:chOff x="618" y="3500"/>
            <a:chExt cx="214" cy="231"/>
          </a:xfrm>
        </p:grpSpPr>
        <p:sp>
          <p:nvSpPr>
            <p:cNvPr id="447716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717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447718" name="Text Box 230"/>
          <p:cNvSpPr txBox="1">
            <a:spLocks noChangeArrowheads="1"/>
          </p:cNvSpPr>
          <p:nvPr/>
        </p:nvSpPr>
        <p:spPr bwMode="auto">
          <a:xfrm>
            <a:off x="5035550" y="5686425"/>
            <a:ext cx="1570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+mn-lt"/>
              </a:rPr>
              <a:t>N</a:t>
            </a:r>
            <a:r>
              <a:rPr lang="en-US" sz="1400" b="1" dirty="0" smtClean="0">
                <a:latin typeface="+mn-lt"/>
              </a:rPr>
              <a:t>ew </a:t>
            </a:r>
            <a:r>
              <a:rPr lang="en-US" sz="1400" b="1" dirty="0">
                <a:latin typeface="+mn-lt"/>
              </a:rPr>
              <a:t>foreign</a:t>
            </a:r>
          </a:p>
          <a:p>
            <a:r>
              <a:rPr lang="en-US" sz="1400" b="1" dirty="0">
                <a:latin typeface="+mn-lt"/>
              </a:rPr>
              <a:t>agent</a:t>
            </a:r>
          </a:p>
        </p:txBody>
      </p:sp>
      <p:sp>
        <p:nvSpPr>
          <p:cNvPr id="447719" name="Freeform 231"/>
          <p:cNvSpPr>
            <a:spLocks/>
          </p:cNvSpPr>
          <p:nvPr/>
        </p:nvSpPr>
        <p:spPr bwMode="auto">
          <a:xfrm flipH="1">
            <a:off x="5768975" y="4929188"/>
            <a:ext cx="546100" cy="419100"/>
          </a:xfrm>
          <a:custGeom>
            <a:avLst/>
            <a:gdLst/>
            <a:ahLst/>
            <a:cxnLst>
              <a:cxn ang="0">
                <a:pos x="376" y="664"/>
              </a:cxn>
              <a:cxn ang="0">
                <a:pos x="0" y="0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232"/>
          <p:cNvGrpSpPr>
            <a:grpSpLocks/>
          </p:cNvGrpSpPr>
          <p:nvPr/>
        </p:nvGrpSpPr>
        <p:grpSpPr bwMode="auto">
          <a:xfrm>
            <a:off x="5867400" y="4938713"/>
            <a:ext cx="339725" cy="366712"/>
            <a:chOff x="618" y="3500"/>
            <a:chExt cx="214" cy="231"/>
          </a:xfrm>
        </p:grpSpPr>
        <p:sp>
          <p:nvSpPr>
            <p:cNvPr id="447721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722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7" name="Group 235"/>
          <p:cNvGrpSpPr>
            <a:grpSpLocks/>
          </p:cNvGrpSpPr>
          <p:nvPr/>
        </p:nvGrpSpPr>
        <p:grpSpPr bwMode="auto">
          <a:xfrm>
            <a:off x="4851400" y="5073650"/>
            <a:ext cx="339725" cy="366713"/>
            <a:chOff x="618" y="3500"/>
            <a:chExt cx="214" cy="231"/>
          </a:xfrm>
        </p:grpSpPr>
        <p:sp>
          <p:nvSpPr>
            <p:cNvPr id="447724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725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18" name="Group 238"/>
          <p:cNvGrpSpPr>
            <a:grpSpLocks/>
          </p:cNvGrpSpPr>
          <p:nvPr/>
        </p:nvGrpSpPr>
        <p:grpSpPr bwMode="auto">
          <a:xfrm>
            <a:off x="2227263" y="5605463"/>
            <a:ext cx="501650" cy="233362"/>
            <a:chOff x="3600" y="219"/>
            <a:chExt cx="360" cy="175"/>
          </a:xfrm>
        </p:grpSpPr>
        <p:sp>
          <p:nvSpPr>
            <p:cNvPr id="447727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728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729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730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47731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47733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734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735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47737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738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739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47740" name="Text Box 252"/>
          <p:cNvSpPr txBox="1">
            <a:spLocks noChangeArrowheads="1"/>
          </p:cNvSpPr>
          <p:nvPr/>
        </p:nvSpPr>
        <p:spPr bwMode="auto">
          <a:xfrm>
            <a:off x="2713034" y="5572125"/>
            <a:ext cx="1430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+mn-lt"/>
              </a:rPr>
              <a:t>C</a:t>
            </a:r>
            <a:r>
              <a:rPr lang="en-US" sz="1400" b="1" dirty="0" smtClean="0">
                <a:latin typeface="+mn-lt"/>
              </a:rPr>
              <a:t>orrespondent</a:t>
            </a:r>
            <a:endParaRPr lang="en-US" sz="1400" b="1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agent</a:t>
            </a:r>
          </a:p>
        </p:txBody>
      </p:sp>
      <p:sp>
        <p:nvSpPr>
          <p:cNvPr id="447741" name="Text Box 253"/>
          <p:cNvSpPr txBox="1">
            <a:spLocks noChangeArrowheads="1"/>
          </p:cNvSpPr>
          <p:nvPr/>
        </p:nvSpPr>
        <p:spPr bwMode="auto">
          <a:xfrm>
            <a:off x="1162050" y="5978525"/>
            <a:ext cx="1430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+mn-lt"/>
              </a:rPr>
              <a:t>C</a:t>
            </a:r>
            <a:r>
              <a:rPr lang="en-US" sz="1400" b="1" dirty="0" smtClean="0">
                <a:latin typeface="+mn-lt"/>
              </a:rPr>
              <a:t>orrespondent</a:t>
            </a:r>
            <a:endParaRPr lang="en-US" sz="1400" b="1" dirty="0">
              <a:latin typeface="+mn-lt"/>
            </a:endParaRPr>
          </a:p>
        </p:txBody>
      </p:sp>
      <p:sp>
        <p:nvSpPr>
          <p:cNvPr id="447742" name="Text Box 254"/>
          <p:cNvSpPr txBox="1">
            <a:spLocks noChangeArrowheads="1"/>
          </p:cNvSpPr>
          <p:nvPr/>
        </p:nvSpPr>
        <p:spPr bwMode="auto">
          <a:xfrm>
            <a:off x="6381750" y="5356225"/>
            <a:ext cx="9096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+mn-lt"/>
              </a:rPr>
              <a:t>N</a:t>
            </a:r>
            <a:r>
              <a:rPr lang="en-US" sz="1400" b="1" dirty="0" smtClean="0">
                <a:latin typeface="+mn-lt"/>
              </a:rPr>
              <a:t>ew </a:t>
            </a:r>
            <a:endParaRPr lang="en-US" sz="1400" b="1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foreign</a:t>
            </a:r>
          </a:p>
          <a:p>
            <a:r>
              <a:rPr lang="en-US" sz="1400" b="1" dirty="0">
                <a:latin typeface="+mn-lt"/>
              </a:rPr>
              <a:t>network</a:t>
            </a:r>
          </a:p>
        </p:txBody>
      </p:sp>
      <p:sp>
        <p:nvSpPr>
          <p:cNvPr id="447744" name="Rectangle 256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96313" cy="1071538"/>
          </a:xfrm>
          <a:solidFill>
            <a:srgbClr val="C00000"/>
          </a:solidFill>
          <a:ln/>
        </p:spPr>
        <p:txBody>
          <a:bodyPr/>
          <a:lstStyle/>
          <a:p>
            <a:r>
              <a:rPr lang="en-US" sz="3200" dirty="0"/>
              <a:t>Accommodating </a:t>
            </a:r>
            <a:r>
              <a:rPr lang="en-US" sz="3200" dirty="0" smtClean="0"/>
              <a:t>Mobility</a:t>
            </a:r>
            <a:br>
              <a:rPr lang="en-US" sz="3200" dirty="0" smtClean="0"/>
            </a:br>
            <a:r>
              <a:rPr lang="en-US" sz="3200" dirty="0" smtClean="0"/>
              <a:t>with Direct </a:t>
            </a:r>
            <a:r>
              <a:rPr lang="en-US" sz="3200" dirty="0"/>
              <a:t>R</a:t>
            </a:r>
            <a:r>
              <a:rPr lang="en-US" sz="3200" dirty="0" smtClean="0"/>
              <a:t>outing</a:t>
            </a:r>
            <a:endParaRPr lang="en-US" sz="3200" dirty="0"/>
          </a:p>
        </p:txBody>
      </p:sp>
      <p:sp>
        <p:nvSpPr>
          <p:cNvPr id="44774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625475" y="1142984"/>
            <a:ext cx="7772400" cy="192882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dirty="0" smtClean="0"/>
              <a:t>nchor </a:t>
            </a:r>
            <a:r>
              <a:rPr lang="en-US" sz="2400" dirty="0"/>
              <a:t>foreign agent: FA in first visited </a:t>
            </a:r>
            <a:r>
              <a:rPr lang="en-US" sz="2400" dirty="0" smtClean="0"/>
              <a:t>network.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always routed first to </a:t>
            </a:r>
            <a:r>
              <a:rPr lang="en-US" sz="2400" dirty="0" smtClean="0"/>
              <a:t>Anchor FA.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</a:t>
            </a:r>
            <a:r>
              <a:rPr lang="en-US" sz="2400" dirty="0" smtClean="0"/>
              <a:t>hen </a:t>
            </a:r>
            <a:r>
              <a:rPr lang="en-US" sz="2400" dirty="0"/>
              <a:t>mobile </a:t>
            </a:r>
            <a:r>
              <a:rPr lang="en-US" sz="2400" dirty="0" smtClean="0"/>
              <a:t>node moves</a:t>
            </a:r>
            <a:r>
              <a:rPr lang="en-US" sz="2400" dirty="0"/>
              <a:t>: new FA arranges to have data forwarded from old FA (chaining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888"/>
            <a:ext cx="8964613" cy="792162"/>
          </a:xfrm>
          <a:solidFill>
            <a:srgbClr val="C00000"/>
          </a:solidFill>
        </p:spPr>
        <p:txBody>
          <a:bodyPr/>
          <a:lstStyle/>
          <a:p>
            <a:r>
              <a:rPr lang="en-US" sz="4000" dirty="0" smtClean="0"/>
              <a:t>Cellular/Mobile Wireless 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/>
          <a:lstStyle/>
          <a:p>
            <a:r>
              <a:rPr lang="en-US" dirty="0" smtClean="0"/>
              <a:t>Cellular Architecture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FDM/TDM, CDMA</a:t>
            </a:r>
          </a:p>
          <a:p>
            <a:r>
              <a:rPr lang="en-US" dirty="0" smtClean="0"/>
              <a:t>Cellular Standards</a:t>
            </a:r>
          </a:p>
          <a:p>
            <a:pPr lvl="1"/>
            <a:r>
              <a:rPr lang="en-US" dirty="0" smtClean="0"/>
              <a:t> GSM, 2G,</a:t>
            </a:r>
          </a:p>
          <a:p>
            <a:pPr lvl="2"/>
            <a:r>
              <a:rPr lang="en-US" dirty="0" smtClean="0">
                <a:solidFill>
                  <a:srgbClr val="800000"/>
                </a:solidFill>
              </a:rPr>
              <a:t>BSS, BTS, BSC, MSC</a:t>
            </a:r>
          </a:p>
          <a:p>
            <a:pPr lvl="1"/>
            <a:r>
              <a:rPr lang="en-US" dirty="0" smtClean="0"/>
              <a:t>2.5G</a:t>
            </a:r>
          </a:p>
          <a:p>
            <a:pPr lvl="2"/>
            <a:r>
              <a:rPr lang="en-US" dirty="0" smtClean="0">
                <a:solidFill>
                  <a:srgbClr val="800000"/>
                </a:solidFill>
              </a:rPr>
              <a:t>GPRS, EDGE, CDMA-2000</a:t>
            </a:r>
          </a:p>
          <a:p>
            <a:pPr lvl="1">
              <a:buFontTx/>
              <a:buChar char="-"/>
            </a:pPr>
            <a:r>
              <a:rPr lang="en-US" dirty="0" smtClean="0"/>
              <a:t>3G</a:t>
            </a:r>
          </a:p>
          <a:p>
            <a:pPr lvl="2">
              <a:buFontTx/>
              <a:buChar char="-"/>
            </a:pPr>
            <a:r>
              <a:rPr lang="en-US" dirty="0" smtClean="0">
                <a:solidFill>
                  <a:srgbClr val="800000"/>
                </a:solidFill>
              </a:rPr>
              <a:t>UTMS, CDMA-2000 (EVDO)</a:t>
            </a:r>
          </a:p>
          <a:p>
            <a:pPr lvl="1">
              <a:buFontTx/>
              <a:buChar char="-"/>
            </a:pPr>
            <a:r>
              <a:rPr lang="en-US" dirty="0" smtClean="0"/>
              <a:t>4G LTE</a:t>
            </a:r>
          </a:p>
          <a:p>
            <a:pPr lvl="2">
              <a:buFontTx/>
              <a:buChar char="-"/>
            </a:pPr>
            <a:r>
              <a:rPr lang="en-US" dirty="0" smtClean="0">
                <a:solidFill>
                  <a:srgbClr val="800000"/>
                </a:solidFill>
              </a:rPr>
              <a:t>OFDM, PRB</a:t>
            </a:r>
          </a:p>
          <a:p>
            <a:pPr lvl="2">
              <a:buFontTx/>
              <a:buChar char="-"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888"/>
            <a:ext cx="8964613" cy="792162"/>
          </a:xfrm>
          <a:solidFill>
            <a:srgbClr val="C00000"/>
          </a:solidFill>
        </p:spPr>
        <p:txBody>
          <a:bodyPr/>
          <a:lstStyle/>
          <a:p>
            <a:r>
              <a:rPr lang="en-US" sz="4000" dirty="0" smtClean="0"/>
              <a:t>Cellular/Mobile Wireless 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16"/>
            <a:ext cx="8229600" cy="4800600"/>
          </a:xfrm>
        </p:spPr>
        <p:txBody>
          <a:bodyPr/>
          <a:lstStyle/>
          <a:p>
            <a:r>
              <a:rPr lang="en-US" dirty="0" smtClean="0"/>
              <a:t>Mobile Definitions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Home and foreign agents, permanent and care-of-addresses, correspondent, home and foreign networks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Mobile Architecture</a:t>
            </a:r>
          </a:p>
          <a:p>
            <a:pPr lvl="1"/>
            <a:r>
              <a:rPr lang="en-US" dirty="0" smtClean="0"/>
              <a:t>Move routing to edge, use agents.</a:t>
            </a:r>
          </a:p>
          <a:p>
            <a:pPr lvl="1"/>
            <a:r>
              <a:rPr lang="en-US" dirty="0" smtClean="0"/>
              <a:t>Registering with agents </a:t>
            </a:r>
          </a:p>
          <a:p>
            <a:pPr lvl="1"/>
            <a:r>
              <a:rPr lang="en-US" dirty="0" smtClean="0"/>
              <a:t>Indirect Routing</a:t>
            </a:r>
          </a:p>
          <a:p>
            <a:pPr lvl="2"/>
            <a:r>
              <a:rPr lang="en-US" dirty="0" smtClean="0">
                <a:solidFill>
                  <a:srgbClr val="800000"/>
                </a:solidFill>
              </a:rPr>
              <a:t>Triangular routing</a:t>
            </a:r>
          </a:p>
          <a:p>
            <a:pPr lvl="1"/>
            <a:r>
              <a:rPr lang="en-US" dirty="0" smtClean="0"/>
              <a:t>Direct Routing</a:t>
            </a:r>
          </a:p>
          <a:p>
            <a:pPr lvl="2"/>
            <a:r>
              <a:rPr lang="en-US" dirty="0" smtClean="0">
                <a:solidFill>
                  <a:srgbClr val="800000"/>
                </a:solidFill>
              </a:rPr>
              <a:t>Anchor foreign agent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sz="4000" dirty="0"/>
              <a:t>Cellular </a:t>
            </a:r>
            <a:r>
              <a:rPr lang="en-US" sz="4000" dirty="0" smtClean="0"/>
              <a:t>Networks</a:t>
            </a:r>
            <a:r>
              <a:rPr lang="en-US" sz="4000" dirty="0"/>
              <a:t>: T</a:t>
            </a:r>
            <a:r>
              <a:rPr lang="en-US" sz="4000" dirty="0" smtClean="0"/>
              <a:t>he First </a:t>
            </a:r>
            <a:r>
              <a:rPr lang="en-US" sz="4000" dirty="0"/>
              <a:t>H</a:t>
            </a:r>
            <a:r>
              <a:rPr lang="en-US" sz="4000" dirty="0" smtClean="0"/>
              <a:t>op</a:t>
            </a:r>
            <a:endParaRPr lang="en-US" sz="4000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" y="1214422"/>
            <a:ext cx="5857916" cy="507209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 smtClean="0"/>
              <a:t>Two techniques for sharing mobile-to-BS radio spectrum:</a:t>
            </a:r>
          </a:p>
          <a:p>
            <a:r>
              <a:rPr lang="en-US" sz="2400" dirty="0" smtClean="0">
                <a:solidFill>
                  <a:srgbClr val="800000"/>
                </a:solidFill>
              </a:rPr>
              <a:t>combined FDM/TDM: </a:t>
            </a:r>
            <a:r>
              <a:rPr lang="en-US" sz="2400" dirty="0" smtClean="0"/>
              <a:t>divide spectrum in frequency channels, divide each channel into time slots.</a:t>
            </a:r>
          </a:p>
          <a:p>
            <a:r>
              <a:rPr lang="en-US" sz="2400" dirty="0" smtClean="0">
                <a:solidFill>
                  <a:srgbClr val="800000"/>
                </a:solidFill>
              </a:rPr>
              <a:t>CDMA: </a:t>
            </a:r>
            <a:r>
              <a:rPr lang="en-US" sz="2400" dirty="0" smtClean="0"/>
              <a:t>Code Division Multiple Access</a:t>
            </a:r>
          </a:p>
          <a:p>
            <a:r>
              <a:rPr lang="en-US" sz="2400" dirty="0" smtClean="0"/>
              <a:t>Global System for Mobile Communications (</a:t>
            </a:r>
            <a:r>
              <a:rPr lang="en-US" sz="2400" dirty="0" smtClean="0">
                <a:solidFill>
                  <a:srgbClr val="0033CC"/>
                </a:solidFill>
              </a:rPr>
              <a:t>GSM</a:t>
            </a:r>
            <a:r>
              <a:rPr lang="en-US" sz="2400" dirty="0" smtClean="0"/>
              <a:t>):</a:t>
            </a:r>
          </a:p>
          <a:p>
            <a:pPr lvl="1"/>
            <a:r>
              <a:rPr lang="en-US" sz="2000" dirty="0" smtClean="0"/>
              <a:t>200 kHz frequency bands</a:t>
            </a:r>
          </a:p>
          <a:p>
            <a:pPr lvl="1"/>
            <a:r>
              <a:rPr lang="en-US" sz="2000" dirty="0" smtClean="0"/>
              <a:t>Each band supports 8 TDM calls.</a:t>
            </a:r>
          </a:p>
          <a:p>
            <a:pPr lvl="1"/>
            <a:r>
              <a:rPr lang="en-US" sz="2000" dirty="0" smtClean="0"/>
              <a:t>Speech encoded at 12.2 and 13 kbps. </a:t>
            </a:r>
            <a:endParaRPr lang="en-US" sz="2000" dirty="0"/>
          </a:p>
        </p:txBody>
      </p:sp>
      <p:grpSp>
        <p:nvGrpSpPr>
          <p:cNvPr id="2" name="Group 306"/>
          <p:cNvGrpSpPr>
            <a:grpSpLocks/>
          </p:cNvGrpSpPr>
          <p:nvPr/>
        </p:nvGrpSpPr>
        <p:grpSpPr bwMode="auto">
          <a:xfrm>
            <a:off x="6365901" y="1484313"/>
            <a:ext cx="1849437" cy="1477962"/>
            <a:chOff x="3375" y="1055"/>
            <a:chExt cx="1165" cy="931"/>
          </a:xfrm>
        </p:grpSpPr>
        <p:sp>
          <p:nvSpPr>
            <p:cNvPr id="420869" name="AutoShape 5"/>
            <p:cNvSpPr>
              <a:spLocks noChangeArrowheads="1"/>
            </p:cNvSpPr>
            <p:nvPr/>
          </p:nvSpPr>
          <p:spPr bwMode="auto">
            <a:xfrm>
              <a:off x="3375" y="1055"/>
              <a:ext cx="1165" cy="931"/>
            </a:xfrm>
            <a:prstGeom prst="hexagon">
              <a:avLst>
                <a:gd name="adj" fmla="val 31284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5"/>
            <p:cNvGrpSpPr>
              <a:grpSpLocks/>
            </p:cNvGrpSpPr>
            <p:nvPr/>
          </p:nvGrpSpPr>
          <p:grpSpPr bwMode="auto">
            <a:xfrm>
              <a:off x="3880" y="1159"/>
              <a:ext cx="268" cy="495"/>
              <a:chOff x="3796" y="1043"/>
              <a:chExt cx="865" cy="1237"/>
            </a:xfrm>
          </p:grpSpPr>
          <p:sp>
            <p:nvSpPr>
              <p:cNvPr id="420970" name="Line 106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971" name="Line 107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972" name="Line 108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973" name="Line 109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974" name="Line 110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975" name="Line 111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976" name="Line 112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977" name="Line 113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978" name="Line 114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979" name="Line 115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980" name="Line 116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981" name="Line 117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982" name="Line 118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983" name="Line 119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0984" name="Line 120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12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20986" name="Line 12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0987" name="Line 12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0988" name="Line 12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0989" name="Line 1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20991" name="Line 12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0992" name="Line 12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0993" name="Line 12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0994" name="Line 13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20996" name="Line 13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0997" name="Line 13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0998" name="Line 13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0999" name="Line 13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pic>
          <p:nvPicPr>
            <p:cNvPr id="421108" name="Picture 244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9" y="1275"/>
              <a:ext cx="278" cy="201"/>
            </a:xfrm>
            <a:prstGeom prst="rect">
              <a:avLst/>
            </a:prstGeom>
            <a:noFill/>
          </p:spPr>
        </p:pic>
        <p:grpSp>
          <p:nvGrpSpPr>
            <p:cNvPr id="7" name="Group 249"/>
            <p:cNvGrpSpPr>
              <a:grpSpLocks/>
            </p:cNvGrpSpPr>
            <p:nvPr/>
          </p:nvGrpSpPr>
          <p:grpSpPr bwMode="auto">
            <a:xfrm>
              <a:off x="3755" y="1749"/>
              <a:ext cx="524" cy="114"/>
              <a:chOff x="3072" y="739"/>
              <a:chExt cx="652" cy="146"/>
            </a:xfrm>
          </p:grpSpPr>
          <p:pic>
            <p:nvPicPr>
              <p:cNvPr id="421114" name="Picture 250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</p:spPr>
          </p:pic>
          <p:sp>
            <p:nvSpPr>
              <p:cNvPr id="421115" name="Line 251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16" name="Line 252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21124" name="Picture 260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4" y="1553"/>
              <a:ext cx="278" cy="201"/>
            </a:xfrm>
            <a:prstGeom prst="rect">
              <a:avLst/>
            </a:prstGeom>
            <a:noFill/>
          </p:spPr>
        </p:pic>
      </p:grpSp>
      <p:grpSp>
        <p:nvGrpSpPr>
          <p:cNvPr id="8" name="Group 307"/>
          <p:cNvGrpSpPr>
            <a:grpSpLocks/>
          </p:cNvGrpSpPr>
          <p:nvPr/>
        </p:nvGrpSpPr>
        <p:grpSpPr bwMode="auto">
          <a:xfrm>
            <a:off x="4411692" y="3057525"/>
            <a:ext cx="4518026" cy="2409825"/>
            <a:chOff x="2611" y="2142"/>
            <a:chExt cx="2846" cy="1518"/>
          </a:xfrm>
        </p:grpSpPr>
        <p:grpSp>
          <p:nvGrpSpPr>
            <p:cNvPr id="9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421125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126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127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128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129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1132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33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34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35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36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37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38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39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40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41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42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43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44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45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46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47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48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49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50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51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52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53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54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55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56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57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58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162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63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64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65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66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67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68" name="Text Box 304"/>
            <p:cNvSpPr txBox="1">
              <a:spLocks noChangeArrowheads="1"/>
            </p:cNvSpPr>
            <p:nvPr/>
          </p:nvSpPr>
          <p:spPr bwMode="auto">
            <a:xfrm>
              <a:off x="2611" y="2870"/>
              <a:ext cx="73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Arial" charset="0"/>
                  <a:cs typeface="Arial" charset="0"/>
                </a:rPr>
                <a:t>frequency</a:t>
              </a:r>
            </a:p>
            <a:p>
              <a:pPr algn="ctr"/>
              <a:r>
                <a:rPr lang="en-US" sz="1600" b="1" dirty="0" smtClean="0">
                  <a:latin typeface="Arial" charset="0"/>
                  <a:cs typeface="Arial" charset="0"/>
                </a:rPr>
                <a:t>bands</a:t>
              </a:r>
              <a:endParaRPr lang="en-US" sz="1600" b="1" dirty="0">
                <a:latin typeface="Arial" charset="0"/>
                <a:cs typeface="Arial" charset="0"/>
              </a:endParaRPr>
            </a:p>
          </p:txBody>
        </p:sp>
        <p:sp>
          <p:nvSpPr>
            <p:cNvPr id="421169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72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sz="4000" dirty="0"/>
              <a:t>Cellular </a:t>
            </a:r>
            <a:r>
              <a:rPr lang="en-US" sz="4000" dirty="0" smtClean="0"/>
              <a:t>Standards</a:t>
            </a:r>
            <a:r>
              <a:rPr lang="en-US" sz="4000" dirty="0"/>
              <a:t>: </a:t>
            </a:r>
            <a:r>
              <a:rPr lang="en-US" sz="4000" dirty="0" smtClean="0"/>
              <a:t>Brief </a:t>
            </a:r>
            <a:r>
              <a:rPr lang="en-US" sz="4000" dirty="0"/>
              <a:t>S</a:t>
            </a:r>
            <a:r>
              <a:rPr lang="en-US" sz="4000" dirty="0" smtClean="0"/>
              <a:t>urvey</a:t>
            </a:r>
            <a:endParaRPr lang="en-US" sz="4000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95400"/>
            <a:ext cx="8472518" cy="48006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dirty="0">
                <a:solidFill>
                  <a:schemeClr val="accent2"/>
                </a:solidFill>
              </a:rPr>
              <a:t>2G </a:t>
            </a:r>
            <a:r>
              <a:rPr lang="en-US" dirty="0" smtClean="0">
                <a:solidFill>
                  <a:schemeClr val="accent2"/>
                </a:solidFill>
              </a:rPr>
              <a:t>Systems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voice </a:t>
            </a:r>
            <a:r>
              <a:rPr lang="en-US" dirty="0" smtClean="0"/>
              <a:t>channels/digital technology</a:t>
            </a:r>
            <a:endParaRPr lang="en-US" dirty="0"/>
          </a:p>
          <a:p>
            <a:r>
              <a:rPr lang="en-US" sz="2400" dirty="0"/>
              <a:t>IS-136 TDMA: combined </a:t>
            </a:r>
            <a:r>
              <a:rPr lang="en-US" sz="2400" dirty="0" smtClean="0"/>
              <a:t>FDM/TDM (North </a:t>
            </a:r>
            <a:r>
              <a:rPr lang="en-US" sz="2400" dirty="0"/>
              <a:t>A</a:t>
            </a:r>
            <a:r>
              <a:rPr lang="en-US" sz="2400" dirty="0" smtClean="0"/>
              <a:t>merica</a:t>
            </a:r>
            <a:r>
              <a:rPr lang="en-US" sz="2400" dirty="0"/>
              <a:t>)</a:t>
            </a:r>
          </a:p>
          <a:p>
            <a:r>
              <a:rPr lang="en-US" sz="2400" dirty="0"/>
              <a:t>GSM </a:t>
            </a:r>
            <a:r>
              <a:rPr lang="en-US" sz="2400" dirty="0" smtClean="0"/>
              <a:t>(Global </a:t>
            </a:r>
            <a:r>
              <a:rPr lang="en-US" sz="2400" dirty="0"/>
              <a:t>S</a:t>
            </a:r>
            <a:r>
              <a:rPr lang="en-US" sz="2400" dirty="0" smtClean="0"/>
              <a:t>ystem </a:t>
            </a:r>
            <a:r>
              <a:rPr lang="en-US" sz="2400" dirty="0"/>
              <a:t>for </a:t>
            </a:r>
            <a:r>
              <a:rPr lang="en-US" sz="2400" dirty="0" smtClean="0"/>
              <a:t>Mobile </a:t>
            </a:r>
            <a:r>
              <a:rPr lang="en-US" sz="2400" dirty="0"/>
              <a:t>C</a:t>
            </a:r>
            <a:r>
              <a:rPr lang="en-US" sz="2400" dirty="0" smtClean="0"/>
              <a:t>ommunications</a:t>
            </a:r>
            <a:r>
              <a:rPr lang="en-US" sz="2400" dirty="0"/>
              <a:t>): combined </a:t>
            </a:r>
            <a:r>
              <a:rPr lang="en-US" sz="2400" dirty="0" smtClean="0"/>
              <a:t>FDM/TDM </a:t>
            </a:r>
            <a:endParaRPr lang="en-US" sz="2400" dirty="0"/>
          </a:p>
          <a:p>
            <a:pPr lvl="1"/>
            <a:r>
              <a:rPr lang="en-US" sz="2000" dirty="0"/>
              <a:t>most widely </a:t>
            </a:r>
            <a:r>
              <a:rPr lang="en-US" sz="2000" dirty="0" smtClean="0"/>
              <a:t>deployed </a:t>
            </a:r>
            <a:r>
              <a:rPr lang="en-US" sz="2000" dirty="0" smtClean="0">
                <a:solidFill>
                  <a:srgbClr val="0033CC"/>
                </a:solidFill>
              </a:rPr>
              <a:t>**</a:t>
            </a:r>
            <a:endParaRPr lang="en-US" sz="2000" dirty="0">
              <a:solidFill>
                <a:srgbClr val="0033CC"/>
              </a:solidFill>
            </a:endParaRPr>
          </a:p>
          <a:p>
            <a:r>
              <a:rPr lang="en-US" sz="2400" dirty="0"/>
              <a:t>IS-95 CDMA: </a:t>
            </a:r>
            <a:r>
              <a:rPr lang="en-US" sz="2400" dirty="0" smtClean="0"/>
              <a:t>Code </a:t>
            </a:r>
            <a:r>
              <a:rPr lang="en-US" sz="2400" dirty="0"/>
              <a:t>D</a:t>
            </a:r>
            <a:r>
              <a:rPr lang="en-US" sz="2400" dirty="0" smtClean="0"/>
              <a:t>ivision </a:t>
            </a:r>
            <a:r>
              <a:rPr lang="en-US" sz="2400" dirty="0"/>
              <a:t>M</a:t>
            </a:r>
            <a:r>
              <a:rPr lang="en-US" sz="2400" dirty="0" smtClean="0"/>
              <a:t>ultiple </a:t>
            </a:r>
            <a:r>
              <a:rPr lang="en-US" sz="2400" dirty="0"/>
              <a:t>A</a:t>
            </a:r>
            <a:r>
              <a:rPr lang="en-US" sz="2400" dirty="0" smtClean="0"/>
              <a:t>ccess</a:t>
            </a:r>
            <a:endParaRPr lang="en-US" sz="2400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41438" y="5200650"/>
            <a:ext cx="3160712" cy="879475"/>
            <a:chOff x="1862" y="3427"/>
            <a:chExt cx="1471" cy="554"/>
          </a:xfrm>
        </p:grpSpPr>
        <p:sp>
          <p:nvSpPr>
            <p:cNvPr id="421894" name="Freeform 6"/>
            <p:cNvSpPr>
              <a:spLocks/>
            </p:cNvSpPr>
            <p:nvPr/>
          </p:nvSpPr>
          <p:spPr bwMode="auto">
            <a:xfrm>
              <a:off x="1866" y="3612"/>
              <a:ext cx="1467" cy="36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96" y="318"/>
                </a:cxn>
                <a:cxn ang="0">
                  <a:pos x="1129" y="314"/>
                </a:cxn>
                <a:cxn ang="0">
                  <a:pos x="1467" y="0"/>
                </a:cxn>
                <a:cxn ang="0">
                  <a:pos x="0" y="6"/>
                </a:cxn>
              </a:cxnLst>
              <a:rect l="0" t="0" r="r" b="b"/>
              <a:pathLst>
                <a:path w="1467" h="369">
                  <a:moveTo>
                    <a:pt x="0" y="6"/>
                  </a:moveTo>
                  <a:lnTo>
                    <a:pt x="396" y="318"/>
                  </a:lnTo>
                  <a:cubicBezTo>
                    <a:pt x="584" y="369"/>
                    <a:pt x="951" y="367"/>
                    <a:pt x="1129" y="314"/>
                  </a:cubicBezTo>
                  <a:lnTo>
                    <a:pt x="146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892" name="Oval 4"/>
            <p:cNvSpPr>
              <a:spLocks noChangeArrowheads="1"/>
            </p:cNvSpPr>
            <p:nvPr/>
          </p:nvSpPr>
          <p:spPr bwMode="auto">
            <a:xfrm>
              <a:off x="1862" y="3427"/>
              <a:ext cx="1469" cy="34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1895" name="Oval 7"/>
            <p:cNvSpPr>
              <a:spLocks noChangeArrowheads="1"/>
            </p:cNvSpPr>
            <p:nvPr/>
          </p:nvSpPr>
          <p:spPr bwMode="auto">
            <a:xfrm>
              <a:off x="1961" y="3466"/>
              <a:ext cx="1268" cy="2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21897" name="Text Box 9"/>
          <p:cNvSpPr txBox="1">
            <a:spLocks noChangeArrowheads="1"/>
          </p:cNvSpPr>
          <p:nvPr/>
        </p:nvSpPr>
        <p:spPr bwMode="auto">
          <a:xfrm rot="535086">
            <a:off x="1824038" y="5370513"/>
            <a:ext cx="782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IS-136</a:t>
            </a:r>
          </a:p>
        </p:txBody>
      </p:sp>
      <p:sp>
        <p:nvSpPr>
          <p:cNvPr id="421898" name="Text Box 10"/>
          <p:cNvSpPr txBox="1">
            <a:spLocks noChangeArrowheads="1"/>
          </p:cNvSpPr>
          <p:nvPr/>
        </p:nvSpPr>
        <p:spPr bwMode="auto">
          <a:xfrm>
            <a:off x="2616200" y="5430838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GSM</a:t>
            </a:r>
          </a:p>
        </p:txBody>
      </p:sp>
      <p:sp>
        <p:nvSpPr>
          <p:cNvPr id="421899" name="Text Box 11"/>
          <p:cNvSpPr txBox="1">
            <a:spLocks noChangeArrowheads="1"/>
          </p:cNvSpPr>
          <p:nvPr/>
        </p:nvSpPr>
        <p:spPr bwMode="auto">
          <a:xfrm rot="-226692">
            <a:off x="3209925" y="5359400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IS-95</a:t>
            </a:r>
          </a:p>
        </p:txBody>
      </p:sp>
      <p:sp>
        <p:nvSpPr>
          <p:cNvPr id="421900" name="Text Box 12"/>
          <p:cNvSpPr txBox="1">
            <a:spLocks noChangeArrowheads="1"/>
          </p:cNvSpPr>
          <p:nvPr/>
        </p:nvSpPr>
        <p:spPr bwMode="auto">
          <a:xfrm rot="194335">
            <a:off x="2079625" y="5191125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GPRS</a:t>
            </a:r>
          </a:p>
        </p:txBody>
      </p:sp>
      <p:sp>
        <p:nvSpPr>
          <p:cNvPr id="421901" name="Text Box 13"/>
          <p:cNvSpPr txBox="1">
            <a:spLocks noChangeArrowheads="1"/>
          </p:cNvSpPr>
          <p:nvPr/>
        </p:nvSpPr>
        <p:spPr bwMode="auto">
          <a:xfrm rot="-293470">
            <a:off x="2930525" y="5165725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EDGE</a:t>
            </a:r>
          </a:p>
        </p:txBody>
      </p:sp>
      <p:sp>
        <p:nvSpPr>
          <p:cNvPr id="421902" name="Text Box 14"/>
          <p:cNvSpPr txBox="1">
            <a:spLocks noChangeArrowheads="1"/>
          </p:cNvSpPr>
          <p:nvPr/>
        </p:nvSpPr>
        <p:spPr bwMode="auto">
          <a:xfrm rot="-328813">
            <a:off x="1344613" y="4992688"/>
            <a:ext cx="1300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CDMA-2000</a:t>
            </a:r>
          </a:p>
        </p:txBody>
      </p:sp>
      <p:sp>
        <p:nvSpPr>
          <p:cNvPr id="421903" name="Text Box 15"/>
          <p:cNvSpPr txBox="1">
            <a:spLocks noChangeArrowheads="1"/>
          </p:cNvSpPr>
          <p:nvPr/>
        </p:nvSpPr>
        <p:spPr bwMode="auto">
          <a:xfrm rot="697246">
            <a:off x="3724275" y="52498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UMTS</a:t>
            </a:r>
          </a:p>
        </p:txBody>
      </p:sp>
      <p:sp>
        <p:nvSpPr>
          <p:cNvPr id="421905" name="Text Box 17"/>
          <p:cNvSpPr txBox="1">
            <a:spLocks noChangeArrowheads="1"/>
          </p:cNvSpPr>
          <p:nvPr/>
        </p:nvSpPr>
        <p:spPr bwMode="auto">
          <a:xfrm rot="258206">
            <a:off x="2994025" y="4943475"/>
            <a:ext cx="1390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TDMA/FDMA</a:t>
            </a:r>
          </a:p>
        </p:txBody>
      </p:sp>
      <p:sp>
        <p:nvSpPr>
          <p:cNvPr id="421906" name="Text Box 18"/>
          <p:cNvSpPr txBox="1">
            <a:spLocks noChangeArrowheads="1"/>
          </p:cNvSpPr>
          <p:nvPr/>
        </p:nvSpPr>
        <p:spPr bwMode="auto">
          <a:xfrm>
            <a:off x="4664075" y="5256213"/>
            <a:ext cx="25003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Don’t drown in a bowl</a:t>
            </a:r>
          </a:p>
          <a:p>
            <a:r>
              <a:rPr lang="en-US" sz="1600">
                <a:latin typeface="Arial" charset="0"/>
                <a:cs typeface="Arial" charset="0"/>
              </a:rPr>
              <a:t>of alphabet soup: use this</a:t>
            </a:r>
          </a:p>
          <a:p>
            <a:r>
              <a:rPr lang="en-US" sz="1600">
                <a:latin typeface="Arial" charset="0"/>
                <a:cs typeface="Arial" charset="0"/>
              </a:rPr>
              <a:t>for reference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AutoShape 2"/>
          <p:cNvSpPr>
            <a:spLocks noChangeArrowheads="1"/>
          </p:cNvSpPr>
          <p:nvPr/>
        </p:nvSpPr>
        <p:spPr bwMode="auto">
          <a:xfrm>
            <a:off x="2266950" y="2952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867" name="AutoShape 3"/>
          <p:cNvSpPr>
            <a:spLocks noChangeArrowheads="1"/>
          </p:cNvSpPr>
          <p:nvPr/>
        </p:nvSpPr>
        <p:spPr bwMode="auto">
          <a:xfrm>
            <a:off x="2282825" y="35464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868" name="AutoShape 4"/>
          <p:cNvSpPr>
            <a:spLocks noChangeArrowheads="1"/>
          </p:cNvSpPr>
          <p:nvPr/>
        </p:nvSpPr>
        <p:spPr bwMode="auto">
          <a:xfrm>
            <a:off x="1631950" y="3281363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869" name="AutoShape 5"/>
          <p:cNvSpPr>
            <a:spLocks noChangeArrowheads="1"/>
          </p:cNvSpPr>
          <p:nvPr/>
        </p:nvSpPr>
        <p:spPr bwMode="auto">
          <a:xfrm>
            <a:off x="1595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870" name="AutoShape 6"/>
          <p:cNvSpPr>
            <a:spLocks noChangeArrowheads="1"/>
          </p:cNvSpPr>
          <p:nvPr/>
        </p:nvSpPr>
        <p:spPr bwMode="auto">
          <a:xfrm>
            <a:off x="2209800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871" name="AutoShape 7"/>
          <p:cNvSpPr>
            <a:spLocks noChangeArrowheads="1"/>
          </p:cNvSpPr>
          <p:nvPr/>
        </p:nvSpPr>
        <p:spPr bwMode="auto">
          <a:xfrm>
            <a:off x="1581150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25713" y="2976563"/>
            <a:ext cx="242887" cy="485775"/>
            <a:chOff x="3796" y="1043"/>
            <a:chExt cx="865" cy="1237"/>
          </a:xfrm>
        </p:grpSpPr>
        <p:sp>
          <p:nvSpPr>
            <p:cNvPr id="548874" name="Line 10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75" name="Line 11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76" name="Line 12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77" name="Line 13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78" name="Line 14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79" name="Line 15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0" name="Line 16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1" name="Line 17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2" name="Line 18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3" name="Line 19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4" name="Line 20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5" name="Line 21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6" name="Line 22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7" name="Line 23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8" name="Line 24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8890" name="Line 2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891" name="Line 2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892" name="Line 2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893" name="Line 2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30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8895" name="Line 3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896" name="Line 3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897" name="Line 3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898" name="Line 3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8900" name="Line 3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01" name="Line 3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02" name="Line 3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03" name="Line 3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2517775" y="3589338"/>
            <a:ext cx="242888" cy="485775"/>
            <a:chOff x="3796" y="1043"/>
            <a:chExt cx="865" cy="1237"/>
          </a:xfrm>
        </p:grpSpPr>
        <p:sp>
          <p:nvSpPr>
            <p:cNvPr id="548905" name="Line 41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06" name="Line 42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07" name="Line 43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08" name="Line 44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09" name="Line 45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0" name="Line 46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1" name="Line 47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2" name="Line 48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3" name="Line 49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4" name="Line 50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5" name="Line 51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6" name="Line 52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7" name="Line 53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8" name="Line 54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9" name="Line 55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8921" name="Line 5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22" name="Line 5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23" name="Line 5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24" name="Line 6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61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8926" name="Line 6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27" name="Line 6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28" name="Line 6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29" name="Line 6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66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8931" name="Line 6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32" name="Line 6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33" name="Line 6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34" name="Line 7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1901825" y="1522413"/>
            <a:ext cx="242888" cy="485775"/>
            <a:chOff x="3796" y="1043"/>
            <a:chExt cx="865" cy="1237"/>
          </a:xfrm>
        </p:grpSpPr>
        <p:sp>
          <p:nvSpPr>
            <p:cNvPr id="548936" name="Line 72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37" name="Line 73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38" name="Line 74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39" name="Line 75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0" name="Line 76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1" name="Line 77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2" name="Line 78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3" name="Line 79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4" name="Line 80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5" name="Line 81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6" name="Line 82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7" name="Line 83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8" name="Line 84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9" name="Line 85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50" name="Line 86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" name="Group 87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8952" name="Line 8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53" name="Line 8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54" name="Line 9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55" name="Line 9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92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8957" name="Line 9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58" name="Line 9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59" name="Line 9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60" name="Line 9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8962" name="Line 9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63" name="Line 9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64" name="Line 10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65" name="Line 10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102"/>
          <p:cNvGrpSpPr>
            <a:grpSpLocks/>
          </p:cNvGrpSpPr>
          <p:nvPr/>
        </p:nvGrpSpPr>
        <p:grpSpPr bwMode="auto">
          <a:xfrm>
            <a:off x="2457450" y="2000250"/>
            <a:ext cx="242888" cy="485775"/>
            <a:chOff x="3796" y="1043"/>
            <a:chExt cx="865" cy="1237"/>
          </a:xfrm>
        </p:grpSpPr>
        <p:sp>
          <p:nvSpPr>
            <p:cNvPr id="548967" name="Line 103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68" name="Line 104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69" name="Line 105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0" name="Line 106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1" name="Line 107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2" name="Line 108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3" name="Line 109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4" name="Line 110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5" name="Line 111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6" name="Line 112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7" name="Line 113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8" name="Line 114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9" name="Line 115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80" name="Line 116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81" name="Line 117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5" name="Group 118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8983" name="Line 11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84" name="Line 12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85" name="Line 12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86" name="Line 12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123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8988" name="Line 12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89" name="Line 12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90" name="Line 12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91" name="Line 12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28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8993" name="Line 12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94" name="Line 13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95" name="Line 13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96" name="Line 13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8" name="Group 133"/>
          <p:cNvGrpSpPr>
            <a:grpSpLocks/>
          </p:cNvGrpSpPr>
          <p:nvPr/>
        </p:nvGrpSpPr>
        <p:grpSpPr bwMode="auto">
          <a:xfrm>
            <a:off x="1922463" y="3348038"/>
            <a:ext cx="242887" cy="485775"/>
            <a:chOff x="3796" y="1043"/>
            <a:chExt cx="865" cy="1237"/>
          </a:xfrm>
        </p:grpSpPr>
        <p:sp>
          <p:nvSpPr>
            <p:cNvPr id="548998" name="Line 134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99" name="Line 135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0" name="Line 136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1" name="Line 137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2" name="Line 138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3" name="Line 139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4" name="Line 140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5" name="Line 141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6" name="Line 142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7" name="Line 143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8" name="Line 144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9" name="Line 145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10" name="Line 146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11" name="Line 147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12" name="Line 148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" name="Group 149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9014" name="Line 15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15" name="Line 15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16" name="Line 15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17" name="Line 15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154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9019" name="Line 15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20" name="Line 15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21" name="Line 15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22" name="Line 15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59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9024" name="Line 16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25" name="Line 16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26" name="Line 16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27" name="Line 16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2" name="Group 164"/>
          <p:cNvGrpSpPr>
            <a:grpSpLocks/>
          </p:cNvGrpSpPr>
          <p:nvPr/>
        </p:nvGrpSpPr>
        <p:grpSpPr bwMode="auto">
          <a:xfrm>
            <a:off x="1865313" y="2311400"/>
            <a:ext cx="242887" cy="485775"/>
            <a:chOff x="3796" y="1043"/>
            <a:chExt cx="865" cy="1237"/>
          </a:xfrm>
        </p:grpSpPr>
        <p:sp>
          <p:nvSpPr>
            <p:cNvPr id="549029" name="Line 165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0" name="Line 166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1" name="Line 167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2" name="Line 168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3" name="Line 169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4" name="Line 170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5" name="Line 171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6" name="Line 172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7" name="Line 173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8" name="Line 174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9" name="Line 175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40" name="Line 176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41" name="Line 177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42" name="Line 178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43" name="Line 179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" name="Group 180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9045" name="Line 18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46" name="Line 18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47" name="Line 18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48" name="Line 18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185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9050" name="Line 18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51" name="Line 18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52" name="Line 18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53" name="Line 18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190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9055" name="Line 19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56" name="Line 19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57" name="Line 19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58" name="Line 19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9059" name="Line 195"/>
          <p:cNvSpPr>
            <a:spLocks noChangeShapeType="1"/>
          </p:cNvSpPr>
          <p:nvPr/>
        </p:nvSpPr>
        <p:spPr bwMode="auto">
          <a:xfrm flipV="1">
            <a:off x="2655888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9060" name="Line 196"/>
          <p:cNvSpPr>
            <a:spLocks noChangeShapeType="1"/>
          </p:cNvSpPr>
          <p:nvPr/>
        </p:nvSpPr>
        <p:spPr bwMode="auto">
          <a:xfrm flipV="1">
            <a:off x="2063750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9061" name="Line 197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9062" name="Line 198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9063" name="Line 199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6" name="Group 200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549065" name="Rectangle 201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49067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068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069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57"/>
                </a:cxn>
                <a:cxn ang="0">
                  <a:pos x="0" y="74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070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225"/>
                </a:cxn>
                <a:cxn ang="0">
                  <a:pos x="62" y="202"/>
                </a:cxn>
                <a:cxn ang="0">
                  <a:pos x="63" y="0"/>
                </a:cxn>
                <a:cxn ang="0">
                  <a:pos x="2" y="16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071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7" y="78"/>
                </a:cxn>
                <a:cxn ang="0">
                  <a:pos x="15" y="77"/>
                </a:cxn>
                <a:cxn ang="0">
                  <a:pos x="0" y="35"/>
                </a:cxn>
                <a:cxn ang="0">
                  <a:pos x="12" y="0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072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51"/>
                </a:cxn>
                <a:cxn ang="0">
                  <a:pos x="44" y="45"/>
                </a:cxn>
                <a:cxn ang="0">
                  <a:pos x="23" y="0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073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66" y="1"/>
                </a:cxn>
                <a:cxn ang="0">
                  <a:pos x="417" y="0"/>
                </a:cxn>
                <a:cxn ang="0">
                  <a:pos x="370" y="95"/>
                </a:cxn>
                <a:cxn ang="0">
                  <a:pos x="0" y="95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10"/>
          <p:cNvGrpSpPr>
            <a:grpSpLocks/>
          </p:cNvGrpSpPr>
          <p:nvPr/>
        </p:nvGrpSpPr>
        <p:grpSpPr bwMode="auto">
          <a:xfrm>
            <a:off x="3671888" y="3403600"/>
            <a:ext cx="550862" cy="411163"/>
            <a:chOff x="611" y="3693"/>
            <a:chExt cx="449" cy="287"/>
          </a:xfrm>
        </p:grpSpPr>
        <p:sp>
          <p:nvSpPr>
            <p:cNvPr id="549075" name="Rectangle 211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49077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078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07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57"/>
                </a:cxn>
                <a:cxn ang="0">
                  <a:pos x="0" y="74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08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225"/>
                </a:cxn>
                <a:cxn ang="0">
                  <a:pos x="62" y="202"/>
                </a:cxn>
                <a:cxn ang="0">
                  <a:pos x="63" y="0"/>
                </a:cxn>
                <a:cxn ang="0">
                  <a:pos x="2" y="16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08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7" y="78"/>
                </a:cxn>
                <a:cxn ang="0">
                  <a:pos x="15" y="77"/>
                </a:cxn>
                <a:cxn ang="0">
                  <a:pos x="0" y="35"/>
                </a:cxn>
                <a:cxn ang="0">
                  <a:pos x="12" y="0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08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51"/>
                </a:cxn>
                <a:cxn ang="0">
                  <a:pos x="44" y="45"/>
                </a:cxn>
                <a:cxn ang="0">
                  <a:pos x="23" y="0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08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66" y="1"/>
                </a:cxn>
                <a:cxn ang="0">
                  <a:pos x="417" y="0"/>
                </a:cxn>
                <a:cxn ang="0">
                  <a:pos x="370" y="95"/>
                </a:cxn>
                <a:cxn ang="0">
                  <a:pos x="0" y="95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9084" name="Line 220"/>
          <p:cNvSpPr>
            <a:spLocks noChangeShapeType="1"/>
          </p:cNvSpPr>
          <p:nvPr/>
        </p:nvSpPr>
        <p:spPr bwMode="auto">
          <a:xfrm>
            <a:off x="2584450" y="3373438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9085" name="Line 221"/>
          <p:cNvSpPr>
            <a:spLocks noChangeShapeType="1"/>
          </p:cNvSpPr>
          <p:nvPr/>
        </p:nvSpPr>
        <p:spPr bwMode="auto">
          <a:xfrm>
            <a:off x="4203700" y="2239963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9086" name="Line 222"/>
          <p:cNvSpPr>
            <a:spLocks noChangeShapeType="1"/>
          </p:cNvSpPr>
          <p:nvPr/>
        </p:nvSpPr>
        <p:spPr bwMode="auto">
          <a:xfrm flipV="1">
            <a:off x="4187825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9087" name="Text Box 223"/>
          <p:cNvSpPr txBox="1">
            <a:spLocks noChangeArrowheads="1"/>
          </p:cNvSpPr>
          <p:nvPr/>
        </p:nvSpPr>
        <p:spPr bwMode="auto">
          <a:xfrm>
            <a:off x="3572590" y="1571612"/>
            <a:ext cx="7136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549088" name="Text Box 224"/>
          <p:cNvSpPr txBox="1">
            <a:spLocks noChangeArrowheads="1"/>
          </p:cNvSpPr>
          <p:nvPr/>
        </p:nvSpPr>
        <p:spPr bwMode="auto">
          <a:xfrm>
            <a:off x="2065338" y="1643063"/>
            <a:ext cx="5437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BTS</a:t>
            </a:r>
          </a:p>
        </p:txBody>
      </p:sp>
      <p:pic>
        <p:nvPicPr>
          <p:cNvPr id="549089" name="Picture 225" descr="imgyjavg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</p:spPr>
      </p:pic>
      <p:grpSp>
        <p:nvGrpSpPr>
          <p:cNvPr id="30" name="Group 226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549091" name="Picture 227" descr="lgv_fqm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</p:spPr>
        </p:pic>
        <p:sp>
          <p:nvSpPr>
            <p:cNvPr id="54909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093" name="Line 229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9094" name="Oval 230"/>
          <p:cNvSpPr>
            <a:spLocks noChangeArrowheads="1"/>
          </p:cNvSpPr>
          <p:nvPr/>
        </p:nvSpPr>
        <p:spPr bwMode="auto">
          <a:xfrm>
            <a:off x="1492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095" name="Oval 231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49096" name="Picture 232" descr="imgyjavg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</p:spPr>
      </p:pic>
      <p:grpSp>
        <p:nvGrpSpPr>
          <p:cNvPr id="31" name="Group 233"/>
          <p:cNvGrpSpPr>
            <a:grpSpLocks/>
          </p:cNvGrpSpPr>
          <p:nvPr/>
        </p:nvGrpSpPr>
        <p:grpSpPr bwMode="auto">
          <a:xfrm>
            <a:off x="4929190" y="4008439"/>
            <a:ext cx="4230755" cy="2031775"/>
            <a:chOff x="2755" y="2448"/>
            <a:chExt cx="2912" cy="1491"/>
          </a:xfrm>
        </p:grpSpPr>
        <p:grpSp>
          <p:nvGrpSpPr>
            <p:cNvPr id="549064" name="Group 234"/>
            <p:cNvGrpSpPr>
              <a:grpSpLocks/>
            </p:cNvGrpSpPr>
            <p:nvPr/>
          </p:nvGrpSpPr>
          <p:grpSpPr bwMode="auto">
            <a:xfrm>
              <a:off x="3143" y="2448"/>
              <a:ext cx="153" cy="306"/>
              <a:chOff x="3796" y="1043"/>
              <a:chExt cx="865" cy="1237"/>
            </a:xfrm>
          </p:grpSpPr>
          <p:sp>
            <p:nvSpPr>
              <p:cNvPr id="549099" name="Line 235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0" name="Line 236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1" name="Line 237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2" name="Line 238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3" name="Line 239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4" name="Line 240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5" name="Line 241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6" name="Line 242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7" name="Line 243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8" name="Line 244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9" name="Line 245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10" name="Line 246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11" name="Line 247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12" name="Line 248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13" name="Line 249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49066" name="Group 25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549115" name="Line 25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16" name="Line 2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17" name="Line 25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18" name="Line 25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49074" name="Group 25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549120" name="Line 25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21" name="Line 2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22" name="Line 25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23" name="Line 25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49076" name="Group 26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549125" name="Line 26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26" name="Line 2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27" name="Line 26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28" name="Line 26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49129" name="Text Box 265"/>
            <p:cNvSpPr txBox="1">
              <a:spLocks noChangeArrowheads="1"/>
            </p:cNvSpPr>
            <p:nvPr/>
          </p:nvSpPr>
          <p:spPr bwMode="auto">
            <a:xfrm>
              <a:off x="3390" y="2551"/>
              <a:ext cx="217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 dirty="0">
                  <a:latin typeface="Arial" charset="0"/>
                  <a:cs typeface="Arial" charset="0"/>
                </a:rPr>
                <a:t>Base transceiver station (BTS)</a:t>
              </a:r>
            </a:p>
          </p:txBody>
        </p:sp>
        <p:grpSp>
          <p:nvGrpSpPr>
            <p:cNvPr id="549090" name="Group 266"/>
            <p:cNvGrpSpPr>
              <a:grpSpLocks/>
            </p:cNvGrpSpPr>
            <p:nvPr/>
          </p:nvGrpSpPr>
          <p:grpSpPr bwMode="auto">
            <a:xfrm>
              <a:off x="3072" y="2833"/>
              <a:ext cx="347" cy="259"/>
              <a:chOff x="611" y="3693"/>
              <a:chExt cx="449" cy="287"/>
            </a:xfrm>
          </p:grpSpPr>
          <p:sp>
            <p:nvSpPr>
              <p:cNvPr id="549131" name="Rectangle 267"/>
              <p:cNvSpPr>
                <a:spLocks noChangeArrowheads="1"/>
              </p:cNvSpPr>
              <p:nvPr/>
            </p:nvSpPr>
            <p:spPr bwMode="auto">
              <a:xfrm>
                <a:off x="635" y="3774"/>
                <a:ext cx="337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9097" name="Group 268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549133" name="Freeform 269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/>
                  <a:ahLst/>
                  <a:cxnLst>
                    <a:cxn ang="0">
                      <a:pos x="0" y="110"/>
                    </a:cxn>
                    <a:cxn ang="0">
                      <a:pos x="36" y="110"/>
                    </a:cxn>
                    <a:cxn ang="0">
                      <a:pos x="183" y="0"/>
                    </a:cxn>
                    <a:cxn ang="0">
                      <a:pos x="222" y="0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9134" name="Freeform 270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/>
                  <a:ahLst/>
                  <a:cxnLst>
                    <a:cxn ang="0">
                      <a:pos x="0" y="110"/>
                    </a:cxn>
                    <a:cxn ang="0">
                      <a:pos x="36" y="110"/>
                    </a:cxn>
                    <a:cxn ang="0">
                      <a:pos x="183" y="0"/>
                    </a:cxn>
                    <a:cxn ang="0">
                      <a:pos x="222" y="0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49135" name="Freeform 271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62" y="57"/>
                  </a:cxn>
                  <a:cxn ang="0">
                    <a:pos x="0" y="74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36" name="Freeform 272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0" y="225"/>
                  </a:cxn>
                  <a:cxn ang="0">
                    <a:pos x="62" y="202"/>
                  </a:cxn>
                  <a:cxn ang="0">
                    <a:pos x="63" y="0"/>
                  </a:cxn>
                  <a:cxn ang="0">
                    <a:pos x="2" y="16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37" name="Freeform 273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47" y="78"/>
                  </a:cxn>
                  <a:cxn ang="0">
                    <a:pos x="15" y="77"/>
                  </a:cxn>
                  <a:cxn ang="0">
                    <a:pos x="0" y="35"/>
                  </a:cxn>
                  <a:cxn ang="0">
                    <a:pos x="12" y="0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38" name="Freeform 274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51"/>
                  </a:cxn>
                  <a:cxn ang="0">
                    <a:pos x="44" y="45"/>
                  </a:cxn>
                  <a:cxn ang="0">
                    <a:pos x="23" y="0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39" name="Freeform 275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66" y="1"/>
                  </a:cxn>
                  <a:cxn ang="0">
                    <a:pos x="417" y="0"/>
                  </a:cxn>
                  <a:cxn ang="0">
                    <a:pos x="370" y="95"/>
                  </a:cxn>
                  <a:cxn ang="0">
                    <a:pos x="0" y="95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140" name="Text Box 276"/>
            <p:cNvSpPr txBox="1">
              <a:spLocks noChangeArrowheads="1"/>
            </p:cNvSpPr>
            <p:nvPr/>
          </p:nvSpPr>
          <p:spPr bwMode="auto">
            <a:xfrm>
              <a:off x="3456" y="2851"/>
              <a:ext cx="209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 dirty="0">
                  <a:latin typeface="Arial" charset="0"/>
                  <a:cs typeface="Arial" charset="0"/>
                </a:rPr>
                <a:t>Base station controller (BSC)</a:t>
              </a:r>
            </a:p>
          </p:txBody>
        </p:sp>
        <p:grpSp>
          <p:nvGrpSpPr>
            <p:cNvPr id="549098" name="Group 277"/>
            <p:cNvGrpSpPr>
              <a:grpSpLocks/>
            </p:cNvGrpSpPr>
            <p:nvPr/>
          </p:nvGrpSpPr>
          <p:grpSpPr bwMode="auto">
            <a:xfrm>
              <a:off x="3102" y="3144"/>
              <a:ext cx="291" cy="511"/>
              <a:chOff x="611" y="3693"/>
              <a:chExt cx="449" cy="287"/>
            </a:xfrm>
          </p:grpSpPr>
          <p:sp>
            <p:nvSpPr>
              <p:cNvPr id="549142" name="Rectangle 278"/>
              <p:cNvSpPr>
                <a:spLocks noChangeArrowheads="1"/>
              </p:cNvSpPr>
              <p:nvPr/>
            </p:nvSpPr>
            <p:spPr bwMode="auto">
              <a:xfrm>
                <a:off x="635" y="3774"/>
                <a:ext cx="337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9114" name="Group 279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549144" name="Freeform 280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/>
                  <a:ahLst/>
                  <a:cxnLst>
                    <a:cxn ang="0">
                      <a:pos x="0" y="110"/>
                    </a:cxn>
                    <a:cxn ang="0">
                      <a:pos x="36" y="110"/>
                    </a:cxn>
                    <a:cxn ang="0">
                      <a:pos x="183" y="0"/>
                    </a:cxn>
                    <a:cxn ang="0">
                      <a:pos x="222" y="0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9145" name="Freeform 281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/>
                  <a:ahLst/>
                  <a:cxnLst>
                    <a:cxn ang="0">
                      <a:pos x="0" y="110"/>
                    </a:cxn>
                    <a:cxn ang="0">
                      <a:pos x="36" y="110"/>
                    </a:cxn>
                    <a:cxn ang="0">
                      <a:pos x="183" y="0"/>
                    </a:cxn>
                    <a:cxn ang="0">
                      <a:pos x="222" y="0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49146" name="Freeform 282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62" y="57"/>
                  </a:cxn>
                  <a:cxn ang="0">
                    <a:pos x="0" y="74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47" name="Freeform 283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0" y="225"/>
                  </a:cxn>
                  <a:cxn ang="0">
                    <a:pos x="62" y="202"/>
                  </a:cxn>
                  <a:cxn ang="0">
                    <a:pos x="63" y="0"/>
                  </a:cxn>
                  <a:cxn ang="0">
                    <a:pos x="2" y="16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48" name="Freeform 284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47" y="78"/>
                  </a:cxn>
                  <a:cxn ang="0">
                    <a:pos x="15" y="77"/>
                  </a:cxn>
                  <a:cxn ang="0">
                    <a:pos x="0" y="35"/>
                  </a:cxn>
                  <a:cxn ang="0">
                    <a:pos x="12" y="0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49" name="Freeform 285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51"/>
                  </a:cxn>
                  <a:cxn ang="0">
                    <a:pos x="44" y="45"/>
                  </a:cxn>
                  <a:cxn ang="0">
                    <a:pos x="23" y="0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50" name="Freeform 286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66" y="1"/>
                  </a:cxn>
                  <a:cxn ang="0">
                    <a:pos x="417" y="0"/>
                  </a:cxn>
                  <a:cxn ang="0">
                    <a:pos x="370" y="95"/>
                  </a:cxn>
                  <a:cxn ang="0">
                    <a:pos x="0" y="95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151" name="Text Box 287"/>
            <p:cNvSpPr txBox="1">
              <a:spLocks noChangeArrowheads="1"/>
            </p:cNvSpPr>
            <p:nvPr/>
          </p:nvSpPr>
          <p:spPr bwMode="auto">
            <a:xfrm>
              <a:off x="3450" y="3284"/>
              <a:ext cx="2217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 dirty="0">
                  <a:latin typeface="Arial" charset="0"/>
                  <a:cs typeface="Arial" charset="0"/>
                </a:rPr>
                <a:t>Mobile Switching Center (MSC)</a:t>
              </a:r>
            </a:p>
          </p:txBody>
        </p:sp>
        <p:grpSp>
          <p:nvGrpSpPr>
            <p:cNvPr id="549119" name="Group 288"/>
            <p:cNvGrpSpPr>
              <a:grpSpLocks/>
            </p:cNvGrpSpPr>
            <p:nvPr/>
          </p:nvGrpSpPr>
          <p:grpSpPr bwMode="auto">
            <a:xfrm>
              <a:off x="2755" y="3745"/>
              <a:ext cx="524" cy="114"/>
              <a:chOff x="3072" y="739"/>
              <a:chExt cx="652" cy="146"/>
            </a:xfrm>
          </p:grpSpPr>
          <p:pic>
            <p:nvPicPr>
              <p:cNvPr id="549153" name="Picture 289" descr="lgv_fqmg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</p:spPr>
          </p:pic>
          <p:sp>
            <p:nvSpPr>
              <p:cNvPr id="549154" name="Line 290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55" name="Line 291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49156" name="Picture 292" descr="imgyjavg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11" y="3747"/>
              <a:ext cx="159" cy="115"/>
            </a:xfrm>
            <a:prstGeom prst="rect">
              <a:avLst/>
            </a:prstGeom>
            <a:noFill/>
          </p:spPr>
        </p:pic>
        <p:sp>
          <p:nvSpPr>
            <p:cNvPr id="549157" name="Text Box 293"/>
            <p:cNvSpPr txBox="1">
              <a:spLocks noChangeArrowheads="1"/>
            </p:cNvSpPr>
            <p:nvPr/>
          </p:nvSpPr>
          <p:spPr bwMode="auto">
            <a:xfrm>
              <a:off x="3475" y="3691"/>
              <a:ext cx="141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 dirty="0">
                  <a:latin typeface="Arial" charset="0"/>
                  <a:cs typeface="Arial" charset="0"/>
                </a:rPr>
                <a:t>Mobile subscribers</a:t>
              </a:r>
            </a:p>
          </p:txBody>
        </p:sp>
      </p:grpSp>
      <p:sp>
        <p:nvSpPr>
          <p:cNvPr id="549158" name="Text Box 294"/>
          <p:cNvSpPr txBox="1">
            <a:spLocks noChangeArrowheads="1"/>
          </p:cNvSpPr>
          <p:nvPr/>
        </p:nvSpPr>
        <p:spPr bwMode="auto">
          <a:xfrm>
            <a:off x="1612900" y="1138238"/>
            <a:ext cx="2784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dirty="0">
                <a:latin typeface="Arial" charset="0"/>
                <a:cs typeface="Arial" charset="0"/>
              </a:rPr>
              <a:t>Base station system (BSS)</a:t>
            </a:r>
          </a:p>
        </p:txBody>
      </p:sp>
      <p:sp>
        <p:nvSpPr>
          <p:cNvPr id="549159" name="Text Box 295"/>
          <p:cNvSpPr txBox="1">
            <a:spLocks noChangeArrowheads="1"/>
          </p:cNvSpPr>
          <p:nvPr/>
        </p:nvSpPr>
        <p:spPr bwMode="auto">
          <a:xfrm>
            <a:off x="5145090" y="3698875"/>
            <a:ext cx="8194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549160" name="Rectangle 296"/>
          <p:cNvSpPr>
            <a:spLocks noChangeArrowheads="1"/>
          </p:cNvSpPr>
          <p:nvPr/>
        </p:nvSpPr>
        <p:spPr bwMode="auto">
          <a:xfrm>
            <a:off x="1000100" y="87791"/>
            <a:ext cx="7422225" cy="769441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cs typeface="Arial" charset="0"/>
              </a:rPr>
              <a:t>2G Network </a:t>
            </a:r>
            <a:r>
              <a:rPr lang="en-US" sz="4400" b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4400" b="1" dirty="0" smtClean="0">
                <a:solidFill>
                  <a:schemeClr val="bg1"/>
                </a:solidFill>
                <a:cs typeface="Arial" charset="0"/>
              </a:rPr>
              <a:t>rchitecture </a:t>
            </a:r>
            <a:endParaRPr lang="en-US" sz="4400" b="1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549124" name="Group 297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549162" name="Rectangle 29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9130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49164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65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166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57"/>
                </a:cxn>
                <a:cxn ang="0">
                  <a:pos x="0" y="74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167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225"/>
                </a:cxn>
                <a:cxn ang="0">
                  <a:pos x="62" y="202"/>
                </a:cxn>
                <a:cxn ang="0">
                  <a:pos x="63" y="0"/>
                </a:cxn>
                <a:cxn ang="0">
                  <a:pos x="2" y="16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168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7" y="78"/>
                </a:cxn>
                <a:cxn ang="0">
                  <a:pos x="15" y="77"/>
                </a:cxn>
                <a:cxn ang="0">
                  <a:pos x="0" y="35"/>
                </a:cxn>
                <a:cxn ang="0">
                  <a:pos x="12" y="0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169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51"/>
                </a:cxn>
                <a:cxn ang="0">
                  <a:pos x="44" y="45"/>
                </a:cxn>
                <a:cxn ang="0">
                  <a:pos x="23" y="0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170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66" y="1"/>
                </a:cxn>
                <a:cxn ang="0">
                  <a:pos x="417" y="0"/>
                </a:cxn>
                <a:cxn ang="0">
                  <a:pos x="370" y="95"/>
                </a:cxn>
                <a:cxn ang="0">
                  <a:pos x="0" y="95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9171" name="Text Box 307"/>
          <p:cNvSpPr txBox="1">
            <a:spLocks noChangeArrowheads="1"/>
          </p:cNvSpPr>
          <p:nvPr/>
        </p:nvSpPr>
        <p:spPr bwMode="auto">
          <a:xfrm>
            <a:off x="4500562" y="1214422"/>
            <a:ext cx="8159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549172" name="Freeform 308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173" name="Text Box 309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cs typeface="Arial" charset="0"/>
              </a:rPr>
              <a:t>Public </a:t>
            </a:r>
          </a:p>
          <a:p>
            <a:pPr eaLnBrk="1" hangingPunct="1"/>
            <a:r>
              <a:rPr lang="en-US" sz="1600">
                <a:cs typeface="Arial" charset="0"/>
              </a:rPr>
              <a:t>telephone</a:t>
            </a:r>
          </a:p>
          <a:p>
            <a:pPr eaLnBrk="1" hangingPunct="1"/>
            <a:r>
              <a:rPr lang="en-US" sz="1600">
                <a:cs typeface="Arial" charset="0"/>
              </a:rPr>
              <a:t>network</a:t>
            </a:r>
          </a:p>
        </p:txBody>
      </p:sp>
      <p:sp>
        <p:nvSpPr>
          <p:cNvPr id="549174" name="Line 310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49132" name="Group 311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549176" name="Rectangle 312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9141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49178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79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180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57"/>
                </a:cxn>
                <a:cxn ang="0">
                  <a:pos x="0" y="74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181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225"/>
                </a:cxn>
                <a:cxn ang="0">
                  <a:pos x="62" y="202"/>
                </a:cxn>
                <a:cxn ang="0">
                  <a:pos x="63" y="0"/>
                </a:cxn>
                <a:cxn ang="0">
                  <a:pos x="2" y="16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182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7" y="78"/>
                </a:cxn>
                <a:cxn ang="0">
                  <a:pos x="15" y="77"/>
                </a:cxn>
                <a:cxn ang="0">
                  <a:pos x="0" y="35"/>
                </a:cxn>
                <a:cxn ang="0">
                  <a:pos x="12" y="0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183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51"/>
                </a:cxn>
                <a:cxn ang="0">
                  <a:pos x="44" y="45"/>
                </a:cxn>
                <a:cxn ang="0">
                  <a:pos x="23" y="0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184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66" y="1"/>
                </a:cxn>
                <a:cxn ang="0">
                  <a:pos x="417" y="0"/>
                </a:cxn>
                <a:cxn ang="0">
                  <a:pos x="370" y="95"/>
                </a:cxn>
                <a:cxn ang="0">
                  <a:pos x="0" y="95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9185" name="Text Box 321"/>
          <p:cNvSpPr txBox="1">
            <a:spLocks noChangeArrowheads="1"/>
          </p:cNvSpPr>
          <p:nvPr/>
        </p:nvSpPr>
        <p:spPr bwMode="auto">
          <a:xfrm>
            <a:off x="6072198" y="2701349"/>
            <a:ext cx="12303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549186" name="Text Box 322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49187" name="Line 323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9188" name="Line 324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9189" name="Line 325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9190" name="Line 326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9191" name="Line 327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1" name="Text Box 241"/>
          <p:cNvSpPr txBox="1">
            <a:spLocks noChangeArrowheads="1"/>
          </p:cNvSpPr>
          <p:nvPr/>
        </p:nvSpPr>
        <p:spPr bwMode="auto">
          <a:xfrm>
            <a:off x="263525" y="5007130"/>
            <a:ext cx="43497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b="1" dirty="0" smtClean="0">
                <a:solidFill>
                  <a:srgbClr val="800000"/>
                </a:solidFill>
              </a:rPr>
              <a:t>2G: Voice Connections to the</a:t>
            </a:r>
          </a:p>
          <a:p>
            <a:pPr algn="l"/>
            <a:r>
              <a:rPr lang="en-US" sz="2000" b="1" dirty="0" smtClean="0">
                <a:solidFill>
                  <a:srgbClr val="800000"/>
                </a:solidFill>
              </a:rPr>
              <a:t>Telephone Company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323" name="Slide Number Placeholder 3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54BAB6-FEBD-4F64-A6D7-C50E0F3E21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1" name="Footer Placeholder 3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sz="4000" dirty="0"/>
              <a:t>Cellular </a:t>
            </a:r>
            <a:r>
              <a:rPr lang="en-US" sz="4000" dirty="0" smtClean="0"/>
              <a:t>Standards</a:t>
            </a:r>
            <a:r>
              <a:rPr lang="en-US" sz="4000" dirty="0"/>
              <a:t>: </a:t>
            </a:r>
            <a:r>
              <a:rPr lang="en-US" sz="4000" dirty="0" smtClean="0"/>
              <a:t>2.5G</a:t>
            </a:r>
            <a:endParaRPr lang="en-US" sz="4000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000108"/>
            <a:ext cx="8447088" cy="4929222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dirty="0" smtClean="0">
                <a:solidFill>
                  <a:srgbClr val="990033"/>
                </a:solidFill>
              </a:rPr>
              <a:t>2.5G </a:t>
            </a:r>
            <a:r>
              <a:rPr lang="en-US" dirty="0">
                <a:solidFill>
                  <a:srgbClr val="990033"/>
                </a:solidFill>
              </a:rPr>
              <a:t>systems: </a:t>
            </a:r>
            <a:r>
              <a:rPr lang="en-US" dirty="0"/>
              <a:t>voice and data channels</a:t>
            </a:r>
          </a:p>
          <a:p>
            <a:pPr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{For </a:t>
            </a:r>
            <a:r>
              <a:rPr lang="en-US" sz="2400" dirty="0">
                <a:solidFill>
                  <a:srgbClr val="0033CC"/>
                </a:solidFill>
              </a:rPr>
              <a:t>those who </a:t>
            </a:r>
            <a:r>
              <a:rPr lang="en-US" sz="2400" dirty="0" smtClean="0">
                <a:solidFill>
                  <a:srgbClr val="0033CC"/>
                </a:solidFill>
              </a:rPr>
              <a:t>could not </a:t>
            </a:r>
            <a:r>
              <a:rPr lang="en-US" sz="2400" dirty="0">
                <a:solidFill>
                  <a:srgbClr val="0033CC"/>
                </a:solidFill>
              </a:rPr>
              <a:t>wait for 3G </a:t>
            </a:r>
            <a:r>
              <a:rPr lang="en-US" sz="2400" dirty="0" smtClean="0">
                <a:solidFill>
                  <a:srgbClr val="0033CC"/>
                </a:solidFill>
              </a:rPr>
              <a:t>service}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Provide 2G extensions:</a:t>
            </a:r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dirty="0">
                <a:solidFill>
                  <a:srgbClr val="800000"/>
                </a:solidFill>
              </a:rPr>
              <a:t>G</a:t>
            </a:r>
            <a:r>
              <a:rPr lang="en-US" sz="2400" dirty="0" smtClean="0"/>
              <a:t>eneral </a:t>
            </a:r>
            <a:r>
              <a:rPr lang="en-US" sz="2400" dirty="0">
                <a:solidFill>
                  <a:srgbClr val="800000"/>
                </a:solidFill>
              </a:rPr>
              <a:t>P</a:t>
            </a:r>
            <a:r>
              <a:rPr lang="en-US" sz="2400" dirty="0" smtClean="0"/>
              <a:t>acket </a:t>
            </a:r>
            <a:r>
              <a:rPr lang="en-US" sz="2400" dirty="0">
                <a:solidFill>
                  <a:srgbClr val="800000"/>
                </a:solidFill>
              </a:rPr>
              <a:t>R</a:t>
            </a:r>
            <a:r>
              <a:rPr lang="en-US" sz="2400" dirty="0" smtClean="0"/>
              <a:t>adio </a:t>
            </a:r>
            <a:r>
              <a:rPr lang="en-US" sz="2400" dirty="0">
                <a:solidFill>
                  <a:srgbClr val="800000"/>
                </a:solidFill>
              </a:rPr>
              <a:t>S</a:t>
            </a:r>
            <a:r>
              <a:rPr lang="en-US" sz="2400" dirty="0" smtClean="0"/>
              <a:t>ervice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990033"/>
                </a:solidFill>
              </a:rPr>
              <a:t>(GPRS)</a:t>
            </a:r>
          </a:p>
          <a:p>
            <a:pPr lvl="1"/>
            <a:r>
              <a:rPr lang="en-US" sz="2000" dirty="0"/>
              <a:t>evolved from </a:t>
            </a:r>
            <a:r>
              <a:rPr lang="en-US" sz="2000" dirty="0" smtClean="0"/>
              <a:t>GSM. </a:t>
            </a:r>
            <a:endParaRPr lang="en-US" sz="2000" dirty="0"/>
          </a:p>
          <a:p>
            <a:pPr lvl="1"/>
            <a:r>
              <a:rPr lang="en-US" sz="2000" dirty="0"/>
              <a:t>data sent </a:t>
            </a:r>
            <a:r>
              <a:rPr lang="en-US" sz="2000" dirty="0" smtClean="0"/>
              <a:t>dynamically on </a:t>
            </a:r>
            <a:r>
              <a:rPr lang="en-US" sz="2000" dirty="0"/>
              <a:t>multiple channels (if available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 smtClean="0"/>
              <a:t>Data rates up to 115 Kbps.</a:t>
            </a:r>
            <a:endParaRPr lang="en-US" sz="2000" dirty="0"/>
          </a:p>
          <a:p>
            <a:r>
              <a:rPr lang="en-US" sz="2400" dirty="0">
                <a:solidFill>
                  <a:srgbClr val="800000"/>
                </a:solidFill>
              </a:rPr>
              <a:t>E</a:t>
            </a:r>
            <a:r>
              <a:rPr lang="en-US" sz="2400" dirty="0" smtClean="0"/>
              <a:t>nhanced </a:t>
            </a:r>
            <a:r>
              <a:rPr lang="en-US" sz="2400" dirty="0">
                <a:solidFill>
                  <a:srgbClr val="800000"/>
                </a:solidFill>
              </a:rPr>
              <a:t>D</a:t>
            </a:r>
            <a:r>
              <a:rPr lang="en-US" sz="2400" dirty="0" smtClean="0"/>
              <a:t>ata </a:t>
            </a:r>
            <a:r>
              <a:rPr lang="en-US" sz="2400" dirty="0">
                <a:solidFill>
                  <a:srgbClr val="800000"/>
                </a:solidFill>
              </a:rPr>
              <a:t>R</a:t>
            </a:r>
            <a:r>
              <a:rPr lang="en-US" sz="2400" dirty="0" smtClean="0"/>
              <a:t>ates </a:t>
            </a:r>
            <a:r>
              <a:rPr lang="en-US" sz="2400" dirty="0"/>
              <a:t>for </a:t>
            </a:r>
            <a:r>
              <a:rPr lang="en-US" sz="2400" dirty="0" smtClean="0">
                <a:solidFill>
                  <a:srgbClr val="800000"/>
                </a:solidFill>
              </a:rPr>
              <a:t>G</a:t>
            </a:r>
            <a:r>
              <a:rPr lang="en-US" sz="2400" dirty="0" smtClean="0"/>
              <a:t>lobal </a:t>
            </a:r>
            <a:r>
              <a:rPr lang="en-US" sz="2400" dirty="0">
                <a:solidFill>
                  <a:srgbClr val="800000"/>
                </a:solidFill>
              </a:rPr>
              <a:t>E</a:t>
            </a:r>
            <a:r>
              <a:rPr lang="en-US" sz="2400" dirty="0" smtClean="0"/>
              <a:t>volution </a:t>
            </a:r>
            <a:r>
              <a:rPr lang="en-US" sz="2400" dirty="0">
                <a:solidFill>
                  <a:srgbClr val="800000"/>
                </a:solidFill>
              </a:rPr>
              <a:t>(EDGE)</a:t>
            </a:r>
          </a:p>
          <a:p>
            <a:pPr lvl="1"/>
            <a:r>
              <a:rPr lang="en-US" sz="2000" dirty="0"/>
              <a:t>also evolved from GSM, using enhanced </a:t>
            </a:r>
            <a:r>
              <a:rPr lang="en-US" sz="2000" dirty="0" smtClean="0"/>
              <a:t>modulation. </a:t>
            </a:r>
            <a:endParaRPr lang="en-US" sz="2000" dirty="0"/>
          </a:p>
          <a:p>
            <a:pPr lvl="1"/>
            <a:r>
              <a:rPr lang="en-US" sz="2000" dirty="0"/>
              <a:t>data rates up to </a:t>
            </a:r>
            <a:r>
              <a:rPr lang="en-US" sz="2000" dirty="0" smtClean="0"/>
              <a:t>384 Kbps.</a:t>
            </a:r>
            <a:endParaRPr lang="en-US" sz="2000" dirty="0"/>
          </a:p>
          <a:p>
            <a:r>
              <a:rPr lang="en-US" sz="2400" dirty="0">
                <a:solidFill>
                  <a:srgbClr val="800000"/>
                </a:solidFill>
              </a:rPr>
              <a:t>CDMA-2000</a:t>
            </a:r>
            <a:r>
              <a:rPr lang="en-US" sz="2400" dirty="0"/>
              <a:t> (phase 1)</a:t>
            </a:r>
          </a:p>
          <a:p>
            <a:pPr lvl="1"/>
            <a:r>
              <a:rPr lang="en-US" sz="2000" dirty="0"/>
              <a:t>data rates up to </a:t>
            </a:r>
            <a:r>
              <a:rPr lang="en-US" sz="2000" dirty="0" smtClean="0"/>
              <a:t>144 Kbps.</a:t>
            </a:r>
            <a:endParaRPr lang="en-US" sz="2000" dirty="0"/>
          </a:p>
          <a:p>
            <a:pPr lvl="1"/>
            <a:r>
              <a:rPr lang="en-US" sz="2000" dirty="0"/>
              <a:t>evolved from </a:t>
            </a:r>
            <a:r>
              <a:rPr lang="en-US" sz="2000" dirty="0" smtClean="0"/>
              <a:t>IS-95.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86ED73-AFAE-40D1-8B17-06E2B2BE615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ChangeArrowheads="1"/>
          </p:cNvSpPr>
          <p:nvPr/>
        </p:nvSpPr>
        <p:spPr bwMode="auto">
          <a:xfrm>
            <a:off x="642910" y="87791"/>
            <a:ext cx="8012130" cy="769441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cs typeface="Arial" charset="0"/>
              </a:rPr>
              <a:t>2.5G </a:t>
            </a:r>
            <a:r>
              <a:rPr lang="en-US" sz="44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4400" b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US" sz="4400" b="1" dirty="0" smtClean="0">
                <a:solidFill>
                  <a:schemeClr val="bg1"/>
                </a:solidFill>
                <a:cs typeface="Arial" charset="0"/>
              </a:rPr>
              <a:t>etwork </a:t>
            </a:r>
            <a:r>
              <a:rPr lang="en-US" sz="4400" b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4400" b="1" dirty="0" smtClean="0">
                <a:solidFill>
                  <a:schemeClr val="bg1"/>
                </a:solidFill>
                <a:cs typeface="Arial" charset="0"/>
              </a:rPr>
              <a:t>rchitecture</a:t>
            </a:r>
            <a:endParaRPr lang="en-US" sz="4400" b="1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1825" y="1522413"/>
            <a:ext cx="242888" cy="485775"/>
            <a:chOff x="3796" y="1043"/>
            <a:chExt cx="865" cy="1237"/>
          </a:xfrm>
        </p:grpSpPr>
        <p:sp>
          <p:nvSpPr>
            <p:cNvPr id="549892" name="Line 4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893" name="Line 5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894" name="Line 6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895" name="Line 7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896" name="Line 8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897" name="Line 9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898" name="Line 10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899" name="Line 11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00" name="Line 12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01" name="Line 13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02" name="Line 14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03" name="Line 15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04" name="Line 16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05" name="Line 17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06" name="Line 18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9908" name="Line 2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09" name="Line 2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10" name="Line 2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11" name="Line 2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9913" name="Line 2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14" name="Line 2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15" name="Line 2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16" name="Line 2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29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9918" name="Line 3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19" name="Line 3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20" name="Line 3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21" name="Line 3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390775" y="2000250"/>
            <a:ext cx="242888" cy="485775"/>
            <a:chOff x="3796" y="1043"/>
            <a:chExt cx="865" cy="1237"/>
          </a:xfrm>
        </p:grpSpPr>
        <p:sp>
          <p:nvSpPr>
            <p:cNvPr id="549923" name="Line 35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24" name="Line 36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25" name="Line 37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26" name="Line 38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27" name="Line 39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28" name="Line 40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29" name="Line 41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0" name="Line 42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1" name="Line 43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2" name="Line 44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3" name="Line 45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4" name="Line 46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5" name="Line 47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6" name="Line 48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7" name="Line 49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9939" name="Line 5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40" name="Line 5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41" name="Line 5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42" name="Line 5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55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9944" name="Line 5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45" name="Line 5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46" name="Line 5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47" name="Line 5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60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9949" name="Line 6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50" name="Line 6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51" name="Line 6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52" name="Line 6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1865313" y="2311400"/>
            <a:ext cx="242887" cy="485775"/>
            <a:chOff x="3796" y="1043"/>
            <a:chExt cx="865" cy="1237"/>
          </a:xfrm>
        </p:grpSpPr>
        <p:sp>
          <p:nvSpPr>
            <p:cNvPr id="549954" name="Line 66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55" name="Line 67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56" name="Line 68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57" name="Line 69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58" name="Line 70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59" name="Line 71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0" name="Line 72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1" name="Line 73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2" name="Line 74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3" name="Line 75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4" name="Line 76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5" name="Line 77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6" name="Line 78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7" name="Line 79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8" name="Line 80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" name="Group 81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9970" name="Line 8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71" name="Line 8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72" name="Line 8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73" name="Line 8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86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9975" name="Line 8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76" name="Line 8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77" name="Line 8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78" name="Line 9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91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9980" name="Line 9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81" name="Line 9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82" name="Line 9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83" name="Line 9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998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998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998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549988" name="Rectangle 100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49990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991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992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57"/>
                </a:cxn>
                <a:cxn ang="0">
                  <a:pos x="0" y="74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993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225"/>
                </a:cxn>
                <a:cxn ang="0">
                  <a:pos x="62" y="202"/>
                </a:cxn>
                <a:cxn ang="0">
                  <a:pos x="63" y="0"/>
                </a:cxn>
                <a:cxn ang="0">
                  <a:pos x="2" y="16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994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7" y="78"/>
                </a:cxn>
                <a:cxn ang="0">
                  <a:pos x="15" y="77"/>
                </a:cxn>
                <a:cxn ang="0">
                  <a:pos x="0" y="35"/>
                </a:cxn>
                <a:cxn ang="0">
                  <a:pos x="12" y="0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995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51"/>
                </a:cxn>
                <a:cxn ang="0">
                  <a:pos x="44" y="45"/>
                </a:cxn>
                <a:cxn ang="0">
                  <a:pos x="23" y="0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9996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66" y="1"/>
                </a:cxn>
                <a:cxn ang="0">
                  <a:pos x="417" y="0"/>
                </a:cxn>
                <a:cxn ang="0">
                  <a:pos x="370" y="95"/>
                </a:cxn>
                <a:cxn ang="0">
                  <a:pos x="0" y="95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549998" name="Rectangle 110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50000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01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002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57"/>
                </a:cxn>
                <a:cxn ang="0">
                  <a:pos x="0" y="74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003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225"/>
                </a:cxn>
                <a:cxn ang="0">
                  <a:pos x="62" y="202"/>
                </a:cxn>
                <a:cxn ang="0">
                  <a:pos x="63" y="0"/>
                </a:cxn>
                <a:cxn ang="0">
                  <a:pos x="2" y="16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004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7" y="78"/>
                </a:cxn>
                <a:cxn ang="0">
                  <a:pos x="15" y="77"/>
                </a:cxn>
                <a:cxn ang="0">
                  <a:pos x="0" y="35"/>
                </a:cxn>
                <a:cxn ang="0">
                  <a:pos x="12" y="0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005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51"/>
                </a:cxn>
                <a:cxn ang="0">
                  <a:pos x="44" y="45"/>
                </a:cxn>
                <a:cxn ang="0">
                  <a:pos x="23" y="0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006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66" y="1"/>
                </a:cxn>
                <a:cxn ang="0">
                  <a:pos x="417" y="0"/>
                </a:cxn>
                <a:cxn ang="0">
                  <a:pos x="370" y="95"/>
                </a:cxn>
                <a:cxn ang="0">
                  <a:pos x="0" y="95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007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0008" name="Text Box 120"/>
          <p:cNvSpPr txBox="1">
            <a:spLocks noChangeArrowheads="1"/>
          </p:cNvSpPr>
          <p:nvPr/>
        </p:nvSpPr>
        <p:spPr bwMode="auto">
          <a:xfrm>
            <a:off x="3571868" y="1600130"/>
            <a:ext cx="7112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550009" name="Text Box 121"/>
          <p:cNvSpPr txBox="1">
            <a:spLocks noChangeArrowheads="1"/>
          </p:cNvSpPr>
          <p:nvPr/>
        </p:nvSpPr>
        <p:spPr bwMode="auto">
          <a:xfrm>
            <a:off x="4572000" y="1214422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550010" name="Picture 122" descr="imgyjavg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</p:spPr>
      </p:pic>
      <p:grpSp>
        <p:nvGrpSpPr>
          <p:cNvPr id="18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550012" name="Picture 124" descr="lgv_fqm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</p:spPr>
        </p:pic>
        <p:sp>
          <p:nvSpPr>
            <p:cNvPr id="55001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014" name="Line 126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015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50016" name="Picture 128" descr="imgyjavg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</p:spPr>
      </p:pic>
      <p:grpSp>
        <p:nvGrpSpPr>
          <p:cNvPr id="19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550019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02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57"/>
                </a:cxn>
                <a:cxn ang="0">
                  <a:pos x="0" y="74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02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225"/>
                </a:cxn>
                <a:cxn ang="0">
                  <a:pos x="62" y="202"/>
                </a:cxn>
                <a:cxn ang="0">
                  <a:pos x="63" y="0"/>
                </a:cxn>
                <a:cxn ang="0">
                  <a:pos x="2" y="16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02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7" y="78"/>
                </a:cxn>
                <a:cxn ang="0">
                  <a:pos x="15" y="77"/>
                </a:cxn>
                <a:cxn ang="0">
                  <a:pos x="0" y="35"/>
                </a:cxn>
                <a:cxn ang="0">
                  <a:pos x="12" y="0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02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51"/>
                </a:cxn>
                <a:cxn ang="0">
                  <a:pos x="44" y="45"/>
                </a:cxn>
                <a:cxn ang="0">
                  <a:pos x="23" y="0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02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66" y="1"/>
                </a:cxn>
                <a:cxn ang="0">
                  <a:pos x="417" y="0"/>
                </a:cxn>
                <a:cxn ang="0">
                  <a:pos x="370" y="95"/>
                </a:cxn>
                <a:cxn ang="0">
                  <a:pos x="0" y="95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025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550026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0" name="Group 139"/>
          <p:cNvGrpSpPr>
            <a:grpSpLocks/>
          </p:cNvGrpSpPr>
          <p:nvPr/>
        </p:nvGrpSpPr>
        <p:grpSpPr bwMode="auto">
          <a:xfrm>
            <a:off x="4605338" y="3425825"/>
            <a:ext cx="693737" cy="314325"/>
            <a:chOff x="3600" y="219"/>
            <a:chExt cx="360" cy="175"/>
          </a:xfrm>
        </p:grpSpPr>
        <p:sp>
          <p:nvSpPr>
            <p:cNvPr id="550028" name="Oval 1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029" name="Line 1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030" name="Line 1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031" name="Rectangle 1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550032" name="Oval 1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1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50034" name="Line 1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35" name="Line 1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36" name="Line 1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1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50038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39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40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50041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0042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0044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045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cs typeface="Arial" charset="0"/>
              </a:rPr>
              <a:t>Public </a:t>
            </a:r>
          </a:p>
          <a:p>
            <a:pPr eaLnBrk="1" hangingPunct="1"/>
            <a:r>
              <a:rPr lang="en-US" sz="1600">
                <a:cs typeface="Arial" charset="0"/>
              </a:rPr>
              <a:t>telephone</a:t>
            </a:r>
          </a:p>
          <a:p>
            <a:pPr eaLnBrk="1" hangingPunct="1"/>
            <a:r>
              <a:rPr lang="en-US" sz="1600">
                <a:cs typeface="Arial" charset="0"/>
              </a:rPr>
              <a:t>network</a:t>
            </a:r>
          </a:p>
        </p:txBody>
      </p:sp>
      <p:sp>
        <p:nvSpPr>
          <p:cNvPr id="550046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3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550048" name="Rectangle 160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50050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51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052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57"/>
                </a:cxn>
                <a:cxn ang="0">
                  <a:pos x="0" y="74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053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225"/>
                </a:cxn>
                <a:cxn ang="0">
                  <a:pos x="62" y="202"/>
                </a:cxn>
                <a:cxn ang="0">
                  <a:pos x="63" y="0"/>
                </a:cxn>
                <a:cxn ang="0">
                  <a:pos x="2" y="16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054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7" y="78"/>
                </a:cxn>
                <a:cxn ang="0">
                  <a:pos x="15" y="77"/>
                </a:cxn>
                <a:cxn ang="0">
                  <a:pos x="0" y="35"/>
                </a:cxn>
                <a:cxn ang="0">
                  <a:pos x="12" y="0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055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51"/>
                </a:cxn>
                <a:cxn ang="0">
                  <a:pos x="44" y="45"/>
                </a:cxn>
                <a:cxn ang="0">
                  <a:pos x="23" y="0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056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66" y="1"/>
                </a:cxn>
                <a:cxn ang="0">
                  <a:pos x="417" y="0"/>
                </a:cxn>
                <a:cxn ang="0">
                  <a:pos x="370" y="95"/>
                </a:cxn>
                <a:cxn ang="0">
                  <a:pos x="0" y="95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057" name="Text Box 169"/>
          <p:cNvSpPr txBox="1">
            <a:spLocks noChangeArrowheads="1"/>
          </p:cNvSpPr>
          <p:nvPr/>
        </p:nvSpPr>
        <p:spPr bwMode="auto">
          <a:xfrm>
            <a:off x="6072198" y="2701349"/>
            <a:ext cx="11961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550058" name="Text Box 170"/>
          <p:cNvSpPr txBox="1">
            <a:spLocks noChangeArrowheads="1"/>
          </p:cNvSpPr>
          <p:nvPr/>
        </p:nvSpPr>
        <p:spPr bwMode="auto">
          <a:xfrm>
            <a:off x="6429388" y="1538575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50059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0060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0061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0062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0063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0064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5" name="Group 177"/>
          <p:cNvGrpSpPr>
            <a:grpSpLocks/>
          </p:cNvGrpSpPr>
          <p:nvPr/>
        </p:nvGrpSpPr>
        <p:grpSpPr bwMode="auto">
          <a:xfrm>
            <a:off x="5102225" y="5075238"/>
            <a:ext cx="3838575" cy="1057275"/>
            <a:chOff x="608" y="2728"/>
            <a:chExt cx="2671" cy="908"/>
          </a:xfrm>
        </p:grpSpPr>
        <p:sp>
          <p:nvSpPr>
            <p:cNvPr id="550066" name="Text Box 178"/>
            <p:cNvSpPr txBox="1">
              <a:spLocks noChangeArrowheads="1"/>
            </p:cNvSpPr>
            <p:nvPr/>
          </p:nvSpPr>
          <p:spPr bwMode="auto">
            <a:xfrm>
              <a:off x="970" y="2841"/>
              <a:ext cx="2195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Arial" charset="0"/>
                  <a:cs typeface="Arial" charset="0"/>
                </a:rPr>
                <a:t>Serving GPRS Support Node (SGSN)</a:t>
              </a:r>
            </a:p>
          </p:txBody>
        </p:sp>
        <p:grpSp>
          <p:nvGrpSpPr>
            <p:cNvPr id="26" name="Group 179"/>
            <p:cNvGrpSpPr>
              <a:grpSpLocks/>
            </p:cNvGrpSpPr>
            <p:nvPr/>
          </p:nvGrpSpPr>
          <p:grpSpPr bwMode="auto">
            <a:xfrm>
              <a:off x="608" y="3125"/>
              <a:ext cx="344" cy="511"/>
              <a:chOff x="600" y="2677"/>
              <a:chExt cx="344" cy="511"/>
            </a:xfrm>
          </p:grpSpPr>
          <p:sp>
            <p:nvSpPr>
              <p:cNvPr id="550068" name="Rectangle 180"/>
              <p:cNvSpPr>
                <a:spLocks noChangeArrowheads="1"/>
              </p:cNvSpPr>
              <p:nvPr/>
            </p:nvSpPr>
            <p:spPr bwMode="auto">
              <a:xfrm>
                <a:off x="638" y="2821"/>
                <a:ext cx="218" cy="36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69" name="Freeform 181"/>
              <p:cNvSpPr>
                <a:spLocks/>
              </p:cNvSpPr>
              <p:nvPr/>
            </p:nvSpPr>
            <p:spPr bwMode="auto">
              <a:xfrm>
                <a:off x="858" y="2697"/>
                <a:ext cx="40" cy="131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62" y="57"/>
                  </a:cxn>
                  <a:cxn ang="0">
                    <a:pos x="0" y="74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70" name="Freeform 182"/>
              <p:cNvSpPr>
                <a:spLocks/>
              </p:cNvSpPr>
              <p:nvPr/>
            </p:nvSpPr>
            <p:spPr bwMode="auto">
              <a:xfrm>
                <a:off x="856" y="2803"/>
                <a:ext cx="41" cy="385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0" y="225"/>
                  </a:cxn>
                  <a:cxn ang="0">
                    <a:pos x="62" y="202"/>
                  </a:cxn>
                  <a:cxn ang="0">
                    <a:pos x="63" y="0"/>
                  </a:cxn>
                  <a:cxn ang="0">
                    <a:pos x="2" y="16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71" name="Freeform 183"/>
              <p:cNvSpPr>
                <a:spLocks/>
              </p:cNvSpPr>
              <p:nvPr/>
            </p:nvSpPr>
            <p:spPr bwMode="auto">
              <a:xfrm>
                <a:off x="883" y="2677"/>
                <a:ext cx="30" cy="13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47" y="78"/>
                  </a:cxn>
                  <a:cxn ang="0">
                    <a:pos x="15" y="77"/>
                  </a:cxn>
                  <a:cxn ang="0">
                    <a:pos x="0" y="35"/>
                  </a:cxn>
                  <a:cxn ang="0">
                    <a:pos x="12" y="0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72" name="Freeform 184"/>
              <p:cNvSpPr>
                <a:spLocks/>
              </p:cNvSpPr>
              <p:nvPr/>
            </p:nvSpPr>
            <p:spPr bwMode="auto">
              <a:xfrm>
                <a:off x="866" y="2739"/>
                <a:ext cx="28" cy="91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51"/>
                  </a:cxn>
                  <a:cxn ang="0">
                    <a:pos x="44" y="45"/>
                  </a:cxn>
                  <a:cxn ang="0">
                    <a:pos x="23" y="0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73" name="Freeform 185"/>
              <p:cNvSpPr>
                <a:spLocks/>
              </p:cNvSpPr>
              <p:nvPr/>
            </p:nvSpPr>
            <p:spPr bwMode="auto">
              <a:xfrm>
                <a:off x="622" y="2681"/>
                <a:ext cx="270" cy="169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66" y="1"/>
                  </a:cxn>
                  <a:cxn ang="0">
                    <a:pos x="417" y="0"/>
                  </a:cxn>
                  <a:cxn ang="0">
                    <a:pos x="370" y="95"/>
                  </a:cxn>
                  <a:cxn ang="0">
                    <a:pos x="0" y="95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" name="Group 186"/>
              <p:cNvGrpSpPr>
                <a:grpSpLocks/>
              </p:cNvGrpSpPr>
              <p:nvPr/>
            </p:nvGrpSpPr>
            <p:grpSpPr bwMode="auto">
              <a:xfrm>
                <a:off x="600" y="2926"/>
                <a:ext cx="344" cy="170"/>
                <a:chOff x="3600" y="219"/>
                <a:chExt cx="360" cy="175"/>
              </a:xfrm>
            </p:grpSpPr>
            <p:sp>
              <p:nvSpPr>
                <p:cNvPr id="550075" name="Oval 187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0076" name="Line 188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0077" name="Line 189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0078" name="Rectangle 190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550079" name="Oval 191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8" name="Group 192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550081" name="Line 1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0082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0083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196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550085" name="Line 1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0086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0087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0" name="Group 200"/>
            <p:cNvGrpSpPr>
              <a:grpSpLocks/>
            </p:cNvGrpSpPr>
            <p:nvPr/>
          </p:nvGrpSpPr>
          <p:grpSpPr bwMode="auto">
            <a:xfrm>
              <a:off x="641" y="2728"/>
              <a:ext cx="310" cy="326"/>
              <a:chOff x="3028" y="1864"/>
              <a:chExt cx="347" cy="631"/>
            </a:xfrm>
          </p:grpSpPr>
          <p:sp>
            <p:nvSpPr>
              <p:cNvPr id="550089" name="Rectangle 201"/>
              <p:cNvSpPr>
                <a:spLocks noChangeArrowheads="1"/>
              </p:cNvSpPr>
              <p:nvPr/>
            </p:nvSpPr>
            <p:spPr bwMode="auto">
              <a:xfrm>
                <a:off x="3047" y="2042"/>
                <a:ext cx="260" cy="4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90" name="Freeform 202"/>
              <p:cNvSpPr>
                <a:spLocks/>
              </p:cNvSpPr>
              <p:nvPr/>
            </p:nvSpPr>
            <p:spPr bwMode="auto">
              <a:xfrm>
                <a:off x="3309" y="1888"/>
                <a:ext cx="48" cy="163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62" y="57"/>
                  </a:cxn>
                  <a:cxn ang="0">
                    <a:pos x="0" y="74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91" name="Freeform 203"/>
              <p:cNvSpPr>
                <a:spLocks/>
              </p:cNvSpPr>
              <p:nvPr/>
            </p:nvSpPr>
            <p:spPr bwMode="auto">
              <a:xfrm>
                <a:off x="3307" y="2020"/>
                <a:ext cx="49" cy="475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0" y="225"/>
                  </a:cxn>
                  <a:cxn ang="0">
                    <a:pos x="62" y="202"/>
                  </a:cxn>
                  <a:cxn ang="0">
                    <a:pos x="63" y="0"/>
                  </a:cxn>
                  <a:cxn ang="0">
                    <a:pos x="2" y="16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92" name="Freeform 204"/>
              <p:cNvSpPr>
                <a:spLocks/>
              </p:cNvSpPr>
              <p:nvPr/>
            </p:nvSpPr>
            <p:spPr bwMode="auto">
              <a:xfrm>
                <a:off x="3339" y="1864"/>
                <a:ext cx="36" cy="17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47" y="78"/>
                  </a:cxn>
                  <a:cxn ang="0">
                    <a:pos x="15" y="77"/>
                  </a:cxn>
                  <a:cxn ang="0">
                    <a:pos x="0" y="35"/>
                  </a:cxn>
                  <a:cxn ang="0">
                    <a:pos x="12" y="0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93" name="Freeform 205"/>
              <p:cNvSpPr>
                <a:spLocks/>
              </p:cNvSpPr>
              <p:nvPr/>
            </p:nvSpPr>
            <p:spPr bwMode="auto">
              <a:xfrm>
                <a:off x="3319" y="1941"/>
                <a:ext cx="34" cy="112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51"/>
                  </a:cxn>
                  <a:cxn ang="0">
                    <a:pos x="44" y="45"/>
                  </a:cxn>
                  <a:cxn ang="0">
                    <a:pos x="23" y="0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94" name="Freeform 206"/>
              <p:cNvSpPr>
                <a:spLocks/>
              </p:cNvSpPr>
              <p:nvPr/>
            </p:nvSpPr>
            <p:spPr bwMode="auto">
              <a:xfrm>
                <a:off x="3028" y="1868"/>
                <a:ext cx="322" cy="209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66" y="1"/>
                  </a:cxn>
                  <a:cxn ang="0">
                    <a:pos x="417" y="0"/>
                  </a:cxn>
                  <a:cxn ang="0">
                    <a:pos x="370" y="95"/>
                  </a:cxn>
                  <a:cxn ang="0">
                    <a:pos x="0" y="95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207"/>
            <p:cNvGrpSpPr>
              <a:grpSpLocks/>
            </p:cNvGrpSpPr>
            <p:nvPr/>
          </p:nvGrpSpPr>
          <p:grpSpPr bwMode="auto">
            <a:xfrm>
              <a:off x="611" y="2856"/>
              <a:ext cx="370" cy="160"/>
              <a:chOff x="3600" y="219"/>
              <a:chExt cx="360" cy="175"/>
            </a:xfrm>
          </p:grpSpPr>
          <p:sp>
            <p:nvSpPr>
              <p:cNvPr id="550096" name="Oval 20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97" name="Line 20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98" name="Line 2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99" name="Rectangle 2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550100" name="Oval 2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9922" name="Group 2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50102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0103" name="Line 2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0104" name="Line 2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9938" name="Group 2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50106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0107" name="Line 2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0108" name="Line 2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50109" name="Text Box 221"/>
            <p:cNvSpPr txBox="1">
              <a:spLocks noChangeArrowheads="1"/>
            </p:cNvSpPr>
            <p:nvPr/>
          </p:nvSpPr>
          <p:spPr bwMode="auto">
            <a:xfrm>
              <a:off x="1002" y="3328"/>
              <a:ext cx="2277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Arial" charset="0"/>
                  <a:cs typeface="Arial" charset="0"/>
                </a:rPr>
                <a:t>Gateway GPRS Support Node (GGSN)</a:t>
              </a:r>
            </a:p>
          </p:txBody>
        </p:sp>
      </p:grpSp>
      <p:sp>
        <p:nvSpPr>
          <p:cNvPr id="55011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111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1019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cs typeface="Arial" charset="0"/>
              </a:rPr>
              <a:t>Public </a:t>
            </a:r>
          </a:p>
          <a:p>
            <a:pPr eaLnBrk="1" hangingPunct="1"/>
            <a:r>
              <a:rPr lang="en-US" sz="1600">
                <a:cs typeface="Arial" charset="0"/>
              </a:rPr>
              <a:t>Internet</a:t>
            </a:r>
          </a:p>
        </p:txBody>
      </p:sp>
      <p:grpSp>
        <p:nvGrpSpPr>
          <p:cNvPr id="549943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550113" name="Rectangle 225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9948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5011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11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36" y="110"/>
                  </a:cxn>
                  <a:cxn ang="0">
                    <a:pos x="183" y="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117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57"/>
                </a:cxn>
                <a:cxn ang="0">
                  <a:pos x="0" y="74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118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225"/>
                </a:cxn>
                <a:cxn ang="0">
                  <a:pos x="62" y="202"/>
                </a:cxn>
                <a:cxn ang="0">
                  <a:pos x="63" y="0"/>
                </a:cxn>
                <a:cxn ang="0">
                  <a:pos x="2" y="16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119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7" y="78"/>
                </a:cxn>
                <a:cxn ang="0">
                  <a:pos x="15" y="77"/>
                </a:cxn>
                <a:cxn ang="0">
                  <a:pos x="0" y="35"/>
                </a:cxn>
                <a:cxn ang="0">
                  <a:pos x="12" y="0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120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51"/>
                </a:cxn>
                <a:cxn ang="0">
                  <a:pos x="44" y="45"/>
                </a:cxn>
                <a:cxn ang="0">
                  <a:pos x="23" y="0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121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66" y="1"/>
                </a:cxn>
                <a:cxn ang="0">
                  <a:pos x="417" y="0"/>
                </a:cxn>
                <a:cxn ang="0">
                  <a:pos x="370" y="95"/>
                </a:cxn>
                <a:cxn ang="0">
                  <a:pos x="0" y="95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122" name="Text Box 234"/>
          <p:cNvSpPr txBox="1">
            <a:spLocks noChangeArrowheads="1"/>
          </p:cNvSpPr>
          <p:nvPr/>
        </p:nvSpPr>
        <p:spPr bwMode="auto">
          <a:xfrm>
            <a:off x="6286512" y="4590644"/>
            <a:ext cx="10398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550123" name="Text Box 235"/>
          <p:cNvSpPr txBox="1">
            <a:spLocks noChangeArrowheads="1"/>
          </p:cNvSpPr>
          <p:nvPr/>
        </p:nvSpPr>
        <p:spPr bwMode="auto">
          <a:xfrm>
            <a:off x="6572264" y="3429000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50124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0125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0126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0127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0128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0129" name="Text Box 241"/>
          <p:cNvSpPr txBox="1">
            <a:spLocks noChangeArrowheads="1"/>
          </p:cNvSpPr>
          <p:nvPr/>
        </p:nvSpPr>
        <p:spPr bwMode="auto">
          <a:xfrm>
            <a:off x="173039" y="3495636"/>
            <a:ext cx="46132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b="1" dirty="0" smtClean="0">
                <a:solidFill>
                  <a:srgbClr val="800000"/>
                </a:solidFill>
              </a:rPr>
              <a:t>2.5G Voice-Data Network</a:t>
            </a:r>
          </a:p>
          <a:p>
            <a:pPr algn="l"/>
            <a:endParaRPr lang="en-US" sz="2000" b="1" dirty="0" smtClean="0">
              <a:solidFill>
                <a:srgbClr val="800000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0033CC"/>
                </a:solidFill>
              </a:rPr>
              <a:t>Key </a:t>
            </a:r>
            <a:r>
              <a:rPr lang="en-US" sz="2000" b="1" dirty="0">
                <a:solidFill>
                  <a:srgbClr val="0033CC"/>
                </a:solidFill>
              </a:rPr>
              <a:t>insight: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/>
              <a:t>new cellular data</a:t>
            </a:r>
          </a:p>
          <a:p>
            <a:pPr algn="l"/>
            <a:r>
              <a:rPr lang="en-US" sz="2000" dirty="0"/>
              <a:t>network operates </a:t>
            </a:r>
            <a:r>
              <a:rPr lang="en-US" sz="20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parallel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l"/>
            <a:r>
              <a:rPr lang="en-US" sz="2000" dirty="0"/>
              <a:t>(except at edge) with existing </a:t>
            </a:r>
          </a:p>
          <a:p>
            <a:pPr algn="l"/>
            <a:r>
              <a:rPr lang="en-US" sz="2000" dirty="0"/>
              <a:t>cellular voice </a:t>
            </a:r>
            <a:r>
              <a:rPr lang="en-US" sz="2000" dirty="0" smtClean="0"/>
              <a:t>network.</a:t>
            </a:r>
            <a:endParaRPr lang="en-US" sz="2000" dirty="0"/>
          </a:p>
          <a:p>
            <a:pPr algn="l">
              <a:buClr>
                <a:schemeClr val="accent2"/>
              </a:buClr>
              <a:buSzPct val="80000"/>
              <a:buFont typeface="Wingdings" pitchFamily="2" charset="2"/>
              <a:buChar char="q"/>
            </a:pPr>
            <a:r>
              <a:rPr lang="en-US" sz="2000" dirty="0"/>
              <a:t> voice network </a:t>
            </a:r>
            <a:r>
              <a:rPr lang="en-US" sz="2000" dirty="0" smtClean="0"/>
              <a:t>is unchanged </a:t>
            </a:r>
            <a:r>
              <a:rPr lang="en-US" sz="2000" dirty="0"/>
              <a:t>in </a:t>
            </a:r>
            <a:r>
              <a:rPr lang="en-US" sz="2000" dirty="0" smtClean="0"/>
              <a:t>core.</a:t>
            </a:r>
            <a:endParaRPr lang="en-US" sz="2000" dirty="0"/>
          </a:p>
          <a:p>
            <a:pPr algn="l">
              <a:buClr>
                <a:schemeClr val="accent2"/>
              </a:buClr>
              <a:buSzPct val="80000"/>
              <a:buFont typeface="Wingdings" pitchFamily="2" charset="2"/>
              <a:buChar char="q"/>
            </a:pPr>
            <a:r>
              <a:rPr lang="en-US" sz="2000" dirty="0"/>
              <a:t> data network operates in </a:t>
            </a:r>
            <a:r>
              <a:rPr lang="en-US" sz="2000" dirty="0" smtClean="0"/>
              <a:t>parallel.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27" name="Slide Number Placeholder 2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54BAB6-FEBD-4F64-A6D7-C50E0F3E21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25" name="Footer Placeholder 2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31494" y="188640"/>
            <a:ext cx="8905002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  <a:cs typeface="Arial" charset="0"/>
              </a:rPr>
              <a:t>3G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  <a:cs typeface="Arial" charset="0"/>
              </a:rPr>
              <a:t>(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  <a:cs typeface="Arial" charset="0"/>
              </a:rPr>
              <a:t>Voice+Data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  <a:cs typeface="Arial" charset="0"/>
              </a:rPr>
              <a:t>)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  <a:cs typeface="Arial" charset="0"/>
              </a:rPr>
              <a:t>Network Architecture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  <a:cs typeface="Arial" charset="0"/>
            </a:endParaRPr>
          </a:p>
        </p:txBody>
      </p:sp>
      <p:grpSp>
        <p:nvGrpSpPr>
          <p:cNvPr id="92164" name="Group 3"/>
          <p:cNvGrpSpPr>
            <a:grpSpLocks/>
          </p:cNvGrpSpPr>
          <p:nvPr/>
        </p:nvGrpSpPr>
        <p:grpSpPr bwMode="auto">
          <a:xfrm>
            <a:off x="1901825" y="1522413"/>
            <a:ext cx="242888" cy="485775"/>
            <a:chOff x="3796" y="1043"/>
            <a:chExt cx="865" cy="1237"/>
          </a:xfrm>
        </p:grpSpPr>
        <p:sp>
          <p:nvSpPr>
            <p:cNvPr id="40163" name="Line 4"/>
            <p:cNvSpPr>
              <a:spLocks noChangeShapeType="1"/>
            </p:cNvSpPr>
            <p:nvPr/>
          </p:nvSpPr>
          <p:spPr bwMode="auto">
            <a:xfrm flipH="1">
              <a:off x="3994" y="1480"/>
              <a:ext cx="232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64" name="Line 5"/>
            <p:cNvSpPr>
              <a:spLocks noChangeShapeType="1"/>
            </p:cNvSpPr>
            <p:nvPr/>
          </p:nvSpPr>
          <p:spPr bwMode="auto">
            <a:xfrm>
              <a:off x="4226" y="1480"/>
              <a:ext cx="237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65" name="Line 6"/>
            <p:cNvSpPr>
              <a:spLocks noChangeShapeType="1"/>
            </p:cNvSpPr>
            <p:nvPr/>
          </p:nvSpPr>
          <p:spPr bwMode="auto">
            <a:xfrm>
              <a:off x="3994" y="2199"/>
              <a:ext cx="232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66" name="Line 7"/>
            <p:cNvSpPr>
              <a:spLocks noChangeShapeType="1"/>
            </p:cNvSpPr>
            <p:nvPr/>
          </p:nvSpPr>
          <p:spPr bwMode="auto">
            <a:xfrm flipH="1">
              <a:off x="4226" y="2199"/>
              <a:ext cx="237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67" name="Line 8"/>
            <p:cNvSpPr>
              <a:spLocks noChangeShapeType="1"/>
            </p:cNvSpPr>
            <p:nvPr/>
          </p:nvSpPr>
          <p:spPr bwMode="auto">
            <a:xfrm>
              <a:off x="4226" y="1496"/>
              <a:ext cx="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68" name="Line 9"/>
            <p:cNvSpPr>
              <a:spLocks noChangeShapeType="1"/>
            </p:cNvSpPr>
            <p:nvPr/>
          </p:nvSpPr>
          <p:spPr bwMode="auto">
            <a:xfrm flipV="1">
              <a:off x="3994" y="2126"/>
              <a:ext cx="232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69" name="Line 10"/>
            <p:cNvSpPr>
              <a:spLocks noChangeShapeType="1"/>
            </p:cNvSpPr>
            <p:nvPr/>
          </p:nvSpPr>
          <p:spPr bwMode="auto">
            <a:xfrm flipH="1" flipV="1">
              <a:off x="4226" y="2126"/>
              <a:ext cx="237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70" name="Line 11"/>
            <p:cNvSpPr>
              <a:spLocks noChangeShapeType="1"/>
            </p:cNvSpPr>
            <p:nvPr/>
          </p:nvSpPr>
          <p:spPr bwMode="auto">
            <a:xfrm>
              <a:off x="4090" y="1892"/>
              <a:ext cx="136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71" name="Line 12"/>
            <p:cNvSpPr>
              <a:spLocks noChangeShapeType="1"/>
            </p:cNvSpPr>
            <p:nvPr/>
          </p:nvSpPr>
          <p:spPr bwMode="auto">
            <a:xfrm flipV="1">
              <a:off x="4226" y="1892"/>
              <a:ext cx="147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72" name="Line 13"/>
            <p:cNvSpPr>
              <a:spLocks noChangeShapeType="1"/>
            </p:cNvSpPr>
            <p:nvPr/>
          </p:nvSpPr>
          <p:spPr bwMode="auto">
            <a:xfrm>
              <a:off x="4045" y="1997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73" name="Line 14"/>
            <p:cNvSpPr>
              <a:spLocks noChangeShapeType="1"/>
            </p:cNvSpPr>
            <p:nvPr/>
          </p:nvSpPr>
          <p:spPr bwMode="auto">
            <a:xfrm flipV="1">
              <a:off x="4226" y="201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74" name="Line 15"/>
            <p:cNvSpPr>
              <a:spLocks noChangeShapeType="1"/>
            </p:cNvSpPr>
            <p:nvPr/>
          </p:nvSpPr>
          <p:spPr bwMode="auto">
            <a:xfrm flipV="1">
              <a:off x="4226" y="1783"/>
              <a:ext cx="90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75" name="Line 16"/>
            <p:cNvSpPr>
              <a:spLocks noChangeShapeType="1"/>
            </p:cNvSpPr>
            <p:nvPr/>
          </p:nvSpPr>
          <p:spPr bwMode="auto">
            <a:xfrm flipV="1">
              <a:off x="4226" y="1633"/>
              <a:ext cx="57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76" name="Line 17"/>
            <p:cNvSpPr>
              <a:spLocks noChangeShapeType="1"/>
            </p:cNvSpPr>
            <p:nvPr/>
          </p:nvSpPr>
          <p:spPr bwMode="auto">
            <a:xfrm>
              <a:off x="4124" y="1771"/>
              <a:ext cx="113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77" name="Line 18"/>
            <p:cNvSpPr>
              <a:spLocks noChangeShapeType="1"/>
            </p:cNvSpPr>
            <p:nvPr/>
          </p:nvSpPr>
          <p:spPr bwMode="auto">
            <a:xfrm>
              <a:off x="4175" y="1625"/>
              <a:ext cx="62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2401" name="Group 19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0189" name="Line 20"/>
              <p:cNvSpPr>
                <a:spLocks noChangeShapeType="1"/>
              </p:cNvSpPr>
              <p:nvPr/>
            </p:nvSpPr>
            <p:spPr bwMode="auto">
              <a:xfrm>
                <a:off x="4231" y="160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90" name="Line 21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91" name="Line 22"/>
              <p:cNvSpPr>
                <a:spLocks noChangeShapeType="1"/>
              </p:cNvSpPr>
              <p:nvPr/>
            </p:nvSpPr>
            <p:spPr bwMode="auto">
              <a:xfrm rot="6361956">
                <a:off x="4602" y="1389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92" name="Line 2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2402" name="Group 24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0185" name="Line 25"/>
              <p:cNvSpPr>
                <a:spLocks noChangeShapeType="1"/>
              </p:cNvSpPr>
              <p:nvPr/>
            </p:nvSpPr>
            <p:spPr bwMode="auto">
              <a:xfrm>
                <a:off x="4226" y="1611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86" name="Line 26"/>
              <p:cNvSpPr>
                <a:spLocks noChangeShapeType="1"/>
              </p:cNvSpPr>
              <p:nvPr/>
            </p:nvSpPr>
            <p:spPr bwMode="auto">
              <a:xfrm rot="6361956" flipH="1" flipV="1">
                <a:off x="4460" y="1219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87" name="Line 27"/>
              <p:cNvSpPr>
                <a:spLocks noChangeShapeType="1"/>
              </p:cNvSpPr>
              <p:nvPr/>
            </p:nvSpPr>
            <p:spPr bwMode="auto">
              <a:xfrm rot="6361956">
                <a:off x="4598" y="1402"/>
                <a:ext cx="178" cy="20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88" name="Line 28"/>
              <p:cNvSpPr>
                <a:spLocks noChangeShapeType="1"/>
              </p:cNvSpPr>
              <p:nvPr/>
            </p:nvSpPr>
            <p:spPr bwMode="auto">
              <a:xfrm rot="6361956" flipH="1" flipV="1">
                <a:off x="4743" y="1300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2403" name="Group 29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0181" name="Line 30"/>
              <p:cNvSpPr>
                <a:spLocks noChangeShapeType="1"/>
              </p:cNvSpPr>
              <p:nvPr/>
            </p:nvSpPr>
            <p:spPr bwMode="auto">
              <a:xfrm>
                <a:off x="4231" y="1605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82" name="Line 31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83" name="Line 32"/>
              <p:cNvSpPr>
                <a:spLocks noChangeShapeType="1"/>
              </p:cNvSpPr>
              <p:nvPr/>
            </p:nvSpPr>
            <p:spPr bwMode="auto">
              <a:xfrm rot="6361956">
                <a:off x="4615" y="1387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84" name="Line 3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2165" name="Group 34"/>
          <p:cNvGrpSpPr>
            <a:grpSpLocks/>
          </p:cNvGrpSpPr>
          <p:nvPr/>
        </p:nvGrpSpPr>
        <p:grpSpPr bwMode="auto">
          <a:xfrm>
            <a:off x="2390775" y="2000250"/>
            <a:ext cx="242888" cy="485775"/>
            <a:chOff x="3796" y="1043"/>
            <a:chExt cx="865" cy="1237"/>
          </a:xfrm>
        </p:grpSpPr>
        <p:sp>
          <p:nvSpPr>
            <p:cNvPr id="40133" name="Line 35"/>
            <p:cNvSpPr>
              <a:spLocks noChangeShapeType="1"/>
            </p:cNvSpPr>
            <p:nvPr/>
          </p:nvSpPr>
          <p:spPr bwMode="auto">
            <a:xfrm flipH="1">
              <a:off x="3994" y="1480"/>
              <a:ext cx="232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34" name="Line 36"/>
            <p:cNvSpPr>
              <a:spLocks noChangeShapeType="1"/>
            </p:cNvSpPr>
            <p:nvPr/>
          </p:nvSpPr>
          <p:spPr bwMode="auto">
            <a:xfrm>
              <a:off x="4226" y="1480"/>
              <a:ext cx="237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35" name="Line 37"/>
            <p:cNvSpPr>
              <a:spLocks noChangeShapeType="1"/>
            </p:cNvSpPr>
            <p:nvPr/>
          </p:nvSpPr>
          <p:spPr bwMode="auto">
            <a:xfrm>
              <a:off x="3994" y="2199"/>
              <a:ext cx="232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36" name="Line 38"/>
            <p:cNvSpPr>
              <a:spLocks noChangeShapeType="1"/>
            </p:cNvSpPr>
            <p:nvPr/>
          </p:nvSpPr>
          <p:spPr bwMode="auto">
            <a:xfrm flipH="1">
              <a:off x="4226" y="2199"/>
              <a:ext cx="237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37" name="Line 39"/>
            <p:cNvSpPr>
              <a:spLocks noChangeShapeType="1"/>
            </p:cNvSpPr>
            <p:nvPr/>
          </p:nvSpPr>
          <p:spPr bwMode="auto">
            <a:xfrm>
              <a:off x="4226" y="1496"/>
              <a:ext cx="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38" name="Line 40"/>
            <p:cNvSpPr>
              <a:spLocks noChangeShapeType="1"/>
            </p:cNvSpPr>
            <p:nvPr/>
          </p:nvSpPr>
          <p:spPr bwMode="auto">
            <a:xfrm flipV="1">
              <a:off x="3994" y="2126"/>
              <a:ext cx="232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39" name="Line 41"/>
            <p:cNvSpPr>
              <a:spLocks noChangeShapeType="1"/>
            </p:cNvSpPr>
            <p:nvPr/>
          </p:nvSpPr>
          <p:spPr bwMode="auto">
            <a:xfrm flipH="1" flipV="1">
              <a:off x="4226" y="2126"/>
              <a:ext cx="237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40" name="Line 42"/>
            <p:cNvSpPr>
              <a:spLocks noChangeShapeType="1"/>
            </p:cNvSpPr>
            <p:nvPr/>
          </p:nvSpPr>
          <p:spPr bwMode="auto">
            <a:xfrm>
              <a:off x="4090" y="1892"/>
              <a:ext cx="136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41" name="Line 43"/>
            <p:cNvSpPr>
              <a:spLocks noChangeShapeType="1"/>
            </p:cNvSpPr>
            <p:nvPr/>
          </p:nvSpPr>
          <p:spPr bwMode="auto">
            <a:xfrm flipV="1">
              <a:off x="4226" y="1892"/>
              <a:ext cx="147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42" name="Line 44"/>
            <p:cNvSpPr>
              <a:spLocks noChangeShapeType="1"/>
            </p:cNvSpPr>
            <p:nvPr/>
          </p:nvSpPr>
          <p:spPr bwMode="auto">
            <a:xfrm>
              <a:off x="4045" y="1997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43" name="Line 45"/>
            <p:cNvSpPr>
              <a:spLocks noChangeShapeType="1"/>
            </p:cNvSpPr>
            <p:nvPr/>
          </p:nvSpPr>
          <p:spPr bwMode="auto">
            <a:xfrm flipV="1">
              <a:off x="4226" y="201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44" name="Line 46"/>
            <p:cNvSpPr>
              <a:spLocks noChangeShapeType="1"/>
            </p:cNvSpPr>
            <p:nvPr/>
          </p:nvSpPr>
          <p:spPr bwMode="auto">
            <a:xfrm flipV="1">
              <a:off x="4226" y="1783"/>
              <a:ext cx="90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45" name="Line 47"/>
            <p:cNvSpPr>
              <a:spLocks noChangeShapeType="1"/>
            </p:cNvSpPr>
            <p:nvPr/>
          </p:nvSpPr>
          <p:spPr bwMode="auto">
            <a:xfrm flipV="1">
              <a:off x="4226" y="1633"/>
              <a:ext cx="57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46" name="Line 48"/>
            <p:cNvSpPr>
              <a:spLocks noChangeShapeType="1"/>
            </p:cNvSpPr>
            <p:nvPr/>
          </p:nvSpPr>
          <p:spPr bwMode="auto">
            <a:xfrm>
              <a:off x="4124" y="1771"/>
              <a:ext cx="113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47" name="Line 49"/>
            <p:cNvSpPr>
              <a:spLocks noChangeShapeType="1"/>
            </p:cNvSpPr>
            <p:nvPr/>
          </p:nvSpPr>
          <p:spPr bwMode="auto">
            <a:xfrm>
              <a:off x="4175" y="1625"/>
              <a:ext cx="62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2371" name="Group 50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0159" name="Line 51"/>
              <p:cNvSpPr>
                <a:spLocks noChangeShapeType="1"/>
              </p:cNvSpPr>
              <p:nvPr/>
            </p:nvSpPr>
            <p:spPr bwMode="auto">
              <a:xfrm>
                <a:off x="4231" y="160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60" name="Line 52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61" name="Line 53"/>
              <p:cNvSpPr>
                <a:spLocks noChangeShapeType="1"/>
              </p:cNvSpPr>
              <p:nvPr/>
            </p:nvSpPr>
            <p:spPr bwMode="auto">
              <a:xfrm rot="6361956">
                <a:off x="4602" y="1389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62" name="Line 5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2372" name="Group 55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0155" name="Line 56"/>
              <p:cNvSpPr>
                <a:spLocks noChangeShapeType="1"/>
              </p:cNvSpPr>
              <p:nvPr/>
            </p:nvSpPr>
            <p:spPr bwMode="auto">
              <a:xfrm>
                <a:off x="4226" y="1611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56" name="Line 57"/>
              <p:cNvSpPr>
                <a:spLocks noChangeShapeType="1"/>
              </p:cNvSpPr>
              <p:nvPr/>
            </p:nvSpPr>
            <p:spPr bwMode="auto">
              <a:xfrm rot="6361956" flipH="1" flipV="1">
                <a:off x="4460" y="1219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57" name="Line 58"/>
              <p:cNvSpPr>
                <a:spLocks noChangeShapeType="1"/>
              </p:cNvSpPr>
              <p:nvPr/>
            </p:nvSpPr>
            <p:spPr bwMode="auto">
              <a:xfrm rot="6361956">
                <a:off x="4598" y="1402"/>
                <a:ext cx="178" cy="20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58" name="Line 59"/>
              <p:cNvSpPr>
                <a:spLocks noChangeShapeType="1"/>
              </p:cNvSpPr>
              <p:nvPr/>
            </p:nvSpPr>
            <p:spPr bwMode="auto">
              <a:xfrm rot="6361956" flipH="1" flipV="1">
                <a:off x="4743" y="1300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2373" name="Group 60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0151" name="Line 61"/>
              <p:cNvSpPr>
                <a:spLocks noChangeShapeType="1"/>
              </p:cNvSpPr>
              <p:nvPr/>
            </p:nvSpPr>
            <p:spPr bwMode="auto">
              <a:xfrm>
                <a:off x="4231" y="1605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52" name="Line 62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53" name="Line 63"/>
              <p:cNvSpPr>
                <a:spLocks noChangeShapeType="1"/>
              </p:cNvSpPr>
              <p:nvPr/>
            </p:nvSpPr>
            <p:spPr bwMode="auto">
              <a:xfrm rot="6361956">
                <a:off x="4615" y="1387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54" name="Line 6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2166" name="Group 65"/>
          <p:cNvGrpSpPr>
            <a:grpSpLocks/>
          </p:cNvGrpSpPr>
          <p:nvPr/>
        </p:nvGrpSpPr>
        <p:grpSpPr bwMode="auto">
          <a:xfrm>
            <a:off x="1865313" y="2311400"/>
            <a:ext cx="242887" cy="485775"/>
            <a:chOff x="3796" y="1043"/>
            <a:chExt cx="865" cy="1237"/>
          </a:xfrm>
        </p:grpSpPr>
        <p:sp>
          <p:nvSpPr>
            <p:cNvPr id="40103" name="Line 66"/>
            <p:cNvSpPr>
              <a:spLocks noChangeShapeType="1"/>
            </p:cNvSpPr>
            <p:nvPr/>
          </p:nvSpPr>
          <p:spPr bwMode="auto">
            <a:xfrm flipH="1">
              <a:off x="3994" y="1480"/>
              <a:ext cx="232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04" name="Line 67"/>
            <p:cNvSpPr>
              <a:spLocks noChangeShapeType="1"/>
            </p:cNvSpPr>
            <p:nvPr/>
          </p:nvSpPr>
          <p:spPr bwMode="auto">
            <a:xfrm>
              <a:off x="4226" y="1480"/>
              <a:ext cx="237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05" name="Line 68"/>
            <p:cNvSpPr>
              <a:spLocks noChangeShapeType="1"/>
            </p:cNvSpPr>
            <p:nvPr/>
          </p:nvSpPr>
          <p:spPr bwMode="auto">
            <a:xfrm>
              <a:off x="3994" y="2199"/>
              <a:ext cx="232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06" name="Line 69"/>
            <p:cNvSpPr>
              <a:spLocks noChangeShapeType="1"/>
            </p:cNvSpPr>
            <p:nvPr/>
          </p:nvSpPr>
          <p:spPr bwMode="auto">
            <a:xfrm flipH="1">
              <a:off x="4226" y="2199"/>
              <a:ext cx="237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07" name="Line 70"/>
            <p:cNvSpPr>
              <a:spLocks noChangeShapeType="1"/>
            </p:cNvSpPr>
            <p:nvPr/>
          </p:nvSpPr>
          <p:spPr bwMode="auto">
            <a:xfrm>
              <a:off x="4226" y="1496"/>
              <a:ext cx="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08" name="Line 71"/>
            <p:cNvSpPr>
              <a:spLocks noChangeShapeType="1"/>
            </p:cNvSpPr>
            <p:nvPr/>
          </p:nvSpPr>
          <p:spPr bwMode="auto">
            <a:xfrm flipV="1">
              <a:off x="3994" y="2126"/>
              <a:ext cx="232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09" name="Line 72"/>
            <p:cNvSpPr>
              <a:spLocks noChangeShapeType="1"/>
            </p:cNvSpPr>
            <p:nvPr/>
          </p:nvSpPr>
          <p:spPr bwMode="auto">
            <a:xfrm flipH="1" flipV="1">
              <a:off x="4226" y="2126"/>
              <a:ext cx="237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10" name="Line 73"/>
            <p:cNvSpPr>
              <a:spLocks noChangeShapeType="1"/>
            </p:cNvSpPr>
            <p:nvPr/>
          </p:nvSpPr>
          <p:spPr bwMode="auto">
            <a:xfrm>
              <a:off x="4090" y="1892"/>
              <a:ext cx="136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11" name="Line 74"/>
            <p:cNvSpPr>
              <a:spLocks noChangeShapeType="1"/>
            </p:cNvSpPr>
            <p:nvPr/>
          </p:nvSpPr>
          <p:spPr bwMode="auto">
            <a:xfrm flipV="1">
              <a:off x="4226" y="1892"/>
              <a:ext cx="147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12" name="Line 75"/>
            <p:cNvSpPr>
              <a:spLocks noChangeShapeType="1"/>
            </p:cNvSpPr>
            <p:nvPr/>
          </p:nvSpPr>
          <p:spPr bwMode="auto">
            <a:xfrm>
              <a:off x="4045" y="1997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13" name="Line 76"/>
            <p:cNvSpPr>
              <a:spLocks noChangeShapeType="1"/>
            </p:cNvSpPr>
            <p:nvPr/>
          </p:nvSpPr>
          <p:spPr bwMode="auto">
            <a:xfrm flipV="1">
              <a:off x="4226" y="201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14" name="Line 77"/>
            <p:cNvSpPr>
              <a:spLocks noChangeShapeType="1"/>
            </p:cNvSpPr>
            <p:nvPr/>
          </p:nvSpPr>
          <p:spPr bwMode="auto">
            <a:xfrm flipV="1">
              <a:off x="4226" y="1783"/>
              <a:ext cx="90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15" name="Line 78"/>
            <p:cNvSpPr>
              <a:spLocks noChangeShapeType="1"/>
            </p:cNvSpPr>
            <p:nvPr/>
          </p:nvSpPr>
          <p:spPr bwMode="auto">
            <a:xfrm flipV="1">
              <a:off x="4226" y="1633"/>
              <a:ext cx="57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16" name="Line 79"/>
            <p:cNvSpPr>
              <a:spLocks noChangeShapeType="1"/>
            </p:cNvSpPr>
            <p:nvPr/>
          </p:nvSpPr>
          <p:spPr bwMode="auto">
            <a:xfrm>
              <a:off x="4124" y="1771"/>
              <a:ext cx="113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117" name="Line 80"/>
            <p:cNvSpPr>
              <a:spLocks noChangeShapeType="1"/>
            </p:cNvSpPr>
            <p:nvPr/>
          </p:nvSpPr>
          <p:spPr bwMode="auto">
            <a:xfrm>
              <a:off x="4175" y="1625"/>
              <a:ext cx="62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2341" name="Group 81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0129" name="Line 82"/>
              <p:cNvSpPr>
                <a:spLocks noChangeShapeType="1"/>
              </p:cNvSpPr>
              <p:nvPr/>
            </p:nvSpPr>
            <p:spPr bwMode="auto">
              <a:xfrm>
                <a:off x="4231" y="160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30" name="Line 83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31" name="Line 84"/>
              <p:cNvSpPr>
                <a:spLocks noChangeShapeType="1"/>
              </p:cNvSpPr>
              <p:nvPr/>
            </p:nvSpPr>
            <p:spPr bwMode="auto">
              <a:xfrm rot="6361956">
                <a:off x="4602" y="1389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32" name="Line 8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2342" name="Group 86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0125" name="Line 87"/>
              <p:cNvSpPr>
                <a:spLocks noChangeShapeType="1"/>
              </p:cNvSpPr>
              <p:nvPr/>
            </p:nvSpPr>
            <p:spPr bwMode="auto">
              <a:xfrm>
                <a:off x="4226" y="1611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26" name="Line 88"/>
              <p:cNvSpPr>
                <a:spLocks noChangeShapeType="1"/>
              </p:cNvSpPr>
              <p:nvPr/>
            </p:nvSpPr>
            <p:spPr bwMode="auto">
              <a:xfrm rot="6361956" flipH="1" flipV="1">
                <a:off x="4460" y="1219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27" name="Line 89"/>
              <p:cNvSpPr>
                <a:spLocks noChangeShapeType="1"/>
              </p:cNvSpPr>
              <p:nvPr/>
            </p:nvSpPr>
            <p:spPr bwMode="auto">
              <a:xfrm rot="6361956">
                <a:off x="4598" y="1402"/>
                <a:ext cx="178" cy="20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28" name="Line 90"/>
              <p:cNvSpPr>
                <a:spLocks noChangeShapeType="1"/>
              </p:cNvSpPr>
              <p:nvPr/>
            </p:nvSpPr>
            <p:spPr bwMode="auto">
              <a:xfrm rot="6361956" flipH="1" flipV="1">
                <a:off x="4743" y="1300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2343" name="Group 91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0121" name="Line 92"/>
              <p:cNvSpPr>
                <a:spLocks noChangeShapeType="1"/>
              </p:cNvSpPr>
              <p:nvPr/>
            </p:nvSpPr>
            <p:spPr bwMode="auto">
              <a:xfrm>
                <a:off x="4231" y="1605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22" name="Line 93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23" name="Line 94"/>
              <p:cNvSpPr>
                <a:spLocks noChangeShapeType="1"/>
              </p:cNvSpPr>
              <p:nvPr/>
            </p:nvSpPr>
            <p:spPr bwMode="auto">
              <a:xfrm rot="6361956">
                <a:off x="4615" y="1387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124" name="Line 9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smtClean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smtClean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smtClean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4613275" y="1196752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2182" name="Group 139"/>
          <p:cNvGrpSpPr>
            <a:grpSpLocks/>
          </p:cNvGrpSpPr>
          <p:nvPr/>
        </p:nvGrpSpPr>
        <p:grpSpPr bwMode="auto">
          <a:xfrm>
            <a:off x="4605338" y="3425825"/>
            <a:ext cx="693737" cy="314325"/>
            <a:chOff x="3600" y="219"/>
            <a:chExt cx="360" cy="175"/>
          </a:xfrm>
        </p:grpSpPr>
        <p:sp>
          <p:nvSpPr>
            <p:cNvPr id="40063" name="Oval 1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064" name="Line 1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065" name="Line 1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066" name="Rectangle 143"/>
            <p:cNvSpPr>
              <a:spLocks noChangeArrowheads="1"/>
            </p:cNvSpPr>
            <p:nvPr/>
          </p:nvSpPr>
          <p:spPr bwMode="auto">
            <a:xfrm>
              <a:off x="3603" y="289"/>
              <a:ext cx="353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067" name="Oval 1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2291" name="Group 1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73" name="Line 1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074" name="Line 1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075" name="Line 1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2292" name="Group 1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70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071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072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2197" name="Group 177"/>
          <p:cNvGrpSpPr>
            <a:grpSpLocks/>
          </p:cNvGrpSpPr>
          <p:nvPr/>
        </p:nvGrpSpPr>
        <p:grpSpPr bwMode="auto">
          <a:xfrm>
            <a:off x="5102225" y="5075238"/>
            <a:ext cx="3838575" cy="1057275"/>
            <a:chOff x="608" y="2728"/>
            <a:chExt cx="2671" cy="908"/>
          </a:xfrm>
        </p:grpSpPr>
        <p:sp>
          <p:nvSpPr>
            <p:cNvPr id="40010" name="Text Box 178"/>
            <p:cNvSpPr txBox="1">
              <a:spLocks noChangeArrowheads="1"/>
            </p:cNvSpPr>
            <p:nvPr/>
          </p:nvSpPr>
          <p:spPr bwMode="auto">
            <a:xfrm>
              <a:off x="970" y="2841"/>
              <a:ext cx="2195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Serving GPRS Support Node (SGSN)</a:t>
              </a:r>
            </a:p>
          </p:txBody>
        </p:sp>
        <p:grpSp>
          <p:nvGrpSpPr>
            <p:cNvPr id="92234" name="Group 179"/>
            <p:cNvGrpSpPr>
              <a:grpSpLocks/>
            </p:cNvGrpSpPr>
            <p:nvPr/>
          </p:nvGrpSpPr>
          <p:grpSpPr bwMode="auto">
            <a:xfrm>
              <a:off x="608" y="3125"/>
              <a:ext cx="344" cy="511"/>
              <a:chOff x="600" y="2677"/>
              <a:chExt cx="344" cy="511"/>
            </a:xfrm>
          </p:grpSpPr>
          <p:sp>
            <p:nvSpPr>
              <p:cNvPr id="40034" name="Rectangle 180"/>
              <p:cNvSpPr>
                <a:spLocks noChangeArrowheads="1"/>
              </p:cNvSpPr>
              <p:nvPr/>
            </p:nvSpPr>
            <p:spPr bwMode="auto">
              <a:xfrm>
                <a:off x="638" y="2821"/>
                <a:ext cx="218" cy="36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58" name="Freeform 181"/>
              <p:cNvSpPr>
                <a:spLocks/>
              </p:cNvSpPr>
              <p:nvPr/>
            </p:nvSpPr>
            <p:spPr bwMode="auto">
              <a:xfrm>
                <a:off x="858" y="2697"/>
                <a:ext cx="40" cy="131"/>
              </a:xfrm>
              <a:custGeom>
                <a:avLst/>
                <a:gdLst>
                  <a:gd name="T0" fmla="*/ 3 w 62"/>
                  <a:gd name="T1" fmla="*/ 0 h 74"/>
                  <a:gd name="T2" fmla="*/ 5 w 62"/>
                  <a:gd name="T3" fmla="*/ 1758 h 74"/>
                  <a:gd name="T4" fmla="*/ 0 w 62"/>
                  <a:gd name="T5" fmla="*/ 2282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9" name="Freeform 182"/>
              <p:cNvSpPr>
                <a:spLocks/>
              </p:cNvSpPr>
              <p:nvPr/>
            </p:nvSpPr>
            <p:spPr bwMode="auto">
              <a:xfrm>
                <a:off x="856" y="2803"/>
                <a:ext cx="41" cy="385"/>
              </a:xfrm>
              <a:custGeom>
                <a:avLst/>
                <a:gdLst>
                  <a:gd name="T0" fmla="*/ 1 w 63"/>
                  <a:gd name="T1" fmla="*/ 395 h 225"/>
                  <a:gd name="T2" fmla="*/ 0 w 63"/>
                  <a:gd name="T3" fmla="*/ 5650 h 225"/>
                  <a:gd name="T4" fmla="*/ 5 w 63"/>
                  <a:gd name="T5" fmla="*/ 5073 h 225"/>
                  <a:gd name="T6" fmla="*/ 5 w 63"/>
                  <a:gd name="T7" fmla="*/ 0 h 225"/>
                  <a:gd name="T8" fmla="*/ 1 w 63"/>
                  <a:gd name="T9" fmla="*/ 395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0" name="Freeform 183"/>
              <p:cNvSpPr>
                <a:spLocks/>
              </p:cNvSpPr>
              <p:nvPr/>
            </p:nvSpPr>
            <p:spPr bwMode="auto">
              <a:xfrm>
                <a:off x="883" y="2677"/>
                <a:ext cx="30" cy="139"/>
              </a:xfrm>
              <a:custGeom>
                <a:avLst/>
                <a:gdLst>
                  <a:gd name="T0" fmla="*/ 1 w 47"/>
                  <a:gd name="T1" fmla="*/ 0 h 78"/>
                  <a:gd name="T2" fmla="*/ 3 w 47"/>
                  <a:gd name="T3" fmla="*/ 2502 h 78"/>
                  <a:gd name="T4" fmla="*/ 1 w 47"/>
                  <a:gd name="T5" fmla="*/ 2461 h 78"/>
                  <a:gd name="T6" fmla="*/ 0 w 47"/>
                  <a:gd name="T7" fmla="*/ 1108 h 78"/>
                  <a:gd name="T8" fmla="*/ 1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1" name="Freeform 184"/>
              <p:cNvSpPr>
                <a:spLocks/>
              </p:cNvSpPr>
              <p:nvPr/>
            </p:nvSpPr>
            <p:spPr bwMode="auto">
              <a:xfrm>
                <a:off x="866" y="2739"/>
                <a:ext cx="28" cy="91"/>
              </a:xfrm>
              <a:custGeom>
                <a:avLst/>
                <a:gdLst>
                  <a:gd name="T0" fmla="*/ 2 w 44"/>
                  <a:gd name="T1" fmla="*/ 0 h 51"/>
                  <a:gd name="T2" fmla="*/ 0 w 44"/>
                  <a:gd name="T3" fmla="*/ 1643 h 51"/>
                  <a:gd name="T4" fmla="*/ 3 w 44"/>
                  <a:gd name="T5" fmla="*/ 1449 h 51"/>
                  <a:gd name="T6" fmla="*/ 2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2" name="Freeform 185"/>
              <p:cNvSpPr>
                <a:spLocks/>
              </p:cNvSpPr>
              <p:nvPr/>
            </p:nvSpPr>
            <p:spPr bwMode="auto">
              <a:xfrm>
                <a:off x="622" y="2681"/>
                <a:ext cx="270" cy="169"/>
              </a:xfrm>
              <a:custGeom>
                <a:avLst/>
                <a:gdLst>
                  <a:gd name="T0" fmla="*/ 0 w 417"/>
                  <a:gd name="T1" fmla="*/ 3014 h 95"/>
                  <a:gd name="T2" fmla="*/ 5 w 417"/>
                  <a:gd name="T3" fmla="*/ 37 h 95"/>
                  <a:gd name="T4" fmla="*/ 30 w 417"/>
                  <a:gd name="T5" fmla="*/ 0 h 95"/>
                  <a:gd name="T6" fmla="*/ 27 w 417"/>
                  <a:gd name="T7" fmla="*/ 3014 h 95"/>
                  <a:gd name="T8" fmla="*/ 0 w 417"/>
                  <a:gd name="T9" fmla="*/ 3014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2263" name="Group 186"/>
              <p:cNvGrpSpPr>
                <a:grpSpLocks/>
              </p:cNvGrpSpPr>
              <p:nvPr/>
            </p:nvGrpSpPr>
            <p:grpSpPr bwMode="auto">
              <a:xfrm>
                <a:off x="600" y="2926"/>
                <a:ext cx="344" cy="170"/>
                <a:chOff x="3600" y="219"/>
                <a:chExt cx="360" cy="175"/>
              </a:xfrm>
            </p:grpSpPr>
            <p:sp>
              <p:nvSpPr>
                <p:cNvPr id="40041" name="Oval 187"/>
                <p:cNvSpPr>
                  <a:spLocks noChangeArrowheads="1"/>
                </p:cNvSpPr>
                <p:nvPr/>
              </p:nvSpPr>
              <p:spPr bwMode="auto">
                <a:xfrm>
                  <a:off x="3603" y="296"/>
                  <a:ext cx="356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042" name="Line 188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043" name="Line 189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044" name="Rectangle 190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3" cy="5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400"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0045" name="Oval 191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6" cy="112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grpSp>
              <p:nvGrpSpPr>
                <p:cNvPr id="92269" name="Group 192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40051" name="Line 1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9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0052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5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0053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2893" y="851"/>
                    <a:ext cx="52" cy="9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92270" name="Group 196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40048" name="Line 1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0049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0050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2893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92235" name="Group 200"/>
            <p:cNvGrpSpPr>
              <a:grpSpLocks/>
            </p:cNvGrpSpPr>
            <p:nvPr/>
          </p:nvGrpSpPr>
          <p:grpSpPr bwMode="auto">
            <a:xfrm>
              <a:off x="641" y="2728"/>
              <a:ext cx="310" cy="326"/>
              <a:chOff x="3028" y="1864"/>
              <a:chExt cx="347" cy="631"/>
            </a:xfrm>
          </p:grpSpPr>
          <p:sp>
            <p:nvSpPr>
              <p:cNvPr id="40028" name="Rectangle 201"/>
              <p:cNvSpPr>
                <a:spLocks noChangeArrowheads="1"/>
              </p:cNvSpPr>
              <p:nvPr/>
            </p:nvSpPr>
            <p:spPr bwMode="auto">
              <a:xfrm>
                <a:off x="3047" y="2041"/>
                <a:ext cx="261" cy="4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252" name="Freeform 202"/>
              <p:cNvSpPr>
                <a:spLocks/>
              </p:cNvSpPr>
              <p:nvPr/>
            </p:nvSpPr>
            <p:spPr bwMode="auto">
              <a:xfrm>
                <a:off x="3309" y="1888"/>
                <a:ext cx="48" cy="163"/>
              </a:xfrm>
              <a:custGeom>
                <a:avLst/>
                <a:gdLst>
                  <a:gd name="T0" fmla="*/ 8 w 62"/>
                  <a:gd name="T1" fmla="*/ 0 h 74"/>
                  <a:gd name="T2" fmla="*/ 13 w 62"/>
                  <a:gd name="T3" fmla="*/ 6540 h 74"/>
                  <a:gd name="T4" fmla="*/ 0 w 62"/>
                  <a:gd name="T5" fmla="*/ 8452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3" name="Freeform 203"/>
              <p:cNvSpPr>
                <a:spLocks/>
              </p:cNvSpPr>
              <p:nvPr/>
            </p:nvSpPr>
            <p:spPr bwMode="auto">
              <a:xfrm>
                <a:off x="3307" y="2020"/>
                <a:ext cx="49" cy="475"/>
              </a:xfrm>
              <a:custGeom>
                <a:avLst/>
                <a:gdLst>
                  <a:gd name="T0" fmla="*/ 2 w 63"/>
                  <a:gd name="T1" fmla="*/ 1431 h 225"/>
                  <a:gd name="T2" fmla="*/ 0 w 63"/>
                  <a:gd name="T3" fmla="*/ 19918 h 225"/>
                  <a:gd name="T4" fmla="*/ 14 w 63"/>
                  <a:gd name="T5" fmla="*/ 17858 h 225"/>
                  <a:gd name="T6" fmla="*/ 14 w 63"/>
                  <a:gd name="T7" fmla="*/ 0 h 225"/>
                  <a:gd name="T8" fmla="*/ 2 w 63"/>
                  <a:gd name="T9" fmla="*/ 1431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4" name="Freeform 204"/>
              <p:cNvSpPr>
                <a:spLocks/>
              </p:cNvSpPr>
              <p:nvPr/>
            </p:nvSpPr>
            <p:spPr bwMode="auto">
              <a:xfrm>
                <a:off x="3339" y="1864"/>
                <a:ext cx="36" cy="171"/>
              </a:xfrm>
              <a:custGeom>
                <a:avLst/>
                <a:gdLst>
                  <a:gd name="T0" fmla="*/ 2 w 47"/>
                  <a:gd name="T1" fmla="*/ 0 h 78"/>
                  <a:gd name="T2" fmla="*/ 9 w 47"/>
                  <a:gd name="T3" fmla="*/ 8662 h 78"/>
                  <a:gd name="T4" fmla="*/ 3 w 47"/>
                  <a:gd name="T5" fmla="*/ 8565 h 78"/>
                  <a:gd name="T6" fmla="*/ 0 w 47"/>
                  <a:gd name="T7" fmla="*/ 3907 h 78"/>
                  <a:gd name="T8" fmla="*/ 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5" name="Freeform 205"/>
              <p:cNvSpPr>
                <a:spLocks/>
              </p:cNvSpPr>
              <p:nvPr/>
            </p:nvSpPr>
            <p:spPr bwMode="auto">
              <a:xfrm>
                <a:off x="3319" y="1941"/>
                <a:ext cx="34" cy="112"/>
              </a:xfrm>
              <a:custGeom>
                <a:avLst/>
                <a:gdLst>
                  <a:gd name="T0" fmla="*/ 5 w 44"/>
                  <a:gd name="T1" fmla="*/ 0 h 51"/>
                  <a:gd name="T2" fmla="*/ 0 w 44"/>
                  <a:gd name="T3" fmla="*/ 5721 h 51"/>
                  <a:gd name="T4" fmla="*/ 9 w 44"/>
                  <a:gd name="T5" fmla="*/ 5053 h 51"/>
                  <a:gd name="T6" fmla="*/ 5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6" name="Freeform 206"/>
              <p:cNvSpPr>
                <a:spLocks/>
              </p:cNvSpPr>
              <p:nvPr/>
            </p:nvSpPr>
            <p:spPr bwMode="auto">
              <a:xfrm>
                <a:off x="3028" y="1868"/>
                <a:ext cx="322" cy="209"/>
              </a:xfrm>
              <a:custGeom>
                <a:avLst/>
                <a:gdLst>
                  <a:gd name="T0" fmla="*/ 0 w 417"/>
                  <a:gd name="T1" fmla="*/ 10773 h 95"/>
                  <a:gd name="T2" fmla="*/ 14 w 417"/>
                  <a:gd name="T3" fmla="*/ 97 h 95"/>
                  <a:gd name="T4" fmla="*/ 88 w 417"/>
                  <a:gd name="T5" fmla="*/ 0 h 95"/>
                  <a:gd name="T6" fmla="*/ 79 w 417"/>
                  <a:gd name="T7" fmla="*/ 10773 h 95"/>
                  <a:gd name="T8" fmla="*/ 0 w 417"/>
                  <a:gd name="T9" fmla="*/ 10773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236" name="Group 207"/>
            <p:cNvGrpSpPr>
              <a:grpSpLocks/>
            </p:cNvGrpSpPr>
            <p:nvPr/>
          </p:nvGrpSpPr>
          <p:grpSpPr bwMode="auto">
            <a:xfrm>
              <a:off x="611" y="2856"/>
              <a:ext cx="370" cy="160"/>
              <a:chOff x="3600" y="219"/>
              <a:chExt cx="360" cy="175"/>
            </a:xfrm>
          </p:grpSpPr>
          <p:sp>
            <p:nvSpPr>
              <p:cNvPr id="40015" name="Oval 208"/>
              <p:cNvSpPr>
                <a:spLocks noChangeArrowheads="1"/>
              </p:cNvSpPr>
              <p:nvPr/>
            </p:nvSpPr>
            <p:spPr bwMode="auto">
              <a:xfrm>
                <a:off x="3604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016" name="Line 209"/>
              <p:cNvSpPr>
                <a:spLocks noChangeShapeType="1"/>
              </p:cNvSpPr>
              <p:nvPr/>
            </p:nvSpPr>
            <p:spPr bwMode="auto">
              <a:xfrm>
                <a:off x="3604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017" name="Line 2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018" name="Rectangle 211"/>
              <p:cNvSpPr>
                <a:spLocks noChangeArrowheads="1"/>
              </p:cNvSpPr>
              <p:nvPr/>
            </p:nvSpPr>
            <p:spPr bwMode="auto">
              <a:xfrm>
                <a:off x="3604" y="289"/>
                <a:ext cx="354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0019" name="Oval 2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92243" name="Group 2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0025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2848" y="849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026" name="Line 2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027" name="Line 216"/>
                <p:cNvSpPr>
                  <a:spLocks noChangeShapeType="1"/>
                </p:cNvSpPr>
                <p:nvPr/>
              </p:nvSpPr>
              <p:spPr bwMode="auto">
                <a:xfrm>
                  <a:off x="2894" y="851"/>
                  <a:ext cx="53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2244" name="Group 2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0022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2848" y="849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023" name="Line 2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024" name="Line 220"/>
                <p:cNvSpPr>
                  <a:spLocks noChangeShapeType="1"/>
                </p:cNvSpPr>
                <p:nvPr/>
              </p:nvSpPr>
              <p:spPr bwMode="auto">
                <a:xfrm>
                  <a:off x="2894" y="851"/>
                  <a:ext cx="53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0014" name="Text Box 221"/>
            <p:cNvSpPr txBox="1">
              <a:spLocks noChangeArrowheads="1"/>
            </p:cNvSpPr>
            <p:nvPr/>
          </p:nvSpPr>
          <p:spPr bwMode="auto">
            <a:xfrm>
              <a:off x="1002" y="3328"/>
              <a:ext cx="227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Gateway GPRS Support Node (GGSN)</a:t>
              </a:r>
            </a:p>
          </p:txBody>
        </p:sp>
      </p:grpSp>
      <p:sp>
        <p:nvSpPr>
          <p:cNvPr id="92198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mtClean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263525" y="3895725"/>
            <a:ext cx="47688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Gill Sans MT" pitchFamily="34" charset="0"/>
                <a:ea typeface="+mn-ea"/>
              </a:rPr>
              <a:t>Key insight: </a:t>
            </a:r>
            <a:r>
              <a:rPr lang="en-US" sz="2400" dirty="0" smtClean="0">
                <a:latin typeface="Gill Sans MT" pitchFamily="34" charset="0"/>
                <a:ea typeface="+mn-ea"/>
              </a:rPr>
              <a:t>new cellular data</a:t>
            </a:r>
          </a:p>
          <a:p>
            <a:pPr algn="l">
              <a:defRPr/>
            </a:pPr>
            <a:r>
              <a:rPr lang="en-US" sz="2400" dirty="0" smtClean="0">
                <a:latin typeface="Gill Sans MT" pitchFamily="34" charset="0"/>
                <a:ea typeface="+mn-ea"/>
              </a:rPr>
              <a:t>network operates </a:t>
            </a:r>
            <a:r>
              <a:rPr lang="en-US" sz="2400" i="1" dirty="0" smtClean="0">
                <a:latin typeface="Gill Sans MT" pitchFamily="34" charset="0"/>
                <a:ea typeface="+mn-ea"/>
              </a:rPr>
              <a:t>in parallel</a:t>
            </a:r>
            <a:r>
              <a:rPr lang="en-US" sz="2400" dirty="0" smtClean="0">
                <a:latin typeface="Gill Sans MT" pitchFamily="34" charset="0"/>
                <a:ea typeface="+mn-ea"/>
              </a:rPr>
              <a:t> </a:t>
            </a:r>
          </a:p>
          <a:p>
            <a:pPr algn="l">
              <a:defRPr/>
            </a:pPr>
            <a:r>
              <a:rPr lang="en-US" sz="2400" dirty="0" smtClean="0">
                <a:latin typeface="Gill Sans MT" pitchFamily="34" charset="0"/>
                <a:ea typeface="+mn-ea"/>
              </a:rPr>
              <a:t>(except at edge) with existing </a:t>
            </a:r>
          </a:p>
          <a:p>
            <a:pPr algn="l">
              <a:defRPr/>
            </a:pPr>
            <a:r>
              <a:rPr lang="en-US" sz="2400" dirty="0" smtClean="0">
                <a:latin typeface="Gill Sans MT" pitchFamily="34" charset="0"/>
                <a:ea typeface="+mn-ea"/>
              </a:rPr>
              <a:t>cellular voice network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sz="2400" dirty="0" smtClean="0">
                <a:latin typeface="Gill Sans MT" pitchFamily="34" charset="0"/>
                <a:ea typeface="+mn-ea"/>
              </a:rPr>
              <a:t> voice network unchanged in core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sz="2400" dirty="0" smtClean="0">
                <a:latin typeface="Gill Sans MT" pitchFamily="34" charset="0"/>
                <a:ea typeface="+mn-ea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 smtClean="0">
              <a:latin typeface="Gill Sans MT" pitchFamily="34" charset="0"/>
              <a:ea typeface="+mn-ea"/>
            </a:endParaRPr>
          </a:p>
        </p:txBody>
      </p:sp>
      <p:grpSp>
        <p:nvGrpSpPr>
          <p:cNvPr id="92209" name="Group 139"/>
          <p:cNvGrpSpPr>
            <a:grpSpLocks/>
          </p:cNvGrpSpPr>
          <p:nvPr/>
        </p:nvGrpSpPr>
        <p:grpSpPr bwMode="auto">
          <a:xfrm>
            <a:off x="6400800" y="3981450"/>
            <a:ext cx="693738" cy="314325"/>
            <a:chOff x="3600" y="219"/>
            <a:chExt cx="360" cy="175"/>
          </a:xfrm>
        </p:grpSpPr>
        <p:sp>
          <p:nvSpPr>
            <p:cNvPr id="39988" name="Oval 1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9989" name="Line 1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9990" name="Line 1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9991" name="Rectangle 143"/>
            <p:cNvSpPr>
              <a:spLocks noChangeArrowheads="1"/>
            </p:cNvSpPr>
            <p:nvPr/>
          </p:nvSpPr>
          <p:spPr bwMode="auto">
            <a:xfrm>
              <a:off x="3603" y="289"/>
              <a:ext cx="353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92" name="Oval 1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2216" name="Group 1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9998" name="Line 1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9999" name="Line 1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0000" name="Line 1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2217" name="Group 1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9995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9996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9997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Slide Number Placeholder 241"/>
          <p:cNvSpPr>
            <a:spLocks noGrp="1"/>
          </p:cNvSpPr>
          <p:nvPr>
            <p:ph type="sldNum" sz="quarter" idx="11"/>
          </p:nvPr>
        </p:nvSpPr>
        <p:spPr>
          <a:xfrm>
            <a:off x="8194675" y="6486548"/>
            <a:ext cx="914400" cy="228600"/>
          </a:xfrm>
        </p:spPr>
        <p:txBody>
          <a:bodyPr/>
          <a:lstStyle/>
          <a:p>
            <a:pPr>
              <a:defRPr/>
            </a:pPr>
            <a:fld id="{1A54BAB6-FEBD-4F64-A6D7-C50E0F3E21C7}" type="slidenum">
              <a:rPr lang="en-US" smtClean="0">
                <a:latin typeface="+mn-lt"/>
              </a:rPr>
              <a:pPr>
                <a:defRPr/>
              </a:pPr>
              <a:t>9</a:t>
            </a:fld>
            <a:endParaRPr lang="en-US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Advanced Computer Networks   </a:t>
            </a:r>
            <a:r>
              <a:rPr lang="en-US" dirty="0" smtClean="0">
                <a:solidFill>
                  <a:srgbClr val="800000"/>
                </a:solidFill>
              </a:rPr>
              <a:t>Cellular and Mobile Wireless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ised_Master">
  <a:themeElements>
    <a:clrScheme name="Revised_Master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00"/>
      </a:accent1>
      <a:accent2>
        <a:srgbClr val="993300"/>
      </a:accent2>
      <a:accent3>
        <a:srgbClr val="FFFFFF"/>
      </a:accent3>
      <a:accent4>
        <a:srgbClr val="000000"/>
      </a:accent4>
      <a:accent5>
        <a:srgbClr val="AAB8AA"/>
      </a:accent5>
      <a:accent6>
        <a:srgbClr val="8A2D00"/>
      </a:accent6>
      <a:hlink>
        <a:srgbClr val="006699"/>
      </a:hlink>
      <a:folHlink>
        <a:srgbClr val="B2B2B2"/>
      </a:folHlink>
    </a:clrScheme>
    <a:fontScheme name="Revised_Master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Revised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sed_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vised_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sed_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sed_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sed_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sed_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sed_Master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00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008A00"/>
        </a:accent6>
        <a:hlink>
          <a:srgbClr val="66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sed_Master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8A2D00"/>
        </a:accent6>
        <a:hlink>
          <a:srgbClr val="00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crimsoncream</Template>
  <TotalTime>3824</TotalTime>
  <Words>2059</Words>
  <Application>Microsoft Office PowerPoint</Application>
  <PresentationFormat>On-screen Show (4:3)</PresentationFormat>
  <Paragraphs>471</Paragraphs>
  <Slides>35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Revised_Master</vt:lpstr>
      <vt:lpstr> Cellular and Mobile Wireless Networks   </vt:lpstr>
      <vt:lpstr>Cellular/Mobile Wireless Outline</vt:lpstr>
      <vt:lpstr>Slide 3</vt:lpstr>
      <vt:lpstr>Cellular Networks: The First Hop</vt:lpstr>
      <vt:lpstr>Cellular Standards: Brief Survey</vt:lpstr>
      <vt:lpstr>Slide 6</vt:lpstr>
      <vt:lpstr>Cellular Standards: 2.5G</vt:lpstr>
      <vt:lpstr>Slide 8</vt:lpstr>
      <vt:lpstr>Slide 9</vt:lpstr>
      <vt:lpstr>Slide 10</vt:lpstr>
      <vt:lpstr>Cellular Standards: 3G</vt:lpstr>
      <vt:lpstr>Cellular Standards: 3G</vt:lpstr>
      <vt:lpstr>EVDO DRC Table</vt:lpstr>
      <vt:lpstr>OFDM in IEEE802.11a</vt:lpstr>
      <vt:lpstr>3GPP LTE (Long Term Evolution)</vt:lpstr>
      <vt:lpstr>LTE Frame Structure</vt:lpstr>
      <vt:lpstr>LTE Physical Resource Block (PRB)</vt:lpstr>
      <vt:lpstr>Slide 18</vt:lpstr>
      <vt:lpstr>LTE Layer 2</vt:lpstr>
      <vt:lpstr> Mobile Wireless Networks   </vt:lpstr>
      <vt:lpstr>What is Mobility?</vt:lpstr>
      <vt:lpstr>Human Analogy:  How to Contact a Mobile Friend ?</vt:lpstr>
      <vt:lpstr>Mobile Network Architecture</vt:lpstr>
      <vt:lpstr>More Mobility Vocabulary</vt:lpstr>
      <vt:lpstr>Mobility Approaches</vt:lpstr>
      <vt:lpstr>Mobility Approaches</vt:lpstr>
      <vt:lpstr>Mobility Registration</vt:lpstr>
      <vt:lpstr>Mobility via Indirect Routing</vt:lpstr>
      <vt:lpstr>Indirect Routing</vt:lpstr>
      <vt:lpstr>Indirect Routing Moving between Networks</vt:lpstr>
      <vt:lpstr>Mobility via Direct Routing</vt:lpstr>
      <vt:lpstr>Mobility via Direct Routing</vt:lpstr>
      <vt:lpstr>Accommodating Mobility with Direct Routing</vt:lpstr>
      <vt:lpstr>Cellular/Mobile Wireless Summary</vt:lpstr>
      <vt:lpstr>Cellular/Mobile Wireless Summary</vt:lpstr>
    </vt:vector>
  </TitlesOfParts>
  <Company>WPI 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Enhancement of TFRC in Wireless Networks</dc:title>
  <dc:creator>default</dc:creator>
  <cp:lastModifiedBy>Windows User</cp:lastModifiedBy>
  <cp:revision>172</cp:revision>
  <dcterms:created xsi:type="dcterms:W3CDTF">2004-01-21T20:05:10Z</dcterms:created>
  <dcterms:modified xsi:type="dcterms:W3CDTF">2019-04-07T01:46:31Z</dcterms:modified>
</cp:coreProperties>
</file>