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4"/>
  </p:notesMasterIdLst>
  <p:handoutMasterIdLst>
    <p:handoutMasterId r:id="rId75"/>
  </p:handoutMasterIdLst>
  <p:sldIdLst>
    <p:sldId id="256" r:id="rId2"/>
    <p:sldId id="368" r:id="rId3"/>
    <p:sldId id="430" r:id="rId4"/>
    <p:sldId id="444" r:id="rId5"/>
    <p:sldId id="442" r:id="rId6"/>
    <p:sldId id="443" r:id="rId7"/>
    <p:sldId id="445" r:id="rId8"/>
    <p:sldId id="370" r:id="rId9"/>
    <p:sldId id="371" r:id="rId10"/>
    <p:sldId id="374" r:id="rId11"/>
    <p:sldId id="375" r:id="rId12"/>
    <p:sldId id="376" r:id="rId13"/>
    <p:sldId id="377" r:id="rId14"/>
    <p:sldId id="450" r:id="rId15"/>
    <p:sldId id="395" r:id="rId16"/>
    <p:sldId id="379" r:id="rId17"/>
    <p:sldId id="447" r:id="rId18"/>
    <p:sldId id="380" r:id="rId19"/>
    <p:sldId id="437" r:id="rId20"/>
    <p:sldId id="448" r:id="rId21"/>
    <p:sldId id="392" r:id="rId22"/>
    <p:sldId id="381" r:id="rId23"/>
    <p:sldId id="382" r:id="rId24"/>
    <p:sldId id="438" r:id="rId25"/>
    <p:sldId id="383" r:id="rId26"/>
    <p:sldId id="397" r:id="rId27"/>
    <p:sldId id="393" r:id="rId28"/>
    <p:sldId id="394" r:id="rId29"/>
    <p:sldId id="384" r:id="rId30"/>
    <p:sldId id="385" r:id="rId31"/>
    <p:sldId id="386" r:id="rId32"/>
    <p:sldId id="440" r:id="rId33"/>
    <p:sldId id="391" r:id="rId34"/>
    <p:sldId id="439" r:id="rId35"/>
    <p:sldId id="419" r:id="rId36"/>
    <p:sldId id="426" r:id="rId37"/>
    <p:sldId id="420" r:id="rId38"/>
    <p:sldId id="425" r:id="rId39"/>
    <p:sldId id="421" r:id="rId40"/>
    <p:sldId id="387" r:id="rId41"/>
    <p:sldId id="388" r:id="rId42"/>
    <p:sldId id="389" r:id="rId43"/>
    <p:sldId id="390" r:id="rId44"/>
    <p:sldId id="398" r:id="rId45"/>
    <p:sldId id="399" r:id="rId46"/>
    <p:sldId id="400" r:id="rId47"/>
    <p:sldId id="401" r:id="rId48"/>
    <p:sldId id="416" r:id="rId49"/>
    <p:sldId id="402" r:id="rId50"/>
    <p:sldId id="404" r:id="rId51"/>
    <p:sldId id="414" r:id="rId52"/>
    <p:sldId id="405" r:id="rId53"/>
    <p:sldId id="406" r:id="rId54"/>
    <p:sldId id="407" r:id="rId55"/>
    <p:sldId id="408" r:id="rId56"/>
    <p:sldId id="423" r:id="rId57"/>
    <p:sldId id="427" r:id="rId58"/>
    <p:sldId id="428" r:id="rId59"/>
    <p:sldId id="429" r:id="rId60"/>
    <p:sldId id="436" r:id="rId61"/>
    <p:sldId id="435" r:id="rId62"/>
    <p:sldId id="446" r:id="rId63"/>
    <p:sldId id="409" r:id="rId64"/>
    <p:sldId id="411" r:id="rId65"/>
    <p:sldId id="418" r:id="rId66"/>
    <p:sldId id="417" r:id="rId67"/>
    <p:sldId id="412" r:id="rId68"/>
    <p:sldId id="449" r:id="rId69"/>
    <p:sldId id="415" r:id="rId70"/>
    <p:sldId id="432" r:id="rId71"/>
    <p:sldId id="434" r:id="rId72"/>
    <p:sldId id="433" r:id="rId73"/>
  </p:sldIdLst>
  <p:sldSz cx="9144000" cy="6858000" type="screen4x3"/>
  <p:notesSz cx="6985000" cy="9271000"/>
  <p:defaultTextStyle>
    <a:defPPr>
      <a:defRPr lang="en-US"/>
    </a:defPPr>
    <a:lvl1pPr algn="ctr" rtl="0" eaLnBrk="0" fontAlgn="base" hangingPunct="0">
      <a:spcBef>
        <a:spcPct val="0"/>
      </a:spcBef>
      <a:spcAft>
        <a:spcPct val="0"/>
      </a:spcAft>
      <a:defRPr sz="2400" kern="1200">
        <a:solidFill>
          <a:schemeClr val="tx1"/>
        </a:solidFill>
        <a:latin typeface="Comic Sans MS" pitchFamily="66" charset="0"/>
        <a:ea typeface="+mn-ea"/>
        <a:cs typeface="+mn-cs"/>
      </a:defRPr>
    </a:lvl1pPr>
    <a:lvl2pPr marL="457200" algn="ctr" rtl="0" eaLnBrk="0" fontAlgn="base" hangingPunct="0">
      <a:spcBef>
        <a:spcPct val="0"/>
      </a:spcBef>
      <a:spcAft>
        <a:spcPct val="0"/>
      </a:spcAft>
      <a:defRPr sz="2400"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400"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400"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33CC"/>
    <a:srgbClr val="6600FF"/>
    <a:srgbClr val="006600"/>
    <a:srgbClr val="CC6600"/>
    <a:srgbClr val="000000"/>
    <a:srgbClr val="0066CC"/>
    <a:srgbClr val="3366CC"/>
    <a:srgbClr val="FF9900"/>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4" autoAdjust="0"/>
    <p:restoredTop sz="94800" autoAdjust="0"/>
  </p:normalViewPr>
  <p:slideViewPr>
    <p:cSldViewPr>
      <p:cViewPr varScale="1">
        <p:scale>
          <a:sx n="69" d="100"/>
          <a:sy n="69" d="100"/>
        </p:scale>
        <p:origin x="-1524" y="-108"/>
      </p:cViewPr>
      <p:guideLst>
        <p:guide orient="horz" pos="2115"/>
        <p:guide pos="278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6307"/>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41.xml"/><Relationship Id="rId1" Type="http://schemas.openxmlformats.org/officeDocument/2006/relationships/slide" Target="slides/slide40.xml"/><Relationship Id="rId4"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eaLnBrk="1" hangingPunct="1">
              <a:defRPr sz="1200">
                <a:latin typeface="Tahoma" pitchFamily="34" charset="0"/>
              </a:defRPr>
            </a:lvl1pPr>
          </a:lstStyle>
          <a:p>
            <a:pPr>
              <a:defRPr/>
            </a:pPr>
            <a:endParaRPr lang="en-US"/>
          </a:p>
        </p:txBody>
      </p:sp>
      <p:sp>
        <p:nvSpPr>
          <p:cNvPr id="8195"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defRPr sz="1200">
                <a:latin typeface="Tahoma" pitchFamily="34" charset="0"/>
              </a:defRPr>
            </a:lvl1pPr>
          </a:lstStyle>
          <a:p>
            <a:pPr>
              <a:defRPr/>
            </a:pPr>
            <a:fld id="{78184707-DFE1-4DD8-8F99-52FCEE9F1F0E}" type="datetime1">
              <a:rPr lang="en-US"/>
              <a:pPr>
                <a:defRPr/>
              </a:pPr>
              <a:t>4/7/2019</a:t>
            </a:fld>
            <a:endParaRPr lang="en-US"/>
          </a:p>
        </p:txBody>
      </p:sp>
      <p:sp>
        <p:nvSpPr>
          <p:cNvPr id="8196"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eaLnBrk="1" hangingPunct="1">
              <a:defRPr sz="1200">
                <a:latin typeface="Tahoma" pitchFamily="34" charset="0"/>
              </a:defRPr>
            </a:lvl1pPr>
          </a:lstStyle>
          <a:p>
            <a:pPr>
              <a:defRPr/>
            </a:pPr>
            <a:endParaRPr lang="en-US"/>
          </a:p>
        </p:txBody>
      </p:sp>
      <p:sp>
        <p:nvSpPr>
          <p:cNvPr id="8197"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defRPr sz="1200">
                <a:latin typeface="Tahoma" pitchFamily="34" charset="0"/>
              </a:defRPr>
            </a:lvl1pPr>
          </a:lstStyle>
          <a:p>
            <a:pPr>
              <a:defRPr/>
            </a:pPr>
            <a:fld id="{30A546B3-49C3-4647-91D4-3F19A7F0BD68}" type="slidenum">
              <a:rPr lang="en-US"/>
              <a:pPr>
                <a:defRPr/>
              </a:pPr>
              <a:t>‹#›</a:t>
            </a:fld>
            <a:endParaRPr lang="en-US"/>
          </a:p>
        </p:txBody>
      </p:sp>
    </p:spTree>
    <p:extLst>
      <p:ext uri="{BB962C8B-B14F-4D97-AF65-F5344CB8AC3E}">
        <p14:creationId xmlns:p14="http://schemas.microsoft.com/office/powerpoint/2010/main" xmlns="" val="927792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eaLnBrk="1" hangingPunct="1">
              <a:defRPr sz="1200">
                <a:latin typeface="Tahoma" pitchFamily="34" charset="0"/>
              </a:defRPr>
            </a:lvl1pPr>
          </a:lstStyle>
          <a:p>
            <a:pPr>
              <a:defRPr/>
            </a:pPr>
            <a:endParaRPr lang="en-US"/>
          </a:p>
        </p:txBody>
      </p:sp>
      <p:sp>
        <p:nvSpPr>
          <p:cNvPr id="6147"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defRPr sz="1200">
                <a:latin typeface="Tahoma" pitchFamily="34" charset="0"/>
              </a:defRPr>
            </a:lvl1pPr>
          </a:lstStyle>
          <a:p>
            <a:pPr>
              <a:defRPr/>
            </a:pPr>
            <a:fld id="{E418ADD0-8BA1-473E-9521-434FDB68C2DA}" type="datetime1">
              <a:rPr lang="en-US"/>
              <a:pPr>
                <a:defRPr/>
              </a:pPr>
              <a:t>4/7/2019</a:t>
            </a:fld>
            <a:endParaRPr lang="en-US"/>
          </a:p>
        </p:txBody>
      </p:sp>
      <p:sp>
        <p:nvSpPr>
          <p:cNvPr id="43012"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eaLnBrk="1" hangingPunct="1">
              <a:defRPr sz="1200">
                <a:latin typeface="Tahoma"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defRPr sz="1200">
                <a:latin typeface="Tahoma" pitchFamily="34" charset="0"/>
              </a:defRPr>
            </a:lvl1pPr>
          </a:lstStyle>
          <a:p>
            <a:pPr>
              <a:defRPr/>
            </a:pPr>
            <a:fld id="{02512EE1-038B-4E6C-84BE-B006BCEA201C}" type="slidenum">
              <a:rPr lang="en-US"/>
              <a:pPr>
                <a:defRPr/>
              </a:pPr>
              <a:t>‹#›</a:t>
            </a:fld>
            <a:endParaRPr lang="en-US"/>
          </a:p>
        </p:txBody>
      </p:sp>
    </p:spTree>
    <p:extLst>
      <p:ext uri="{BB962C8B-B14F-4D97-AF65-F5344CB8AC3E}">
        <p14:creationId xmlns:p14="http://schemas.microsoft.com/office/powerpoint/2010/main" xmlns="" val="211250258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508FA-C6C4-49F0-8A36-0DDB0041555B}" type="slidenum">
              <a:rPr lang="en-US"/>
              <a:pPr/>
              <a:t>8</a:t>
            </a:fld>
            <a:endParaRPr 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D5023-EC3D-4591-8093-7458EBE6630E}" type="slidenum">
              <a:rPr lang="en-US"/>
              <a:pPr/>
              <a:t>28</a:t>
            </a:fld>
            <a:endParaRPr 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605B0FF-4B9B-7E40-BF96-4C98D6E4CA7E}" type="slidenum">
              <a:rPr lang="en-US"/>
              <a:pPr/>
              <a:t>32</a:t>
            </a:fld>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dirty="0"/>
              <a:t>The IEEE 802.11 standards do not include a specification of speed versus distance objectives. Different vendors will give different values, depending on environment. Stallings DCC9e Table 17.5, based on [LAYL04] gives estimated values for a typical office environment.</a:t>
            </a:r>
          </a:p>
          <a:p>
            <a:r>
              <a:rPr lang="en-US" dirty="0"/>
              <a:t>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3F5CD90-3B90-FC4C-A32B-47DD7C7BE70D}" type="slidenum">
              <a:rPr lang="en-US"/>
              <a:pPr/>
              <a:t>34</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t>Stallings DCC9e Figure 17.8 shows the 802.11 frame format. This general format is used for all data and control frames, but not all fields are used in all contexts. The fields are:</a:t>
            </a:r>
          </a:p>
          <a:p>
            <a:r>
              <a:rPr lang="en-US" dirty="0"/>
              <a:t> </a:t>
            </a:r>
          </a:p>
          <a:p>
            <a:r>
              <a:rPr lang="en-US" b="1" dirty="0"/>
              <a:t>Frame Control:</a:t>
            </a:r>
            <a:r>
              <a:rPr lang="en-US" dirty="0"/>
              <a:t> Indicates the type of frame (control, management, or data) and provides control information. Control information includes whether the frame is to or from a DS, fragmentation information, and privacy information.</a:t>
            </a:r>
          </a:p>
          <a:p>
            <a:r>
              <a:rPr lang="en-US" b="1" dirty="0"/>
              <a:t>Duration/Connection ID:</a:t>
            </a:r>
            <a:r>
              <a:rPr lang="en-US" dirty="0"/>
              <a:t> If used as a duration field, indicates the time (in microseconds) the channel will be allocated for successful transmission of a MAC frame. In some control frames, this field contains an association, or connection, identifier.</a:t>
            </a:r>
          </a:p>
          <a:p>
            <a:r>
              <a:rPr lang="en-US" b="1" dirty="0"/>
              <a:t>Addresses:</a:t>
            </a:r>
            <a:r>
              <a:rPr lang="en-US" dirty="0"/>
              <a:t> The number and meaning of the 48-bit address fields depend on context. The </a:t>
            </a:r>
            <a:r>
              <a:rPr lang="en-US" b="1" dirty="0"/>
              <a:t>transmitter address</a:t>
            </a:r>
            <a:r>
              <a:rPr lang="en-US" dirty="0"/>
              <a:t> and </a:t>
            </a:r>
            <a:r>
              <a:rPr lang="en-US" b="1" dirty="0"/>
              <a:t>receiver address</a:t>
            </a:r>
            <a:r>
              <a:rPr lang="en-US" dirty="0"/>
              <a:t> are the MAC addresses of stations joined to the BSS that are transmitting and receiving frames over the wireless LAN. The </a:t>
            </a:r>
            <a:r>
              <a:rPr lang="en-US" b="1" dirty="0"/>
              <a:t>service set ID</a:t>
            </a:r>
            <a:r>
              <a:rPr lang="en-US" dirty="0"/>
              <a:t> (SSID) identifies the wireless LAN over which a frame is transmitted. For an IBSS, the SSID is a random number generated at the time the network is formed. For a wireless LAN that is part of a larger configuration the SSID identifies the BSS over which the frame is transmitted; specifically, the SSID is the MAC-level address of the AP for this BSS (Stallings DCC9e Figure 17.4). Finally the </a:t>
            </a:r>
            <a:r>
              <a:rPr lang="en-US" b="1" dirty="0"/>
              <a:t>source address</a:t>
            </a:r>
            <a:r>
              <a:rPr lang="en-US" dirty="0"/>
              <a:t> and </a:t>
            </a:r>
            <a:r>
              <a:rPr lang="en-US" b="1" dirty="0"/>
              <a:t>destination address</a:t>
            </a:r>
            <a:r>
              <a:rPr lang="en-US" dirty="0"/>
              <a:t> are the MAC addresses of stations, wireless or otherwise, that are the ultimate source and destination of this frame. The source address may be identical to the transmitter address and the destination address may be identical to the receiver address.</a:t>
            </a:r>
          </a:p>
          <a:p>
            <a:r>
              <a:rPr lang="en-US" b="1" dirty="0"/>
              <a:t>Sequence Control:</a:t>
            </a:r>
            <a:r>
              <a:rPr lang="en-US" dirty="0"/>
              <a:t> Contains a 4-bit fragment number subfield, used for fragmentation and reassembly, and a 12-bit sequence number used to number frames sent between a given transmitter and receiver.</a:t>
            </a:r>
          </a:p>
          <a:p>
            <a:r>
              <a:rPr lang="en-US" b="1" dirty="0"/>
              <a:t>Frame Body:</a:t>
            </a:r>
            <a:r>
              <a:rPr lang="en-US" dirty="0"/>
              <a:t> Contains an MSDU or a fragment of an MSDU. The MSDU is a LLC protocol data unit or MAC control information.</a:t>
            </a:r>
          </a:p>
          <a:p>
            <a:r>
              <a:rPr lang="en-US" b="1" dirty="0"/>
              <a:t>Frame Check Sequence:</a:t>
            </a:r>
            <a:r>
              <a:rPr lang="en-US" dirty="0"/>
              <a:t> A 32-bit cyclic redundancy check.</a:t>
            </a:r>
          </a:p>
          <a:p>
            <a:endParaRPr lang="en-US" dirty="0">
              <a:latin typeface="Times" pitchFamily="-11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B3268-2B62-4CDB-9BD1-39DDA1B297E6}" type="slidenum">
              <a:rPr lang="en-US"/>
              <a:pPr/>
              <a:t>35</a:t>
            </a:fld>
            <a:endParaRPr lang="en-US"/>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32B5C0-5781-40D2-8B31-7818FB6D462F}" type="slidenum">
              <a:rPr lang="en-US"/>
              <a:pPr/>
              <a:t>37</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E99C-093F-4F50-87BD-DDB6155A8673}" type="slidenum">
              <a:rPr lang="en-US"/>
              <a:pPr/>
              <a:t>39</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DA462-EA3D-45C9-97D0-B53418E6D88D}" type="slidenum">
              <a:rPr lang="en-US"/>
              <a:pPr/>
              <a:t>48</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1B517-369C-486F-A95D-13E6A9E8D3AE}" type="slidenum">
              <a:rPr lang="en-US"/>
              <a:pPr/>
              <a:t>51</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06C42-A034-4CF6-B912-6041D12BEB86}" type="slidenum">
              <a:rPr lang="en-US"/>
              <a:pPr/>
              <a:t>57</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E0984-1F50-4741-9BDB-66E728DF2E54}" type="slidenum">
              <a:rPr lang="en-US"/>
              <a:pPr/>
              <a:t>58</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58C84-35C8-4087-B467-CF0DCFB5BC2D}" type="slidenum">
              <a:rPr lang="en-US"/>
              <a:pPr/>
              <a:t>9</a:t>
            </a:fld>
            <a:endParaRPr 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B9D7E-A21E-443A-A8CD-15B5B6CE4A66}" type="slidenum">
              <a:rPr lang="en-US"/>
              <a:pPr/>
              <a:t>59</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7B95A-D8CA-4579-BB29-AC7B13217F96}" type="slidenum">
              <a:rPr lang="en-US"/>
              <a:pPr/>
              <a:t>60</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6078B-4C9B-4683-942E-8CB524078D8E}" type="slidenum">
              <a:rPr lang="en-US"/>
              <a:pPr/>
              <a:t>65</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A73BF-15B3-4800-A96B-9EED7C1E5DA9}" type="slidenum">
              <a:rPr lang="en-US"/>
              <a:pPr/>
              <a:t>66</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27461">
              <a:defRPr sz="2300">
                <a:solidFill>
                  <a:schemeClr val="tx1"/>
                </a:solidFill>
                <a:latin typeface="Comic Sans MS" pitchFamily="66" charset="0"/>
                <a:ea typeface="MS PGothic" pitchFamily="34" charset="-128"/>
              </a:defRPr>
            </a:lvl1pPr>
            <a:lvl2pPr marL="713901" indent="-274577" defTabSz="927461">
              <a:defRPr sz="2300">
                <a:solidFill>
                  <a:schemeClr val="tx1"/>
                </a:solidFill>
                <a:latin typeface="Comic Sans MS" pitchFamily="66" charset="0"/>
                <a:ea typeface="MS PGothic" pitchFamily="34" charset="-128"/>
              </a:defRPr>
            </a:lvl2pPr>
            <a:lvl3pPr marL="1098309" indent="-219662" defTabSz="927461">
              <a:defRPr sz="2300">
                <a:solidFill>
                  <a:schemeClr val="tx1"/>
                </a:solidFill>
                <a:latin typeface="Comic Sans MS" pitchFamily="66" charset="0"/>
                <a:ea typeface="MS PGothic" pitchFamily="34" charset="-128"/>
              </a:defRPr>
            </a:lvl3pPr>
            <a:lvl4pPr marL="1537632" indent="-219662" defTabSz="927461">
              <a:defRPr sz="2300">
                <a:solidFill>
                  <a:schemeClr val="tx1"/>
                </a:solidFill>
                <a:latin typeface="Comic Sans MS" pitchFamily="66" charset="0"/>
                <a:ea typeface="MS PGothic" pitchFamily="34" charset="-128"/>
              </a:defRPr>
            </a:lvl4pPr>
            <a:lvl5pPr marL="1976956" indent="-219662" defTabSz="927461">
              <a:defRPr sz="2300">
                <a:solidFill>
                  <a:schemeClr val="tx1"/>
                </a:solidFill>
                <a:latin typeface="Comic Sans MS" pitchFamily="66" charset="0"/>
                <a:ea typeface="MS PGothic" pitchFamily="34" charset="-128"/>
              </a:defRPr>
            </a:lvl5pPr>
            <a:lvl6pPr marL="2416279" indent="-219662" defTabSz="927461"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55603" indent="-219662" defTabSz="927461"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94926" indent="-219662" defTabSz="927461"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734250" indent="-219662" defTabSz="927461"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12E1A61C-2255-47FA-A7F0-DA381F2B7AA9}" type="slidenum">
              <a:rPr lang="en-US" sz="1200">
                <a:latin typeface="Times New Roman" pitchFamily="18" charset="0"/>
              </a:rPr>
              <a:pPr/>
              <a:t>14</a:t>
            </a:fld>
            <a:endParaRPr lang="en-US" sz="12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9EB22-000D-4B15-86EE-E7EC709BF633}" type="slidenum">
              <a:rPr lang="en-US"/>
              <a:pPr/>
              <a:t>15</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E8BDE52-40DB-9548-8CAD-C48713E1111C}" type="slidenum">
              <a:rPr lang="en-US"/>
              <a:pPr/>
              <a:t>19</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	Stallings DCC9e Figure 17.3 suggests the differences between a wireless LAN that supports LAN extension and nomadic access requirements and an ad hoc wireless LAN. In the former case, the wireless LAN forms a stationary infrastructure consisting of one or more cells with a control module for each cell. Within a cell, there may be a number of stationary end systems. Nomadic stations can move from one cell to another. In contrast, there is no infrastructure for an ad hoc network. Rather, a peer collection of stations within range of each other may dynamically configure themselves into a temporary network.</a:t>
            </a:r>
          </a:p>
          <a:p>
            <a:endParaRPr lang="en-US" dirty="0">
              <a:latin typeface="Times" pitchFamily="-11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421A7-BEF0-4B9F-B353-1C0B26D6F886}" type="slidenum">
              <a:rPr lang="en-US"/>
              <a:pPr/>
              <a:t>21</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50A051F-FDF0-C548-8BA3-1F16A162134E}" type="slidenum">
              <a:rPr lang="en-US"/>
              <a:pPr/>
              <a:t>24</a:t>
            </a:fld>
            <a:endParaRPr lang="en-US" dirty="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p:spPr>
        <p:txBody>
          <a:bodyPr/>
          <a:lstStyle/>
          <a:p>
            <a:r>
              <a:rPr lang="en-US" dirty="0"/>
              <a:t>The 802.11 working group considered two types of proposals for a MAC algorithm: distributed access protocols, which, like Ethernet, distribute the decision to transmit over all the nodes using a carrier sense mechanism; and centralized access protocols, which involve regulation of transmission by a centralized decision maker. A distributed access protocol makes sense for an ad hoc network of peer workstations (typically an IBSS) and may also be attractive in other wireless LAN configurations that consist primarily of bursty traffic. A centralized access protocol is natural for configurations in which a number of wireless stations are interconnected with each other and some sort of base station that attaches to a backbone wired LAN; it is especially useful if some of the data is time sensitive or high priority.</a:t>
            </a:r>
          </a:p>
          <a:p>
            <a:r>
              <a:rPr lang="en-US" dirty="0"/>
              <a:t>	The end result for 802.11 is a MAC algorithm called DFWMAC (distributed foundation wireless MAC) that provides a distributed access control mechanism with an optional centralized control built on top of that. Stallings DCC9e  Figure 17.5 illustrates the architecture. The lower sublayer of the MAC layer is the distributed coordination function (DCF). DCF uses a contention algorithm to provide access to all traffic. Ordinary asynchronous traffic directly uses DCF. The point coordination function (PCF) is a centralized MAC algorithm used to provide contention-free service. PCF is built on top of DCF and exploits features of DCF to assure access for its users.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EB886-1384-4CE9-B0F5-DB3F44B891D5}" type="slidenum">
              <a:rPr lang="en-US"/>
              <a:pPr/>
              <a:t>26</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CAFE8-B007-45E0-8C6B-68FA2A26D45D}" type="slidenum">
              <a:rPr lang="en-US"/>
              <a:pPr/>
              <a:t>27</a:t>
            </a:fld>
            <a:endParaRPr 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9E6"/>
        </a:solidFill>
        <a:effectLst/>
      </p:bgPr>
    </p:bg>
    <p:spTree>
      <p:nvGrpSpPr>
        <p:cNvPr id="1" name=""/>
        <p:cNvGrpSpPr/>
        <p:nvPr/>
      </p:nvGrpSpPr>
      <p:grpSpPr>
        <a:xfrm>
          <a:off x="0" y="0"/>
          <a:ext cx="0" cy="0"/>
          <a:chOff x="0" y="0"/>
          <a:chExt cx="0" cy="0"/>
        </a:xfrm>
      </p:grpSpPr>
      <p:pic>
        <p:nvPicPr>
          <p:cNvPr id="3" name="Picture 9" descr="Picture1"/>
          <p:cNvPicPr>
            <a:picLocks noChangeAspect="1" noChangeArrowheads="1"/>
          </p:cNvPicPr>
          <p:nvPr/>
        </p:nvPicPr>
        <p:blipFill>
          <a:blip r:embed="rId2" cstate="print"/>
          <a:srcRect/>
          <a:stretch>
            <a:fillRect/>
          </a:stretch>
        </p:blipFill>
        <p:spPr bwMode="auto">
          <a:xfrm>
            <a:off x="1445" y="0"/>
            <a:ext cx="9155113" cy="6869113"/>
          </a:xfrm>
          <a:prstGeom prst="rect">
            <a:avLst/>
          </a:prstGeom>
          <a:noFill/>
          <a:ln w="9525">
            <a:noFill/>
            <a:miter lim="800000"/>
            <a:headEnd/>
            <a:tailEnd/>
          </a:ln>
        </p:spPr>
      </p:pic>
      <p:sp>
        <p:nvSpPr>
          <p:cNvPr id="4" name="Line 5"/>
          <p:cNvSpPr>
            <a:spLocks noChangeShapeType="1"/>
          </p:cNvSpPr>
          <p:nvPr/>
        </p:nvSpPr>
        <p:spPr bwMode="auto">
          <a:xfrm>
            <a:off x="0" y="990600"/>
            <a:ext cx="9144000" cy="0"/>
          </a:xfrm>
          <a:prstGeom prst="line">
            <a:avLst/>
          </a:prstGeom>
          <a:noFill/>
          <a:ln w="50800">
            <a:solidFill>
              <a:schemeClr val="tx1"/>
            </a:solidFill>
            <a:round/>
            <a:headEnd/>
            <a:tailEnd/>
          </a:ln>
          <a:effectLst/>
        </p:spPr>
        <p:txBody>
          <a:bodyPr wrap="none" anchor="ctr"/>
          <a:lstStyle/>
          <a:p>
            <a:pPr>
              <a:defRPr/>
            </a:pPr>
            <a:endParaRPr lang="en-US"/>
          </a:p>
        </p:txBody>
      </p:sp>
      <p:sp>
        <p:nvSpPr>
          <p:cNvPr id="5" name="Line 6"/>
          <p:cNvSpPr>
            <a:spLocks noChangeShapeType="1"/>
          </p:cNvSpPr>
          <p:nvPr/>
        </p:nvSpPr>
        <p:spPr bwMode="auto">
          <a:xfrm>
            <a:off x="0" y="5562600"/>
            <a:ext cx="9144000" cy="0"/>
          </a:xfrm>
          <a:prstGeom prst="line">
            <a:avLst/>
          </a:prstGeom>
          <a:noFill/>
          <a:ln w="25400">
            <a:solidFill>
              <a:schemeClr val="folHlink"/>
            </a:solidFill>
            <a:round/>
            <a:headEnd/>
            <a:tailEnd/>
          </a:ln>
          <a:effectLst/>
        </p:spPr>
        <p:txBody>
          <a:bodyPr wrap="none" anchor="ctr"/>
          <a:lstStyle/>
          <a:p>
            <a:pPr>
              <a:defRPr/>
            </a:pPr>
            <a:endParaRPr lang="en-US"/>
          </a:p>
        </p:txBody>
      </p:sp>
      <p:sp>
        <p:nvSpPr>
          <p:cNvPr id="6" name="Rectangle 7"/>
          <p:cNvSpPr>
            <a:spLocks noChangeArrowheads="1"/>
          </p:cNvSpPr>
          <p:nvPr/>
        </p:nvSpPr>
        <p:spPr bwMode="auto">
          <a:xfrm>
            <a:off x="0" y="6477000"/>
            <a:ext cx="914400" cy="381000"/>
          </a:xfrm>
          <a:prstGeom prst="rect">
            <a:avLst/>
          </a:prstGeom>
          <a:noFill/>
          <a:ln w="9525">
            <a:noFill/>
            <a:miter lim="800000"/>
            <a:headEnd/>
            <a:tailEnd/>
          </a:ln>
          <a:effectLst/>
        </p:spPr>
        <p:txBody>
          <a:bodyPr/>
          <a:lstStyle/>
          <a:p>
            <a:pPr algn="r">
              <a:defRPr/>
            </a:pPr>
            <a:endParaRPr lang="en-US" sz="1400">
              <a:latin typeface="Trebuchet MS" pitchFamily="34" charset="0"/>
            </a:endParaRPr>
          </a:p>
        </p:txBody>
      </p:sp>
      <p:sp>
        <p:nvSpPr>
          <p:cNvPr id="56324" name="Rectangle 4"/>
          <p:cNvSpPr>
            <a:spLocks noGrp="1" noChangeArrowheads="1"/>
          </p:cNvSpPr>
          <p:nvPr>
            <p:ph type="ctrTitle"/>
          </p:nvPr>
        </p:nvSpPr>
        <p:spPr bwMode="auto">
          <a:xfrm>
            <a:off x="609600" y="2345358"/>
            <a:ext cx="8001000" cy="2235770"/>
          </a:xfrm>
          <a:effectLst/>
        </p:spPr>
        <p:txBody>
          <a:bodyPr/>
          <a:lstStyle>
            <a:lvl1pPr>
              <a:defRPr sz="4800">
                <a:solidFill>
                  <a:srgbClr val="0033CC"/>
                </a:solidFill>
                <a:effectLst>
                  <a:outerShdw blurRad="38100" dist="38100" dir="2700000" algn="tl">
                    <a:srgbClr val="FFFFFF"/>
                  </a:outerShdw>
                </a:effectLst>
                <a:cs typeface="Simplified Arabic Fixed" pitchFamily="49" charset="-78"/>
              </a:defRPr>
            </a:lvl1pPr>
          </a:lstStyle>
          <a:p>
            <a:r>
              <a:rPr lang="en-US" dirty="0"/>
              <a:t>Click to edit Master title style</a:t>
            </a:r>
          </a:p>
        </p:txBody>
      </p:sp>
      <p:sp>
        <p:nvSpPr>
          <p:cNvPr id="7" name="Rectangle 8"/>
          <p:cNvSpPr>
            <a:spLocks noGrp="1" noChangeArrowheads="1"/>
          </p:cNvSpPr>
          <p:nvPr>
            <p:ph type="sldNum" sz="quarter" idx="10"/>
          </p:nvPr>
        </p:nvSpPr>
        <p:spPr>
          <a:xfrm>
            <a:off x="7740650" y="6092825"/>
            <a:ext cx="1150938" cy="574675"/>
          </a:xfrm>
        </p:spPr>
        <p:txBody>
          <a:bodyPr/>
          <a:lstStyle>
            <a:lvl1pPr>
              <a:defRPr>
                <a:effectLst/>
                <a:latin typeface="+mn-lt"/>
              </a:defRPr>
            </a:lvl1pPr>
          </a:lstStyle>
          <a:p>
            <a:pPr>
              <a:defRPr/>
            </a:pPr>
            <a:fld id="{7C62D9A0-A45C-4035-A425-29B9D6034F5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Advanced Computer Networks   Wireless Networks </a:t>
            </a:r>
            <a:endParaRPr lang="en-US">
              <a:solidFill>
                <a:srgbClr val="800000"/>
              </a:solidFill>
              <a:effectLst>
                <a:outerShdw blurRad="38100" dist="38100" dir="2700000" algn="tl">
                  <a:srgbClr val="000000"/>
                </a:outerShdw>
              </a:effectLst>
            </a:endParaRPr>
          </a:p>
        </p:txBody>
      </p:sp>
      <p:sp>
        <p:nvSpPr>
          <p:cNvPr id="5" name="Rectangle 10"/>
          <p:cNvSpPr>
            <a:spLocks noGrp="1" noChangeArrowheads="1"/>
          </p:cNvSpPr>
          <p:nvPr>
            <p:ph type="sldNum" sz="quarter" idx="11"/>
          </p:nvPr>
        </p:nvSpPr>
        <p:spPr>
          <a:ln/>
        </p:spPr>
        <p:txBody>
          <a:bodyPr/>
          <a:lstStyle>
            <a:lvl1pPr>
              <a:defRPr/>
            </a:lvl1pPr>
          </a:lstStyle>
          <a:p>
            <a:pPr>
              <a:defRPr/>
            </a:pPr>
            <a:fld id="{4E361E46-A829-46C8-B284-64F880F90D4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15888"/>
            <a:ext cx="2195513" cy="5980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115888"/>
            <a:ext cx="6437312" cy="5980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Advanced Computer Networks   Wireless Networks </a:t>
            </a:r>
            <a:endParaRPr lang="en-US">
              <a:solidFill>
                <a:srgbClr val="800000"/>
              </a:solidFill>
              <a:effectLst>
                <a:outerShdw blurRad="38100" dist="38100" dir="2700000" algn="tl">
                  <a:srgbClr val="000000"/>
                </a:outerShdw>
              </a:effectLst>
            </a:endParaRPr>
          </a:p>
        </p:txBody>
      </p:sp>
      <p:sp>
        <p:nvSpPr>
          <p:cNvPr id="5" name="Rectangle 10"/>
          <p:cNvSpPr>
            <a:spLocks noGrp="1" noChangeArrowheads="1"/>
          </p:cNvSpPr>
          <p:nvPr>
            <p:ph type="sldNum" sz="quarter" idx="11"/>
          </p:nvPr>
        </p:nvSpPr>
        <p:spPr>
          <a:ln/>
        </p:spPr>
        <p:txBody>
          <a:bodyPr/>
          <a:lstStyle>
            <a:lvl1pPr>
              <a:defRPr/>
            </a:lvl1pPr>
          </a:lstStyle>
          <a:p>
            <a:pPr>
              <a:defRPr/>
            </a:pPr>
            <a:fld id="{4A80AC50-AF34-4E0A-AC36-40E580A3567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384"/>
            <a:ext cx="8713788" cy="115252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685800" y="1773238"/>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ndParaRPr>
          </a:p>
        </p:txBody>
      </p:sp>
      <p:sp>
        <p:nvSpPr>
          <p:cNvPr id="7" name="Rectangle 6"/>
          <p:cNvSpPr>
            <a:spLocks noGrp="1" noChangeArrowheads="1"/>
          </p:cNvSpPr>
          <p:nvPr>
            <p:ph type="sldNum" sz="quarter" idx="12"/>
          </p:nvPr>
        </p:nvSpPr>
        <p:spPr>
          <a:ln/>
        </p:spPr>
        <p:txBody>
          <a:bodyPr/>
          <a:lstStyle>
            <a:lvl1pPr>
              <a:defRPr>
                <a:latin typeface="Comic Sans MS" pitchFamily="66" charset="0"/>
              </a:defRPr>
            </a:lvl1pPr>
          </a:lstStyle>
          <a:p>
            <a:pPr>
              <a:defRPr/>
            </a:pPr>
            <a:fld id="{C255F365-3AE2-44B4-BE7B-31F40B0786A7}"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latin typeface="+mn-lt"/>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ftr" sz="quarter" idx="10"/>
          </p:nvPr>
        </p:nvSpPr>
        <p:spPr>
          <a:xfrm>
            <a:off x="1285852" y="6454775"/>
            <a:ext cx="6656388" cy="287338"/>
          </a:xfrm>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Rectangle 10"/>
          <p:cNvSpPr>
            <a:spLocks noGrp="1" noChangeArrowheads="1"/>
          </p:cNvSpPr>
          <p:nvPr>
            <p:ph type="sldNum" sz="quarter" idx="11"/>
          </p:nvPr>
        </p:nvSpPr>
        <p:spPr>
          <a:xfrm>
            <a:off x="8194675" y="6486548"/>
            <a:ext cx="914400" cy="228600"/>
          </a:xfrm>
          <a:ln/>
        </p:spPr>
        <p:txBody>
          <a:bodyPr/>
          <a:lstStyle>
            <a:lvl1pPr>
              <a:defRPr>
                <a:latin typeface="Comic Sans MS" pitchFamily="66" charset="0"/>
              </a:defRPr>
            </a:lvl1pPr>
          </a:lstStyle>
          <a:p>
            <a:pPr>
              <a:defRPr/>
            </a:pPr>
            <a:fld id="{3786ED73-AFAE-40D1-8B17-06E2B2BE615A}"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a:t>
            </a:r>
            <a:r>
              <a:rPr lang="en-US" dirty="0" smtClean="0"/>
              <a:t> </a:t>
            </a:r>
            <a:endParaRPr lang="en-US" dirty="0">
              <a:solidFill>
                <a:srgbClr val="800000"/>
              </a:solidFill>
              <a:effectLst>
                <a:outerShdw blurRad="38100" dist="38100" dir="2700000" algn="tl">
                  <a:srgbClr val="000000"/>
                </a:outerShdw>
              </a:effectLst>
            </a:endParaRPr>
          </a:p>
        </p:txBody>
      </p:sp>
      <p:sp>
        <p:nvSpPr>
          <p:cNvPr id="5" name="Rectangle 10"/>
          <p:cNvSpPr>
            <a:spLocks noGrp="1" noChangeArrowheads="1"/>
          </p:cNvSpPr>
          <p:nvPr>
            <p:ph type="sldNum" sz="quarter" idx="11"/>
          </p:nvPr>
        </p:nvSpPr>
        <p:spPr>
          <a:ln/>
        </p:spPr>
        <p:txBody>
          <a:bodyPr/>
          <a:lstStyle>
            <a:lvl1pPr>
              <a:defRPr>
                <a:latin typeface="Comic Sans MS" pitchFamily="66" charset="0"/>
              </a:defRPr>
            </a:lvl1pPr>
          </a:lstStyle>
          <a:p>
            <a:pPr>
              <a:defRPr/>
            </a:pPr>
            <a:fld id="{BB1E2A9A-00E3-4430-906E-995E82810531}"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6" name="Rectangle 10"/>
          <p:cNvSpPr>
            <a:spLocks noGrp="1" noChangeArrowheads="1"/>
          </p:cNvSpPr>
          <p:nvPr>
            <p:ph type="sldNum" sz="quarter" idx="11"/>
          </p:nvPr>
        </p:nvSpPr>
        <p:spPr>
          <a:ln/>
        </p:spPr>
        <p:txBody>
          <a:bodyPr/>
          <a:lstStyle>
            <a:lvl1pPr>
              <a:defRPr>
                <a:latin typeface="Comic Sans MS" pitchFamily="66" charset="0"/>
              </a:defRPr>
            </a:lvl1pPr>
          </a:lstStyle>
          <a:p>
            <a:pPr>
              <a:defRPr/>
            </a:pPr>
            <a:fld id="{B708865F-D8BA-461E-B4C5-2BCB82877216}"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507288"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8" name="Rectangle 10"/>
          <p:cNvSpPr>
            <a:spLocks noGrp="1" noChangeArrowheads="1"/>
          </p:cNvSpPr>
          <p:nvPr>
            <p:ph type="sldNum" sz="quarter" idx="11"/>
          </p:nvPr>
        </p:nvSpPr>
        <p:spPr>
          <a:xfrm>
            <a:off x="8194675" y="6453336"/>
            <a:ext cx="914400" cy="228600"/>
          </a:xfrm>
          <a:ln/>
        </p:spPr>
        <p:txBody>
          <a:bodyPr/>
          <a:lstStyle>
            <a:lvl1pPr>
              <a:defRPr>
                <a:latin typeface="Comic Sans MS" pitchFamily="66" charset="0"/>
              </a:defRPr>
            </a:lvl1pPr>
          </a:lstStyle>
          <a:p>
            <a:pPr>
              <a:defRPr/>
            </a:pPr>
            <a:fld id="{AA5A483E-2C16-4A7C-A450-A95C4775788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7" name="Rectangle 10"/>
          <p:cNvSpPr>
            <a:spLocks noGrp="1" noChangeArrowheads="1"/>
          </p:cNvSpPr>
          <p:nvPr>
            <p:ph type="sldNum" sz="quarter" idx="11"/>
          </p:nvPr>
        </p:nvSpPr>
        <p:spPr>
          <a:xfrm>
            <a:off x="8194675" y="6486548"/>
            <a:ext cx="914400" cy="228600"/>
          </a:xfrm>
          <a:ln/>
        </p:spPr>
        <p:txBody>
          <a:bodyPr/>
          <a:lstStyle>
            <a:lvl1pPr>
              <a:defRPr>
                <a:latin typeface="Comic Sans MS" pitchFamily="66" charset="0"/>
              </a:defRPr>
            </a:lvl1pPr>
          </a:lstStyle>
          <a:p>
            <a:pPr>
              <a:defRPr/>
            </a:pPr>
            <a:fld id="{3786ED73-AFAE-40D1-8B17-06E2B2BE615A}"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Rectangle 10"/>
          <p:cNvSpPr>
            <a:spLocks noGrp="1" noChangeArrowheads="1"/>
          </p:cNvSpPr>
          <p:nvPr>
            <p:ph type="sldNum" sz="quarter" idx="11"/>
          </p:nvPr>
        </p:nvSpPr>
        <p:spPr>
          <a:xfrm>
            <a:off x="8194675" y="6453336"/>
            <a:ext cx="914400" cy="228600"/>
          </a:xfrm>
          <a:ln/>
        </p:spPr>
        <p:txBody>
          <a:bodyPr/>
          <a:lstStyle>
            <a:lvl1pPr>
              <a:defRPr>
                <a:latin typeface="Comic Sans MS" pitchFamily="66" charset="0"/>
              </a:defRPr>
            </a:lvl1pPr>
          </a:lstStyle>
          <a:p>
            <a:pPr>
              <a:defRPr/>
            </a:pPr>
            <a:fld id="{AA5A483E-2C16-4A7C-A450-A95C4775788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7" name="Rectangle 10"/>
          <p:cNvSpPr>
            <a:spLocks noGrp="1" noChangeArrowheads="1"/>
          </p:cNvSpPr>
          <p:nvPr>
            <p:ph type="sldNum" sz="quarter" idx="11"/>
          </p:nvPr>
        </p:nvSpPr>
        <p:spPr>
          <a:xfrm>
            <a:off x="8194675" y="6453336"/>
            <a:ext cx="914400" cy="228600"/>
          </a:xfrm>
          <a:ln/>
        </p:spPr>
        <p:txBody>
          <a:bodyPr/>
          <a:lstStyle>
            <a:lvl1pPr>
              <a:defRPr>
                <a:latin typeface="Comic Sans MS" pitchFamily="66" charset="0"/>
              </a:defRPr>
            </a:lvl1pPr>
          </a:lstStyle>
          <a:p>
            <a:pPr>
              <a:defRPr/>
            </a:pPr>
            <a:fld id="{AA5A483E-2C16-4A7C-A450-A95C4775788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6" name="Rectangle 10"/>
          <p:cNvSpPr>
            <a:spLocks noGrp="1" noChangeArrowheads="1"/>
          </p:cNvSpPr>
          <p:nvPr>
            <p:ph type="sldNum" sz="quarter" idx="11"/>
          </p:nvPr>
        </p:nvSpPr>
        <p:spPr>
          <a:ln/>
        </p:spPr>
        <p:txBody>
          <a:bodyPr/>
          <a:lstStyle>
            <a:lvl1pPr>
              <a:defRPr>
                <a:latin typeface="Comic Sans MS" pitchFamily="66" charset="0"/>
              </a:defRPr>
            </a:lvl1pPr>
          </a:lstStyle>
          <a:p>
            <a:pPr>
              <a:defRPr/>
            </a:pPr>
            <a:fld id="{0558D4C7-A5ED-4B23-8CDE-2E50A8B2DA81}"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rgbClr val="FFF9E6"/>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6324600"/>
            <a:ext cx="9144000" cy="533400"/>
          </a:xfrm>
          <a:prstGeom prst="rect">
            <a:avLst/>
          </a:prstGeom>
          <a:solidFill>
            <a:srgbClr val="CCCCCC"/>
          </a:solidFill>
          <a:ln w="9525">
            <a:noFill/>
            <a:miter lim="800000"/>
            <a:headEnd/>
            <a:tailEnd/>
          </a:ln>
          <a:effectLst/>
        </p:spPr>
        <p:txBody>
          <a:bodyPr wrap="none" anchor="ctr"/>
          <a:lstStyle/>
          <a:p>
            <a:pPr>
              <a:defRPr/>
            </a:pPr>
            <a:endParaRPr lang="en-US"/>
          </a:p>
        </p:txBody>
      </p:sp>
      <p:pic>
        <p:nvPicPr>
          <p:cNvPr id="1027" name="Picture 3" descr="Picture3"/>
          <p:cNvPicPr>
            <a:picLocks noChangeAspect="1" noChangeArrowheads="1"/>
          </p:cNvPicPr>
          <p:nvPr/>
        </p:nvPicPr>
        <p:blipFill>
          <a:blip r:embed="rId14" cstate="print"/>
          <a:srcRect/>
          <a:stretch>
            <a:fillRect/>
          </a:stretch>
        </p:blipFill>
        <p:spPr bwMode="auto">
          <a:xfrm>
            <a:off x="0" y="0"/>
            <a:ext cx="9180513" cy="6858000"/>
          </a:xfrm>
          <a:prstGeom prst="rect">
            <a:avLst/>
          </a:prstGeom>
          <a:noFill/>
          <a:ln w="9525">
            <a:noFill/>
            <a:miter lim="800000"/>
            <a:headEnd/>
            <a:tailEnd/>
          </a:ln>
        </p:spPr>
      </p:pic>
      <p:sp>
        <p:nvSpPr>
          <p:cNvPr id="55300" name="Rectangle 4"/>
          <p:cNvSpPr>
            <a:spLocks noGrp="1" noChangeArrowheads="1"/>
          </p:cNvSpPr>
          <p:nvPr>
            <p:ph type="ftr" sz="quarter" idx="3"/>
          </p:nvPr>
        </p:nvSpPr>
        <p:spPr bwMode="auto">
          <a:xfrm>
            <a:off x="1403350" y="6454775"/>
            <a:ext cx="6656388"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effectLst>
                  <a:outerShdw blurRad="38100" dist="38100" dir="2700000" algn="tl">
                    <a:srgbClr val="FFFFFF"/>
                  </a:outerShdw>
                </a:effectLst>
                <a:cs typeface="Courier New" pitchFamily="49" charset="0"/>
              </a:defRPr>
            </a:lvl1pPr>
          </a:lstStyle>
          <a:p>
            <a:pPr>
              <a:defRPr/>
            </a:pPr>
            <a:r>
              <a:rPr lang="en-US" smtClean="0"/>
              <a:t>Advanced Computer Networks   Wireless Networks </a:t>
            </a:r>
            <a:endParaRPr lang="en-US">
              <a:solidFill>
                <a:srgbClr val="800000"/>
              </a:solidFill>
              <a:effectLst>
                <a:outerShdw blurRad="38100" dist="38100" dir="2700000" algn="tl">
                  <a:srgbClr val="000000"/>
                </a:outerShdw>
              </a:effectLst>
            </a:endParaRPr>
          </a:p>
        </p:txBody>
      </p:sp>
      <p:sp>
        <p:nvSpPr>
          <p:cNvPr id="55302" name="Rectangle 6"/>
          <p:cNvSpPr>
            <a:spLocks noGrp="1" noChangeArrowheads="1"/>
          </p:cNvSpPr>
          <p:nvPr>
            <p:ph type="body" idx="1"/>
          </p:nvPr>
        </p:nvSpPr>
        <p:spPr bwMode="auto">
          <a:xfrm>
            <a:off x="457200" y="12954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3" name="Rectangle 7"/>
          <p:cNvSpPr>
            <a:spLocks noGrp="1" noChangeArrowheads="1"/>
          </p:cNvSpPr>
          <p:nvPr>
            <p:ph type="title"/>
          </p:nvPr>
        </p:nvSpPr>
        <p:spPr bwMode="white">
          <a:xfrm>
            <a:off x="179388" y="115888"/>
            <a:ext cx="8785225" cy="792162"/>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 </a:t>
            </a:r>
          </a:p>
        </p:txBody>
      </p:sp>
      <p:sp>
        <p:nvSpPr>
          <p:cNvPr id="55304" name="Line 8"/>
          <p:cNvSpPr>
            <a:spLocks noChangeShapeType="1"/>
          </p:cNvSpPr>
          <p:nvPr/>
        </p:nvSpPr>
        <p:spPr bwMode="auto">
          <a:xfrm>
            <a:off x="0" y="990600"/>
            <a:ext cx="9144000" cy="0"/>
          </a:xfrm>
          <a:prstGeom prst="line">
            <a:avLst/>
          </a:prstGeom>
          <a:noFill/>
          <a:ln w="50800">
            <a:solidFill>
              <a:schemeClr val="tx1"/>
            </a:solidFill>
            <a:round/>
            <a:headEnd/>
            <a:tailEnd/>
          </a:ln>
          <a:effectLst/>
        </p:spPr>
        <p:txBody>
          <a:bodyPr wrap="none" anchor="ctr"/>
          <a:lstStyle/>
          <a:p>
            <a:pPr>
              <a:defRPr/>
            </a:pPr>
            <a:endParaRPr lang="en-US"/>
          </a:p>
        </p:txBody>
      </p:sp>
      <p:sp>
        <p:nvSpPr>
          <p:cNvPr id="55305" name="Line 9"/>
          <p:cNvSpPr>
            <a:spLocks noChangeShapeType="1"/>
          </p:cNvSpPr>
          <p:nvPr/>
        </p:nvSpPr>
        <p:spPr bwMode="auto">
          <a:xfrm>
            <a:off x="0" y="6324600"/>
            <a:ext cx="9144000" cy="0"/>
          </a:xfrm>
          <a:prstGeom prst="line">
            <a:avLst/>
          </a:prstGeom>
          <a:noFill/>
          <a:ln w="25400">
            <a:solidFill>
              <a:schemeClr val="folHlink"/>
            </a:solidFill>
            <a:round/>
            <a:headEnd/>
            <a:tailEnd/>
          </a:ln>
          <a:effectLst/>
        </p:spPr>
        <p:txBody>
          <a:bodyPr wrap="none" anchor="ctr"/>
          <a:lstStyle/>
          <a:p>
            <a:pPr>
              <a:defRPr/>
            </a:pPr>
            <a:endParaRPr lang="en-US"/>
          </a:p>
        </p:txBody>
      </p:sp>
      <p:sp>
        <p:nvSpPr>
          <p:cNvPr id="55306" name="Rectangle 10"/>
          <p:cNvSpPr>
            <a:spLocks noGrp="1" noChangeArrowheads="1"/>
          </p:cNvSpPr>
          <p:nvPr>
            <p:ph type="sldNum" sz="quarter" idx="4"/>
          </p:nvPr>
        </p:nvSpPr>
        <p:spPr bwMode="auto">
          <a:xfrm>
            <a:off x="8194675" y="6440488"/>
            <a:ext cx="914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solidFill>
                  <a:srgbClr val="800000"/>
                </a:solidFill>
                <a:effectLst>
                  <a:outerShdw blurRad="38100" dist="38100" dir="2700000" algn="tl">
                    <a:srgbClr val="000000"/>
                  </a:outerShdw>
                </a:effectLst>
                <a:latin typeface="Courier New" pitchFamily="49" charset="0"/>
                <a:cs typeface="Courier New" pitchFamily="49" charset="0"/>
              </a:defRPr>
            </a:lvl1pPr>
          </a:lstStyle>
          <a:p>
            <a:pPr>
              <a:defRPr/>
            </a:pPr>
            <a:fld id="{7B009C64-9295-44C1-B10D-4427A8C123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Lst>
  <p:hf hdr="0" dt="0"/>
  <p:txStyles>
    <p:titleStyle>
      <a:lvl1pPr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mj-lt"/>
          <a:ea typeface="+mj-ea"/>
          <a:cs typeface="+mj-cs"/>
        </a:defRPr>
      </a:lvl1pPr>
      <a:lvl2pPr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2pPr>
      <a:lvl3pPr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3pPr>
      <a:lvl4pPr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4pPr>
      <a:lvl5pPr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5pPr>
      <a:lvl6pPr marL="457200"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6pPr>
      <a:lvl7pPr marL="914400"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7pPr>
      <a:lvl8pPr marL="1371600"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8pPr>
      <a:lvl9pPr marL="1828800" algn="ctr" rtl="0" eaLnBrk="0" fontAlgn="base" hangingPunct="0">
        <a:lnSpc>
          <a:spcPct val="110000"/>
        </a:lnSpc>
        <a:spcBef>
          <a:spcPct val="0"/>
        </a:spcBef>
        <a:spcAft>
          <a:spcPct val="0"/>
        </a:spcAft>
        <a:defRPr sz="4400" b="1">
          <a:solidFill>
            <a:schemeClr val="bg1"/>
          </a:solidFill>
          <a:effectLst>
            <a:outerShdw blurRad="38100" dist="38100" dir="2700000" algn="tl">
              <a:srgbClr val="000000"/>
            </a:outerShdw>
          </a:effectLst>
          <a:latin typeface="Comic Sans MS" pitchFamily="66" charset="0"/>
        </a:defRPr>
      </a:lvl9pPr>
    </p:titleStyle>
    <p:body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18" Type="http://schemas.openxmlformats.org/officeDocument/2006/relationships/oleObject" Target="../embeddings/oleObject69.bin"/><Relationship Id="rId3" Type="http://schemas.openxmlformats.org/officeDocument/2006/relationships/notesSlide" Target="../notesSlides/notesSlide13.xml"/><Relationship Id="rId7" Type="http://schemas.openxmlformats.org/officeDocument/2006/relationships/oleObject" Target="../embeddings/oleObject58.bin"/><Relationship Id="rId12" Type="http://schemas.openxmlformats.org/officeDocument/2006/relationships/oleObject" Target="../embeddings/oleObject63.bin"/><Relationship Id="rId17" Type="http://schemas.openxmlformats.org/officeDocument/2006/relationships/oleObject" Target="../embeddings/oleObject68.bin"/><Relationship Id="rId2" Type="http://schemas.openxmlformats.org/officeDocument/2006/relationships/slideLayout" Target="../slideLayouts/slideLayout2.xml"/><Relationship Id="rId16" Type="http://schemas.openxmlformats.org/officeDocument/2006/relationships/oleObject" Target="../embeddings/oleObject67.bin"/><Relationship Id="rId1" Type="http://schemas.openxmlformats.org/officeDocument/2006/relationships/vmlDrawing" Target="../drawings/vmlDrawing4.vml"/><Relationship Id="rId6" Type="http://schemas.openxmlformats.org/officeDocument/2006/relationships/image" Target="../media/image7.png"/><Relationship Id="rId11" Type="http://schemas.openxmlformats.org/officeDocument/2006/relationships/oleObject" Target="../embeddings/oleObject62.bin"/><Relationship Id="rId5" Type="http://schemas.openxmlformats.org/officeDocument/2006/relationships/oleObject" Target="../embeddings/oleObject57.bin"/><Relationship Id="rId15" Type="http://schemas.openxmlformats.org/officeDocument/2006/relationships/oleObject" Target="../embeddings/oleObject66.bin"/><Relationship Id="rId10" Type="http://schemas.openxmlformats.org/officeDocument/2006/relationships/oleObject" Target="../embeddings/oleObject61.bin"/><Relationship Id="rId4" Type="http://schemas.openxmlformats.org/officeDocument/2006/relationships/oleObject" Target="../embeddings/oleObject56.bin"/><Relationship Id="rId9" Type="http://schemas.openxmlformats.org/officeDocument/2006/relationships/oleObject" Target="../embeddings/oleObject60.bin"/><Relationship Id="rId14" Type="http://schemas.openxmlformats.org/officeDocument/2006/relationships/oleObject" Target="../embeddings/oleObject65.bin"/></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15.xml"/><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16.xml"/><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19.xml"/><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1.xml"/><Relationship Id="rId7" Type="http://schemas.openxmlformats.org/officeDocument/2006/relationships/oleObject" Target="../embeddings/oleObject85.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84.bin"/><Relationship Id="rId5" Type="http://schemas.openxmlformats.org/officeDocument/2006/relationships/oleObject" Target="../embeddings/oleObject83.bin"/><Relationship Id="rId10" Type="http://schemas.openxmlformats.org/officeDocument/2006/relationships/oleObject" Target="../embeddings/oleObject87.bin"/><Relationship Id="rId4" Type="http://schemas.openxmlformats.org/officeDocument/2006/relationships/oleObject" Target="../embeddings/oleObject82.bin"/><Relationship Id="rId9" Type="http://schemas.openxmlformats.org/officeDocument/2006/relationships/oleObject" Target="../embeddings/oleObject8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 Type="http://schemas.openxmlformats.org/officeDocument/2006/relationships/notesSlide" Target="../notesSlides/notesSlide1.xml"/><Relationship Id="rId21" Type="http://schemas.openxmlformats.org/officeDocument/2006/relationships/oleObject" Target="../embeddings/oleObject16.bin"/><Relationship Id="rId7" Type="http://schemas.openxmlformats.org/officeDocument/2006/relationships/oleObject" Target="../embeddings/oleObject2.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5" Type="http://schemas.openxmlformats.org/officeDocument/2006/relationships/image" Target="../media/image7.png"/><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 Type="http://schemas.openxmlformats.org/officeDocument/2006/relationships/image" Target="../media/image6.png"/><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18" Type="http://schemas.openxmlformats.org/officeDocument/2006/relationships/oleObject" Target="../embeddings/oleObject41.bin"/><Relationship Id="rId26" Type="http://schemas.openxmlformats.org/officeDocument/2006/relationships/oleObject" Target="../embeddings/oleObject49.bin"/><Relationship Id="rId3" Type="http://schemas.openxmlformats.org/officeDocument/2006/relationships/notesSlide" Target="../notesSlides/notesSlide2.xml"/><Relationship Id="rId21" Type="http://schemas.openxmlformats.org/officeDocument/2006/relationships/oleObject" Target="../embeddings/oleObject44.bin"/><Relationship Id="rId7" Type="http://schemas.openxmlformats.org/officeDocument/2006/relationships/oleObject" Target="../embeddings/oleObject30.bin"/><Relationship Id="rId12" Type="http://schemas.openxmlformats.org/officeDocument/2006/relationships/oleObject" Target="../embeddings/oleObject35.bin"/><Relationship Id="rId17" Type="http://schemas.openxmlformats.org/officeDocument/2006/relationships/oleObject" Target="../embeddings/oleObject40.bin"/><Relationship Id="rId25" Type="http://schemas.openxmlformats.org/officeDocument/2006/relationships/oleObject" Target="../embeddings/oleObject48.bin"/><Relationship Id="rId2" Type="http://schemas.openxmlformats.org/officeDocument/2006/relationships/slideLayout" Target="../slideLayouts/slideLayout6.xml"/><Relationship Id="rId16" Type="http://schemas.openxmlformats.org/officeDocument/2006/relationships/oleObject" Target="../embeddings/oleObject39.bin"/><Relationship Id="rId20" Type="http://schemas.openxmlformats.org/officeDocument/2006/relationships/oleObject" Target="../embeddings/oleObject43.bin"/><Relationship Id="rId29" Type="http://schemas.openxmlformats.org/officeDocument/2006/relationships/oleObject" Target="../embeddings/oleObject52.bin"/><Relationship Id="rId1" Type="http://schemas.openxmlformats.org/officeDocument/2006/relationships/vmlDrawing" Target="../drawings/vmlDrawing2.vml"/><Relationship Id="rId6" Type="http://schemas.openxmlformats.org/officeDocument/2006/relationships/oleObject" Target="../embeddings/oleObject29.bin"/><Relationship Id="rId11" Type="http://schemas.openxmlformats.org/officeDocument/2006/relationships/oleObject" Target="../embeddings/oleObject34.bin"/><Relationship Id="rId24" Type="http://schemas.openxmlformats.org/officeDocument/2006/relationships/oleObject" Target="../embeddings/oleObject47.bin"/><Relationship Id="rId5" Type="http://schemas.openxmlformats.org/officeDocument/2006/relationships/image" Target="../media/image7.png"/><Relationship Id="rId15" Type="http://schemas.openxmlformats.org/officeDocument/2006/relationships/oleObject" Target="../embeddings/oleObject38.bin"/><Relationship Id="rId23" Type="http://schemas.openxmlformats.org/officeDocument/2006/relationships/oleObject" Target="../embeddings/oleObject46.bin"/><Relationship Id="rId28" Type="http://schemas.openxmlformats.org/officeDocument/2006/relationships/oleObject" Target="../embeddings/oleObject51.bin"/><Relationship Id="rId10" Type="http://schemas.openxmlformats.org/officeDocument/2006/relationships/oleObject" Target="../embeddings/oleObject33.bin"/><Relationship Id="rId19" Type="http://schemas.openxmlformats.org/officeDocument/2006/relationships/oleObject" Target="../embeddings/oleObject42.bin"/><Relationship Id="rId31" Type="http://schemas.openxmlformats.org/officeDocument/2006/relationships/oleObject" Target="../embeddings/oleObject54.bin"/><Relationship Id="rId4" Type="http://schemas.openxmlformats.org/officeDocument/2006/relationships/image" Target="../media/image6.png"/><Relationship Id="rId9" Type="http://schemas.openxmlformats.org/officeDocument/2006/relationships/oleObject" Target="../embeddings/oleObject32.bin"/><Relationship Id="rId14" Type="http://schemas.openxmlformats.org/officeDocument/2006/relationships/oleObject" Target="../embeddings/oleObject37.bin"/><Relationship Id="rId22" Type="http://schemas.openxmlformats.org/officeDocument/2006/relationships/oleObject" Target="../embeddings/oleObject45.bin"/><Relationship Id="rId27" Type="http://schemas.openxmlformats.org/officeDocument/2006/relationships/oleObject" Target="../embeddings/oleObject50.bin"/><Relationship Id="rId30" Type="http://schemas.openxmlformats.org/officeDocument/2006/relationships/oleObject" Target="../embeddings/oleObject5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1859074"/>
            <a:ext cx="8462993" cy="3226110"/>
          </a:xfrm>
        </p:spPr>
        <p:txBody>
          <a:bodyPr/>
          <a:lstStyle/>
          <a:p>
            <a:pPr>
              <a:defRPr/>
            </a:pPr>
            <a:r>
              <a:rPr lang="en-US" sz="4400" i="1" dirty="0" smtClean="0">
                <a:solidFill>
                  <a:srgbClr val="0033CC"/>
                </a:solidFill>
                <a:effectLst>
                  <a:outerShdw blurRad="38100" dist="38100" dir="2700000" algn="tl">
                    <a:srgbClr val="000000"/>
                  </a:outerShdw>
                </a:effectLst>
              </a:rPr>
              <a:t/>
            </a:r>
            <a:br>
              <a:rPr lang="en-US" sz="4400" i="1" dirty="0" smtClean="0">
                <a:solidFill>
                  <a:srgbClr val="0033CC"/>
                </a:solidFill>
                <a:effectLst>
                  <a:outerShdw blurRad="38100" dist="38100" dir="2700000" algn="tl">
                    <a:srgbClr val="000000"/>
                  </a:outerShdw>
                </a:effectLst>
              </a:rPr>
            </a:br>
            <a:r>
              <a:rPr lang="en-US" sz="4400" i="1" dirty="0" smtClean="0">
                <a:solidFill>
                  <a:srgbClr val="0033CC"/>
                </a:solidFill>
                <a:effectLst>
                  <a:outerShdw blurRad="38100" dist="38100" dir="2700000" algn="tl">
                    <a:srgbClr val="000000"/>
                  </a:outerShdw>
                </a:effectLst>
              </a:rPr>
              <a:t/>
            </a:r>
            <a:br>
              <a:rPr lang="en-US" sz="4400" i="1" dirty="0" smtClean="0">
                <a:solidFill>
                  <a:srgbClr val="0033CC"/>
                </a:solidFill>
                <a:effectLst>
                  <a:outerShdw blurRad="38100" dist="38100" dir="2700000" algn="tl">
                    <a:srgbClr val="000000"/>
                  </a:outerShdw>
                </a:effectLst>
              </a:rPr>
            </a:br>
            <a:r>
              <a:rPr lang="en-US" sz="6600" dirty="0" smtClean="0">
                <a:solidFill>
                  <a:srgbClr val="0033CC"/>
                </a:solidFill>
                <a:effectLst>
                  <a:outerShdw blurRad="38100" dist="38100" dir="2700000" algn="tl">
                    <a:srgbClr val="000000"/>
                  </a:outerShdw>
                </a:effectLst>
              </a:rPr>
              <a:t>Wireless</a:t>
            </a:r>
            <a:br>
              <a:rPr lang="en-US" sz="6600" dirty="0" smtClean="0">
                <a:solidFill>
                  <a:srgbClr val="0033CC"/>
                </a:solidFill>
                <a:effectLst>
                  <a:outerShdw blurRad="38100" dist="38100" dir="2700000" algn="tl">
                    <a:srgbClr val="000000"/>
                  </a:outerShdw>
                </a:effectLst>
              </a:rPr>
            </a:br>
            <a:r>
              <a:rPr lang="en-US" sz="6600" dirty="0" smtClean="0">
                <a:solidFill>
                  <a:srgbClr val="0033CC"/>
                </a:solidFill>
                <a:effectLst>
                  <a:outerShdw blurRad="38100" dist="38100" dir="2700000" algn="tl">
                    <a:srgbClr val="000000"/>
                  </a:outerShdw>
                </a:effectLst>
              </a:rPr>
              <a:t>Networks</a:t>
            </a:r>
            <a:br>
              <a:rPr lang="en-US" sz="6600" dirty="0" smtClean="0">
                <a:solidFill>
                  <a:srgbClr val="0033CC"/>
                </a:solidFill>
                <a:effectLst>
                  <a:outerShdw blurRad="38100" dist="38100" dir="2700000" algn="tl">
                    <a:srgbClr val="000000"/>
                  </a:outerShdw>
                </a:effectLst>
              </a:rPr>
            </a:br>
            <a:r>
              <a:rPr lang="en-US" sz="4400" i="1" dirty="0" smtClean="0">
                <a:solidFill>
                  <a:srgbClr val="0033CC"/>
                </a:solidFill>
                <a:effectLst>
                  <a:outerShdw blurRad="38100" dist="38100" dir="2700000" algn="tl">
                    <a:srgbClr val="000000"/>
                  </a:outerShdw>
                </a:effectLst>
              </a:rPr>
              <a:t/>
            </a:r>
            <a:br>
              <a:rPr lang="en-US" sz="4400" i="1" dirty="0" smtClean="0">
                <a:solidFill>
                  <a:srgbClr val="0033CC"/>
                </a:solidFill>
                <a:effectLst>
                  <a:outerShdw blurRad="38100" dist="38100" dir="2700000" algn="tl">
                    <a:srgbClr val="000000"/>
                  </a:outerShdw>
                </a:effectLst>
              </a:rPr>
            </a:br>
            <a:r>
              <a:rPr lang="en-US" sz="4400" i="1" dirty="0" smtClean="0">
                <a:solidFill>
                  <a:srgbClr val="0033CC"/>
                </a:solidFill>
                <a:effectLst>
                  <a:outerShdw blurRad="38100" dist="38100" dir="2700000" algn="tl">
                    <a:srgbClr val="000000"/>
                  </a:outerShdw>
                </a:effectLst>
              </a:rPr>
              <a:t/>
            </a:r>
            <a:br>
              <a:rPr lang="en-US" sz="4400" i="1" dirty="0" smtClean="0">
                <a:solidFill>
                  <a:srgbClr val="0033CC"/>
                </a:solidFill>
                <a:effectLst>
                  <a:outerShdw blurRad="38100" dist="38100" dir="2700000" algn="tl">
                    <a:srgbClr val="000000"/>
                  </a:outerShdw>
                </a:effectLst>
              </a:rPr>
            </a:br>
            <a:endParaRPr lang="en-US" sz="4400" dirty="0" smtClean="0">
              <a:solidFill>
                <a:srgbClr val="0033CC"/>
              </a:solidFill>
              <a:effectLst>
                <a:outerShdw blurRad="38100" dist="38100" dir="2700000" algn="tl">
                  <a:srgbClr val="000000"/>
                </a:outerShdw>
              </a:effectLst>
            </a:endParaRPr>
          </a:p>
        </p:txBody>
      </p:sp>
      <p:sp>
        <p:nvSpPr>
          <p:cNvPr id="2051" name="Rectangle 3"/>
          <p:cNvSpPr>
            <a:spLocks noGrp="1" noChangeArrowheads="1"/>
          </p:cNvSpPr>
          <p:nvPr>
            <p:ph type="subTitle" idx="4294967295"/>
          </p:nvPr>
        </p:nvSpPr>
        <p:spPr>
          <a:xfrm>
            <a:off x="3992563" y="5876925"/>
            <a:ext cx="5151437" cy="865188"/>
          </a:xfrm>
        </p:spPr>
        <p:txBody>
          <a:bodyPr/>
          <a:lstStyle/>
          <a:p>
            <a:pPr marL="0" indent="0" algn="ctr">
              <a:lnSpc>
                <a:spcPct val="90000"/>
              </a:lnSpc>
              <a:buFont typeface="Wingdings" pitchFamily="2" charset="2"/>
              <a:buNone/>
              <a:defRPr/>
            </a:pPr>
            <a:r>
              <a:rPr lang="en-US" sz="2400" dirty="0" smtClean="0">
                <a:solidFill>
                  <a:srgbClr val="800000"/>
                </a:solidFill>
                <a:effectLst>
                  <a:outerShdw blurRad="38100" dist="38100" dir="2700000" algn="tl">
                    <a:srgbClr val="000000"/>
                  </a:outerShdw>
                </a:effectLst>
              </a:rPr>
              <a:t>Advance Computer 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438" y="-24"/>
            <a:ext cx="9358346" cy="1108075"/>
          </a:xfrm>
          <a:solidFill>
            <a:schemeClr val="accent2"/>
          </a:solidFill>
        </p:spPr>
        <p:txBody>
          <a:bodyPr/>
          <a:lstStyle/>
          <a:p>
            <a:pPr eaLnBrk="1" hangingPunct="1">
              <a:defRPr/>
            </a:pPr>
            <a:r>
              <a:rPr lang="en-US" sz="3600" dirty="0" smtClean="0"/>
              <a:t>Wireless Local Area Networks (WLANs)</a:t>
            </a:r>
          </a:p>
        </p:txBody>
      </p:sp>
      <p:sp>
        <p:nvSpPr>
          <p:cNvPr id="4101" name="Rectangle 3"/>
          <p:cNvSpPr>
            <a:spLocks noGrp="1" noChangeArrowheads="1"/>
          </p:cNvSpPr>
          <p:nvPr>
            <p:ph idx="1"/>
          </p:nvPr>
        </p:nvSpPr>
        <p:spPr>
          <a:xfrm>
            <a:off x="457200" y="1142984"/>
            <a:ext cx="8077200" cy="5072098"/>
          </a:xfrm>
        </p:spPr>
        <p:txBody>
          <a:bodyPr/>
          <a:lstStyle/>
          <a:p>
            <a:pPr eaLnBrk="1" hangingPunct="1"/>
            <a:r>
              <a:rPr lang="en-US" sz="2800" dirty="0" smtClean="0"/>
              <a:t>The proliferation of laptop computers and other mobile devices (PDAs and cell phones) created an</a:t>
            </a:r>
            <a:r>
              <a:rPr lang="en-US" sz="2800" i="1" dirty="0" smtClean="0"/>
              <a:t> </a:t>
            </a:r>
            <a:r>
              <a:rPr lang="en-US" sz="2800" i="1" dirty="0" smtClean="0">
                <a:solidFill>
                  <a:schemeClr val="accent2"/>
                </a:solidFill>
              </a:rPr>
              <a:t>obvious</a:t>
            </a:r>
            <a:r>
              <a:rPr lang="en-US" sz="2800" i="1" dirty="0" smtClean="0"/>
              <a:t> </a:t>
            </a:r>
            <a:r>
              <a:rPr lang="en-US" sz="2800" dirty="0" smtClean="0"/>
              <a:t>application level demand for wireless local area networking.</a:t>
            </a:r>
          </a:p>
          <a:p>
            <a:pPr eaLnBrk="1" hangingPunct="1"/>
            <a:r>
              <a:rPr lang="en-US" sz="2800" dirty="0" smtClean="0"/>
              <a:t>Companies jumped in, quickly developing </a:t>
            </a:r>
            <a:r>
              <a:rPr lang="en-US" sz="2800" i="1" dirty="0" smtClean="0">
                <a:solidFill>
                  <a:schemeClr val="accent2"/>
                </a:solidFill>
              </a:rPr>
              <a:t>incompatible </a:t>
            </a:r>
            <a:r>
              <a:rPr lang="en-US" sz="2800" dirty="0" smtClean="0"/>
              <a:t>wireless products in the 1990’s.</a:t>
            </a:r>
          </a:p>
          <a:p>
            <a:pPr eaLnBrk="1" hangingPunct="1"/>
            <a:r>
              <a:rPr lang="en-US" sz="2800" dirty="0" smtClean="0"/>
              <a:t>Industry decided to entrust standardization to IEEE committee that dealt with wired LANs</a:t>
            </a:r>
          </a:p>
          <a:p>
            <a:pPr eaLnBrk="1" hangingPunct="1">
              <a:buFontTx/>
              <a:buNone/>
            </a:pPr>
            <a:r>
              <a:rPr lang="en-US" sz="2800" dirty="0" smtClean="0"/>
              <a:t>	 – </a:t>
            </a:r>
            <a:r>
              <a:rPr lang="en-US" sz="2800" b="1" i="1" dirty="0" smtClean="0">
                <a:solidFill>
                  <a:srgbClr val="A50021"/>
                </a:solidFill>
              </a:rPr>
              <a:t>namely, the IEEE 802 committee!!</a:t>
            </a:r>
            <a:endParaRPr lang="en-US" sz="2800" b="1" dirty="0" smtClean="0">
              <a:solidFill>
                <a:srgbClr val="A50021"/>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76200"/>
            <a:ext cx="8750300" cy="615950"/>
          </a:xfrm>
          <a:solidFill>
            <a:schemeClr val="accent2"/>
          </a:solidFill>
        </p:spPr>
        <p:txBody>
          <a:bodyPr/>
          <a:lstStyle/>
          <a:p>
            <a:pPr eaLnBrk="1" hangingPunct="1">
              <a:defRPr/>
            </a:pPr>
            <a:r>
              <a:rPr lang="en-US" sz="3600" dirty="0" smtClean="0"/>
              <a:t>IEEE 802 Standards Working Groups</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11</a:t>
            </a:fld>
            <a:endParaRPr lang="en-US" dirty="0"/>
          </a:p>
        </p:txBody>
      </p:sp>
      <p:pic>
        <p:nvPicPr>
          <p:cNvPr id="5125" name="Picture 3" descr="1-38"/>
          <p:cNvPicPr>
            <a:picLocks noChangeAspect="1" noChangeArrowheads="1"/>
          </p:cNvPicPr>
          <p:nvPr/>
        </p:nvPicPr>
        <p:blipFill>
          <a:blip r:embed="rId2" cstate="print"/>
          <a:srcRect l="13138"/>
          <a:stretch>
            <a:fillRect/>
          </a:stretch>
        </p:blipFill>
        <p:spPr bwMode="auto">
          <a:xfrm>
            <a:off x="1428728" y="1014427"/>
            <a:ext cx="5864225" cy="4486275"/>
          </a:xfrm>
          <a:prstGeom prst="rect">
            <a:avLst/>
          </a:prstGeom>
          <a:noFill/>
          <a:ln w="9525">
            <a:noFill/>
            <a:miter lim="800000"/>
            <a:headEnd/>
            <a:tailEnd/>
          </a:ln>
        </p:spPr>
      </p:pic>
      <p:sp>
        <p:nvSpPr>
          <p:cNvPr id="5126" name="Text Box 5"/>
          <p:cNvSpPr txBox="1">
            <a:spLocks noChangeArrowheads="1"/>
          </p:cNvSpPr>
          <p:nvPr/>
        </p:nvSpPr>
        <p:spPr bwMode="auto">
          <a:xfrm>
            <a:off x="71406" y="5513407"/>
            <a:ext cx="8558242" cy="707886"/>
          </a:xfrm>
          <a:prstGeom prst="rect">
            <a:avLst/>
          </a:prstGeom>
          <a:noFill/>
          <a:ln w="9525">
            <a:noFill/>
            <a:miter lim="800000"/>
            <a:headEnd/>
            <a:tailEnd/>
          </a:ln>
        </p:spPr>
        <p:txBody>
          <a:bodyPr wrap="square">
            <a:spAutoFit/>
          </a:bodyPr>
          <a:lstStyle/>
          <a:p>
            <a:pPr>
              <a:spcBef>
                <a:spcPct val="50000"/>
              </a:spcBef>
            </a:pPr>
            <a:r>
              <a:rPr lang="en-US" sz="2000" b="1" u="none" dirty="0">
                <a:latin typeface="+mn-lt"/>
              </a:rPr>
              <a:t>Figure 1-38. The important ones are marked with *.  The ones marked with </a:t>
            </a:r>
            <a:r>
              <a:rPr lang="en-US" sz="2000" b="1" u="none" dirty="0">
                <a:latin typeface="+mn-lt"/>
                <a:sym typeface="Wingdings" pitchFamily="2" charset="2"/>
              </a:rPr>
              <a:t> are hibernating.  The one marked with  † gave up.</a:t>
            </a:r>
          </a:p>
        </p:txBody>
      </p:sp>
      <p:sp>
        <p:nvSpPr>
          <p:cNvPr id="5127" name="Rectangle 8"/>
          <p:cNvSpPr>
            <a:spLocks noChangeArrowheads="1"/>
          </p:cNvSpPr>
          <p:nvPr/>
        </p:nvSpPr>
        <p:spPr bwMode="auto">
          <a:xfrm>
            <a:off x="5435600" y="4735524"/>
            <a:ext cx="2089150" cy="265112"/>
          </a:xfrm>
          <a:prstGeom prst="rect">
            <a:avLst/>
          </a:prstGeom>
          <a:noFill/>
          <a:ln w="9525">
            <a:noFill/>
            <a:miter lim="800000"/>
            <a:headEnd/>
            <a:tailEnd/>
          </a:ln>
        </p:spPr>
        <p:txBody>
          <a:bodyPr wrap="none" anchor="ctr"/>
          <a:lstStyle/>
          <a:p>
            <a:pPr algn="ctr"/>
            <a:r>
              <a:rPr lang="en-US" sz="1400" b="1" u="none" dirty="0">
                <a:solidFill>
                  <a:srgbClr val="990033"/>
                </a:solidFill>
                <a:latin typeface="Comic Sans MS" pitchFamily="66" charset="0"/>
              </a:rPr>
              <a:t>802.15.4 </a:t>
            </a:r>
            <a:r>
              <a:rPr lang="en-US" sz="1400" b="1" u="none" dirty="0" err="1">
                <a:solidFill>
                  <a:srgbClr val="990033"/>
                </a:solidFill>
                <a:latin typeface="Comic Sans MS" pitchFamily="66" charset="0"/>
              </a:rPr>
              <a:t>ZigBee</a:t>
            </a:r>
            <a:endParaRPr lang="en-US" dirty="0">
              <a:solidFill>
                <a:srgbClr val="9933FF"/>
              </a:solidFill>
            </a:endParaRPr>
          </a:p>
        </p:txBody>
      </p:sp>
      <p:sp>
        <p:nvSpPr>
          <p:cNvPr id="10" name="Rectangle 5"/>
          <p:cNvSpPr>
            <a:spLocks noChangeArrowheads="1"/>
          </p:cNvSpPr>
          <p:nvPr/>
        </p:nvSpPr>
        <p:spPr bwMode="auto">
          <a:xfrm>
            <a:off x="7429520" y="1071546"/>
            <a:ext cx="1500186" cy="357190"/>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
        <p:nvSpPr>
          <p:cNvPr id="11" name="Rectangle 8"/>
          <p:cNvSpPr>
            <a:spLocks noChangeArrowheads="1"/>
          </p:cNvSpPr>
          <p:nvPr/>
        </p:nvSpPr>
        <p:spPr bwMode="auto">
          <a:xfrm>
            <a:off x="3779912" y="5013176"/>
            <a:ext cx="2089150" cy="265112"/>
          </a:xfrm>
          <a:prstGeom prst="rect">
            <a:avLst/>
          </a:prstGeom>
          <a:noFill/>
          <a:ln w="9525">
            <a:noFill/>
            <a:miter lim="800000"/>
            <a:headEnd/>
            <a:tailEnd/>
          </a:ln>
        </p:spPr>
        <p:txBody>
          <a:bodyPr wrap="none" anchor="ctr"/>
          <a:lstStyle/>
          <a:p>
            <a:pPr algn="ctr"/>
            <a:r>
              <a:rPr lang="en-US" sz="1400" b="1" u="none" dirty="0" err="1" smtClean="0">
                <a:solidFill>
                  <a:srgbClr val="990033"/>
                </a:solidFill>
                <a:latin typeface="Comic Sans MS" pitchFamily="66" charset="0"/>
              </a:rPr>
              <a:t>WiMAX</a:t>
            </a:r>
            <a:endParaRPr lang="en-US" dirty="0">
              <a:solidFill>
                <a:srgbClr val="9933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0825" y="71438"/>
            <a:ext cx="8713788" cy="928670"/>
          </a:xfrm>
          <a:solidFill>
            <a:schemeClr val="accent2"/>
          </a:solidFill>
        </p:spPr>
        <p:txBody>
          <a:bodyPr/>
          <a:lstStyle/>
          <a:p>
            <a:pPr eaLnBrk="1" hangingPunct="1">
              <a:defRPr/>
            </a:pPr>
            <a:r>
              <a:rPr lang="en-US" dirty="0" smtClean="0"/>
              <a:t>IEEE 802.11</a:t>
            </a:r>
          </a:p>
        </p:txBody>
      </p:sp>
      <p:sp>
        <p:nvSpPr>
          <p:cNvPr id="6149" name="Rectangle 3"/>
          <p:cNvSpPr>
            <a:spLocks noGrp="1" noChangeArrowheads="1"/>
          </p:cNvSpPr>
          <p:nvPr>
            <p:ph idx="1"/>
          </p:nvPr>
        </p:nvSpPr>
        <p:spPr>
          <a:xfrm>
            <a:off x="328610" y="1071546"/>
            <a:ext cx="8101042" cy="4752975"/>
          </a:xfrm>
        </p:spPr>
        <p:txBody>
          <a:bodyPr/>
          <a:lstStyle/>
          <a:p>
            <a:pPr eaLnBrk="1" hangingPunct="1">
              <a:lnSpc>
                <a:spcPct val="80000"/>
              </a:lnSpc>
              <a:buFontTx/>
              <a:buNone/>
            </a:pPr>
            <a:r>
              <a:rPr lang="en-US" sz="1800" dirty="0" smtClean="0"/>
              <a:t>The following IEEE 802.11 standards exist or are in development to support the creation of technologies for wireless local area networking: </a:t>
            </a:r>
          </a:p>
          <a:p>
            <a:pPr eaLnBrk="1" hangingPunct="1">
              <a:lnSpc>
                <a:spcPct val="80000"/>
              </a:lnSpc>
              <a:buFontTx/>
              <a:buNone/>
            </a:pPr>
            <a:endParaRPr lang="en-US" sz="1800" dirty="0" smtClean="0"/>
          </a:p>
          <a:p>
            <a:pPr eaLnBrk="1" hangingPunct="1">
              <a:lnSpc>
                <a:spcPct val="80000"/>
              </a:lnSpc>
            </a:pPr>
            <a:r>
              <a:rPr lang="en-US" sz="1800" b="1" dirty="0" smtClean="0">
                <a:solidFill>
                  <a:schemeClr val="accent2"/>
                </a:solidFill>
              </a:rPr>
              <a:t>802.11a</a:t>
            </a:r>
            <a:r>
              <a:rPr lang="en-US" sz="1800" dirty="0" smtClean="0">
                <a:solidFill>
                  <a:srgbClr val="FF3300"/>
                </a:solidFill>
              </a:rPr>
              <a:t> </a:t>
            </a:r>
            <a:r>
              <a:rPr lang="en-US" sz="1800" dirty="0" smtClean="0"/>
              <a:t>- 54 Mbps standard, 5 GHz signaling (ratified 1999) </a:t>
            </a:r>
          </a:p>
          <a:p>
            <a:pPr eaLnBrk="1" hangingPunct="1">
              <a:lnSpc>
                <a:spcPct val="80000"/>
              </a:lnSpc>
            </a:pPr>
            <a:r>
              <a:rPr lang="en-US" sz="1800" b="1" dirty="0" smtClean="0">
                <a:solidFill>
                  <a:schemeClr val="accent2"/>
                </a:solidFill>
              </a:rPr>
              <a:t>802.11b</a:t>
            </a:r>
            <a:r>
              <a:rPr lang="en-US" sz="1800" dirty="0" smtClean="0">
                <a:solidFill>
                  <a:srgbClr val="FF3300"/>
                </a:solidFill>
              </a:rPr>
              <a:t> </a:t>
            </a:r>
            <a:r>
              <a:rPr lang="en-US" sz="1800" dirty="0" smtClean="0"/>
              <a:t> - 11 Mbps standard, 2.4 GHz signaling (1999) </a:t>
            </a:r>
          </a:p>
          <a:p>
            <a:pPr eaLnBrk="1" hangingPunct="1">
              <a:lnSpc>
                <a:spcPct val="80000"/>
              </a:lnSpc>
            </a:pPr>
            <a:r>
              <a:rPr lang="en-US" sz="1800" b="1" dirty="0" smtClean="0">
                <a:solidFill>
                  <a:schemeClr val="accent2"/>
                </a:solidFill>
              </a:rPr>
              <a:t>802.11c</a:t>
            </a:r>
            <a:r>
              <a:rPr lang="en-US" sz="1800" dirty="0" smtClean="0"/>
              <a:t> - operation of bridge connections (moved to 802.1D) </a:t>
            </a:r>
          </a:p>
          <a:p>
            <a:pPr eaLnBrk="1" hangingPunct="1">
              <a:lnSpc>
                <a:spcPct val="80000"/>
              </a:lnSpc>
            </a:pPr>
            <a:r>
              <a:rPr lang="en-US" sz="1800" b="1" dirty="0" smtClean="0">
                <a:solidFill>
                  <a:schemeClr val="accent2"/>
                </a:solidFill>
              </a:rPr>
              <a:t>802.11d</a:t>
            </a:r>
            <a:r>
              <a:rPr lang="en-US" sz="1800" dirty="0" smtClean="0"/>
              <a:t> - worldwide compliance with regulations for use of wireless signal spectrum (2001) </a:t>
            </a:r>
          </a:p>
          <a:p>
            <a:pPr eaLnBrk="1" hangingPunct="1">
              <a:lnSpc>
                <a:spcPct val="80000"/>
              </a:lnSpc>
            </a:pPr>
            <a:r>
              <a:rPr lang="en-US" sz="1800" b="1" dirty="0" smtClean="0">
                <a:solidFill>
                  <a:schemeClr val="accent2"/>
                </a:solidFill>
              </a:rPr>
              <a:t>802.11e</a:t>
            </a:r>
            <a:r>
              <a:rPr lang="en-US" sz="1800" dirty="0" smtClean="0"/>
              <a:t> - Quality of Service (</a:t>
            </a:r>
            <a:r>
              <a:rPr lang="en-US" sz="1800" dirty="0" err="1" smtClean="0"/>
              <a:t>QoS</a:t>
            </a:r>
            <a:r>
              <a:rPr lang="en-US" sz="1800" dirty="0" smtClean="0"/>
              <a:t>) support (</a:t>
            </a:r>
            <a:r>
              <a:rPr lang="en-US" sz="1800" dirty="0" smtClean="0">
                <a:solidFill>
                  <a:srgbClr val="006600"/>
                </a:solidFill>
              </a:rPr>
              <a:t>ratified in 2005</a:t>
            </a:r>
            <a:r>
              <a:rPr lang="en-US" sz="1800" dirty="0" smtClean="0"/>
              <a:t>) </a:t>
            </a:r>
          </a:p>
          <a:p>
            <a:pPr eaLnBrk="1" hangingPunct="1">
              <a:lnSpc>
                <a:spcPct val="80000"/>
              </a:lnSpc>
            </a:pPr>
            <a:r>
              <a:rPr lang="en-US" sz="1800" b="1" dirty="0" smtClean="0">
                <a:solidFill>
                  <a:schemeClr val="accent2"/>
                </a:solidFill>
              </a:rPr>
              <a:t>802.11f</a:t>
            </a:r>
            <a:r>
              <a:rPr lang="en-US" sz="1800" dirty="0" smtClean="0"/>
              <a:t> - Inter-Access Point Protocol recommendation for communication between access points to support roaming clients (2003) </a:t>
            </a:r>
          </a:p>
          <a:p>
            <a:pPr eaLnBrk="1" hangingPunct="1">
              <a:lnSpc>
                <a:spcPct val="80000"/>
              </a:lnSpc>
            </a:pPr>
            <a:r>
              <a:rPr lang="en-US" sz="1800" b="1" dirty="0" smtClean="0">
                <a:solidFill>
                  <a:schemeClr val="accent2"/>
                </a:solidFill>
              </a:rPr>
              <a:t>802.11g</a:t>
            </a:r>
            <a:r>
              <a:rPr lang="en-US" sz="1800" dirty="0" smtClean="0"/>
              <a:t> - 54 Mbps standard, 2.4 GHz signaling (2003) </a:t>
            </a:r>
          </a:p>
          <a:p>
            <a:pPr eaLnBrk="1" hangingPunct="1">
              <a:lnSpc>
                <a:spcPct val="80000"/>
              </a:lnSpc>
            </a:pPr>
            <a:r>
              <a:rPr lang="en-US" sz="1800" b="1" dirty="0" smtClean="0">
                <a:solidFill>
                  <a:schemeClr val="accent2"/>
                </a:solidFill>
              </a:rPr>
              <a:t>802.11h</a:t>
            </a:r>
            <a:r>
              <a:rPr lang="en-US" sz="1800" dirty="0" smtClean="0"/>
              <a:t> - enhanced version of 802.11a to support European regulatory requirements (2003) </a:t>
            </a:r>
          </a:p>
          <a:p>
            <a:pPr eaLnBrk="1" hangingPunct="1">
              <a:lnSpc>
                <a:spcPct val="80000"/>
              </a:lnSpc>
            </a:pPr>
            <a:r>
              <a:rPr lang="en-US" sz="1800" b="1" dirty="0" smtClean="0">
                <a:solidFill>
                  <a:schemeClr val="accent2"/>
                </a:solidFill>
              </a:rPr>
              <a:t>802.11i</a:t>
            </a:r>
            <a:r>
              <a:rPr lang="en-US" sz="1800" dirty="0" smtClean="0"/>
              <a:t>- security improvements for the 802.11 family (2004) </a:t>
            </a:r>
          </a:p>
          <a:p>
            <a:pPr eaLnBrk="1" hangingPunct="1">
              <a:lnSpc>
                <a:spcPct val="80000"/>
              </a:lnSpc>
            </a:pPr>
            <a:r>
              <a:rPr lang="en-US" sz="1800" b="1" dirty="0" smtClean="0">
                <a:solidFill>
                  <a:schemeClr val="accent2"/>
                </a:solidFill>
              </a:rPr>
              <a:t>802.11j</a:t>
            </a:r>
            <a:r>
              <a:rPr lang="en-US" sz="1800" dirty="0" smtClean="0"/>
              <a:t> - enhancements to 5 GHz signaling to support Japan regulatory requirements (2004) </a:t>
            </a:r>
          </a:p>
          <a:p>
            <a:pPr eaLnBrk="1" hangingPunct="1">
              <a:lnSpc>
                <a:spcPct val="80000"/>
              </a:lnSpc>
            </a:pPr>
            <a:r>
              <a:rPr lang="en-US" sz="1800" b="1" dirty="0" smtClean="0">
                <a:solidFill>
                  <a:schemeClr val="accent2"/>
                </a:solidFill>
              </a:rPr>
              <a:t>802.11k</a:t>
            </a:r>
            <a:r>
              <a:rPr lang="en-US" sz="1800" dirty="0" smtClean="0"/>
              <a:t> - WLAN system management (in progress)  </a:t>
            </a:r>
          </a:p>
          <a:p>
            <a:pPr eaLnBrk="1" hangingPunct="1">
              <a:lnSpc>
                <a:spcPct val="80000"/>
              </a:lnSpc>
              <a:buFontTx/>
              <a:buNone/>
            </a:pPr>
            <a:r>
              <a:rPr lang="en-US" sz="1600" dirty="0" smtClean="0"/>
              <a:t> </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12</a:t>
            </a:fld>
            <a:endParaRPr lang="en-US" dirty="0"/>
          </a:p>
        </p:txBody>
      </p:sp>
      <p:sp>
        <p:nvSpPr>
          <p:cNvPr id="6150" name="Rectangle 4"/>
          <p:cNvSpPr>
            <a:spLocks noChangeArrowheads="1"/>
          </p:cNvSpPr>
          <p:nvPr/>
        </p:nvSpPr>
        <p:spPr bwMode="auto">
          <a:xfrm>
            <a:off x="7500958" y="5929348"/>
            <a:ext cx="1428760" cy="285734"/>
          </a:xfrm>
          <a:prstGeom prst="rect">
            <a:avLst/>
          </a:prstGeom>
          <a:noFill/>
          <a:ln w="25400">
            <a:solidFill>
              <a:srgbClr val="000099"/>
            </a:solidFill>
            <a:miter lim="800000"/>
            <a:headEnd/>
            <a:tailEnd/>
          </a:ln>
        </p:spPr>
        <p:txBody>
          <a:bodyPr wrap="none" anchor="ctr"/>
          <a:lstStyle/>
          <a:p>
            <a:pPr algn="ctr" eaLnBrk="0" hangingPunct="0"/>
            <a:r>
              <a:rPr lang="en-US" sz="1600" b="1" u="none" dirty="0">
                <a:solidFill>
                  <a:srgbClr val="000099"/>
                </a:solidFill>
                <a:latin typeface="Comic Sans MS" pitchFamily="66" charset="0"/>
                <a:cs typeface="Arial" charset="0"/>
              </a:rPr>
              <a:t>About.com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0"/>
            <a:ext cx="8713788" cy="1081063"/>
          </a:xfrm>
          <a:solidFill>
            <a:schemeClr val="accent2"/>
          </a:solidFill>
        </p:spPr>
        <p:txBody>
          <a:bodyPr/>
          <a:lstStyle/>
          <a:p>
            <a:pPr eaLnBrk="1" hangingPunct="1">
              <a:defRPr/>
            </a:pPr>
            <a:r>
              <a:rPr lang="en-US" dirty="0" smtClean="0"/>
              <a:t>IEEE 802.11</a:t>
            </a:r>
          </a:p>
        </p:txBody>
      </p:sp>
      <p:sp>
        <p:nvSpPr>
          <p:cNvPr id="7173" name="Rectangle 3"/>
          <p:cNvSpPr>
            <a:spLocks noGrp="1" noChangeArrowheads="1"/>
          </p:cNvSpPr>
          <p:nvPr>
            <p:ph idx="1"/>
          </p:nvPr>
        </p:nvSpPr>
        <p:spPr>
          <a:xfrm>
            <a:off x="357158" y="1125538"/>
            <a:ext cx="8572560" cy="4751387"/>
          </a:xfrm>
        </p:spPr>
        <p:txBody>
          <a:bodyPr/>
          <a:lstStyle/>
          <a:p>
            <a:pPr eaLnBrk="1" hangingPunct="1">
              <a:lnSpc>
                <a:spcPct val="80000"/>
              </a:lnSpc>
              <a:buFontTx/>
              <a:buNone/>
            </a:pPr>
            <a:r>
              <a:rPr lang="en-US" sz="1800" dirty="0" smtClean="0"/>
              <a:t>The following IEEE 802.11 standards exist or are in development to support the creation of technologies for wireless local area networking: </a:t>
            </a:r>
          </a:p>
          <a:p>
            <a:pPr eaLnBrk="1" hangingPunct="1">
              <a:lnSpc>
                <a:spcPct val="80000"/>
              </a:lnSpc>
              <a:buFontTx/>
              <a:buNone/>
            </a:pPr>
            <a:endParaRPr lang="en-US" sz="1800" dirty="0" smtClean="0"/>
          </a:p>
          <a:p>
            <a:pPr eaLnBrk="1" hangingPunct="1">
              <a:lnSpc>
                <a:spcPct val="80000"/>
              </a:lnSpc>
            </a:pPr>
            <a:r>
              <a:rPr lang="en-US" sz="1800" b="1" dirty="0" smtClean="0">
                <a:solidFill>
                  <a:schemeClr val="accent2"/>
                </a:solidFill>
              </a:rPr>
              <a:t>802.11m</a:t>
            </a:r>
            <a:r>
              <a:rPr lang="en-US" sz="1800" dirty="0" smtClean="0"/>
              <a:t> - maintenance of 802.11 family documentation </a:t>
            </a:r>
          </a:p>
          <a:p>
            <a:pPr eaLnBrk="1" hangingPunct="1">
              <a:lnSpc>
                <a:spcPct val="80000"/>
              </a:lnSpc>
            </a:pPr>
            <a:r>
              <a:rPr lang="en-US" sz="1800" b="1" dirty="0" smtClean="0">
                <a:solidFill>
                  <a:schemeClr val="accent2"/>
                </a:solidFill>
              </a:rPr>
              <a:t>802.11n</a:t>
            </a:r>
            <a:r>
              <a:rPr lang="en-US" sz="1800" b="1" dirty="0" smtClean="0">
                <a:solidFill>
                  <a:srgbClr val="FF3300"/>
                </a:solidFill>
              </a:rPr>
              <a:t>  </a:t>
            </a:r>
            <a:r>
              <a:rPr lang="en-US" sz="1800" dirty="0" smtClean="0"/>
              <a:t>- OFDM version at 248 Mbps; MIMO version up to 600 Mbps</a:t>
            </a:r>
          </a:p>
          <a:p>
            <a:pPr eaLnBrk="1" hangingPunct="1">
              <a:lnSpc>
                <a:spcPct val="80000"/>
              </a:lnSpc>
              <a:buNone/>
            </a:pPr>
            <a:r>
              <a:rPr lang="en-US" sz="1800" b="1" dirty="0" smtClean="0">
                <a:solidFill>
                  <a:srgbClr val="0033CC"/>
                </a:solidFill>
              </a:rPr>
              <a:t>** formally voted into the standard in September 2009!</a:t>
            </a:r>
          </a:p>
          <a:p>
            <a:pPr eaLnBrk="1" hangingPunct="1">
              <a:lnSpc>
                <a:spcPct val="80000"/>
              </a:lnSpc>
            </a:pPr>
            <a:r>
              <a:rPr lang="en-US" sz="1800" b="1" dirty="0" smtClean="0">
                <a:solidFill>
                  <a:schemeClr val="accent2"/>
                </a:solidFill>
              </a:rPr>
              <a:t>802.11p</a:t>
            </a:r>
            <a:r>
              <a:rPr lang="en-US" sz="1800" dirty="0" smtClean="0"/>
              <a:t>- Wireless Access for the Vehicular Environment </a:t>
            </a:r>
          </a:p>
          <a:p>
            <a:pPr eaLnBrk="1" hangingPunct="1">
              <a:lnSpc>
                <a:spcPct val="80000"/>
              </a:lnSpc>
            </a:pPr>
            <a:r>
              <a:rPr lang="en-US" sz="1800" b="1" dirty="0" smtClean="0">
                <a:solidFill>
                  <a:schemeClr val="accent2"/>
                </a:solidFill>
              </a:rPr>
              <a:t>802.11r</a:t>
            </a:r>
            <a:r>
              <a:rPr lang="en-US" sz="1800" dirty="0" smtClean="0"/>
              <a:t> - fast roaming support via Basic Service Set transitions </a:t>
            </a:r>
          </a:p>
          <a:p>
            <a:pPr eaLnBrk="1" hangingPunct="1">
              <a:lnSpc>
                <a:spcPct val="80000"/>
              </a:lnSpc>
            </a:pPr>
            <a:r>
              <a:rPr lang="en-US" sz="1800" b="1" dirty="0" smtClean="0">
                <a:solidFill>
                  <a:schemeClr val="accent2"/>
                </a:solidFill>
              </a:rPr>
              <a:t>802.11s</a:t>
            </a:r>
            <a:r>
              <a:rPr lang="en-US" sz="1800" dirty="0" smtClean="0"/>
              <a:t> - ESS mesh networking for access points </a:t>
            </a:r>
          </a:p>
          <a:p>
            <a:pPr eaLnBrk="1" hangingPunct="1">
              <a:lnSpc>
                <a:spcPct val="80000"/>
              </a:lnSpc>
            </a:pPr>
            <a:r>
              <a:rPr lang="en-US" sz="1800" b="1" dirty="0" smtClean="0">
                <a:solidFill>
                  <a:schemeClr val="accent2"/>
                </a:solidFill>
              </a:rPr>
              <a:t>802.11t</a:t>
            </a:r>
            <a:r>
              <a:rPr lang="en-US" sz="1800" dirty="0" smtClean="0"/>
              <a:t> - Wireless Performance Prediction - recommendation for testing standards and metrics </a:t>
            </a:r>
          </a:p>
          <a:p>
            <a:pPr eaLnBrk="1" hangingPunct="1">
              <a:lnSpc>
                <a:spcPct val="80000"/>
              </a:lnSpc>
            </a:pPr>
            <a:r>
              <a:rPr lang="en-US" sz="1800" b="1" dirty="0" smtClean="0">
                <a:solidFill>
                  <a:srgbClr val="800000"/>
                </a:solidFill>
              </a:rPr>
              <a:t>8</a:t>
            </a:r>
            <a:r>
              <a:rPr lang="en-US" sz="1800" b="1" dirty="0" smtClean="0">
                <a:solidFill>
                  <a:schemeClr val="accent2"/>
                </a:solidFill>
              </a:rPr>
              <a:t>02.11u</a:t>
            </a:r>
            <a:r>
              <a:rPr lang="en-US" sz="1800" dirty="0" smtClean="0"/>
              <a:t> - internetworking with 3G / cellular and other forms of external networks </a:t>
            </a:r>
          </a:p>
          <a:p>
            <a:pPr eaLnBrk="1" hangingPunct="1">
              <a:lnSpc>
                <a:spcPct val="80000"/>
              </a:lnSpc>
            </a:pPr>
            <a:r>
              <a:rPr lang="en-US" sz="1800" b="1" dirty="0" smtClean="0">
                <a:solidFill>
                  <a:schemeClr val="accent2"/>
                </a:solidFill>
              </a:rPr>
              <a:t>802.11v</a:t>
            </a:r>
            <a:r>
              <a:rPr lang="en-US" sz="1800" dirty="0" smtClean="0"/>
              <a:t> - wireless network management / device configuration </a:t>
            </a:r>
          </a:p>
          <a:p>
            <a:pPr eaLnBrk="1" hangingPunct="1">
              <a:lnSpc>
                <a:spcPct val="80000"/>
              </a:lnSpc>
            </a:pPr>
            <a:r>
              <a:rPr lang="en-US" sz="1800" b="1" dirty="0" smtClean="0">
                <a:solidFill>
                  <a:schemeClr val="accent2"/>
                </a:solidFill>
              </a:rPr>
              <a:t>802.11w</a:t>
            </a:r>
            <a:r>
              <a:rPr lang="en-US" sz="1800" dirty="0" smtClean="0"/>
              <a:t> - Protected Management Frames security enhancement </a:t>
            </a:r>
          </a:p>
          <a:p>
            <a:pPr eaLnBrk="1" hangingPunct="1">
              <a:lnSpc>
                <a:spcPct val="80000"/>
              </a:lnSpc>
            </a:pPr>
            <a:r>
              <a:rPr lang="en-US" sz="1800" b="1" dirty="0" smtClean="0">
                <a:solidFill>
                  <a:schemeClr val="accent2"/>
                </a:solidFill>
              </a:rPr>
              <a:t>802.11x</a:t>
            </a:r>
            <a:r>
              <a:rPr lang="en-US" sz="1800" dirty="0" smtClean="0"/>
              <a:t>- skipped (generic name for the 802.11 family) </a:t>
            </a:r>
          </a:p>
          <a:p>
            <a:pPr eaLnBrk="1" hangingPunct="1">
              <a:lnSpc>
                <a:spcPct val="80000"/>
              </a:lnSpc>
            </a:pPr>
            <a:r>
              <a:rPr lang="en-US" sz="1800" b="1" dirty="0" smtClean="0">
                <a:solidFill>
                  <a:schemeClr val="accent2"/>
                </a:solidFill>
              </a:rPr>
              <a:t>802.11y</a:t>
            </a:r>
            <a:r>
              <a:rPr lang="en-US" sz="1800" dirty="0" smtClean="0"/>
              <a:t> - Contention Based Protocol for interference avoidance </a:t>
            </a:r>
          </a:p>
          <a:p>
            <a:pPr eaLnBrk="1" hangingPunct="1">
              <a:lnSpc>
                <a:spcPct val="80000"/>
              </a:lnSpc>
              <a:buFontTx/>
              <a:buNone/>
            </a:pPr>
            <a:r>
              <a:rPr lang="en-US" sz="1800" dirty="0" smtClean="0"/>
              <a:t> </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13</a:t>
            </a:fld>
            <a:endParaRPr lang="en-US" dirty="0"/>
          </a:p>
        </p:txBody>
      </p:sp>
      <p:sp>
        <p:nvSpPr>
          <p:cNvPr id="7" name="Rectangle 4"/>
          <p:cNvSpPr>
            <a:spLocks noChangeArrowheads="1"/>
          </p:cNvSpPr>
          <p:nvPr/>
        </p:nvSpPr>
        <p:spPr bwMode="auto">
          <a:xfrm>
            <a:off x="7500958" y="5929348"/>
            <a:ext cx="1428760" cy="285734"/>
          </a:xfrm>
          <a:prstGeom prst="rect">
            <a:avLst/>
          </a:prstGeom>
          <a:noFill/>
          <a:ln w="25400">
            <a:solidFill>
              <a:srgbClr val="000099"/>
            </a:solidFill>
            <a:miter lim="800000"/>
            <a:headEnd/>
            <a:tailEnd/>
          </a:ln>
        </p:spPr>
        <p:txBody>
          <a:bodyPr wrap="none" anchor="ctr"/>
          <a:lstStyle/>
          <a:p>
            <a:pPr algn="ctr" eaLnBrk="0" hangingPunct="0"/>
            <a:r>
              <a:rPr lang="en-US" sz="1600" b="1" u="none" dirty="0">
                <a:solidFill>
                  <a:srgbClr val="000099"/>
                </a:solidFill>
                <a:latin typeface="Comic Sans MS" pitchFamily="66" charset="0"/>
                <a:cs typeface="Arial" charset="0"/>
              </a:rPr>
              <a:t>About.com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Rectangle 111"/>
          <p:cNvSpPr>
            <a:spLocks noChangeArrowheads="1"/>
          </p:cNvSpPr>
          <p:nvPr/>
        </p:nvSpPr>
        <p:spPr bwMode="auto">
          <a:xfrm>
            <a:off x="1560586" y="1628800"/>
            <a:ext cx="6567488" cy="346710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a:ea typeface="+mn-ea"/>
            </a:endParaRPr>
          </a:p>
        </p:txBody>
      </p:sp>
      <p:sp>
        <p:nvSpPr>
          <p:cNvPr id="8198" name="Line 112"/>
          <p:cNvSpPr>
            <a:spLocks noChangeShapeType="1"/>
          </p:cNvSpPr>
          <p:nvPr/>
        </p:nvSpPr>
        <p:spPr bwMode="auto">
          <a:xfrm>
            <a:off x="1560586" y="5095900"/>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199" name="Text Box 113"/>
          <p:cNvSpPr txBox="1">
            <a:spLocks noChangeArrowheads="1"/>
          </p:cNvSpPr>
          <p:nvPr/>
        </p:nvSpPr>
        <p:spPr bwMode="auto">
          <a:xfrm>
            <a:off x="1938411" y="5086375"/>
            <a:ext cx="8318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Indoor</a:t>
            </a:r>
          </a:p>
          <a:p>
            <a:pPr algn="ctr" eaLnBrk="1" hangingPunct="1">
              <a:defRPr/>
            </a:pPr>
            <a:r>
              <a:rPr lang="en-US" sz="1400" smtClean="0">
                <a:latin typeface="Arial" charset="0"/>
              </a:rPr>
              <a:t>10-30m</a:t>
            </a:r>
          </a:p>
        </p:txBody>
      </p:sp>
      <p:sp>
        <p:nvSpPr>
          <p:cNvPr id="8200" name="Text Box 114"/>
          <p:cNvSpPr txBox="1">
            <a:spLocks noChangeArrowheads="1"/>
          </p:cNvSpPr>
          <p:nvPr/>
        </p:nvSpPr>
        <p:spPr bwMode="auto">
          <a:xfrm>
            <a:off x="3451299" y="5089550"/>
            <a:ext cx="10096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Outdoor</a:t>
            </a:r>
          </a:p>
          <a:p>
            <a:pPr algn="ctr" eaLnBrk="1" hangingPunct="1">
              <a:defRPr/>
            </a:pPr>
            <a:r>
              <a:rPr lang="en-US" sz="1400" smtClean="0">
                <a:latin typeface="Arial" charset="0"/>
              </a:rPr>
              <a:t>50-200m</a:t>
            </a:r>
          </a:p>
        </p:txBody>
      </p:sp>
      <p:sp>
        <p:nvSpPr>
          <p:cNvPr id="8201" name="Text Box 115"/>
          <p:cNvSpPr txBox="1">
            <a:spLocks noChangeArrowheads="1"/>
          </p:cNvSpPr>
          <p:nvPr/>
        </p:nvSpPr>
        <p:spPr bwMode="auto">
          <a:xfrm>
            <a:off x="4929261" y="5094313"/>
            <a:ext cx="12382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r>
              <a:rPr lang="en-US" sz="1800">
                <a:latin typeface="Arial" pitchFamily="34" charset="0"/>
              </a:rPr>
              <a:t>Mid-range</a:t>
            </a:r>
          </a:p>
          <a:p>
            <a:pPr algn="ctr" eaLnBrk="1" hangingPunct="1"/>
            <a:r>
              <a:rPr lang="en-US" sz="1800">
                <a:latin typeface="Arial" pitchFamily="34" charset="0"/>
              </a:rPr>
              <a:t>outdoor</a:t>
            </a:r>
          </a:p>
          <a:p>
            <a:pPr algn="ctr" eaLnBrk="1" hangingPunct="1"/>
            <a:r>
              <a:rPr lang="en-US" sz="1400">
                <a:latin typeface="Arial" pitchFamily="34" charset="0"/>
              </a:rPr>
              <a:t>200m – 4 Km</a:t>
            </a:r>
          </a:p>
        </p:txBody>
      </p:sp>
      <p:sp>
        <p:nvSpPr>
          <p:cNvPr id="8202" name="Text Box 116"/>
          <p:cNvSpPr txBox="1">
            <a:spLocks noChangeArrowheads="1"/>
          </p:cNvSpPr>
          <p:nvPr/>
        </p:nvSpPr>
        <p:spPr bwMode="auto">
          <a:xfrm>
            <a:off x="6434211" y="5094313"/>
            <a:ext cx="13525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r>
              <a:rPr lang="en-US" sz="1800">
                <a:latin typeface="Arial" pitchFamily="34" charset="0"/>
              </a:rPr>
              <a:t>Long-range</a:t>
            </a:r>
          </a:p>
          <a:p>
            <a:pPr algn="ctr" eaLnBrk="1" hangingPunct="1"/>
            <a:r>
              <a:rPr lang="en-US" sz="1800">
                <a:latin typeface="Arial" pitchFamily="34" charset="0"/>
              </a:rPr>
              <a:t>outdoor</a:t>
            </a:r>
          </a:p>
          <a:p>
            <a:pPr algn="ctr" eaLnBrk="1" hangingPunct="1"/>
            <a:r>
              <a:rPr lang="en-US" sz="1400">
                <a:latin typeface="Arial" pitchFamily="34" charset="0"/>
              </a:rPr>
              <a:t>5Km – 20 Km</a:t>
            </a:r>
          </a:p>
        </p:txBody>
      </p:sp>
      <p:sp>
        <p:nvSpPr>
          <p:cNvPr id="8203" name="Text Box 117"/>
          <p:cNvSpPr txBox="1">
            <a:spLocks noChangeArrowheads="1"/>
          </p:cNvSpPr>
          <p:nvPr/>
        </p:nvSpPr>
        <p:spPr bwMode="auto">
          <a:xfrm>
            <a:off x="912886" y="44736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.056</a:t>
            </a:r>
            <a:endParaRPr lang="en-US" sz="1400" smtClean="0">
              <a:latin typeface="Arial" charset="0"/>
            </a:endParaRPr>
          </a:p>
        </p:txBody>
      </p:sp>
      <p:sp>
        <p:nvSpPr>
          <p:cNvPr id="8204" name="Text Box 118"/>
          <p:cNvSpPr txBox="1">
            <a:spLocks noChangeArrowheads="1"/>
          </p:cNvSpPr>
          <p:nvPr/>
        </p:nvSpPr>
        <p:spPr bwMode="auto">
          <a:xfrm>
            <a:off x="916061" y="40418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.384</a:t>
            </a:r>
            <a:endParaRPr lang="en-US" sz="1400" smtClean="0">
              <a:latin typeface="Arial" charset="0"/>
            </a:endParaRPr>
          </a:p>
        </p:txBody>
      </p:sp>
      <p:sp>
        <p:nvSpPr>
          <p:cNvPr id="8205" name="Text Box 119"/>
          <p:cNvSpPr txBox="1">
            <a:spLocks noChangeArrowheads="1"/>
          </p:cNvSpPr>
          <p:nvPr/>
        </p:nvSpPr>
        <p:spPr bwMode="auto">
          <a:xfrm>
            <a:off x="1157361" y="335123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1</a:t>
            </a:r>
            <a:endParaRPr lang="en-US" sz="1400" smtClean="0">
              <a:latin typeface="Arial" charset="0"/>
            </a:endParaRPr>
          </a:p>
        </p:txBody>
      </p:sp>
      <p:sp>
        <p:nvSpPr>
          <p:cNvPr id="8206" name="Text Box 120"/>
          <p:cNvSpPr txBox="1">
            <a:spLocks noChangeArrowheads="1"/>
          </p:cNvSpPr>
          <p:nvPr/>
        </p:nvSpPr>
        <p:spPr bwMode="auto">
          <a:xfrm>
            <a:off x="1155774" y="291943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4</a:t>
            </a:r>
            <a:endParaRPr lang="en-US" sz="1400" smtClean="0">
              <a:latin typeface="Arial" charset="0"/>
            </a:endParaRPr>
          </a:p>
        </p:txBody>
      </p:sp>
      <p:sp>
        <p:nvSpPr>
          <p:cNvPr id="8207" name="Text Box 121"/>
          <p:cNvSpPr txBox="1">
            <a:spLocks noChangeArrowheads="1"/>
          </p:cNvSpPr>
          <p:nvPr/>
        </p:nvSpPr>
        <p:spPr bwMode="auto">
          <a:xfrm>
            <a:off x="858911" y="252415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5-11</a:t>
            </a:r>
            <a:endParaRPr lang="en-US" sz="1400" smtClean="0">
              <a:latin typeface="Arial" charset="0"/>
            </a:endParaRPr>
          </a:p>
        </p:txBody>
      </p:sp>
      <p:sp>
        <p:nvSpPr>
          <p:cNvPr id="8208" name="Text Box 122"/>
          <p:cNvSpPr txBox="1">
            <a:spLocks noChangeArrowheads="1"/>
          </p:cNvSpPr>
          <p:nvPr/>
        </p:nvSpPr>
        <p:spPr bwMode="auto">
          <a:xfrm>
            <a:off x="1047824" y="2108225"/>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54</a:t>
            </a:r>
            <a:endParaRPr lang="en-US" sz="1400" smtClean="0">
              <a:latin typeface="Arial" charset="0"/>
            </a:endParaRPr>
          </a:p>
        </p:txBody>
      </p:sp>
      <p:sp>
        <p:nvSpPr>
          <p:cNvPr id="8209" name="Rectangle 123"/>
          <p:cNvSpPr>
            <a:spLocks noChangeArrowheads="1"/>
          </p:cNvSpPr>
          <p:nvPr/>
        </p:nvSpPr>
        <p:spPr bwMode="auto">
          <a:xfrm>
            <a:off x="2895674" y="4525988"/>
            <a:ext cx="4676775" cy="284162"/>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0" name="Text Box 124"/>
          <p:cNvSpPr txBox="1">
            <a:spLocks noChangeArrowheads="1"/>
          </p:cNvSpPr>
          <p:nvPr/>
        </p:nvSpPr>
        <p:spPr bwMode="auto">
          <a:xfrm>
            <a:off x="4181549" y="4518050"/>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2G: IS-95, CDMA, GSM</a:t>
            </a:r>
          </a:p>
        </p:txBody>
      </p:sp>
      <p:sp>
        <p:nvSpPr>
          <p:cNvPr id="8211" name="Rectangle 126"/>
          <p:cNvSpPr>
            <a:spLocks noChangeArrowheads="1"/>
          </p:cNvSpPr>
          <p:nvPr/>
        </p:nvSpPr>
        <p:spPr bwMode="auto">
          <a:xfrm>
            <a:off x="2884561" y="4108475"/>
            <a:ext cx="4676775" cy="284163"/>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2" name="Text Box 127"/>
          <p:cNvSpPr txBox="1">
            <a:spLocks noChangeArrowheads="1"/>
          </p:cNvSpPr>
          <p:nvPr/>
        </p:nvSpPr>
        <p:spPr bwMode="auto">
          <a:xfrm>
            <a:off x="3914849" y="4086250"/>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2.5G: UMTS/WCDMA, CDMA2000</a:t>
            </a:r>
          </a:p>
        </p:txBody>
      </p:sp>
      <p:sp>
        <p:nvSpPr>
          <p:cNvPr id="8213" name="Rectangle 129"/>
          <p:cNvSpPr>
            <a:spLocks noChangeArrowheads="1"/>
          </p:cNvSpPr>
          <p:nvPr/>
        </p:nvSpPr>
        <p:spPr bwMode="auto">
          <a:xfrm>
            <a:off x="1573286" y="3376638"/>
            <a:ext cx="928688"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4" name="Text Box 130"/>
          <p:cNvSpPr txBox="1">
            <a:spLocks noChangeArrowheads="1"/>
          </p:cNvSpPr>
          <p:nvPr/>
        </p:nvSpPr>
        <p:spPr bwMode="auto">
          <a:xfrm>
            <a:off x="1655836" y="3384575"/>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802.15</a:t>
            </a:r>
          </a:p>
        </p:txBody>
      </p:sp>
      <p:sp>
        <p:nvSpPr>
          <p:cNvPr id="8215" name="Rectangle 131"/>
          <p:cNvSpPr>
            <a:spLocks noChangeArrowheads="1"/>
          </p:cNvSpPr>
          <p:nvPr/>
        </p:nvSpPr>
        <p:spPr bwMode="auto">
          <a:xfrm>
            <a:off x="1587574" y="2538438"/>
            <a:ext cx="1724025"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6" name="Text Box 132"/>
          <p:cNvSpPr txBox="1">
            <a:spLocks noChangeArrowheads="1"/>
          </p:cNvSpPr>
          <p:nvPr/>
        </p:nvSpPr>
        <p:spPr bwMode="auto">
          <a:xfrm>
            <a:off x="1957461" y="2563838"/>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802.11b</a:t>
            </a:r>
          </a:p>
        </p:txBody>
      </p:sp>
      <p:sp>
        <p:nvSpPr>
          <p:cNvPr id="8217" name="Rectangle 133"/>
          <p:cNvSpPr>
            <a:spLocks noChangeArrowheads="1"/>
          </p:cNvSpPr>
          <p:nvPr/>
        </p:nvSpPr>
        <p:spPr bwMode="auto">
          <a:xfrm>
            <a:off x="1590749" y="2105050"/>
            <a:ext cx="1724025" cy="31591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8" name="Text Box 134"/>
          <p:cNvSpPr txBox="1">
            <a:spLocks noChangeArrowheads="1"/>
          </p:cNvSpPr>
          <p:nvPr/>
        </p:nvSpPr>
        <p:spPr bwMode="auto">
          <a:xfrm>
            <a:off x="1960636" y="2130450"/>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802.11a,g</a:t>
            </a:r>
          </a:p>
        </p:txBody>
      </p:sp>
      <p:sp>
        <p:nvSpPr>
          <p:cNvPr id="8219" name="Line 135"/>
          <p:cNvSpPr>
            <a:spLocks noChangeShapeType="1"/>
          </p:cNvSpPr>
          <p:nvPr/>
        </p:nvSpPr>
        <p:spPr bwMode="auto">
          <a:xfrm flipV="1">
            <a:off x="1562174" y="2068538"/>
            <a:ext cx="0" cy="3027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220" name="Rectangle 136"/>
          <p:cNvSpPr>
            <a:spLocks noChangeArrowheads="1"/>
          </p:cNvSpPr>
          <p:nvPr/>
        </p:nvSpPr>
        <p:spPr bwMode="auto">
          <a:xfrm>
            <a:off x="2951236" y="2417788"/>
            <a:ext cx="5078413" cy="596900"/>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1" name="Rectangle 137"/>
          <p:cNvSpPr>
            <a:spLocks noChangeArrowheads="1"/>
          </p:cNvSpPr>
          <p:nvPr/>
        </p:nvSpPr>
        <p:spPr bwMode="auto">
          <a:xfrm>
            <a:off x="2887736" y="2970238"/>
            <a:ext cx="4676775"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2" name="Text Box 138"/>
          <p:cNvSpPr txBox="1">
            <a:spLocks noChangeArrowheads="1"/>
          </p:cNvSpPr>
          <p:nvPr/>
        </p:nvSpPr>
        <p:spPr bwMode="auto">
          <a:xfrm>
            <a:off x="3198886" y="2978175"/>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3G: UMTS/WCDMA-HSPDA, CDMA2000-1xEVDO</a:t>
            </a:r>
          </a:p>
        </p:txBody>
      </p:sp>
      <p:sp>
        <p:nvSpPr>
          <p:cNvPr id="8223" name="Text Box 140"/>
          <p:cNvSpPr txBox="1">
            <a:spLocks noChangeArrowheads="1"/>
          </p:cNvSpPr>
          <p:nvPr/>
        </p:nvSpPr>
        <p:spPr bwMode="auto">
          <a:xfrm>
            <a:off x="5246761" y="2595588"/>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4G: LTWE WIMAX</a:t>
            </a:r>
          </a:p>
        </p:txBody>
      </p:sp>
      <p:sp>
        <p:nvSpPr>
          <p:cNvPr id="8224" name="Rectangle 141"/>
          <p:cNvSpPr>
            <a:spLocks noChangeArrowheads="1"/>
          </p:cNvSpPr>
          <p:nvPr/>
        </p:nvSpPr>
        <p:spPr bwMode="auto">
          <a:xfrm>
            <a:off x="3367161" y="2209825"/>
            <a:ext cx="4062413" cy="28416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5" name="Text Box 142"/>
          <p:cNvSpPr txBox="1">
            <a:spLocks noChangeArrowheads="1"/>
          </p:cNvSpPr>
          <p:nvPr/>
        </p:nvSpPr>
        <p:spPr bwMode="auto">
          <a:xfrm>
            <a:off x="4397449" y="2187600"/>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802.11a,g point-to-point</a:t>
            </a:r>
          </a:p>
        </p:txBody>
      </p:sp>
      <p:sp>
        <p:nvSpPr>
          <p:cNvPr id="8226" name="Line 143"/>
          <p:cNvSpPr>
            <a:spLocks noChangeShapeType="1"/>
          </p:cNvSpPr>
          <p:nvPr/>
        </p:nvSpPr>
        <p:spPr bwMode="auto">
          <a:xfrm flipH="1">
            <a:off x="8134424" y="2373338"/>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227" name="Text Box 144"/>
          <p:cNvSpPr txBox="1">
            <a:spLocks noChangeArrowheads="1"/>
          </p:cNvSpPr>
          <p:nvPr/>
        </p:nvSpPr>
        <p:spPr bwMode="auto">
          <a:xfrm>
            <a:off x="947811" y="1695475"/>
            <a:ext cx="565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200</a:t>
            </a:r>
            <a:endParaRPr lang="en-US" sz="1400" smtClean="0">
              <a:latin typeface="Arial" charset="0"/>
            </a:endParaRPr>
          </a:p>
        </p:txBody>
      </p:sp>
      <p:sp>
        <p:nvSpPr>
          <p:cNvPr id="8228" name="Rectangle 145"/>
          <p:cNvSpPr>
            <a:spLocks noChangeArrowheads="1"/>
          </p:cNvSpPr>
          <p:nvPr/>
        </p:nvSpPr>
        <p:spPr bwMode="auto">
          <a:xfrm>
            <a:off x="1578049" y="1709763"/>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9" name="Text Box 146"/>
          <p:cNvSpPr txBox="1">
            <a:spLocks noChangeArrowheads="1"/>
          </p:cNvSpPr>
          <p:nvPr/>
        </p:nvSpPr>
        <p:spPr bwMode="auto">
          <a:xfrm>
            <a:off x="1947936" y="1709763"/>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802.11n</a:t>
            </a:r>
          </a:p>
        </p:txBody>
      </p:sp>
      <p:sp>
        <p:nvSpPr>
          <p:cNvPr id="8230" name="Text Box 147"/>
          <p:cNvSpPr txBox="1">
            <a:spLocks noChangeArrowheads="1"/>
          </p:cNvSpPr>
          <p:nvPr/>
        </p:nvSpPr>
        <p:spPr bwMode="auto">
          <a:xfrm rot="-5400000">
            <a:off x="-213445" y="3090094"/>
            <a:ext cx="1898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mtClean="0">
                <a:latin typeface="Arial" charset="0"/>
              </a:rPr>
              <a:t>Data rate (Mbps)</a:t>
            </a:r>
          </a:p>
        </p:txBody>
      </p:sp>
      <p:sp>
        <p:nvSpPr>
          <p:cNvPr id="41" name="Rectangle 2"/>
          <p:cNvSpPr>
            <a:spLocks noGrp="1" noChangeArrowheads="1"/>
          </p:cNvSpPr>
          <p:nvPr>
            <p:ph type="title"/>
          </p:nvPr>
        </p:nvSpPr>
        <p:spPr>
          <a:xfrm>
            <a:off x="212512" y="117456"/>
            <a:ext cx="8785225" cy="792162"/>
          </a:xfrm>
          <a:solidFill>
            <a:schemeClr val="accent2"/>
          </a:solidFill>
        </p:spPr>
        <p:txBody>
          <a:bodyPr/>
          <a:lstStyle/>
          <a:p>
            <a:r>
              <a:rPr lang="en-US" dirty="0" smtClean="0"/>
              <a:t>W</a:t>
            </a:r>
            <a:r>
              <a:rPr lang="en-US" u="none" dirty="0" smtClean="0"/>
              <a:t>ireless </a:t>
            </a:r>
            <a:r>
              <a:rPr lang="en-US" dirty="0" smtClean="0"/>
              <a:t>L</a:t>
            </a:r>
            <a:r>
              <a:rPr lang="en-US" u="none" dirty="0" smtClean="0"/>
              <a:t>ink </a:t>
            </a:r>
            <a:r>
              <a:rPr lang="en-US" dirty="0" smtClean="0"/>
              <a:t>Standard</a:t>
            </a:r>
            <a:r>
              <a:rPr lang="en-US" u="none" dirty="0" smtClean="0"/>
              <a:t>s</a:t>
            </a:r>
            <a:endParaRPr lang="en-US" u="none" dirty="0"/>
          </a:p>
        </p:txBody>
      </p:sp>
      <p:sp>
        <p:nvSpPr>
          <p:cNvPr id="43" name="Footer Placeholder 2"/>
          <p:cNvSpPr>
            <a:spLocks noGrp="1"/>
          </p:cNvSpPr>
          <p:nvPr>
            <p:ph type="ftr" sz="quarter" idx="10"/>
          </p:nvPr>
        </p:nvSpPr>
        <p:spPr/>
        <p:txBody>
          <a:bodyPr/>
          <a:lstStyle/>
          <a:p>
            <a:pPr>
              <a:defRPr/>
            </a:pPr>
            <a:r>
              <a:rPr lang="en-US" dirty="0" smtClean="0"/>
              <a:t>Advanced Computer Networks   </a:t>
            </a:r>
            <a:r>
              <a:rPr lang="en-US" dirty="0"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2" name="Slide Number Placeholder 3"/>
          <p:cNvSpPr>
            <a:spLocks noGrp="1"/>
          </p:cNvSpPr>
          <p:nvPr>
            <p:ph type="sldNum" sz="quarter" idx="11"/>
          </p:nvPr>
        </p:nvSpPr>
        <p:spPr/>
        <p:txBody>
          <a:bodyPr/>
          <a:lstStyle/>
          <a:p>
            <a:pPr>
              <a:defRPr/>
            </a:pPr>
            <a:fld id="{3786ED73-AFAE-40D1-8B17-06E2B2BE615A}" type="slidenum">
              <a:rPr lang="en-US" smtClean="0"/>
              <a:pPr>
                <a:defRPr/>
              </a:pPr>
              <a:t>14</a:t>
            </a:fld>
            <a:endParaRPr lang="en-US" dirty="0"/>
          </a:p>
        </p:txBody>
      </p:sp>
      <p:sp>
        <p:nvSpPr>
          <p:cNvPr id="44" name="Rectangle 6"/>
          <p:cNvSpPr>
            <a:spLocks noChangeArrowheads="1"/>
          </p:cNvSpPr>
          <p:nvPr/>
        </p:nvSpPr>
        <p:spPr bwMode="auto">
          <a:xfrm>
            <a:off x="8036371"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grpSp>
        <p:nvGrpSpPr>
          <p:cNvPr id="45" name="Group 152"/>
          <p:cNvGrpSpPr>
            <a:grpSpLocks/>
          </p:cNvGrpSpPr>
          <p:nvPr/>
        </p:nvGrpSpPr>
        <p:grpSpPr bwMode="auto">
          <a:xfrm>
            <a:off x="8170168" y="411144"/>
            <a:ext cx="722312" cy="303212"/>
            <a:chOff x="4750" y="264"/>
            <a:chExt cx="455" cy="191"/>
          </a:xfrm>
        </p:grpSpPr>
        <p:sp>
          <p:nvSpPr>
            <p:cNvPr id="46" name="Freeform 153"/>
            <p:cNvSpPr>
              <a:spLocks/>
            </p:cNvSpPr>
            <p:nvPr/>
          </p:nvSpPr>
          <p:spPr bwMode="auto">
            <a:xfrm>
              <a:off x="4872" y="298"/>
              <a:ext cx="82" cy="104"/>
            </a:xfrm>
            <a:custGeom>
              <a:avLst/>
              <a:gdLst/>
              <a:ahLst/>
              <a:cxnLst>
                <a:cxn ang="0">
                  <a:pos x="87" y="27"/>
                </a:cxn>
                <a:cxn ang="0">
                  <a:pos x="68" y="35"/>
                </a:cxn>
                <a:cxn ang="0">
                  <a:pos x="52" y="46"/>
                </a:cxn>
                <a:cxn ang="0">
                  <a:pos x="37" y="57"/>
                </a:cxn>
                <a:cxn ang="0">
                  <a:pos x="24" y="69"/>
                </a:cxn>
                <a:cxn ang="0">
                  <a:pos x="14" y="83"/>
                </a:cxn>
                <a:cxn ang="0">
                  <a:pos x="7" y="97"/>
                </a:cxn>
                <a:cxn ang="0">
                  <a:pos x="2" y="113"/>
                </a:cxn>
                <a:cxn ang="0">
                  <a:pos x="0" y="128"/>
                </a:cxn>
                <a:cxn ang="0">
                  <a:pos x="2" y="150"/>
                </a:cxn>
                <a:cxn ang="0">
                  <a:pos x="14" y="167"/>
                </a:cxn>
                <a:cxn ang="0">
                  <a:pos x="32" y="183"/>
                </a:cxn>
                <a:cxn ang="0">
                  <a:pos x="55" y="194"/>
                </a:cxn>
                <a:cxn ang="0">
                  <a:pos x="81" y="203"/>
                </a:cxn>
                <a:cxn ang="0">
                  <a:pos x="109" y="208"/>
                </a:cxn>
                <a:cxn ang="0">
                  <a:pos x="138" y="209"/>
                </a:cxn>
                <a:cxn ang="0">
                  <a:pos x="165" y="206"/>
                </a:cxn>
                <a:cxn ang="0">
                  <a:pos x="171" y="206"/>
                </a:cxn>
                <a:cxn ang="0">
                  <a:pos x="177" y="203"/>
                </a:cxn>
                <a:cxn ang="0">
                  <a:pos x="181" y="200"/>
                </a:cxn>
                <a:cxn ang="0">
                  <a:pos x="183" y="196"/>
                </a:cxn>
                <a:cxn ang="0">
                  <a:pos x="180" y="191"/>
                </a:cxn>
                <a:cxn ang="0">
                  <a:pos x="174" y="187"/>
                </a:cxn>
                <a:cxn ang="0">
                  <a:pos x="167" y="183"/>
                </a:cxn>
                <a:cxn ang="0">
                  <a:pos x="159" y="181"/>
                </a:cxn>
                <a:cxn ang="0">
                  <a:pos x="145" y="178"/>
                </a:cxn>
                <a:cxn ang="0">
                  <a:pos x="130" y="176"/>
                </a:cxn>
                <a:cxn ang="0">
                  <a:pos x="116" y="174"/>
                </a:cxn>
                <a:cxn ang="0">
                  <a:pos x="103" y="171"/>
                </a:cxn>
                <a:cxn ang="0">
                  <a:pos x="90" y="168"/>
                </a:cxn>
                <a:cxn ang="0">
                  <a:pos x="77" y="164"/>
                </a:cxn>
                <a:cxn ang="0">
                  <a:pos x="65" y="159"/>
                </a:cxn>
                <a:cxn ang="0">
                  <a:pos x="53" y="151"/>
                </a:cxn>
                <a:cxn ang="0">
                  <a:pos x="49" y="116"/>
                </a:cxn>
                <a:cxn ang="0">
                  <a:pos x="61" y="87"/>
                </a:cxn>
                <a:cxn ang="0">
                  <a:pos x="84" y="64"/>
                </a:cxn>
                <a:cxn ang="0">
                  <a:pos x="116" y="46"/>
                </a:cxn>
                <a:cxn ang="0">
                  <a:pos x="151" y="31"/>
                </a:cxn>
                <a:cxn ang="0">
                  <a:pos x="187" y="20"/>
                </a:cxn>
                <a:cxn ang="0">
                  <a:pos x="220" y="12"/>
                </a:cxn>
                <a:cxn ang="0">
                  <a:pos x="247" y="5"/>
                </a:cxn>
                <a:cxn ang="0">
                  <a:pos x="231" y="1"/>
                </a:cxn>
                <a:cxn ang="0">
                  <a:pos x="213" y="0"/>
                </a:cxn>
                <a:cxn ang="0">
                  <a:pos x="193" y="2"/>
                </a:cxn>
                <a:cxn ang="0">
                  <a:pos x="171" y="5"/>
                </a:cxn>
                <a:cxn ang="0">
                  <a:pos x="149" y="10"/>
                </a:cxn>
                <a:cxn ang="0">
                  <a:pos x="127" y="15"/>
                </a:cxn>
                <a:cxn ang="0">
                  <a:pos x="106" y="21"/>
                </a:cxn>
                <a:cxn ang="0">
                  <a:pos x="87" y="2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w="9525">
              <a:noFill/>
              <a:round/>
              <a:headEnd/>
              <a:tailEnd/>
            </a:ln>
          </p:spPr>
          <p:txBody>
            <a:bodyPr/>
            <a:lstStyle/>
            <a:p>
              <a:endParaRPr lang="en-US"/>
            </a:p>
          </p:txBody>
        </p:sp>
        <p:sp>
          <p:nvSpPr>
            <p:cNvPr id="47" name="Freeform 154"/>
            <p:cNvSpPr>
              <a:spLocks/>
            </p:cNvSpPr>
            <p:nvPr/>
          </p:nvSpPr>
          <p:spPr bwMode="auto">
            <a:xfrm>
              <a:off x="5012" y="297"/>
              <a:ext cx="53" cy="81"/>
            </a:xfrm>
            <a:custGeom>
              <a:avLst/>
              <a:gdLst/>
              <a:ahLst/>
              <a:cxnLst>
                <a:cxn ang="0">
                  <a:pos x="134" y="53"/>
                </a:cxn>
                <a:cxn ang="0">
                  <a:pos x="140" y="69"/>
                </a:cxn>
                <a:cxn ang="0">
                  <a:pos x="138" y="85"/>
                </a:cxn>
                <a:cxn ang="0">
                  <a:pos x="128" y="97"/>
                </a:cxn>
                <a:cxn ang="0">
                  <a:pos x="113" y="109"/>
                </a:cxn>
                <a:cxn ang="0">
                  <a:pos x="96" y="119"/>
                </a:cxn>
                <a:cxn ang="0">
                  <a:pos x="76" y="129"/>
                </a:cxn>
                <a:cxn ang="0">
                  <a:pos x="55" y="138"/>
                </a:cxn>
                <a:cxn ang="0">
                  <a:pos x="38" y="148"/>
                </a:cxn>
                <a:cxn ang="0">
                  <a:pos x="35" y="151"/>
                </a:cxn>
                <a:cxn ang="0">
                  <a:pos x="33" y="153"/>
                </a:cxn>
                <a:cxn ang="0">
                  <a:pos x="33" y="156"/>
                </a:cxn>
                <a:cxn ang="0">
                  <a:pos x="35" y="159"/>
                </a:cxn>
                <a:cxn ang="0">
                  <a:pos x="39" y="161"/>
                </a:cxn>
                <a:cxn ang="0">
                  <a:pos x="44" y="162"/>
                </a:cxn>
                <a:cxn ang="0">
                  <a:pos x="46" y="162"/>
                </a:cxn>
                <a:cxn ang="0">
                  <a:pos x="51" y="161"/>
                </a:cxn>
                <a:cxn ang="0">
                  <a:pos x="74" y="152"/>
                </a:cxn>
                <a:cxn ang="0">
                  <a:pos x="96" y="142"/>
                </a:cxn>
                <a:cxn ang="0">
                  <a:pos x="116" y="130"/>
                </a:cxn>
                <a:cxn ang="0">
                  <a:pos x="135" y="117"/>
                </a:cxn>
                <a:cxn ang="0">
                  <a:pos x="148" y="102"/>
                </a:cxn>
                <a:cxn ang="0">
                  <a:pos x="157" y="86"/>
                </a:cxn>
                <a:cxn ang="0">
                  <a:pos x="158" y="68"/>
                </a:cxn>
                <a:cxn ang="0">
                  <a:pos x="153" y="50"/>
                </a:cxn>
                <a:cxn ang="0">
                  <a:pos x="140" y="35"/>
                </a:cxn>
                <a:cxn ang="0">
                  <a:pos x="121" y="23"/>
                </a:cxn>
                <a:cxn ang="0">
                  <a:pos x="97" y="14"/>
                </a:cxn>
                <a:cxn ang="0">
                  <a:pos x="71" y="6"/>
                </a:cxn>
                <a:cxn ang="0">
                  <a:pos x="45" y="2"/>
                </a:cxn>
                <a:cxn ang="0">
                  <a:pos x="23" y="0"/>
                </a:cxn>
                <a:cxn ang="0">
                  <a:pos x="7" y="0"/>
                </a:cxn>
                <a:cxn ang="0">
                  <a:pos x="0" y="3"/>
                </a:cxn>
                <a:cxn ang="0">
                  <a:pos x="17" y="9"/>
                </a:cxn>
                <a:cxn ang="0">
                  <a:pos x="36" y="13"/>
                </a:cxn>
                <a:cxn ang="0">
                  <a:pos x="57" y="17"/>
                </a:cxn>
                <a:cxn ang="0">
                  <a:pos x="76" y="21"/>
                </a:cxn>
                <a:cxn ang="0">
                  <a:pos x="94" y="26"/>
                </a:cxn>
                <a:cxn ang="0">
                  <a:pos x="110" y="33"/>
                </a:cxn>
                <a:cxn ang="0">
                  <a:pos x="124" y="42"/>
                </a:cxn>
                <a:cxn ang="0">
                  <a:pos x="134" y="53"/>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w="9525">
              <a:noFill/>
              <a:round/>
              <a:headEnd/>
              <a:tailEnd/>
            </a:ln>
          </p:spPr>
          <p:txBody>
            <a:bodyPr/>
            <a:lstStyle/>
            <a:p>
              <a:endParaRPr lang="en-US"/>
            </a:p>
          </p:txBody>
        </p:sp>
        <p:sp>
          <p:nvSpPr>
            <p:cNvPr id="48" name="Freeform 155"/>
            <p:cNvSpPr>
              <a:spLocks/>
            </p:cNvSpPr>
            <p:nvPr/>
          </p:nvSpPr>
          <p:spPr bwMode="auto">
            <a:xfrm>
              <a:off x="4820" y="278"/>
              <a:ext cx="133" cy="169"/>
            </a:xfrm>
            <a:custGeom>
              <a:avLst/>
              <a:gdLst/>
              <a:ahLst/>
              <a:cxnLst>
                <a:cxn ang="0">
                  <a:pos x="125" y="63"/>
                </a:cxn>
                <a:cxn ang="0">
                  <a:pos x="67" y="103"/>
                </a:cxn>
                <a:cxn ang="0">
                  <a:pos x="22" y="150"/>
                </a:cxn>
                <a:cxn ang="0">
                  <a:pos x="0" y="203"/>
                </a:cxn>
                <a:cxn ang="0">
                  <a:pos x="4" y="239"/>
                </a:cxn>
                <a:cxn ang="0">
                  <a:pos x="12" y="254"/>
                </a:cxn>
                <a:cxn ang="0">
                  <a:pos x="25" y="267"/>
                </a:cxn>
                <a:cxn ang="0">
                  <a:pos x="41" y="278"/>
                </a:cxn>
                <a:cxn ang="0">
                  <a:pos x="70" y="291"/>
                </a:cxn>
                <a:cxn ang="0">
                  <a:pos x="108" y="304"/>
                </a:cxn>
                <a:cxn ang="0">
                  <a:pos x="148" y="315"/>
                </a:cxn>
                <a:cxn ang="0">
                  <a:pos x="189" y="323"/>
                </a:cxn>
                <a:cxn ang="0">
                  <a:pos x="231" y="329"/>
                </a:cxn>
                <a:cxn ang="0">
                  <a:pos x="273" y="333"/>
                </a:cxn>
                <a:cxn ang="0">
                  <a:pos x="315" y="336"/>
                </a:cxn>
                <a:cxn ang="0">
                  <a:pos x="359" y="338"/>
                </a:cxn>
                <a:cxn ang="0">
                  <a:pos x="387" y="339"/>
                </a:cxn>
                <a:cxn ang="0">
                  <a:pos x="397" y="333"/>
                </a:cxn>
                <a:cxn ang="0">
                  <a:pos x="400" y="324"/>
                </a:cxn>
                <a:cxn ang="0">
                  <a:pos x="391" y="317"/>
                </a:cxn>
                <a:cxn ang="0">
                  <a:pos x="365" y="311"/>
                </a:cxn>
                <a:cxn ang="0">
                  <a:pos x="327" y="306"/>
                </a:cxn>
                <a:cxn ang="0">
                  <a:pos x="288" y="302"/>
                </a:cxn>
                <a:cxn ang="0">
                  <a:pos x="249" y="298"/>
                </a:cxn>
                <a:cxn ang="0">
                  <a:pos x="211" y="293"/>
                </a:cxn>
                <a:cxn ang="0">
                  <a:pos x="173" y="286"/>
                </a:cxn>
                <a:cxn ang="0">
                  <a:pos x="137" y="277"/>
                </a:cxn>
                <a:cxn ang="0">
                  <a:pos x="100" y="267"/>
                </a:cxn>
                <a:cxn ang="0">
                  <a:pos x="68" y="253"/>
                </a:cxn>
                <a:cxn ang="0">
                  <a:pos x="48" y="233"/>
                </a:cxn>
                <a:cxn ang="0">
                  <a:pos x="42" y="208"/>
                </a:cxn>
                <a:cxn ang="0">
                  <a:pos x="48" y="180"/>
                </a:cxn>
                <a:cxn ang="0">
                  <a:pos x="64" y="153"/>
                </a:cxn>
                <a:cxn ang="0">
                  <a:pos x="89" y="124"/>
                </a:cxn>
                <a:cxn ang="0">
                  <a:pos x="118" y="99"/>
                </a:cxn>
                <a:cxn ang="0">
                  <a:pos x="153" y="74"/>
                </a:cxn>
                <a:cxn ang="0">
                  <a:pos x="190" y="52"/>
                </a:cxn>
                <a:cxn ang="0">
                  <a:pos x="243" y="34"/>
                </a:cxn>
                <a:cxn ang="0">
                  <a:pos x="295" y="19"/>
                </a:cxn>
                <a:cxn ang="0">
                  <a:pos x="328" y="6"/>
                </a:cxn>
                <a:cxn ang="0">
                  <a:pos x="318" y="0"/>
                </a:cxn>
                <a:cxn ang="0">
                  <a:pos x="275" y="4"/>
                </a:cxn>
                <a:cxn ang="0">
                  <a:pos x="224" y="17"/>
                </a:cxn>
                <a:cxn ang="0">
                  <a:pos x="176" y="34"/>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w="9525">
              <a:noFill/>
              <a:round/>
              <a:headEnd/>
              <a:tailEnd/>
            </a:ln>
          </p:spPr>
          <p:txBody>
            <a:bodyPr/>
            <a:lstStyle/>
            <a:p>
              <a:endParaRPr lang="en-US"/>
            </a:p>
          </p:txBody>
        </p:sp>
        <p:sp>
          <p:nvSpPr>
            <p:cNvPr id="49" name="Freeform 156"/>
            <p:cNvSpPr>
              <a:spLocks/>
            </p:cNvSpPr>
            <p:nvPr/>
          </p:nvSpPr>
          <p:spPr bwMode="auto">
            <a:xfrm>
              <a:off x="5007" y="272"/>
              <a:ext cx="117" cy="113"/>
            </a:xfrm>
            <a:custGeom>
              <a:avLst/>
              <a:gdLst/>
              <a:ahLst/>
              <a:cxnLst>
                <a:cxn ang="0">
                  <a:pos x="291" y="69"/>
                </a:cxn>
                <a:cxn ang="0">
                  <a:pos x="307" y="81"/>
                </a:cxn>
                <a:cxn ang="0">
                  <a:pos x="317" y="96"/>
                </a:cxn>
                <a:cxn ang="0">
                  <a:pos x="322" y="111"/>
                </a:cxn>
                <a:cxn ang="0">
                  <a:pos x="322" y="128"/>
                </a:cxn>
                <a:cxn ang="0">
                  <a:pos x="319" y="141"/>
                </a:cxn>
                <a:cxn ang="0">
                  <a:pos x="313" y="152"/>
                </a:cxn>
                <a:cxn ang="0">
                  <a:pos x="303" y="164"/>
                </a:cxn>
                <a:cxn ang="0">
                  <a:pos x="293" y="173"/>
                </a:cxn>
                <a:cxn ang="0">
                  <a:pos x="279" y="183"/>
                </a:cxn>
                <a:cxn ang="0">
                  <a:pos x="266" y="192"/>
                </a:cxn>
                <a:cxn ang="0">
                  <a:pos x="253" y="201"/>
                </a:cxn>
                <a:cxn ang="0">
                  <a:pos x="240" y="210"/>
                </a:cxn>
                <a:cxn ang="0">
                  <a:pos x="237" y="213"/>
                </a:cxn>
                <a:cxn ang="0">
                  <a:pos x="237" y="216"/>
                </a:cxn>
                <a:cxn ang="0">
                  <a:pos x="237" y="219"/>
                </a:cxn>
                <a:cxn ang="0">
                  <a:pos x="240" y="222"/>
                </a:cxn>
                <a:cxn ang="0">
                  <a:pos x="245" y="225"/>
                </a:cxn>
                <a:cxn ang="0">
                  <a:pos x="250" y="226"/>
                </a:cxn>
                <a:cxn ang="0">
                  <a:pos x="255" y="225"/>
                </a:cxn>
                <a:cxn ang="0">
                  <a:pos x="259" y="222"/>
                </a:cxn>
                <a:cxn ang="0">
                  <a:pos x="288" y="209"/>
                </a:cxn>
                <a:cxn ang="0">
                  <a:pos x="313" y="192"/>
                </a:cxn>
                <a:cxn ang="0">
                  <a:pos x="332" y="172"/>
                </a:cxn>
                <a:cxn ang="0">
                  <a:pos x="345" y="149"/>
                </a:cxn>
                <a:cxn ang="0">
                  <a:pos x="351" y="127"/>
                </a:cxn>
                <a:cxn ang="0">
                  <a:pos x="348" y="103"/>
                </a:cxn>
                <a:cxn ang="0">
                  <a:pos x="336" y="81"/>
                </a:cxn>
                <a:cxn ang="0">
                  <a:pos x="313" y="62"/>
                </a:cxn>
                <a:cxn ang="0">
                  <a:pos x="295" y="51"/>
                </a:cxn>
                <a:cxn ang="0">
                  <a:pos x="275" y="43"/>
                </a:cxn>
                <a:cxn ang="0">
                  <a:pos x="253" y="35"/>
                </a:cxn>
                <a:cxn ang="0">
                  <a:pos x="229" y="28"/>
                </a:cxn>
                <a:cxn ang="0">
                  <a:pos x="204" y="20"/>
                </a:cxn>
                <a:cxn ang="0">
                  <a:pos x="179" y="15"/>
                </a:cxn>
                <a:cxn ang="0">
                  <a:pos x="153" y="11"/>
                </a:cxn>
                <a:cxn ang="0">
                  <a:pos x="128" y="7"/>
                </a:cxn>
                <a:cxn ang="0">
                  <a:pos x="104" y="4"/>
                </a:cxn>
                <a:cxn ang="0">
                  <a:pos x="82" y="2"/>
                </a:cxn>
                <a:cxn ang="0">
                  <a:pos x="60" y="0"/>
                </a:cxn>
                <a:cxn ang="0">
                  <a:pos x="43" y="0"/>
                </a:cxn>
                <a:cxn ang="0">
                  <a:pos x="27" y="0"/>
                </a:cxn>
                <a:cxn ang="0">
                  <a:pos x="14" y="0"/>
                </a:cxn>
                <a:cxn ang="0">
                  <a:pos x="5" y="2"/>
                </a:cxn>
                <a:cxn ang="0">
                  <a:pos x="0" y="4"/>
                </a:cxn>
                <a:cxn ang="0">
                  <a:pos x="15" y="6"/>
                </a:cxn>
                <a:cxn ang="0">
                  <a:pos x="30" y="7"/>
                </a:cxn>
                <a:cxn ang="0">
                  <a:pos x="47" y="9"/>
                </a:cxn>
                <a:cxn ang="0">
                  <a:pos x="64" y="11"/>
                </a:cxn>
                <a:cxn ang="0">
                  <a:pos x="82" y="14"/>
                </a:cxn>
                <a:cxn ang="0">
                  <a:pos x="102" y="16"/>
                </a:cxn>
                <a:cxn ang="0">
                  <a:pos x="121" y="19"/>
                </a:cxn>
                <a:cxn ang="0">
                  <a:pos x="141" y="23"/>
                </a:cxn>
                <a:cxn ang="0">
                  <a:pos x="160" y="27"/>
                </a:cxn>
                <a:cxn ang="0">
                  <a:pos x="181" y="31"/>
                </a:cxn>
                <a:cxn ang="0">
                  <a:pos x="201" y="35"/>
                </a:cxn>
                <a:cxn ang="0">
                  <a:pos x="220" y="40"/>
                </a:cxn>
                <a:cxn ang="0">
                  <a:pos x="239" y="46"/>
                </a:cxn>
                <a:cxn ang="0">
                  <a:pos x="258" y="53"/>
                </a:cxn>
                <a:cxn ang="0">
                  <a:pos x="275" y="61"/>
                </a:cxn>
                <a:cxn ang="0">
                  <a:pos x="291" y="69"/>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w="9525">
              <a:noFill/>
              <a:round/>
              <a:headEnd/>
              <a:tailEnd/>
            </a:ln>
          </p:spPr>
          <p:txBody>
            <a:bodyPr/>
            <a:lstStyle/>
            <a:p>
              <a:endParaRPr lang="en-US"/>
            </a:p>
          </p:txBody>
        </p:sp>
        <p:sp>
          <p:nvSpPr>
            <p:cNvPr id="50" name="Freeform 157"/>
            <p:cNvSpPr>
              <a:spLocks/>
            </p:cNvSpPr>
            <p:nvPr/>
          </p:nvSpPr>
          <p:spPr bwMode="auto">
            <a:xfrm>
              <a:off x="4769" y="324"/>
              <a:ext cx="48" cy="107"/>
            </a:xfrm>
            <a:custGeom>
              <a:avLst/>
              <a:gdLst/>
              <a:ahLst/>
              <a:cxnLst>
                <a:cxn ang="0">
                  <a:pos x="0" y="116"/>
                </a:cxn>
                <a:cxn ang="0">
                  <a:pos x="0" y="134"/>
                </a:cxn>
                <a:cxn ang="0">
                  <a:pos x="6" y="150"/>
                </a:cxn>
                <a:cxn ang="0">
                  <a:pos x="16" y="166"/>
                </a:cxn>
                <a:cxn ang="0">
                  <a:pos x="30" y="179"/>
                </a:cxn>
                <a:cxn ang="0">
                  <a:pos x="48" y="191"/>
                </a:cxn>
                <a:cxn ang="0">
                  <a:pos x="68" y="201"/>
                </a:cxn>
                <a:cxn ang="0">
                  <a:pos x="91" y="208"/>
                </a:cxn>
                <a:cxn ang="0">
                  <a:pos x="115" y="212"/>
                </a:cxn>
                <a:cxn ang="0">
                  <a:pos x="122" y="213"/>
                </a:cxn>
                <a:cxn ang="0">
                  <a:pos x="129" y="211"/>
                </a:cxn>
                <a:cxn ang="0">
                  <a:pos x="135" y="208"/>
                </a:cxn>
                <a:cxn ang="0">
                  <a:pos x="138" y="204"/>
                </a:cxn>
                <a:cxn ang="0">
                  <a:pos x="138" y="199"/>
                </a:cxn>
                <a:cxn ang="0">
                  <a:pos x="137" y="194"/>
                </a:cxn>
                <a:cxn ang="0">
                  <a:pos x="132" y="190"/>
                </a:cxn>
                <a:cxn ang="0">
                  <a:pos x="125" y="188"/>
                </a:cxn>
                <a:cxn ang="0">
                  <a:pos x="102" y="181"/>
                </a:cxn>
                <a:cxn ang="0">
                  <a:pos x="80" y="173"/>
                </a:cxn>
                <a:cxn ang="0">
                  <a:pos x="62" y="162"/>
                </a:cxn>
                <a:cxn ang="0">
                  <a:pos x="49" y="149"/>
                </a:cxn>
                <a:cxn ang="0">
                  <a:pos x="41" y="134"/>
                </a:cxn>
                <a:cxn ang="0">
                  <a:pos x="36" y="117"/>
                </a:cxn>
                <a:cxn ang="0">
                  <a:pos x="36" y="100"/>
                </a:cxn>
                <a:cxn ang="0">
                  <a:pos x="44" y="81"/>
                </a:cxn>
                <a:cxn ang="0">
                  <a:pos x="52" y="68"/>
                </a:cxn>
                <a:cxn ang="0">
                  <a:pos x="64" y="56"/>
                </a:cxn>
                <a:cxn ang="0">
                  <a:pos x="77" y="44"/>
                </a:cxn>
                <a:cxn ang="0">
                  <a:pos x="91" y="34"/>
                </a:cxn>
                <a:cxn ang="0">
                  <a:pos x="105" y="25"/>
                </a:cxn>
                <a:cxn ang="0">
                  <a:pos x="119" y="16"/>
                </a:cxn>
                <a:cxn ang="0">
                  <a:pos x="132" y="8"/>
                </a:cxn>
                <a:cxn ang="0">
                  <a:pos x="142" y="1"/>
                </a:cxn>
                <a:cxn ang="0">
                  <a:pos x="132" y="0"/>
                </a:cxn>
                <a:cxn ang="0">
                  <a:pos x="116" y="5"/>
                </a:cxn>
                <a:cxn ang="0">
                  <a:pos x="94" y="16"/>
                </a:cxn>
                <a:cxn ang="0">
                  <a:pos x="70" y="32"/>
                </a:cxn>
                <a:cxn ang="0">
                  <a:pos x="46" y="51"/>
                </a:cxn>
                <a:cxn ang="0">
                  <a:pos x="25" y="72"/>
                </a:cxn>
                <a:cxn ang="0">
                  <a:pos x="9" y="95"/>
                </a:cxn>
                <a:cxn ang="0">
                  <a:pos x="0" y="116"/>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w="9525">
              <a:noFill/>
              <a:round/>
              <a:headEnd/>
              <a:tailEnd/>
            </a:ln>
          </p:spPr>
          <p:txBody>
            <a:bodyPr/>
            <a:lstStyle/>
            <a:p>
              <a:endParaRPr lang="en-US"/>
            </a:p>
          </p:txBody>
        </p:sp>
        <p:sp>
          <p:nvSpPr>
            <p:cNvPr id="51" name="Freeform 158"/>
            <p:cNvSpPr>
              <a:spLocks/>
            </p:cNvSpPr>
            <p:nvPr/>
          </p:nvSpPr>
          <p:spPr bwMode="auto">
            <a:xfrm>
              <a:off x="5104" y="264"/>
              <a:ext cx="101" cy="139"/>
            </a:xfrm>
            <a:custGeom>
              <a:avLst/>
              <a:gdLst/>
              <a:ahLst/>
              <a:cxnLst>
                <a:cxn ang="0">
                  <a:pos x="257" y="112"/>
                </a:cxn>
                <a:cxn ang="0">
                  <a:pos x="271" y="129"/>
                </a:cxn>
                <a:cxn ang="0">
                  <a:pos x="279" y="148"/>
                </a:cxn>
                <a:cxn ang="0">
                  <a:pos x="274" y="168"/>
                </a:cxn>
                <a:cxn ang="0">
                  <a:pos x="258" y="188"/>
                </a:cxn>
                <a:cxn ang="0">
                  <a:pos x="234" y="205"/>
                </a:cxn>
                <a:cxn ang="0">
                  <a:pos x="206" y="221"/>
                </a:cxn>
                <a:cxn ang="0">
                  <a:pos x="177" y="237"/>
                </a:cxn>
                <a:cxn ang="0">
                  <a:pos x="160" y="250"/>
                </a:cxn>
                <a:cxn ang="0">
                  <a:pos x="154" y="258"/>
                </a:cxn>
                <a:cxn ang="0">
                  <a:pos x="149" y="266"/>
                </a:cxn>
                <a:cxn ang="0">
                  <a:pos x="151" y="275"/>
                </a:cxn>
                <a:cxn ang="0">
                  <a:pos x="161" y="279"/>
                </a:cxn>
                <a:cxn ang="0">
                  <a:pos x="173" y="278"/>
                </a:cxn>
                <a:cxn ang="0">
                  <a:pos x="191" y="263"/>
                </a:cxn>
                <a:cxn ang="0">
                  <a:pos x="223" y="242"/>
                </a:cxn>
                <a:cxn ang="0">
                  <a:pos x="257" y="221"/>
                </a:cxn>
                <a:cxn ang="0">
                  <a:pos x="286" y="197"/>
                </a:cxn>
                <a:cxn ang="0">
                  <a:pos x="303" y="168"/>
                </a:cxn>
                <a:cxn ang="0">
                  <a:pos x="300" y="137"/>
                </a:cxn>
                <a:cxn ang="0">
                  <a:pos x="282" y="109"/>
                </a:cxn>
                <a:cxn ang="0">
                  <a:pos x="250" y="85"/>
                </a:cxn>
                <a:cxn ang="0">
                  <a:pos x="219" y="67"/>
                </a:cxn>
                <a:cxn ang="0">
                  <a:pos x="189" y="54"/>
                </a:cxn>
                <a:cxn ang="0">
                  <a:pos x="157" y="40"/>
                </a:cxn>
                <a:cxn ang="0">
                  <a:pos x="122" y="26"/>
                </a:cxn>
                <a:cxn ang="0">
                  <a:pos x="90" y="15"/>
                </a:cxn>
                <a:cxn ang="0">
                  <a:pos x="58" y="7"/>
                </a:cxn>
                <a:cxn ang="0">
                  <a:pos x="30" y="1"/>
                </a:cxn>
                <a:cxn ang="0">
                  <a:pos x="8" y="1"/>
                </a:cxn>
                <a:cxn ang="0">
                  <a:pos x="10" y="6"/>
                </a:cxn>
                <a:cxn ang="0">
                  <a:pos x="35" y="13"/>
                </a:cxn>
                <a:cxn ang="0">
                  <a:pos x="64" y="22"/>
                </a:cxn>
                <a:cxn ang="0">
                  <a:pos x="97" y="33"/>
                </a:cxn>
                <a:cxn ang="0">
                  <a:pos x="132" y="47"/>
                </a:cxn>
                <a:cxn ang="0">
                  <a:pos x="167" y="62"/>
                </a:cxn>
                <a:cxn ang="0">
                  <a:pos x="202" y="79"/>
                </a:cxn>
                <a:cxn ang="0">
                  <a:pos x="232" y="9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w="9525">
              <a:noFill/>
              <a:round/>
              <a:headEnd/>
              <a:tailEnd/>
            </a:ln>
          </p:spPr>
          <p:txBody>
            <a:bodyPr/>
            <a:lstStyle/>
            <a:p>
              <a:endParaRPr lang="en-US"/>
            </a:p>
          </p:txBody>
        </p:sp>
        <p:sp>
          <p:nvSpPr>
            <p:cNvPr id="52" name="Freeform 159"/>
            <p:cNvSpPr>
              <a:spLocks/>
            </p:cNvSpPr>
            <p:nvPr/>
          </p:nvSpPr>
          <p:spPr bwMode="auto">
            <a:xfrm>
              <a:off x="4976" y="382"/>
              <a:ext cx="18" cy="42"/>
            </a:xfrm>
            <a:custGeom>
              <a:avLst/>
              <a:gdLst/>
              <a:ahLst/>
              <a:cxnLst>
                <a:cxn ang="0">
                  <a:pos x="28" y="10"/>
                </a:cxn>
                <a:cxn ang="0">
                  <a:pos x="27" y="6"/>
                </a:cxn>
                <a:cxn ang="0">
                  <a:pos x="22" y="2"/>
                </a:cxn>
                <a:cxn ang="0">
                  <a:pos x="18" y="0"/>
                </a:cxn>
                <a:cxn ang="0">
                  <a:pos x="12" y="0"/>
                </a:cxn>
                <a:cxn ang="0">
                  <a:pos x="8" y="1"/>
                </a:cxn>
                <a:cxn ang="0">
                  <a:pos x="3" y="3"/>
                </a:cxn>
                <a:cxn ang="0">
                  <a:pos x="0" y="7"/>
                </a:cxn>
                <a:cxn ang="0">
                  <a:pos x="0" y="11"/>
                </a:cxn>
                <a:cxn ang="0">
                  <a:pos x="0" y="22"/>
                </a:cxn>
                <a:cxn ang="0">
                  <a:pos x="5" y="34"/>
                </a:cxn>
                <a:cxn ang="0">
                  <a:pos x="11" y="47"/>
                </a:cxn>
                <a:cxn ang="0">
                  <a:pos x="18" y="59"/>
                </a:cxn>
                <a:cxn ang="0">
                  <a:pos x="27" y="70"/>
                </a:cxn>
                <a:cxn ang="0">
                  <a:pos x="35" y="79"/>
                </a:cxn>
                <a:cxn ang="0">
                  <a:pos x="46" y="84"/>
                </a:cxn>
                <a:cxn ang="0">
                  <a:pos x="53" y="85"/>
                </a:cxn>
                <a:cxn ang="0">
                  <a:pos x="54" y="68"/>
                </a:cxn>
                <a:cxn ang="0">
                  <a:pos x="47" y="49"/>
                </a:cxn>
                <a:cxn ang="0">
                  <a:pos x="38" y="29"/>
                </a:cxn>
                <a:cxn ang="0">
                  <a:pos x="28" y="10"/>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w="9525">
              <a:noFill/>
              <a:round/>
              <a:headEnd/>
              <a:tailEnd/>
            </a:ln>
          </p:spPr>
          <p:txBody>
            <a:bodyPr/>
            <a:lstStyle/>
            <a:p>
              <a:endParaRPr lang="en-US"/>
            </a:p>
          </p:txBody>
        </p:sp>
        <p:sp>
          <p:nvSpPr>
            <p:cNvPr id="53" name="Freeform 160"/>
            <p:cNvSpPr>
              <a:spLocks/>
            </p:cNvSpPr>
            <p:nvPr/>
          </p:nvSpPr>
          <p:spPr bwMode="auto">
            <a:xfrm>
              <a:off x="4962" y="351"/>
              <a:ext cx="15" cy="24"/>
            </a:xfrm>
            <a:custGeom>
              <a:avLst/>
              <a:gdLst/>
              <a:ahLst/>
              <a:cxnLst>
                <a:cxn ang="0">
                  <a:pos x="25" y="6"/>
                </a:cxn>
                <a:cxn ang="0">
                  <a:pos x="25" y="7"/>
                </a:cxn>
                <a:cxn ang="0">
                  <a:pos x="25" y="7"/>
                </a:cxn>
                <a:cxn ang="0">
                  <a:pos x="25" y="7"/>
                </a:cxn>
                <a:cxn ang="0">
                  <a:pos x="25" y="7"/>
                </a:cxn>
                <a:cxn ang="0">
                  <a:pos x="23" y="4"/>
                </a:cxn>
                <a:cxn ang="0">
                  <a:pos x="19" y="1"/>
                </a:cxn>
                <a:cxn ang="0">
                  <a:pos x="14" y="0"/>
                </a:cxn>
                <a:cxn ang="0">
                  <a:pos x="9" y="0"/>
                </a:cxn>
                <a:cxn ang="0">
                  <a:pos x="4" y="1"/>
                </a:cxn>
                <a:cxn ang="0">
                  <a:pos x="1" y="4"/>
                </a:cxn>
                <a:cxn ang="0">
                  <a:pos x="0" y="7"/>
                </a:cxn>
                <a:cxn ang="0">
                  <a:pos x="0" y="10"/>
                </a:cxn>
                <a:cxn ang="0">
                  <a:pos x="1" y="15"/>
                </a:cxn>
                <a:cxn ang="0">
                  <a:pos x="4" y="21"/>
                </a:cxn>
                <a:cxn ang="0">
                  <a:pos x="10" y="28"/>
                </a:cxn>
                <a:cxn ang="0">
                  <a:pos x="17" y="35"/>
                </a:cxn>
                <a:cxn ang="0">
                  <a:pos x="25" y="41"/>
                </a:cxn>
                <a:cxn ang="0">
                  <a:pos x="33" y="45"/>
                </a:cxn>
                <a:cxn ang="0">
                  <a:pos x="41" y="48"/>
                </a:cxn>
                <a:cxn ang="0">
                  <a:pos x="46" y="48"/>
                </a:cxn>
                <a:cxn ang="0">
                  <a:pos x="45" y="38"/>
                </a:cxn>
                <a:cxn ang="0">
                  <a:pos x="39" y="25"/>
                </a:cxn>
                <a:cxn ang="0">
                  <a:pos x="30" y="14"/>
                </a:cxn>
                <a:cxn ang="0">
                  <a:pos x="25" y="6"/>
                </a:cxn>
              </a:cxnLst>
              <a:rect l="0" t="0" r="r" b="b"/>
              <a:pathLst>
                <a:path w="46" h="48">
                  <a:moveTo>
                    <a:pt x="25" y="6"/>
                  </a:moveTo>
                  <a:lnTo>
                    <a:pt x="25" y="7"/>
                  </a:lnTo>
                  <a:lnTo>
                    <a:pt x="25" y="7"/>
                  </a:lnTo>
                  <a:lnTo>
                    <a:pt x="25" y="7"/>
                  </a:ln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w="9525">
              <a:noFill/>
              <a:round/>
              <a:headEnd/>
              <a:tailEnd/>
            </a:ln>
          </p:spPr>
          <p:txBody>
            <a:bodyPr/>
            <a:lstStyle/>
            <a:p>
              <a:endParaRPr lang="en-US"/>
            </a:p>
          </p:txBody>
        </p:sp>
        <p:sp>
          <p:nvSpPr>
            <p:cNvPr id="54" name="Freeform 161"/>
            <p:cNvSpPr>
              <a:spLocks/>
            </p:cNvSpPr>
            <p:nvPr/>
          </p:nvSpPr>
          <p:spPr bwMode="auto">
            <a:xfrm>
              <a:off x="4949" y="331"/>
              <a:ext cx="21" cy="16"/>
            </a:xfrm>
            <a:custGeom>
              <a:avLst/>
              <a:gdLst/>
              <a:ahLst/>
              <a:cxnLst>
                <a:cxn ang="0">
                  <a:pos x="50" y="24"/>
                </a:cxn>
                <a:cxn ang="0">
                  <a:pos x="56" y="22"/>
                </a:cxn>
                <a:cxn ang="0">
                  <a:pos x="62" y="19"/>
                </a:cxn>
                <a:cxn ang="0">
                  <a:pos x="64" y="15"/>
                </a:cxn>
                <a:cxn ang="0">
                  <a:pos x="64" y="11"/>
                </a:cxn>
                <a:cxn ang="0">
                  <a:pos x="61" y="6"/>
                </a:cxn>
                <a:cxn ang="0">
                  <a:pos x="56" y="2"/>
                </a:cxn>
                <a:cxn ang="0">
                  <a:pos x="50" y="0"/>
                </a:cxn>
                <a:cxn ang="0">
                  <a:pos x="43" y="0"/>
                </a:cxn>
                <a:cxn ang="0">
                  <a:pos x="40" y="0"/>
                </a:cxn>
                <a:cxn ang="0">
                  <a:pos x="35" y="1"/>
                </a:cxn>
                <a:cxn ang="0">
                  <a:pos x="26" y="3"/>
                </a:cxn>
                <a:cxn ang="0">
                  <a:pos x="16" y="8"/>
                </a:cxn>
                <a:cxn ang="0">
                  <a:pos x="7" y="14"/>
                </a:cxn>
                <a:cxn ang="0">
                  <a:pos x="3" y="20"/>
                </a:cxn>
                <a:cxn ang="0">
                  <a:pos x="0" y="26"/>
                </a:cxn>
                <a:cxn ang="0">
                  <a:pos x="0" y="28"/>
                </a:cxn>
                <a:cxn ang="0">
                  <a:pos x="4" y="30"/>
                </a:cxn>
                <a:cxn ang="0">
                  <a:pos x="10" y="32"/>
                </a:cxn>
                <a:cxn ang="0">
                  <a:pos x="16" y="32"/>
                </a:cxn>
                <a:cxn ang="0">
                  <a:pos x="21" y="32"/>
                </a:cxn>
                <a:cxn ang="0">
                  <a:pos x="29" y="30"/>
                </a:cxn>
                <a:cxn ang="0">
                  <a:pos x="36" y="29"/>
                </a:cxn>
                <a:cxn ang="0">
                  <a:pos x="43" y="27"/>
                </a:cxn>
                <a:cxn ang="0">
                  <a:pos x="50" y="24"/>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w="9525">
              <a:noFill/>
              <a:round/>
              <a:headEnd/>
              <a:tailEnd/>
            </a:ln>
          </p:spPr>
          <p:txBody>
            <a:bodyPr/>
            <a:lstStyle/>
            <a:p>
              <a:endParaRPr lang="en-US"/>
            </a:p>
          </p:txBody>
        </p:sp>
        <p:sp>
          <p:nvSpPr>
            <p:cNvPr id="55" name="Freeform 162"/>
            <p:cNvSpPr>
              <a:spLocks/>
            </p:cNvSpPr>
            <p:nvPr/>
          </p:nvSpPr>
          <p:spPr bwMode="auto">
            <a:xfrm>
              <a:off x="4849" y="304"/>
              <a:ext cx="82" cy="106"/>
            </a:xfrm>
            <a:custGeom>
              <a:avLst/>
              <a:gdLst/>
              <a:ahLst/>
              <a:cxnLst>
                <a:cxn ang="0">
                  <a:pos x="90" y="32"/>
                </a:cxn>
                <a:cxn ang="0">
                  <a:pos x="73" y="41"/>
                </a:cxn>
                <a:cxn ang="0">
                  <a:pos x="57" y="51"/>
                </a:cxn>
                <a:cxn ang="0">
                  <a:pos x="41" y="64"/>
                </a:cxn>
                <a:cxn ang="0">
                  <a:pos x="28" y="76"/>
                </a:cxn>
                <a:cxn ang="0">
                  <a:pos x="18" y="89"/>
                </a:cxn>
                <a:cxn ang="0">
                  <a:pos x="9" y="103"/>
                </a:cxn>
                <a:cxn ang="0">
                  <a:pos x="3" y="116"/>
                </a:cxn>
                <a:cxn ang="0">
                  <a:pos x="0" y="131"/>
                </a:cxn>
                <a:cxn ang="0">
                  <a:pos x="3" y="152"/>
                </a:cxn>
                <a:cxn ang="0">
                  <a:pos x="15" y="170"/>
                </a:cxn>
                <a:cxn ang="0">
                  <a:pos x="32" y="185"/>
                </a:cxn>
                <a:cxn ang="0">
                  <a:pos x="54" y="197"/>
                </a:cxn>
                <a:cxn ang="0">
                  <a:pos x="80" y="205"/>
                </a:cxn>
                <a:cxn ang="0">
                  <a:pos x="109" y="210"/>
                </a:cxn>
                <a:cxn ang="0">
                  <a:pos x="137" y="211"/>
                </a:cxn>
                <a:cxn ang="0">
                  <a:pos x="164" y="208"/>
                </a:cxn>
                <a:cxn ang="0">
                  <a:pos x="170" y="208"/>
                </a:cxn>
                <a:cxn ang="0">
                  <a:pos x="176" y="206"/>
                </a:cxn>
                <a:cxn ang="0">
                  <a:pos x="180" y="202"/>
                </a:cxn>
                <a:cxn ang="0">
                  <a:pos x="182" y="198"/>
                </a:cxn>
                <a:cxn ang="0">
                  <a:pos x="180" y="196"/>
                </a:cxn>
                <a:cxn ang="0">
                  <a:pos x="176" y="196"/>
                </a:cxn>
                <a:cxn ang="0">
                  <a:pos x="170" y="195"/>
                </a:cxn>
                <a:cxn ang="0">
                  <a:pos x="163" y="195"/>
                </a:cxn>
                <a:cxn ang="0">
                  <a:pos x="154" y="195"/>
                </a:cxn>
                <a:cxn ang="0">
                  <a:pos x="147" y="195"/>
                </a:cxn>
                <a:cxn ang="0">
                  <a:pos x="140" y="195"/>
                </a:cxn>
                <a:cxn ang="0">
                  <a:pos x="135" y="195"/>
                </a:cxn>
                <a:cxn ang="0">
                  <a:pos x="121" y="194"/>
                </a:cxn>
                <a:cxn ang="0">
                  <a:pos x="108" y="193"/>
                </a:cxn>
                <a:cxn ang="0">
                  <a:pos x="93" y="191"/>
                </a:cxn>
                <a:cxn ang="0">
                  <a:pos x="79" y="188"/>
                </a:cxn>
                <a:cxn ang="0">
                  <a:pos x="64" y="185"/>
                </a:cxn>
                <a:cxn ang="0">
                  <a:pos x="50" y="178"/>
                </a:cxn>
                <a:cxn ang="0">
                  <a:pos x="37" y="169"/>
                </a:cxn>
                <a:cxn ang="0">
                  <a:pos x="22" y="155"/>
                </a:cxn>
                <a:cxn ang="0">
                  <a:pos x="19" y="140"/>
                </a:cxn>
                <a:cxn ang="0">
                  <a:pos x="21" y="126"/>
                </a:cxn>
                <a:cxn ang="0">
                  <a:pos x="26" y="111"/>
                </a:cxn>
                <a:cxn ang="0">
                  <a:pos x="35" y="98"/>
                </a:cxn>
                <a:cxn ang="0">
                  <a:pos x="48" y="85"/>
                </a:cxn>
                <a:cxn ang="0">
                  <a:pos x="63" y="73"/>
                </a:cxn>
                <a:cxn ang="0">
                  <a:pos x="79" y="63"/>
                </a:cxn>
                <a:cxn ang="0">
                  <a:pos x="98" y="52"/>
                </a:cxn>
                <a:cxn ang="0">
                  <a:pos x="117" y="43"/>
                </a:cxn>
                <a:cxn ang="0">
                  <a:pos x="137" y="35"/>
                </a:cxn>
                <a:cxn ang="0">
                  <a:pos x="157" y="28"/>
                </a:cxn>
                <a:cxn ang="0">
                  <a:pos x="176" y="21"/>
                </a:cxn>
                <a:cxn ang="0">
                  <a:pos x="196" y="16"/>
                </a:cxn>
                <a:cxn ang="0">
                  <a:pos x="214" y="11"/>
                </a:cxn>
                <a:cxn ang="0">
                  <a:pos x="231" y="8"/>
                </a:cxn>
                <a:cxn ang="0">
                  <a:pos x="246" y="6"/>
                </a:cxn>
                <a:cxn ang="0">
                  <a:pos x="236" y="2"/>
                </a:cxn>
                <a:cxn ang="0">
                  <a:pos x="220" y="0"/>
                </a:cxn>
                <a:cxn ang="0">
                  <a:pos x="201" y="2"/>
                </a:cxn>
                <a:cxn ang="0">
                  <a:pos x="179" y="5"/>
                </a:cxn>
                <a:cxn ang="0">
                  <a:pos x="154" y="10"/>
                </a:cxn>
                <a:cxn ang="0">
                  <a:pos x="131" y="16"/>
                </a:cxn>
                <a:cxn ang="0">
                  <a:pos x="109" y="24"/>
                </a:cxn>
                <a:cxn ang="0">
                  <a:pos x="90" y="32"/>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w="9525">
              <a:noFill/>
              <a:round/>
              <a:headEnd/>
              <a:tailEnd/>
            </a:ln>
          </p:spPr>
          <p:txBody>
            <a:bodyPr/>
            <a:lstStyle/>
            <a:p>
              <a:endParaRPr lang="en-US"/>
            </a:p>
          </p:txBody>
        </p:sp>
        <p:sp>
          <p:nvSpPr>
            <p:cNvPr id="56" name="Freeform 163"/>
            <p:cNvSpPr>
              <a:spLocks/>
            </p:cNvSpPr>
            <p:nvPr/>
          </p:nvSpPr>
          <p:spPr bwMode="auto">
            <a:xfrm>
              <a:off x="4989" y="303"/>
              <a:ext cx="53" cy="82"/>
            </a:xfrm>
            <a:custGeom>
              <a:avLst/>
              <a:gdLst/>
              <a:ahLst/>
              <a:cxnLst>
                <a:cxn ang="0">
                  <a:pos x="133" y="54"/>
                </a:cxn>
                <a:cxn ang="0">
                  <a:pos x="138" y="72"/>
                </a:cxn>
                <a:cxn ang="0">
                  <a:pos x="135" y="86"/>
                </a:cxn>
                <a:cxn ang="0">
                  <a:pos x="125" y="99"/>
                </a:cxn>
                <a:cxn ang="0">
                  <a:pos x="110" y="110"/>
                </a:cxn>
                <a:cxn ang="0">
                  <a:pos x="93" y="120"/>
                </a:cxn>
                <a:cxn ang="0">
                  <a:pos x="74" y="130"/>
                </a:cxn>
                <a:cxn ang="0">
                  <a:pos x="53" y="140"/>
                </a:cxn>
                <a:cxn ang="0">
                  <a:pos x="36" y="149"/>
                </a:cxn>
                <a:cxn ang="0">
                  <a:pos x="33" y="152"/>
                </a:cxn>
                <a:cxn ang="0">
                  <a:pos x="32" y="154"/>
                </a:cxn>
                <a:cxn ang="0">
                  <a:pos x="32" y="157"/>
                </a:cxn>
                <a:cxn ang="0">
                  <a:pos x="35" y="160"/>
                </a:cxn>
                <a:cxn ang="0">
                  <a:pos x="37" y="163"/>
                </a:cxn>
                <a:cxn ang="0">
                  <a:pos x="42" y="164"/>
                </a:cxn>
                <a:cxn ang="0">
                  <a:pos x="46" y="164"/>
                </a:cxn>
                <a:cxn ang="0">
                  <a:pos x="51" y="163"/>
                </a:cxn>
                <a:cxn ang="0">
                  <a:pos x="72" y="153"/>
                </a:cxn>
                <a:cxn ang="0">
                  <a:pos x="94" y="143"/>
                </a:cxn>
                <a:cxn ang="0">
                  <a:pos x="114" y="132"/>
                </a:cxn>
                <a:cxn ang="0">
                  <a:pos x="133" y="118"/>
                </a:cxn>
                <a:cxn ang="0">
                  <a:pos x="146" y="104"/>
                </a:cxn>
                <a:cxn ang="0">
                  <a:pos x="155" y="87"/>
                </a:cxn>
                <a:cxn ang="0">
                  <a:pos x="158" y="70"/>
                </a:cxn>
                <a:cxn ang="0">
                  <a:pos x="152" y="51"/>
                </a:cxn>
                <a:cxn ang="0">
                  <a:pos x="139" y="37"/>
                </a:cxn>
                <a:cxn ang="0">
                  <a:pos x="122" y="24"/>
                </a:cxn>
                <a:cxn ang="0">
                  <a:pos x="99" y="14"/>
                </a:cxn>
                <a:cxn ang="0">
                  <a:pos x="75" y="7"/>
                </a:cxn>
                <a:cxn ang="0">
                  <a:pos x="51" y="2"/>
                </a:cxn>
                <a:cxn ang="0">
                  <a:pos x="29" y="0"/>
                </a:cxn>
                <a:cxn ang="0">
                  <a:pos x="11" y="1"/>
                </a:cxn>
                <a:cxn ang="0">
                  <a:pos x="0" y="5"/>
                </a:cxn>
                <a:cxn ang="0">
                  <a:pos x="20" y="9"/>
                </a:cxn>
                <a:cxn ang="0">
                  <a:pos x="40" y="12"/>
                </a:cxn>
                <a:cxn ang="0">
                  <a:pos x="59" y="15"/>
                </a:cxn>
                <a:cxn ang="0">
                  <a:pos x="78" y="19"/>
                </a:cxn>
                <a:cxn ang="0">
                  <a:pos x="96" y="24"/>
                </a:cxn>
                <a:cxn ang="0">
                  <a:pos x="112" y="32"/>
                </a:cxn>
                <a:cxn ang="0">
                  <a:pos x="125" y="41"/>
                </a:cxn>
                <a:cxn ang="0">
                  <a:pos x="133" y="54"/>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w="9525">
              <a:noFill/>
              <a:round/>
              <a:headEnd/>
              <a:tailEnd/>
            </a:ln>
          </p:spPr>
          <p:txBody>
            <a:bodyPr/>
            <a:lstStyle/>
            <a:p>
              <a:endParaRPr lang="en-US"/>
            </a:p>
          </p:txBody>
        </p:sp>
        <p:sp>
          <p:nvSpPr>
            <p:cNvPr id="57" name="Freeform 164"/>
            <p:cNvSpPr>
              <a:spLocks/>
            </p:cNvSpPr>
            <p:nvPr/>
          </p:nvSpPr>
          <p:spPr bwMode="auto">
            <a:xfrm>
              <a:off x="4796" y="285"/>
              <a:ext cx="134" cy="170"/>
            </a:xfrm>
            <a:custGeom>
              <a:avLst/>
              <a:gdLst/>
              <a:ahLst/>
              <a:cxnLst>
                <a:cxn ang="0">
                  <a:pos x="125" y="62"/>
                </a:cxn>
                <a:cxn ang="0">
                  <a:pos x="67" y="103"/>
                </a:cxn>
                <a:cxn ang="0">
                  <a:pos x="22" y="150"/>
                </a:cxn>
                <a:cxn ang="0">
                  <a:pos x="0" y="204"/>
                </a:cxn>
                <a:cxn ang="0">
                  <a:pos x="5" y="240"/>
                </a:cxn>
                <a:cxn ang="0">
                  <a:pos x="13" y="254"/>
                </a:cxn>
                <a:cxn ang="0">
                  <a:pos x="26" y="268"/>
                </a:cxn>
                <a:cxn ang="0">
                  <a:pos x="42" y="279"/>
                </a:cxn>
                <a:cxn ang="0">
                  <a:pos x="70" y="291"/>
                </a:cxn>
                <a:cxn ang="0">
                  <a:pos x="108" y="305"/>
                </a:cxn>
                <a:cxn ang="0">
                  <a:pos x="149" y="315"/>
                </a:cxn>
                <a:cxn ang="0">
                  <a:pos x="189" y="323"/>
                </a:cxn>
                <a:cxn ang="0">
                  <a:pos x="231" y="329"/>
                </a:cxn>
                <a:cxn ang="0">
                  <a:pos x="274" y="334"/>
                </a:cxn>
                <a:cxn ang="0">
                  <a:pos x="317" y="337"/>
                </a:cxn>
                <a:cxn ang="0">
                  <a:pos x="359" y="339"/>
                </a:cxn>
                <a:cxn ang="0">
                  <a:pos x="387" y="340"/>
                </a:cxn>
                <a:cxn ang="0">
                  <a:pos x="397" y="334"/>
                </a:cxn>
                <a:cxn ang="0">
                  <a:pos x="400" y="323"/>
                </a:cxn>
                <a:cxn ang="0">
                  <a:pos x="391" y="316"/>
                </a:cxn>
                <a:cxn ang="0">
                  <a:pos x="365" y="315"/>
                </a:cxn>
                <a:cxn ang="0">
                  <a:pos x="326" y="314"/>
                </a:cxn>
                <a:cxn ang="0">
                  <a:pos x="287" y="312"/>
                </a:cxn>
                <a:cxn ang="0">
                  <a:pos x="247" y="308"/>
                </a:cxn>
                <a:cxn ang="0">
                  <a:pos x="208" y="303"/>
                </a:cxn>
                <a:cxn ang="0">
                  <a:pos x="169" y="295"/>
                </a:cxn>
                <a:cxn ang="0">
                  <a:pos x="131" y="287"/>
                </a:cxn>
                <a:cxn ang="0">
                  <a:pos x="95" y="275"/>
                </a:cxn>
                <a:cxn ang="0">
                  <a:pos x="63" y="261"/>
                </a:cxn>
                <a:cxn ang="0">
                  <a:pos x="44" y="241"/>
                </a:cxn>
                <a:cxn ang="0">
                  <a:pos x="38" y="214"/>
                </a:cxn>
                <a:cxn ang="0">
                  <a:pos x="47" y="177"/>
                </a:cxn>
                <a:cxn ang="0">
                  <a:pos x="63" y="148"/>
                </a:cxn>
                <a:cxn ang="0">
                  <a:pos x="85" y="122"/>
                </a:cxn>
                <a:cxn ang="0">
                  <a:pos x="111" y="100"/>
                </a:cxn>
                <a:cxn ang="0">
                  <a:pos x="141" y="79"/>
                </a:cxn>
                <a:cxn ang="0">
                  <a:pos x="179" y="57"/>
                </a:cxn>
                <a:cxn ang="0">
                  <a:pos x="224" y="37"/>
                </a:cxn>
                <a:cxn ang="0">
                  <a:pos x="272" y="19"/>
                </a:cxn>
                <a:cxn ang="0">
                  <a:pos x="314" y="6"/>
                </a:cxn>
                <a:cxn ang="0">
                  <a:pos x="316" y="0"/>
                </a:cxn>
                <a:cxn ang="0">
                  <a:pos x="274" y="5"/>
                </a:cxn>
                <a:cxn ang="0">
                  <a:pos x="224" y="17"/>
                </a:cxn>
                <a:cxn ang="0">
                  <a:pos x="176" y="35"/>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w="9525">
              <a:noFill/>
              <a:round/>
              <a:headEnd/>
              <a:tailEnd/>
            </a:ln>
          </p:spPr>
          <p:txBody>
            <a:bodyPr/>
            <a:lstStyle/>
            <a:p>
              <a:endParaRPr lang="en-US"/>
            </a:p>
          </p:txBody>
        </p:sp>
        <p:sp>
          <p:nvSpPr>
            <p:cNvPr id="58" name="Freeform 165"/>
            <p:cNvSpPr>
              <a:spLocks/>
            </p:cNvSpPr>
            <p:nvPr/>
          </p:nvSpPr>
          <p:spPr bwMode="auto">
            <a:xfrm>
              <a:off x="4984" y="279"/>
              <a:ext cx="117" cy="114"/>
            </a:xfrm>
            <a:custGeom>
              <a:avLst/>
              <a:gdLst/>
              <a:ahLst/>
              <a:cxnLst>
                <a:cxn ang="0">
                  <a:pos x="291" y="70"/>
                </a:cxn>
                <a:cxn ang="0">
                  <a:pos x="307" y="83"/>
                </a:cxn>
                <a:cxn ang="0">
                  <a:pos x="316" y="97"/>
                </a:cxn>
                <a:cxn ang="0">
                  <a:pos x="321" y="113"/>
                </a:cxn>
                <a:cxn ang="0">
                  <a:pos x="321" y="129"/>
                </a:cxn>
                <a:cxn ang="0">
                  <a:pos x="318" y="142"/>
                </a:cxn>
                <a:cxn ang="0">
                  <a:pos x="313" y="154"/>
                </a:cxn>
                <a:cxn ang="0">
                  <a:pos x="302" y="165"/>
                </a:cxn>
                <a:cxn ang="0">
                  <a:pos x="292" y="174"/>
                </a:cxn>
                <a:cxn ang="0">
                  <a:pos x="279" y="185"/>
                </a:cxn>
                <a:cxn ang="0">
                  <a:pos x="266" y="193"/>
                </a:cxn>
                <a:cxn ang="0">
                  <a:pos x="253" y="202"/>
                </a:cxn>
                <a:cxn ang="0">
                  <a:pos x="240" y="212"/>
                </a:cxn>
                <a:cxn ang="0">
                  <a:pos x="237" y="215"/>
                </a:cxn>
                <a:cxn ang="0">
                  <a:pos x="236" y="218"/>
                </a:cxn>
                <a:cxn ang="0">
                  <a:pos x="237" y="221"/>
                </a:cxn>
                <a:cxn ang="0">
                  <a:pos x="240" y="224"/>
                </a:cxn>
                <a:cxn ang="0">
                  <a:pos x="244" y="226"/>
                </a:cxn>
                <a:cxn ang="0">
                  <a:pos x="249" y="227"/>
                </a:cxn>
                <a:cxn ang="0">
                  <a:pos x="254" y="226"/>
                </a:cxn>
                <a:cxn ang="0">
                  <a:pos x="259" y="224"/>
                </a:cxn>
                <a:cxn ang="0">
                  <a:pos x="288" y="211"/>
                </a:cxn>
                <a:cxn ang="0">
                  <a:pos x="311" y="193"/>
                </a:cxn>
                <a:cxn ang="0">
                  <a:pos x="331" y="172"/>
                </a:cxn>
                <a:cxn ang="0">
                  <a:pos x="345" y="151"/>
                </a:cxn>
                <a:cxn ang="0">
                  <a:pos x="349" y="127"/>
                </a:cxn>
                <a:cxn ang="0">
                  <a:pos x="346" y="104"/>
                </a:cxn>
                <a:cxn ang="0">
                  <a:pos x="334" y="83"/>
                </a:cxn>
                <a:cxn ang="0">
                  <a:pos x="311" y="63"/>
                </a:cxn>
                <a:cxn ang="0">
                  <a:pos x="294" y="53"/>
                </a:cxn>
                <a:cxn ang="0">
                  <a:pos x="273" y="44"/>
                </a:cxn>
                <a:cxn ang="0">
                  <a:pos x="250" y="35"/>
                </a:cxn>
                <a:cxn ang="0">
                  <a:pos x="227" y="28"/>
                </a:cxn>
                <a:cxn ang="0">
                  <a:pos x="202" y="22"/>
                </a:cxn>
                <a:cxn ang="0">
                  <a:pos x="176" y="17"/>
                </a:cxn>
                <a:cxn ang="0">
                  <a:pos x="151" y="12"/>
                </a:cxn>
                <a:cxn ang="0">
                  <a:pos x="125" y="7"/>
                </a:cxn>
                <a:cxn ang="0">
                  <a:pos x="102" y="4"/>
                </a:cxn>
                <a:cxn ang="0">
                  <a:pos x="79" y="2"/>
                </a:cxn>
                <a:cxn ang="0">
                  <a:pos x="58" y="0"/>
                </a:cxn>
                <a:cxn ang="0">
                  <a:pos x="39" y="0"/>
                </a:cxn>
                <a:cxn ang="0">
                  <a:pos x="23" y="0"/>
                </a:cxn>
                <a:cxn ang="0">
                  <a:pos x="12" y="1"/>
                </a:cxn>
                <a:cxn ang="0">
                  <a:pos x="5" y="3"/>
                </a:cxn>
                <a:cxn ang="0">
                  <a:pos x="0" y="5"/>
                </a:cxn>
                <a:cxn ang="0">
                  <a:pos x="15" y="7"/>
                </a:cxn>
                <a:cxn ang="0">
                  <a:pos x="31" y="9"/>
                </a:cxn>
                <a:cxn ang="0">
                  <a:pos x="47" y="11"/>
                </a:cxn>
                <a:cxn ang="0">
                  <a:pos x="64" y="13"/>
                </a:cxn>
                <a:cxn ang="0">
                  <a:pos x="83" y="15"/>
                </a:cxn>
                <a:cxn ang="0">
                  <a:pos x="102" y="17"/>
                </a:cxn>
                <a:cxn ang="0">
                  <a:pos x="121" y="20"/>
                </a:cxn>
                <a:cxn ang="0">
                  <a:pos x="141" y="23"/>
                </a:cxn>
                <a:cxn ang="0">
                  <a:pos x="160" y="27"/>
                </a:cxn>
                <a:cxn ang="0">
                  <a:pos x="180" y="31"/>
                </a:cxn>
                <a:cxn ang="0">
                  <a:pos x="201" y="36"/>
                </a:cxn>
                <a:cxn ang="0">
                  <a:pos x="220" y="41"/>
                </a:cxn>
                <a:cxn ang="0">
                  <a:pos x="238" y="48"/>
                </a:cxn>
                <a:cxn ang="0">
                  <a:pos x="257" y="54"/>
                </a:cxn>
                <a:cxn ang="0">
                  <a:pos x="275" y="62"/>
                </a:cxn>
                <a:cxn ang="0">
                  <a:pos x="291" y="70"/>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w="9525">
              <a:noFill/>
              <a:round/>
              <a:headEnd/>
              <a:tailEnd/>
            </a:ln>
          </p:spPr>
          <p:txBody>
            <a:bodyPr/>
            <a:lstStyle/>
            <a:p>
              <a:endParaRPr lang="en-US"/>
            </a:p>
          </p:txBody>
        </p:sp>
        <p:sp>
          <p:nvSpPr>
            <p:cNvPr id="59" name="Freeform 166"/>
            <p:cNvSpPr>
              <a:spLocks/>
            </p:cNvSpPr>
            <p:nvPr/>
          </p:nvSpPr>
          <p:spPr bwMode="auto">
            <a:xfrm>
              <a:off x="4750" y="340"/>
              <a:ext cx="48" cy="107"/>
            </a:xfrm>
            <a:custGeom>
              <a:avLst/>
              <a:gdLst/>
              <a:ahLst/>
              <a:cxnLst>
                <a:cxn ang="0">
                  <a:pos x="0" y="115"/>
                </a:cxn>
                <a:cxn ang="0">
                  <a:pos x="0" y="133"/>
                </a:cxn>
                <a:cxn ang="0">
                  <a:pos x="6" y="149"/>
                </a:cxn>
                <a:cxn ang="0">
                  <a:pos x="16" y="165"/>
                </a:cxn>
                <a:cxn ang="0">
                  <a:pos x="31" y="178"/>
                </a:cxn>
                <a:cxn ang="0">
                  <a:pos x="48" y="190"/>
                </a:cxn>
                <a:cxn ang="0">
                  <a:pos x="69" y="200"/>
                </a:cxn>
                <a:cxn ang="0">
                  <a:pos x="92" y="207"/>
                </a:cxn>
                <a:cxn ang="0">
                  <a:pos x="115" y="211"/>
                </a:cxn>
                <a:cxn ang="0">
                  <a:pos x="122" y="212"/>
                </a:cxn>
                <a:cxn ang="0">
                  <a:pos x="130" y="210"/>
                </a:cxn>
                <a:cxn ang="0">
                  <a:pos x="135" y="207"/>
                </a:cxn>
                <a:cxn ang="0">
                  <a:pos x="138" y="203"/>
                </a:cxn>
                <a:cxn ang="0">
                  <a:pos x="138" y="198"/>
                </a:cxn>
                <a:cxn ang="0">
                  <a:pos x="137" y="193"/>
                </a:cxn>
                <a:cxn ang="0">
                  <a:pos x="133" y="189"/>
                </a:cxn>
                <a:cxn ang="0">
                  <a:pos x="125" y="186"/>
                </a:cxn>
                <a:cxn ang="0">
                  <a:pos x="102" y="180"/>
                </a:cxn>
                <a:cxn ang="0">
                  <a:pos x="80" y="172"/>
                </a:cxn>
                <a:cxn ang="0">
                  <a:pos x="63" y="161"/>
                </a:cxn>
                <a:cxn ang="0">
                  <a:pos x="50" y="148"/>
                </a:cxn>
                <a:cxn ang="0">
                  <a:pos x="41" y="133"/>
                </a:cxn>
                <a:cxn ang="0">
                  <a:pos x="37" y="116"/>
                </a:cxn>
                <a:cxn ang="0">
                  <a:pos x="37" y="99"/>
                </a:cxn>
                <a:cxn ang="0">
                  <a:pos x="44" y="80"/>
                </a:cxn>
                <a:cxn ang="0">
                  <a:pos x="54" y="67"/>
                </a:cxn>
                <a:cxn ang="0">
                  <a:pos x="70" y="54"/>
                </a:cxn>
                <a:cxn ang="0">
                  <a:pos x="87" y="41"/>
                </a:cxn>
                <a:cxn ang="0">
                  <a:pos x="106" y="30"/>
                </a:cxn>
                <a:cxn ang="0">
                  <a:pos x="122" y="21"/>
                </a:cxn>
                <a:cxn ang="0">
                  <a:pos x="135" y="11"/>
                </a:cxn>
                <a:cxn ang="0">
                  <a:pos x="143" y="5"/>
                </a:cxn>
                <a:cxn ang="0">
                  <a:pos x="143" y="0"/>
                </a:cxn>
                <a:cxn ang="0">
                  <a:pos x="127" y="4"/>
                </a:cxn>
                <a:cxn ang="0">
                  <a:pos x="106" y="11"/>
                </a:cxn>
                <a:cxn ang="0">
                  <a:pos x="85" y="24"/>
                </a:cxn>
                <a:cxn ang="0">
                  <a:pos x="61" y="38"/>
                </a:cxn>
                <a:cxn ang="0">
                  <a:pos x="40" y="55"/>
                </a:cxn>
                <a:cxn ang="0">
                  <a:pos x="22" y="74"/>
                </a:cxn>
                <a:cxn ang="0">
                  <a:pos x="8" y="95"/>
                </a:cxn>
                <a:cxn ang="0">
                  <a:pos x="0" y="115"/>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w="9525">
              <a:noFill/>
              <a:round/>
              <a:headEnd/>
              <a:tailEnd/>
            </a:ln>
          </p:spPr>
          <p:txBody>
            <a:bodyPr/>
            <a:lstStyle/>
            <a:p>
              <a:endParaRPr lang="en-US"/>
            </a:p>
          </p:txBody>
        </p:sp>
        <p:sp>
          <p:nvSpPr>
            <p:cNvPr id="60" name="Freeform 167"/>
            <p:cNvSpPr>
              <a:spLocks/>
            </p:cNvSpPr>
            <p:nvPr/>
          </p:nvSpPr>
          <p:spPr bwMode="auto">
            <a:xfrm>
              <a:off x="5081" y="272"/>
              <a:ext cx="101" cy="139"/>
            </a:xfrm>
            <a:custGeom>
              <a:avLst/>
              <a:gdLst/>
              <a:ahLst/>
              <a:cxnLst>
                <a:cxn ang="0">
                  <a:pos x="258" y="111"/>
                </a:cxn>
                <a:cxn ang="0">
                  <a:pos x="272" y="129"/>
                </a:cxn>
                <a:cxn ang="0">
                  <a:pos x="279" y="147"/>
                </a:cxn>
                <a:cxn ang="0">
                  <a:pos x="275" y="168"/>
                </a:cxn>
                <a:cxn ang="0">
                  <a:pos x="258" y="187"/>
                </a:cxn>
                <a:cxn ang="0">
                  <a:pos x="233" y="205"/>
                </a:cxn>
                <a:cxn ang="0">
                  <a:pos x="205" y="220"/>
                </a:cxn>
                <a:cxn ang="0">
                  <a:pos x="176" y="237"/>
                </a:cxn>
                <a:cxn ang="0">
                  <a:pos x="159" y="249"/>
                </a:cxn>
                <a:cxn ang="0">
                  <a:pos x="153" y="258"/>
                </a:cxn>
                <a:cxn ang="0">
                  <a:pos x="149" y="266"/>
                </a:cxn>
                <a:cxn ang="0">
                  <a:pos x="151" y="274"/>
                </a:cxn>
                <a:cxn ang="0">
                  <a:pos x="162" y="278"/>
                </a:cxn>
                <a:cxn ang="0">
                  <a:pos x="172" y="277"/>
                </a:cxn>
                <a:cxn ang="0">
                  <a:pos x="191" y="262"/>
                </a:cxn>
                <a:cxn ang="0">
                  <a:pos x="223" y="241"/>
                </a:cxn>
                <a:cxn ang="0">
                  <a:pos x="256" y="220"/>
                </a:cxn>
                <a:cxn ang="0">
                  <a:pos x="285" y="197"/>
                </a:cxn>
                <a:cxn ang="0">
                  <a:pos x="303" y="167"/>
                </a:cxn>
                <a:cxn ang="0">
                  <a:pos x="301" y="136"/>
                </a:cxn>
                <a:cxn ang="0">
                  <a:pos x="282" y="107"/>
                </a:cxn>
                <a:cxn ang="0">
                  <a:pos x="252" y="83"/>
                </a:cxn>
                <a:cxn ang="0">
                  <a:pos x="218" y="68"/>
                </a:cxn>
                <a:cxn ang="0">
                  <a:pos x="186" y="54"/>
                </a:cxn>
                <a:cxn ang="0">
                  <a:pos x="151" y="41"/>
                </a:cxn>
                <a:cxn ang="0">
                  <a:pos x="115" y="28"/>
                </a:cxn>
                <a:cxn ang="0">
                  <a:pos x="82" y="16"/>
                </a:cxn>
                <a:cxn ang="0">
                  <a:pos x="50" y="7"/>
                </a:cxn>
                <a:cxn ang="0">
                  <a:pos x="25" y="1"/>
                </a:cxn>
                <a:cxn ang="0">
                  <a:pos x="6" y="0"/>
                </a:cxn>
                <a:cxn ang="0">
                  <a:pos x="13" y="7"/>
                </a:cxn>
                <a:cxn ang="0">
                  <a:pos x="44" y="17"/>
                </a:cxn>
                <a:cxn ang="0">
                  <a:pos x="74" y="28"/>
                </a:cxn>
                <a:cxn ang="0">
                  <a:pos x="106" y="39"/>
                </a:cxn>
                <a:cxn ang="0">
                  <a:pos x="140" y="51"/>
                </a:cxn>
                <a:cxn ang="0">
                  <a:pos x="172" y="64"/>
                </a:cxn>
                <a:cxn ang="0">
                  <a:pos x="204" y="79"/>
                </a:cxn>
                <a:cxn ang="0">
                  <a:pos x="233" y="9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3194747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solidFill>
            <a:schemeClr val="accent2"/>
          </a:solidFill>
        </p:spPr>
        <p:txBody>
          <a:bodyPr/>
          <a:lstStyle/>
          <a:p>
            <a:r>
              <a:rPr lang="en-US" sz="4000" dirty="0"/>
              <a:t>Wireless Link Characteristics </a:t>
            </a:r>
          </a:p>
        </p:txBody>
      </p:sp>
      <p:sp>
        <p:nvSpPr>
          <p:cNvPr id="544771" name="Rectangle 3"/>
          <p:cNvSpPr>
            <a:spLocks noGrp="1" noChangeArrowheads="1"/>
          </p:cNvSpPr>
          <p:nvPr>
            <p:ph idx="1"/>
          </p:nvPr>
        </p:nvSpPr>
        <p:spPr>
          <a:xfrm>
            <a:off x="285720" y="1071546"/>
            <a:ext cx="8020080" cy="5197475"/>
          </a:xfrm>
        </p:spPr>
        <p:txBody>
          <a:bodyPr/>
          <a:lstStyle/>
          <a:p>
            <a:pPr>
              <a:lnSpc>
                <a:spcPct val="80000"/>
              </a:lnSpc>
              <a:buFont typeface="ZapfDingbats" pitchFamily="82" charset="2"/>
              <a:buNone/>
            </a:pPr>
            <a:r>
              <a:rPr lang="en-US" sz="2400" dirty="0"/>
              <a:t>Differences from wired </a:t>
            </a:r>
            <a:r>
              <a:rPr lang="en-US" sz="2400" dirty="0" smtClean="0"/>
              <a:t>link…</a:t>
            </a:r>
          </a:p>
          <a:p>
            <a:pPr>
              <a:lnSpc>
                <a:spcPct val="80000"/>
              </a:lnSpc>
              <a:buFont typeface="ZapfDingbats" pitchFamily="82" charset="2"/>
              <a:buNone/>
            </a:pPr>
            <a:endParaRPr lang="en-US" sz="2400" dirty="0" smtClean="0"/>
          </a:p>
          <a:p>
            <a:pPr>
              <a:lnSpc>
                <a:spcPct val="80000"/>
              </a:lnSpc>
            </a:pPr>
            <a:r>
              <a:rPr lang="en-US" sz="2400" dirty="0">
                <a:solidFill>
                  <a:srgbClr val="800000"/>
                </a:solidFill>
              </a:rPr>
              <a:t>D</a:t>
            </a:r>
            <a:r>
              <a:rPr lang="en-US" sz="2400" dirty="0" smtClean="0">
                <a:solidFill>
                  <a:srgbClr val="800000"/>
                </a:solidFill>
              </a:rPr>
              <a:t>ecreased </a:t>
            </a:r>
            <a:r>
              <a:rPr lang="en-US" sz="2400" dirty="0">
                <a:solidFill>
                  <a:srgbClr val="800000"/>
                </a:solidFill>
              </a:rPr>
              <a:t>signal strength: </a:t>
            </a:r>
            <a:r>
              <a:rPr lang="en-US" sz="2400" dirty="0"/>
              <a:t>radio signal attenuates as it propagates through matter (path </a:t>
            </a:r>
            <a:r>
              <a:rPr lang="en-US" sz="2400" dirty="0" smtClean="0"/>
              <a:t>loss).</a:t>
            </a:r>
          </a:p>
          <a:p>
            <a:pPr>
              <a:lnSpc>
                <a:spcPct val="80000"/>
              </a:lnSpc>
              <a:buNone/>
            </a:pPr>
            <a:endParaRPr lang="en-US" sz="2400" dirty="0" smtClean="0"/>
          </a:p>
          <a:p>
            <a:pPr>
              <a:lnSpc>
                <a:spcPct val="80000"/>
              </a:lnSpc>
            </a:pPr>
            <a:r>
              <a:rPr lang="en-US" sz="2400" dirty="0">
                <a:solidFill>
                  <a:srgbClr val="800000"/>
                </a:solidFill>
              </a:rPr>
              <a:t>I</a:t>
            </a:r>
            <a:r>
              <a:rPr lang="en-US" sz="2400" dirty="0" smtClean="0">
                <a:solidFill>
                  <a:srgbClr val="800000"/>
                </a:solidFill>
              </a:rPr>
              <a:t>nterference </a:t>
            </a:r>
            <a:r>
              <a:rPr lang="en-US" sz="2400" dirty="0">
                <a:solidFill>
                  <a:srgbClr val="800000"/>
                </a:solidFill>
              </a:rPr>
              <a:t>from other sources: </a:t>
            </a:r>
            <a:r>
              <a:rPr lang="en-US" sz="2400" dirty="0"/>
              <a:t>standardized </a:t>
            </a:r>
            <a:r>
              <a:rPr lang="en-US" sz="2400" dirty="0" smtClean="0"/>
              <a:t>wireless network frequencies (e.g., 2.4 GHz) shared by other devices (e.g., phone); devices (motors) interfere as well.</a:t>
            </a:r>
          </a:p>
          <a:p>
            <a:pPr>
              <a:lnSpc>
                <a:spcPct val="80000"/>
              </a:lnSpc>
            </a:pPr>
            <a:r>
              <a:rPr lang="en-US" sz="2400" dirty="0">
                <a:solidFill>
                  <a:srgbClr val="800000"/>
                </a:solidFill>
              </a:rPr>
              <a:t>M</a:t>
            </a:r>
            <a:r>
              <a:rPr lang="en-US" sz="2400" dirty="0" smtClean="0">
                <a:solidFill>
                  <a:srgbClr val="800000"/>
                </a:solidFill>
              </a:rPr>
              <a:t>ultipath propagation: </a:t>
            </a:r>
            <a:r>
              <a:rPr lang="en-US" sz="2400" dirty="0" smtClean="0"/>
              <a:t>radio signal reflects off objects ground, arriving at destination at slightly different times.  </a:t>
            </a:r>
            <a:r>
              <a:rPr lang="en-US" sz="2400" dirty="0" smtClean="0">
                <a:solidFill>
                  <a:srgbClr val="0033CC"/>
                </a:solidFill>
              </a:rPr>
              <a:t>{known as multipath fading}</a:t>
            </a:r>
          </a:p>
          <a:p>
            <a:pPr>
              <a:lnSpc>
                <a:spcPct val="80000"/>
              </a:lnSpc>
              <a:buFont typeface="ZapfDingbats" pitchFamily="82" charset="2"/>
              <a:buNone/>
            </a:pPr>
            <a:endParaRPr lang="en-US" sz="2400" dirty="0"/>
          </a:p>
          <a:p>
            <a:pPr>
              <a:lnSpc>
                <a:spcPct val="80000"/>
              </a:lnSpc>
              <a:buFont typeface="ZapfDingbats" pitchFamily="82" charset="2"/>
              <a:buNone/>
            </a:pPr>
            <a:r>
              <a:rPr lang="en-US" sz="2400" dirty="0"/>
              <a:t>…. </a:t>
            </a:r>
            <a:r>
              <a:rPr lang="en-US" sz="2400" dirty="0" smtClean="0"/>
              <a:t>makes </a:t>
            </a:r>
            <a:r>
              <a:rPr lang="en-US" sz="2400" dirty="0"/>
              <a:t>communication across (even a point to point) wireless link much more </a:t>
            </a:r>
            <a:r>
              <a:rPr lang="en-US" sz="2400" dirty="0" smtClean="0"/>
              <a:t>difficult. </a:t>
            </a:r>
            <a:endParaRPr lang="en-US" sz="2400" dirty="0"/>
          </a:p>
          <a:p>
            <a:pPr>
              <a:lnSpc>
                <a:spcPct val="80000"/>
              </a:lnSpc>
            </a:pPr>
            <a:endParaRPr lang="en-US" sz="2400"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15</a:t>
            </a:fld>
            <a:endParaRPr lang="en-US" dirty="0"/>
          </a:p>
        </p:txBody>
      </p:sp>
      <p:sp>
        <p:nvSpPr>
          <p:cNvPr id="12" name="Rectangle 6"/>
          <p:cNvSpPr>
            <a:spLocks noChangeArrowheads="1"/>
          </p:cNvSpPr>
          <p:nvPr/>
        </p:nvSpPr>
        <p:spPr bwMode="auto">
          <a:xfrm>
            <a:off x="8036371"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7800" y="188913"/>
            <a:ext cx="9321800" cy="892175"/>
          </a:xfrm>
          <a:solidFill>
            <a:schemeClr val="accent2"/>
          </a:solidFill>
        </p:spPr>
        <p:txBody>
          <a:bodyPr/>
          <a:lstStyle/>
          <a:p>
            <a:pPr eaLnBrk="1" hangingPunct="1">
              <a:defRPr/>
            </a:pPr>
            <a:r>
              <a:rPr lang="en-US" sz="4000" dirty="0" smtClean="0"/>
              <a:t>Classification of Wireless Networks</a:t>
            </a:r>
          </a:p>
        </p:txBody>
      </p:sp>
      <p:sp>
        <p:nvSpPr>
          <p:cNvPr id="9221" name="Rectangle 3"/>
          <p:cNvSpPr>
            <a:spLocks noGrp="1" noChangeArrowheads="1"/>
          </p:cNvSpPr>
          <p:nvPr>
            <p:ph idx="1"/>
          </p:nvPr>
        </p:nvSpPr>
        <p:spPr>
          <a:xfrm>
            <a:off x="357188" y="1071546"/>
            <a:ext cx="8463284" cy="4857750"/>
          </a:xfrm>
        </p:spPr>
        <p:txBody>
          <a:bodyPr/>
          <a:lstStyle/>
          <a:p>
            <a:pPr eaLnBrk="1" hangingPunct="1">
              <a:lnSpc>
                <a:spcPct val="90000"/>
              </a:lnSpc>
            </a:pPr>
            <a:r>
              <a:rPr lang="en-US" b="1" dirty="0" smtClean="0">
                <a:solidFill>
                  <a:srgbClr val="000066"/>
                </a:solidFill>
                <a:latin typeface="Comic Sans MS" pitchFamily="66" charset="0"/>
              </a:rPr>
              <a:t>Base Station</a:t>
            </a:r>
            <a:r>
              <a:rPr lang="en-US" dirty="0" smtClean="0">
                <a:solidFill>
                  <a:srgbClr val="003366"/>
                </a:solidFill>
              </a:rPr>
              <a:t>::</a:t>
            </a:r>
            <a:r>
              <a:rPr lang="en-US" dirty="0" smtClean="0"/>
              <a:t> all communication via an </a:t>
            </a:r>
            <a:r>
              <a:rPr lang="en-US" b="1" i="1" dirty="0" smtClean="0">
                <a:solidFill>
                  <a:srgbClr val="000066"/>
                </a:solidFill>
              </a:rPr>
              <a:t>Access Point </a:t>
            </a:r>
            <a:r>
              <a:rPr lang="en-US" b="1" dirty="0" smtClean="0">
                <a:solidFill>
                  <a:srgbClr val="000066"/>
                </a:solidFill>
              </a:rPr>
              <a:t>(AP)</a:t>
            </a:r>
            <a:r>
              <a:rPr lang="en-US" dirty="0" smtClean="0">
                <a:solidFill>
                  <a:srgbClr val="000066"/>
                </a:solidFill>
              </a:rPr>
              <a:t> {hub topology}.</a:t>
            </a:r>
            <a:endParaRPr lang="en-US" i="1" dirty="0">
              <a:solidFill>
                <a:srgbClr val="000066"/>
              </a:solidFill>
            </a:endParaRPr>
          </a:p>
          <a:p>
            <a:pPr eaLnBrk="1" hangingPunct="1">
              <a:lnSpc>
                <a:spcPct val="90000"/>
              </a:lnSpc>
            </a:pPr>
            <a:endParaRPr lang="en-US" b="1" i="1" dirty="0" smtClean="0">
              <a:solidFill>
                <a:srgbClr val="000066"/>
              </a:solidFill>
            </a:endParaRPr>
          </a:p>
          <a:p>
            <a:pPr lvl="1" eaLnBrk="1" hangingPunct="1">
              <a:lnSpc>
                <a:spcPct val="90000"/>
              </a:lnSpc>
            </a:pPr>
            <a:r>
              <a:rPr lang="en-US" b="1" i="1" dirty="0" smtClean="0"/>
              <a:t> </a:t>
            </a:r>
            <a:r>
              <a:rPr lang="en-US" dirty="0" smtClean="0"/>
              <a:t>Other nodes can be fixed or mobile.</a:t>
            </a:r>
          </a:p>
          <a:p>
            <a:pPr marL="457200" lvl="1" indent="0" eaLnBrk="1" hangingPunct="1">
              <a:lnSpc>
                <a:spcPct val="90000"/>
              </a:lnSpc>
              <a:buNone/>
            </a:pPr>
            <a:endParaRPr lang="en-US" dirty="0" smtClean="0"/>
          </a:p>
          <a:p>
            <a:pPr eaLnBrk="1" hangingPunct="1">
              <a:lnSpc>
                <a:spcPct val="90000"/>
              </a:lnSpc>
            </a:pPr>
            <a:r>
              <a:rPr lang="en-US" b="1" dirty="0" smtClean="0">
                <a:solidFill>
                  <a:srgbClr val="006600"/>
                </a:solidFill>
                <a:latin typeface="Comic Sans MS" pitchFamily="66" charset="0"/>
              </a:rPr>
              <a:t>Infrastructure Wireless</a:t>
            </a:r>
            <a:r>
              <a:rPr lang="en-US" dirty="0" smtClean="0">
                <a:solidFill>
                  <a:schemeClr val="accent1"/>
                </a:solidFill>
              </a:rPr>
              <a:t>::</a:t>
            </a:r>
            <a:r>
              <a:rPr lang="en-US" dirty="0" smtClean="0">
                <a:solidFill>
                  <a:srgbClr val="006600"/>
                </a:solidFill>
              </a:rPr>
              <a:t> </a:t>
            </a:r>
            <a:r>
              <a:rPr lang="en-US" b="1" dirty="0" smtClean="0">
                <a:solidFill>
                  <a:srgbClr val="006600"/>
                </a:solidFill>
              </a:rPr>
              <a:t>AP</a:t>
            </a:r>
            <a:r>
              <a:rPr lang="en-US" dirty="0" smtClean="0">
                <a:solidFill>
                  <a:srgbClr val="006600"/>
                </a:solidFill>
              </a:rPr>
              <a:t> </a:t>
            </a:r>
            <a:r>
              <a:rPr lang="en-US" dirty="0" smtClean="0"/>
              <a:t>is connected to the </a:t>
            </a:r>
            <a:r>
              <a:rPr lang="en-US" b="1" dirty="0" smtClean="0">
                <a:solidFill>
                  <a:srgbClr val="006600"/>
                </a:solidFill>
              </a:rPr>
              <a:t>wired</a:t>
            </a:r>
            <a:r>
              <a:rPr lang="en-US" dirty="0" smtClean="0"/>
              <a:t> Internet.</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7800" y="188913"/>
            <a:ext cx="9321800" cy="892175"/>
          </a:xfrm>
          <a:solidFill>
            <a:schemeClr val="accent2"/>
          </a:solidFill>
        </p:spPr>
        <p:txBody>
          <a:bodyPr/>
          <a:lstStyle/>
          <a:p>
            <a:pPr eaLnBrk="1" hangingPunct="1">
              <a:defRPr/>
            </a:pPr>
            <a:r>
              <a:rPr lang="en-US" sz="4000" dirty="0" smtClean="0"/>
              <a:t>Classification of Wireless Networks</a:t>
            </a:r>
          </a:p>
        </p:txBody>
      </p:sp>
      <p:sp>
        <p:nvSpPr>
          <p:cNvPr id="9221" name="Rectangle 3"/>
          <p:cNvSpPr>
            <a:spLocks noGrp="1" noChangeArrowheads="1"/>
          </p:cNvSpPr>
          <p:nvPr>
            <p:ph idx="1"/>
          </p:nvPr>
        </p:nvSpPr>
        <p:spPr>
          <a:xfrm>
            <a:off x="357188" y="1071546"/>
            <a:ext cx="8463284" cy="4857750"/>
          </a:xfrm>
        </p:spPr>
        <p:txBody>
          <a:bodyPr/>
          <a:lstStyle/>
          <a:p>
            <a:pPr eaLnBrk="1" hangingPunct="1">
              <a:lnSpc>
                <a:spcPct val="90000"/>
              </a:lnSpc>
            </a:pPr>
            <a:r>
              <a:rPr lang="en-US" dirty="0" smtClean="0">
                <a:solidFill>
                  <a:srgbClr val="FF9900"/>
                </a:solidFill>
                <a:latin typeface="Comic Sans MS" pitchFamily="66" charset="0"/>
              </a:rPr>
              <a:t>Ad Hoc Wireless</a:t>
            </a:r>
            <a:r>
              <a:rPr lang="en-US" dirty="0" smtClean="0">
                <a:solidFill>
                  <a:srgbClr val="FF9900"/>
                </a:solidFill>
                <a:effectLst/>
              </a:rPr>
              <a:t>::</a:t>
            </a:r>
            <a:r>
              <a:rPr lang="en-US" dirty="0" smtClean="0"/>
              <a:t> wireless nodes communicate directly with one another.</a:t>
            </a:r>
          </a:p>
          <a:p>
            <a:pPr lvl="1" eaLnBrk="1" hangingPunct="1">
              <a:lnSpc>
                <a:spcPct val="90000"/>
              </a:lnSpc>
            </a:pPr>
            <a:r>
              <a:rPr lang="en-US" dirty="0" smtClean="0">
                <a:solidFill>
                  <a:srgbClr val="CC6600"/>
                </a:solidFill>
              </a:rPr>
              <a:t>Mesh Networks:: </a:t>
            </a:r>
            <a:r>
              <a:rPr lang="en-US" dirty="0" smtClean="0"/>
              <a:t>have</a:t>
            </a:r>
            <a:r>
              <a:rPr lang="en-US" dirty="0" smtClean="0">
                <a:solidFill>
                  <a:srgbClr val="CC6600"/>
                </a:solidFill>
              </a:rPr>
              <a:t> </a:t>
            </a:r>
            <a:r>
              <a:rPr lang="en-US" dirty="0"/>
              <a:t>a</a:t>
            </a:r>
            <a:r>
              <a:rPr lang="en-US" dirty="0" smtClean="0"/>
              <a:t> </a:t>
            </a:r>
            <a:r>
              <a:rPr lang="en-US" dirty="0"/>
              <a:t>relatively stable </a:t>
            </a:r>
            <a:r>
              <a:rPr lang="en-US" dirty="0" smtClean="0"/>
              <a:t>topology</a:t>
            </a:r>
            <a:r>
              <a:rPr lang="en-US" dirty="0"/>
              <a:t> </a:t>
            </a:r>
            <a:r>
              <a:rPr lang="en-US" dirty="0" smtClean="0"/>
              <a:t>and usually involve multi-hop routing.</a:t>
            </a:r>
          </a:p>
          <a:p>
            <a:pPr marL="457200" lvl="1" indent="0" eaLnBrk="1" hangingPunct="1">
              <a:lnSpc>
                <a:spcPct val="90000"/>
              </a:lnSpc>
              <a:buNone/>
            </a:pPr>
            <a:endParaRPr lang="en-US" dirty="0" smtClean="0"/>
          </a:p>
          <a:p>
            <a:pPr eaLnBrk="1" hangingPunct="1">
              <a:lnSpc>
                <a:spcPct val="90000"/>
              </a:lnSpc>
            </a:pPr>
            <a:r>
              <a:rPr lang="en-US" b="1" dirty="0" smtClean="0">
                <a:solidFill>
                  <a:schemeClr val="accent2"/>
                </a:solidFill>
                <a:latin typeface="Comic Sans MS" pitchFamily="66" charset="0"/>
              </a:rPr>
              <a:t>MANETs (Mobile Ad Hoc Networks) </a:t>
            </a:r>
            <a:r>
              <a:rPr lang="en-US" b="1" dirty="0" smtClean="0">
                <a:solidFill>
                  <a:schemeClr val="accent2"/>
                </a:solidFill>
              </a:rPr>
              <a:t>::</a:t>
            </a:r>
            <a:r>
              <a:rPr lang="en-US" dirty="0" smtClean="0">
                <a:solidFill>
                  <a:schemeClr val="accent2"/>
                </a:solidFill>
              </a:rPr>
              <a:t> </a:t>
            </a:r>
            <a:r>
              <a:rPr lang="en-US" dirty="0" smtClean="0"/>
              <a:t>ad hoc nodes are mobile.</a:t>
            </a:r>
          </a:p>
          <a:p>
            <a:pPr lvl="1" eaLnBrk="1" hangingPunct="1">
              <a:lnSpc>
                <a:spcPct val="90000"/>
              </a:lnSpc>
            </a:pPr>
            <a:r>
              <a:rPr lang="en-US" dirty="0">
                <a:solidFill>
                  <a:srgbClr val="6600FF"/>
                </a:solidFill>
              </a:rPr>
              <a:t>VANETs</a:t>
            </a:r>
            <a:r>
              <a:rPr lang="en-US" dirty="0"/>
              <a:t> </a:t>
            </a:r>
            <a:r>
              <a:rPr lang="en-US" dirty="0">
                <a:solidFill>
                  <a:srgbClr val="6600FF"/>
                </a:solidFill>
              </a:rPr>
              <a:t>(</a:t>
            </a:r>
            <a:r>
              <a:rPr lang="en-US" dirty="0" smtClean="0">
                <a:solidFill>
                  <a:srgbClr val="6600FF"/>
                </a:solidFill>
              </a:rPr>
              <a:t>Vehicular </a:t>
            </a:r>
            <a:r>
              <a:rPr lang="en-US" dirty="0">
                <a:solidFill>
                  <a:srgbClr val="6600FF"/>
                </a:solidFill>
              </a:rPr>
              <a:t>Ad-Hoc </a:t>
            </a:r>
            <a:r>
              <a:rPr lang="en-US" dirty="0" smtClean="0">
                <a:solidFill>
                  <a:srgbClr val="6600FF"/>
                </a:solidFill>
              </a:rPr>
              <a:t>Networks)</a:t>
            </a:r>
            <a:endParaRPr lang="en-US" dirty="0"/>
          </a:p>
          <a:p>
            <a:pPr lvl="2" eaLnBrk="1" hangingPunct="1">
              <a:lnSpc>
                <a:spcPct val="90000"/>
              </a:lnSpc>
            </a:pPr>
            <a:r>
              <a:rPr lang="en-US" dirty="0" smtClean="0"/>
              <a:t>a </a:t>
            </a:r>
            <a:r>
              <a:rPr lang="en-US" dirty="0"/>
              <a:t>technology that uses moving cars as nodes in a network to create a mobile network. </a:t>
            </a:r>
            <a:endParaRPr lang="en-US" dirty="0" smtClean="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17</a:t>
            </a:fld>
            <a:endParaRPr lang="en-US" dirty="0"/>
          </a:p>
        </p:txBody>
      </p:sp>
    </p:spTree>
    <p:extLst>
      <p:ext uri="{BB962C8B-B14F-4D97-AF65-F5344CB8AC3E}">
        <p14:creationId xmlns:p14="http://schemas.microsoft.com/office/powerpoint/2010/main" xmlns="" val="3207603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chemeClr val="accent2"/>
          </a:solidFill>
        </p:spPr>
        <p:txBody>
          <a:bodyPr/>
          <a:lstStyle/>
          <a:p>
            <a:pPr eaLnBrk="1" hangingPunct="1">
              <a:defRPr/>
            </a:pPr>
            <a:r>
              <a:rPr lang="en-US" dirty="0" smtClean="0"/>
              <a:t>Wireless LANs</a:t>
            </a:r>
          </a:p>
        </p:txBody>
      </p:sp>
      <p:sp>
        <p:nvSpPr>
          <p:cNvPr id="10245" name="Rectangle 3"/>
          <p:cNvSpPr>
            <a:spLocks noGrp="1" noChangeArrowheads="1"/>
          </p:cNvSpPr>
          <p:nvPr>
            <p:ph idx="1"/>
          </p:nvPr>
        </p:nvSpPr>
        <p:spPr>
          <a:xfrm>
            <a:off x="152400" y="5257800"/>
            <a:ext cx="8763000" cy="685800"/>
          </a:xfrm>
        </p:spPr>
        <p:txBody>
          <a:bodyPr/>
          <a:lstStyle/>
          <a:p>
            <a:pPr marL="609600" indent="-609600" eaLnBrk="1" hangingPunct="1">
              <a:buFontTx/>
              <a:buNone/>
            </a:pPr>
            <a:r>
              <a:rPr lang="en-US" sz="2000" smtClean="0"/>
              <a:t>Figure 1-36.(a) Wireless networking with a base station. (b) Ad hoc networking.</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18</a:t>
            </a:fld>
            <a:endParaRPr lang="en-US" dirty="0"/>
          </a:p>
        </p:txBody>
      </p:sp>
      <p:pic>
        <p:nvPicPr>
          <p:cNvPr id="10246" name="Picture 4" descr="1-35"/>
          <p:cNvPicPr>
            <a:picLocks noChangeAspect="1" noChangeArrowheads="1"/>
          </p:cNvPicPr>
          <p:nvPr/>
        </p:nvPicPr>
        <p:blipFill>
          <a:blip r:embed="rId2" cstate="print"/>
          <a:srcRect/>
          <a:stretch>
            <a:fillRect/>
          </a:stretch>
        </p:blipFill>
        <p:spPr bwMode="auto">
          <a:xfrm>
            <a:off x="725488" y="1882775"/>
            <a:ext cx="7821612" cy="2990850"/>
          </a:xfrm>
          <a:prstGeom prst="rect">
            <a:avLst/>
          </a:prstGeom>
          <a:noFill/>
          <a:ln w="9525">
            <a:noFill/>
            <a:miter lim="800000"/>
            <a:headEnd/>
            <a:tailEnd/>
          </a:ln>
        </p:spPr>
      </p:pic>
      <p:sp>
        <p:nvSpPr>
          <p:cNvPr id="9"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139825"/>
          </a:xfrm>
          <a:solidFill>
            <a:schemeClr val="accent2"/>
          </a:solidFill>
        </p:spPr>
        <p:txBody>
          <a:bodyPr/>
          <a:lstStyle/>
          <a:p>
            <a:pPr eaLnBrk="1" hangingPunct="1"/>
            <a:r>
              <a:rPr kumimoji="1" lang="en-GB" dirty="0"/>
              <a:t>Infrastructure Wireless LAN</a:t>
            </a:r>
            <a:endParaRPr kumimoji="1" lang="en-US"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19</a:t>
            </a:fld>
            <a:endParaRPr lang="en-US" dirty="0"/>
          </a:p>
        </p:txBody>
      </p:sp>
      <p:pic>
        <p:nvPicPr>
          <p:cNvPr id="10243" name="Picture 4" descr="WLAN Config                                                    002828FE  Mnementh                      BEAE7A2F:"/>
          <p:cNvPicPr>
            <a:picLocks noChangeAspect="1" noChangeArrowheads="1"/>
          </p:cNvPicPr>
          <p:nvPr/>
        </p:nvPicPr>
        <p:blipFill>
          <a:blip r:embed="rId3" cstate="print"/>
          <a:srcRect l="4633" t="3580" r="4633" b="50113"/>
          <a:stretch>
            <a:fillRect/>
          </a:stretch>
        </p:blipFill>
        <p:spPr bwMode="auto">
          <a:xfrm>
            <a:off x="611560" y="1039791"/>
            <a:ext cx="7977931" cy="5269529"/>
          </a:xfrm>
          <a:prstGeom prst="rect">
            <a:avLst/>
          </a:prstGeom>
          <a:noFill/>
          <a:ln w="9525">
            <a:noFill/>
            <a:miter lim="800000"/>
            <a:headEnd/>
            <a:tailEnd/>
          </a:ln>
        </p:spPr>
      </p:pic>
      <p:sp>
        <p:nvSpPr>
          <p:cNvPr id="6" name="Rectangle 5"/>
          <p:cNvSpPr>
            <a:spLocks noChangeArrowheads="1"/>
          </p:cNvSpPr>
          <p:nvPr/>
        </p:nvSpPr>
        <p:spPr bwMode="auto">
          <a:xfrm>
            <a:off x="7679183" y="5589240"/>
            <a:ext cx="1357313" cy="642938"/>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1" dirty="0">
              <a:solidFill>
                <a:srgbClr val="FF6600"/>
              </a:solidFill>
              <a:latin typeface="Comic Sans MS" pitchFamily="66" charset="0"/>
            </a:endParaRPr>
          </a:p>
          <a:p>
            <a:r>
              <a:rPr lang="en-US" sz="1600" b="1" dirty="0">
                <a:solidFill>
                  <a:srgbClr val="FF0000"/>
                </a:solidFill>
                <a:latin typeface="Comic Sans MS" pitchFamily="66" charset="0"/>
              </a:rPr>
              <a:t>DCC 9</a:t>
            </a:r>
            <a:r>
              <a:rPr lang="en-US" sz="1600" b="1" baseline="30000" dirty="0">
                <a:solidFill>
                  <a:srgbClr val="FF0000"/>
                </a:solidFill>
                <a:latin typeface="Comic Sans MS" pitchFamily="66" charset="0"/>
              </a:rPr>
              <a:t>th</a:t>
            </a:r>
            <a:r>
              <a:rPr lang="en-US" sz="1600" b="1" dirty="0">
                <a:solidFill>
                  <a:srgbClr val="FF0000"/>
                </a:solidFill>
                <a:latin typeface="Comic Sans MS" pitchFamily="66" charset="0"/>
              </a:rPr>
              <a:t> Ed.</a:t>
            </a:r>
          </a:p>
          <a:p>
            <a:r>
              <a:rPr lang="en-US" sz="1600" b="1" dirty="0">
                <a:solidFill>
                  <a:srgbClr val="FF0000"/>
                </a:solidFill>
                <a:latin typeface="Comic Sans MS" pitchFamily="66" charset="0"/>
              </a:rPr>
              <a:t>Stallings</a:t>
            </a:r>
          </a:p>
          <a:p>
            <a:endParaRPr lang="en-US" b="1" dirty="0">
              <a:solidFill>
                <a:srgbClr val="FF6600"/>
              </a:solidFill>
              <a:latin typeface="Comic Sans MS" pitchFamily="66" charset="0"/>
            </a:endParaRPr>
          </a:p>
        </p:txBody>
      </p:sp>
    </p:spTree>
    <p:extLst>
      <p:ext uri="{BB962C8B-B14F-4D97-AF65-F5344CB8AC3E}">
        <p14:creationId xmlns:p14="http://schemas.microsoft.com/office/powerpoint/2010/main" xmlns="" val="377587991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Networks Outline</a:t>
            </a:r>
            <a:endParaRPr lang="en-US" dirty="0"/>
          </a:p>
        </p:txBody>
      </p:sp>
      <p:sp>
        <p:nvSpPr>
          <p:cNvPr id="3" name="Content Placeholder 2"/>
          <p:cNvSpPr>
            <a:spLocks noGrp="1"/>
          </p:cNvSpPr>
          <p:nvPr>
            <p:ph idx="1"/>
          </p:nvPr>
        </p:nvSpPr>
        <p:spPr>
          <a:xfrm>
            <a:off x="457200" y="1142984"/>
            <a:ext cx="8229600" cy="4800600"/>
          </a:xfrm>
        </p:spPr>
        <p:txBody>
          <a:bodyPr/>
          <a:lstStyle/>
          <a:p>
            <a:r>
              <a:rPr lang="en-US" dirty="0" smtClean="0"/>
              <a:t>Terminology, WLAN types, IEEE Standards</a:t>
            </a:r>
          </a:p>
          <a:p>
            <a:r>
              <a:rPr lang="en-US" dirty="0"/>
              <a:t>RFID (Radio Frequency </a:t>
            </a:r>
            <a:r>
              <a:rPr lang="en-US" dirty="0" err="1"/>
              <a:t>IDentification</a:t>
            </a:r>
            <a:r>
              <a:rPr lang="en-US" dirty="0" smtClean="0"/>
              <a:t>)</a:t>
            </a:r>
          </a:p>
          <a:p>
            <a:r>
              <a:rPr lang="en-US" dirty="0" smtClean="0"/>
              <a:t>IEEE 802.11a/b/g/n</a:t>
            </a:r>
          </a:p>
          <a:p>
            <a:r>
              <a:rPr lang="en-US" dirty="0" smtClean="0"/>
              <a:t>802.11 AP Management Functions</a:t>
            </a:r>
          </a:p>
          <a:p>
            <a:pPr lvl="1"/>
            <a:r>
              <a:rPr lang="en-US" dirty="0" smtClean="0"/>
              <a:t>Association, scanning</a:t>
            </a:r>
          </a:p>
          <a:p>
            <a:r>
              <a:rPr lang="en-US" dirty="0" smtClean="0"/>
              <a:t>802.11 MAC Sub-Layer</a:t>
            </a:r>
          </a:p>
          <a:p>
            <a:pPr lvl="1"/>
            <a:r>
              <a:rPr lang="en-US" dirty="0" smtClean="0"/>
              <a:t>DCF</a:t>
            </a:r>
          </a:p>
          <a:p>
            <a:pPr lvl="2"/>
            <a:r>
              <a:rPr lang="en-US" dirty="0" smtClean="0"/>
              <a:t>CSMA/CA</a:t>
            </a:r>
          </a:p>
          <a:p>
            <a:pPr lvl="2"/>
            <a:r>
              <a:rPr lang="en-US" dirty="0" smtClean="0"/>
              <a:t>MACAW</a:t>
            </a:r>
            <a:endParaRPr lang="en-US" dirty="0" smtClean="0">
              <a:solidFill>
                <a:srgbClr val="800000"/>
              </a:solidFill>
            </a:endParaRPr>
          </a:p>
        </p:txBody>
      </p:sp>
      <p:sp>
        <p:nvSpPr>
          <p:cNvPr id="6" name="Footer Placeholder 5"/>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7" name="Slide Number Placeholder 6"/>
          <p:cNvSpPr>
            <a:spLocks noGrp="1"/>
          </p:cNvSpPr>
          <p:nvPr>
            <p:ph type="sldNum" sz="quarter" idx="11"/>
          </p:nvPr>
        </p:nvSpPr>
        <p:spPr/>
        <p:txBody>
          <a:bodyPr/>
          <a:lstStyle/>
          <a:p>
            <a:pPr>
              <a:defRPr/>
            </a:pPr>
            <a:fld id="{3786ED73-AFAE-40D1-8B17-06E2B2BE615A}"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Mesh Network</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50773" y="1295400"/>
            <a:ext cx="6042454" cy="4800600"/>
          </a:xfrm>
        </p:spPr>
      </p:pic>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20</a:t>
            </a:fld>
            <a:endParaRPr lang="en-US" dirty="0"/>
          </a:p>
        </p:txBody>
      </p:sp>
    </p:spTree>
    <p:extLst>
      <p:ext uri="{BB962C8B-B14F-4D97-AF65-F5344CB8AC3E}">
        <p14:creationId xmlns:p14="http://schemas.microsoft.com/office/powerpoint/2010/main" xmlns="" val="804972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solidFill>
            <a:schemeClr val="accent2"/>
          </a:solidFill>
        </p:spPr>
        <p:txBody>
          <a:bodyPr/>
          <a:lstStyle/>
          <a:p>
            <a:r>
              <a:rPr lang="en-US" dirty="0"/>
              <a:t>Wireless </a:t>
            </a:r>
            <a:r>
              <a:rPr lang="en-US" dirty="0" smtClean="0"/>
              <a:t>Network Taxonomy</a:t>
            </a:r>
            <a:endParaRPr lang="en-US"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21</a:t>
            </a:fld>
            <a:endParaRPr lang="en-US" dirty="0"/>
          </a:p>
        </p:txBody>
      </p:sp>
      <p:sp>
        <p:nvSpPr>
          <p:cNvPr id="532484" name="Text Box 4"/>
          <p:cNvSpPr txBox="1">
            <a:spLocks noChangeArrowheads="1"/>
          </p:cNvSpPr>
          <p:nvPr/>
        </p:nvSpPr>
        <p:spPr bwMode="auto">
          <a:xfrm>
            <a:off x="2992062" y="1359818"/>
            <a:ext cx="1396537" cy="400110"/>
          </a:xfrm>
          <a:prstGeom prst="rect">
            <a:avLst/>
          </a:prstGeom>
          <a:noFill/>
          <a:ln w="9525">
            <a:noFill/>
            <a:miter lim="800000"/>
            <a:headEnd/>
            <a:tailEnd/>
          </a:ln>
          <a:effectLst/>
        </p:spPr>
        <p:txBody>
          <a:bodyPr wrap="none">
            <a:spAutoFit/>
          </a:bodyPr>
          <a:lstStyle/>
          <a:p>
            <a:r>
              <a:rPr lang="en-US" sz="2000" b="1" dirty="0">
                <a:solidFill>
                  <a:schemeClr val="accent2"/>
                </a:solidFill>
              </a:rPr>
              <a:t>single hop</a:t>
            </a:r>
          </a:p>
        </p:txBody>
      </p:sp>
      <p:sp>
        <p:nvSpPr>
          <p:cNvPr id="532485" name="Text Box 5"/>
          <p:cNvSpPr txBox="1">
            <a:spLocks noChangeArrowheads="1"/>
          </p:cNvSpPr>
          <p:nvPr/>
        </p:nvSpPr>
        <p:spPr bwMode="auto">
          <a:xfrm>
            <a:off x="5687637" y="1353468"/>
            <a:ext cx="1786066" cy="400110"/>
          </a:xfrm>
          <a:prstGeom prst="rect">
            <a:avLst/>
          </a:prstGeom>
          <a:noFill/>
          <a:ln w="9525">
            <a:noFill/>
            <a:miter lim="800000"/>
            <a:headEnd/>
            <a:tailEnd/>
          </a:ln>
          <a:effectLst/>
        </p:spPr>
        <p:txBody>
          <a:bodyPr wrap="none">
            <a:spAutoFit/>
          </a:bodyPr>
          <a:lstStyle/>
          <a:p>
            <a:r>
              <a:rPr lang="en-US" sz="2000" b="1" dirty="0">
                <a:solidFill>
                  <a:schemeClr val="accent2"/>
                </a:solidFill>
              </a:rPr>
              <a:t>multiple hops</a:t>
            </a:r>
          </a:p>
        </p:txBody>
      </p:sp>
      <p:sp>
        <p:nvSpPr>
          <p:cNvPr id="532487" name="Text Box 7"/>
          <p:cNvSpPr txBox="1">
            <a:spLocks noChangeArrowheads="1"/>
          </p:cNvSpPr>
          <p:nvPr/>
        </p:nvSpPr>
        <p:spPr bwMode="auto">
          <a:xfrm>
            <a:off x="847349" y="2159918"/>
            <a:ext cx="1593706" cy="584775"/>
          </a:xfrm>
          <a:prstGeom prst="rect">
            <a:avLst/>
          </a:prstGeom>
          <a:noFill/>
          <a:ln w="9525">
            <a:noFill/>
            <a:miter lim="800000"/>
            <a:headEnd/>
            <a:tailEnd/>
          </a:ln>
          <a:effectLst/>
        </p:spPr>
        <p:txBody>
          <a:bodyPr wrap="none">
            <a:spAutoFit/>
          </a:bodyPr>
          <a:lstStyle/>
          <a:p>
            <a:pPr algn="ctr"/>
            <a:r>
              <a:rPr lang="en-US" sz="1600" b="1" dirty="0">
                <a:solidFill>
                  <a:schemeClr val="accent2"/>
                </a:solidFill>
              </a:rPr>
              <a:t>infrastructure</a:t>
            </a:r>
          </a:p>
          <a:p>
            <a:pPr algn="ctr"/>
            <a:r>
              <a:rPr lang="en-US" sz="1600" b="1" dirty="0">
                <a:solidFill>
                  <a:schemeClr val="accent2"/>
                </a:solidFill>
              </a:rPr>
              <a:t>(e.g., APs</a:t>
            </a:r>
            <a:r>
              <a:rPr lang="en-US" sz="1600" b="1" dirty="0"/>
              <a:t>)</a:t>
            </a:r>
          </a:p>
        </p:txBody>
      </p:sp>
      <p:sp>
        <p:nvSpPr>
          <p:cNvPr id="532488" name="Text Box 8"/>
          <p:cNvSpPr txBox="1">
            <a:spLocks noChangeArrowheads="1"/>
          </p:cNvSpPr>
          <p:nvPr/>
        </p:nvSpPr>
        <p:spPr bwMode="auto">
          <a:xfrm>
            <a:off x="796522" y="3868077"/>
            <a:ext cx="1593706" cy="584775"/>
          </a:xfrm>
          <a:prstGeom prst="rect">
            <a:avLst/>
          </a:prstGeom>
          <a:noFill/>
          <a:ln w="9525">
            <a:noFill/>
            <a:miter lim="800000"/>
            <a:headEnd/>
            <a:tailEnd/>
          </a:ln>
          <a:effectLst/>
        </p:spPr>
        <p:txBody>
          <a:bodyPr wrap="none">
            <a:spAutoFit/>
          </a:bodyPr>
          <a:lstStyle/>
          <a:p>
            <a:pPr algn="ctr"/>
            <a:r>
              <a:rPr lang="en-US" sz="1600" b="1" dirty="0">
                <a:solidFill>
                  <a:schemeClr val="accent2"/>
                </a:solidFill>
              </a:rPr>
              <a:t>no</a:t>
            </a:r>
          </a:p>
          <a:p>
            <a:pPr algn="ctr"/>
            <a:r>
              <a:rPr lang="en-US" sz="1600" b="1" dirty="0">
                <a:solidFill>
                  <a:schemeClr val="accent2"/>
                </a:solidFill>
              </a:rPr>
              <a:t>infrastructure</a:t>
            </a:r>
          </a:p>
        </p:txBody>
      </p:sp>
      <p:sp>
        <p:nvSpPr>
          <p:cNvPr id="532490" name="Rectangle 10"/>
          <p:cNvSpPr>
            <a:spLocks noChangeArrowheads="1"/>
          </p:cNvSpPr>
          <p:nvPr/>
        </p:nvSpPr>
        <p:spPr bwMode="auto">
          <a:xfrm>
            <a:off x="820362" y="1340768"/>
            <a:ext cx="7186612" cy="398463"/>
          </a:xfrm>
          <a:prstGeom prst="rect">
            <a:avLst/>
          </a:prstGeom>
          <a:noFill/>
          <a:ln w="9525">
            <a:solidFill>
              <a:schemeClr val="accent2"/>
            </a:solidFill>
            <a:miter lim="800000"/>
            <a:headEnd/>
            <a:tailEnd/>
          </a:ln>
          <a:effectLst/>
        </p:spPr>
        <p:txBody>
          <a:bodyPr wrap="none" anchor="ctr"/>
          <a:lstStyle/>
          <a:p>
            <a:endParaRPr lang="en-US"/>
          </a:p>
        </p:txBody>
      </p:sp>
      <p:sp>
        <p:nvSpPr>
          <p:cNvPr id="532491" name="Rectangle 11"/>
          <p:cNvSpPr>
            <a:spLocks noChangeArrowheads="1"/>
          </p:cNvSpPr>
          <p:nvPr/>
        </p:nvSpPr>
        <p:spPr bwMode="auto">
          <a:xfrm>
            <a:off x="809249" y="1351880"/>
            <a:ext cx="1641475" cy="4097353"/>
          </a:xfrm>
          <a:prstGeom prst="rect">
            <a:avLst/>
          </a:prstGeom>
          <a:noFill/>
          <a:ln w="9525">
            <a:solidFill>
              <a:schemeClr val="accent2"/>
            </a:solidFill>
            <a:miter lim="800000"/>
            <a:headEnd/>
            <a:tailEnd/>
          </a:ln>
          <a:effectLst/>
        </p:spPr>
        <p:txBody>
          <a:bodyPr wrap="none" anchor="ctr"/>
          <a:lstStyle/>
          <a:p>
            <a:endParaRPr lang="en-US"/>
          </a:p>
        </p:txBody>
      </p:sp>
      <p:sp>
        <p:nvSpPr>
          <p:cNvPr id="532492" name="Rectangle 12"/>
          <p:cNvSpPr>
            <a:spLocks noChangeArrowheads="1"/>
          </p:cNvSpPr>
          <p:nvPr/>
        </p:nvSpPr>
        <p:spPr bwMode="auto">
          <a:xfrm>
            <a:off x="2461837" y="1351880"/>
            <a:ext cx="2825750" cy="4097353"/>
          </a:xfrm>
          <a:prstGeom prst="rect">
            <a:avLst/>
          </a:prstGeom>
          <a:noFill/>
          <a:ln w="9525">
            <a:solidFill>
              <a:schemeClr val="accent2"/>
            </a:solidFill>
            <a:miter lim="800000"/>
            <a:headEnd/>
            <a:tailEnd/>
          </a:ln>
          <a:effectLst/>
        </p:spPr>
        <p:txBody>
          <a:bodyPr wrap="none" anchor="ctr"/>
          <a:lstStyle/>
          <a:p>
            <a:endParaRPr lang="en-US"/>
          </a:p>
        </p:txBody>
      </p:sp>
      <p:sp>
        <p:nvSpPr>
          <p:cNvPr id="532493" name="Rectangle 13"/>
          <p:cNvSpPr>
            <a:spLocks noChangeArrowheads="1"/>
          </p:cNvSpPr>
          <p:nvPr/>
        </p:nvSpPr>
        <p:spPr bwMode="auto">
          <a:xfrm>
            <a:off x="5292349" y="1351880"/>
            <a:ext cx="2720975" cy="4097353"/>
          </a:xfrm>
          <a:prstGeom prst="rect">
            <a:avLst/>
          </a:prstGeom>
          <a:noFill/>
          <a:ln w="9525">
            <a:solidFill>
              <a:schemeClr val="accent2"/>
            </a:solidFill>
            <a:miter lim="800000"/>
            <a:headEnd/>
            <a:tailEnd/>
          </a:ln>
          <a:effectLst/>
        </p:spPr>
        <p:txBody>
          <a:bodyPr wrap="none" anchor="ctr"/>
          <a:lstStyle/>
          <a:p>
            <a:endParaRPr lang="en-US"/>
          </a:p>
        </p:txBody>
      </p:sp>
      <p:sp>
        <p:nvSpPr>
          <p:cNvPr id="532494" name="Text Box 14"/>
          <p:cNvSpPr txBox="1">
            <a:spLocks noChangeArrowheads="1"/>
          </p:cNvSpPr>
          <p:nvPr/>
        </p:nvSpPr>
        <p:spPr bwMode="auto">
          <a:xfrm>
            <a:off x="2511034" y="1913856"/>
            <a:ext cx="2589170" cy="1631216"/>
          </a:xfrm>
          <a:prstGeom prst="rect">
            <a:avLst/>
          </a:prstGeom>
          <a:noFill/>
          <a:ln w="9525">
            <a:noFill/>
            <a:miter lim="800000"/>
            <a:headEnd/>
            <a:tailEnd/>
          </a:ln>
          <a:effectLst/>
        </p:spPr>
        <p:txBody>
          <a:bodyPr wrap="none">
            <a:spAutoFit/>
          </a:bodyPr>
          <a:lstStyle/>
          <a:p>
            <a:pPr algn="l"/>
            <a:r>
              <a:rPr lang="en-US" sz="2000" b="1" dirty="0"/>
              <a:t>host connects to </a:t>
            </a:r>
          </a:p>
          <a:p>
            <a:pPr algn="l"/>
            <a:r>
              <a:rPr lang="en-US" sz="2000" b="1" dirty="0"/>
              <a:t>base station (</a:t>
            </a:r>
            <a:r>
              <a:rPr lang="en-US" sz="2000" b="1" dirty="0" err="1"/>
              <a:t>WiFi</a:t>
            </a:r>
            <a:r>
              <a:rPr lang="en-US" sz="2000" b="1" dirty="0"/>
              <a:t>,</a:t>
            </a:r>
          </a:p>
          <a:p>
            <a:pPr algn="l"/>
            <a:r>
              <a:rPr lang="en-US" sz="2000" b="1" dirty="0" err="1"/>
              <a:t>WiMAX</a:t>
            </a:r>
            <a:r>
              <a:rPr lang="en-US" sz="2000" b="1" dirty="0"/>
              <a:t>, cellular) </a:t>
            </a:r>
          </a:p>
          <a:p>
            <a:pPr algn="l"/>
            <a:r>
              <a:rPr lang="en-US" sz="2000" b="1" dirty="0"/>
              <a:t>which connects to </a:t>
            </a:r>
          </a:p>
          <a:p>
            <a:pPr algn="l"/>
            <a:r>
              <a:rPr lang="en-US" sz="2000" b="1" dirty="0"/>
              <a:t>larger Internet</a:t>
            </a:r>
          </a:p>
        </p:txBody>
      </p:sp>
      <p:sp>
        <p:nvSpPr>
          <p:cNvPr id="532495" name="Text Box 15"/>
          <p:cNvSpPr txBox="1">
            <a:spLocks noChangeArrowheads="1"/>
          </p:cNvSpPr>
          <p:nvPr/>
        </p:nvSpPr>
        <p:spPr bwMode="auto">
          <a:xfrm>
            <a:off x="2511034" y="3806160"/>
            <a:ext cx="2576346" cy="1200329"/>
          </a:xfrm>
          <a:prstGeom prst="rect">
            <a:avLst/>
          </a:prstGeom>
          <a:noFill/>
          <a:ln w="9525">
            <a:noFill/>
            <a:miter lim="800000"/>
            <a:headEnd/>
            <a:tailEnd/>
          </a:ln>
          <a:effectLst/>
        </p:spPr>
        <p:txBody>
          <a:bodyPr wrap="none">
            <a:spAutoFit/>
          </a:bodyPr>
          <a:lstStyle/>
          <a:p>
            <a:pPr algn="l"/>
            <a:r>
              <a:rPr lang="en-US" sz="1800" b="1" dirty="0"/>
              <a:t>no base station, no</a:t>
            </a:r>
          </a:p>
          <a:p>
            <a:pPr algn="l"/>
            <a:r>
              <a:rPr lang="en-US" sz="1800" b="1" dirty="0"/>
              <a:t>connection to larger </a:t>
            </a:r>
          </a:p>
          <a:p>
            <a:pPr algn="l"/>
            <a:r>
              <a:rPr lang="en-US" sz="1800" b="1" dirty="0"/>
              <a:t>Internet (Bluetooth, </a:t>
            </a:r>
          </a:p>
          <a:p>
            <a:pPr algn="l"/>
            <a:r>
              <a:rPr lang="en-US" sz="1800" b="1" dirty="0"/>
              <a:t>ad hoc nets)</a:t>
            </a:r>
          </a:p>
        </p:txBody>
      </p:sp>
      <p:sp>
        <p:nvSpPr>
          <p:cNvPr id="532496" name="Text Box 16"/>
          <p:cNvSpPr txBox="1">
            <a:spLocks noChangeArrowheads="1"/>
          </p:cNvSpPr>
          <p:nvPr/>
        </p:nvSpPr>
        <p:spPr bwMode="auto">
          <a:xfrm>
            <a:off x="5242356" y="1867818"/>
            <a:ext cx="2840842" cy="1631216"/>
          </a:xfrm>
          <a:prstGeom prst="rect">
            <a:avLst/>
          </a:prstGeom>
          <a:noFill/>
          <a:ln w="9525">
            <a:noFill/>
            <a:miter lim="800000"/>
            <a:headEnd/>
            <a:tailEnd/>
          </a:ln>
          <a:effectLst/>
        </p:spPr>
        <p:txBody>
          <a:bodyPr wrap="none">
            <a:spAutoFit/>
          </a:bodyPr>
          <a:lstStyle/>
          <a:p>
            <a:pPr algn="l"/>
            <a:r>
              <a:rPr lang="en-US" sz="2000" b="1" dirty="0"/>
              <a:t>host may have to</a:t>
            </a:r>
          </a:p>
          <a:p>
            <a:pPr algn="l"/>
            <a:r>
              <a:rPr lang="en-US" sz="2000" b="1" dirty="0"/>
              <a:t>relay through several</a:t>
            </a:r>
          </a:p>
          <a:p>
            <a:pPr algn="l"/>
            <a:r>
              <a:rPr lang="en-US" sz="2000" b="1" dirty="0"/>
              <a:t>wireless nodes to </a:t>
            </a:r>
          </a:p>
          <a:p>
            <a:pPr algn="l"/>
            <a:r>
              <a:rPr lang="en-US" sz="2000" b="1" dirty="0"/>
              <a:t>connect to larger </a:t>
            </a:r>
          </a:p>
          <a:p>
            <a:pPr algn="l"/>
            <a:r>
              <a:rPr lang="en-US" sz="2000" b="1" dirty="0"/>
              <a:t>Internet: </a:t>
            </a:r>
            <a:r>
              <a:rPr lang="en-US" sz="2000" b="1" dirty="0">
                <a:solidFill>
                  <a:srgbClr val="6600FF"/>
                </a:solidFill>
              </a:rPr>
              <a:t>M</a:t>
            </a:r>
            <a:r>
              <a:rPr lang="en-US" sz="2000" b="1" dirty="0" smtClean="0">
                <a:solidFill>
                  <a:srgbClr val="6600FF"/>
                </a:solidFill>
              </a:rPr>
              <a:t>esh </a:t>
            </a:r>
            <a:r>
              <a:rPr lang="en-US" sz="2000" b="1" dirty="0">
                <a:solidFill>
                  <a:srgbClr val="6600FF"/>
                </a:solidFill>
              </a:rPr>
              <a:t>N</a:t>
            </a:r>
            <a:r>
              <a:rPr lang="en-US" sz="2000" b="1" dirty="0" smtClean="0">
                <a:solidFill>
                  <a:srgbClr val="6600FF"/>
                </a:solidFill>
              </a:rPr>
              <a:t>et</a:t>
            </a:r>
            <a:endParaRPr lang="en-US" sz="2000" b="1" dirty="0">
              <a:solidFill>
                <a:srgbClr val="6600FF"/>
              </a:solidFill>
            </a:endParaRPr>
          </a:p>
        </p:txBody>
      </p:sp>
      <p:sp>
        <p:nvSpPr>
          <p:cNvPr id="532497" name="Text Box 17"/>
          <p:cNvSpPr txBox="1">
            <a:spLocks noChangeArrowheads="1"/>
          </p:cNvSpPr>
          <p:nvPr/>
        </p:nvSpPr>
        <p:spPr bwMode="auto">
          <a:xfrm>
            <a:off x="5368554" y="3734722"/>
            <a:ext cx="2731838" cy="1754326"/>
          </a:xfrm>
          <a:prstGeom prst="rect">
            <a:avLst/>
          </a:prstGeom>
          <a:noFill/>
          <a:ln w="9525">
            <a:noFill/>
            <a:miter lim="800000"/>
            <a:headEnd/>
            <a:tailEnd/>
          </a:ln>
          <a:effectLst/>
        </p:spPr>
        <p:txBody>
          <a:bodyPr wrap="none">
            <a:spAutoFit/>
          </a:bodyPr>
          <a:lstStyle/>
          <a:p>
            <a:pPr algn="l"/>
            <a:r>
              <a:rPr lang="en-US" sz="1800" b="1" dirty="0"/>
              <a:t>no base station, no</a:t>
            </a:r>
          </a:p>
          <a:p>
            <a:pPr algn="l"/>
            <a:r>
              <a:rPr lang="en-US" sz="1800" b="1" dirty="0"/>
              <a:t>connection to larger </a:t>
            </a:r>
          </a:p>
          <a:p>
            <a:pPr algn="l"/>
            <a:r>
              <a:rPr lang="en-US" sz="1800" b="1" dirty="0"/>
              <a:t>Internet. May have to</a:t>
            </a:r>
          </a:p>
          <a:p>
            <a:pPr algn="l"/>
            <a:r>
              <a:rPr lang="en-US" sz="1800" b="1" dirty="0"/>
              <a:t>relay to reach other </a:t>
            </a:r>
          </a:p>
          <a:p>
            <a:pPr algn="l"/>
            <a:r>
              <a:rPr lang="en-US" sz="1800" b="1" dirty="0" smtClean="0"/>
              <a:t>wireless nodes.</a:t>
            </a:r>
            <a:endParaRPr lang="en-US" sz="1800" b="1" dirty="0"/>
          </a:p>
          <a:p>
            <a:pPr algn="l"/>
            <a:r>
              <a:rPr lang="en-US" sz="1800" b="1" dirty="0"/>
              <a:t>MANET, VANET</a:t>
            </a:r>
            <a:endParaRPr lang="en-US" sz="1800" b="1" i="1" dirty="0"/>
          </a:p>
        </p:txBody>
      </p:sp>
      <p:sp>
        <p:nvSpPr>
          <p:cNvPr id="19" name="Rectangle 6"/>
          <p:cNvSpPr>
            <a:spLocks noChangeArrowheads="1"/>
          </p:cNvSpPr>
          <p:nvPr/>
        </p:nvSpPr>
        <p:spPr bwMode="auto">
          <a:xfrm>
            <a:off x="7964363"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8" name="Picture 2" descr="4-25"/>
          <p:cNvPicPr>
            <a:picLocks noChangeAspect="1" noChangeArrowheads="1"/>
          </p:cNvPicPr>
          <p:nvPr/>
        </p:nvPicPr>
        <p:blipFill>
          <a:blip r:embed="rId2" cstate="print"/>
          <a:srcRect/>
          <a:stretch>
            <a:fillRect/>
          </a:stretch>
        </p:blipFill>
        <p:spPr bwMode="auto">
          <a:xfrm>
            <a:off x="916348" y="1000108"/>
            <a:ext cx="7592652" cy="3929090"/>
          </a:xfrm>
          <a:prstGeom prst="rect">
            <a:avLst/>
          </a:prstGeom>
          <a:noFill/>
          <a:ln w="9525">
            <a:noFill/>
            <a:miter lim="800000"/>
            <a:headEnd/>
            <a:tailEnd/>
          </a:ln>
        </p:spPr>
      </p:pic>
      <p:sp>
        <p:nvSpPr>
          <p:cNvPr id="8195" name="Rectangle 3"/>
          <p:cNvSpPr>
            <a:spLocks noGrp="1" noChangeArrowheads="1"/>
          </p:cNvSpPr>
          <p:nvPr>
            <p:ph type="title"/>
          </p:nvPr>
        </p:nvSpPr>
        <p:spPr>
          <a:xfrm>
            <a:off x="685800" y="71414"/>
            <a:ext cx="7772400" cy="809625"/>
          </a:xfrm>
          <a:solidFill>
            <a:schemeClr val="accent2"/>
          </a:solidFill>
        </p:spPr>
        <p:txBody>
          <a:bodyPr/>
          <a:lstStyle/>
          <a:p>
            <a:pPr eaLnBrk="1" hangingPunct="1">
              <a:defRPr/>
            </a:pPr>
            <a:r>
              <a:rPr lang="en-US" dirty="0" smtClean="0"/>
              <a:t>The 802.11 Protocol Stack</a:t>
            </a:r>
          </a:p>
        </p:txBody>
      </p:sp>
      <p:sp>
        <p:nvSpPr>
          <p:cNvPr id="11270" name="Rectangle 6"/>
          <p:cNvSpPr>
            <a:spLocks noGrp="1" noChangeArrowheads="1"/>
          </p:cNvSpPr>
          <p:nvPr>
            <p:ph idx="1"/>
          </p:nvPr>
        </p:nvSpPr>
        <p:spPr>
          <a:xfrm>
            <a:off x="285720" y="5572140"/>
            <a:ext cx="8001056" cy="503237"/>
          </a:xfrm>
          <a:noFill/>
        </p:spPr>
        <p:txBody>
          <a:bodyPr/>
          <a:lstStyle/>
          <a:p>
            <a:pPr eaLnBrk="1" hangingPunct="1">
              <a:lnSpc>
                <a:spcPct val="80000"/>
              </a:lnSpc>
              <a:buFontTx/>
              <a:buNone/>
            </a:pPr>
            <a:r>
              <a:rPr lang="en-US" sz="1800" i="1" dirty="0" smtClean="0">
                <a:solidFill>
                  <a:srgbClr val="990000"/>
                </a:solidFill>
                <a:latin typeface="Comic Sans MS" pitchFamily="66" charset="0"/>
                <a:cs typeface="Simplified Arabic Fixed" pitchFamily="49" charset="-78"/>
              </a:rPr>
              <a:t>Note – ordinary 802.11 products are no longer being manufactured.</a:t>
            </a:r>
          </a:p>
        </p:txBody>
      </p:sp>
      <p:sp>
        <p:nvSpPr>
          <p:cNvPr id="3" name="Footer Placeholder 2"/>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Slide Number Placeholder 3"/>
          <p:cNvSpPr>
            <a:spLocks noGrp="1"/>
          </p:cNvSpPr>
          <p:nvPr>
            <p:ph type="sldNum" sz="quarter" idx="11"/>
          </p:nvPr>
        </p:nvSpPr>
        <p:spPr/>
        <p:txBody>
          <a:bodyPr/>
          <a:lstStyle/>
          <a:p>
            <a:pPr>
              <a:defRPr/>
            </a:pPr>
            <a:fld id="{3786ED73-AFAE-40D1-8B17-06E2B2BE615A}" type="slidenum">
              <a:rPr lang="en-US" smtClean="0"/>
              <a:pPr>
                <a:defRPr/>
              </a:pPr>
              <a:t>22</a:t>
            </a:fld>
            <a:endParaRPr lang="en-US" dirty="0"/>
          </a:p>
        </p:txBody>
      </p:sp>
      <p:sp>
        <p:nvSpPr>
          <p:cNvPr id="11271" name="Rectangle 7"/>
          <p:cNvSpPr>
            <a:spLocks noChangeArrowheads="1"/>
          </p:cNvSpPr>
          <p:nvPr/>
        </p:nvSpPr>
        <p:spPr bwMode="auto">
          <a:xfrm>
            <a:off x="71406" y="4929198"/>
            <a:ext cx="8929718" cy="612775"/>
          </a:xfrm>
          <a:prstGeom prst="rect">
            <a:avLst/>
          </a:prstGeom>
          <a:noFill/>
          <a:ln w="9525">
            <a:noFill/>
            <a:miter lim="800000"/>
            <a:headEnd/>
            <a:tailEnd/>
          </a:ln>
        </p:spPr>
        <p:txBody>
          <a:bodyPr/>
          <a:lstStyle/>
          <a:p>
            <a:pPr marL="342900" indent="-342900">
              <a:spcBef>
                <a:spcPct val="20000"/>
              </a:spcBef>
            </a:pPr>
            <a:r>
              <a:rPr lang="en-US" sz="2800" b="1" u="none" dirty="0">
                <a:latin typeface="+mn-lt"/>
              </a:rPr>
              <a:t>Figure 4-25. Part of the 802.11 protocol stack.</a:t>
            </a:r>
          </a:p>
        </p:txBody>
      </p:sp>
      <p:cxnSp>
        <p:nvCxnSpPr>
          <p:cNvPr id="10" name="Straight Arrow Connector 9"/>
          <p:cNvCxnSpPr>
            <a:cxnSpLocks noChangeShapeType="1"/>
          </p:cNvCxnSpPr>
          <p:nvPr/>
        </p:nvCxnSpPr>
        <p:spPr bwMode="auto">
          <a:xfrm rot="5400000" flipH="1" flipV="1">
            <a:off x="1535099" y="4821239"/>
            <a:ext cx="787406" cy="714396"/>
          </a:xfrm>
          <a:prstGeom prst="straightConnector1">
            <a:avLst/>
          </a:prstGeom>
          <a:noFill/>
          <a:ln w="25400" algn="ctr">
            <a:solidFill>
              <a:srgbClr val="A50021"/>
            </a:solidFill>
            <a:round/>
            <a:headEnd/>
            <a:tailEnd type="arrow" w="med" len="med"/>
          </a:ln>
        </p:spPr>
      </p:cxnSp>
      <p:cxnSp>
        <p:nvCxnSpPr>
          <p:cNvPr id="19" name="Straight Arrow Connector 18"/>
          <p:cNvCxnSpPr>
            <a:cxnSpLocks noChangeShapeType="1"/>
          </p:cNvCxnSpPr>
          <p:nvPr/>
        </p:nvCxnSpPr>
        <p:spPr bwMode="auto">
          <a:xfrm rot="5400000" flipH="1" flipV="1">
            <a:off x="2786857" y="5142715"/>
            <a:ext cx="855662" cy="0"/>
          </a:xfrm>
          <a:prstGeom prst="straightConnector1">
            <a:avLst/>
          </a:prstGeom>
          <a:noFill/>
          <a:ln w="25400" algn="ctr">
            <a:solidFill>
              <a:srgbClr val="A50021"/>
            </a:solidFill>
            <a:round/>
            <a:headEnd/>
            <a:tailEnd type="arrow" w="med" len="med"/>
          </a:ln>
        </p:spPr>
      </p:cxnSp>
      <p:cxnSp>
        <p:nvCxnSpPr>
          <p:cNvPr id="22" name="Straight Arrow Connector 21"/>
          <p:cNvCxnSpPr>
            <a:cxnSpLocks noChangeShapeType="1"/>
          </p:cNvCxnSpPr>
          <p:nvPr/>
        </p:nvCxnSpPr>
        <p:spPr bwMode="auto">
          <a:xfrm rot="5400000" flipH="1">
            <a:off x="4010819" y="5060165"/>
            <a:ext cx="836612" cy="285750"/>
          </a:xfrm>
          <a:prstGeom prst="straightConnector1">
            <a:avLst/>
          </a:prstGeom>
          <a:noFill/>
          <a:ln w="25400" algn="ctr">
            <a:solidFill>
              <a:srgbClr val="A50021"/>
            </a:solidFill>
            <a:round/>
            <a:headEnd/>
            <a:tailEnd type="arrow" w="med" len="med"/>
          </a:ln>
        </p:spPr>
      </p:cxnSp>
      <p:sp>
        <p:nvSpPr>
          <p:cNvPr id="11"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
        <p:nvSpPr>
          <p:cNvPr id="2" name="Rectangle 1"/>
          <p:cNvSpPr/>
          <p:nvPr/>
        </p:nvSpPr>
        <p:spPr bwMode="auto">
          <a:xfrm>
            <a:off x="683568" y="4221088"/>
            <a:ext cx="1080120" cy="679544"/>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800000"/>
                </a:solidFill>
                <a:effectLst/>
                <a:latin typeface="Comic Sans MS" pitchFamily="66" charset="0"/>
              </a:rPr>
              <a:t>802.11n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800000"/>
                </a:solidFill>
                <a:effectLst/>
                <a:latin typeface="Comic Sans MS" pitchFamily="66" charset="0"/>
              </a:rPr>
              <a:t>OFDM SDM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27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27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p:bldP spid="11271" grpId="0"/>
      <p:bldP spid="11271"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71414"/>
            <a:ext cx="7990656" cy="885825"/>
          </a:xfrm>
          <a:solidFill>
            <a:schemeClr val="accent2"/>
          </a:solidFill>
        </p:spPr>
        <p:txBody>
          <a:bodyPr/>
          <a:lstStyle/>
          <a:p>
            <a:pPr eaLnBrk="1" hangingPunct="1">
              <a:defRPr/>
            </a:pPr>
            <a:r>
              <a:rPr lang="en-US" dirty="0" smtClean="0"/>
              <a:t>IEEE 802.11 Physical Layer </a:t>
            </a:r>
            <a:endParaRPr lang="en-US" sz="3200" dirty="0" smtClean="0"/>
          </a:p>
        </p:txBody>
      </p:sp>
      <p:sp>
        <p:nvSpPr>
          <p:cNvPr id="12293" name="Rectangle 3"/>
          <p:cNvSpPr>
            <a:spLocks noGrp="1" noChangeArrowheads="1"/>
          </p:cNvSpPr>
          <p:nvPr>
            <p:ph idx="1"/>
          </p:nvPr>
        </p:nvSpPr>
        <p:spPr>
          <a:xfrm>
            <a:off x="304800" y="1219200"/>
            <a:ext cx="8534400" cy="4730750"/>
          </a:xfrm>
        </p:spPr>
        <p:txBody>
          <a:bodyPr/>
          <a:lstStyle/>
          <a:p>
            <a:pPr eaLnBrk="1" hangingPunct="1">
              <a:lnSpc>
                <a:spcPct val="80000"/>
              </a:lnSpc>
            </a:pPr>
            <a:r>
              <a:rPr lang="en-US" sz="2000" dirty="0" smtClean="0"/>
              <a:t>Physical layer conforms to OSI (five options)</a:t>
            </a:r>
          </a:p>
          <a:p>
            <a:pPr lvl="1" eaLnBrk="1" hangingPunct="1">
              <a:lnSpc>
                <a:spcPct val="80000"/>
              </a:lnSpc>
            </a:pPr>
            <a:r>
              <a:rPr lang="en-US" sz="1800" dirty="0" smtClean="0"/>
              <a:t>1997: </a:t>
            </a:r>
            <a:r>
              <a:rPr lang="en-US" sz="1800" b="1" dirty="0" smtClean="0">
                <a:solidFill>
                  <a:srgbClr val="6600FF"/>
                </a:solidFill>
              </a:rPr>
              <a:t>802.11</a:t>
            </a:r>
            <a:r>
              <a:rPr lang="en-US" sz="1800" dirty="0" smtClean="0"/>
              <a:t> infrared, FHSS, DSSS {FHSS and DSSS run in the 2.4GHz band}</a:t>
            </a:r>
          </a:p>
          <a:p>
            <a:pPr lvl="1" eaLnBrk="1" hangingPunct="1">
              <a:lnSpc>
                <a:spcPct val="80000"/>
              </a:lnSpc>
            </a:pPr>
            <a:r>
              <a:rPr lang="en-US" sz="1800" dirty="0" smtClean="0"/>
              <a:t>1999: </a:t>
            </a:r>
            <a:r>
              <a:rPr lang="en-US" sz="1800" b="1" dirty="0" smtClean="0">
                <a:solidFill>
                  <a:srgbClr val="D60093"/>
                </a:solidFill>
              </a:rPr>
              <a:t>802.11a</a:t>
            </a:r>
            <a:r>
              <a:rPr lang="en-US" sz="1800" dirty="0" smtClean="0"/>
              <a:t> OFDM and </a:t>
            </a:r>
            <a:r>
              <a:rPr lang="en-US" sz="1800" b="1" dirty="0" smtClean="0">
                <a:solidFill>
                  <a:srgbClr val="336699"/>
                </a:solidFill>
              </a:rPr>
              <a:t>802.11b</a:t>
            </a:r>
            <a:r>
              <a:rPr lang="en-US" sz="1800" dirty="0" smtClean="0"/>
              <a:t> HR-DSSS</a:t>
            </a:r>
          </a:p>
          <a:p>
            <a:pPr lvl="1" eaLnBrk="1" hangingPunct="1">
              <a:lnSpc>
                <a:spcPct val="80000"/>
              </a:lnSpc>
            </a:pPr>
            <a:r>
              <a:rPr lang="en-US" sz="1800" dirty="0" smtClean="0"/>
              <a:t>2003: </a:t>
            </a:r>
            <a:r>
              <a:rPr lang="en-US" sz="1800" b="1" dirty="0" smtClean="0">
                <a:solidFill>
                  <a:srgbClr val="339966"/>
                </a:solidFill>
              </a:rPr>
              <a:t>802.11g</a:t>
            </a:r>
            <a:r>
              <a:rPr lang="en-US" sz="1800" dirty="0" smtClean="0"/>
              <a:t> OFDM</a:t>
            </a:r>
          </a:p>
          <a:p>
            <a:pPr lvl="1" eaLnBrk="1" hangingPunct="1">
              <a:lnSpc>
                <a:spcPct val="80000"/>
              </a:lnSpc>
            </a:pPr>
            <a:r>
              <a:rPr lang="en-US" sz="1800" dirty="0" smtClean="0"/>
              <a:t>2009: </a:t>
            </a:r>
            <a:r>
              <a:rPr lang="en-US" sz="1800" dirty="0" smtClean="0">
                <a:solidFill>
                  <a:schemeClr val="accent2"/>
                </a:solidFill>
              </a:rPr>
              <a:t>802.11n </a:t>
            </a:r>
            <a:r>
              <a:rPr lang="en-US" sz="1800" dirty="0" smtClean="0"/>
              <a:t>OFDM and MIMO</a:t>
            </a:r>
          </a:p>
          <a:p>
            <a:pPr eaLnBrk="1" hangingPunct="1">
              <a:lnSpc>
                <a:spcPct val="80000"/>
              </a:lnSpc>
            </a:pPr>
            <a:r>
              <a:rPr lang="en-US" sz="2000" b="1" dirty="0" smtClean="0">
                <a:solidFill>
                  <a:srgbClr val="6600FF"/>
                </a:solidFill>
              </a:rPr>
              <a:t>802.11 </a:t>
            </a:r>
            <a:r>
              <a:rPr lang="en-US" sz="2000" b="1" i="1" dirty="0" smtClean="0">
                <a:solidFill>
                  <a:srgbClr val="6600FF"/>
                </a:solidFill>
              </a:rPr>
              <a:t>Infrared</a:t>
            </a:r>
          </a:p>
          <a:p>
            <a:pPr lvl="1" eaLnBrk="1" hangingPunct="1">
              <a:lnSpc>
                <a:spcPct val="80000"/>
              </a:lnSpc>
            </a:pPr>
            <a:r>
              <a:rPr lang="en-US" sz="1800" dirty="0" smtClean="0"/>
              <a:t>Two capacities: </a:t>
            </a:r>
            <a:r>
              <a:rPr lang="en-US" sz="1800" b="1" dirty="0" smtClean="0">
                <a:solidFill>
                  <a:srgbClr val="A50021"/>
                </a:solidFill>
                <a:latin typeface="Comic Sans MS" pitchFamily="66" charset="0"/>
              </a:rPr>
              <a:t>1 Mbps </a:t>
            </a:r>
            <a:r>
              <a:rPr lang="en-US" sz="1800" dirty="0" smtClean="0">
                <a:latin typeface="Comic Sans MS" pitchFamily="66" charset="0"/>
              </a:rPr>
              <a:t>or</a:t>
            </a:r>
            <a:r>
              <a:rPr lang="en-US" sz="1800" b="1" dirty="0" smtClean="0">
                <a:latin typeface="Comic Sans MS" pitchFamily="66" charset="0"/>
              </a:rPr>
              <a:t> </a:t>
            </a:r>
            <a:r>
              <a:rPr lang="en-US" sz="1800" b="1" dirty="0" smtClean="0">
                <a:solidFill>
                  <a:srgbClr val="A50021"/>
                </a:solidFill>
                <a:latin typeface="Comic Sans MS" pitchFamily="66" charset="0"/>
              </a:rPr>
              <a:t>2 Mbps</a:t>
            </a:r>
            <a:r>
              <a:rPr lang="en-US" sz="1800" dirty="0" smtClean="0">
                <a:solidFill>
                  <a:srgbClr val="A50021"/>
                </a:solidFill>
              </a:rPr>
              <a:t>.</a:t>
            </a:r>
          </a:p>
          <a:p>
            <a:pPr lvl="1" eaLnBrk="1" hangingPunct="1">
              <a:lnSpc>
                <a:spcPct val="80000"/>
              </a:lnSpc>
            </a:pPr>
            <a:r>
              <a:rPr lang="en-US" sz="1800" dirty="0" smtClean="0"/>
              <a:t>Range is 10 to 20 meters and cannot penetrate walls.</a:t>
            </a:r>
          </a:p>
          <a:p>
            <a:pPr lvl="1" eaLnBrk="1" hangingPunct="1">
              <a:lnSpc>
                <a:spcPct val="80000"/>
              </a:lnSpc>
            </a:pPr>
            <a:r>
              <a:rPr lang="en-US" sz="1800" dirty="0" smtClean="0"/>
              <a:t>Does not work outdoors.</a:t>
            </a:r>
          </a:p>
          <a:p>
            <a:pPr eaLnBrk="1" hangingPunct="1">
              <a:lnSpc>
                <a:spcPct val="80000"/>
              </a:lnSpc>
            </a:pPr>
            <a:r>
              <a:rPr lang="en-US" sz="2000" b="1" dirty="0" smtClean="0">
                <a:solidFill>
                  <a:srgbClr val="6600FF"/>
                </a:solidFill>
              </a:rPr>
              <a:t>802.11 </a:t>
            </a:r>
            <a:r>
              <a:rPr lang="en-US" sz="2000" b="1" i="1" dirty="0" smtClean="0">
                <a:solidFill>
                  <a:srgbClr val="6600FF"/>
                </a:solidFill>
              </a:rPr>
              <a:t>FHSS </a:t>
            </a:r>
            <a:r>
              <a:rPr lang="en-US" sz="2000" b="1" dirty="0" smtClean="0">
                <a:solidFill>
                  <a:srgbClr val="6600FF"/>
                </a:solidFill>
              </a:rPr>
              <a:t>(</a:t>
            </a:r>
            <a:r>
              <a:rPr lang="en-US" sz="2000" b="1" i="1" dirty="0" err="1" smtClean="0">
                <a:solidFill>
                  <a:srgbClr val="6600FF"/>
                </a:solidFill>
              </a:rPr>
              <a:t>Frequence</a:t>
            </a:r>
            <a:r>
              <a:rPr lang="en-US" sz="2000" b="1" i="1" dirty="0" smtClean="0">
                <a:solidFill>
                  <a:srgbClr val="6600FF"/>
                </a:solidFill>
              </a:rPr>
              <a:t> Hopping Spread Spectrum</a:t>
            </a:r>
            <a:r>
              <a:rPr lang="en-US" sz="2000" b="1" dirty="0" smtClean="0">
                <a:solidFill>
                  <a:srgbClr val="6600FF"/>
                </a:solidFill>
              </a:rPr>
              <a:t>)</a:t>
            </a:r>
          </a:p>
          <a:p>
            <a:pPr lvl="1" eaLnBrk="1" hangingPunct="1">
              <a:lnSpc>
                <a:spcPct val="80000"/>
              </a:lnSpc>
            </a:pPr>
            <a:r>
              <a:rPr lang="en-US" sz="1800" b="1" dirty="0" smtClean="0"/>
              <a:t>The main issue is </a:t>
            </a:r>
            <a:r>
              <a:rPr lang="en-US" sz="1800" b="1" i="1" dirty="0" smtClean="0">
                <a:solidFill>
                  <a:srgbClr val="996633"/>
                </a:solidFill>
                <a:latin typeface="Comic Sans MS" pitchFamily="66" charset="0"/>
              </a:rPr>
              <a:t>multipath fading</a:t>
            </a:r>
            <a:r>
              <a:rPr lang="en-US" sz="1800" b="1" dirty="0" smtClean="0"/>
              <a:t>.</a:t>
            </a:r>
          </a:p>
          <a:p>
            <a:pPr lvl="1" eaLnBrk="1" hangingPunct="1">
              <a:lnSpc>
                <a:spcPct val="80000"/>
              </a:lnSpc>
            </a:pPr>
            <a:r>
              <a:rPr lang="en-US" sz="1800" b="1" i="1" dirty="0" smtClean="0">
                <a:solidFill>
                  <a:srgbClr val="33CC33"/>
                </a:solidFill>
              </a:rPr>
              <a:t>[P&amp;D] The idea behind spread spectrum is to spread the signal over a wider frequency to minimize the interference from other devices.</a:t>
            </a:r>
            <a:r>
              <a:rPr lang="en-US" sz="1800" b="1" dirty="0" smtClean="0">
                <a:solidFill>
                  <a:srgbClr val="33CC33"/>
                </a:solidFill>
              </a:rPr>
              <a:t> </a:t>
            </a:r>
          </a:p>
          <a:p>
            <a:pPr lvl="1" eaLnBrk="1" hangingPunct="1">
              <a:lnSpc>
                <a:spcPct val="80000"/>
              </a:lnSpc>
            </a:pPr>
            <a:r>
              <a:rPr lang="en-US" sz="1800" dirty="0" smtClean="0"/>
              <a:t>79 non-overlapping channels, each 1 </a:t>
            </a:r>
            <a:r>
              <a:rPr lang="en-US" sz="1800" dirty="0" err="1" smtClean="0"/>
              <a:t>Mhz</a:t>
            </a:r>
            <a:r>
              <a:rPr lang="en-US" sz="1800" dirty="0" smtClean="0"/>
              <a:t> wide at low end of 2.4 GHz ISM band.</a:t>
            </a:r>
          </a:p>
          <a:p>
            <a:pPr lvl="1" eaLnBrk="1" hangingPunct="1">
              <a:lnSpc>
                <a:spcPct val="80000"/>
              </a:lnSpc>
            </a:pPr>
            <a:r>
              <a:rPr lang="en-US" sz="1800" dirty="0" smtClean="0"/>
              <a:t>The same pseudo-random number generator used by all stations to start the hopping process.</a:t>
            </a:r>
          </a:p>
          <a:p>
            <a:pPr lvl="1" eaLnBrk="1" hangingPunct="1">
              <a:lnSpc>
                <a:spcPct val="80000"/>
              </a:lnSpc>
            </a:pPr>
            <a:r>
              <a:rPr lang="en-US" sz="1800" dirty="0" smtClean="0"/>
              <a:t>Dwell time: min. time on channel before hopping (400msec).</a:t>
            </a:r>
            <a:endParaRPr lang="en-US" sz="2000" b="1" dirty="0" smtClean="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1"/>
            <a:ext cx="8229600" cy="838200"/>
          </a:xfrm>
          <a:solidFill>
            <a:schemeClr val="accent2"/>
          </a:solidFill>
        </p:spPr>
        <p:txBody>
          <a:bodyPr/>
          <a:lstStyle/>
          <a:p>
            <a:pPr eaLnBrk="1" hangingPunct="1">
              <a:defRPr/>
            </a:pPr>
            <a:r>
              <a:rPr kumimoji="1" lang="en-US" dirty="0"/>
              <a:t>Media Access Control</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24</a:t>
            </a:fld>
            <a:endParaRPr lang="en-US" dirty="0"/>
          </a:p>
        </p:txBody>
      </p:sp>
      <p:pic>
        <p:nvPicPr>
          <p:cNvPr id="28675" name="Picture 5" descr="802-11-Protocols                                               002828FE  Mnementh                      BEAE7A2F:"/>
          <p:cNvPicPr>
            <a:picLocks noChangeAspect="1" noChangeArrowheads="1"/>
          </p:cNvPicPr>
          <p:nvPr/>
        </p:nvPicPr>
        <p:blipFill>
          <a:blip r:embed="rId3" cstate="print"/>
          <a:srcRect l="3580" t="4633" r="3580" b="13898"/>
          <a:stretch>
            <a:fillRect/>
          </a:stretch>
        </p:blipFill>
        <p:spPr bwMode="auto">
          <a:xfrm>
            <a:off x="899592" y="980728"/>
            <a:ext cx="7856792" cy="5328592"/>
          </a:xfrm>
          <a:prstGeom prst="rect">
            <a:avLst/>
          </a:prstGeom>
          <a:noFill/>
          <a:ln w="9525">
            <a:noFill/>
            <a:miter lim="800000"/>
            <a:headEnd/>
            <a:tailEnd/>
          </a:ln>
        </p:spPr>
      </p:pic>
      <p:sp>
        <p:nvSpPr>
          <p:cNvPr id="6" name="Rectangle 5"/>
          <p:cNvSpPr>
            <a:spLocks noChangeArrowheads="1"/>
          </p:cNvSpPr>
          <p:nvPr/>
        </p:nvSpPr>
        <p:spPr bwMode="auto">
          <a:xfrm>
            <a:off x="7751191" y="5589240"/>
            <a:ext cx="1357313" cy="642938"/>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1" dirty="0">
              <a:solidFill>
                <a:srgbClr val="FF6600"/>
              </a:solidFill>
              <a:latin typeface="Comic Sans MS" pitchFamily="66" charset="0"/>
            </a:endParaRPr>
          </a:p>
          <a:p>
            <a:r>
              <a:rPr lang="en-US" sz="1600" b="1" dirty="0">
                <a:solidFill>
                  <a:srgbClr val="FF0000"/>
                </a:solidFill>
                <a:latin typeface="Comic Sans MS" pitchFamily="66" charset="0"/>
              </a:rPr>
              <a:t>DCC 9</a:t>
            </a:r>
            <a:r>
              <a:rPr lang="en-US" sz="1600" b="1" baseline="30000" dirty="0">
                <a:solidFill>
                  <a:srgbClr val="FF0000"/>
                </a:solidFill>
                <a:latin typeface="Comic Sans MS" pitchFamily="66" charset="0"/>
              </a:rPr>
              <a:t>th</a:t>
            </a:r>
            <a:r>
              <a:rPr lang="en-US" sz="1600" b="1" dirty="0">
                <a:solidFill>
                  <a:srgbClr val="FF0000"/>
                </a:solidFill>
                <a:latin typeface="Comic Sans MS" pitchFamily="66" charset="0"/>
              </a:rPr>
              <a:t> Ed.</a:t>
            </a:r>
          </a:p>
          <a:p>
            <a:r>
              <a:rPr lang="en-US" sz="1600" b="1" dirty="0">
                <a:solidFill>
                  <a:srgbClr val="FF0000"/>
                </a:solidFill>
                <a:latin typeface="Comic Sans MS" pitchFamily="66" charset="0"/>
              </a:rPr>
              <a:t>Stallings</a:t>
            </a:r>
          </a:p>
          <a:p>
            <a:endParaRPr lang="en-US" b="1" dirty="0">
              <a:solidFill>
                <a:srgbClr val="FF6600"/>
              </a:solidFill>
              <a:latin typeface="Comic Sans MS" pitchFamily="66" charset="0"/>
            </a:endParaRPr>
          </a:p>
        </p:txBody>
      </p:sp>
    </p:spTree>
    <p:extLst>
      <p:ext uri="{BB962C8B-B14F-4D97-AF65-F5344CB8AC3E}">
        <p14:creationId xmlns:p14="http://schemas.microsoft.com/office/powerpoint/2010/main" xmlns="" val="155956556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65070"/>
            <a:ext cx="8713788" cy="792162"/>
          </a:xfrm>
          <a:solidFill>
            <a:schemeClr val="accent2"/>
          </a:solidFill>
        </p:spPr>
        <p:txBody>
          <a:bodyPr/>
          <a:lstStyle/>
          <a:p>
            <a:pPr eaLnBrk="1" hangingPunct="1">
              <a:defRPr/>
            </a:pPr>
            <a:r>
              <a:rPr lang="en-US" dirty="0" smtClean="0"/>
              <a:t>IEEE 802.11 Physical Layer </a:t>
            </a:r>
            <a:endParaRPr lang="en-US" sz="3200" dirty="0" smtClean="0"/>
          </a:p>
        </p:txBody>
      </p:sp>
      <p:sp>
        <p:nvSpPr>
          <p:cNvPr id="13317" name="Rectangle 3"/>
          <p:cNvSpPr>
            <a:spLocks noGrp="1" noChangeArrowheads="1"/>
          </p:cNvSpPr>
          <p:nvPr>
            <p:ph type="body" sz="half" idx="1"/>
          </p:nvPr>
        </p:nvSpPr>
        <p:spPr>
          <a:xfrm>
            <a:off x="611188" y="1052513"/>
            <a:ext cx="7993062" cy="2376487"/>
          </a:xfrm>
        </p:spPr>
        <p:txBody>
          <a:bodyPr/>
          <a:lstStyle/>
          <a:p>
            <a:pPr eaLnBrk="1" hangingPunct="1">
              <a:lnSpc>
                <a:spcPct val="90000"/>
              </a:lnSpc>
            </a:pPr>
            <a:r>
              <a:rPr lang="en-US" sz="2000" b="1" dirty="0" smtClean="0">
                <a:solidFill>
                  <a:srgbClr val="6600FF"/>
                </a:solidFill>
              </a:rPr>
              <a:t>802.11 </a:t>
            </a:r>
            <a:r>
              <a:rPr lang="en-US" sz="2000" b="1" i="1" dirty="0" smtClean="0">
                <a:solidFill>
                  <a:srgbClr val="6600FF"/>
                </a:solidFill>
              </a:rPr>
              <a:t>DSSS </a:t>
            </a:r>
            <a:r>
              <a:rPr lang="en-US" sz="2000" b="1" dirty="0" smtClean="0">
                <a:solidFill>
                  <a:srgbClr val="6600FF"/>
                </a:solidFill>
              </a:rPr>
              <a:t>(</a:t>
            </a:r>
            <a:r>
              <a:rPr lang="en-US" sz="2000" b="1" i="1" dirty="0" smtClean="0">
                <a:solidFill>
                  <a:srgbClr val="6600FF"/>
                </a:solidFill>
              </a:rPr>
              <a:t>Direct Sequence Spread Spectrum</a:t>
            </a:r>
            <a:r>
              <a:rPr lang="en-US" sz="2000" b="1" dirty="0" smtClean="0">
                <a:solidFill>
                  <a:srgbClr val="6600FF"/>
                </a:solidFill>
              </a:rPr>
              <a:t>)</a:t>
            </a:r>
          </a:p>
          <a:p>
            <a:pPr lvl="1" eaLnBrk="1" hangingPunct="1">
              <a:lnSpc>
                <a:spcPct val="90000"/>
              </a:lnSpc>
            </a:pPr>
            <a:r>
              <a:rPr lang="en-US" sz="1800" b="1" i="1" dirty="0" smtClean="0">
                <a:solidFill>
                  <a:srgbClr val="33CC33"/>
                </a:solidFill>
              </a:rPr>
              <a:t>The main idea is to represent each bit in the frame by multiple bits in the transmitted signal (i.e., it sends the XOR of that bit and </a:t>
            </a:r>
            <a:r>
              <a:rPr lang="en-US" sz="1800" b="1" i="1" dirty="0" smtClean="0">
                <a:solidFill>
                  <a:srgbClr val="0033CC"/>
                </a:solidFill>
                <a:latin typeface="Comic Sans MS" pitchFamily="66" charset="0"/>
              </a:rPr>
              <a:t>n</a:t>
            </a:r>
            <a:r>
              <a:rPr lang="en-US" sz="1800" b="1" i="1" dirty="0" smtClean="0">
                <a:solidFill>
                  <a:srgbClr val="0033CC"/>
                </a:solidFill>
              </a:rPr>
              <a:t> </a:t>
            </a:r>
            <a:r>
              <a:rPr lang="en-US" sz="1800" b="1" i="1" dirty="0" smtClean="0">
                <a:solidFill>
                  <a:srgbClr val="33CC33"/>
                </a:solidFill>
              </a:rPr>
              <a:t>random bits).</a:t>
            </a:r>
          </a:p>
          <a:p>
            <a:pPr lvl="1" eaLnBrk="1" hangingPunct="1">
              <a:lnSpc>
                <a:spcPct val="90000"/>
              </a:lnSpc>
            </a:pPr>
            <a:r>
              <a:rPr lang="en-US" sz="1800" dirty="0" smtClean="0"/>
              <a:t>Spreads signal over entire spectrum using pseudo-random sequence (similar to</a:t>
            </a:r>
            <a:r>
              <a:rPr lang="en-US" sz="1800" b="1" dirty="0" smtClean="0">
                <a:solidFill>
                  <a:srgbClr val="000066"/>
                </a:solidFill>
                <a:latin typeface="Comic Sans MS" pitchFamily="66" charset="0"/>
              </a:rPr>
              <a:t> CDMA  </a:t>
            </a:r>
            <a:r>
              <a:rPr lang="en-US" sz="1800" dirty="0" smtClean="0"/>
              <a:t>see Kurose &amp; Ross Chap 6).</a:t>
            </a:r>
          </a:p>
          <a:p>
            <a:pPr lvl="1" eaLnBrk="1" hangingPunct="1">
              <a:lnSpc>
                <a:spcPct val="90000"/>
              </a:lnSpc>
            </a:pPr>
            <a:r>
              <a:rPr lang="en-US" sz="1800" dirty="0" smtClean="0"/>
              <a:t>Each bit transmitted using an </a:t>
            </a:r>
            <a:r>
              <a:rPr lang="en-US" sz="1800" dirty="0" smtClean="0">
                <a:solidFill>
                  <a:srgbClr val="0033CC"/>
                </a:solidFill>
                <a:effectLst>
                  <a:outerShdw blurRad="38100" dist="38100" dir="2700000" algn="tl">
                    <a:srgbClr val="000000">
                      <a:alpha val="43137"/>
                    </a:srgbClr>
                  </a:outerShdw>
                </a:effectLst>
                <a:latin typeface="Comic Sans MS" pitchFamily="66" charset="0"/>
              </a:rPr>
              <a:t>11-bit</a:t>
            </a:r>
            <a:r>
              <a:rPr lang="en-US" sz="1800" dirty="0" smtClean="0">
                <a:effectLst>
                  <a:outerShdw blurRad="38100" dist="38100" dir="2700000" algn="tl">
                    <a:srgbClr val="000000">
                      <a:alpha val="43137"/>
                    </a:srgbClr>
                  </a:outerShdw>
                </a:effectLst>
              </a:rPr>
              <a:t> </a:t>
            </a:r>
            <a:r>
              <a:rPr lang="en-US" sz="1800" dirty="0" smtClean="0"/>
              <a:t>chipping Barker sequence, PSK at 1Mbaud.</a:t>
            </a:r>
          </a:p>
          <a:p>
            <a:pPr lvl="1" eaLnBrk="1" hangingPunct="1">
              <a:lnSpc>
                <a:spcPct val="90000"/>
              </a:lnSpc>
            </a:pPr>
            <a:r>
              <a:rPr lang="en-US" sz="1800" dirty="0" smtClean="0"/>
              <a:t>This yields a capacity of 1 or 2 Mbps.</a:t>
            </a:r>
          </a:p>
        </p:txBody>
      </p:sp>
      <p:pic>
        <p:nvPicPr>
          <p:cNvPr id="13318" name="Picture 4" descr="02x37"/>
          <p:cNvPicPr>
            <a:picLocks noGrp="1" noChangeAspect="1" noChangeArrowheads="1"/>
          </p:cNvPicPr>
          <p:nvPr>
            <p:ph sz="half" idx="2"/>
          </p:nvPr>
        </p:nvPicPr>
        <p:blipFill>
          <a:blip r:embed="rId2" cstate="print"/>
          <a:srcRect/>
          <a:stretch>
            <a:fillRect/>
          </a:stretch>
        </p:blipFill>
        <p:spPr>
          <a:xfrm>
            <a:off x="1331913" y="3559175"/>
            <a:ext cx="6840537" cy="1757363"/>
          </a:xfrm>
          <a:noFill/>
        </p:spPr>
      </p:pic>
      <p:sp>
        <p:nvSpPr>
          <p:cNvPr id="2" name="Footer Placeholder 1"/>
          <p:cNvSpPr>
            <a:spLocks noGrp="1"/>
          </p:cNvSpPr>
          <p:nvPr>
            <p:ph type="ftr" sz="quarter" idx="11"/>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ndParaRPr>
          </a:p>
        </p:txBody>
      </p:sp>
      <p:sp>
        <p:nvSpPr>
          <p:cNvPr id="3" name="Slide Number Placeholder 2"/>
          <p:cNvSpPr>
            <a:spLocks noGrp="1"/>
          </p:cNvSpPr>
          <p:nvPr>
            <p:ph type="sldNum" sz="quarter" idx="12"/>
          </p:nvPr>
        </p:nvSpPr>
        <p:spPr/>
        <p:txBody>
          <a:bodyPr/>
          <a:lstStyle/>
          <a:p>
            <a:pPr>
              <a:defRPr/>
            </a:pPr>
            <a:fld id="{C255F365-3AE2-44B4-BE7B-31F40B0786A7}" type="slidenum">
              <a:rPr lang="en-US" smtClean="0"/>
              <a:pPr>
                <a:defRPr/>
              </a:pPr>
              <a:t>25</a:t>
            </a:fld>
            <a:endParaRPr lang="en-US"/>
          </a:p>
        </p:txBody>
      </p:sp>
      <p:sp>
        <p:nvSpPr>
          <p:cNvPr id="16390" name="Rectangle 6"/>
          <p:cNvSpPr>
            <a:spLocks noChangeArrowheads="1"/>
          </p:cNvSpPr>
          <p:nvPr/>
        </p:nvSpPr>
        <p:spPr bwMode="auto">
          <a:xfrm>
            <a:off x="395288" y="5429264"/>
            <a:ext cx="7772400" cy="566737"/>
          </a:xfrm>
          <a:prstGeom prst="rect">
            <a:avLst/>
          </a:prstGeom>
          <a:noFill/>
          <a:ln w="9525">
            <a:noFill/>
            <a:miter lim="800000"/>
            <a:headEnd/>
            <a:tailEnd/>
          </a:ln>
          <a:effectLst/>
        </p:spPr>
        <p:txBody>
          <a:bodyPr anchor="ctr"/>
          <a:lstStyle/>
          <a:p>
            <a:pPr algn="ctr">
              <a:defRPr/>
            </a:pPr>
            <a:r>
              <a:rPr lang="en-US" sz="2000" b="1" u="none" dirty="0">
                <a:solidFill>
                  <a:schemeClr val="tx2"/>
                </a:solidFill>
                <a:effectLst>
                  <a:outerShdw blurRad="38100" dist="38100" dir="2700000" algn="tl">
                    <a:srgbClr val="C0C0C0"/>
                  </a:outerShdw>
                </a:effectLst>
                <a:latin typeface="Comic Sans MS" pitchFamily="66" charset="0"/>
              </a:rPr>
              <a:t>Figure 2.37 Example 4-bit chipping sequence</a:t>
            </a:r>
            <a:endParaRPr lang="en-GB" sz="2000" b="1" u="none" dirty="0">
              <a:solidFill>
                <a:schemeClr val="tx2"/>
              </a:solidFill>
              <a:effectLst>
                <a:outerShdw blurRad="38100" dist="38100" dir="2700000" algn="tl">
                  <a:srgbClr val="C0C0C0"/>
                </a:outerShdw>
              </a:effectLst>
              <a:latin typeface="Comic Sans MS" pitchFamily="66" charset="0"/>
            </a:endParaRPr>
          </a:p>
        </p:txBody>
      </p:sp>
      <p:sp>
        <p:nvSpPr>
          <p:cNvPr id="13320" name="Rectangle 7"/>
          <p:cNvSpPr>
            <a:spLocks noChangeArrowheads="1"/>
          </p:cNvSpPr>
          <p:nvPr/>
        </p:nvSpPr>
        <p:spPr bwMode="auto">
          <a:xfrm>
            <a:off x="7331075" y="5827713"/>
            <a:ext cx="1489075" cy="338137"/>
          </a:xfrm>
          <a:prstGeom prst="rect">
            <a:avLst/>
          </a:prstGeom>
          <a:noFill/>
          <a:ln w="19050">
            <a:solidFill>
              <a:srgbClr val="008000"/>
            </a:solidFill>
            <a:miter lim="800000"/>
            <a:headEnd/>
            <a:tailEnd/>
          </a:ln>
        </p:spPr>
        <p:txBody>
          <a:bodyPr wrap="none" anchor="ctr"/>
          <a:lstStyle/>
          <a:p>
            <a:pPr algn="ctr" eaLnBrk="0" hangingPunct="0"/>
            <a:r>
              <a:rPr lang="en-US" sz="1800" i="1" u="none">
                <a:solidFill>
                  <a:srgbClr val="008000"/>
                </a:solidFill>
                <a:latin typeface="Comic Sans MS" pitchFamily="66" charset="0"/>
                <a:cs typeface="Arial" charset="0"/>
              </a:rPr>
              <a:t>P&amp;D slide</a:t>
            </a:r>
          </a:p>
        </p:txBody>
      </p:sp>
      <p:sp>
        <p:nvSpPr>
          <p:cNvPr id="9" name="Rectangle 8"/>
          <p:cNvSpPr>
            <a:spLocks noChangeArrowheads="1"/>
          </p:cNvSpPr>
          <p:nvPr/>
        </p:nvSpPr>
        <p:spPr bwMode="auto">
          <a:xfrm>
            <a:off x="7015163" y="3143250"/>
            <a:ext cx="1985962" cy="714375"/>
          </a:xfrm>
          <a:prstGeom prst="rect">
            <a:avLst/>
          </a:prstGeom>
          <a:noFill/>
          <a:ln w="25400" algn="ctr">
            <a:solidFill>
              <a:srgbClr val="A50021"/>
            </a:solidFill>
            <a:round/>
            <a:headEnd/>
            <a:tailEnd/>
          </a:ln>
        </p:spPr>
        <p:txBody>
          <a:bodyPr/>
          <a:lstStyle/>
          <a:p>
            <a:pPr algn="ctr"/>
            <a:r>
              <a:rPr lang="en-US" sz="1800" u="none">
                <a:solidFill>
                  <a:srgbClr val="A50021"/>
                </a:solidFill>
                <a:latin typeface="Comic Sans MS" pitchFamily="66" charset="0"/>
              </a:rPr>
              <a:t>unique code</a:t>
            </a:r>
          </a:p>
          <a:p>
            <a:pPr algn="ctr"/>
            <a:r>
              <a:rPr lang="en-US" sz="1800" u="none">
                <a:solidFill>
                  <a:srgbClr val="A50021"/>
                </a:solidFill>
                <a:latin typeface="Comic Sans MS" pitchFamily="66" charset="0"/>
              </a:rPr>
              <a:t>per sender</a:t>
            </a:r>
            <a:endParaRPr lang="en-US" sz="1800">
              <a:solidFill>
                <a:srgbClr val="A50021"/>
              </a:solidFill>
              <a:latin typeface="Comic Sans MS" pitchFamily="66" charset="0"/>
            </a:endParaRPr>
          </a:p>
        </p:txBody>
      </p:sp>
      <p:cxnSp>
        <p:nvCxnSpPr>
          <p:cNvPr id="10" name="Straight Arrow Connector 9"/>
          <p:cNvCxnSpPr>
            <a:cxnSpLocks noChangeShapeType="1"/>
            <a:stCxn id="9" idx="2"/>
          </p:cNvCxnSpPr>
          <p:nvPr/>
        </p:nvCxnSpPr>
        <p:spPr bwMode="auto">
          <a:xfrm rot="5400000">
            <a:off x="7469187" y="3817938"/>
            <a:ext cx="500063" cy="579438"/>
          </a:xfrm>
          <a:prstGeom prst="straightConnector1">
            <a:avLst/>
          </a:prstGeom>
          <a:noFill/>
          <a:ln w="25400" algn="ctr">
            <a:solidFill>
              <a:srgbClr val="A5002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57147" y="-24"/>
            <a:ext cx="9086885" cy="1000132"/>
          </a:xfrm>
          <a:solidFill>
            <a:schemeClr val="accent2"/>
          </a:solidFill>
        </p:spPr>
        <p:txBody>
          <a:bodyPr/>
          <a:lstStyle/>
          <a:p>
            <a:r>
              <a:rPr lang="en-US" sz="3600" dirty="0"/>
              <a:t>Code Division Multiple Access (CDMA)</a:t>
            </a:r>
          </a:p>
        </p:txBody>
      </p:sp>
      <p:sp>
        <p:nvSpPr>
          <p:cNvPr id="403459" name="Rectangle 3"/>
          <p:cNvSpPr>
            <a:spLocks noGrp="1" noChangeArrowheads="1"/>
          </p:cNvSpPr>
          <p:nvPr>
            <p:ph idx="1"/>
          </p:nvPr>
        </p:nvSpPr>
        <p:spPr>
          <a:xfrm>
            <a:off x="533400" y="1214422"/>
            <a:ext cx="7934325" cy="4648200"/>
          </a:xfrm>
        </p:spPr>
        <p:txBody>
          <a:bodyPr/>
          <a:lstStyle/>
          <a:p>
            <a:pPr>
              <a:lnSpc>
                <a:spcPct val="80000"/>
              </a:lnSpc>
            </a:pPr>
            <a:r>
              <a:rPr lang="en-US" sz="2400" dirty="0"/>
              <a:t>U</a:t>
            </a:r>
            <a:r>
              <a:rPr lang="en-US" sz="2400" dirty="0" smtClean="0"/>
              <a:t>sed  </a:t>
            </a:r>
            <a:r>
              <a:rPr lang="en-US" sz="2400" dirty="0"/>
              <a:t>in several wireless broadcast channels (</a:t>
            </a:r>
            <a:r>
              <a:rPr lang="en-US" sz="2400" dirty="0" smtClean="0"/>
              <a:t>cellular</a:t>
            </a:r>
            <a:r>
              <a:rPr lang="en-US" sz="2400" dirty="0"/>
              <a:t> </a:t>
            </a:r>
            <a:r>
              <a:rPr lang="en-US" sz="2400" dirty="0" smtClean="0"/>
              <a:t>and satellite) standards.</a:t>
            </a:r>
            <a:endParaRPr lang="en-US" sz="2400" dirty="0"/>
          </a:p>
          <a:p>
            <a:pPr>
              <a:lnSpc>
                <a:spcPct val="80000"/>
              </a:lnSpc>
            </a:pPr>
            <a:r>
              <a:rPr lang="en-US" sz="2400" dirty="0" smtClean="0"/>
              <a:t>A unique </a:t>
            </a:r>
            <a:r>
              <a:rPr lang="en-US" sz="2400" dirty="0"/>
              <a:t>“code” </a:t>
            </a:r>
            <a:r>
              <a:rPr lang="en-US" sz="2400" dirty="0" smtClean="0"/>
              <a:t>is assigned </a:t>
            </a:r>
            <a:r>
              <a:rPr lang="en-US" sz="2400" dirty="0"/>
              <a:t>to each user; i.e., code set </a:t>
            </a:r>
            <a:r>
              <a:rPr lang="en-US" sz="2400" dirty="0" smtClean="0"/>
              <a:t>partitioning.</a:t>
            </a:r>
            <a:endParaRPr lang="en-US" sz="2400" dirty="0"/>
          </a:p>
          <a:p>
            <a:pPr>
              <a:lnSpc>
                <a:spcPct val="80000"/>
              </a:lnSpc>
            </a:pPr>
            <a:r>
              <a:rPr lang="en-US" sz="2400" dirty="0"/>
              <a:t>A</a:t>
            </a:r>
            <a:r>
              <a:rPr lang="en-US" sz="2400" dirty="0" smtClean="0"/>
              <a:t>ll </a:t>
            </a:r>
            <a:r>
              <a:rPr lang="en-US" sz="2400" dirty="0"/>
              <a:t>users share </a:t>
            </a:r>
            <a:r>
              <a:rPr lang="en-US" sz="2400" dirty="0" smtClean="0"/>
              <a:t>the same </a:t>
            </a:r>
            <a:r>
              <a:rPr lang="en-US" sz="2400" dirty="0"/>
              <a:t>frequency, but each user has </a:t>
            </a:r>
            <a:r>
              <a:rPr lang="en-US" sz="2400" dirty="0" smtClean="0"/>
              <a:t>its own </a:t>
            </a:r>
            <a:r>
              <a:rPr lang="en-US" sz="2400" dirty="0" smtClean="0">
                <a:solidFill>
                  <a:schemeClr val="accent1"/>
                </a:solidFill>
              </a:rPr>
              <a:t>chipping </a:t>
            </a:r>
            <a:r>
              <a:rPr lang="en-US" sz="2400" dirty="0">
                <a:solidFill>
                  <a:schemeClr val="accent1"/>
                </a:solidFill>
              </a:rPr>
              <a:t>sequence </a:t>
            </a:r>
            <a:r>
              <a:rPr lang="en-US" sz="2400" dirty="0"/>
              <a:t>(i.e., </a:t>
            </a:r>
            <a:r>
              <a:rPr lang="en-US" sz="2400" dirty="0" smtClean="0"/>
              <a:t>unique code</a:t>
            </a:r>
            <a:r>
              <a:rPr lang="en-US" sz="2400" dirty="0"/>
              <a:t>) to encode </a:t>
            </a:r>
            <a:r>
              <a:rPr lang="en-US" sz="2400" dirty="0" smtClean="0"/>
              <a:t>data.</a:t>
            </a:r>
            <a:endParaRPr lang="en-US" sz="2400" dirty="0"/>
          </a:p>
          <a:p>
            <a:pPr>
              <a:lnSpc>
                <a:spcPct val="80000"/>
              </a:lnSpc>
            </a:pPr>
            <a:r>
              <a:rPr lang="en-US" sz="2400" dirty="0">
                <a:solidFill>
                  <a:schemeClr val="accent2"/>
                </a:solidFill>
              </a:rPr>
              <a:t>encoded signal </a:t>
            </a:r>
            <a:r>
              <a:rPr lang="en-US" sz="2400" dirty="0"/>
              <a:t>= (original data) X (chipping sequence)</a:t>
            </a:r>
          </a:p>
          <a:p>
            <a:pPr>
              <a:lnSpc>
                <a:spcPct val="80000"/>
              </a:lnSpc>
            </a:pPr>
            <a:r>
              <a:rPr lang="en-US" sz="2400" dirty="0">
                <a:solidFill>
                  <a:schemeClr val="accent2"/>
                </a:solidFill>
              </a:rPr>
              <a:t>decoding: </a:t>
            </a:r>
            <a:r>
              <a:rPr lang="en-US" sz="2400" dirty="0"/>
              <a:t>inner-product of encoded signal and chipping sequence</a:t>
            </a:r>
          </a:p>
          <a:p>
            <a:pPr>
              <a:lnSpc>
                <a:spcPct val="80000"/>
              </a:lnSpc>
            </a:pPr>
            <a:r>
              <a:rPr lang="en-US" sz="2400" dirty="0"/>
              <a:t>A</a:t>
            </a:r>
            <a:r>
              <a:rPr lang="en-US" sz="2400" dirty="0" smtClean="0"/>
              <a:t>llows </a:t>
            </a:r>
            <a:r>
              <a:rPr lang="en-US" sz="2400" dirty="0"/>
              <a:t>multiple users to “coexist” and transmit simultaneously with minimal interference (if codes are “orthogonal</a:t>
            </a:r>
            <a:r>
              <a:rPr lang="en-US" sz="2400" dirty="0" smtClean="0"/>
              <a:t>”).</a:t>
            </a:r>
            <a:endParaRPr lang="en-US" sz="3200" dirty="0"/>
          </a:p>
          <a:p>
            <a:pPr>
              <a:lnSpc>
                <a:spcPct val="80000"/>
              </a:lnSpc>
            </a:pPr>
            <a:endParaRPr lang="en-US" sz="3200"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533400" y="71414"/>
            <a:ext cx="7772400" cy="965221"/>
          </a:xfrm>
          <a:solidFill>
            <a:schemeClr val="accent2"/>
          </a:solidFill>
        </p:spPr>
        <p:txBody>
          <a:bodyPr/>
          <a:lstStyle/>
          <a:p>
            <a:r>
              <a:rPr lang="en-US" dirty="0"/>
              <a:t>CDMA Encode/Decode</a:t>
            </a:r>
          </a:p>
        </p:txBody>
      </p:sp>
      <p:sp>
        <p:nvSpPr>
          <p:cNvPr id="404610" name="Footer Placeholder 404609"/>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04611" name="Slide Number Placeholder 404610"/>
          <p:cNvSpPr>
            <a:spLocks noGrp="1"/>
          </p:cNvSpPr>
          <p:nvPr>
            <p:ph type="sldNum" sz="quarter" idx="11"/>
          </p:nvPr>
        </p:nvSpPr>
        <p:spPr/>
        <p:txBody>
          <a:bodyPr/>
          <a:lstStyle/>
          <a:p>
            <a:pPr>
              <a:defRPr/>
            </a:pPr>
            <a:fld id="{3786ED73-AFAE-40D1-8B17-06E2B2BE615A}" type="slidenum">
              <a:rPr lang="en-US" smtClean="0"/>
              <a:pPr>
                <a:defRPr/>
              </a:pPr>
              <a:t>27</a:t>
            </a:fld>
            <a:endParaRPr lang="en-US" dirty="0"/>
          </a:p>
        </p:txBody>
      </p:sp>
      <p:sp>
        <p:nvSpPr>
          <p:cNvPr id="404486"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404489" name="Line 9"/>
          <p:cNvSpPr>
            <a:spLocks noChangeShapeType="1"/>
          </p:cNvSpPr>
          <p:nvPr/>
        </p:nvSpPr>
        <p:spPr bwMode="auto">
          <a:xfrm>
            <a:off x="4276725" y="1528763"/>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404490" name="Text Box 10"/>
          <p:cNvSpPr txBox="1">
            <a:spLocks noChangeArrowheads="1"/>
          </p:cNvSpPr>
          <p:nvPr/>
        </p:nvSpPr>
        <p:spPr bwMode="auto">
          <a:xfrm>
            <a:off x="2389188" y="2960688"/>
            <a:ext cx="669925" cy="336550"/>
          </a:xfrm>
          <a:prstGeom prst="rect">
            <a:avLst/>
          </a:prstGeom>
          <a:noFill/>
          <a:ln w="9525">
            <a:noFill/>
            <a:miter lim="800000"/>
            <a:headEnd/>
            <a:tailEnd/>
          </a:ln>
          <a:effectLst/>
        </p:spPr>
        <p:txBody>
          <a:bodyPr wrap="none">
            <a:spAutoFit/>
          </a:bodyPr>
          <a:lstStyle/>
          <a:p>
            <a:r>
              <a:rPr lang="en-US" sz="1600">
                <a:latin typeface="Arial" charset="0"/>
                <a:cs typeface="Arial" charset="0"/>
              </a:rPr>
              <a:t>slot 1</a:t>
            </a:r>
          </a:p>
        </p:txBody>
      </p:sp>
      <p:sp>
        <p:nvSpPr>
          <p:cNvPr id="404491" name="Text Box 11"/>
          <p:cNvSpPr txBox="1">
            <a:spLocks noChangeArrowheads="1"/>
          </p:cNvSpPr>
          <p:nvPr/>
        </p:nvSpPr>
        <p:spPr bwMode="auto">
          <a:xfrm>
            <a:off x="3408363" y="2965450"/>
            <a:ext cx="669925" cy="336550"/>
          </a:xfrm>
          <a:prstGeom prst="rect">
            <a:avLst/>
          </a:prstGeom>
          <a:noFill/>
          <a:ln w="9525">
            <a:noFill/>
            <a:miter lim="800000"/>
            <a:headEnd/>
            <a:tailEnd/>
          </a:ln>
          <a:effectLst/>
        </p:spPr>
        <p:txBody>
          <a:bodyPr wrap="none">
            <a:spAutoFit/>
          </a:bodyPr>
          <a:lstStyle/>
          <a:p>
            <a:r>
              <a:rPr lang="en-US" sz="1600">
                <a:latin typeface="Arial" charset="0"/>
                <a:cs typeface="Arial" charset="0"/>
              </a:rPr>
              <a:t>slot 0</a:t>
            </a:r>
          </a:p>
        </p:txBody>
      </p:sp>
      <p:grpSp>
        <p:nvGrpSpPr>
          <p:cNvPr id="2" name="Group 150"/>
          <p:cNvGrpSpPr>
            <a:grpSpLocks/>
          </p:cNvGrpSpPr>
          <p:nvPr/>
        </p:nvGrpSpPr>
        <p:grpSpPr bwMode="auto">
          <a:xfrm>
            <a:off x="2084388" y="1462088"/>
            <a:ext cx="1254125" cy="1624012"/>
            <a:chOff x="1313" y="921"/>
            <a:chExt cx="790" cy="1023"/>
          </a:xfrm>
        </p:grpSpPr>
        <p:sp>
          <p:nvSpPr>
            <p:cNvPr id="404485"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p:spPr>
          <p:txBody>
            <a:bodyPr wrap="none"/>
            <a:lstStyle/>
            <a:p>
              <a:endParaRPr lang="en-US"/>
            </a:p>
          </p:txBody>
        </p:sp>
        <p:sp>
          <p:nvSpPr>
            <p:cNvPr id="404492"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404495" name="Text Box 15"/>
            <p:cNvSpPr txBox="1">
              <a:spLocks noChangeArrowheads="1"/>
            </p:cNvSpPr>
            <p:nvPr/>
          </p:nvSpPr>
          <p:spPr bwMode="auto">
            <a:xfrm>
              <a:off x="1436" y="1194"/>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nvGrpSpPr>
            <p:cNvPr id="3" name="Group 44"/>
            <p:cNvGrpSpPr>
              <a:grpSpLocks/>
            </p:cNvGrpSpPr>
            <p:nvPr/>
          </p:nvGrpSpPr>
          <p:grpSpPr bwMode="auto">
            <a:xfrm>
              <a:off x="1313" y="1534"/>
              <a:ext cx="790" cy="307"/>
              <a:chOff x="1313" y="1534"/>
              <a:chExt cx="790" cy="307"/>
            </a:xfrm>
          </p:grpSpPr>
          <p:sp>
            <p:nvSpPr>
              <p:cNvPr id="404497" name="Text Box 1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 name="Group 22"/>
              <p:cNvGrpSpPr>
                <a:grpSpLocks/>
              </p:cNvGrpSpPr>
              <p:nvPr/>
            </p:nvGrpSpPr>
            <p:grpSpPr bwMode="auto">
              <a:xfrm>
                <a:off x="1353" y="1539"/>
                <a:ext cx="258" cy="147"/>
                <a:chOff x="1353" y="1539"/>
                <a:chExt cx="258" cy="144"/>
              </a:xfrm>
            </p:grpSpPr>
            <p:sp>
              <p:nvSpPr>
                <p:cNvPr id="404498"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00" name="Line 2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01" name="Line 2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5" name="Group 23"/>
              <p:cNvGrpSpPr>
                <a:grpSpLocks/>
              </p:cNvGrpSpPr>
              <p:nvPr/>
            </p:nvGrpSpPr>
            <p:grpSpPr bwMode="auto">
              <a:xfrm>
                <a:off x="1773" y="1686"/>
                <a:ext cx="258" cy="144"/>
                <a:chOff x="1353" y="1539"/>
                <a:chExt cx="258" cy="144"/>
              </a:xfrm>
            </p:grpSpPr>
            <p:sp>
              <p:nvSpPr>
                <p:cNvPr id="404504"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05" name="Line 25"/>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06" name="Line 26"/>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507"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508"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509" name="Text Box 29"/>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10" name="Text Box 30"/>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11" name="Text Box 31"/>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6" name="Group 34"/>
              <p:cNvGrpSpPr>
                <a:grpSpLocks/>
              </p:cNvGrpSpPr>
              <p:nvPr/>
            </p:nvGrpSpPr>
            <p:grpSpPr bwMode="auto">
              <a:xfrm>
                <a:off x="1565" y="1684"/>
                <a:ext cx="211" cy="157"/>
                <a:chOff x="857" y="1909"/>
                <a:chExt cx="211" cy="157"/>
              </a:xfrm>
            </p:grpSpPr>
            <p:sp>
              <p:nvSpPr>
                <p:cNvPr id="404512" name="Text Box 3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13" name="Text Box 3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7" name="Group 35"/>
              <p:cNvGrpSpPr>
                <a:grpSpLocks/>
              </p:cNvGrpSpPr>
              <p:nvPr/>
            </p:nvGrpSpPr>
            <p:grpSpPr bwMode="auto">
              <a:xfrm>
                <a:off x="1730" y="1684"/>
                <a:ext cx="211" cy="157"/>
                <a:chOff x="857" y="1909"/>
                <a:chExt cx="211" cy="157"/>
              </a:xfrm>
            </p:grpSpPr>
            <p:sp>
              <p:nvSpPr>
                <p:cNvPr id="404516" name="Text Box 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17" name="Text Box 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 name="Group 38"/>
              <p:cNvGrpSpPr>
                <a:grpSpLocks/>
              </p:cNvGrpSpPr>
              <p:nvPr/>
            </p:nvGrpSpPr>
            <p:grpSpPr bwMode="auto">
              <a:xfrm>
                <a:off x="1808" y="1684"/>
                <a:ext cx="211" cy="157"/>
                <a:chOff x="857" y="1909"/>
                <a:chExt cx="211" cy="157"/>
              </a:xfrm>
            </p:grpSpPr>
            <p:sp>
              <p:nvSpPr>
                <p:cNvPr id="404519" name="Text Box 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20" name="Text Box 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9" name="Group 41"/>
              <p:cNvGrpSpPr>
                <a:grpSpLocks/>
              </p:cNvGrpSpPr>
              <p:nvPr/>
            </p:nvGrpSpPr>
            <p:grpSpPr bwMode="auto">
              <a:xfrm>
                <a:off x="1892" y="1681"/>
                <a:ext cx="211" cy="157"/>
                <a:chOff x="857" y="1909"/>
                <a:chExt cx="211" cy="157"/>
              </a:xfrm>
            </p:grpSpPr>
            <p:sp>
              <p:nvSpPr>
                <p:cNvPr id="404522" name="Text Box 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23" name="Text Box 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
        <p:nvSpPr>
          <p:cNvPr id="404554"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p:spPr>
        <p:txBody>
          <a:bodyPr wrap="none" anchor="ctr"/>
          <a:lstStyle/>
          <a:p>
            <a:endParaRPr lang="en-US"/>
          </a:p>
        </p:txBody>
      </p:sp>
      <p:sp>
        <p:nvSpPr>
          <p:cNvPr id="404555" name="Text Box 75"/>
          <p:cNvSpPr txBox="1">
            <a:spLocks noChangeArrowheads="1"/>
          </p:cNvSpPr>
          <p:nvPr/>
        </p:nvSpPr>
        <p:spPr bwMode="auto">
          <a:xfrm>
            <a:off x="4298950" y="1444625"/>
            <a:ext cx="1182688" cy="366713"/>
          </a:xfrm>
          <a:prstGeom prst="rect">
            <a:avLst/>
          </a:prstGeom>
          <a:noFill/>
          <a:ln w="9525">
            <a:noFill/>
            <a:miter lim="800000"/>
            <a:headEnd/>
            <a:tailEnd/>
          </a:ln>
          <a:effectLst/>
        </p:spPr>
        <p:txBody>
          <a:bodyPr wrap="none">
            <a:spAutoFit/>
          </a:bodyPr>
          <a:lstStyle/>
          <a:p>
            <a:r>
              <a:rPr lang="en-US">
                <a:latin typeface="Arial" charset="0"/>
                <a:cs typeface="Arial" charset="0"/>
              </a:rPr>
              <a:t>Z</a:t>
            </a:r>
            <a:r>
              <a:rPr lang="en-US" baseline="-25000">
                <a:latin typeface="Arial" charset="0"/>
                <a:cs typeface="Arial" charset="0"/>
              </a:rPr>
              <a:t>i,m</a:t>
            </a:r>
            <a:r>
              <a:rPr lang="en-US">
                <a:latin typeface="Arial" charset="0"/>
                <a:cs typeface="Arial" charset="0"/>
              </a:rPr>
              <a:t>= d</a:t>
            </a:r>
            <a:r>
              <a:rPr lang="en-US" baseline="-25000">
                <a:latin typeface="Arial" charset="0"/>
                <a:cs typeface="Arial" charset="0"/>
              </a:rPr>
              <a:t>i</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404552" name="Line 72"/>
          <p:cNvSpPr>
            <a:spLocks noChangeShapeType="1"/>
          </p:cNvSpPr>
          <p:nvPr/>
        </p:nvSpPr>
        <p:spPr bwMode="auto">
          <a:xfrm>
            <a:off x="4319588" y="1985963"/>
            <a:ext cx="319087" cy="4762"/>
          </a:xfrm>
          <a:prstGeom prst="line">
            <a:avLst/>
          </a:prstGeom>
          <a:noFill/>
          <a:ln w="38100">
            <a:solidFill>
              <a:schemeClr val="tx1"/>
            </a:solidFill>
            <a:round/>
            <a:headEnd/>
            <a:tailEnd type="triangle" w="med" len="med"/>
          </a:ln>
          <a:effectLst/>
        </p:spPr>
        <p:txBody>
          <a:bodyPr wrap="none"/>
          <a:lstStyle/>
          <a:p>
            <a:endParaRPr lang="en-US"/>
          </a:p>
        </p:txBody>
      </p:sp>
      <p:sp>
        <p:nvSpPr>
          <p:cNvPr id="404553"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p:spPr>
        <p:txBody>
          <a:bodyPr wrap="none"/>
          <a:lstStyle/>
          <a:p>
            <a:endParaRPr lang="en-US"/>
          </a:p>
        </p:txBody>
      </p:sp>
      <p:grpSp>
        <p:nvGrpSpPr>
          <p:cNvPr id="10" name="Group 149"/>
          <p:cNvGrpSpPr>
            <a:grpSpLocks/>
          </p:cNvGrpSpPr>
          <p:nvPr/>
        </p:nvGrpSpPr>
        <p:grpSpPr bwMode="auto">
          <a:xfrm>
            <a:off x="3141663" y="1695450"/>
            <a:ext cx="1254125" cy="1236663"/>
            <a:chOff x="1979" y="1068"/>
            <a:chExt cx="790" cy="779"/>
          </a:xfrm>
        </p:grpSpPr>
        <p:sp>
          <p:nvSpPr>
            <p:cNvPr id="404493"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404496" name="Text Box 16"/>
            <p:cNvSpPr txBox="1">
              <a:spLocks noChangeArrowheads="1"/>
            </p:cNvSpPr>
            <p:nvPr/>
          </p:nvSpPr>
          <p:spPr bwMode="auto">
            <a:xfrm>
              <a:off x="2186" y="1068"/>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nvGrpSpPr>
            <p:cNvPr id="11" name="Group 45"/>
            <p:cNvGrpSpPr>
              <a:grpSpLocks/>
            </p:cNvGrpSpPr>
            <p:nvPr/>
          </p:nvGrpSpPr>
          <p:grpSpPr bwMode="auto">
            <a:xfrm>
              <a:off x="1979" y="1540"/>
              <a:ext cx="790" cy="307"/>
              <a:chOff x="1313" y="1534"/>
              <a:chExt cx="790" cy="307"/>
            </a:xfrm>
          </p:grpSpPr>
          <p:sp>
            <p:nvSpPr>
              <p:cNvPr id="404526"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2" name="Group 47"/>
              <p:cNvGrpSpPr>
                <a:grpSpLocks/>
              </p:cNvGrpSpPr>
              <p:nvPr/>
            </p:nvGrpSpPr>
            <p:grpSpPr bwMode="auto">
              <a:xfrm>
                <a:off x="1353" y="1539"/>
                <a:ext cx="258" cy="147"/>
                <a:chOff x="1353" y="1539"/>
                <a:chExt cx="258" cy="144"/>
              </a:xfrm>
            </p:grpSpPr>
            <p:sp>
              <p:nvSpPr>
                <p:cNvPr id="404528"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29"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30"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3" name="Group 51"/>
              <p:cNvGrpSpPr>
                <a:grpSpLocks/>
              </p:cNvGrpSpPr>
              <p:nvPr/>
            </p:nvGrpSpPr>
            <p:grpSpPr bwMode="auto">
              <a:xfrm>
                <a:off x="1773" y="1686"/>
                <a:ext cx="258" cy="144"/>
                <a:chOff x="1353" y="1539"/>
                <a:chExt cx="258" cy="144"/>
              </a:xfrm>
            </p:grpSpPr>
            <p:sp>
              <p:nvSpPr>
                <p:cNvPr id="404532"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33"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34"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535"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536"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537"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38"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39"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4" name="Group 60"/>
              <p:cNvGrpSpPr>
                <a:grpSpLocks/>
              </p:cNvGrpSpPr>
              <p:nvPr/>
            </p:nvGrpSpPr>
            <p:grpSpPr bwMode="auto">
              <a:xfrm>
                <a:off x="1565" y="1684"/>
                <a:ext cx="211" cy="157"/>
                <a:chOff x="857" y="1909"/>
                <a:chExt cx="211" cy="157"/>
              </a:xfrm>
            </p:grpSpPr>
            <p:sp>
              <p:nvSpPr>
                <p:cNvPr id="404541"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42"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5" name="Group 63"/>
              <p:cNvGrpSpPr>
                <a:grpSpLocks/>
              </p:cNvGrpSpPr>
              <p:nvPr/>
            </p:nvGrpSpPr>
            <p:grpSpPr bwMode="auto">
              <a:xfrm>
                <a:off x="1730" y="1684"/>
                <a:ext cx="211" cy="157"/>
                <a:chOff x="857" y="1909"/>
                <a:chExt cx="211" cy="157"/>
              </a:xfrm>
            </p:grpSpPr>
            <p:sp>
              <p:nvSpPr>
                <p:cNvPr id="404544"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45"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 name="Group 66"/>
              <p:cNvGrpSpPr>
                <a:grpSpLocks/>
              </p:cNvGrpSpPr>
              <p:nvPr/>
            </p:nvGrpSpPr>
            <p:grpSpPr bwMode="auto">
              <a:xfrm>
                <a:off x="1808" y="1684"/>
                <a:ext cx="211" cy="157"/>
                <a:chOff x="857" y="1909"/>
                <a:chExt cx="211" cy="157"/>
              </a:xfrm>
            </p:grpSpPr>
            <p:sp>
              <p:nvSpPr>
                <p:cNvPr id="404547"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48"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7" name="Group 69"/>
              <p:cNvGrpSpPr>
                <a:grpSpLocks/>
              </p:cNvGrpSpPr>
              <p:nvPr/>
            </p:nvGrpSpPr>
            <p:grpSpPr bwMode="auto">
              <a:xfrm>
                <a:off x="1892" y="1681"/>
                <a:ext cx="211" cy="157"/>
                <a:chOff x="857" y="1909"/>
                <a:chExt cx="211" cy="157"/>
              </a:xfrm>
            </p:grpSpPr>
            <p:sp>
              <p:nvSpPr>
                <p:cNvPr id="404550"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51"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18" name="Group 76"/>
          <p:cNvGrpSpPr>
            <a:grpSpLocks/>
          </p:cNvGrpSpPr>
          <p:nvPr/>
        </p:nvGrpSpPr>
        <p:grpSpPr bwMode="auto">
          <a:xfrm>
            <a:off x="6461125" y="1830388"/>
            <a:ext cx="1254125" cy="487362"/>
            <a:chOff x="1313" y="1534"/>
            <a:chExt cx="790" cy="307"/>
          </a:xfrm>
        </p:grpSpPr>
        <p:sp>
          <p:nvSpPr>
            <p:cNvPr id="404557" name="Text Box 7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9" name="Group 78"/>
            <p:cNvGrpSpPr>
              <a:grpSpLocks/>
            </p:cNvGrpSpPr>
            <p:nvPr/>
          </p:nvGrpSpPr>
          <p:grpSpPr bwMode="auto">
            <a:xfrm>
              <a:off x="1353" y="1539"/>
              <a:ext cx="258" cy="147"/>
              <a:chOff x="1353" y="1539"/>
              <a:chExt cx="258" cy="144"/>
            </a:xfrm>
          </p:grpSpPr>
          <p:sp>
            <p:nvSpPr>
              <p:cNvPr id="404559"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60" name="Line 8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61" name="Line 8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0" name="Group 82"/>
            <p:cNvGrpSpPr>
              <a:grpSpLocks/>
            </p:cNvGrpSpPr>
            <p:nvPr/>
          </p:nvGrpSpPr>
          <p:grpSpPr bwMode="auto">
            <a:xfrm>
              <a:off x="1773" y="1686"/>
              <a:ext cx="258" cy="144"/>
              <a:chOff x="1353" y="1539"/>
              <a:chExt cx="258" cy="144"/>
            </a:xfrm>
          </p:grpSpPr>
          <p:sp>
            <p:nvSpPr>
              <p:cNvPr id="404563"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64" name="Line 8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65" name="Line 8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566"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567"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568" name="Text Box 88"/>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69" name="Text Box 89"/>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70" name="Text Box 90"/>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1" name="Group 91"/>
            <p:cNvGrpSpPr>
              <a:grpSpLocks/>
            </p:cNvGrpSpPr>
            <p:nvPr/>
          </p:nvGrpSpPr>
          <p:grpSpPr bwMode="auto">
            <a:xfrm>
              <a:off x="1565" y="1684"/>
              <a:ext cx="211" cy="157"/>
              <a:chOff x="857" y="1909"/>
              <a:chExt cx="211" cy="157"/>
            </a:xfrm>
          </p:grpSpPr>
          <p:sp>
            <p:nvSpPr>
              <p:cNvPr id="404572" name="Text Box 9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73" name="Text Box 9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 name="Group 94"/>
            <p:cNvGrpSpPr>
              <a:grpSpLocks/>
            </p:cNvGrpSpPr>
            <p:nvPr/>
          </p:nvGrpSpPr>
          <p:grpSpPr bwMode="auto">
            <a:xfrm>
              <a:off x="1730" y="1684"/>
              <a:ext cx="211" cy="157"/>
              <a:chOff x="857" y="1909"/>
              <a:chExt cx="211" cy="157"/>
            </a:xfrm>
          </p:grpSpPr>
          <p:sp>
            <p:nvSpPr>
              <p:cNvPr id="404575" name="Text Box 9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76" name="Text Box 9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3" name="Group 97"/>
            <p:cNvGrpSpPr>
              <a:grpSpLocks/>
            </p:cNvGrpSpPr>
            <p:nvPr/>
          </p:nvGrpSpPr>
          <p:grpSpPr bwMode="auto">
            <a:xfrm>
              <a:off x="1808" y="1684"/>
              <a:ext cx="211" cy="157"/>
              <a:chOff x="857" y="1909"/>
              <a:chExt cx="211" cy="157"/>
            </a:xfrm>
          </p:grpSpPr>
          <p:sp>
            <p:nvSpPr>
              <p:cNvPr id="404578" name="Text Box 9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79" name="Text Box 9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4" name="Group 100"/>
            <p:cNvGrpSpPr>
              <a:grpSpLocks/>
            </p:cNvGrpSpPr>
            <p:nvPr/>
          </p:nvGrpSpPr>
          <p:grpSpPr bwMode="auto">
            <a:xfrm>
              <a:off x="1892" y="1681"/>
              <a:ext cx="211" cy="157"/>
              <a:chOff x="857" y="1909"/>
              <a:chExt cx="211" cy="157"/>
            </a:xfrm>
          </p:grpSpPr>
          <p:sp>
            <p:nvSpPr>
              <p:cNvPr id="404581" name="Text Box 10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82" name="Text Box 10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5" name="Group 136"/>
          <p:cNvGrpSpPr>
            <a:grpSpLocks/>
          </p:cNvGrpSpPr>
          <p:nvPr/>
        </p:nvGrpSpPr>
        <p:grpSpPr bwMode="auto">
          <a:xfrm>
            <a:off x="5360988" y="1830388"/>
            <a:ext cx="1249362" cy="487362"/>
            <a:chOff x="4928" y="1534"/>
            <a:chExt cx="787" cy="307"/>
          </a:xfrm>
        </p:grpSpPr>
        <p:grpSp>
          <p:nvGrpSpPr>
            <p:cNvPr id="26" name="Group 134"/>
            <p:cNvGrpSpPr>
              <a:grpSpLocks/>
            </p:cNvGrpSpPr>
            <p:nvPr/>
          </p:nvGrpSpPr>
          <p:grpSpPr bwMode="auto">
            <a:xfrm>
              <a:off x="5354" y="1534"/>
              <a:ext cx="361" cy="154"/>
              <a:chOff x="5009" y="1132"/>
              <a:chExt cx="361" cy="154"/>
            </a:xfrm>
          </p:grpSpPr>
          <p:sp>
            <p:nvSpPr>
              <p:cNvPr id="404584" name="Text Box 104"/>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7" name="Group 105"/>
              <p:cNvGrpSpPr>
                <a:grpSpLocks/>
              </p:cNvGrpSpPr>
              <p:nvPr/>
            </p:nvGrpSpPr>
            <p:grpSpPr bwMode="auto">
              <a:xfrm>
                <a:off x="5049" y="1137"/>
                <a:ext cx="258" cy="147"/>
                <a:chOff x="1353" y="1539"/>
                <a:chExt cx="258" cy="144"/>
              </a:xfrm>
            </p:grpSpPr>
            <p:sp>
              <p:nvSpPr>
                <p:cNvPr id="404586"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87" name="Line 10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88" name="Line 10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595" name="Text Box 115"/>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596" name="Text Box 116"/>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8" name="Group 135"/>
            <p:cNvGrpSpPr>
              <a:grpSpLocks/>
            </p:cNvGrpSpPr>
            <p:nvPr/>
          </p:nvGrpSpPr>
          <p:grpSpPr bwMode="auto">
            <a:xfrm>
              <a:off x="4928" y="1536"/>
              <a:ext cx="550" cy="305"/>
              <a:chOff x="5114" y="1518"/>
              <a:chExt cx="550" cy="305"/>
            </a:xfrm>
          </p:grpSpPr>
          <p:grpSp>
            <p:nvGrpSpPr>
              <p:cNvPr id="29" name="Group 133"/>
              <p:cNvGrpSpPr>
                <a:grpSpLocks/>
              </p:cNvGrpSpPr>
              <p:nvPr/>
            </p:nvGrpSpPr>
            <p:grpSpPr bwMode="auto">
              <a:xfrm>
                <a:off x="5375" y="1518"/>
                <a:ext cx="196" cy="158"/>
                <a:chOff x="5378" y="1518"/>
                <a:chExt cx="196" cy="158"/>
              </a:xfrm>
            </p:grpSpPr>
            <p:sp>
              <p:nvSpPr>
                <p:cNvPr id="404594"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597" name="Text Box 117"/>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30" name="Group 132"/>
              <p:cNvGrpSpPr>
                <a:grpSpLocks/>
              </p:cNvGrpSpPr>
              <p:nvPr/>
            </p:nvGrpSpPr>
            <p:grpSpPr bwMode="auto">
              <a:xfrm>
                <a:off x="5453" y="1666"/>
                <a:ext cx="211" cy="157"/>
                <a:chOff x="5261" y="1282"/>
                <a:chExt cx="211" cy="157"/>
              </a:xfrm>
            </p:grpSpPr>
            <p:sp>
              <p:nvSpPr>
                <p:cNvPr id="404593"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31" name="Group 118"/>
                <p:cNvGrpSpPr>
                  <a:grpSpLocks/>
                </p:cNvGrpSpPr>
                <p:nvPr/>
              </p:nvGrpSpPr>
              <p:grpSpPr bwMode="auto">
                <a:xfrm>
                  <a:off x="5261" y="1282"/>
                  <a:ext cx="211" cy="157"/>
                  <a:chOff x="857" y="1909"/>
                  <a:chExt cx="211" cy="157"/>
                </a:xfrm>
              </p:grpSpPr>
              <p:sp>
                <p:nvSpPr>
                  <p:cNvPr id="404599" name="Text Box 11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00" name="Text Box 12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90" name="Group 131"/>
              <p:cNvGrpSpPr>
                <a:grpSpLocks/>
              </p:cNvGrpSpPr>
              <p:nvPr/>
            </p:nvGrpSpPr>
            <p:grpSpPr bwMode="auto">
              <a:xfrm>
                <a:off x="5114" y="1663"/>
                <a:ext cx="373" cy="160"/>
                <a:chOff x="5426" y="1279"/>
                <a:chExt cx="373" cy="160"/>
              </a:xfrm>
            </p:grpSpPr>
            <p:grpSp>
              <p:nvGrpSpPr>
                <p:cNvPr id="291" name="Group 109"/>
                <p:cNvGrpSpPr>
                  <a:grpSpLocks/>
                </p:cNvGrpSpPr>
                <p:nvPr/>
              </p:nvGrpSpPr>
              <p:grpSpPr bwMode="auto">
                <a:xfrm>
                  <a:off x="5469" y="1284"/>
                  <a:ext cx="258" cy="144"/>
                  <a:chOff x="1353" y="1539"/>
                  <a:chExt cx="258" cy="144"/>
                </a:xfrm>
              </p:grpSpPr>
              <p:sp>
                <p:nvSpPr>
                  <p:cNvPr id="404590"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591" name="Line 11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592" name="Line 11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92" name="Group 121"/>
                <p:cNvGrpSpPr>
                  <a:grpSpLocks/>
                </p:cNvGrpSpPr>
                <p:nvPr/>
              </p:nvGrpSpPr>
              <p:grpSpPr bwMode="auto">
                <a:xfrm>
                  <a:off x="5426" y="1282"/>
                  <a:ext cx="211" cy="157"/>
                  <a:chOff x="857" y="1909"/>
                  <a:chExt cx="211" cy="157"/>
                </a:xfrm>
              </p:grpSpPr>
              <p:sp>
                <p:nvSpPr>
                  <p:cNvPr id="404602" name="Text Box 12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03" name="Text Box 12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93" name="Group 124"/>
                <p:cNvGrpSpPr>
                  <a:grpSpLocks/>
                </p:cNvGrpSpPr>
                <p:nvPr/>
              </p:nvGrpSpPr>
              <p:grpSpPr bwMode="auto">
                <a:xfrm>
                  <a:off x="5504" y="1282"/>
                  <a:ext cx="211" cy="157"/>
                  <a:chOff x="857" y="1909"/>
                  <a:chExt cx="211" cy="157"/>
                </a:xfrm>
              </p:grpSpPr>
              <p:sp>
                <p:nvSpPr>
                  <p:cNvPr id="404605" name="Text Box 12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06" name="Text Box 12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94" name="Group 127"/>
                <p:cNvGrpSpPr>
                  <a:grpSpLocks/>
                </p:cNvGrpSpPr>
                <p:nvPr/>
              </p:nvGrpSpPr>
              <p:grpSpPr bwMode="auto">
                <a:xfrm>
                  <a:off x="5588" y="1279"/>
                  <a:ext cx="211" cy="157"/>
                  <a:chOff x="857" y="1909"/>
                  <a:chExt cx="211" cy="157"/>
                </a:xfrm>
              </p:grpSpPr>
              <p:sp>
                <p:nvSpPr>
                  <p:cNvPr id="404608" name="Text Box 12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09" name="Text Box 12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sp>
        <p:nvSpPr>
          <p:cNvPr id="404617" name="Text Box 137"/>
          <p:cNvSpPr txBox="1">
            <a:spLocks noChangeArrowheads="1"/>
          </p:cNvSpPr>
          <p:nvPr/>
        </p:nvSpPr>
        <p:spPr bwMode="auto">
          <a:xfrm>
            <a:off x="6556375" y="2308225"/>
            <a:ext cx="893763" cy="825500"/>
          </a:xfrm>
          <a:prstGeom prst="rect">
            <a:avLst/>
          </a:prstGeom>
          <a:noFill/>
          <a:ln w="9525">
            <a:noFill/>
            <a:miter lim="800000"/>
            <a:headEnd/>
            <a:tailEnd/>
          </a:ln>
          <a:effectLst/>
        </p:spPr>
        <p:txBody>
          <a:bodyPr wrap="none">
            <a:spAutoFit/>
          </a:bodyPr>
          <a:lstStyle/>
          <a:p>
            <a:pPr algn="ctr"/>
            <a:r>
              <a:rPr lang="en-US" sz="1600">
                <a:latin typeface="Arial" charset="0"/>
                <a:cs typeface="Arial" charset="0"/>
              </a:rPr>
              <a:t>slot 0</a:t>
            </a:r>
          </a:p>
          <a:p>
            <a:pPr algn="ctr"/>
            <a:r>
              <a:rPr lang="en-US" sz="1600">
                <a:latin typeface="Arial" charset="0"/>
                <a:cs typeface="Arial" charset="0"/>
              </a:rPr>
              <a:t>channel</a:t>
            </a:r>
          </a:p>
          <a:p>
            <a:pPr algn="ctr"/>
            <a:r>
              <a:rPr lang="en-US" sz="1600">
                <a:latin typeface="Arial" charset="0"/>
                <a:cs typeface="Arial" charset="0"/>
              </a:rPr>
              <a:t>output</a:t>
            </a:r>
          </a:p>
        </p:txBody>
      </p:sp>
      <p:sp>
        <p:nvSpPr>
          <p:cNvPr id="404618" name="Text Box 138"/>
          <p:cNvSpPr txBox="1">
            <a:spLocks noChangeArrowheads="1"/>
          </p:cNvSpPr>
          <p:nvPr/>
        </p:nvSpPr>
        <p:spPr bwMode="auto">
          <a:xfrm>
            <a:off x="5513388" y="2327275"/>
            <a:ext cx="893762" cy="825500"/>
          </a:xfrm>
          <a:prstGeom prst="rect">
            <a:avLst/>
          </a:prstGeom>
          <a:noFill/>
          <a:ln w="9525">
            <a:noFill/>
            <a:miter lim="800000"/>
            <a:headEnd/>
            <a:tailEnd/>
          </a:ln>
          <a:effectLst/>
        </p:spPr>
        <p:txBody>
          <a:bodyPr wrap="none">
            <a:spAutoFit/>
          </a:bodyPr>
          <a:lstStyle/>
          <a:p>
            <a:pPr algn="ctr"/>
            <a:r>
              <a:rPr lang="en-US" sz="1600">
                <a:latin typeface="Arial" charset="0"/>
                <a:cs typeface="Arial" charset="0"/>
              </a:rPr>
              <a:t>slot 1</a:t>
            </a:r>
          </a:p>
          <a:p>
            <a:pPr algn="ctr"/>
            <a:r>
              <a:rPr lang="en-US" sz="1600">
                <a:latin typeface="Arial" charset="0"/>
                <a:cs typeface="Arial" charset="0"/>
              </a:rPr>
              <a:t>channel</a:t>
            </a:r>
          </a:p>
          <a:p>
            <a:pPr algn="ctr"/>
            <a:r>
              <a:rPr lang="en-US" sz="1600">
                <a:latin typeface="Arial" charset="0"/>
                <a:cs typeface="Arial" charset="0"/>
              </a:rPr>
              <a:t>output</a:t>
            </a:r>
          </a:p>
        </p:txBody>
      </p:sp>
      <p:sp>
        <p:nvSpPr>
          <p:cNvPr id="404619"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404620"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404621"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404622" name="Text Box 142"/>
          <p:cNvSpPr txBox="1">
            <a:spLocks noChangeArrowheads="1"/>
          </p:cNvSpPr>
          <p:nvPr/>
        </p:nvSpPr>
        <p:spPr bwMode="auto">
          <a:xfrm>
            <a:off x="5418138" y="1184275"/>
            <a:ext cx="2427287" cy="396875"/>
          </a:xfrm>
          <a:prstGeom prst="rect">
            <a:avLst/>
          </a:prstGeom>
          <a:noFill/>
          <a:ln w="9525">
            <a:noFill/>
            <a:miter lim="800000"/>
            <a:headEnd/>
            <a:tailEnd/>
          </a:ln>
          <a:effectLst/>
        </p:spPr>
        <p:txBody>
          <a:bodyPr>
            <a:spAutoFit/>
          </a:bodyPr>
          <a:lstStyle/>
          <a:p>
            <a:pPr algn="ctr"/>
            <a:r>
              <a:rPr lang="en-US" sz="2000">
                <a:latin typeface="Arial" charset="0"/>
                <a:cs typeface="Arial" charset="0"/>
              </a:rPr>
              <a:t>channel output Z</a:t>
            </a:r>
            <a:r>
              <a:rPr lang="en-US" sz="2000" baseline="-25000">
                <a:latin typeface="Arial" charset="0"/>
                <a:cs typeface="Arial" charset="0"/>
              </a:rPr>
              <a:t>i,m</a:t>
            </a:r>
          </a:p>
        </p:txBody>
      </p:sp>
      <p:sp>
        <p:nvSpPr>
          <p:cNvPr id="404623" name="Text Box 143"/>
          <p:cNvSpPr txBox="1">
            <a:spLocks noChangeArrowheads="1"/>
          </p:cNvSpPr>
          <p:nvPr/>
        </p:nvSpPr>
        <p:spPr bwMode="auto">
          <a:xfrm>
            <a:off x="315913" y="2103438"/>
            <a:ext cx="992187" cy="396875"/>
          </a:xfrm>
          <a:prstGeom prst="rect">
            <a:avLst/>
          </a:prstGeom>
          <a:noFill/>
          <a:ln w="9525">
            <a:noFill/>
            <a:miter lim="800000"/>
            <a:headEnd/>
            <a:tailEnd/>
          </a:ln>
          <a:effectLst/>
        </p:spPr>
        <p:txBody>
          <a:bodyPr wrap="none">
            <a:spAutoFit/>
          </a:bodyPr>
          <a:lstStyle/>
          <a:p>
            <a:r>
              <a:rPr lang="en-US" sz="2000" dirty="0">
                <a:solidFill>
                  <a:schemeClr val="accent2"/>
                </a:solidFill>
              </a:rPr>
              <a:t>sender</a:t>
            </a:r>
          </a:p>
        </p:txBody>
      </p:sp>
      <p:sp>
        <p:nvSpPr>
          <p:cNvPr id="404624" name="Text Box 144"/>
          <p:cNvSpPr txBox="1">
            <a:spLocks noChangeArrowheads="1"/>
          </p:cNvSpPr>
          <p:nvPr/>
        </p:nvSpPr>
        <p:spPr bwMode="auto">
          <a:xfrm>
            <a:off x="1485900" y="2454275"/>
            <a:ext cx="679450" cy="366713"/>
          </a:xfrm>
          <a:prstGeom prst="rect">
            <a:avLst/>
          </a:prstGeom>
          <a:noFill/>
          <a:ln w="9525">
            <a:noFill/>
            <a:miter lim="800000"/>
            <a:headEnd/>
            <a:tailEnd/>
          </a:ln>
          <a:effectLst/>
        </p:spPr>
        <p:txBody>
          <a:bodyPr wrap="none">
            <a:spAutoFit/>
          </a:bodyPr>
          <a:lstStyle/>
          <a:p>
            <a:r>
              <a:rPr lang="en-US">
                <a:latin typeface="Arial" charset="0"/>
                <a:cs typeface="Arial" charset="0"/>
              </a:rPr>
              <a:t>code</a:t>
            </a:r>
          </a:p>
        </p:txBody>
      </p:sp>
      <p:sp>
        <p:nvSpPr>
          <p:cNvPr id="404625" name="Text Box 145"/>
          <p:cNvSpPr txBox="1">
            <a:spLocks noChangeArrowheads="1"/>
          </p:cNvSpPr>
          <p:nvPr/>
        </p:nvSpPr>
        <p:spPr bwMode="auto">
          <a:xfrm>
            <a:off x="1525588" y="1679575"/>
            <a:ext cx="628650" cy="641350"/>
          </a:xfrm>
          <a:prstGeom prst="rect">
            <a:avLst/>
          </a:prstGeom>
          <a:noFill/>
          <a:ln w="9525">
            <a:noFill/>
            <a:miter lim="800000"/>
            <a:headEnd/>
            <a:tailEnd/>
          </a:ln>
          <a:effectLst/>
        </p:spPr>
        <p:txBody>
          <a:bodyPr wrap="none">
            <a:spAutoFit/>
          </a:bodyPr>
          <a:lstStyle/>
          <a:p>
            <a:r>
              <a:rPr lang="en-US">
                <a:latin typeface="Arial" charset="0"/>
                <a:cs typeface="Arial" charset="0"/>
              </a:rPr>
              <a:t>data</a:t>
            </a:r>
          </a:p>
          <a:p>
            <a:r>
              <a:rPr lang="en-US">
                <a:latin typeface="Arial" charset="0"/>
                <a:cs typeface="Arial" charset="0"/>
              </a:rPr>
              <a:t>bits</a:t>
            </a:r>
          </a:p>
        </p:txBody>
      </p:sp>
      <p:sp>
        <p:nvSpPr>
          <p:cNvPr id="404626"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p:spPr>
        <p:txBody>
          <a:bodyPr wrap="none"/>
          <a:lstStyle/>
          <a:p>
            <a:endParaRPr lang="en-US"/>
          </a:p>
        </p:txBody>
      </p:sp>
      <p:sp>
        <p:nvSpPr>
          <p:cNvPr id="404631"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404632"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404633" name="Text Box 153"/>
          <p:cNvSpPr txBox="1">
            <a:spLocks noChangeArrowheads="1"/>
          </p:cNvSpPr>
          <p:nvPr/>
        </p:nvSpPr>
        <p:spPr bwMode="auto">
          <a:xfrm>
            <a:off x="3222625" y="5575300"/>
            <a:ext cx="669925" cy="336550"/>
          </a:xfrm>
          <a:prstGeom prst="rect">
            <a:avLst/>
          </a:prstGeom>
          <a:noFill/>
          <a:ln w="9525">
            <a:noFill/>
            <a:miter lim="800000"/>
            <a:headEnd/>
            <a:tailEnd/>
          </a:ln>
          <a:effectLst/>
        </p:spPr>
        <p:txBody>
          <a:bodyPr wrap="none">
            <a:spAutoFit/>
          </a:bodyPr>
          <a:lstStyle/>
          <a:p>
            <a:r>
              <a:rPr lang="en-US" sz="1600">
                <a:latin typeface="Arial" charset="0"/>
                <a:cs typeface="Arial" charset="0"/>
              </a:rPr>
              <a:t>slot 1</a:t>
            </a:r>
          </a:p>
        </p:txBody>
      </p:sp>
      <p:sp>
        <p:nvSpPr>
          <p:cNvPr id="404634" name="Text Box 154"/>
          <p:cNvSpPr txBox="1">
            <a:spLocks noChangeArrowheads="1"/>
          </p:cNvSpPr>
          <p:nvPr/>
        </p:nvSpPr>
        <p:spPr bwMode="auto">
          <a:xfrm>
            <a:off x="4241800" y="5580063"/>
            <a:ext cx="669925" cy="336550"/>
          </a:xfrm>
          <a:prstGeom prst="rect">
            <a:avLst/>
          </a:prstGeom>
          <a:noFill/>
          <a:ln w="9525">
            <a:noFill/>
            <a:miter lim="800000"/>
            <a:headEnd/>
            <a:tailEnd/>
          </a:ln>
          <a:effectLst/>
        </p:spPr>
        <p:txBody>
          <a:bodyPr wrap="none">
            <a:spAutoFit/>
          </a:bodyPr>
          <a:lstStyle/>
          <a:p>
            <a:r>
              <a:rPr lang="en-US" sz="1600">
                <a:latin typeface="Arial" charset="0"/>
                <a:cs typeface="Arial" charset="0"/>
              </a:rPr>
              <a:t>slot 0</a:t>
            </a:r>
          </a:p>
        </p:txBody>
      </p:sp>
      <p:sp>
        <p:nvSpPr>
          <p:cNvPr id="404636"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p:spPr>
        <p:txBody>
          <a:bodyPr wrap="none"/>
          <a:lstStyle/>
          <a:p>
            <a:endParaRPr lang="en-US"/>
          </a:p>
        </p:txBody>
      </p:sp>
      <p:grpSp>
        <p:nvGrpSpPr>
          <p:cNvPr id="295" name="Group 298"/>
          <p:cNvGrpSpPr>
            <a:grpSpLocks/>
          </p:cNvGrpSpPr>
          <p:nvPr/>
        </p:nvGrpSpPr>
        <p:grpSpPr bwMode="auto">
          <a:xfrm>
            <a:off x="6289675" y="4638675"/>
            <a:ext cx="1076325" cy="274638"/>
            <a:chOff x="3962" y="2922"/>
            <a:chExt cx="678" cy="173"/>
          </a:xfrm>
        </p:grpSpPr>
        <p:sp>
          <p:nvSpPr>
            <p:cNvPr id="40463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404638" name="Text Box 158"/>
            <p:cNvSpPr txBox="1">
              <a:spLocks noChangeArrowheads="1"/>
            </p:cNvSpPr>
            <p:nvPr/>
          </p:nvSpPr>
          <p:spPr bwMode="auto">
            <a:xfrm>
              <a:off x="4048" y="2922"/>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sp>
        <p:nvSpPr>
          <p:cNvPr id="404666" name="Oval 186"/>
          <p:cNvSpPr>
            <a:spLocks noChangeArrowheads="1"/>
          </p:cNvSpPr>
          <p:nvPr/>
        </p:nvSpPr>
        <p:spPr bwMode="auto">
          <a:xfrm>
            <a:off x="5505450" y="4470400"/>
            <a:ext cx="419100" cy="423863"/>
          </a:xfrm>
          <a:prstGeom prst="ellipse">
            <a:avLst/>
          </a:prstGeom>
          <a:noFill/>
          <a:ln w="9525">
            <a:solidFill>
              <a:schemeClr val="tx1"/>
            </a:solidFill>
            <a:round/>
            <a:headEnd/>
            <a:tailEnd/>
          </a:ln>
          <a:effectLst/>
        </p:spPr>
        <p:txBody>
          <a:bodyPr wrap="none" anchor="ctr"/>
          <a:lstStyle/>
          <a:p>
            <a:endParaRPr lang="en-US"/>
          </a:p>
        </p:txBody>
      </p:sp>
      <p:sp>
        <p:nvSpPr>
          <p:cNvPr id="404668" name="Line 188"/>
          <p:cNvSpPr>
            <a:spLocks noChangeShapeType="1"/>
          </p:cNvSpPr>
          <p:nvPr/>
        </p:nvSpPr>
        <p:spPr bwMode="auto">
          <a:xfrm>
            <a:off x="5153025" y="4600575"/>
            <a:ext cx="319088" cy="4763"/>
          </a:xfrm>
          <a:prstGeom prst="line">
            <a:avLst/>
          </a:prstGeom>
          <a:noFill/>
          <a:ln w="38100">
            <a:solidFill>
              <a:schemeClr val="tx1"/>
            </a:solidFill>
            <a:round/>
            <a:headEnd/>
            <a:tailEnd type="triangle" w="med" len="med"/>
          </a:ln>
          <a:effectLst/>
        </p:spPr>
        <p:txBody>
          <a:bodyPr wrap="none"/>
          <a:lstStyle/>
          <a:p>
            <a:endParaRPr lang="en-US"/>
          </a:p>
        </p:txBody>
      </p:sp>
      <p:sp>
        <p:nvSpPr>
          <p:cNvPr id="404669"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p:spPr>
        <p:txBody>
          <a:bodyPr wrap="none"/>
          <a:lstStyle/>
          <a:p>
            <a:endParaRPr lang="en-US"/>
          </a:p>
        </p:txBody>
      </p:sp>
      <p:grpSp>
        <p:nvGrpSpPr>
          <p:cNvPr id="296" name="Group 296"/>
          <p:cNvGrpSpPr>
            <a:grpSpLocks/>
          </p:cNvGrpSpPr>
          <p:nvPr/>
        </p:nvGrpSpPr>
        <p:grpSpPr bwMode="auto">
          <a:xfrm>
            <a:off x="7366000" y="4438650"/>
            <a:ext cx="1062038" cy="274638"/>
            <a:chOff x="4640" y="2796"/>
            <a:chExt cx="669" cy="173"/>
          </a:xfrm>
        </p:grpSpPr>
        <p:sp>
          <p:nvSpPr>
            <p:cNvPr id="404671"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404672" name="Text Box 192"/>
            <p:cNvSpPr txBox="1">
              <a:spLocks noChangeArrowheads="1"/>
            </p:cNvSpPr>
            <p:nvPr/>
          </p:nvSpPr>
          <p:spPr bwMode="auto">
            <a:xfrm>
              <a:off x="4798" y="2796"/>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grpSp>
        <p:nvGrpSpPr>
          <p:cNvPr id="297" name="Group 295"/>
          <p:cNvGrpSpPr>
            <a:grpSpLocks/>
          </p:cNvGrpSpPr>
          <p:nvPr/>
        </p:nvGrpSpPr>
        <p:grpSpPr bwMode="auto">
          <a:xfrm>
            <a:off x="3965575" y="4362450"/>
            <a:ext cx="1263650" cy="1184275"/>
            <a:chOff x="2498" y="2748"/>
            <a:chExt cx="796" cy="746"/>
          </a:xfrm>
        </p:grpSpPr>
        <p:grpSp>
          <p:nvGrpSpPr>
            <p:cNvPr id="298" name="Group 193"/>
            <p:cNvGrpSpPr>
              <a:grpSpLocks/>
            </p:cNvGrpSpPr>
            <p:nvPr/>
          </p:nvGrpSpPr>
          <p:grpSpPr bwMode="auto">
            <a:xfrm>
              <a:off x="2504" y="3187"/>
              <a:ext cx="790" cy="307"/>
              <a:chOff x="1313" y="1534"/>
              <a:chExt cx="790" cy="307"/>
            </a:xfrm>
          </p:grpSpPr>
          <p:sp>
            <p:nvSpPr>
              <p:cNvPr id="404674" name="Text Box 194"/>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99" name="Group 195"/>
              <p:cNvGrpSpPr>
                <a:grpSpLocks/>
              </p:cNvGrpSpPr>
              <p:nvPr/>
            </p:nvGrpSpPr>
            <p:grpSpPr bwMode="auto">
              <a:xfrm>
                <a:off x="1353" y="1539"/>
                <a:ext cx="258" cy="147"/>
                <a:chOff x="1353" y="1539"/>
                <a:chExt cx="258" cy="144"/>
              </a:xfrm>
            </p:grpSpPr>
            <p:sp>
              <p:nvSpPr>
                <p:cNvPr id="404676"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677" name="Line 19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678" name="Line 19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300" name="Group 199"/>
              <p:cNvGrpSpPr>
                <a:grpSpLocks/>
              </p:cNvGrpSpPr>
              <p:nvPr/>
            </p:nvGrpSpPr>
            <p:grpSpPr bwMode="auto">
              <a:xfrm>
                <a:off x="1773" y="1686"/>
                <a:ext cx="258" cy="144"/>
                <a:chOff x="1353" y="1539"/>
                <a:chExt cx="258" cy="144"/>
              </a:xfrm>
            </p:grpSpPr>
            <p:sp>
              <p:nvSpPr>
                <p:cNvPr id="404680"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681" name="Line 20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682" name="Line 20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683"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684"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685" name="Text Box 205"/>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86" name="Text Box 206"/>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87" name="Text Box 207"/>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301" name="Group 208"/>
              <p:cNvGrpSpPr>
                <a:grpSpLocks/>
              </p:cNvGrpSpPr>
              <p:nvPr/>
            </p:nvGrpSpPr>
            <p:grpSpPr bwMode="auto">
              <a:xfrm>
                <a:off x="1565" y="1684"/>
                <a:ext cx="211" cy="157"/>
                <a:chOff x="857" y="1909"/>
                <a:chExt cx="211" cy="157"/>
              </a:xfrm>
            </p:grpSpPr>
            <p:sp>
              <p:nvSpPr>
                <p:cNvPr id="404689" name="Text Box 20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90" name="Text Box 21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2" name="Group 211"/>
              <p:cNvGrpSpPr>
                <a:grpSpLocks/>
              </p:cNvGrpSpPr>
              <p:nvPr/>
            </p:nvGrpSpPr>
            <p:grpSpPr bwMode="auto">
              <a:xfrm>
                <a:off x="1730" y="1684"/>
                <a:ext cx="211" cy="157"/>
                <a:chOff x="857" y="1909"/>
                <a:chExt cx="211" cy="157"/>
              </a:xfrm>
            </p:grpSpPr>
            <p:sp>
              <p:nvSpPr>
                <p:cNvPr id="404692" name="Text Box 21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93" name="Text Box 21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3" name="Group 214"/>
              <p:cNvGrpSpPr>
                <a:grpSpLocks/>
              </p:cNvGrpSpPr>
              <p:nvPr/>
            </p:nvGrpSpPr>
            <p:grpSpPr bwMode="auto">
              <a:xfrm>
                <a:off x="1808" y="1684"/>
                <a:ext cx="211" cy="157"/>
                <a:chOff x="857" y="1909"/>
                <a:chExt cx="211" cy="157"/>
              </a:xfrm>
            </p:grpSpPr>
            <p:sp>
              <p:nvSpPr>
                <p:cNvPr id="404695" name="Text Box 21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96" name="Text Box 21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4" name="Group 217"/>
              <p:cNvGrpSpPr>
                <a:grpSpLocks/>
              </p:cNvGrpSpPr>
              <p:nvPr/>
            </p:nvGrpSpPr>
            <p:grpSpPr bwMode="auto">
              <a:xfrm>
                <a:off x="1892" y="1681"/>
                <a:ext cx="211" cy="157"/>
                <a:chOff x="857" y="1909"/>
                <a:chExt cx="211" cy="157"/>
              </a:xfrm>
            </p:grpSpPr>
            <p:sp>
              <p:nvSpPr>
                <p:cNvPr id="404698" name="Text Box 21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99" name="Text Box 21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305" name="Group 220"/>
            <p:cNvGrpSpPr>
              <a:grpSpLocks/>
            </p:cNvGrpSpPr>
            <p:nvPr/>
          </p:nvGrpSpPr>
          <p:grpSpPr bwMode="auto">
            <a:xfrm>
              <a:off x="2498" y="2748"/>
              <a:ext cx="790" cy="307"/>
              <a:chOff x="1313" y="1534"/>
              <a:chExt cx="790" cy="307"/>
            </a:xfrm>
          </p:grpSpPr>
          <p:sp>
            <p:nvSpPr>
              <p:cNvPr id="404701" name="Text Box 221"/>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306" name="Group 222"/>
              <p:cNvGrpSpPr>
                <a:grpSpLocks/>
              </p:cNvGrpSpPr>
              <p:nvPr/>
            </p:nvGrpSpPr>
            <p:grpSpPr bwMode="auto">
              <a:xfrm>
                <a:off x="1353" y="1539"/>
                <a:ext cx="258" cy="147"/>
                <a:chOff x="1353" y="1539"/>
                <a:chExt cx="258" cy="144"/>
              </a:xfrm>
            </p:grpSpPr>
            <p:sp>
              <p:nvSpPr>
                <p:cNvPr id="404703"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704" name="Line 22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705" name="Line 22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307" name="Group 226"/>
              <p:cNvGrpSpPr>
                <a:grpSpLocks/>
              </p:cNvGrpSpPr>
              <p:nvPr/>
            </p:nvGrpSpPr>
            <p:grpSpPr bwMode="auto">
              <a:xfrm>
                <a:off x="1773" y="1686"/>
                <a:ext cx="258" cy="144"/>
                <a:chOff x="1353" y="1539"/>
                <a:chExt cx="258" cy="144"/>
              </a:xfrm>
            </p:grpSpPr>
            <p:sp>
              <p:nvSpPr>
                <p:cNvPr id="404707"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708" name="Line 22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709" name="Line 22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710"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711"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712" name="Text Box 232"/>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13" name="Text Box 233"/>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14" name="Text Box 234"/>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308" name="Group 235"/>
              <p:cNvGrpSpPr>
                <a:grpSpLocks/>
              </p:cNvGrpSpPr>
              <p:nvPr/>
            </p:nvGrpSpPr>
            <p:grpSpPr bwMode="auto">
              <a:xfrm>
                <a:off x="1565" y="1684"/>
                <a:ext cx="211" cy="157"/>
                <a:chOff x="857" y="1909"/>
                <a:chExt cx="211" cy="157"/>
              </a:xfrm>
            </p:grpSpPr>
            <p:sp>
              <p:nvSpPr>
                <p:cNvPr id="404716" name="Text Box 2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17" name="Text Box 2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9" name="Group 238"/>
              <p:cNvGrpSpPr>
                <a:grpSpLocks/>
              </p:cNvGrpSpPr>
              <p:nvPr/>
            </p:nvGrpSpPr>
            <p:grpSpPr bwMode="auto">
              <a:xfrm>
                <a:off x="1730" y="1684"/>
                <a:ext cx="211" cy="157"/>
                <a:chOff x="857" y="1909"/>
                <a:chExt cx="211" cy="157"/>
              </a:xfrm>
            </p:grpSpPr>
            <p:sp>
              <p:nvSpPr>
                <p:cNvPr id="404719" name="Text Box 2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20" name="Text Box 2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10" name="Group 241"/>
              <p:cNvGrpSpPr>
                <a:grpSpLocks/>
              </p:cNvGrpSpPr>
              <p:nvPr/>
            </p:nvGrpSpPr>
            <p:grpSpPr bwMode="auto">
              <a:xfrm>
                <a:off x="1808" y="1684"/>
                <a:ext cx="211" cy="157"/>
                <a:chOff x="857" y="1909"/>
                <a:chExt cx="211" cy="157"/>
              </a:xfrm>
            </p:grpSpPr>
            <p:sp>
              <p:nvSpPr>
                <p:cNvPr id="404722" name="Text Box 2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23" name="Text Box 2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11" name="Group 244"/>
              <p:cNvGrpSpPr>
                <a:grpSpLocks/>
              </p:cNvGrpSpPr>
              <p:nvPr/>
            </p:nvGrpSpPr>
            <p:grpSpPr bwMode="auto">
              <a:xfrm>
                <a:off x="1892" y="1681"/>
                <a:ext cx="211" cy="157"/>
                <a:chOff x="857" y="1909"/>
                <a:chExt cx="211" cy="157"/>
              </a:xfrm>
            </p:grpSpPr>
            <p:sp>
              <p:nvSpPr>
                <p:cNvPr id="404725" name="Text Box 24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26" name="Text Box 24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312" name="Group 297"/>
          <p:cNvGrpSpPr>
            <a:grpSpLocks/>
          </p:cNvGrpSpPr>
          <p:nvPr/>
        </p:nvGrpSpPr>
        <p:grpSpPr bwMode="auto">
          <a:xfrm>
            <a:off x="2874963" y="4362450"/>
            <a:ext cx="1277937" cy="1174750"/>
            <a:chOff x="1811" y="2748"/>
            <a:chExt cx="805" cy="740"/>
          </a:xfrm>
        </p:grpSpPr>
        <p:grpSp>
          <p:nvGrpSpPr>
            <p:cNvPr id="313" name="Group 159"/>
            <p:cNvGrpSpPr>
              <a:grpSpLocks/>
            </p:cNvGrpSpPr>
            <p:nvPr/>
          </p:nvGrpSpPr>
          <p:grpSpPr bwMode="auto">
            <a:xfrm>
              <a:off x="1826" y="3181"/>
              <a:ext cx="790" cy="307"/>
              <a:chOff x="1313" y="1534"/>
              <a:chExt cx="790" cy="307"/>
            </a:xfrm>
          </p:grpSpPr>
          <p:sp>
            <p:nvSpPr>
              <p:cNvPr id="404640" name="Text Box 160"/>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314" name="Group 161"/>
              <p:cNvGrpSpPr>
                <a:grpSpLocks/>
              </p:cNvGrpSpPr>
              <p:nvPr/>
            </p:nvGrpSpPr>
            <p:grpSpPr bwMode="auto">
              <a:xfrm>
                <a:off x="1353" y="1539"/>
                <a:ext cx="258" cy="147"/>
                <a:chOff x="1353" y="1539"/>
                <a:chExt cx="258" cy="144"/>
              </a:xfrm>
            </p:grpSpPr>
            <p:sp>
              <p:nvSpPr>
                <p:cNvPr id="404642"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643" name="Line 16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644" name="Line 16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315" name="Group 165"/>
              <p:cNvGrpSpPr>
                <a:grpSpLocks/>
              </p:cNvGrpSpPr>
              <p:nvPr/>
            </p:nvGrpSpPr>
            <p:grpSpPr bwMode="auto">
              <a:xfrm>
                <a:off x="1773" y="1686"/>
                <a:ext cx="258" cy="144"/>
                <a:chOff x="1353" y="1539"/>
                <a:chExt cx="258" cy="144"/>
              </a:xfrm>
            </p:grpSpPr>
            <p:sp>
              <p:nvSpPr>
                <p:cNvPr id="404646"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647" name="Line 16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648" name="Line 16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649"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404650"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651" name="Text Box 171"/>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52" name="Text Box 172"/>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53" name="Text Box 173"/>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316" name="Group 174"/>
              <p:cNvGrpSpPr>
                <a:grpSpLocks/>
              </p:cNvGrpSpPr>
              <p:nvPr/>
            </p:nvGrpSpPr>
            <p:grpSpPr bwMode="auto">
              <a:xfrm>
                <a:off x="1565" y="1684"/>
                <a:ext cx="211" cy="157"/>
                <a:chOff x="857" y="1909"/>
                <a:chExt cx="211" cy="157"/>
              </a:xfrm>
            </p:grpSpPr>
            <p:sp>
              <p:nvSpPr>
                <p:cNvPr id="404655" name="Text Box 17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56" name="Text Box 17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17" name="Group 177"/>
              <p:cNvGrpSpPr>
                <a:grpSpLocks/>
              </p:cNvGrpSpPr>
              <p:nvPr/>
            </p:nvGrpSpPr>
            <p:grpSpPr bwMode="auto">
              <a:xfrm>
                <a:off x="1730" y="1684"/>
                <a:ext cx="211" cy="157"/>
                <a:chOff x="857" y="1909"/>
                <a:chExt cx="211" cy="157"/>
              </a:xfrm>
            </p:grpSpPr>
            <p:sp>
              <p:nvSpPr>
                <p:cNvPr id="404658" name="Text Box 17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59" name="Text Box 17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18" name="Group 180"/>
              <p:cNvGrpSpPr>
                <a:grpSpLocks/>
              </p:cNvGrpSpPr>
              <p:nvPr/>
            </p:nvGrpSpPr>
            <p:grpSpPr bwMode="auto">
              <a:xfrm>
                <a:off x="1808" y="1684"/>
                <a:ext cx="211" cy="157"/>
                <a:chOff x="857" y="1909"/>
                <a:chExt cx="211" cy="157"/>
              </a:xfrm>
            </p:grpSpPr>
            <p:sp>
              <p:nvSpPr>
                <p:cNvPr id="404661" name="Text Box 18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62" name="Text Box 18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19" name="Group 183"/>
              <p:cNvGrpSpPr>
                <a:grpSpLocks/>
              </p:cNvGrpSpPr>
              <p:nvPr/>
            </p:nvGrpSpPr>
            <p:grpSpPr bwMode="auto">
              <a:xfrm>
                <a:off x="1892" y="1681"/>
                <a:ext cx="211" cy="157"/>
                <a:chOff x="857" y="1909"/>
                <a:chExt cx="211" cy="157"/>
              </a:xfrm>
            </p:grpSpPr>
            <p:sp>
              <p:nvSpPr>
                <p:cNvPr id="404664" name="Text Box 18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665" name="Text Box 18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404480" name="Group 247"/>
            <p:cNvGrpSpPr>
              <a:grpSpLocks/>
            </p:cNvGrpSpPr>
            <p:nvPr/>
          </p:nvGrpSpPr>
          <p:grpSpPr bwMode="auto">
            <a:xfrm>
              <a:off x="1811" y="2748"/>
              <a:ext cx="787" cy="307"/>
              <a:chOff x="4928" y="1534"/>
              <a:chExt cx="787" cy="307"/>
            </a:xfrm>
          </p:grpSpPr>
          <p:grpSp>
            <p:nvGrpSpPr>
              <p:cNvPr id="404481" name="Group 248"/>
              <p:cNvGrpSpPr>
                <a:grpSpLocks/>
              </p:cNvGrpSpPr>
              <p:nvPr/>
            </p:nvGrpSpPr>
            <p:grpSpPr bwMode="auto">
              <a:xfrm>
                <a:off x="5354" y="1534"/>
                <a:ext cx="361" cy="154"/>
                <a:chOff x="5009" y="1132"/>
                <a:chExt cx="361" cy="154"/>
              </a:xfrm>
            </p:grpSpPr>
            <p:sp>
              <p:nvSpPr>
                <p:cNvPr id="404729" name="Text Box 249"/>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04483" name="Group 250"/>
                <p:cNvGrpSpPr>
                  <a:grpSpLocks/>
                </p:cNvGrpSpPr>
                <p:nvPr/>
              </p:nvGrpSpPr>
              <p:grpSpPr bwMode="auto">
                <a:xfrm>
                  <a:off x="5049" y="1137"/>
                  <a:ext cx="258" cy="147"/>
                  <a:chOff x="1353" y="1539"/>
                  <a:chExt cx="258" cy="144"/>
                </a:xfrm>
              </p:grpSpPr>
              <p:sp>
                <p:nvSpPr>
                  <p:cNvPr id="404731"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732" name="Line 252"/>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733" name="Line 253"/>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04734" name="Text Box 254"/>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35" name="Text Box 255"/>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404484" name="Group 256"/>
              <p:cNvGrpSpPr>
                <a:grpSpLocks/>
              </p:cNvGrpSpPr>
              <p:nvPr/>
            </p:nvGrpSpPr>
            <p:grpSpPr bwMode="auto">
              <a:xfrm>
                <a:off x="4928" y="1536"/>
                <a:ext cx="550" cy="305"/>
                <a:chOff x="5114" y="1518"/>
                <a:chExt cx="550" cy="305"/>
              </a:xfrm>
            </p:grpSpPr>
            <p:grpSp>
              <p:nvGrpSpPr>
                <p:cNvPr id="404487" name="Group 257"/>
                <p:cNvGrpSpPr>
                  <a:grpSpLocks/>
                </p:cNvGrpSpPr>
                <p:nvPr/>
              </p:nvGrpSpPr>
              <p:grpSpPr bwMode="auto">
                <a:xfrm>
                  <a:off x="5375" y="1518"/>
                  <a:ext cx="196" cy="158"/>
                  <a:chOff x="5378" y="1518"/>
                  <a:chExt cx="196" cy="158"/>
                </a:xfrm>
              </p:grpSpPr>
              <p:sp>
                <p:nvSpPr>
                  <p:cNvPr id="404738"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404739" name="Text Box 259"/>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404488" name="Group 260"/>
                <p:cNvGrpSpPr>
                  <a:grpSpLocks/>
                </p:cNvGrpSpPr>
                <p:nvPr/>
              </p:nvGrpSpPr>
              <p:grpSpPr bwMode="auto">
                <a:xfrm>
                  <a:off x="5453" y="1666"/>
                  <a:ext cx="211" cy="157"/>
                  <a:chOff x="5261" y="1282"/>
                  <a:chExt cx="211" cy="157"/>
                </a:xfrm>
              </p:grpSpPr>
              <p:sp>
                <p:nvSpPr>
                  <p:cNvPr id="404741"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404494" name="Group 262"/>
                  <p:cNvGrpSpPr>
                    <a:grpSpLocks/>
                  </p:cNvGrpSpPr>
                  <p:nvPr/>
                </p:nvGrpSpPr>
                <p:grpSpPr bwMode="auto">
                  <a:xfrm>
                    <a:off x="5261" y="1282"/>
                    <a:ext cx="211" cy="157"/>
                    <a:chOff x="857" y="1909"/>
                    <a:chExt cx="211" cy="157"/>
                  </a:xfrm>
                </p:grpSpPr>
                <p:sp>
                  <p:nvSpPr>
                    <p:cNvPr id="404743" name="Text Box 263"/>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44" name="Text Box 264"/>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404499" name="Group 265"/>
                <p:cNvGrpSpPr>
                  <a:grpSpLocks/>
                </p:cNvGrpSpPr>
                <p:nvPr/>
              </p:nvGrpSpPr>
              <p:grpSpPr bwMode="auto">
                <a:xfrm>
                  <a:off x="5114" y="1663"/>
                  <a:ext cx="373" cy="160"/>
                  <a:chOff x="5426" y="1279"/>
                  <a:chExt cx="373" cy="160"/>
                </a:xfrm>
              </p:grpSpPr>
              <p:grpSp>
                <p:nvGrpSpPr>
                  <p:cNvPr id="404502" name="Group 266"/>
                  <p:cNvGrpSpPr>
                    <a:grpSpLocks/>
                  </p:cNvGrpSpPr>
                  <p:nvPr/>
                </p:nvGrpSpPr>
                <p:grpSpPr bwMode="auto">
                  <a:xfrm>
                    <a:off x="5469" y="1284"/>
                    <a:ext cx="258" cy="144"/>
                    <a:chOff x="1353" y="1539"/>
                    <a:chExt cx="258" cy="144"/>
                  </a:xfrm>
                </p:grpSpPr>
                <p:sp>
                  <p:nvSpPr>
                    <p:cNvPr id="404747"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404748" name="Line 26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4749" name="Line 26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404503" name="Group 270"/>
                  <p:cNvGrpSpPr>
                    <a:grpSpLocks/>
                  </p:cNvGrpSpPr>
                  <p:nvPr/>
                </p:nvGrpSpPr>
                <p:grpSpPr bwMode="auto">
                  <a:xfrm>
                    <a:off x="5426" y="1282"/>
                    <a:ext cx="211" cy="157"/>
                    <a:chOff x="857" y="1909"/>
                    <a:chExt cx="211" cy="157"/>
                  </a:xfrm>
                </p:grpSpPr>
                <p:sp>
                  <p:nvSpPr>
                    <p:cNvPr id="404751" name="Text Box 27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52" name="Text Box 27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404514" name="Group 273"/>
                  <p:cNvGrpSpPr>
                    <a:grpSpLocks/>
                  </p:cNvGrpSpPr>
                  <p:nvPr/>
                </p:nvGrpSpPr>
                <p:grpSpPr bwMode="auto">
                  <a:xfrm>
                    <a:off x="5504" y="1282"/>
                    <a:ext cx="211" cy="157"/>
                    <a:chOff x="857" y="1909"/>
                    <a:chExt cx="211" cy="157"/>
                  </a:xfrm>
                </p:grpSpPr>
                <p:sp>
                  <p:nvSpPr>
                    <p:cNvPr id="404754" name="Text Box 27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55" name="Text Box 27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404515" name="Group 276"/>
                  <p:cNvGrpSpPr>
                    <a:grpSpLocks/>
                  </p:cNvGrpSpPr>
                  <p:nvPr/>
                </p:nvGrpSpPr>
                <p:grpSpPr bwMode="auto">
                  <a:xfrm>
                    <a:off x="5588" y="1279"/>
                    <a:ext cx="211" cy="157"/>
                    <a:chOff x="857" y="1909"/>
                    <a:chExt cx="211" cy="157"/>
                  </a:xfrm>
                </p:grpSpPr>
                <p:sp>
                  <p:nvSpPr>
                    <p:cNvPr id="404757" name="Text Box 27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404758" name="Text Box 27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grpSp>
      <p:sp>
        <p:nvSpPr>
          <p:cNvPr id="404759" name="Text Box 279"/>
          <p:cNvSpPr txBox="1">
            <a:spLocks noChangeArrowheads="1"/>
          </p:cNvSpPr>
          <p:nvPr/>
        </p:nvSpPr>
        <p:spPr bwMode="auto">
          <a:xfrm>
            <a:off x="7389813" y="4922838"/>
            <a:ext cx="893762" cy="825500"/>
          </a:xfrm>
          <a:prstGeom prst="rect">
            <a:avLst/>
          </a:prstGeom>
          <a:noFill/>
          <a:ln w="9525">
            <a:noFill/>
            <a:miter lim="800000"/>
            <a:headEnd/>
            <a:tailEnd/>
          </a:ln>
          <a:effectLst/>
        </p:spPr>
        <p:txBody>
          <a:bodyPr wrap="none">
            <a:spAutoFit/>
          </a:bodyPr>
          <a:lstStyle/>
          <a:p>
            <a:pPr algn="ctr"/>
            <a:r>
              <a:rPr lang="en-US" sz="1600">
                <a:latin typeface="Arial" charset="0"/>
                <a:cs typeface="Arial" charset="0"/>
              </a:rPr>
              <a:t>slot 0</a:t>
            </a:r>
          </a:p>
          <a:p>
            <a:pPr algn="ctr"/>
            <a:r>
              <a:rPr lang="en-US" sz="1600">
                <a:latin typeface="Arial" charset="0"/>
                <a:cs typeface="Arial" charset="0"/>
              </a:rPr>
              <a:t>channel</a:t>
            </a:r>
          </a:p>
          <a:p>
            <a:pPr algn="ctr"/>
            <a:r>
              <a:rPr lang="en-US" sz="1600">
                <a:latin typeface="Arial" charset="0"/>
                <a:cs typeface="Arial" charset="0"/>
              </a:rPr>
              <a:t>output</a:t>
            </a:r>
          </a:p>
        </p:txBody>
      </p:sp>
      <p:sp>
        <p:nvSpPr>
          <p:cNvPr id="404760" name="Text Box 280"/>
          <p:cNvSpPr txBox="1">
            <a:spLocks noChangeArrowheads="1"/>
          </p:cNvSpPr>
          <p:nvPr/>
        </p:nvSpPr>
        <p:spPr bwMode="auto">
          <a:xfrm>
            <a:off x="6346825" y="4941888"/>
            <a:ext cx="893763" cy="825500"/>
          </a:xfrm>
          <a:prstGeom prst="rect">
            <a:avLst/>
          </a:prstGeom>
          <a:noFill/>
          <a:ln w="9525">
            <a:noFill/>
            <a:miter lim="800000"/>
            <a:headEnd/>
            <a:tailEnd/>
          </a:ln>
          <a:effectLst/>
        </p:spPr>
        <p:txBody>
          <a:bodyPr wrap="none">
            <a:spAutoFit/>
          </a:bodyPr>
          <a:lstStyle/>
          <a:p>
            <a:pPr algn="ctr"/>
            <a:r>
              <a:rPr lang="en-US" sz="1600">
                <a:latin typeface="Arial" charset="0"/>
                <a:cs typeface="Arial" charset="0"/>
              </a:rPr>
              <a:t>slot 1</a:t>
            </a:r>
          </a:p>
          <a:p>
            <a:pPr algn="ctr"/>
            <a:r>
              <a:rPr lang="en-US" sz="1600">
                <a:latin typeface="Arial" charset="0"/>
                <a:cs typeface="Arial" charset="0"/>
              </a:rPr>
              <a:t>channel</a:t>
            </a:r>
          </a:p>
          <a:p>
            <a:pPr algn="ctr"/>
            <a:r>
              <a:rPr lang="en-US" sz="1600">
                <a:latin typeface="Arial" charset="0"/>
                <a:cs typeface="Arial" charset="0"/>
              </a:rPr>
              <a:t>output</a:t>
            </a:r>
          </a:p>
        </p:txBody>
      </p:sp>
      <p:sp>
        <p:nvSpPr>
          <p:cNvPr id="404761"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404762"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404763"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404765" name="Text Box 285"/>
          <p:cNvSpPr txBox="1">
            <a:spLocks noChangeArrowheads="1"/>
          </p:cNvSpPr>
          <p:nvPr/>
        </p:nvSpPr>
        <p:spPr bwMode="auto">
          <a:xfrm>
            <a:off x="1233488" y="5446713"/>
            <a:ext cx="1173162" cy="396875"/>
          </a:xfrm>
          <a:prstGeom prst="rect">
            <a:avLst/>
          </a:prstGeom>
          <a:noFill/>
          <a:ln w="9525">
            <a:noFill/>
            <a:miter lim="800000"/>
            <a:headEnd/>
            <a:tailEnd/>
          </a:ln>
          <a:effectLst/>
        </p:spPr>
        <p:txBody>
          <a:bodyPr wrap="none">
            <a:spAutoFit/>
          </a:bodyPr>
          <a:lstStyle/>
          <a:p>
            <a:r>
              <a:rPr lang="en-US" sz="2000" dirty="0">
                <a:solidFill>
                  <a:schemeClr val="accent2"/>
                </a:solidFill>
              </a:rPr>
              <a:t>receiver</a:t>
            </a:r>
          </a:p>
        </p:txBody>
      </p:sp>
      <p:sp>
        <p:nvSpPr>
          <p:cNvPr id="404766" name="Text Box 286"/>
          <p:cNvSpPr txBox="1">
            <a:spLocks noChangeArrowheads="1"/>
          </p:cNvSpPr>
          <p:nvPr/>
        </p:nvSpPr>
        <p:spPr bwMode="auto">
          <a:xfrm>
            <a:off x="2319338" y="5068888"/>
            <a:ext cx="679450" cy="366712"/>
          </a:xfrm>
          <a:prstGeom prst="rect">
            <a:avLst/>
          </a:prstGeom>
          <a:noFill/>
          <a:ln w="9525">
            <a:noFill/>
            <a:miter lim="800000"/>
            <a:headEnd/>
            <a:tailEnd/>
          </a:ln>
          <a:effectLst/>
        </p:spPr>
        <p:txBody>
          <a:bodyPr wrap="none">
            <a:spAutoFit/>
          </a:bodyPr>
          <a:lstStyle/>
          <a:p>
            <a:r>
              <a:rPr lang="en-US">
                <a:latin typeface="Arial" charset="0"/>
                <a:cs typeface="Arial" charset="0"/>
              </a:rPr>
              <a:t>code</a:t>
            </a:r>
          </a:p>
        </p:txBody>
      </p:sp>
      <p:sp>
        <p:nvSpPr>
          <p:cNvPr id="404767" name="Text Box 287"/>
          <p:cNvSpPr txBox="1">
            <a:spLocks noChangeArrowheads="1"/>
          </p:cNvSpPr>
          <p:nvPr/>
        </p:nvSpPr>
        <p:spPr bwMode="auto">
          <a:xfrm>
            <a:off x="1341438" y="4303713"/>
            <a:ext cx="1047750" cy="641350"/>
          </a:xfrm>
          <a:prstGeom prst="rect">
            <a:avLst/>
          </a:prstGeom>
          <a:noFill/>
          <a:ln w="9525">
            <a:noFill/>
            <a:miter lim="800000"/>
            <a:headEnd/>
            <a:tailEnd/>
          </a:ln>
          <a:effectLst/>
        </p:spPr>
        <p:txBody>
          <a:bodyPr wrap="none">
            <a:spAutoFit/>
          </a:bodyPr>
          <a:lstStyle/>
          <a:p>
            <a:r>
              <a:rPr lang="en-US">
                <a:latin typeface="Arial" charset="0"/>
                <a:cs typeface="Arial" charset="0"/>
              </a:rPr>
              <a:t>received</a:t>
            </a:r>
          </a:p>
          <a:p>
            <a:r>
              <a:rPr lang="en-US">
                <a:latin typeface="Arial" charset="0"/>
                <a:cs typeface="Arial" charset="0"/>
              </a:rPr>
              <a:t>input</a:t>
            </a:r>
          </a:p>
        </p:txBody>
      </p:sp>
      <p:sp>
        <p:nvSpPr>
          <p:cNvPr id="404768" name="Line 288"/>
          <p:cNvSpPr>
            <a:spLocks noChangeShapeType="1"/>
          </p:cNvSpPr>
          <p:nvPr/>
        </p:nvSpPr>
        <p:spPr bwMode="auto">
          <a:xfrm>
            <a:off x="5965825" y="4668838"/>
            <a:ext cx="319088" cy="4762"/>
          </a:xfrm>
          <a:prstGeom prst="line">
            <a:avLst/>
          </a:prstGeom>
          <a:noFill/>
          <a:ln w="38100">
            <a:solidFill>
              <a:schemeClr val="tx1"/>
            </a:solidFill>
            <a:round/>
            <a:headEnd/>
            <a:tailEnd type="triangle" w="med" len="med"/>
          </a:ln>
          <a:effectLst/>
        </p:spPr>
        <p:txBody>
          <a:bodyPr wrap="none"/>
          <a:lstStyle/>
          <a:p>
            <a:endParaRPr lang="en-US"/>
          </a:p>
        </p:txBody>
      </p:sp>
      <p:grpSp>
        <p:nvGrpSpPr>
          <p:cNvPr id="404518" name="Group 294"/>
          <p:cNvGrpSpPr>
            <a:grpSpLocks/>
          </p:cNvGrpSpPr>
          <p:nvPr/>
        </p:nvGrpSpPr>
        <p:grpSpPr bwMode="auto">
          <a:xfrm>
            <a:off x="5003800" y="3530600"/>
            <a:ext cx="1517650" cy="977900"/>
            <a:chOff x="4239" y="2007"/>
            <a:chExt cx="956" cy="616"/>
          </a:xfrm>
        </p:grpSpPr>
        <p:sp>
          <p:nvSpPr>
            <p:cNvPr id="404667" name="Text Box 187"/>
            <p:cNvSpPr txBox="1">
              <a:spLocks noChangeArrowheads="1"/>
            </p:cNvSpPr>
            <p:nvPr/>
          </p:nvSpPr>
          <p:spPr bwMode="auto">
            <a:xfrm>
              <a:off x="4239" y="2047"/>
              <a:ext cx="956" cy="327"/>
            </a:xfrm>
            <a:prstGeom prst="rect">
              <a:avLst/>
            </a:prstGeom>
            <a:noFill/>
            <a:ln w="9525">
              <a:noFill/>
              <a:miter lim="800000"/>
              <a:headEnd/>
              <a:tailEnd/>
            </a:ln>
            <a:effectLst/>
          </p:spPr>
          <p:txBody>
            <a:bodyPr wrap="none">
              <a:spAutoFit/>
            </a:bodyPr>
            <a:lstStyle/>
            <a:p>
              <a:r>
                <a:rPr lang="en-US">
                  <a:latin typeface="Arial" charset="0"/>
                  <a:cs typeface="Arial" charset="0"/>
                </a:rPr>
                <a:t>D</a:t>
              </a:r>
              <a:r>
                <a:rPr lang="en-US" baseline="-25000">
                  <a:latin typeface="Arial" charset="0"/>
                  <a:cs typeface="Arial" charset="0"/>
                </a:rPr>
                <a:t>i </a:t>
              </a:r>
              <a:r>
                <a:rPr lang="en-US">
                  <a:latin typeface="Arial" charset="0"/>
                  <a:cs typeface="Arial" charset="0"/>
                </a:rPr>
                <a:t>= </a:t>
              </a:r>
              <a:r>
                <a:rPr lang="en-US" sz="2800">
                  <a:latin typeface="Symbol" pitchFamily="18" charset="2"/>
                  <a:cs typeface="Arial" charset="0"/>
                </a:rPr>
                <a:t>S</a:t>
              </a:r>
              <a:r>
                <a:rPr lang="en-US" baseline="-25000">
                  <a:latin typeface="Arial" charset="0"/>
                  <a:cs typeface="Arial" charset="0"/>
                </a:rPr>
                <a:t> </a:t>
              </a:r>
              <a:r>
                <a:rPr lang="en-US">
                  <a:latin typeface="Arial" charset="0"/>
                  <a:cs typeface="Arial" charset="0"/>
                </a:rPr>
                <a:t>Z</a:t>
              </a:r>
              <a:r>
                <a:rPr lang="en-US" baseline="-25000">
                  <a:latin typeface="Arial" charset="0"/>
                  <a:cs typeface="Arial" charset="0"/>
                </a:rPr>
                <a:t>i,m</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404769" name="Text Box 289"/>
            <p:cNvSpPr txBox="1">
              <a:spLocks noChangeArrowheads="1"/>
            </p:cNvSpPr>
            <p:nvPr/>
          </p:nvSpPr>
          <p:spPr bwMode="auto">
            <a:xfrm>
              <a:off x="4498" y="2258"/>
              <a:ext cx="305" cy="173"/>
            </a:xfrm>
            <a:prstGeom prst="rect">
              <a:avLst/>
            </a:prstGeom>
            <a:noFill/>
            <a:ln w="9525">
              <a:noFill/>
              <a:miter lim="800000"/>
              <a:headEnd/>
              <a:tailEnd/>
            </a:ln>
            <a:effectLst/>
          </p:spPr>
          <p:txBody>
            <a:bodyPr wrap="none">
              <a:spAutoFit/>
            </a:bodyPr>
            <a:lstStyle/>
            <a:p>
              <a:r>
                <a:rPr lang="en-US" sz="1200">
                  <a:latin typeface="Arial" charset="0"/>
                </a:rPr>
                <a:t>m=1</a:t>
              </a:r>
            </a:p>
          </p:txBody>
        </p:sp>
        <p:sp>
          <p:nvSpPr>
            <p:cNvPr id="404770" name="Text Box 290"/>
            <p:cNvSpPr txBox="1">
              <a:spLocks noChangeArrowheads="1"/>
            </p:cNvSpPr>
            <p:nvPr/>
          </p:nvSpPr>
          <p:spPr bwMode="auto">
            <a:xfrm>
              <a:off x="4541" y="2007"/>
              <a:ext cx="196" cy="173"/>
            </a:xfrm>
            <a:prstGeom prst="rect">
              <a:avLst/>
            </a:prstGeom>
            <a:noFill/>
            <a:ln w="9525">
              <a:noFill/>
              <a:miter lim="800000"/>
              <a:headEnd/>
              <a:tailEnd/>
            </a:ln>
            <a:effectLst/>
          </p:spPr>
          <p:txBody>
            <a:bodyPr wrap="none">
              <a:spAutoFit/>
            </a:bodyPr>
            <a:lstStyle/>
            <a:p>
              <a:r>
                <a:rPr lang="en-US" sz="1200">
                  <a:latin typeface="Arial" charset="0"/>
                </a:rPr>
                <a:t>M</a:t>
              </a:r>
            </a:p>
          </p:txBody>
        </p:sp>
        <p:sp>
          <p:nvSpPr>
            <p:cNvPr id="404771" name="Text Box 291"/>
            <p:cNvSpPr txBox="1">
              <a:spLocks noChangeArrowheads="1"/>
            </p:cNvSpPr>
            <p:nvPr/>
          </p:nvSpPr>
          <p:spPr bwMode="auto">
            <a:xfrm>
              <a:off x="4718" y="2392"/>
              <a:ext cx="236" cy="231"/>
            </a:xfrm>
            <a:prstGeom prst="rect">
              <a:avLst/>
            </a:prstGeom>
            <a:noFill/>
            <a:ln w="9525">
              <a:noFill/>
              <a:miter lim="800000"/>
              <a:headEnd/>
              <a:tailEnd/>
            </a:ln>
            <a:effectLst/>
          </p:spPr>
          <p:txBody>
            <a:bodyPr wrap="none">
              <a:spAutoFit/>
            </a:bodyPr>
            <a:lstStyle/>
            <a:p>
              <a:r>
                <a:rPr lang="en-US">
                  <a:latin typeface="Arial" charset="0"/>
                </a:rPr>
                <a:t>M</a:t>
              </a:r>
            </a:p>
          </p:txBody>
        </p:sp>
        <p:sp>
          <p:nvSpPr>
            <p:cNvPr id="404773" name="Line 293"/>
            <p:cNvSpPr>
              <a:spLocks noChangeShapeType="1"/>
            </p:cNvSpPr>
            <p:nvPr/>
          </p:nvSpPr>
          <p:spPr bwMode="auto">
            <a:xfrm>
              <a:off x="4561" y="2410"/>
              <a:ext cx="558" cy="0"/>
            </a:xfrm>
            <a:prstGeom prst="line">
              <a:avLst/>
            </a:prstGeom>
            <a:noFill/>
            <a:ln w="19050">
              <a:solidFill>
                <a:schemeClr val="tx1"/>
              </a:solidFill>
              <a:round/>
              <a:headEnd/>
              <a:tailEnd/>
            </a:ln>
            <a:effectLst/>
          </p:spPr>
          <p:txBody>
            <a:bodyPr wrap="none"/>
            <a:lstStyle/>
            <a:p>
              <a:endParaRPr lang="en-US"/>
            </a:p>
          </p:txBody>
        </p:sp>
      </p:grpSp>
      <p:sp>
        <p:nvSpPr>
          <p:cNvPr id="404780" name="Freeform 300"/>
          <p:cNvSpPr>
            <a:spLocks/>
          </p:cNvSpPr>
          <p:nvPr/>
        </p:nvSpPr>
        <p:spPr bwMode="auto">
          <a:xfrm>
            <a:off x="7745413" y="2060575"/>
            <a:ext cx="341312" cy="1376363"/>
          </a:xfrm>
          <a:custGeom>
            <a:avLst/>
            <a:gdLst/>
            <a:ahLst/>
            <a:cxnLst>
              <a:cxn ang="0">
                <a:pos x="0" y="0"/>
              </a:cxn>
              <a:cxn ang="0">
                <a:pos x="215" y="0"/>
              </a:cxn>
              <a:cxn ang="0">
                <a:pos x="215" y="819"/>
              </a:cxn>
            </a:cxnLst>
            <a:rect l="0" t="0" r="r" b="b"/>
            <a:pathLst>
              <a:path w="215" h="819">
                <a:moveTo>
                  <a:pt x="0" y="0"/>
                </a:moveTo>
                <a:lnTo>
                  <a:pt x="215" y="0"/>
                </a:lnTo>
                <a:lnTo>
                  <a:pt x="215" y="81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sp>
        <p:nvSpPr>
          <p:cNvPr id="404782" name="Line 302"/>
          <p:cNvSpPr>
            <a:spLocks noChangeShapeType="1"/>
          </p:cNvSpPr>
          <p:nvPr/>
        </p:nvSpPr>
        <p:spPr bwMode="auto">
          <a:xfrm flipH="1">
            <a:off x="2522538" y="3436938"/>
            <a:ext cx="5553075" cy="0"/>
          </a:xfrm>
          <a:prstGeom prst="line">
            <a:avLst/>
          </a:prstGeom>
          <a:noFill/>
          <a:ln w="19050">
            <a:solidFill>
              <a:srgbClr val="FF0000"/>
            </a:solidFill>
            <a:round/>
            <a:headEnd/>
            <a:tailEnd type="triangle" w="med" len="med"/>
          </a:ln>
          <a:effectLst/>
        </p:spPr>
        <p:txBody>
          <a:bodyPr wrap="none"/>
          <a:lstStyle/>
          <a:p>
            <a:endParaRPr lang="en-US"/>
          </a:p>
        </p:txBody>
      </p:sp>
      <p:sp>
        <p:nvSpPr>
          <p:cNvPr id="404783" name="Freeform 303"/>
          <p:cNvSpPr>
            <a:spLocks/>
          </p:cNvSpPr>
          <p:nvPr/>
        </p:nvSpPr>
        <p:spPr bwMode="auto">
          <a:xfrm>
            <a:off x="2522538" y="3436938"/>
            <a:ext cx="396875" cy="1157287"/>
          </a:xfrm>
          <a:custGeom>
            <a:avLst/>
            <a:gdLst/>
            <a:ahLst/>
            <a:cxnLst>
              <a:cxn ang="0">
                <a:pos x="0" y="0"/>
              </a:cxn>
              <a:cxn ang="0">
                <a:pos x="0" y="729"/>
              </a:cxn>
              <a:cxn ang="0">
                <a:pos x="250" y="729"/>
              </a:cxn>
            </a:cxnLst>
            <a:rect l="0" t="0" r="r" b="b"/>
            <a:pathLst>
              <a:path w="250" h="729">
                <a:moveTo>
                  <a:pt x="0" y="0"/>
                </a:moveTo>
                <a:lnTo>
                  <a:pt x="0" y="729"/>
                </a:lnTo>
                <a:lnTo>
                  <a:pt x="250" y="72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cxnSp>
        <p:nvCxnSpPr>
          <p:cNvPr id="323" name="Straight Arrow Connector 322"/>
          <p:cNvCxnSpPr/>
          <p:nvPr/>
        </p:nvCxnSpPr>
        <p:spPr bwMode="auto">
          <a:xfrm>
            <a:off x="3214678" y="1428736"/>
            <a:ext cx="1071570" cy="1588"/>
          </a:xfrm>
          <a:prstGeom prst="straightConnector1">
            <a:avLst/>
          </a:prstGeom>
          <a:noFill/>
          <a:ln w="25400" cap="flat" cmpd="sng" algn="ctr">
            <a:solidFill>
              <a:srgbClr val="0033CC"/>
            </a:solidFill>
            <a:prstDash val="solid"/>
            <a:round/>
            <a:headEnd type="arrow"/>
            <a:tailEnd type="arrow"/>
          </a:ln>
          <a:effectLst/>
        </p:spPr>
      </p:cxnSp>
      <p:sp>
        <p:nvSpPr>
          <p:cNvPr id="324" name="Rectangle 323"/>
          <p:cNvSpPr/>
          <p:nvPr/>
        </p:nvSpPr>
        <p:spPr bwMode="auto">
          <a:xfrm>
            <a:off x="3000364" y="1142984"/>
            <a:ext cx="1500198" cy="214314"/>
          </a:xfrm>
          <a:prstGeom prst="rect">
            <a:avLst/>
          </a:prstGeom>
          <a:no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33CC"/>
                </a:solidFill>
                <a:effectLst/>
                <a:latin typeface="Comic Sans MS" pitchFamily="66" charset="0"/>
              </a:rPr>
              <a:t>Bit width</a:t>
            </a:r>
          </a:p>
        </p:txBody>
      </p:sp>
      <p:sp>
        <p:nvSpPr>
          <p:cNvPr id="322" name="Rectangle 6"/>
          <p:cNvSpPr>
            <a:spLocks noChangeArrowheads="1"/>
          </p:cNvSpPr>
          <p:nvPr/>
        </p:nvSpPr>
        <p:spPr bwMode="auto">
          <a:xfrm>
            <a:off x="8108379" y="5805264"/>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2000"/>
                                        <p:tgtEl>
                                          <p:spTgt spid="10"/>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20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2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20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4780"/>
                                        </p:tgtEl>
                                        <p:attrNameLst>
                                          <p:attrName>style.visibility</p:attrName>
                                        </p:attrNameLst>
                                      </p:cBhvr>
                                      <p:to>
                                        <p:strVal val="visible"/>
                                      </p:to>
                                    </p:set>
                                    <p:animEffect transition="in" filter="wipe(up)">
                                      <p:cBhvr>
                                        <p:cTn id="29" dur="1000"/>
                                        <p:tgtEl>
                                          <p:spTgt spid="404780"/>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04782"/>
                                        </p:tgtEl>
                                        <p:attrNameLst>
                                          <p:attrName>style.visibility</p:attrName>
                                        </p:attrNameLst>
                                      </p:cBhvr>
                                      <p:to>
                                        <p:strVal val="visible"/>
                                      </p:to>
                                    </p:set>
                                    <p:animEffect transition="in" filter="wipe(right)">
                                      <p:cBhvr>
                                        <p:cTn id="33" dur="1000"/>
                                        <p:tgtEl>
                                          <p:spTgt spid="404782"/>
                                        </p:tgtEl>
                                      </p:cBhvr>
                                    </p:animEffect>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404783"/>
                                        </p:tgtEl>
                                        <p:attrNameLst>
                                          <p:attrName>style.visibility</p:attrName>
                                        </p:attrNameLst>
                                      </p:cBhvr>
                                      <p:to>
                                        <p:strVal val="visible"/>
                                      </p:to>
                                    </p:set>
                                    <p:animEffect transition="in" filter="wipe(up)">
                                      <p:cBhvr>
                                        <p:cTn id="37" dur="1000"/>
                                        <p:tgtEl>
                                          <p:spTgt spid="4047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97"/>
                                        </p:tgtEl>
                                        <p:attrNameLst>
                                          <p:attrName>style.visibility</p:attrName>
                                        </p:attrNameLst>
                                      </p:cBhvr>
                                      <p:to>
                                        <p:strVal val="visible"/>
                                      </p:to>
                                    </p:set>
                                    <p:animEffect transition="in" filter="wipe(right)">
                                      <p:cBhvr>
                                        <p:cTn id="42" dur="2000"/>
                                        <p:tgtEl>
                                          <p:spTgt spid="297"/>
                                        </p:tgtEl>
                                      </p:cBhvr>
                                    </p:animEffect>
                                  </p:childTnLst>
                                </p:cTn>
                              </p:par>
                            </p:childTnLst>
                          </p:cTn>
                        </p:par>
                        <p:par>
                          <p:cTn id="43" fill="hold">
                            <p:stCondLst>
                              <p:cond delay="2000"/>
                            </p:stCondLst>
                            <p:childTnLst>
                              <p:par>
                                <p:cTn id="44" presetID="22" presetClass="entr" presetSubtype="2" fill="hold" nodeType="afterEffect">
                                  <p:stCondLst>
                                    <p:cond delay="0"/>
                                  </p:stCondLst>
                                  <p:childTnLst>
                                    <p:set>
                                      <p:cBhvr>
                                        <p:cTn id="45" dur="1" fill="hold">
                                          <p:stCondLst>
                                            <p:cond delay="0"/>
                                          </p:stCondLst>
                                        </p:cTn>
                                        <p:tgtEl>
                                          <p:spTgt spid="296"/>
                                        </p:tgtEl>
                                        <p:attrNameLst>
                                          <p:attrName>style.visibility</p:attrName>
                                        </p:attrNameLst>
                                      </p:cBhvr>
                                      <p:to>
                                        <p:strVal val="visible"/>
                                      </p:to>
                                    </p:set>
                                    <p:animEffect transition="in" filter="wipe(right)">
                                      <p:cBhvr>
                                        <p:cTn id="46" dur="2000"/>
                                        <p:tgtEl>
                                          <p:spTgt spid="29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12"/>
                                        </p:tgtEl>
                                        <p:attrNameLst>
                                          <p:attrName>style.visibility</p:attrName>
                                        </p:attrNameLst>
                                      </p:cBhvr>
                                      <p:to>
                                        <p:strVal val="visible"/>
                                      </p:to>
                                    </p:set>
                                    <p:animEffect transition="in" filter="wipe(right)">
                                      <p:cBhvr>
                                        <p:cTn id="51" dur="2000"/>
                                        <p:tgtEl>
                                          <p:spTgt spid="312"/>
                                        </p:tgtEl>
                                      </p:cBhvr>
                                    </p:animEffect>
                                  </p:childTnLst>
                                </p:cTn>
                              </p:par>
                            </p:childTnLst>
                          </p:cTn>
                        </p:par>
                        <p:par>
                          <p:cTn id="52" fill="hold">
                            <p:stCondLst>
                              <p:cond delay="2000"/>
                            </p:stCondLst>
                            <p:childTnLst>
                              <p:par>
                                <p:cTn id="53" presetID="22" presetClass="entr" presetSubtype="2" fill="hold" nodeType="afterEffect">
                                  <p:stCondLst>
                                    <p:cond delay="0"/>
                                  </p:stCondLst>
                                  <p:childTnLst>
                                    <p:set>
                                      <p:cBhvr>
                                        <p:cTn id="54" dur="1" fill="hold">
                                          <p:stCondLst>
                                            <p:cond delay="0"/>
                                          </p:stCondLst>
                                        </p:cTn>
                                        <p:tgtEl>
                                          <p:spTgt spid="295"/>
                                        </p:tgtEl>
                                        <p:attrNameLst>
                                          <p:attrName>style.visibility</p:attrName>
                                        </p:attrNameLst>
                                      </p:cBhvr>
                                      <p:to>
                                        <p:strVal val="visible"/>
                                      </p:to>
                                    </p:set>
                                    <p:animEffect transition="in" filter="wipe(right)">
                                      <p:cBhvr>
                                        <p:cTn id="55" dur="2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P spid="32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solidFill>
            <a:schemeClr val="accent2"/>
          </a:solidFill>
        </p:spPr>
        <p:txBody>
          <a:bodyPr/>
          <a:lstStyle/>
          <a:p>
            <a:r>
              <a:rPr lang="en-US" sz="3600" dirty="0"/>
              <a:t>CDMA: </a:t>
            </a:r>
            <a:r>
              <a:rPr lang="en-US" sz="3600" dirty="0" smtClean="0"/>
              <a:t>Two-Sender Interference</a:t>
            </a:r>
            <a:endParaRPr lang="en-US"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28</a:t>
            </a:fld>
            <a:endParaRPr lang="en-US" dirty="0"/>
          </a:p>
        </p:txBody>
      </p:sp>
      <p:pic>
        <p:nvPicPr>
          <p:cNvPr id="405507" name="Picture 3" descr="5"/>
          <p:cNvPicPr>
            <a:picLocks noChangeAspect="1" noChangeArrowheads="1"/>
          </p:cNvPicPr>
          <p:nvPr/>
        </p:nvPicPr>
        <p:blipFill>
          <a:blip r:embed="rId3" cstate="print"/>
          <a:srcRect/>
          <a:stretch>
            <a:fillRect/>
          </a:stretch>
        </p:blipFill>
        <p:spPr bwMode="auto">
          <a:xfrm>
            <a:off x="1441450" y="1000108"/>
            <a:ext cx="5026025" cy="5322888"/>
          </a:xfrm>
          <a:prstGeom prst="rect">
            <a:avLst/>
          </a:prstGeom>
          <a:noFill/>
        </p:spPr>
      </p:pic>
      <p:sp>
        <p:nvSpPr>
          <p:cNvPr id="8" name="Rectangle 6"/>
          <p:cNvSpPr>
            <a:spLocks noChangeArrowheads="1"/>
          </p:cNvSpPr>
          <p:nvPr/>
        </p:nvSpPr>
        <p:spPr bwMode="auto">
          <a:xfrm>
            <a:off x="7892355" y="5661248"/>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80946"/>
            <a:ext cx="7948336" cy="847724"/>
          </a:xfrm>
          <a:solidFill>
            <a:schemeClr val="accent2"/>
          </a:solidFill>
        </p:spPr>
        <p:txBody>
          <a:bodyPr/>
          <a:lstStyle/>
          <a:p>
            <a:pPr eaLnBrk="1" hangingPunct="1">
              <a:defRPr/>
            </a:pPr>
            <a:r>
              <a:rPr lang="en-US" dirty="0" smtClean="0"/>
              <a:t>IEEE 802.11 Physical Layer </a:t>
            </a:r>
            <a:endParaRPr lang="en-US" sz="3200" dirty="0" smtClean="0"/>
          </a:p>
        </p:txBody>
      </p:sp>
      <p:sp>
        <p:nvSpPr>
          <p:cNvPr id="15365" name="Rectangle 3"/>
          <p:cNvSpPr>
            <a:spLocks noGrp="1" noChangeArrowheads="1"/>
          </p:cNvSpPr>
          <p:nvPr>
            <p:ph idx="1"/>
          </p:nvPr>
        </p:nvSpPr>
        <p:spPr>
          <a:xfrm>
            <a:off x="152400" y="1371600"/>
            <a:ext cx="8839200" cy="4572000"/>
          </a:xfrm>
        </p:spPr>
        <p:txBody>
          <a:bodyPr/>
          <a:lstStyle/>
          <a:p>
            <a:pPr eaLnBrk="1" hangingPunct="1">
              <a:lnSpc>
                <a:spcPct val="90000"/>
              </a:lnSpc>
            </a:pPr>
            <a:r>
              <a:rPr lang="en-US" sz="2800" b="1" dirty="0" smtClean="0">
                <a:solidFill>
                  <a:srgbClr val="D60093"/>
                </a:solidFill>
              </a:rPr>
              <a:t>802.11a </a:t>
            </a:r>
            <a:r>
              <a:rPr lang="en-US" sz="2800" b="1" i="1" dirty="0" smtClean="0">
                <a:solidFill>
                  <a:srgbClr val="D60093"/>
                </a:solidFill>
              </a:rPr>
              <a:t>OFDM (Orthogonal Frequency Divisional Multiplexing)</a:t>
            </a:r>
          </a:p>
          <a:p>
            <a:pPr lvl="1" eaLnBrk="1" hangingPunct="1">
              <a:lnSpc>
                <a:spcPct val="90000"/>
              </a:lnSpc>
            </a:pPr>
            <a:r>
              <a:rPr lang="en-US" sz="2400" dirty="0" smtClean="0"/>
              <a:t>Compatible</a:t>
            </a:r>
            <a:r>
              <a:rPr lang="en-US" sz="2400" b="1" dirty="0" smtClean="0"/>
              <a:t> </a:t>
            </a:r>
            <a:r>
              <a:rPr lang="en-US" sz="2400" dirty="0" smtClean="0"/>
              <a:t>with</a:t>
            </a:r>
            <a:r>
              <a:rPr lang="en-US" sz="2400" b="1" dirty="0" smtClean="0"/>
              <a:t> </a:t>
            </a:r>
            <a:r>
              <a:rPr lang="en-US" sz="2400" dirty="0" smtClean="0"/>
              <a:t>European HiperLan2.</a:t>
            </a:r>
          </a:p>
          <a:p>
            <a:pPr lvl="1" eaLnBrk="1" hangingPunct="1">
              <a:lnSpc>
                <a:spcPct val="90000"/>
              </a:lnSpc>
            </a:pPr>
            <a:r>
              <a:rPr lang="en-US" sz="2400" b="1" dirty="0" smtClean="0">
                <a:solidFill>
                  <a:srgbClr val="A50021"/>
                </a:solidFill>
                <a:latin typeface="Comic Sans MS" pitchFamily="66" charset="0"/>
              </a:rPr>
              <a:t>54 Mbps</a:t>
            </a:r>
            <a:r>
              <a:rPr lang="en-US" sz="2400" dirty="0" smtClean="0">
                <a:solidFill>
                  <a:srgbClr val="A50021"/>
                </a:solidFill>
              </a:rPr>
              <a:t> </a:t>
            </a:r>
            <a:r>
              <a:rPr lang="en-US" sz="2400" dirty="0" smtClean="0"/>
              <a:t>in wider 5.5 GHz band </a:t>
            </a:r>
            <a:r>
              <a:rPr lang="en-US" sz="2400" dirty="0" smtClean="0">
                <a:sym typeface="Wingdings" pitchFamily="2" charset="2"/>
              </a:rPr>
              <a:t> transmission range is limited.</a:t>
            </a:r>
            <a:endParaRPr lang="en-US" sz="2400" dirty="0" smtClean="0"/>
          </a:p>
          <a:p>
            <a:pPr lvl="1" eaLnBrk="1" hangingPunct="1">
              <a:lnSpc>
                <a:spcPct val="90000"/>
              </a:lnSpc>
            </a:pPr>
            <a:r>
              <a:rPr lang="en-US" sz="2400" dirty="0" smtClean="0"/>
              <a:t>Uses 52 FDM sub-channels (48 for data; 4 for synchronization).</a:t>
            </a:r>
          </a:p>
          <a:p>
            <a:pPr lvl="1" eaLnBrk="1" hangingPunct="1">
              <a:lnSpc>
                <a:spcPct val="90000"/>
              </a:lnSpc>
            </a:pPr>
            <a:r>
              <a:rPr lang="en-US" sz="2400" dirty="0" smtClean="0"/>
              <a:t>Encoding is complex ( PSM up to 18 Mbps and QAM above this capacity).</a:t>
            </a:r>
          </a:p>
          <a:p>
            <a:pPr lvl="1" eaLnBrk="1" hangingPunct="1">
              <a:lnSpc>
                <a:spcPct val="90000"/>
              </a:lnSpc>
            </a:pPr>
            <a:r>
              <a:rPr lang="en-US" sz="2400" dirty="0" smtClean="0"/>
              <a:t>E.g., at 54 Mbps 216 data bits encoded into </a:t>
            </a:r>
            <a:r>
              <a:rPr lang="en-US" sz="2400" dirty="0" err="1" smtClean="0"/>
              <a:t>into</a:t>
            </a:r>
            <a:r>
              <a:rPr lang="en-US" sz="2400" dirty="0" smtClean="0"/>
              <a:t> 288-bit symbols.</a:t>
            </a:r>
          </a:p>
          <a:p>
            <a:pPr lvl="1" eaLnBrk="1" hangingPunct="1">
              <a:lnSpc>
                <a:spcPct val="90000"/>
              </a:lnSpc>
            </a:pPr>
            <a:r>
              <a:rPr lang="en-US" sz="2400" dirty="0" smtClean="0"/>
              <a:t>More difficulty penetrating walls.</a:t>
            </a:r>
          </a:p>
          <a:p>
            <a:pPr marL="457200" lvl="1" indent="0" eaLnBrk="1" hangingPunct="1">
              <a:lnSpc>
                <a:spcPct val="90000"/>
              </a:lnSpc>
              <a:buNone/>
            </a:pPr>
            <a:r>
              <a:rPr lang="en-US" sz="2400" dirty="0" smtClean="0">
                <a:solidFill>
                  <a:srgbClr val="0033CC"/>
                </a:solidFill>
              </a:rPr>
              <a:t>** net achievable throughput in the mid-20Mbps!!</a:t>
            </a:r>
            <a:endParaRPr lang="en-US" dirty="0" smtClean="0">
              <a:solidFill>
                <a:srgbClr val="0033CC"/>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Networks Outline</a:t>
            </a:r>
            <a:endParaRPr lang="en-US" dirty="0"/>
          </a:p>
        </p:txBody>
      </p:sp>
      <p:sp>
        <p:nvSpPr>
          <p:cNvPr id="3" name="Content Placeholder 2"/>
          <p:cNvSpPr>
            <a:spLocks noGrp="1"/>
          </p:cNvSpPr>
          <p:nvPr>
            <p:ph idx="1"/>
          </p:nvPr>
        </p:nvSpPr>
        <p:spPr>
          <a:xfrm>
            <a:off x="457200" y="1142984"/>
            <a:ext cx="8229600" cy="4800600"/>
          </a:xfrm>
        </p:spPr>
        <p:txBody>
          <a:bodyPr/>
          <a:lstStyle/>
          <a:p>
            <a:r>
              <a:rPr lang="en-US" dirty="0" smtClean="0"/>
              <a:t>802.11 MAC Sub-Layer (cont.)</a:t>
            </a:r>
          </a:p>
          <a:p>
            <a:pPr lvl="1"/>
            <a:r>
              <a:rPr lang="en-US" dirty="0" smtClean="0"/>
              <a:t>RTS/CTS</a:t>
            </a:r>
          </a:p>
          <a:p>
            <a:pPr lvl="1"/>
            <a:r>
              <a:rPr lang="en-US" dirty="0" smtClean="0"/>
              <a:t>PCF</a:t>
            </a:r>
          </a:p>
          <a:p>
            <a:pPr lvl="2"/>
            <a:r>
              <a:rPr lang="en-US" dirty="0" smtClean="0"/>
              <a:t>Beacons, DIFS, SIFS</a:t>
            </a:r>
          </a:p>
          <a:p>
            <a:pPr lvl="1"/>
            <a:r>
              <a:rPr lang="en-US" dirty="0" smtClean="0"/>
              <a:t>Frame Details</a:t>
            </a:r>
          </a:p>
          <a:p>
            <a:pPr lvl="2"/>
            <a:r>
              <a:rPr lang="en-US" dirty="0" smtClean="0"/>
              <a:t>PLCP preamble  and header</a:t>
            </a:r>
          </a:p>
          <a:p>
            <a:pPr lvl="2"/>
            <a:r>
              <a:rPr lang="en-US" dirty="0" smtClean="0"/>
              <a:t>Address fields</a:t>
            </a:r>
          </a:p>
          <a:p>
            <a:pPr lvl="1"/>
            <a:r>
              <a:rPr lang="en-US" dirty="0" smtClean="0"/>
              <a:t>Dynamic Rate Adaptation </a:t>
            </a:r>
          </a:p>
          <a:p>
            <a:pPr lvl="1"/>
            <a:r>
              <a:rPr lang="en-US" dirty="0" smtClean="0"/>
              <a:t>Frame Fragmentation </a:t>
            </a:r>
          </a:p>
          <a:p>
            <a:pPr lvl="1">
              <a:buNone/>
            </a:pPr>
            <a:endParaRPr lang="en-US" dirty="0"/>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24"/>
            <a:ext cx="7990656" cy="990600"/>
          </a:xfrm>
          <a:solidFill>
            <a:schemeClr val="accent2"/>
          </a:solidFill>
        </p:spPr>
        <p:txBody>
          <a:bodyPr/>
          <a:lstStyle/>
          <a:p>
            <a:pPr eaLnBrk="1" hangingPunct="1">
              <a:defRPr/>
            </a:pPr>
            <a:r>
              <a:rPr lang="en-US" dirty="0" smtClean="0"/>
              <a:t>IEEE 802.11 Physical Layer </a:t>
            </a:r>
            <a:endParaRPr lang="en-US" sz="3200" dirty="0" smtClean="0"/>
          </a:p>
        </p:txBody>
      </p:sp>
      <p:sp>
        <p:nvSpPr>
          <p:cNvPr id="16389" name="Rectangle 3"/>
          <p:cNvSpPr>
            <a:spLocks noGrp="1" noChangeArrowheads="1"/>
          </p:cNvSpPr>
          <p:nvPr>
            <p:ph idx="1"/>
          </p:nvPr>
        </p:nvSpPr>
        <p:spPr>
          <a:xfrm>
            <a:off x="304800" y="908720"/>
            <a:ext cx="8534400" cy="4495800"/>
          </a:xfrm>
        </p:spPr>
        <p:txBody>
          <a:bodyPr/>
          <a:lstStyle/>
          <a:p>
            <a:pPr eaLnBrk="1" hangingPunct="1"/>
            <a:r>
              <a:rPr lang="en-US" sz="2800" b="1" dirty="0" smtClean="0">
                <a:solidFill>
                  <a:srgbClr val="336699"/>
                </a:solidFill>
              </a:rPr>
              <a:t>802.11b</a:t>
            </a:r>
            <a:r>
              <a:rPr lang="en-US" sz="2800" dirty="0" smtClean="0">
                <a:solidFill>
                  <a:srgbClr val="336699"/>
                </a:solidFill>
              </a:rPr>
              <a:t> </a:t>
            </a:r>
            <a:r>
              <a:rPr lang="en-US" sz="2800" b="1" i="1" dirty="0" smtClean="0">
                <a:solidFill>
                  <a:srgbClr val="336699"/>
                </a:solidFill>
              </a:rPr>
              <a:t>HR-DSSS </a:t>
            </a:r>
            <a:r>
              <a:rPr lang="en-US" sz="2800" b="1" dirty="0" smtClean="0">
                <a:solidFill>
                  <a:srgbClr val="336699"/>
                </a:solidFill>
              </a:rPr>
              <a:t>(</a:t>
            </a:r>
            <a:r>
              <a:rPr lang="en-US" sz="2800" b="1" i="1" dirty="0" smtClean="0">
                <a:solidFill>
                  <a:srgbClr val="336699"/>
                </a:solidFill>
              </a:rPr>
              <a:t>High Rate Direct Sequence Spread Spectrum</a:t>
            </a:r>
            <a:r>
              <a:rPr lang="en-US" sz="2800" b="1" dirty="0" smtClean="0">
                <a:solidFill>
                  <a:srgbClr val="336699"/>
                </a:solidFill>
              </a:rPr>
              <a:t>)</a:t>
            </a:r>
          </a:p>
          <a:p>
            <a:pPr lvl="1" eaLnBrk="1" hangingPunct="1"/>
            <a:r>
              <a:rPr lang="en-US" sz="2400" b="1" dirty="0" smtClean="0"/>
              <a:t>11a and 11b</a:t>
            </a:r>
            <a:r>
              <a:rPr lang="en-US" sz="2400" dirty="0" smtClean="0"/>
              <a:t> shows a </a:t>
            </a:r>
            <a:r>
              <a:rPr lang="en-US" sz="2400" dirty="0" smtClean="0">
                <a:solidFill>
                  <a:srgbClr val="6600FF"/>
                </a:solidFill>
              </a:rPr>
              <a:t>split </a:t>
            </a:r>
            <a:r>
              <a:rPr lang="en-US" sz="2400" dirty="0" smtClean="0"/>
              <a:t>in the standards committee.</a:t>
            </a:r>
          </a:p>
          <a:p>
            <a:pPr lvl="1" eaLnBrk="1" hangingPunct="1"/>
            <a:r>
              <a:rPr lang="en-US" sz="2400" b="1" dirty="0" smtClean="0"/>
              <a:t>11b </a:t>
            </a:r>
            <a:r>
              <a:rPr lang="en-US" sz="2400" dirty="0" smtClean="0"/>
              <a:t>approved and hit the market before </a:t>
            </a:r>
            <a:r>
              <a:rPr lang="en-US" sz="2400" b="1" dirty="0" smtClean="0"/>
              <a:t>11a.</a:t>
            </a:r>
          </a:p>
          <a:p>
            <a:pPr lvl="1" eaLnBrk="1" hangingPunct="1"/>
            <a:r>
              <a:rPr lang="en-US" sz="2400" dirty="0" smtClean="0"/>
              <a:t>Up to </a:t>
            </a:r>
            <a:r>
              <a:rPr lang="en-US" sz="2400" b="1" dirty="0" smtClean="0">
                <a:solidFill>
                  <a:srgbClr val="A50021"/>
                </a:solidFill>
                <a:latin typeface="Comic Sans MS" pitchFamily="66" charset="0"/>
              </a:rPr>
              <a:t>11 Mbps</a:t>
            </a:r>
            <a:r>
              <a:rPr lang="en-US" sz="2400" dirty="0" smtClean="0">
                <a:solidFill>
                  <a:srgbClr val="A50021"/>
                </a:solidFill>
              </a:rPr>
              <a:t> </a:t>
            </a:r>
            <a:r>
              <a:rPr lang="en-US" sz="2400" dirty="0" smtClean="0"/>
              <a:t>in 2.4 GHz band using  11 million chips/sec.</a:t>
            </a:r>
          </a:p>
          <a:p>
            <a:pPr lvl="1" eaLnBrk="1" hangingPunct="1"/>
            <a:r>
              <a:rPr lang="en-US" sz="2400" dirty="0" smtClean="0"/>
              <a:t>Note in this bandwidth, this protocol has to deal with interference from microwave ovens, cordless phones and garage door openers.</a:t>
            </a:r>
          </a:p>
          <a:p>
            <a:pPr lvl="1" eaLnBrk="1" hangingPunct="1"/>
            <a:r>
              <a:rPr lang="en-US" sz="2400" dirty="0" smtClean="0"/>
              <a:t>Range is 7 times greater than </a:t>
            </a:r>
            <a:r>
              <a:rPr lang="en-US" sz="2400" b="1" dirty="0" smtClean="0"/>
              <a:t>11a.</a:t>
            </a:r>
          </a:p>
          <a:p>
            <a:pPr lvl="1" eaLnBrk="1" hangingPunct="1"/>
            <a:r>
              <a:rPr lang="en-US" sz="2400" b="1" dirty="0" smtClean="0">
                <a:solidFill>
                  <a:srgbClr val="A50021"/>
                </a:solidFill>
              </a:rPr>
              <a:t>11b and 11a are incompatible!!</a:t>
            </a:r>
          </a:p>
          <a:p>
            <a:pPr marL="457200" lvl="1" indent="0" eaLnBrk="1" hangingPunct="1">
              <a:buNone/>
            </a:pPr>
            <a:r>
              <a:rPr lang="en-US" sz="2400" dirty="0">
                <a:solidFill>
                  <a:srgbClr val="0033CC"/>
                </a:solidFill>
              </a:rPr>
              <a:t>** net achievable throughput </a:t>
            </a:r>
            <a:r>
              <a:rPr lang="en-US" sz="2400" dirty="0" smtClean="0">
                <a:solidFill>
                  <a:srgbClr val="0033CC"/>
                </a:solidFill>
              </a:rPr>
              <a:t>in low 6Mbps range!!</a:t>
            </a:r>
            <a:endParaRPr lang="en-US" sz="2400" dirty="0">
              <a:solidFill>
                <a:srgbClr val="0033CC"/>
              </a:solidFill>
            </a:endParaRPr>
          </a:p>
          <a:p>
            <a:pPr lvl="1" eaLnBrk="1" hangingPunct="1"/>
            <a:endParaRPr lang="en-US" b="1" dirty="0" smtClean="0">
              <a:solidFill>
                <a:srgbClr val="A50021"/>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24"/>
            <a:ext cx="7948906" cy="990600"/>
          </a:xfrm>
          <a:solidFill>
            <a:schemeClr val="accent2"/>
          </a:solidFill>
        </p:spPr>
        <p:txBody>
          <a:bodyPr/>
          <a:lstStyle/>
          <a:p>
            <a:pPr eaLnBrk="1" hangingPunct="1">
              <a:defRPr/>
            </a:pPr>
            <a:r>
              <a:rPr lang="en-US" dirty="0" smtClean="0"/>
              <a:t>IEEE 802.11 Physical Layer </a:t>
            </a:r>
            <a:endParaRPr lang="en-US" sz="3200" dirty="0" smtClean="0"/>
          </a:p>
        </p:txBody>
      </p:sp>
      <p:sp>
        <p:nvSpPr>
          <p:cNvPr id="17413" name="Rectangle 3"/>
          <p:cNvSpPr>
            <a:spLocks noGrp="1" noChangeArrowheads="1"/>
          </p:cNvSpPr>
          <p:nvPr>
            <p:ph idx="1"/>
          </p:nvPr>
        </p:nvSpPr>
        <p:spPr>
          <a:xfrm>
            <a:off x="304800" y="1219200"/>
            <a:ext cx="8534400" cy="4495800"/>
          </a:xfrm>
        </p:spPr>
        <p:txBody>
          <a:bodyPr/>
          <a:lstStyle/>
          <a:p>
            <a:pPr eaLnBrk="1" hangingPunct="1"/>
            <a:r>
              <a:rPr lang="en-US" sz="2800" b="1" dirty="0" smtClean="0">
                <a:solidFill>
                  <a:srgbClr val="339966"/>
                </a:solidFill>
              </a:rPr>
              <a:t>802.11g</a:t>
            </a:r>
            <a:r>
              <a:rPr lang="en-US" sz="2800" b="1" dirty="0" smtClean="0"/>
              <a:t> </a:t>
            </a:r>
            <a:r>
              <a:rPr lang="en-US" sz="2800" b="1" i="1" dirty="0" smtClean="0">
                <a:solidFill>
                  <a:srgbClr val="339966"/>
                </a:solidFill>
              </a:rPr>
              <a:t>OFDM </a:t>
            </a:r>
            <a:r>
              <a:rPr lang="en-US" sz="2800" b="1" dirty="0" smtClean="0">
                <a:solidFill>
                  <a:srgbClr val="339966"/>
                </a:solidFill>
              </a:rPr>
              <a:t>(</a:t>
            </a:r>
            <a:r>
              <a:rPr lang="en-US" sz="2800" b="1" i="1" dirty="0" smtClean="0">
                <a:solidFill>
                  <a:srgbClr val="339966"/>
                </a:solidFill>
              </a:rPr>
              <a:t>Orthogonal Frequency Division Multiplexing</a:t>
            </a:r>
            <a:r>
              <a:rPr lang="en-US" sz="2800" b="1" dirty="0" smtClean="0">
                <a:solidFill>
                  <a:srgbClr val="339966"/>
                </a:solidFill>
              </a:rPr>
              <a:t>)</a:t>
            </a:r>
          </a:p>
          <a:p>
            <a:pPr lvl="1" eaLnBrk="1" hangingPunct="1"/>
            <a:r>
              <a:rPr lang="en-US" sz="2400" dirty="0" smtClean="0"/>
              <a:t>Tries</a:t>
            </a:r>
            <a:r>
              <a:rPr lang="en-US" sz="2400" b="1" dirty="0" smtClean="0"/>
              <a:t> to combine the best of both 802.11a and 802.11b.</a:t>
            </a:r>
          </a:p>
          <a:p>
            <a:pPr lvl="1" eaLnBrk="1" hangingPunct="1"/>
            <a:r>
              <a:rPr lang="en-US" sz="2400" dirty="0" smtClean="0"/>
              <a:t>Supports bandwidths up to </a:t>
            </a:r>
            <a:r>
              <a:rPr lang="en-US" sz="2400" b="1" dirty="0" smtClean="0">
                <a:solidFill>
                  <a:srgbClr val="A50021"/>
                </a:solidFill>
                <a:latin typeface="Comic Sans MS" pitchFamily="66" charset="0"/>
              </a:rPr>
              <a:t>54 Mbps</a:t>
            </a:r>
            <a:r>
              <a:rPr lang="en-US" sz="2400" dirty="0" smtClean="0"/>
              <a:t>.</a:t>
            </a:r>
          </a:p>
          <a:p>
            <a:pPr lvl="1" eaLnBrk="1" hangingPunct="1"/>
            <a:r>
              <a:rPr lang="en-US" sz="2400" dirty="0" smtClean="0"/>
              <a:t>Uses 2.4 GHz frequency for greater range.</a:t>
            </a:r>
          </a:p>
          <a:p>
            <a:pPr lvl="1" eaLnBrk="1" hangingPunct="1"/>
            <a:r>
              <a:rPr lang="en-US" sz="2400" dirty="0" smtClean="0"/>
              <a:t>Is backward compatible with 802.11b.</a:t>
            </a:r>
          </a:p>
          <a:p>
            <a:pPr marL="457200" lvl="1" indent="0" eaLnBrk="1" hangingPunct="1">
              <a:buNone/>
            </a:pPr>
            <a:endParaRPr lang="en-US" sz="2400" dirty="0" smtClean="0"/>
          </a:p>
          <a:p>
            <a:pPr eaLnBrk="1" hangingPunct="1">
              <a:buBlip>
                <a:blip r:embed="rId2"/>
              </a:buBlip>
            </a:pPr>
            <a:r>
              <a:rPr lang="en-US" sz="2800" dirty="0" smtClean="0">
                <a:solidFill>
                  <a:srgbClr val="800000"/>
                </a:solidFill>
              </a:rPr>
              <a:t>Note – common for products to support 802.11a/b/g in a single NIC.</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solidFill>
            <a:schemeClr val="accent2"/>
          </a:solidFill>
        </p:spPr>
        <p:txBody>
          <a:bodyPr/>
          <a:lstStyle/>
          <a:p>
            <a:pPr eaLnBrk="1" hangingPunct="1">
              <a:defRPr/>
            </a:pPr>
            <a:r>
              <a:rPr lang="en-US" dirty="0"/>
              <a:t>Data Rate vs Distance (m)</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32</a:t>
            </a:fld>
            <a:endParaRPr lang="en-US" dirty="0"/>
          </a:p>
        </p:txBody>
      </p:sp>
      <p:sp>
        <p:nvSpPr>
          <p:cNvPr id="53251" name="Rectangle 4"/>
          <p:cNvSpPr>
            <a:spLocks noChangeArrowheads="1"/>
          </p:cNvSpPr>
          <p:nvPr/>
        </p:nvSpPr>
        <p:spPr bwMode="auto">
          <a:xfrm>
            <a:off x="6965950" y="5099050"/>
            <a:ext cx="180975" cy="457200"/>
          </a:xfrm>
          <a:prstGeom prst="rect">
            <a:avLst/>
          </a:prstGeom>
          <a:noFill/>
          <a:ln w="9525">
            <a:noFill/>
            <a:miter lim="800000"/>
            <a:headEnd/>
            <a:tailEnd/>
          </a:ln>
        </p:spPr>
        <p:txBody>
          <a:bodyPr wrap="none" lIns="90000" tIns="46800" rIns="90000" bIns="46800">
            <a:prstTxWarp prst="textNoShape">
              <a:avLst/>
            </a:prstTxWarp>
            <a:spAutoFit/>
          </a:bodyPr>
          <a:lstStyle/>
          <a:p>
            <a:pPr eaLnBrk="0" hangingPunct="0"/>
            <a:endParaRPr lang="en-US" dirty="0"/>
          </a:p>
        </p:txBody>
      </p:sp>
      <p:graphicFrame>
        <p:nvGraphicFramePr>
          <p:cNvPr id="53252" name="Object 69"/>
          <p:cNvGraphicFramePr>
            <a:graphicFrameLocks noChangeAspect="1"/>
          </p:cNvGraphicFramePr>
          <p:nvPr>
            <p:extLst>
              <p:ext uri="{D42A27DB-BD31-4B8C-83A1-F6EECF244321}">
                <p14:modId xmlns:p14="http://schemas.microsoft.com/office/powerpoint/2010/main" xmlns="" val="4151301971"/>
              </p:ext>
            </p:extLst>
          </p:nvPr>
        </p:nvGraphicFramePr>
        <p:xfrm>
          <a:off x="-1764704" y="764704"/>
          <a:ext cx="11794187" cy="5373216"/>
        </p:xfrm>
        <a:graphic>
          <a:graphicData uri="http://schemas.openxmlformats.org/presentationml/2006/ole">
            <p:oleObj spid="_x0000_s80943" name="Document" r:id="rId4" imgW="6086856" imgH="2773680" progId="Word.Document.8">
              <p:embed/>
            </p:oleObj>
          </a:graphicData>
        </a:graphic>
      </p:graphicFrame>
      <p:sp>
        <p:nvSpPr>
          <p:cNvPr id="8" name="Rectangle 7"/>
          <p:cNvSpPr>
            <a:spLocks noChangeArrowheads="1"/>
          </p:cNvSpPr>
          <p:nvPr/>
        </p:nvSpPr>
        <p:spPr bwMode="auto">
          <a:xfrm>
            <a:off x="7884368" y="5810398"/>
            <a:ext cx="1224136" cy="498922"/>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1" dirty="0">
              <a:solidFill>
                <a:srgbClr val="FF6600"/>
              </a:solidFill>
              <a:latin typeface="Comic Sans MS" pitchFamily="66" charset="0"/>
            </a:endParaRPr>
          </a:p>
          <a:p>
            <a:r>
              <a:rPr lang="en-US" sz="1600" b="1" dirty="0">
                <a:solidFill>
                  <a:srgbClr val="FF0000"/>
                </a:solidFill>
                <a:latin typeface="Comic Sans MS" pitchFamily="66" charset="0"/>
              </a:rPr>
              <a:t>DCC 9</a:t>
            </a:r>
            <a:r>
              <a:rPr lang="en-US" sz="1600" b="1" baseline="30000" dirty="0">
                <a:solidFill>
                  <a:srgbClr val="FF0000"/>
                </a:solidFill>
                <a:latin typeface="Comic Sans MS" pitchFamily="66" charset="0"/>
              </a:rPr>
              <a:t>th</a:t>
            </a:r>
            <a:r>
              <a:rPr lang="en-US" sz="1600" b="1" dirty="0">
                <a:solidFill>
                  <a:srgbClr val="FF0000"/>
                </a:solidFill>
                <a:latin typeface="Comic Sans MS" pitchFamily="66" charset="0"/>
              </a:rPr>
              <a:t> Ed.</a:t>
            </a:r>
          </a:p>
          <a:p>
            <a:r>
              <a:rPr lang="en-US" sz="1600" b="1" dirty="0">
                <a:solidFill>
                  <a:srgbClr val="FF0000"/>
                </a:solidFill>
                <a:latin typeface="Comic Sans MS" pitchFamily="66" charset="0"/>
              </a:rPr>
              <a:t>Stallings</a:t>
            </a:r>
          </a:p>
          <a:p>
            <a:endParaRPr lang="en-US" b="1" dirty="0">
              <a:solidFill>
                <a:srgbClr val="FF6600"/>
              </a:solidFill>
              <a:latin typeface="Comic Sans MS" pitchFamily="66" charset="0"/>
            </a:endParaRPr>
          </a:p>
        </p:txBody>
      </p:sp>
    </p:spTree>
    <p:extLst>
      <p:ext uri="{BB962C8B-B14F-4D97-AF65-F5344CB8AC3E}">
        <p14:creationId xmlns:p14="http://schemas.microsoft.com/office/powerpoint/2010/main" xmlns="" val="92437587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IEEE 802.11 Physical Layer</a:t>
            </a:r>
            <a:endParaRPr lang="en-US" dirty="0"/>
          </a:p>
        </p:txBody>
      </p:sp>
      <p:sp>
        <p:nvSpPr>
          <p:cNvPr id="3" name="Content Placeholder 2"/>
          <p:cNvSpPr>
            <a:spLocks noGrp="1"/>
          </p:cNvSpPr>
          <p:nvPr>
            <p:ph idx="1"/>
          </p:nvPr>
        </p:nvSpPr>
        <p:spPr>
          <a:xfrm>
            <a:off x="395536" y="1166354"/>
            <a:ext cx="8568952" cy="4998950"/>
          </a:xfrm>
        </p:spPr>
        <p:txBody>
          <a:bodyPr/>
          <a:lstStyle/>
          <a:p>
            <a:r>
              <a:rPr lang="en-US" dirty="0" smtClean="0">
                <a:solidFill>
                  <a:srgbClr val="00B0F0"/>
                </a:solidFill>
              </a:rPr>
              <a:t>802.11n OFDM </a:t>
            </a:r>
            <a:r>
              <a:rPr lang="en-US" dirty="0" smtClean="0"/>
              <a:t>version at </a:t>
            </a:r>
            <a:r>
              <a:rPr lang="en-US" dirty="0" smtClean="0">
                <a:solidFill>
                  <a:schemeClr val="accent2"/>
                </a:solidFill>
              </a:rPr>
              <a:t>248 Mbps</a:t>
            </a:r>
          </a:p>
          <a:p>
            <a:r>
              <a:rPr lang="en-US" dirty="0" smtClean="0">
                <a:solidFill>
                  <a:srgbClr val="0033CC"/>
                </a:solidFill>
              </a:rPr>
              <a:t>Physical Layer Changes:</a:t>
            </a:r>
          </a:p>
          <a:p>
            <a:pPr lvl="1"/>
            <a:r>
              <a:rPr lang="en-US" dirty="0" smtClean="0"/>
              <a:t>Multiple-Input-Multiple-Output (MIMO)</a:t>
            </a:r>
          </a:p>
          <a:p>
            <a:pPr lvl="1"/>
            <a:r>
              <a:rPr lang="en-US" dirty="0" smtClean="0"/>
              <a:t>maximum of 600 Mbps with the use of four spatial streams at a channel width of 40 </a:t>
            </a:r>
            <a:r>
              <a:rPr lang="en-US" dirty="0" err="1" smtClean="0"/>
              <a:t>MHz.</a:t>
            </a:r>
            <a:endParaRPr lang="en-US" dirty="0" smtClean="0"/>
          </a:p>
          <a:p>
            <a:pPr lvl="1"/>
            <a:r>
              <a:rPr lang="en-US" dirty="0" smtClean="0"/>
              <a:t>Spatial Division Multiplexing</a:t>
            </a:r>
            <a:r>
              <a:rPr lang="en-US" i="1" dirty="0" smtClean="0"/>
              <a:t> </a:t>
            </a:r>
            <a:r>
              <a:rPr lang="en-US" dirty="0" smtClean="0"/>
              <a:t>(SDM</a:t>
            </a:r>
            <a:r>
              <a:rPr lang="en-US" b="0" dirty="0" smtClean="0"/>
              <a:t>)</a:t>
            </a:r>
          </a:p>
          <a:p>
            <a:r>
              <a:rPr lang="en-US" dirty="0" smtClean="0">
                <a:solidFill>
                  <a:srgbClr val="0033CC"/>
                </a:solidFill>
              </a:rPr>
              <a:t>MAC Layer Changes:</a:t>
            </a:r>
          </a:p>
          <a:p>
            <a:pPr lvl="1"/>
            <a:r>
              <a:rPr lang="en-US" dirty="0" smtClean="0"/>
              <a:t>Frame aggregation into single block for transmission.</a:t>
            </a:r>
            <a:endParaRPr lang="en-US" dirty="0"/>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8520" y="1"/>
            <a:ext cx="9396536" cy="980727"/>
          </a:xfrm>
          <a:solidFill>
            <a:schemeClr val="accent2"/>
          </a:solidFill>
        </p:spPr>
        <p:txBody>
          <a:bodyPr/>
          <a:lstStyle/>
          <a:p>
            <a:pPr eaLnBrk="1" hangingPunct="1"/>
            <a:r>
              <a:rPr kumimoji="1" lang="en-GB" dirty="0"/>
              <a:t>IEEE 802.11 MAC Frame Format</a:t>
            </a:r>
            <a:endParaRPr kumimoji="1" lang="en-US"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Slide Number Placeholder 3"/>
          <p:cNvSpPr>
            <a:spLocks noGrp="1"/>
          </p:cNvSpPr>
          <p:nvPr>
            <p:ph type="sldNum" sz="quarter" idx="11"/>
          </p:nvPr>
        </p:nvSpPr>
        <p:spPr/>
        <p:txBody>
          <a:bodyPr/>
          <a:lstStyle/>
          <a:p>
            <a:pPr>
              <a:defRPr/>
            </a:pPr>
            <a:fld id="{3786ED73-AFAE-40D1-8B17-06E2B2BE615A}" type="slidenum">
              <a:rPr lang="en-US" smtClean="0"/>
              <a:pPr>
                <a:defRPr/>
              </a:pPr>
              <a:t>34</a:t>
            </a:fld>
            <a:endParaRPr lang="en-US" dirty="0"/>
          </a:p>
        </p:txBody>
      </p:sp>
      <p:pic>
        <p:nvPicPr>
          <p:cNvPr id="37891" name="Picture 5" descr="Frame Format                                                   002828FE  Mnementh                      BEAE7A2F:"/>
          <p:cNvPicPr>
            <a:picLocks noChangeAspect="1" noChangeArrowheads="1"/>
          </p:cNvPicPr>
          <p:nvPr/>
        </p:nvPicPr>
        <p:blipFill>
          <a:blip r:embed="rId3" cstate="print"/>
          <a:srcRect t="27794" b="32426"/>
          <a:stretch>
            <a:fillRect/>
          </a:stretch>
        </p:blipFill>
        <p:spPr bwMode="auto">
          <a:xfrm>
            <a:off x="0" y="1503784"/>
            <a:ext cx="9144000" cy="3581400"/>
          </a:xfrm>
          <a:prstGeom prst="rect">
            <a:avLst/>
          </a:prstGeom>
          <a:noFill/>
          <a:ln w="9525">
            <a:noFill/>
            <a:miter lim="800000"/>
            <a:headEnd/>
            <a:tailEnd/>
          </a:ln>
        </p:spPr>
      </p:pic>
      <p:sp>
        <p:nvSpPr>
          <p:cNvPr id="6" name="Slide Number Placeholder 4"/>
          <p:cNvSpPr txBox="1">
            <a:spLocks/>
          </p:cNvSpPr>
          <p:nvPr/>
        </p:nvSpPr>
        <p:spPr bwMode="auto">
          <a:xfrm>
            <a:off x="8194675" y="6486548"/>
            <a:ext cx="914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600" b="1" kern="1200">
                <a:solidFill>
                  <a:srgbClr val="800000"/>
                </a:solidFill>
                <a:effectLst>
                  <a:outerShdw blurRad="38100" dist="38100" dir="2700000" algn="tl">
                    <a:srgbClr val="000000"/>
                  </a:outerShdw>
                </a:effectLst>
                <a:latin typeface="Comic Sans MS" pitchFamily="66" charset="0"/>
                <a:ea typeface="+mn-ea"/>
                <a:cs typeface="Courier New" pitchFamily="49" charset="0"/>
              </a:defRPr>
            </a:lvl1pPr>
            <a:lvl2pPr marL="457200" algn="ctr" rtl="0" eaLnBrk="0" fontAlgn="base" hangingPunct="0">
              <a:spcBef>
                <a:spcPct val="0"/>
              </a:spcBef>
              <a:spcAft>
                <a:spcPct val="0"/>
              </a:spcAft>
              <a:defRPr sz="2400"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400"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400"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a:lstStyle>
          <a:p>
            <a:pPr>
              <a:defRPr/>
            </a:pPr>
            <a:fld id="{3786ED73-AFAE-40D1-8B17-06E2B2BE615A}" type="slidenum">
              <a:rPr lang="en-US" smtClean="0"/>
              <a:pPr>
                <a:defRPr/>
              </a:pPr>
              <a:t>34</a:t>
            </a:fld>
            <a:endParaRPr lang="en-US" dirty="0"/>
          </a:p>
        </p:txBody>
      </p:sp>
      <p:sp>
        <p:nvSpPr>
          <p:cNvPr id="7" name="Rectangle 6"/>
          <p:cNvSpPr>
            <a:spLocks noChangeArrowheads="1"/>
          </p:cNvSpPr>
          <p:nvPr/>
        </p:nvSpPr>
        <p:spPr bwMode="auto">
          <a:xfrm>
            <a:off x="7751191" y="5589240"/>
            <a:ext cx="1357313" cy="642938"/>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1" dirty="0">
              <a:solidFill>
                <a:srgbClr val="FF6600"/>
              </a:solidFill>
              <a:latin typeface="Comic Sans MS" pitchFamily="66" charset="0"/>
            </a:endParaRPr>
          </a:p>
          <a:p>
            <a:r>
              <a:rPr lang="en-US" sz="1600" b="1" dirty="0">
                <a:solidFill>
                  <a:srgbClr val="FF0000"/>
                </a:solidFill>
                <a:latin typeface="Comic Sans MS" pitchFamily="66" charset="0"/>
              </a:rPr>
              <a:t>DCC 9</a:t>
            </a:r>
            <a:r>
              <a:rPr lang="en-US" sz="1600" b="1" baseline="30000" dirty="0">
                <a:solidFill>
                  <a:srgbClr val="FF0000"/>
                </a:solidFill>
                <a:latin typeface="Comic Sans MS" pitchFamily="66" charset="0"/>
              </a:rPr>
              <a:t>th</a:t>
            </a:r>
            <a:r>
              <a:rPr lang="en-US" sz="1600" b="1" dirty="0">
                <a:solidFill>
                  <a:srgbClr val="FF0000"/>
                </a:solidFill>
                <a:latin typeface="Comic Sans MS" pitchFamily="66" charset="0"/>
              </a:rPr>
              <a:t> Ed.</a:t>
            </a:r>
          </a:p>
          <a:p>
            <a:r>
              <a:rPr lang="en-US" sz="1600" b="1" dirty="0">
                <a:solidFill>
                  <a:srgbClr val="FF0000"/>
                </a:solidFill>
                <a:latin typeface="Comic Sans MS" pitchFamily="66" charset="0"/>
              </a:rPr>
              <a:t>Stallings</a:t>
            </a:r>
          </a:p>
          <a:p>
            <a:endParaRPr lang="en-US" b="1" dirty="0">
              <a:solidFill>
                <a:srgbClr val="FF6600"/>
              </a:solidFill>
              <a:latin typeface="Comic Sans MS" pitchFamily="66" charset="0"/>
            </a:endParaRPr>
          </a:p>
        </p:txBody>
      </p:sp>
      <p:sp>
        <p:nvSpPr>
          <p:cNvPr id="3" name="Rectangle 2"/>
          <p:cNvSpPr/>
          <p:nvPr/>
        </p:nvSpPr>
        <p:spPr bwMode="auto">
          <a:xfrm>
            <a:off x="1835696" y="1772816"/>
            <a:ext cx="3672408" cy="457200"/>
          </a:xfrm>
          <a:prstGeom prst="rect">
            <a:avLst/>
          </a:prstGeom>
          <a:no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mic Sans MS" pitchFamily="66" charset="0"/>
              </a:rPr>
              <a:t>Larger than Ethernet frame</a:t>
            </a:r>
          </a:p>
        </p:txBody>
      </p:sp>
      <p:cxnSp>
        <p:nvCxnSpPr>
          <p:cNvPr id="5" name="Straight Arrow Connector 4"/>
          <p:cNvCxnSpPr/>
          <p:nvPr/>
        </p:nvCxnSpPr>
        <p:spPr bwMode="auto">
          <a:xfrm>
            <a:off x="5508104" y="2001416"/>
            <a:ext cx="936104" cy="491480"/>
          </a:xfrm>
          <a:prstGeom prst="straightConnector1">
            <a:avLst/>
          </a:prstGeom>
          <a:noFill/>
          <a:ln w="25400" cap="flat" cmpd="sng" algn="ctr">
            <a:solidFill>
              <a:srgbClr val="800000"/>
            </a:solidFill>
            <a:prstDash val="solid"/>
            <a:round/>
            <a:headEnd type="none" w="med" len="med"/>
            <a:tailEnd type="arrow"/>
          </a:ln>
          <a:effectLst/>
        </p:spPr>
      </p:cxnSp>
    </p:spTree>
    <p:extLst>
      <p:ext uri="{BB962C8B-B14F-4D97-AF65-F5344CB8AC3E}">
        <p14:creationId xmlns:p14="http://schemas.microsoft.com/office/powerpoint/2010/main" xmlns="" val="37305101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523875" y="-24"/>
            <a:ext cx="7772400" cy="928694"/>
          </a:xfrm>
          <a:solidFill>
            <a:schemeClr val="accent2"/>
          </a:solidFill>
        </p:spPr>
        <p:txBody>
          <a:bodyPr/>
          <a:lstStyle/>
          <a:p>
            <a:r>
              <a:rPr lang="en-US" dirty="0"/>
              <a:t>802.11 LAN </a:t>
            </a:r>
            <a:r>
              <a:rPr lang="en-US" dirty="0" smtClean="0"/>
              <a:t>Architecture</a:t>
            </a:r>
            <a:endParaRPr lang="en-US" dirty="0"/>
          </a:p>
        </p:txBody>
      </p:sp>
      <p:sp>
        <p:nvSpPr>
          <p:cNvPr id="17" name="Footer Placeholder 16"/>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18" name="Slide Number Placeholder 17"/>
          <p:cNvSpPr>
            <a:spLocks noGrp="1"/>
          </p:cNvSpPr>
          <p:nvPr>
            <p:ph type="sldNum" sz="quarter" idx="11"/>
          </p:nvPr>
        </p:nvSpPr>
        <p:spPr/>
        <p:txBody>
          <a:bodyPr/>
          <a:lstStyle/>
          <a:p>
            <a:pPr>
              <a:defRPr/>
            </a:pPr>
            <a:fld id="{3786ED73-AFAE-40D1-8B17-06E2B2BE615A}" type="slidenum">
              <a:rPr lang="en-US" smtClean="0"/>
              <a:pPr>
                <a:defRPr/>
              </a:pPr>
              <a:t>35</a:t>
            </a:fld>
            <a:endParaRPr lang="en-US" dirty="0"/>
          </a:p>
        </p:txBody>
      </p:sp>
      <p:sp>
        <p:nvSpPr>
          <p:cNvPr id="407556" name="Rectangle 4"/>
          <p:cNvSpPr>
            <a:spLocks noChangeArrowheads="1"/>
          </p:cNvSpPr>
          <p:nvPr/>
        </p:nvSpPr>
        <p:spPr bwMode="auto">
          <a:xfrm>
            <a:off x="5005388" y="1603375"/>
            <a:ext cx="3883025" cy="4340225"/>
          </a:xfrm>
          <a:prstGeom prst="rect">
            <a:avLst/>
          </a:prstGeom>
          <a:noFill/>
          <a:ln w="9525">
            <a:noFill/>
            <a:miter lim="800000"/>
            <a:headEnd/>
            <a:tailEnd/>
          </a:ln>
          <a:effectLst/>
        </p:spPr>
        <p:txBody>
          <a:bodyPr/>
          <a:lstStyle/>
          <a:p>
            <a:pPr marL="342900" indent="-342900">
              <a:spcBef>
                <a:spcPct val="20000"/>
              </a:spcBef>
              <a:buClr>
                <a:srgbClr val="800000"/>
              </a:buClr>
              <a:buSzPct val="85000"/>
              <a:buFont typeface="ZapfDingbats" pitchFamily="82" charset="2"/>
              <a:buChar char="r"/>
            </a:pPr>
            <a:r>
              <a:rPr lang="en-US" sz="2000" dirty="0"/>
              <a:t>wireless host communicates with base station</a:t>
            </a:r>
          </a:p>
          <a:p>
            <a:pPr marL="742950" lvl="1" indent="-285750" algn="l">
              <a:spcBef>
                <a:spcPct val="20000"/>
              </a:spcBef>
              <a:buClr>
                <a:schemeClr val="accent2"/>
              </a:buClr>
              <a:buSzPct val="75000"/>
              <a:buFont typeface="ZapfDingbats" pitchFamily="82" charset="2"/>
              <a:buChar char="m"/>
            </a:pPr>
            <a:r>
              <a:rPr lang="en-US" sz="2000" dirty="0">
                <a:solidFill>
                  <a:srgbClr val="800000"/>
                </a:solidFill>
              </a:rPr>
              <a:t>base station = access point (AP)</a:t>
            </a:r>
          </a:p>
          <a:p>
            <a:pPr marL="342900" indent="-342900" algn="l">
              <a:spcBef>
                <a:spcPct val="20000"/>
              </a:spcBef>
              <a:buClr>
                <a:schemeClr val="accent2"/>
              </a:buClr>
              <a:buSzPct val="85000"/>
              <a:buFont typeface="ZapfDingbats" pitchFamily="82" charset="2"/>
              <a:buChar char="r"/>
            </a:pPr>
            <a:r>
              <a:rPr lang="en-US" sz="2000" dirty="0">
                <a:solidFill>
                  <a:srgbClr val="800000"/>
                </a:solidFill>
              </a:rPr>
              <a:t>Basic Service Set (BSS) </a:t>
            </a:r>
            <a:r>
              <a:rPr lang="en-US" sz="2000" dirty="0"/>
              <a:t>(aka “cell”) in infrastructure mode contains:</a:t>
            </a:r>
          </a:p>
          <a:p>
            <a:pPr marL="742950" lvl="1" indent="-285750" algn="l">
              <a:spcBef>
                <a:spcPct val="20000"/>
              </a:spcBef>
              <a:buClr>
                <a:srgbClr val="800000"/>
              </a:buClr>
              <a:buSzPct val="75000"/>
              <a:buFont typeface="ZapfDingbats" pitchFamily="82" charset="2"/>
              <a:buChar char="m"/>
            </a:pPr>
            <a:r>
              <a:rPr lang="en-US" sz="2000" dirty="0"/>
              <a:t>wireless hosts</a:t>
            </a:r>
          </a:p>
          <a:p>
            <a:pPr marL="742950" lvl="1" indent="-285750" algn="l">
              <a:spcBef>
                <a:spcPct val="20000"/>
              </a:spcBef>
              <a:buClr>
                <a:srgbClr val="800000"/>
              </a:buClr>
              <a:buSzPct val="75000"/>
              <a:buFont typeface="ZapfDingbats" pitchFamily="82" charset="2"/>
              <a:buChar char="m"/>
            </a:pPr>
            <a:r>
              <a:rPr lang="en-US" sz="2000" dirty="0"/>
              <a:t>access point (AP): base station</a:t>
            </a:r>
          </a:p>
          <a:p>
            <a:pPr marL="742950" lvl="1" indent="-285750" algn="l">
              <a:spcBef>
                <a:spcPct val="20000"/>
              </a:spcBef>
              <a:buClr>
                <a:srgbClr val="800000"/>
              </a:buClr>
              <a:buSzPct val="75000"/>
              <a:buFont typeface="ZapfDingbats" pitchFamily="82" charset="2"/>
              <a:buChar char="m"/>
            </a:pPr>
            <a:r>
              <a:rPr lang="en-US" sz="2000" dirty="0"/>
              <a:t>ad hoc mode: hosts only</a:t>
            </a:r>
            <a:endParaRPr lang="en-US" dirty="0"/>
          </a:p>
        </p:txBody>
      </p:sp>
      <p:sp>
        <p:nvSpPr>
          <p:cNvPr id="407557" name="Oval 5"/>
          <p:cNvSpPr>
            <a:spLocks noChangeArrowheads="1"/>
          </p:cNvSpPr>
          <p:nvPr/>
        </p:nvSpPr>
        <p:spPr bwMode="auto">
          <a:xfrm>
            <a:off x="2374900" y="3870309"/>
            <a:ext cx="2055813" cy="1946275"/>
          </a:xfrm>
          <a:prstGeom prst="ellipse">
            <a:avLst/>
          </a:prstGeom>
          <a:solidFill>
            <a:srgbClr val="00CCFF"/>
          </a:solidFill>
          <a:ln w="9525">
            <a:noFill/>
            <a:round/>
            <a:headEnd/>
            <a:tailEnd/>
          </a:ln>
          <a:effectLst/>
        </p:spPr>
        <p:txBody>
          <a:bodyPr wrap="none" anchor="ctr"/>
          <a:lstStyle/>
          <a:p>
            <a:endParaRPr lang="en-US"/>
          </a:p>
        </p:txBody>
      </p:sp>
      <p:sp>
        <p:nvSpPr>
          <p:cNvPr id="407558" name="Oval 6"/>
          <p:cNvSpPr>
            <a:spLocks noChangeArrowheads="1"/>
          </p:cNvSpPr>
          <p:nvPr/>
        </p:nvSpPr>
        <p:spPr bwMode="auto">
          <a:xfrm>
            <a:off x="333375" y="2131996"/>
            <a:ext cx="2055813" cy="1946275"/>
          </a:xfrm>
          <a:prstGeom prst="ellipse">
            <a:avLst/>
          </a:prstGeom>
          <a:solidFill>
            <a:srgbClr val="00CCFF"/>
          </a:solidFill>
          <a:ln w="9525">
            <a:noFill/>
            <a:round/>
            <a:headEnd/>
            <a:tailEnd/>
          </a:ln>
          <a:effectLst/>
        </p:spPr>
        <p:txBody>
          <a:bodyPr wrap="none" anchor="ctr"/>
          <a:lstStyle/>
          <a:p>
            <a:endParaRPr lang="en-US"/>
          </a:p>
        </p:txBody>
      </p:sp>
      <p:grpSp>
        <p:nvGrpSpPr>
          <p:cNvPr id="2" name="Group 7"/>
          <p:cNvGrpSpPr>
            <a:grpSpLocks/>
          </p:cNvGrpSpPr>
          <p:nvPr/>
        </p:nvGrpSpPr>
        <p:grpSpPr bwMode="auto">
          <a:xfrm>
            <a:off x="3013075" y="3246421"/>
            <a:ext cx="417513" cy="192088"/>
            <a:chOff x="3600" y="219"/>
            <a:chExt cx="360" cy="175"/>
          </a:xfrm>
        </p:grpSpPr>
        <p:sp>
          <p:nvSpPr>
            <p:cNvPr id="407560"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407561" name="Line 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07562" name="Line 1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07563" name="Rectangle 1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407564"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 name="Group 13"/>
            <p:cNvGrpSpPr>
              <a:grpSpLocks/>
            </p:cNvGrpSpPr>
            <p:nvPr/>
          </p:nvGrpSpPr>
          <p:grpSpPr bwMode="auto">
            <a:xfrm>
              <a:off x="3686" y="244"/>
              <a:ext cx="177" cy="66"/>
              <a:chOff x="2848" y="848"/>
              <a:chExt cx="140" cy="98"/>
            </a:xfrm>
          </p:grpSpPr>
          <p:sp>
            <p:nvSpPr>
              <p:cNvPr id="407566" name="Line 1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07567" name="Line 1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07568" name="Line 1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 name="Group 17"/>
            <p:cNvGrpSpPr>
              <a:grpSpLocks/>
            </p:cNvGrpSpPr>
            <p:nvPr/>
          </p:nvGrpSpPr>
          <p:grpSpPr bwMode="auto">
            <a:xfrm flipV="1">
              <a:off x="3686" y="243"/>
              <a:ext cx="177" cy="66"/>
              <a:chOff x="2848" y="848"/>
              <a:chExt cx="140" cy="98"/>
            </a:xfrm>
          </p:grpSpPr>
          <p:sp>
            <p:nvSpPr>
              <p:cNvPr id="407570" name="Line 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07571" name="Line 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07572" name="Line 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5" name="Group 21"/>
          <p:cNvGrpSpPr>
            <a:grpSpLocks/>
          </p:cNvGrpSpPr>
          <p:nvPr/>
        </p:nvGrpSpPr>
        <p:grpSpPr bwMode="auto">
          <a:xfrm>
            <a:off x="895350" y="3216259"/>
            <a:ext cx="415925" cy="509587"/>
            <a:chOff x="2870" y="1518"/>
            <a:chExt cx="292" cy="320"/>
          </a:xfrm>
        </p:grpSpPr>
        <p:graphicFrame>
          <p:nvGraphicFramePr>
            <p:cNvPr id="407574" name="Object 22"/>
            <p:cNvGraphicFramePr>
              <a:graphicFrameLocks noChangeAspect="1"/>
            </p:cNvGraphicFramePr>
            <p:nvPr/>
          </p:nvGraphicFramePr>
          <p:xfrm>
            <a:off x="2870" y="1518"/>
            <a:ext cx="272" cy="282"/>
          </p:xfrm>
          <a:graphic>
            <a:graphicData uri="http://schemas.openxmlformats.org/presentationml/2006/ole">
              <p:oleObj spid="_x0000_s22220" name="Clip" r:id="rId4" imgW="826829" imgH="840406" progId="">
                <p:embed/>
              </p:oleObj>
            </a:graphicData>
          </a:graphic>
        </p:graphicFrame>
        <p:graphicFrame>
          <p:nvGraphicFramePr>
            <p:cNvPr id="407575" name="Object 23"/>
            <p:cNvGraphicFramePr>
              <a:graphicFrameLocks noChangeAspect="1"/>
            </p:cNvGraphicFramePr>
            <p:nvPr/>
          </p:nvGraphicFramePr>
          <p:xfrm>
            <a:off x="2913" y="1602"/>
            <a:ext cx="249" cy="236"/>
          </p:xfrm>
          <a:graphic>
            <a:graphicData uri="http://schemas.openxmlformats.org/presentationml/2006/ole">
              <p:oleObj spid="_x0000_s22221" name="Clip" r:id="rId5" imgW="1268295" imgH="1199426" progId="">
                <p:embed/>
              </p:oleObj>
            </a:graphicData>
          </a:graphic>
        </p:graphicFrame>
      </p:grpSp>
      <p:sp>
        <p:nvSpPr>
          <p:cNvPr id="407576" name="Text Box 24"/>
          <p:cNvSpPr txBox="1">
            <a:spLocks noChangeArrowheads="1"/>
          </p:cNvSpPr>
          <p:nvPr/>
        </p:nvSpPr>
        <p:spPr bwMode="auto">
          <a:xfrm>
            <a:off x="917575" y="4048109"/>
            <a:ext cx="819150" cy="366712"/>
          </a:xfrm>
          <a:prstGeom prst="rect">
            <a:avLst/>
          </a:prstGeom>
          <a:noFill/>
          <a:ln w="9525">
            <a:noFill/>
            <a:miter lim="800000"/>
            <a:headEnd/>
            <a:tailEnd/>
          </a:ln>
          <a:effectLst/>
        </p:spPr>
        <p:txBody>
          <a:bodyPr>
            <a:spAutoFit/>
          </a:bodyPr>
          <a:lstStyle/>
          <a:p>
            <a:pPr eaLnBrk="1" hangingPunct="1"/>
            <a:r>
              <a:rPr lang="en-US"/>
              <a:t>BSS 1</a:t>
            </a:r>
          </a:p>
        </p:txBody>
      </p:sp>
      <p:sp>
        <p:nvSpPr>
          <p:cNvPr id="407577" name="Line 25"/>
          <p:cNvSpPr>
            <a:spLocks noChangeShapeType="1"/>
          </p:cNvSpPr>
          <p:nvPr/>
        </p:nvSpPr>
        <p:spPr bwMode="auto">
          <a:xfrm>
            <a:off x="3203575" y="3433746"/>
            <a:ext cx="192088" cy="812800"/>
          </a:xfrm>
          <a:prstGeom prst="line">
            <a:avLst/>
          </a:prstGeom>
          <a:noFill/>
          <a:ln w="9525">
            <a:solidFill>
              <a:schemeClr val="tx1"/>
            </a:solidFill>
            <a:round/>
            <a:headEnd/>
            <a:tailEnd/>
          </a:ln>
          <a:effectLst/>
        </p:spPr>
        <p:txBody>
          <a:bodyPr/>
          <a:lstStyle/>
          <a:p>
            <a:endParaRPr lang="en-US"/>
          </a:p>
        </p:txBody>
      </p:sp>
      <p:sp>
        <p:nvSpPr>
          <p:cNvPr id="407578" name="Line 26"/>
          <p:cNvSpPr>
            <a:spLocks noChangeShapeType="1"/>
          </p:cNvSpPr>
          <p:nvPr/>
        </p:nvSpPr>
        <p:spPr bwMode="auto">
          <a:xfrm>
            <a:off x="1990725" y="3371834"/>
            <a:ext cx="1022350" cy="0"/>
          </a:xfrm>
          <a:prstGeom prst="line">
            <a:avLst/>
          </a:prstGeom>
          <a:noFill/>
          <a:ln w="9525">
            <a:solidFill>
              <a:schemeClr val="tx1"/>
            </a:solidFill>
            <a:round/>
            <a:headEnd/>
            <a:tailEnd/>
          </a:ln>
          <a:effectLst/>
        </p:spPr>
        <p:txBody>
          <a:bodyPr/>
          <a:lstStyle/>
          <a:p>
            <a:endParaRPr lang="en-US"/>
          </a:p>
        </p:txBody>
      </p:sp>
      <p:sp>
        <p:nvSpPr>
          <p:cNvPr id="407579" name="Text Box 27"/>
          <p:cNvSpPr txBox="1">
            <a:spLocks noChangeArrowheads="1"/>
          </p:cNvSpPr>
          <p:nvPr/>
        </p:nvSpPr>
        <p:spPr bwMode="auto">
          <a:xfrm>
            <a:off x="3119438" y="5827696"/>
            <a:ext cx="854075" cy="366713"/>
          </a:xfrm>
          <a:prstGeom prst="rect">
            <a:avLst/>
          </a:prstGeom>
          <a:noFill/>
          <a:ln w="9525">
            <a:noFill/>
            <a:miter lim="800000"/>
            <a:headEnd/>
            <a:tailEnd/>
          </a:ln>
          <a:effectLst/>
        </p:spPr>
        <p:txBody>
          <a:bodyPr wrap="none">
            <a:spAutoFit/>
          </a:bodyPr>
          <a:lstStyle/>
          <a:p>
            <a:pPr eaLnBrk="1" hangingPunct="1"/>
            <a:r>
              <a:rPr lang="en-US"/>
              <a:t>BSS 2</a:t>
            </a:r>
          </a:p>
        </p:txBody>
      </p:sp>
      <p:sp>
        <p:nvSpPr>
          <p:cNvPr id="407580" name="Line 28"/>
          <p:cNvSpPr>
            <a:spLocks noChangeShapeType="1"/>
          </p:cNvSpPr>
          <p:nvPr/>
        </p:nvSpPr>
        <p:spPr bwMode="auto">
          <a:xfrm flipV="1">
            <a:off x="3176588" y="2324084"/>
            <a:ext cx="214312" cy="908050"/>
          </a:xfrm>
          <a:prstGeom prst="line">
            <a:avLst/>
          </a:prstGeom>
          <a:noFill/>
          <a:ln w="9525">
            <a:solidFill>
              <a:schemeClr val="tx1"/>
            </a:solidFill>
            <a:round/>
            <a:headEnd/>
            <a:tailEnd/>
          </a:ln>
          <a:effectLst/>
        </p:spPr>
        <p:txBody>
          <a:bodyPr/>
          <a:lstStyle/>
          <a:p>
            <a:endParaRPr lang="en-US"/>
          </a:p>
        </p:txBody>
      </p:sp>
      <p:grpSp>
        <p:nvGrpSpPr>
          <p:cNvPr id="6" name="Group 29"/>
          <p:cNvGrpSpPr>
            <a:grpSpLocks/>
          </p:cNvGrpSpPr>
          <p:nvPr/>
        </p:nvGrpSpPr>
        <p:grpSpPr bwMode="auto">
          <a:xfrm>
            <a:off x="2447925" y="1142984"/>
            <a:ext cx="1978025" cy="1444625"/>
            <a:chOff x="3744" y="1392"/>
            <a:chExt cx="1488" cy="1110"/>
          </a:xfrm>
        </p:grpSpPr>
        <p:sp>
          <p:nvSpPr>
            <p:cNvPr id="407582" name="Freeform 30"/>
            <p:cNvSpPr>
              <a:spLocks/>
            </p:cNvSpPr>
            <p:nvPr/>
          </p:nvSpPr>
          <p:spPr bwMode="auto">
            <a:xfrm>
              <a:off x="3744" y="1392"/>
              <a:ext cx="1488" cy="111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lstStyle/>
            <a:p>
              <a:endParaRPr lang="en-US"/>
            </a:p>
          </p:txBody>
        </p:sp>
        <p:sp>
          <p:nvSpPr>
            <p:cNvPr id="407583" name="Text Box 31"/>
            <p:cNvSpPr txBox="1">
              <a:spLocks noChangeArrowheads="1"/>
            </p:cNvSpPr>
            <p:nvPr/>
          </p:nvSpPr>
          <p:spPr bwMode="auto">
            <a:xfrm>
              <a:off x="4129" y="1776"/>
              <a:ext cx="845" cy="282"/>
            </a:xfrm>
            <a:prstGeom prst="rect">
              <a:avLst/>
            </a:prstGeom>
            <a:noFill/>
            <a:ln w="9525">
              <a:noFill/>
              <a:miter lim="800000"/>
              <a:headEnd/>
              <a:tailEnd/>
            </a:ln>
            <a:effectLst/>
          </p:spPr>
          <p:txBody>
            <a:bodyPr wrap="none">
              <a:spAutoFit/>
            </a:bodyPr>
            <a:lstStyle/>
            <a:p>
              <a:pPr eaLnBrk="1" hangingPunct="1"/>
              <a:r>
                <a:rPr lang="en-US"/>
                <a:t>Internet</a:t>
              </a:r>
            </a:p>
          </p:txBody>
        </p:sp>
      </p:grpSp>
      <p:sp>
        <p:nvSpPr>
          <p:cNvPr id="407584" name="Text Box 32"/>
          <p:cNvSpPr txBox="1">
            <a:spLocks noChangeArrowheads="1"/>
          </p:cNvSpPr>
          <p:nvPr/>
        </p:nvSpPr>
        <p:spPr bwMode="auto">
          <a:xfrm>
            <a:off x="3538540" y="3047984"/>
            <a:ext cx="1390650" cy="641350"/>
          </a:xfrm>
          <a:prstGeom prst="rect">
            <a:avLst/>
          </a:prstGeom>
          <a:noFill/>
          <a:ln w="9525">
            <a:noFill/>
            <a:miter lim="800000"/>
            <a:headEnd/>
            <a:tailEnd/>
          </a:ln>
          <a:effectLst/>
        </p:spPr>
        <p:txBody>
          <a:bodyPr wrap="none">
            <a:spAutoFit/>
          </a:bodyPr>
          <a:lstStyle/>
          <a:p>
            <a:pPr eaLnBrk="1" hangingPunct="1"/>
            <a:r>
              <a:rPr lang="en-US" dirty="0"/>
              <a:t>hub, switch</a:t>
            </a:r>
          </a:p>
          <a:p>
            <a:pPr eaLnBrk="1" hangingPunct="1"/>
            <a:r>
              <a:rPr lang="en-US" dirty="0"/>
              <a:t>or router</a:t>
            </a:r>
          </a:p>
        </p:txBody>
      </p:sp>
      <p:grpSp>
        <p:nvGrpSpPr>
          <p:cNvPr id="7" name="Group 33"/>
          <p:cNvGrpSpPr>
            <a:grpSpLocks/>
          </p:cNvGrpSpPr>
          <p:nvPr/>
        </p:nvGrpSpPr>
        <p:grpSpPr bwMode="auto">
          <a:xfrm>
            <a:off x="1524000" y="2903521"/>
            <a:ext cx="782638" cy="917575"/>
            <a:chOff x="1952" y="1032"/>
            <a:chExt cx="589" cy="706"/>
          </a:xfrm>
        </p:grpSpPr>
        <p:sp>
          <p:nvSpPr>
            <p:cNvPr id="407586" name="Text Box 34"/>
            <p:cNvSpPr txBox="1">
              <a:spLocks noChangeArrowheads="1"/>
            </p:cNvSpPr>
            <p:nvPr/>
          </p:nvSpPr>
          <p:spPr bwMode="auto">
            <a:xfrm>
              <a:off x="2080" y="1456"/>
              <a:ext cx="353" cy="282"/>
            </a:xfrm>
            <a:prstGeom prst="rect">
              <a:avLst/>
            </a:prstGeom>
            <a:noFill/>
            <a:ln w="9525">
              <a:noFill/>
              <a:miter lim="800000"/>
              <a:headEnd/>
              <a:tailEnd/>
            </a:ln>
            <a:effectLst/>
          </p:spPr>
          <p:txBody>
            <a:bodyPr wrap="none">
              <a:spAutoFit/>
            </a:bodyPr>
            <a:lstStyle/>
            <a:p>
              <a:pPr eaLnBrk="1" hangingPunct="1"/>
              <a:r>
                <a:rPr lang="en-US"/>
                <a:t>AP</a:t>
              </a:r>
            </a:p>
          </p:txBody>
        </p:sp>
        <p:grpSp>
          <p:nvGrpSpPr>
            <p:cNvPr id="8" name="Group 35"/>
            <p:cNvGrpSpPr>
              <a:grpSpLocks/>
            </p:cNvGrpSpPr>
            <p:nvPr/>
          </p:nvGrpSpPr>
          <p:grpSpPr bwMode="auto">
            <a:xfrm>
              <a:off x="1952" y="1032"/>
              <a:ext cx="589" cy="440"/>
              <a:chOff x="1160" y="2192"/>
              <a:chExt cx="589" cy="440"/>
            </a:xfrm>
          </p:grpSpPr>
          <p:pic>
            <p:nvPicPr>
              <p:cNvPr id="407588" name="Picture 36" descr="31u_bnrz[1]"/>
              <p:cNvPicPr>
                <a:picLocks noChangeAspect="1" noChangeArrowheads="1"/>
              </p:cNvPicPr>
              <p:nvPr/>
            </p:nvPicPr>
            <p:blipFill>
              <a:blip r:embed="rId6" cstate="print"/>
              <a:srcRect/>
              <a:stretch>
                <a:fillRect/>
              </a:stretch>
            </p:blipFill>
            <p:spPr bwMode="auto">
              <a:xfrm rot="16200000">
                <a:off x="1349" y="2458"/>
                <a:ext cx="212" cy="135"/>
              </a:xfrm>
              <a:prstGeom prst="rect">
                <a:avLst/>
              </a:prstGeom>
              <a:noFill/>
            </p:spPr>
          </p:pic>
          <p:sp>
            <p:nvSpPr>
              <p:cNvPr id="407589" name="AutoShape 37"/>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407590" name="Freeform 38"/>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407591" name="Freeform 39"/>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407592" name="Freeform 40"/>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407593" name="Freeform 41"/>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407594" name="Freeform 42"/>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407595" name="Freeform 43"/>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407596" name="Freeform 44"/>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407597" name="Freeform 45"/>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407598" name="Freeform 46"/>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407599" name="Freeform 47"/>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407600" name="Freeform 48"/>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407601" name="Freeform 49"/>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407602" name="Freeform 50"/>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407603" name="Freeform 51"/>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407604" name="Freeform 52"/>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407605" name="Freeform 53"/>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grpSp>
        <p:nvGrpSpPr>
          <p:cNvPr id="9" name="Group 54"/>
          <p:cNvGrpSpPr>
            <a:grpSpLocks/>
          </p:cNvGrpSpPr>
          <p:nvPr/>
        </p:nvGrpSpPr>
        <p:grpSpPr bwMode="auto">
          <a:xfrm>
            <a:off x="619125" y="2632059"/>
            <a:ext cx="414338" cy="511175"/>
            <a:chOff x="2870" y="1518"/>
            <a:chExt cx="292" cy="320"/>
          </a:xfrm>
        </p:grpSpPr>
        <p:graphicFrame>
          <p:nvGraphicFramePr>
            <p:cNvPr id="407607" name="Object 55"/>
            <p:cNvGraphicFramePr>
              <a:graphicFrameLocks noChangeAspect="1"/>
            </p:cNvGraphicFramePr>
            <p:nvPr/>
          </p:nvGraphicFramePr>
          <p:xfrm>
            <a:off x="2870" y="1518"/>
            <a:ext cx="272" cy="282"/>
          </p:xfrm>
          <a:graphic>
            <a:graphicData uri="http://schemas.openxmlformats.org/presentationml/2006/ole">
              <p:oleObj spid="_x0000_s22222" name="Clip" r:id="rId7" imgW="826829" imgH="840406" progId="">
                <p:embed/>
              </p:oleObj>
            </a:graphicData>
          </a:graphic>
        </p:graphicFrame>
        <p:graphicFrame>
          <p:nvGraphicFramePr>
            <p:cNvPr id="407608" name="Object 56"/>
            <p:cNvGraphicFramePr>
              <a:graphicFrameLocks noChangeAspect="1"/>
            </p:cNvGraphicFramePr>
            <p:nvPr/>
          </p:nvGraphicFramePr>
          <p:xfrm>
            <a:off x="2913" y="1602"/>
            <a:ext cx="249" cy="236"/>
          </p:xfrm>
          <a:graphic>
            <a:graphicData uri="http://schemas.openxmlformats.org/presentationml/2006/ole">
              <p:oleObj spid="_x0000_s22223" name="Clip" r:id="rId8" imgW="1268295" imgH="1199426" progId="">
                <p:embed/>
              </p:oleObj>
            </a:graphicData>
          </a:graphic>
        </p:graphicFrame>
      </p:grpSp>
      <p:grpSp>
        <p:nvGrpSpPr>
          <p:cNvPr id="10" name="Group 57"/>
          <p:cNvGrpSpPr>
            <a:grpSpLocks/>
          </p:cNvGrpSpPr>
          <p:nvPr/>
        </p:nvGrpSpPr>
        <p:grpSpPr bwMode="auto">
          <a:xfrm>
            <a:off x="1171575" y="2414571"/>
            <a:ext cx="415925" cy="509588"/>
            <a:chOff x="2870" y="1518"/>
            <a:chExt cx="292" cy="320"/>
          </a:xfrm>
        </p:grpSpPr>
        <p:graphicFrame>
          <p:nvGraphicFramePr>
            <p:cNvPr id="407610" name="Object 58"/>
            <p:cNvGraphicFramePr>
              <a:graphicFrameLocks noChangeAspect="1"/>
            </p:cNvGraphicFramePr>
            <p:nvPr/>
          </p:nvGraphicFramePr>
          <p:xfrm>
            <a:off x="2870" y="1518"/>
            <a:ext cx="272" cy="282"/>
          </p:xfrm>
          <a:graphic>
            <a:graphicData uri="http://schemas.openxmlformats.org/presentationml/2006/ole">
              <p:oleObj spid="_x0000_s22224" name="Clip" r:id="rId9" imgW="826829" imgH="840406" progId="">
                <p:embed/>
              </p:oleObj>
            </a:graphicData>
          </a:graphic>
        </p:graphicFrame>
        <p:graphicFrame>
          <p:nvGraphicFramePr>
            <p:cNvPr id="407611" name="Object 59"/>
            <p:cNvGraphicFramePr>
              <a:graphicFrameLocks noChangeAspect="1"/>
            </p:cNvGraphicFramePr>
            <p:nvPr/>
          </p:nvGraphicFramePr>
          <p:xfrm>
            <a:off x="2913" y="1602"/>
            <a:ext cx="249" cy="236"/>
          </p:xfrm>
          <a:graphic>
            <a:graphicData uri="http://schemas.openxmlformats.org/presentationml/2006/ole">
              <p:oleObj spid="_x0000_s22225" name="Clip" r:id="rId10" imgW="1268295" imgH="1199426" progId="">
                <p:embed/>
              </p:oleObj>
            </a:graphicData>
          </a:graphic>
        </p:graphicFrame>
      </p:grpSp>
      <p:grpSp>
        <p:nvGrpSpPr>
          <p:cNvPr id="11" name="Group 60"/>
          <p:cNvGrpSpPr>
            <a:grpSpLocks/>
          </p:cNvGrpSpPr>
          <p:nvPr/>
        </p:nvGrpSpPr>
        <p:grpSpPr bwMode="auto">
          <a:xfrm>
            <a:off x="3076575" y="3871896"/>
            <a:ext cx="782638" cy="917575"/>
            <a:chOff x="1952" y="1032"/>
            <a:chExt cx="589" cy="706"/>
          </a:xfrm>
        </p:grpSpPr>
        <p:sp>
          <p:nvSpPr>
            <p:cNvPr id="407613" name="Text Box 61"/>
            <p:cNvSpPr txBox="1">
              <a:spLocks noChangeArrowheads="1"/>
            </p:cNvSpPr>
            <p:nvPr/>
          </p:nvSpPr>
          <p:spPr bwMode="auto">
            <a:xfrm>
              <a:off x="2080" y="1456"/>
              <a:ext cx="353" cy="282"/>
            </a:xfrm>
            <a:prstGeom prst="rect">
              <a:avLst/>
            </a:prstGeom>
            <a:noFill/>
            <a:ln w="9525">
              <a:noFill/>
              <a:miter lim="800000"/>
              <a:headEnd/>
              <a:tailEnd/>
            </a:ln>
            <a:effectLst/>
          </p:spPr>
          <p:txBody>
            <a:bodyPr wrap="none">
              <a:spAutoFit/>
            </a:bodyPr>
            <a:lstStyle/>
            <a:p>
              <a:pPr eaLnBrk="1" hangingPunct="1"/>
              <a:r>
                <a:rPr lang="en-US"/>
                <a:t>AP</a:t>
              </a:r>
            </a:p>
          </p:txBody>
        </p:sp>
        <p:grpSp>
          <p:nvGrpSpPr>
            <p:cNvPr id="12" name="Group 62"/>
            <p:cNvGrpSpPr>
              <a:grpSpLocks/>
            </p:cNvGrpSpPr>
            <p:nvPr/>
          </p:nvGrpSpPr>
          <p:grpSpPr bwMode="auto">
            <a:xfrm>
              <a:off x="1952" y="1032"/>
              <a:ext cx="589" cy="440"/>
              <a:chOff x="1160" y="2192"/>
              <a:chExt cx="589" cy="440"/>
            </a:xfrm>
          </p:grpSpPr>
          <p:pic>
            <p:nvPicPr>
              <p:cNvPr id="407615" name="Picture 63" descr="31u_bnrz[1]"/>
              <p:cNvPicPr>
                <a:picLocks noChangeAspect="1" noChangeArrowheads="1"/>
              </p:cNvPicPr>
              <p:nvPr/>
            </p:nvPicPr>
            <p:blipFill>
              <a:blip r:embed="rId6" cstate="print"/>
              <a:srcRect/>
              <a:stretch>
                <a:fillRect/>
              </a:stretch>
            </p:blipFill>
            <p:spPr bwMode="auto">
              <a:xfrm rot="16200000">
                <a:off x="1349" y="2458"/>
                <a:ext cx="212" cy="135"/>
              </a:xfrm>
              <a:prstGeom prst="rect">
                <a:avLst/>
              </a:prstGeom>
              <a:noFill/>
            </p:spPr>
          </p:pic>
          <p:sp>
            <p:nvSpPr>
              <p:cNvPr id="407616" name="AutoShape 64"/>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407617" name="Freeform 65"/>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407618" name="Freeform 66"/>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407619" name="Freeform 67"/>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407620" name="Freeform 68"/>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407621" name="Freeform 69"/>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407622" name="Freeform 70"/>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407623" name="Freeform 71"/>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407624" name="Freeform 72"/>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407625" name="Freeform 73"/>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407626" name="Freeform 74"/>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407627" name="Freeform 75"/>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407628" name="Freeform 76"/>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407629" name="Freeform 77"/>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407630" name="Freeform 78"/>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407631" name="Freeform 79"/>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407632" name="Freeform 80"/>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grpSp>
        <p:nvGrpSpPr>
          <p:cNvPr id="13" name="Group 81"/>
          <p:cNvGrpSpPr>
            <a:grpSpLocks/>
          </p:cNvGrpSpPr>
          <p:nvPr/>
        </p:nvGrpSpPr>
        <p:grpSpPr bwMode="auto">
          <a:xfrm>
            <a:off x="2587625" y="4402121"/>
            <a:ext cx="414338" cy="509588"/>
            <a:chOff x="2870" y="1518"/>
            <a:chExt cx="292" cy="320"/>
          </a:xfrm>
        </p:grpSpPr>
        <p:graphicFrame>
          <p:nvGraphicFramePr>
            <p:cNvPr id="407634" name="Object 82"/>
            <p:cNvGraphicFramePr>
              <a:graphicFrameLocks noChangeAspect="1"/>
            </p:cNvGraphicFramePr>
            <p:nvPr/>
          </p:nvGraphicFramePr>
          <p:xfrm>
            <a:off x="2870" y="1518"/>
            <a:ext cx="272" cy="282"/>
          </p:xfrm>
          <a:graphic>
            <a:graphicData uri="http://schemas.openxmlformats.org/presentationml/2006/ole">
              <p:oleObj spid="_x0000_s22226" name="Clip" r:id="rId11" imgW="826829" imgH="840406" progId="">
                <p:embed/>
              </p:oleObj>
            </a:graphicData>
          </a:graphic>
        </p:graphicFrame>
        <p:graphicFrame>
          <p:nvGraphicFramePr>
            <p:cNvPr id="407635" name="Object 83"/>
            <p:cNvGraphicFramePr>
              <a:graphicFrameLocks noChangeAspect="1"/>
            </p:cNvGraphicFramePr>
            <p:nvPr/>
          </p:nvGraphicFramePr>
          <p:xfrm>
            <a:off x="2913" y="1602"/>
            <a:ext cx="249" cy="236"/>
          </p:xfrm>
          <a:graphic>
            <a:graphicData uri="http://schemas.openxmlformats.org/presentationml/2006/ole">
              <p:oleObj spid="_x0000_s22227" name="Clip" r:id="rId12" imgW="1268295" imgH="1199426" progId="">
                <p:embed/>
              </p:oleObj>
            </a:graphicData>
          </a:graphic>
        </p:graphicFrame>
      </p:grpSp>
      <p:grpSp>
        <p:nvGrpSpPr>
          <p:cNvPr id="14" name="Group 84"/>
          <p:cNvGrpSpPr>
            <a:grpSpLocks/>
          </p:cNvGrpSpPr>
          <p:nvPr/>
        </p:nvGrpSpPr>
        <p:grpSpPr bwMode="auto">
          <a:xfrm>
            <a:off x="2767013" y="4943459"/>
            <a:ext cx="415925" cy="509587"/>
            <a:chOff x="2870" y="1518"/>
            <a:chExt cx="292" cy="320"/>
          </a:xfrm>
        </p:grpSpPr>
        <p:graphicFrame>
          <p:nvGraphicFramePr>
            <p:cNvPr id="407637" name="Object 85"/>
            <p:cNvGraphicFramePr>
              <a:graphicFrameLocks noChangeAspect="1"/>
            </p:cNvGraphicFramePr>
            <p:nvPr/>
          </p:nvGraphicFramePr>
          <p:xfrm>
            <a:off x="2870" y="1518"/>
            <a:ext cx="272" cy="282"/>
          </p:xfrm>
          <a:graphic>
            <a:graphicData uri="http://schemas.openxmlformats.org/presentationml/2006/ole">
              <p:oleObj spid="_x0000_s22228" name="Clip" r:id="rId13" imgW="826829" imgH="840406" progId="">
                <p:embed/>
              </p:oleObj>
            </a:graphicData>
          </a:graphic>
        </p:graphicFrame>
        <p:graphicFrame>
          <p:nvGraphicFramePr>
            <p:cNvPr id="407638" name="Object 86"/>
            <p:cNvGraphicFramePr>
              <a:graphicFrameLocks noChangeAspect="1"/>
            </p:cNvGraphicFramePr>
            <p:nvPr/>
          </p:nvGraphicFramePr>
          <p:xfrm>
            <a:off x="2913" y="1602"/>
            <a:ext cx="249" cy="236"/>
          </p:xfrm>
          <a:graphic>
            <a:graphicData uri="http://schemas.openxmlformats.org/presentationml/2006/ole">
              <p:oleObj spid="_x0000_s22229" name="Clip" r:id="rId14" imgW="1268295" imgH="1199426" progId="">
                <p:embed/>
              </p:oleObj>
            </a:graphicData>
          </a:graphic>
        </p:graphicFrame>
      </p:grpSp>
      <p:grpSp>
        <p:nvGrpSpPr>
          <p:cNvPr id="15" name="Group 87"/>
          <p:cNvGrpSpPr>
            <a:grpSpLocks/>
          </p:cNvGrpSpPr>
          <p:nvPr/>
        </p:nvGrpSpPr>
        <p:grpSpPr bwMode="auto">
          <a:xfrm>
            <a:off x="3798888" y="4411646"/>
            <a:ext cx="415925" cy="511175"/>
            <a:chOff x="2870" y="1518"/>
            <a:chExt cx="292" cy="320"/>
          </a:xfrm>
        </p:grpSpPr>
        <p:graphicFrame>
          <p:nvGraphicFramePr>
            <p:cNvPr id="407640" name="Object 88"/>
            <p:cNvGraphicFramePr>
              <a:graphicFrameLocks noChangeAspect="1"/>
            </p:cNvGraphicFramePr>
            <p:nvPr/>
          </p:nvGraphicFramePr>
          <p:xfrm>
            <a:off x="2870" y="1518"/>
            <a:ext cx="272" cy="282"/>
          </p:xfrm>
          <a:graphic>
            <a:graphicData uri="http://schemas.openxmlformats.org/presentationml/2006/ole">
              <p:oleObj spid="_x0000_s22230" name="Clip" r:id="rId15" imgW="826829" imgH="840406" progId="">
                <p:embed/>
              </p:oleObj>
            </a:graphicData>
          </a:graphic>
        </p:graphicFrame>
        <p:graphicFrame>
          <p:nvGraphicFramePr>
            <p:cNvPr id="407641" name="Object 89"/>
            <p:cNvGraphicFramePr>
              <a:graphicFrameLocks noChangeAspect="1"/>
            </p:cNvGraphicFramePr>
            <p:nvPr/>
          </p:nvGraphicFramePr>
          <p:xfrm>
            <a:off x="2913" y="1602"/>
            <a:ext cx="249" cy="236"/>
          </p:xfrm>
          <a:graphic>
            <a:graphicData uri="http://schemas.openxmlformats.org/presentationml/2006/ole">
              <p:oleObj spid="_x0000_s22231" name="Clip" r:id="rId16" imgW="1268295" imgH="1199426" progId="">
                <p:embed/>
              </p:oleObj>
            </a:graphicData>
          </a:graphic>
        </p:graphicFrame>
      </p:grpSp>
      <p:grpSp>
        <p:nvGrpSpPr>
          <p:cNvPr id="16" name="Group 90"/>
          <p:cNvGrpSpPr>
            <a:grpSpLocks/>
          </p:cNvGrpSpPr>
          <p:nvPr/>
        </p:nvGrpSpPr>
        <p:grpSpPr bwMode="auto">
          <a:xfrm>
            <a:off x="3352800" y="4952984"/>
            <a:ext cx="414338" cy="509587"/>
            <a:chOff x="2870" y="1518"/>
            <a:chExt cx="292" cy="320"/>
          </a:xfrm>
        </p:grpSpPr>
        <p:graphicFrame>
          <p:nvGraphicFramePr>
            <p:cNvPr id="407643" name="Object 91"/>
            <p:cNvGraphicFramePr>
              <a:graphicFrameLocks noChangeAspect="1"/>
            </p:cNvGraphicFramePr>
            <p:nvPr/>
          </p:nvGraphicFramePr>
          <p:xfrm>
            <a:off x="2870" y="1518"/>
            <a:ext cx="272" cy="282"/>
          </p:xfrm>
          <a:graphic>
            <a:graphicData uri="http://schemas.openxmlformats.org/presentationml/2006/ole">
              <p:oleObj spid="_x0000_s22232" name="Clip" r:id="rId17" imgW="826829" imgH="840406" progId="">
                <p:embed/>
              </p:oleObj>
            </a:graphicData>
          </a:graphic>
        </p:graphicFrame>
        <p:graphicFrame>
          <p:nvGraphicFramePr>
            <p:cNvPr id="407644" name="Object 92"/>
            <p:cNvGraphicFramePr>
              <a:graphicFrameLocks noChangeAspect="1"/>
            </p:cNvGraphicFramePr>
            <p:nvPr/>
          </p:nvGraphicFramePr>
          <p:xfrm>
            <a:off x="2913" y="1602"/>
            <a:ext cx="249" cy="236"/>
          </p:xfrm>
          <a:graphic>
            <a:graphicData uri="http://schemas.openxmlformats.org/presentationml/2006/ole">
              <p:oleObj spid="_x0000_s22233" name="Clip" r:id="rId18" imgW="1268295" imgH="1199426" progId="">
                <p:embed/>
              </p:oleObj>
            </a:graphicData>
          </a:graphic>
        </p:graphicFrame>
      </p:grpSp>
      <p:sp>
        <p:nvSpPr>
          <p:cNvPr id="96" name="Rectangle 6"/>
          <p:cNvSpPr>
            <a:spLocks noChangeArrowheads="1"/>
          </p:cNvSpPr>
          <p:nvPr/>
        </p:nvSpPr>
        <p:spPr bwMode="auto">
          <a:xfrm>
            <a:off x="8036371"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1414"/>
            <a:ext cx="8785225" cy="792162"/>
          </a:xfrm>
          <a:solidFill>
            <a:schemeClr val="accent2"/>
          </a:solidFill>
        </p:spPr>
        <p:txBody>
          <a:bodyPr/>
          <a:lstStyle/>
          <a:p>
            <a:r>
              <a:rPr lang="en-US" dirty="0" smtClean="0"/>
              <a:t>802.11 Management Functions</a:t>
            </a:r>
            <a:endParaRPr lang="en-US" dirty="0"/>
          </a:p>
        </p:txBody>
      </p:sp>
      <p:sp>
        <p:nvSpPr>
          <p:cNvPr id="7" name="Content Placeholder 6"/>
          <p:cNvSpPr>
            <a:spLocks noGrp="1"/>
          </p:cNvSpPr>
          <p:nvPr>
            <p:ph sz="half" idx="1"/>
          </p:nvPr>
        </p:nvSpPr>
        <p:spPr>
          <a:xfrm>
            <a:off x="571472" y="1142984"/>
            <a:ext cx="7500990" cy="2357454"/>
          </a:xfrm>
        </p:spPr>
        <p:txBody>
          <a:bodyPr/>
          <a:lstStyle/>
          <a:p>
            <a:r>
              <a:rPr lang="en-US" sz="2400" dirty="0" smtClean="0"/>
              <a:t>Channel Selection</a:t>
            </a:r>
          </a:p>
          <a:p>
            <a:r>
              <a:rPr lang="en-US" sz="2400" dirty="0" smtClean="0"/>
              <a:t>Scanning</a:t>
            </a:r>
          </a:p>
          <a:p>
            <a:r>
              <a:rPr lang="en-US" sz="2400" dirty="0" smtClean="0"/>
              <a:t>Station (user) Authentication and Association</a:t>
            </a:r>
          </a:p>
          <a:p>
            <a:r>
              <a:rPr lang="en-US" sz="2400" dirty="0" smtClean="0"/>
              <a:t>Beacon Management</a:t>
            </a:r>
          </a:p>
          <a:p>
            <a:r>
              <a:rPr lang="en-US" sz="2400" dirty="0" smtClean="0"/>
              <a:t>Power Management Mode</a:t>
            </a:r>
          </a:p>
          <a:p>
            <a:endParaRPr lang="en-US" dirty="0"/>
          </a:p>
        </p:txBody>
      </p:sp>
      <p:sp>
        <p:nvSpPr>
          <p:cNvPr id="3" name="Footer Placeholder 2"/>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Slide Number Placeholder 3"/>
          <p:cNvSpPr>
            <a:spLocks noGrp="1"/>
          </p:cNvSpPr>
          <p:nvPr>
            <p:ph type="sldNum" sz="quarter" idx="11"/>
          </p:nvPr>
        </p:nvSpPr>
        <p:spPr/>
        <p:txBody>
          <a:bodyPr/>
          <a:lstStyle/>
          <a:p>
            <a:pPr>
              <a:defRPr/>
            </a:pPr>
            <a:fld id="{B708865F-D8BA-461E-B4C5-2BCB82877216}" type="slidenum">
              <a:rPr lang="en-US" smtClean="0"/>
              <a:pPr>
                <a:defRPr/>
              </a:pPr>
              <a:t>36</a:t>
            </a:fld>
            <a:endParaRPr lang="en-US" dirty="0"/>
          </a:p>
        </p:txBody>
      </p:sp>
      <p:sp>
        <p:nvSpPr>
          <p:cNvPr id="18" name="Oval 4"/>
          <p:cNvSpPr>
            <a:spLocks noChangeArrowheads="1"/>
          </p:cNvSpPr>
          <p:nvPr/>
        </p:nvSpPr>
        <p:spPr bwMode="ltGray">
          <a:xfrm>
            <a:off x="715986" y="3902077"/>
            <a:ext cx="7213600" cy="1905000"/>
          </a:xfrm>
          <a:prstGeom prst="ellipse">
            <a:avLst/>
          </a:prstGeom>
          <a:gradFill rotWithShape="0">
            <a:gsLst>
              <a:gs pos="0">
                <a:srgbClr val="2E75B6"/>
              </a:gs>
              <a:gs pos="100000">
                <a:srgbClr val="2E75B6">
                  <a:gamma/>
                  <a:tint val="21176"/>
                  <a:invGamma/>
                </a:srgbClr>
              </a:gs>
            </a:gsLst>
            <a:path path="shape">
              <a:fillToRect l="50000" t="50000" r="50000" b="50000"/>
            </a:path>
          </a:gradFill>
          <a:ln w="9525" algn="ctr">
            <a:noFill/>
            <a:round/>
            <a:headEnd/>
            <a:tailEnd/>
          </a:ln>
          <a:effectLst/>
        </p:spPr>
        <p:txBody>
          <a:bodyPr wrap="none" anchor="ctr"/>
          <a:lstStyle/>
          <a:p>
            <a:pPr algn="ctr">
              <a:lnSpc>
                <a:spcPct val="90000"/>
              </a:lnSpc>
              <a:buClr>
                <a:schemeClr val="tx2"/>
              </a:buClr>
            </a:pPr>
            <a:endParaRPr lang="en-US" sz="2600" b="1" dirty="0">
              <a:solidFill>
                <a:schemeClr val="bg1"/>
              </a:solidFill>
              <a:latin typeface="Arial" charset="0"/>
            </a:endParaRPr>
          </a:p>
        </p:txBody>
      </p:sp>
      <p:pic>
        <p:nvPicPr>
          <p:cNvPr id="19" name="Picture 5" descr="Wireless-Access-Point_1"/>
          <p:cNvPicPr>
            <a:picLocks noChangeAspect="1" noChangeArrowheads="1"/>
          </p:cNvPicPr>
          <p:nvPr/>
        </p:nvPicPr>
        <p:blipFill>
          <a:blip r:embed="rId2" cstate="print"/>
          <a:srcRect/>
          <a:stretch>
            <a:fillRect/>
          </a:stretch>
        </p:blipFill>
        <p:spPr bwMode="auto">
          <a:xfrm>
            <a:off x="3751286" y="3714752"/>
            <a:ext cx="1247775" cy="654050"/>
          </a:xfrm>
          <a:prstGeom prst="rect">
            <a:avLst/>
          </a:prstGeom>
          <a:noFill/>
        </p:spPr>
      </p:pic>
      <p:pic>
        <p:nvPicPr>
          <p:cNvPr id="20" name="Picture 6" descr="Laptop_1"/>
          <p:cNvPicPr>
            <a:picLocks noChangeAspect="1" noChangeArrowheads="1"/>
          </p:cNvPicPr>
          <p:nvPr/>
        </p:nvPicPr>
        <p:blipFill>
          <a:blip r:embed="rId3" cstate="print"/>
          <a:srcRect/>
          <a:stretch>
            <a:fillRect/>
          </a:stretch>
        </p:blipFill>
        <p:spPr bwMode="auto">
          <a:xfrm>
            <a:off x="6019824" y="4543427"/>
            <a:ext cx="1090612" cy="977900"/>
          </a:xfrm>
          <a:prstGeom prst="rect">
            <a:avLst/>
          </a:prstGeom>
          <a:noFill/>
          <a:ln w="9525">
            <a:noFill/>
            <a:miter lim="800000"/>
            <a:headEnd/>
            <a:tailEnd/>
          </a:ln>
        </p:spPr>
      </p:pic>
      <p:pic>
        <p:nvPicPr>
          <p:cNvPr id="21" name="Picture 7" descr="Laptop_1"/>
          <p:cNvPicPr>
            <a:picLocks noChangeAspect="1" noChangeArrowheads="1"/>
          </p:cNvPicPr>
          <p:nvPr/>
        </p:nvPicPr>
        <p:blipFill>
          <a:blip r:embed="rId3" cstate="print"/>
          <a:srcRect/>
          <a:stretch>
            <a:fillRect/>
          </a:stretch>
        </p:blipFill>
        <p:spPr bwMode="auto">
          <a:xfrm>
            <a:off x="1676424" y="4518027"/>
            <a:ext cx="1090612" cy="977900"/>
          </a:xfrm>
          <a:prstGeom prst="rect">
            <a:avLst/>
          </a:prstGeom>
          <a:noFill/>
          <a:ln w="9525">
            <a:noFill/>
            <a:miter lim="800000"/>
            <a:headEnd/>
            <a:tailEnd/>
          </a:ln>
        </p:spPr>
      </p:pic>
      <p:sp>
        <p:nvSpPr>
          <p:cNvPr id="22" name="Line 8"/>
          <p:cNvSpPr>
            <a:spLocks noChangeShapeType="1"/>
          </p:cNvSpPr>
          <p:nvPr/>
        </p:nvSpPr>
        <p:spPr bwMode="auto">
          <a:xfrm flipV="1">
            <a:off x="2636861" y="4394202"/>
            <a:ext cx="1093788" cy="557213"/>
          </a:xfrm>
          <a:prstGeom prst="line">
            <a:avLst/>
          </a:prstGeom>
          <a:noFill/>
          <a:ln w="38100">
            <a:solidFill>
              <a:schemeClr val="tx1"/>
            </a:solidFill>
            <a:round/>
            <a:headEnd type="triangle" w="med" len="med"/>
            <a:tailEnd/>
          </a:ln>
          <a:effectLst/>
        </p:spPr>
        <p:txBody>
          <a:bodyPr wrap="none" anchor="ctr"/>
          <a:lstStyle/>
          <a:p>
            <a:endParaRPr lang="en-US" dirty="0"/>
          </a:p>
        </p:txBody>
      </p:sp>
      <p:sp>
        <p:nvSpPr>
          <p:cNvPr id="23" name="Line 9"/>
          <p:cNvSpPr>
            <a:spLocks noChangeShapeType="1"/>
          </p:cNvSpPr>
          <p:nvPr/>
        </p:nvSpPr>
        <p:spPr bwMode="auto">
          <a:xfrm>
            <a:off x="4667274" y="4349752"/>
            <a:ext cx="1181100" cy="646113"/>
          </a:xfrm>
          <a:prstGeom prst="line">
            <a:avLst/>
          </a:prstGeom>
          <a:noFill/>
          <a:ln w="38100">
            <a:solidFill>
              <a:schemeClr val="tx1"/>
            </a:solidFill>
            <a:round/>
            <a:headEnd/>
            <a:tailEnd type="triangle" w="med" len="med"/>
          </a:ln>
          <a:effectLst/>
        </p:spPr>
        <p:txBody>
          <a:bodyPr wrap="none" anchor="ctr"/>
          <a:lstStyle/>
          <a:p>
            <a:endParaRPr lang="en-US" dirty="0"/>
          </a:p>
        </p:txBody>
      </p:sp>
      <p:sp>
        <p:nvSpPr>
          <p:cNvPr id="24" name="Text Box 10" descr="Zig zag"/>
          <p:cNvSpPr txBox="1">
            <a:spLocks noChangeArrowheads="1"/>
          </p:cNvSpPr>
          <p:nvPr/>
        </p:nvSpPr>
        <p:spPr bwMode="auto">
          <a:xfrm>
            <a:off x="2643211" y="4148140"/>
            <a:ext cx="1009650" cy="339725"/>
          </a:xfrm>
          <a:prstGeom prst="rect">
            <a:avLst/>
          </a:prstGeom>
          <a:noFill/>
          <a:ln w="9525" algn="ctr">
            <a:noFill/>
            <a:miter lim="800000"/>
            <a:headEnd/>
            <a:tailEnd/>
          </a:ln>
          <a:effectLst/>
        </p:spPr>
        <p:txBody>
          <a:bodyPr wrap="none">
            <a:spAutoFit/>
          </a:bodyPr>
          <a:lstStyle/>
          <a:p>
            <a:pPr algn="ctr">
              <a:lnSpc>
                <a:spcPct val="90000"/>
              </a:lnSpc>
              <a:buClr>
                <a:schemeClr val="tx2"/>
              </a:buClr>
            </a:pPr>
            <a:r>
              <a:rPr lang="en-US" b="1" dirty="0">
                <a:latin typeface="Arial" charset="0"/>
              </a:rPr>
              <a:t>Beacon</a:t>
            </a:r>
          </a:p>
        </p:txBody>
      </p:sp>
      <p:sp>
        <p:nvSpPr>
          <p:cNvPr id="25" name="Line 11"/>
          <p:cNvSpPr>
            <a:spLocks noChangeShapeType="1"/>
          </p:cNvSpPr>
          <p:nvPr/>
        </p:nvSpPr>
        <p:spPr bwMode="auto">
          <a:xfrm>
            <a:off x="4908574" y="4013202"/>
            <a:ext cx="1181100" cy="646113"/>
          </a:xfrm>
          <a:prstGeom prst="line">
            <a:avLst/>
          </a:prstGeom>
          <a:noFill/>
          <a:ln w="38100">
            <a:solidFill>
              <a:schemeClr val="tx1"/>
            </a:solidFill>
            <a:round/>
            <a:headEnd type="triangle" w="med" len="med"/>
            <a:tailEnd/>
          </a:ln>
          <a:effectLst/>
        </p:spPr>
        <p:txBody>
          <a:bodyPr wrap="none" anchor="ctr"/>
          <a:lstStyle/>
          <a:p>
            <a:endParaRPr lang="en-US" dirty="0"/>
          </a:p>
        </p:txBody>
      </p:sp>
      <p:sp>
        <p:nvSpPr>
          <p:cNvPr id="26" name="Text Box 12" descr="Zig zag"/>
          <p:cNvSpPr txBox="1">
            <a:spLocks noChangeArrowheads="1"/>
          </p:cNvSpPr>
          <p:nvPr/>
        </p:nvSpPr>
        <p:spPr bwMode="auto">
          <a:xfrm>
            <a:off x="4494236" y="4746627"/>
            <a:ext cx="1187450" cy="587375"/>
          </a:xfrm>
          <a:prstGeom prst="rect">
            <a:avLst/>
          </a:prstGeom>
          <a:noFill/>
          <a:ln w="9525" algn="ctr">
            <a:noFill/>
            <a:miter lim="800000"/>
            <a:headEnd/>
            <a:tailEnd/>
          </a:ln>
          <a:effectLst/>
        </p:spPr>
        <p:txBody>
          <a:bodyPr wrap="none">
            <a:spAutoFit/>
          </a:bodyPr>
          <a:lstStyle/>
          <a:p>
            <a:pPr algn="ctr">
              <a:lnSpc>
                <a:spcPct val="90000"/>
              </a:lnSpc>
              <a:buClr>
                <a:schemeClr val="tx2"/>
              </a:buClr>
            </a:pPr>
            <a:r>
              <a:rPr lang="en-US" b="1" dirty="0">
                <a:latin typeface="Arial" charset="0"/>
              </a:rPr>
              <a:t>Beacon</a:t>
            </a:r>
          </a:p>
          <a:p>
            <a:pPr algn="ctr">
              <a:lnSpc>
                <a:spcPct val="90000"/>
              </a:lnSpc>
              <a:buClr>
                <a:schemeClr val="tx2"/>
              </a:buClr>
            </a:pPr>
            <a:r>
              <a:rPr lang="en-US" b="1" dirty="0">
                <a:latin typeface="Arial" charset="0"/>
              </a:rPr>
              <a:t>Returned</a:t>
            </a:r>
          </a:p>
        </p:txBody>
      </p:sp>
      <p:sp>
        <p:nvSpPr>
          <p:cNvPr id="27" name="Text Box 13" descr="Zig zag"/>
          <p:cNvSpPr txBox="1">
            <a:spLocks noChangeArrowheads="1"/>
          </p:cNvSpPr>
          <p:nvPr/>
        </p:nvSpPr>
        <p:spPr bwMode="auto">
          <a:xfrm>
            <a:off x="5612358" y="3717032"/>
            <a:ext cx="831850" cy="587375"/>
          </a:xfrm>
          <a:prstGeom prst="rect">
            <a:avLst/>
          </a:prstGeom>
          <a:noFill/>
          <a:ln w="9525" algn="ctr">
            <a:noFill/>
            <a:miter lim="800000"/>
            <a:headEnd/>
            <a:tailEnd/>
          </a:ln>
          <a:effectLst/>
        </p:spPr>
        <p:txBody>
          <a:bodyPr wrap="none">
            <a:spAutoFit/>
          </a:bodyPr>
          <a:lstStyle/>
          <a:p>
            <a:pPr algn="ctr">
              <a:lnSpc>
                <a:spcPct val="90000"/>
              </a:lnSpc>
              <a:buClr>
                <a:schemeClr val="tx2"/>
              </a:buClr>
            </a:pPr>
            <a:r>
              <a:rPr lang="en-US" b="1" dirty="0">
                <a:latin typeface="Arial" charset="0"/>
              </a:rPr>
              <a:t>Probe</a:t>
            </a:r>
          </a:p>
          <a:p>
            <a:pPr algn="ctr">
              <a:lnSpc>
                <a:spcPct val="90000"/>
              </a:lnSpc>
              <a:buClr>
                <a:schemeClr val="tx2"/>
              </a:buClr>
            </a:pPr>
            <a:r>
              <a:rPr lang="en-US" b="1" dirty="0">
                <a:latin typeface="Arial" charset="0"/>
              </a:rPr>
              <a:t>Sent</a:t>
            </a:r>
          </a:p>
        </p:txBody>
      </p:sp>
      <p:sp>
        <p:nvSpPr>
          <p:cNvPr id="14" name="Rectangle 13"/>
          <p:cNvSpPr/>
          <p:nvPr/>
        </p:nvSpPr>
        <p:spPr bwMode="auto">
          <a:xfrm>
            <a:off x="7515252" y="5429264"/>
            <a:ext cx="1485904" cy="785818"/>
          </a:xfrm>
          <a:prstGeom prst="rect">
            <a:avLst/>
          </a:prstGeom>
          <a:noFill/>
          <a:ln w="254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66CC"/>
                </a:solidFill>
                <a:effectLst/>
                <a:latin typeface="Comic Sans MS" pitchFamily="66" charset="0"/>
              </a:rPr>
              <a:t>Adv-Nets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66CC"/>
                </a:solidFill>
                <a:effectLst/>
                <a:latin typeface="Comic Sans MS" pitchFamily="66" charset="0"/>
              </a:rPr>
              <a:t>Keating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solidFill>
            <a:schemeClr val="accent2"/>
          </a:solidFill>
        </p:spPr>
        <p:txBody>
          <a:bodyPr/>
          <a:lstStyle/>
          <a:p>
            <a:r>
              <a:rPr lang="en-US" dirty="0" smtClean="0"/>
              <a:t>Channels and AP Association</a:t>
            </a:r>
            <a:endParaRPr lang="en-US" dirty="0"/>
          </a:p>
        </p:txBody>
      </p:sp>
      <p:sp>
        <p:nvSpPr>
          <p:cNvPr id="408579" name="Rectangle 3"/>
          <p:cNvSpPr>
            <a:spLocks noGrp="1" noChangeArrowheads="1"/>
          </p:cNvSpPr>
          <p:nvPr>
            <p:ph idx="1"/>
          </p:nvPr>
        </p:nvSpPr>
        <p:spPr>
          <a:xfrm>
            <a:off x="242918" y="1142984"/>
            <a:ext cx="8686800" cy="5143536"/>
          </a:xfrm>
        </p:spPr>
        <p:txBody>
          <a:bodyPr/>
          <a:lstStyle/>
          <a:p>
            <a:pPr>
              <a:lnSpc>
                <a:spcPct val="90000"/>
              </a:lnSpc>
            </a:pPr>
            <a:r>
              <a:rPr lang="en-US" sz="2800" dirty="0"/>
              <a:t>802.11b: 2.4GHz-2.485GHz spectrum divided into </a:t>
            </a:r>
            <a:r>
              <a:rPr lang="en-US" sz="2800" dirty="0">
                <a:solidFill>
                  <a:schemeClr val="accent1"/>
                </a:solidFill>
              </a:rPr>
              <a:t>11 channels </a:t>
            </a:r>
            <a:r>
              <a:rPr lang="en-US" sz="2800" dirty="0" smtClean="0"/>
              <a:t>(overlapping frequencies).</a:t>
            </a:r>
            <a:endParaRPr lang="en-US" sz="2800" dirty="0"/>
          </a:p>
          <a:p>
            <a:pPr lvl="1">
              <a:lnSpc>
                <a:spcPct val="90000"/>
              </a:lnSpc>
            </a:pPr>
            <a:r>
              <a:rPr lang="en-US" sz="2400" dirty="0"/>
              <a:t>AP admin chooses frequency for </a:t>
            </a:r>
            <a:r>
              <a:rPr lang="en-US" sz="2400" dirty="0" smtClean="0"/>
              <a:t>AP.</a:t>
            </a:r>
            <a:endParaRPr lang="en-US" sz="2400" dirty="0"/>
          </a:p>
          <a:p>
            <a:pPr lvl="1">
              <a:lnSpc>
                <a:spcPct val="90000"/>
              </a:lnSpc>
            </a:pPr>
            <a:r>
              <a:rPr lang="en-US" sz="2400" dirty="0"/>
              <a:t>I</a:t>
            </a:r>
            <a:r>
              <a:rPr lang="en-US" sz="2400" dirty="0" smtClean="0"/>
              <a:t>nterference is possible</a:t>
            </a:r>
            <a:r>
              <a:rPr lang="en-US" sz="2400" dirty="0"/>
              <a:t>: </a:t>
            </a:r>
            <a:r>
              <a:rPr lang="en-US" sz="2400" dirty="0" smtClean="0"/>
              <a:t>The channel </a:t>
            </a:r>
            <a:r>
              <a:rPr lang="en-US" sz="2400" dirty="0"/>
              <a:t>can be same as that chosen by </a:t>
            </a:r>
            <a:r>
              <a:rPr lang="en-US" sz="2400" dirty="0" smtClean="0"/>
              <a:t>a neighbor </a:t>
            </a:r>
            <a:r>
              <a:rPr lang="en-US" sz="2400" dirty="0"/>
              <a:t>AP!</a:t>
            </a:r>
          </a:p>
          <a:p>
            <a:pPr>
              <a:lnSpc>
                <a:spcPct val="90000"/>
              </a:lnSpc>
            </a:pPr>
            <a:r>
              <a:rPr lang="en-US" sz="2800" dirty="0" smtClean="0"/>
              <a:t>Wireless nodes must </a:t>
            </a:r>
            <a:r>
              <a:rPr lang="en-US" sz="2800" dirty="0">
                <a:solidFill>
                  <a:schemeClr val="accent2"/>
                </a:solidFill>
              </a:rPr>
              <a:t>associate</a:t>
            </a:r>
            <a:r>
              <a:rPr lang="en-US" sz="2800" dirty="0"/>
              <a:t> with an </a:t>
            </a:r>
            <a:r>
              <a:rPr lang="en-US" sz="2800" dirty="0" smtClean="0"/>
              <a:t>AP.</a:t>
            </a:r>
            <a:endParaRPr lang="en-US" sz="2800" dirty="0"/>
          </a:p>
          <a:p>
            <a:pPr lvl="1">
              <a:lnSpc>
                <a:spcPct val="90000"/>
              </a:lnSpc>
            </a:pPr>
            <a:r>
              <a:rPr lang="en-US" sz="2400" dirty="0" smtClean="0"/>
              <a:t>Node scans </a:t>
            </a:r>
            <a:r>
              <a:rPr lang="en-US" sz="2400" dirty="0"/>
              <a:t>channels, listening for </a:t>
            </a:r>
            <a:r>
              <a:rPr lang="en-US" sz="2400" dirty="0">
                <a:solidFill>
                  <a:schemeClr val="accent1"/>
                </a:solidFill>
              </a:rPr>
              <a:t>beacon frames </a:t>
            </a:r>
            <a:r>
              <a:rPr lang="en-US" sz="2400" dirty="0"/>
              <a:t>containing AP’s name (</a:t>
            </a:r>
            <a:r>
              <a:rPr lang="en-US" sz="2400" dirty="0">
                <a:solidFill>
                  <a:srgbClr val="0033CC"/>
                </a:solidFill>
                <a:effectLst>
                  <a:outerShdw blurRad="38100" dist="38100" dir="2700000" algn="tl">
                    <a:srgbClr val="000000">
                      <a:alpha val="43137"/>
                    </a:srgbClr>
                  </a:outerShdw>
                </a:effectLst>
              </a:rPr>
              <a:t>SSID</a:t>
            </a:r>
            <a:r>
              <a:rPr lang="en-US" sz="2400" dirty="0"/>
              <a:t>) and MAC </a:t>
            </a:r>
            <a:r>
              <a:rPr lang="en-US" sz="2400" dirty="0" smtClean="0"/>
              <a:t>address.</a:t>
            </a:r>
            <a:endParaRPr lang="en-US" sz="2400" dirty="0"/>
          </a:p>
          <a:p>
            <a:pPr lvl="1">
              <a:lnSpc>
                <a:spcPct val="90000"/>
              </a:lnSpc>
            </a:pPr>
            <a:r>
              <a:rPr lang="en-US" sz="2400" dirty="0" smtClean="0"/>
              <a:t>Node makes choice for AP association {default is best RSSI}.</a:t>
            </a:r>
            <a:endParaRPr lang="en-US" sz="2400" dirty="0"/>
          </a:p>
          <a:p>
            <a:pPr lvl="1">
              <a:lnSpc>
                <a:spcPct val="90000"/>
              </a:lnSpc>
            </a:pPr>
            <a:r>
              <a:rPr lang="en-US" sz="2400" dirty="0"/>
              <a:t>may perform authentication </a:t>
            </a:r>
            <a:r>
              <a:rPr lang="en-US" sz="2400" dirty="0" smtClean="0"/>
              <a:t>[K&amp;R Chapter </a:t>
            </a:r>
            <a:r>
              <a:rPr lang="en-US" sz="2400" dirty="0"/>
              <a:t>8</a:t>
            </a:r>
            <a:r>
              <a:rPr lang="en-US" sz="2400" dirty="0" smtClean="0"/>
              <a:t>].</a:t>
            </a:r>
            <a:endParaRPr lang="en-US" sz="2400" dirty="0"/>
          </a:p>
          <a:p>
            <a:pPr lvl="1">
              <a:lnSpc>
                <a:spcPct val="90000"/>
              </a:lnSpc>
            </a:pPr>
            <a:r>
              <a:rPr lang="en-US" sz="2400" dirty="0"/>
              <a:t>will typically run DHCP to get IP address in AP’s </a:t>
            </a:r>
            <a:r>
              <a:rPr lang="en-US" sz="2400" dirty="0" smtClean="0"/>
              <a:t>subnet.</a:t>
            </a:r>
            <a:endParaRPr lang="en-US" sz="2400" dirty="0"/>
          </a:p>
          <a:p>
            <a:pPr>
              <a:lnSpc>
                <a:spcPct val="90000"/>
              </a:lnSpc>
            </a:pPr>
            <a:endParaRPr lang="en-US"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802.11 Overlapping Channels</a:t>
            </a:r>
            <a:endParaRPr lang="en-US" dirty="0"/>
          </a:p>
        </p:txBody>
      </p:sp>
      <p:sp>
        <p:nvSpPr>
          <p:cNvPr id="3" name="Content Placeholder 2"/>
          <p:cNvSpPr>
            <a:spLocks noGrp="1"/>
          </p:cNvSpPr>
          <p:nvPr>
            <p:ph idx="1"/>
          </p:nvPr>
        </p:nvSpPr>
        <p:spPr>
          <a:xfrm>
            <a:off x="-32" y="1000108"/>
            <a:ext cx="8001056" cy="1257296"/>
          </a:xfrm>
        </p:spPr>
        <p:txBody>
          <a:bodyPr/>
          <a:lstStyle/>
          <a:p>
            <a:r>
              <a:rPr lang="en-US" dirty="0" smtClean="0"/>
              <a:t>802.11b/g transmission occurs on one of 11 overlapping channels in the 2.4GHz North American ISM band.</a:t>
            </a:r>
            <a:endParaRPr lang="en-US" dirty="0"/>
          </a:p>
        </p:txBody>
      </p:sp>
      <p:sp>
        <p:nvSpPr>
          <p:cNvPr id="5" name="Footer Placeholder 4"/>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6" name="Slide Number Placeholder 5"/>
          <p:cNvSpPr>
            <a:spLocks noGrp="1"/>
          </p:cNvSpPr>
          <p:nvPr>
            <p:ph type="sldNum" sz="quarter" idx="11"/>
          </p:nvPr>
        </p:nvSpPr>
        <p:spPr/>
        <p:txBody>
          <a:bodyPr/>
          <a:lstStyle/>
          <a:p>
            <a:pPr>
              <a:defRPr/>
            </a:pPr>
            <a:fld id="{3786ED73-AFAE-40D1-8B17-06E2B2BE615A}" type="slidenum">
              <a:rPr lang="en-US" smtClean="0"/>
              <a:pPr>
                <a:defRPr/>
              </a:pPr>
              <a:t>38</a:t>
            </a:fld>
            <a:endParaRPr lang="en-US" dirty="0"/>
          </a:p>
        </p:txBody>
      </p:sp>
      <p:grpSp>
        <p:nvGrpSpPr>
          <p:cNvPr id="4" name="Group 63"/>
          <p:cNvGrpSpPr>
            <a:grpSpLocks/>
          </p:cNvGrpSpPr>
          <p:nvPr/>
        </p:nvGrpSpPr>
        <p:grpSpPr bwMode="auto">
          <a:xfrm>
            <a:off x="552265" y="3249856"/>
            <a:ext cx="7485062" cy="2109787"/>
            <a:chOff x="239" y="1757"/>
            <a:chExt cx="4715" cy="1329"/>
          </a:xfrm>
        </p:grpSpPr>
        <p:sp>
          <p:nvSpPr>
            <p:cNvPr id="62" name="Rectangle 62" descr="10%"/>
            <p:cNvSpPr>
              <a:spLocks noChangeArrowheads="1"/>
            </p:cNvSpPr>
            <p:nvPr/>
          </p:nvSpPr>
          <p:spPr bwMode="auto">
            <a:xfrm>
              <a:off x="4660" y="1757"/>
              <a:ext cx="294" cy="1329"/>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3" name="Rectangle 61" descr="10%"/>
            <p:cNvSpPr>
              <a:spLocks noChangeArrowheads="1"/>
            </p:cNvSpPr>
            <p:nvPr/>
          </p:nvSpPr>
          <p:spPr bwMode="auto">
            <a:xfrm>
              <a:off x="4043" y="1757"/>
              <a:ext cx="338" cy="1329"/>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4" name="Rectangle 6" descr="10%"/>
            <p:cNvSpPr>
              <a:spLocks noChangeArrowheads="1"/>
            </p:cNvSpPr>
            <p:nvPr/>
          </p:nvSpPr>
          <p:spPr bwMode="auto">
            <a:xfrm>
              <a:off x="239"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5" name="Rectangle 7" descr="10%"/>
            <p:cNvSpPr>
              <a:spLocks noChangeArrowheads="1"/>
            </p:cNvSpPr>
            <p:nvPr/>
          </p:nvSpPr>
          <p:spPr bwMode="auto">
            <a:xfrm>
              <a:off x="532"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6" name="Rectangle 8" descr="10%"/>
            <p:cNvSpPr>
              <a:spLocks noChangeArrowheads="1"/>
            </p:cNvSpPr>
            <p:nvPr/>
          </p:nvSpPr>
          <p:spPr bwMode="auto">
            <a:xfrm>
              <a:off x="825"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7" name="Rectangle 9" descr="10%"/>
            <p:cNvSpPr>
              <a:spLocks noChangeArrowheads="1"/>
            </p:cNvSpPr>
            <p:nvPr/>
          </p:nvSpPr>
          <p:spPr bwMode="auto">
            <a:xfrm>
              <a:off x="1118"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8" name="Rectangle 10" descr="10%"/>
            <p:cNvSpPr>
              <a:spLocks noChangeArrowheads="1"/>
            </p:cNvSpPr>
            <p:nvPr/>
          </p:nvSpPr>
          <p:spPr bwMode="auto">
            <a:xfrm>
              <a:off x="1411" y="1760"/>
              <a:ext cx="292"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69" name="Rectangle 11" descr="10%"/>
            <p:cNvSpPr>
              <a:spLocks noChangeArrowheads="1"/>
            </p:cNvSpPr>
            <p:nvPr/>
          </p:nvSpPr>
          <p:spPr bwMode="auto">
            <a:xfrm>
              <a:off x="1703" y="1760"/>
              <a:ext cx="294"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0" name="Rectangle 12" descr="10%"/>
            <p:cNvSpPr>
              <a:spLocks noChangeArrowheads="1"/>
            </p:cNvSpPr>
            <p:nvPr/>
          </p:nvSpPr>
          <p:spPr bwMode="auto">
            <a:xfrm>
              <a:off x="1997" y="1760"/>
              <a:ext cx="292"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1" name="Rectangle 13" descr="10%"/>
            <p:cNvSpPr>
              <a:spLocks noChangeArrowheads="1"/>
            </p:cNvSpPr>
            <p:nvPr/>
          </p:nvSpPr>
          <p:spPr bwMode="auto">
            <a:xfrm>
              <a:off x="2289" y="1760"/>
              <a:ext cx="294"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2" name="Rectangle 14" descr="10%"/>
            <p:cNvSpPr>
              <a:spLocks noChangeArrowheads="1"/>
            </p:cNvSpPr>
            <p:nvPr/>
          </p:nvSpPr>
          <p:spPr bwMode="auto">
            <a:xfrm>
              <a:off x="2583" y="1760"/>
              <a:ext cx="292"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3" name="Rectangle 15" descr="10%"/>
            <p:cNvSpPr>
              <a:spLocks noChangeArrowheads="1"/>
            </p:cNvSpPr>
            <p:nvPr/>
          </p:nvSpPr>
          <p:spPr bwMode="auto">
            <a:xfrm>
              <a:off x="2875"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4" name="Rectangle 16" descr="10%"/>
            <p:cNvSpPr>
              <a:spLocks noChangeArrowheads="1"/>
            </p:cNvSpPr>
            <p:nvPr/>
          </p:nvSpPr>
          <p:spPr bwMode="auto">
            <a:xfrm>
              <a:off x="3168"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5" name="Rectangle 17" descr="10%"/>
            <p:cNvSpPr>
              <a:spLocks noChangeArrowheads="1"/>
            </p:cNvSpPr>
            <p:nvPr/>
          </p:nvSpPr>
          <p:spPr bwMode="auto">
            <a:xfrm>
              <a:off x="3461"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6" name="Rectangle 18" descr="10%"/>
            <p:cNvSpPr>
              <a:spLocks noChangeArrowheads="1"/>
            </p:cNvSpPr>
            <p:nvPr/>
          </p:nvSpPr>
          <p:spPr bwMode="auto">
            <a:xfrm>
              <a:off x="3754" y="1760"/>
              <a:ext cx="293"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sp>
          <p:nvSpPr>
            <p:cNvPr id="77" name="Rectangle 44" descr="10%"/>
            <p:cNvSpPr>
              <a:spLocks noChangeArrowheads="1"/>
            </p:cNvSpPr>
            <p:nvPr/>
          </p:nvSpPr>
          <p:spPr bwMode="auto">
            <a:xfrm>
              <a:off x="4366" y="1760"/>
              <a:ext cx="294" cy="1320"/>
            </a:xfrm>
            <a:prstGeom prst="rect">
              <a:avLst/>
            </a:prstGeom>
            <a:pattFill prst="pct10">
              <a:fgClr>
                <a:schemeClr val="bg2"/>
              </a:fgClr>
              <a:bgClr>
                <a:srgbClr val="FFFFFF"/>
              </a:bgClr>
            </a:pattFill>
            <a:ln w="12700">
              <a:solidFill>
                <a:schemeClr val="tx1"/>
              </a:solidFill>
              <a:miter lim="800000"/>
              <a:headEnd/>
              <a:tailEnd/>
            </a:ln>
            <a:effectLst/>
          </p:spPr>
          <p:txBody>
            <a:bodyPr wrap="none" anchor="ctr"/>
            <a:lstStyle/>
            <a:p>
              <a:pPr algn="ctr" eaLnBrk="0" hangingPunct="0"/>
              <a:endParaRPr lang="nl-NL" sz="2400">
                <a:latin typeface="Arial" charset="0"/>
              </a:endParaRPr>
            </a:p>
          </p:txBody>
        </p:sp>
      </p:grpSp>
      <p:sp>
        <p:nvSpPr>
          <p:cNvPr id="78" name="Text Box 5"/>
          <p:cNvSpPr txBox="1">
            <a:spLocks noChangeArrowheads="1"/>
          </p:cNvSpPr>
          <p:nvPr/>
        </p:nvSpPr>
        <p:spPr bwMode="auto">
          <a:xfrm>
            <a:off x="1188852" y="5605480"/>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2.412</a:t>
            </a:r>
            <a:endParaRPr lang="en-US" altLang="en-US" sz="2400" dirty="0">
              <a:latin typeface="Arial" charset="0"/>
            </a:endParaRPr>
          </a:p>
        </p:txBody>
      </p:sp>
      <p:sp>
        <p:nvSpPr>
          <p:cNvPr id="79" name="Line 19"/>
          <p:cNvSpPr>
            <a:spLocks noChangeShapeType="1"/>
          </p:cNvSpPr>
          <p:nvPr/>
        </p:nvSpPr>
        <p:spPr bwMode="auto">
          <a:xfrm>
            <a:off x="552265"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0" name="Line 20"/>
          <p:cNvSpPr>
            <a:spLocks noChangeShapeType="1"/>
          </p:cNvSpPr>
          <p:nvPr/>
        </p:nvSpPr>
        <p:spPr bwMode="auto">
          <a:xfrm>
            <a:off x="6611752" y="3051193"/>
            <a:ext cx="0" cy="419100"/>
          </a:xfrm>
          <a:prstGeom prst="line">
            <a:avLst/>
          </a:prstGeom>
          <a:noFill/>
          <a:ln w="12700">
            <a:solidFill>
              <a:schemeClr val="tx1"/>
            </a:solidFill>
            <a:round/>
            <a:headEnd/>
            <a:tailEnd/>
          </a:ln>
          <a:effectLst/>
        </p:spPr>
        <p:txBody>
          <a:bodyPr wrap="none" anchor="ctr"/>
          <a:lstStyle/>
          <a:p>
            <a:endParaRPr lang="en-US" dirty="0"/>
          </a:p>
        </p:txBody>
      </p:sp>
      <p:sp>
        <p:nvSpPr>
          <p:cNvPr id="81" name="Line 21"/>
          <p:cNvSpPr>
            <a:spLocks noChangeShapeType="1"/>
          </p:cNvSpPr>
          <p:nvPr/>
        </p:nvSpPr>
        <p:spPr bwMode="auto">
          <a:xfrm>
            <a:off x="1482540"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2" name="Line 22"/>
          <p:cNvSpPr>
            <a:spLocks noChangeShapeType="1"/>
          </p:cNvSpPr>
          <p:nvPr/>
        </p:nvSpPr>
        <p:spPr bwMode="auto">
          <a:xfrm>
            <a:off x="2412815"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3" name="Line 23"/>
          <p:cNvSpPr>
            <a:spLocks noChangeShapeType="1"/>
          </p:cNvSpPr>
          <p:nvPr/>
        </p:nvSpPr>
        <p:spPr bwMode="auto">
          <a:xfrm>
            <a:off x="3343090"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4" name="Line 24"/>
          <p:cNvSpPr>
            <a:spLocks noChangeShapeType="1"/>
          </p:cNvSpPr>
          <p:nvPr/>
        </p:nvSpPr>
        <p:spPr bwMode="auto">
          <a:xfrm>
            <a:off x="4276540"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5" name="Line 25"/>
          <p:cNvSpPr>
            <a:spLocks noChangeShapeType="1"/>
          </p:cNvSpPr>
          <p:nvPr/>
        </p:nvSpPr>
        <p:spPr bwMode="auto">
          <a:xfrm>
            <a:off x="5202052"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6" name="Line 26"/>
          <p:cNvSpPr>
            <a:spLocks noChangeShapeType="1"/>
          </p:cNvSpPr>
          <p:nvPr/>
        </p:nvSpPr>
        <p:spPr bwMode="auto">
          <a:xfrm>
            <a:off x="6132327"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87" name="Line 27"/>
          <p:cNvSpPr>
            <a:spLocks noChangeShapeType="1"/>
          </p:cNvSpPr>
          <p:nvPr/>
        </p:nvSpPr>
        <p:spPr bwMode="auto">
          <a:xfrm>
            <a:off x="1947677" y="3051193"/>
            <a:ext cx="0" cy="419100"/>
          </a:xfrm>
          <a:prstGeom prst="line">
            <a:avLst/>
          </a:prstGeom>
          <a:noFill/>
          <a:ln w="12700">
            <a:solidFill>
              <a:schemeClr val="tx1"/>
            </a:solidFill>
            <a:round/>
            <a:headEnd/>
            <a:tailEnd/>
          </a:ln>
          <a:effectLst/>
        </p:spPr>
        <p:txBody>
          <a:bodyPr wrap="none" anchor="ctr"/>
          <a:lstStyle/>
          <a:p>
            <a:endParaRPr lang="en-US" dirty="0"/>
          </a:p>
        </p:txBody>
      </p:sp>
      <p:sp>
        <p:nvSpPr>
          <p:cNvPr id="88" name="Line 28"/>
          <p:cNvSpPr>
            <a:spLocks noChangeShapeType="1"/>
          </p:cNvSpPr>
          <p:nvPr/>
        </p:nvSpPr>
        <p:spPr bwMode="auto">
          <a:xfrm>
            <a:off x="2876365" y="3051193"/>
            <a:ext cx="0" cy="419100"/>
          </a:xfrm>
          <a:prstGeom prst="line">
            <a:avLst/>
          </a:prstGeom>
          <a:noFill/>
          <a:ln w="12700">
            <a:solidFill>
              <a:schemeClr val="tx1"/>
            </a:solidFill>
            <a:round/>
            <a:headEnd/>
            <a:tailEnd/>
          </a:ln>
          <a:effectLst/>
        </p:spPr>
        <p:txBody>
          <a:bodyPr wrap="none" anchor="ctr"/>
          <a:lstStyle/>
          <a:p>
            <a:endParaRPr lang="en-US" dirty="0"/>
          </a:p>
        </p:txBody>
      </p:sp>
      <p:sp>
        <p:nvSpPr>
          <p:cNvPr id="89" name="Line 29"/>
          <p:cNvSpPr>
            <a:spLocks noChangeShapeType="1"/>
          </p:cNvSpPr>
          <p:nvPr/>
        </p:nvSpPr>
        <p:spPr bwMode="auto">
          <a:xfrm>
            <a:off x="3806640" y="3051193"/>
            <a:ext cx="0" cy="419100"/>
          </a:xfrm>
          <a:prstGeom prst="line">
            <a:avLst/>
          </a:prstGeom>
          <a:noFill/>
          <a:ln w="12700">
            <a:solidFill>
              <a:schemeClr val="tx1"/>
            </a:solidFill>
            <a:round/>
            <a:headEnd/>
            <a:tailEnd/>
          </a:ln>
          <a:effectLst/>
        </p:spPr>
        <p:txBody>
          <a:bodyPr wrap="none" anchor="ctr"/>
          <a:lstStyle/>
          <a:p>
            <a:endParaRPr lang="en-US" dirty="0"/>
          </a:p>
        </p:txBody>
      </p:sp>
      <p:sp>
        <p:nvSpPr>
          <p:cNvPr id="90" name="Line 30"/>
          <p:cNvSpPr>
            <a:spLocks noChangeShapeType="1"/>
          </p:cNvSpPr>
          <p:nvPr/>
        </p:nvSpPr>
        <p:spPr bwMode="auto">
          <a:xfrm>
            <a:off x="5667190" y="3051193"/>
            <a:ext cx="0" cy="419100"/>
          </a:xfrm>
          <a:prstGeom prst="line">
            <a:avLst/>
          </a:prstGeom>
          <a:noFill/>
          <a:ln w="12700">
            <a:solidFill>
              <a:schemeClr val="tx1"/>
            </a:solidFill>
            <a:round/>
            <a:headEnd/>
            <a:tailEnd/>
          </a:ln>
          <a:effectLst/>
        </p:spPr>
        <p:txBody>
          <a:bodyPr wrap="none" anchor="ctr"/>
          <a:lstStyle/>
          <a:p>
            <a:endParaRPr lang="en-US" dirty="0"/>
          </a:p>
        </p:txBody>
      </p:sp>
      <p:sp>
        <p:nvSpPr>
          <p:cNvPr id="91" name="Text Box 31"/>
          <p:cNvSpPr txBox="1">
            <a:spLocks noChangeArrowheads="1"/>
          </p:cNvSpPr>
          <p:nvPr/>
        </p:nvSpPr>
        <p:spPr bwMode="auto">
          <a:xfrm>
            <a:off x="1639702" y="279719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2.417</a:t>
            </a:r>
            <a:endParaRPr lang="en-US" altLang="en-US" sz="2400" dirty="0">
              <a:latin typeface="Arial" charset="0"/>
            </a:endParaRPr>
          </a:p>
        </p:txBody>
      </p:sp>
      <p:sp>
        <p:nvSpPr>
          <p:cNvPr id="92" name="Text Box 32"/>
          <p:cNvSpPr txBox="1">
            <a:spLocks noChangeArrowheads="1"/>
          </p:cNvSpPr>
          <p:nvPr/>
        </p:nvSpPr>
        <p:spPr bwMode="auto">
          <a:xfrm>
            <a:off x="2117540" y="5622943"/>
            <a:ext cx="627062"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2.422</a:t>
            </a:r>
            <a:endParaRPr lang="en-US" altLang="en-US" sz="2400" dirty="0">
              <a:latin typeface="Arial" charset="0"/>
            </a:endParaRPr>
          </a:p>
        </p:txBody>
      </p:sp>
      <p:sp>
        <p:nvSpPr>
          <p:cNvPr id="93" name="Text Box 33"/>
          <p:cNvSpPr txBox="1">
            <a:spLocks noChangeArrowheads="1"/>
          </p:cNvSpPr>
          <p:nvPr/>
        </p:nvSpPr>
        <p:spPr bwMode="auto">
          <a:xfrm>
            <a:off x="3046227" y="562294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2.432</a:t>
            </a:r>
            <a:endParaRPr lang="en-US" altLang="en-US" sz="2400" dirty="0">
              <a:latin typeface="Arial" charset="0"/>
            </a:endParaRPr>
          </a:p>
        </p:txBody>
      </p:sp>
      <p:sp>
        <p:nvSpPr>
          <p:cNvPr id="94" name="Text Box 34"/>
          <p:cNvSpPr txBox="1">
            <a:spLocks noChangeArrowheads="1"/>
          </p:cNvSpPr>
          <p:nvPr/>
        </p:nvSpPr>
        <p:spPr bwMode="auto">
          <a:xfrm>
            <a:off x="3974915" y="5622943"/>
            <a:ext cx="627062"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2.442</a:t>
            </a:r>
            <a:endParaRPr lang="en-US" altLang="en-US" sz="2400" dirty="0">
              <a:latin typeface="Arial" charset="0"/>
            </a:endParaRPr>
          </a:p>
        </p:txBody>
      </p:sp>
      <p:sp>
        <p:nvSpPr>
          <p:cNvPr id="95" name="Text Box 35"/>
          <p:cNvSpPr txBox="1">
            <a:spLocks noChangeArrowheads="1"/>
          </p:cNvSpPr>
          <p:nvPr/>
        </p:nvSpPr>
        <p:spPr bwMode="auto">
          <a:xfrm>
            <a:off x="4905190" y="5622943"/>
            <a:ext cx="627062"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2.452</a:t>
            </a:r>
            <a:endParaRPr lang="en-US" altLang="en-US" sz="2400" dirty="0">
              <a:latin typeface="Arial" charset="0"/>
            </a:endParaRPr>
          </a:p>
        </p:txBody>
      </p:sp>
      <p:sp>
        <p:nvSpPr>
          <p:cNvPr id="96" name="Text Box 36"/>
          <p:cNvSpPr txBox="1">
            <a:spLocks noChangeArrowheads="1"/>
          </p:cNvSpPr>
          <p:nvPr/>
        </p:nvSpPr>
        <p:spPr bwMode="auto">
          <a:xfrm>
            <a:off x="5840227" y="562294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2.462</a:t>
            </a:r>
            <a:endParaRPr lang="en-US" altLang="en-US" sz="2400" dirty="0">
              <a:latin typeface="Arial" charset="0"/>
            </a:endParaRPr>
          </a:p>
        </p:txBody>
      </p:sp>
      <p:sp>
        <p:nvSpPr>
          <p:cNvPr id="97" name="Text Box 37"/>
          <p:cNvSpPr txBox="1">
            <a:spLocks noChangeArrowheads="1"/>
          </p:cNvSpPr>
          <p:nvPr/>
        </p:nvSpPr>
        <p:spPr bwMode="auto">
          <a:xfrm>
            <a:off x="6765740" y="5622943"/>
            <a:ext cx="627062"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2.472</a:t>
            </a:r>
            <a:endParaRPr lang="en-US" altLang="en-US" sz="2400" dirty="0">
              <a:latin typeface="Arial" charset="0"/>
            </a:endParaRPr>
          </a:p>
        </p:txBody>
      </p:sp>
      <p:sp>
        <p:nvSpPr>
          <p:cNvPr id="98" name="Text Box 38"/>
          <p:cNvSpPr txBox="1">
            <a:spLocks noChangeArrowheads="1"/>
          </p:cNvSpPr>
          <p:nvPr/>
        </p:nvSpPr>
        <p:spPr bwMode="auto">
          <a:xfrm>
            <a:off x="7869052" y="5624530"/>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2.484</a:t>
            </a:r>
            <a:endParaRPr lang="en-US" altLang="en-US" sz="2400" dirty="0">
              <a:latin typeface="Arial" charset="0"/>
            </a:endParaRPr>
          </a:p>
        </p:txBody>
      </p:sp>
      <p:sp>
        <p:nvSpPr>
          <p:cNvPr id="99" name="Text Box 39"/>
          <p:cNvSpPr txBox="1">
            <a:spLocks noChangeArrowheads="1"/>
          </p:cNvSpPr>
          <p:nvPr/>
        </p:nvSpPr>
        <p:spPr bwMode="auto">
          <a:xfrm>
            <a:off x="2550927" y="279719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2.427</a:t>
            </a:r>
            <a:endParaRPr lang="en-US" altLang="en-US" sz="2400" dirty="0">
              <a:latin typeface="Arial" charset="0"/>
            </a:endParaRPr>
          </a:p>
        </p:txBody>
      </p:sp>
      <p:sp>
        <p:nvSpPr>
          <p:cNvPr id="100" name="Text Box 40"/>
          <p:cNvSpPr txBox="1">
            <a:spLocks noChangeArrowheads="1"/>
          </p:cNvSpPr>
          <p:nvPr/>
        </p:nvSpPr>
        <p:spPr bwMode="auto">
          <a:xfrm>
            <a:off x="3481202" y="279719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2.437</a:t>
            </a:r>
            <a:endParaRPr lang="en-US" altLang="en-US" sz="2400" dirty="0">
              <a:latin typeface="Arial" charset="0"/>
            </a:endParaRPr>
          </a:p>
        </p:txBody>
      </p:sp>
      <p:sp>
        <p:nvSpPr>
          <p:cNvPr id="101" name="Text Box 41"/>
          <p:cNvSpPr txBox="1">
            <a:spLocks noChangeArrowheads="1"/>
          </p:cNvSpPr>
          <p:nvPr/>
        </p:nvSpPr>
        <p:spPr bwMode="auto">
          <a:xfrm>
            <a:off x="4411477" y="279719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2.447</a:t>
            </a:r>
            <a:endParaRPr lang="en-US" altLang="en-US" sz="2400" dirty="0">
              <a:latin typeface="Arial" charset="0"/>
            </a:endParaRPr>
          </a:p>
        </p:txBody>
      </p:sp>
      <p:sp>
        <p:nvSpPr>
          <p:cNvPr id="102" name="Text Box 42"/>
          <p:cNvSpPr txBox="1">
            <a:spLocks noChangeArrowheads="1"/>
          </p:cNvSpPr>
          <p:nvPr/>
        </p:nvSpPr>
        <p:spPr bwMode="auto">
          <a:xfrm>
            <a:off x="5341752" y="2797193"/>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2.457</a:t>
            </a:r>
            <a:endParaRPr lang="en-US" altLang="en-US" sz="2400" dirty="0">
              <a:latin typeface="Arial" charset="0"/>
            </a:endParaRPr>
          </a:p>
        </p:txBody>
      </p:sp>
      <p:sp>
        <p:nvSpPr>
          <p:cNvPr id="103" name="Text Box 43"/>
          <p:cNvSpPr txBox="1">
            <a:spLocks noChangeArrowheads="1"/>
          </p:cNvSpPr>
          <p:nvPr/>
        </p:nvSpPr>
        <p:spPr bwMode="auto">
          <a:xfrm>
            <a:off x="6268852" y="2795605"/>
            <a:ext cx="627063" cy="304800"/>
          </a:xfrm>
          <a:prstGeom prst="rect">
            <a:avLst/>
          </a:prstGeom>
          <a:noFill/>
          <a:ln w="12700">
            <a:noFill/>
            <a:miter lim="800000"/>
            <a:headEnd/>
            <a:tailEnd/>
          </a:ln>
          <a:effectLst/>
        </p:spPr>
        <p:txBody>
          <a:bodyPr wrap="none" anchor="ctr">
            <a:spAutoFit/>
          </a:bodyPr>
          <a:lstStyle/>
          <a:p>
            <a:pPr algn="ctr" eaLnBrk="0" hangingPunct="0"/>
            <a:r>
              <a:rPr lang="en-US" altLang="en-US" sz="1400" dirty="0">
                <a:latin typeface="Arial" charset="0"/>
              </a:rPr>
              <a:t>2.467</a:t>
            </a:r>
            <a:endParaRPr lang="en-US" altLang="en-US" sz="2400" dirty="0">
              <a:latin typeface="Arial" charset="0"/>
            </a:endParaRPr>
          </a:p>
        </p:txBody>
      </p:sp>
      <p:sp>
        <p:nvSpPr>
          <p:cNvPr id="104" name="Line 45"/>
          <p:cNvSpPr>
            <a:spLocks noChangeShapeType="1"/>
          </p:cNvSpPr>
          <p:nvPr/>
        </p:nvSpPr>
        <p:spPr bwMode="auto">
          <a:xfrm>
            <a:off x="7103877" y="5230830"/>
            <a:ext cx="0" cy="419100"/>
          </a:xfrm>
          <a:prstGeom prst="line">
            <a:avLst/>
          </a:prstGeom>
          <a:noFill/>
          <a:ln w="12700">
            <a:solidFill>
              <a:schemeClr val="tx1"/>
            </a:solidFill>
            <a:round/>
            <a:headEnd/>
            <a:tailEnd/>
          </a:ln>
          <a:effectLst/>
        </p:spPr>
        <p:txBody>
          <a:bodyPr wrap="none" anchor="ctr"/>
          <a:lstStyle/>
          <a:p>
            <a:endParaRPr lang="en-US" dirty="0"/>
          </a:p>
        </p:txBody>
      </p:sp>
      <p:sp>
        <p:nvSpPr>
          <p:cNvPr id="105" name="Line 46"/>
          <p:cNvSpPr>
            <a:spLocks noChangeShapeType="1"/>
          </p:cNvSpPr>
          <p:nvPr/>
        </p:nvSpPr>
        <p:spPr bwMode="auto">
          <a:xfrm>
            <a:off x="4732152" y="3059130"/>
            <a:ext cx="0" cy="417513"/>
          </a:xfrm>
          <a:prstGeom prst="line">
            <a:avLst/>
          </a:prstGeom>
          <a:noFill/>
          <a:ln w="12700">
            <a:solidFill>
              <a:schemeClr val="tx1"/>
            </a:solidFill>
            <a:round/>
            <a:headEnd/>
            <a:tailEnd/>
          </a:ln>
          <a:effectLst/>
        </p:spPr>
        <p:txBody>
          <a:bodyPr wrap="none" anchor="ctr"/>
          <a:lstStyle/>
          <a:p>
            <a:endParaRPr lang="en-US" dirty="0"/>
          </a:p>
        </p:txBody>
      </p:sp>
      <p:sp>
        <p:nvSpPr>
          <p:cNvPr id="106" name="Rectangle 47"/>
          <p:cNvSpPr>
            <a:spLocks noChangeArrowheads="1"/>
          </p:cNvSpPr>
          <p:nvPr/>
        </p:nvSpPr>
        <p:spPr bwMode="blackWhite">
          <a:xfrm>
            <a:off x="1022165" y="4576780"/>
            <a:ext cx="2046287" cy="387350"/>
          </a:xfrm>
          <a:prstGeom prst="rect">
            <a:avLst/>
          </a:prstGeom>
          <a:solidFill>
            <a:srgbClr val="3333CC"/>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2</a:t>
            </a:r>
          </a:p>
        </p:txBody>
      </p:sp>
      <p:sp>
        <p:nvSpPr>
          <p:cNvPr id="107" name="Rectangle 48"/>
          <p:cNvSpPr>
            <a:spLocks noChangeArrowheads="1"/>
          </p:cNvSpPr>
          <p:nvPr/>
        </p:nvSpPr>
        <p:spPr bwMode="blackWhite">
          <a:xfrm>
            <a:off x="1490477" y="4146568"/>
            <a:ext cx="2046288" cy="387350"/>
          </a:xfrm>
          <a:prstGeom prst="rect">
            <a:avLst/>
          </a:prstGeom>
          <a:solidFill>
            <a:srgbClr val="008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3</a:t>
            </a:r>
          </a:p>
        </p:txBody>
      </p:sp>
      <p:sp>
        <p:nvSpPr>
          <p:cNvPr id="108" name="Rectangle 49"/>
          <p:cNvSpPr>
            <a:spLocks noChangeArrowheads="1"/>
          </p:cNvSpPr>
          <p:nvPr/>
        </p:nvSpPr>
        <p:spPr bwMode="blackWhite">
          <a:xfrm>
            <a:off x="1941327" y="3727468"/>
            <a:ext cx="2046288" cy="385762"/>
          </a:xfrm>
          <a:prstGeom prst="rect">
            <a:avLst/>
          </a:prstGeom>
          <a:solidFill>
            <a:srgbClr val="9933FF"/>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4</a:t>
            </a:r>
          </a:p>
        </p:txBody>
      </p:sp>
      <p:sp>
        <p:nvSpPr>
          <p:cNvPr id="109" name="Rectangle 50"/>
          <p:cNvSpPr>
            <a:spLocks noChangeArrowheads="1"/>
          </p:cNvSpPr>
          <p:nvPr/>
        </p:nvSpPr>
        <p:spPr bwMode="blackWhite">
          <a:xfrm>
            <a:off x="2409640" y="3302018"/>
            <a:ext cx="2046287" cy="385762"/>
          </a:xfrm>
          <a:prstGeom prst="rect">
            <a:avLst/>
          </a:prstGeom>
          <a:solidFill>
            <a:srgbClr val="CC0099"/>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5</a:t>
            </a:r>
          </a:p>
        </p:txBody>
      </p:sp>
      <p:sp>
        <p:nvSpPr>
          <p:cNvPr id="110" name="Rectangle 51"/>
          <p:cNvSpPr>
            <a:spLocks noChangeArrowheads="1"/>
          </p:cNvSpPr>
          <p:nvPr/>
        </p:nvSpPr>
        <p:spPr bwMode="blackWhite">
          <a:xfrm>
            <a:off x="549090" y="5006993"/>
            <a:ext cx="2046287" cy="387350"/>
          </a:xfrm>
          <a:prstGeom prst="rect">
            <a:avLst/>
          </a:prstGeom>
          <a:solidFill>
            <a:srgbClr val="FF0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a:t>
            </a:r>
          </a:p>
        </p:txBody>
      </p:sp>
      <p:sp>
        <p:nvSpPr>
          <p:cNvPr id="111" name="Rectangle 52"/>
          <p:cNvSpPr>
            <a:spLocks noChangeArrowheads="1"/>
          </p:cNvSpPr>
          <p:nvPr/>
        </p:nvSpPr>
        <p:spPr bwMode="blackWhite">
          <a:xfrm>
            <a:off x="3347852" y="4576780"/>
            <a:ext cx="2046288" cy="387350"/>
          </a:xfrm>
          <a:prstGeom prst="rect">
            <a:avLst/>
          </a:prstGeom>
          <a:solidFill>
            <a:srgbClr val="3333CC"/>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7</a:t>
            </a:r>
          </a:p>
        </p:txBody>
      </p:sp>
      <p:sp>
        <p:nvSpPr>
          <p:cNvPr id="112" name="Rectangle 53"/>
          <p:cNvSpPr>
            <a:spLocks noChangeArrowheads="1"/>
          </p:cNvSpPr>
          <p:nvPr/>
        </p:nvSpPr>
        <p:spPr bwMode="blackWhite">
          <a:xfrm>
            <a:off x="3808227" y="4146568"/>
            <a:ext cx="2046288" cy="387350"/>
          </a:xfrm>
          <a:prstGeom prst="rect">
            <a:avLst/>
          </a:prstGeom>
          <a:solidFill>
            <a:srgbClr val="008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8</a:t>
            </a:r>
          </a:p>
        </p:txBody>
      </p:sp>
      <p:sp>
        <p:nvSpPr>
          <p:cNvPr id="113" name="Rectangle 54"/>
          <p:cNvSpPr>
            <a:spLocks noChangeArrowheads="1"/>
          </p:cNvSpPr>
          <p:nvPr/>
        </p:nvSpPr>
        <p:spPr bwMode="blackWhite">
          <a:xfrm>
            <a:off x="4274952" y="3727468"/>
            <a:ext cx="2046288" cy="385762"/>
          </a:xfrm>
          <a:prstGeom prst="rect">
            <a:avLst/>
          </a:prstGeom>
          <a:solidFill>
            <a:srgbClr val="9933FF"/>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9</a:t>
            </a:r>
          </a:p>
        </p:txBody>
      </p:sp>
      <p:sp>
        <p:nvSpPr>
          <p:cNvPr id="114" name="Rectangle 55"/>
          <p:cNvSpPr>
            <a:spLocks noChangeArrowheads="1"/>
          </p:cNvSpPr>
          <p:nvPr/>
        </p:nvSpPr>
        <p:spPr bwMode="blackWhite">
          <a:xfrm>
            <a:off x="4735327" y="3302018"/>
            <a:ext cx="2046288" cy="385762"/>
          </a:xfrm>
          <a:prstGeom prst="rect">
            <a:avLst/>
          </a:prstGeom>
          <a:solidFill>
            <a:srgbClr val="CC0099"/>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10</a:t>
            </a:r>
          </a:p>
        </p:txBody>
      </p:sp>
      <p:sp>
        <p:nvSpPr>
          <p:cNvPr id="115" name="Rectangle 56"/>
          <p:cNvSpPr>
            <a:spLocks noChangeArrowheads="1"/>
          </p:cNvSpPr>
          <p:nvPr/>
        </p:nvSpPr>
        <p:spPr bwMode="blackWhite">
          <a:xfrm>
            <a:off x="2874777" y="5006993"/>
            <a:ext cx="2044700" cy="387350"/>
          </a:xfrm>
          <a:prstGeom prst="rect">
            <a:avLst/>
          </a:prstGeom>
          <a:solidFill>
            <a:srgbClr val="FF0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6</a:t>
            </a:r>
          </a:p>
        </p:txBody>
      </p:sp>
      <p:sp>
        <p:nvSpPr>
          <p:cNvPr id="116" name="Rectangle 57"/>
          <p:cNvSpPr>
            <a:spLocks noChangeArrowheads="1"/>
          </p:cNvSpPr>
          <p:nvPr/>
        </p:nvSpPr>
        <p:spPr bwMode="blackWhite">
          <a:xfrm>
            <a:off x="5203640" y="5006993"/>
            <a:ext cx="2046287" cy="387350"/>
          </a:xfrm>
          <a:prstGeom prst="rect">
            <a:avLst/>
          </a:prstGeom>
          <a:solidFill>
            <a:srgbClr val="FF0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11</a:t>
            </a:r>
          </a:p>
        </p:txBody>
      </p:sp>
      <p:sp>
        <p:nvSpPr>
          <p:cNvPr id="117" name="Rectangle 58"/>
          <p:cNvSpPr>
            <a:spLocks noChangeArrowheads="1"/>
          </p:cNvSpPr>
          <p:nvPr/>
        </p:nvSpPr>
        <p:spPr bwMode="blackWhite">
          <a:xfrm>
            <a:off x="5664015" y="4576780"/>
            <a:ext cx="2046287" cy="387350"/>
          </a:xfrm>
          <a:prstGeom prst="rect">
            <a:avLst/>
          </a:prstGeom>
          <a:solidFill>
            <a:srgbClr val="3333CC"/>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12</a:t>
            </a:r>
          </a:p>
        </p:txBody>
      </p:sp>
      <p:sp>
        <p:nvSpPr>
          <p:cNvPr id="118" name="Rectangle 59"/>
          <p:cNvSpPr>
            <a:spLocks noChangeArrowheads="1"/>
          </p:cNvSpPr>
          <p:nvPr/>
        </p:nvSpPr>
        <p:spPr bwMode="blackWhite">
          <a:xfrm>
            <a:off x="6137090" y="4146568"/>
            <a:ext cx="2046287" cy="387350"/>
          </a:xfrm>
          <a:prstGeom prst="rect">
            <a:avLst/>
          </a:prstGeom>
          <a:solidFill>
            <a:srgbClr val="008000"/>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13</a:t>
            </a:r>
          </a:p>
        </p:txBody>
      </p:sp>
      <p:sp>
        <p:nvSpPr>
          <p:cNvPr id="119" name="Rectangle 60"/>
          <p:cNvSpPr>
            <a:spLocks noChangeArrowheads="1"/>
          </p:cNvSpPr>
          <p:nvPr/>
        </p:nvSpPr>
        <p:spPr bwMode="blackWhite">
          <a:xfrm>
            <a:off x="6597678" y="3727468"/>
            <a:ext cx="2046288" cy="387350"/>
          </a:xfrm>
          <a:prstGeom prst="rect">
            <a:avLst/>
          </a:prstGeom>
          <a:solidFill>
            <a:srgbClr val="9933FF"/>
          </a:solidFill>
          <a:ln w="12700">
            <a:solidFill>
              <a:schemeClr val="tx1"/>
            </a:solidFill>
            <a:miter lim="800000"/>
            <a:headEnd/>
            <a:tailEnd/>
          </a:ln>
          <a:effectLst/>
        </p:spPr>
        <p:txBody>
          <a:bodyPr wrap="none" anchor="ctr"/>
          <a:lstStyle/>
          <a:p>
            <a:pPr algn="ctr" eaLnBrk="0" hangingPunct="0"/>
            <a:r>
              <a:rPr lang="en-US" altLang="en-US" sz="2400" dirty="0">
                <a:latin typeface="Arial" charset="0"/>
              </a:rPr>
              <a:t>14</a:t>
            </a:r>
          </a:p>
        </p:txBody>
      </p:sp>
      <p:sp>
        <p:nvSpPr>
          <p:cNvPr id="121" name="Rectangle 120"/>
          <p:cNvSpPr/>
          <p:nvPr/>
        </p:nvSpPr>
        <p:spPr bwMode="auto">
          <a:xfrm>
            <a:off x="7515252" y="2211134"/>
            <a:ext cx="1485904" cy="785818"/>
          </a:xfrm>
          <a:prstGeom prst="rect">
            <a:avLst/>
          </a:prstGeom>
          <a:noFill/>
          <a:ln w="25400" cap="flat" cmpd="sng" algn="ctr">
            <a:solidFill>
              <a:srgbClr val="3366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66CC"/>
                </a:solidFill>
                <a:effectLst/>
                <a:latin typeface="Comic Sans MS" pitchFamily="66" charset="0"/>
              </a:rPr>
              <a:t>Adv-Nets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66CC"/>
                </a:solidFill>
                <a:effectLst/>
                <a:latin typeface="Comic Sans MS" pitchFamily="66" charset="0"/>
              </a:rPr>
              <a:t>Keating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12755" y="-24"/>
            <a:ext cx="8645525" cy="1000132"/>
          </a:xfrm>
          <a:solidFill>
            <a:schemeClr val="accent2"/>
          </a:solidFill>
        </p:spPr>
        <p:txBody>
          <a:bodyPr/>
          <a:lstStyle/>
          <a:p>
            <a:r>
              <a:rPr lang="en-US" sz="4000" dirty="0"/>
              <a:t>802.11: </a:t>
            </a:r>
            <a:r>
              <a:rPr lang="en-US" sz="4000" dirty="0" smtClean="0"/>
              <a:t>Passive/Active Scanning</a:t>
            </a:r>
            <a:endParaRPr lang="en-US" sz="4000" dirty="0"/>
          </a:p>
        </p:txBody>
      </p:sp>
      <p:sp>
        <p:nvSpPr>
          <p:cNvPr id="17" name="Footer Placeholder 16"/>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18" name="Slide Number Placeholder 17"/>
          <p:cNvSpPr>
            <a:spLocks noGrp="1"/>
          </p:cNvSpPr>
          <p:nvPr>
            <p:ph type="sldNum" sz="quarter" idx="11"/>
          </p:nvPr>
        </p:nvSpPr>
        <p:spPr/>
        <p:txBody>
          <a:bodyPr/>
          <a:lstStyle/>
          <a:p>
            <a:pPr>
              <a:defRPr/>
            </a:pPr>
            <a:fld id="{3786ED73-AFAE-40D1-8B17-06E2B2BE615A}" type="slidenum">
              <a:rPr lang="en-US" smtClean="0"/>
              <a:pPr>
                <a:defRPr/>
              </a:pPr>
              <a:t>39</a:t>
            </a:fld>
            <a:endParaRPr lang="en-US" dirty="0"/>
          </a:p>
        </p:txBody>
      </p:sp>
      <p:sp>
        <p:nvSpPr>
          <p:cNvPr id="534534" name="Oval 6"/>
          <p:cNvSpPr>
            <a:spLocks noChangeArrowheads="1"/>
          </p:cNvSpPr>
          <p:nvPr/>
        </p:nvSpPr>
        <p:spPr bwMode="auto">
          <a:xfrm>
            <a:off x="6580188" y="1136634"/>
            <a:ext cx="2335212" cy="2224087"/>
          </a:xfrm>
          <a:prstGeom prst="ellipse">
            <a:avLst/>
          </a:prstGeom>
          <a:solidFill>
            <a:srgbClr val="00CCFF">
              <a:alpha val="49001"/>
            </a:srgbClr>
          </a:solidFill>
          <a:ln w="9525">
            <a:noFill/>
            <a:round/>
            <a:headEnd/>
            <a:tailEnd/>
          </a:ln>
          <a:effectLst/>
        </p:spPr>
        <p:txBody>
          <a:bodyPr wrap="none" anchor="ctr"/>
          <a:lstStyle/>
          <a:p>
            <a:pPr algn="ctr" eaLnBrk="1" hangingPunct="1"/>
            <a:endParaRPr lang="en-US" sz="1600"/>
          </a:p>
        </p:txBody>
      </p:sp>
      <p:sp>
        <p:nvSpPr>
          <p:cNvPr id="534535" name="Oval 7"/>
          <p:cNvSpPr>
            <a:spLocks noChangeArrowheads="1"/>
          </p:cNvSpPr>
          <p:nvPr/>
        </p:nvSpPr>
        <p:spPr bwMode="auto">
          <a:xfrm>
            <a:off x="4724400" y="1071546"/>
            <a:ext cx="2335213" cy="2224088"/>
          </a:xfrm>
          <a:prstGeom prst="ellipse">
            <a:avLst/>
          </a:prstGeom>
          <a:solidFill>
            <a:srgbClr val="00CCFF">
              <a:alpha val="49001"/>
            </a:srgbClr>
          </a:solidFill>
          <a:ln w="9525">
            <a:noFill/>
            <a:round/>
            <a:headEnd/>
            <a:tailEnd/>
          </a:ln>
          <a:effectLst/>
        </p:spPr>
        <p:txBody>
          <a:bodyPr wrap="none" anchor="ctr"/>
          <a:lstStyle/>
          <a:p>
            <a:pPr algn="ctr" eaLnBrk="1" hangingPunct="1"/>
            <a:endParaRPr lang="en-US" sz="1600">
              <a:latin typeface="Arial" charset="0"/>
            </a:endParaRPr>
          </a:p>
        </p:txBody>
      </p:sp>
      <p:sp>
        <p:nvSpPr>
          <p:cNvPr id="534536" name="Text Box 8"/>
          <p:cNvSpPr txBox="1">
            <a:spLocks noChangeArrowheads="1"/>
          </p:cNvSpPr>
          <p:nvPr/>
        </p:nvSpPr>
        <p:spPr bwMode="auto">
          <a:xfrm>
            <a:off x="7920038" y="2006584"/>
            <a:ext cx="623887" cy="336550"/>
          </a:xfrm>
          <a:prstGeom prst="rect">
            <a:avLst/>
          </a:prstGeom>
          <a:noFill/>
          <a:ln w="9525">
            <a:noFill/>
            <a:miter lim="800000"/>
            <a:headEnd/>
            <a:tailEnd/>
          </a:ln>
          <a:effectLst/>
        </p:spPr>
        <p:txBody>
          <a:bodyPr wrap="none">
            <a:spAutoFit/>
          </a:bodyPr>
          <a:lstStyle/>
          <a:p>
            <a:pPr eaLnBrk="1" hangingPunct="1"/>
            <a:r>
              <a:rPr lang="en-US" sz="1600"/>
              <a:t>AP 2</a:t>
            </a:r>
          </a:p>
        </p:txBody>
      </p:sp>
      <p:sp>
        <p:nvSpPr>
          <p:cNvPr id="534537" name="Text Box 9"/>
          <p:cNvSpPr txBox="1">
            <a:spLocks noChangeArrowheads="1"/>
          </p:cNvSpPr>
          <p:nvPr/>
        </p:nvSpPr>
        <p:spPr bwMode="auto">
          <a:xfrm>
            <a:off x="6211888" y="1843071"/>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534538" name="Text Box 10"/>
          <p:cNvSpPr txBox="1">
            <a:spLocks noChangeArrowheads="1"/>
          </p:cNvSpPr>
          <p:nvPr/>
        </p:nvSpPr>
        <p:spPr bwMode="auto">
          <a:xfrm>
            <a:off x="5299075" y="1976421"/>
            <a:ext cx="592138" cy="336550"/>
          </a:xfrm>
          <a:prstGeom prst="rect">
            <a:avLst/>
          </a:prstGeom>
          <a:noFill/>
          <a:ln w="9525">
            <a:noFill/>
            <a:miter lim="800000"/>
            <a:headEnd/>
            <a:tailEnd/>
          </a:ln>
          <a:effectLst/>
        </p:spPr>
        <p:txBody>
          <a:bodyPr wrap="none">
            <a:spAutoFit/>
          </a:bodyPr>
          <a:lstStyle/>
          <a:p>
            <a:pPr eaLnBrk="1" hangingPunct="1"/>
            <a:r>
              <a:rPr lang="en-US" sz="1600"/>
              <a:t>AP 1</a:t>
            </a:r>
          </a:p>
        </p:txBody>
      </p:sp>
      <p:sp>
        <p:nvSpPr>
          <p:cNvPr id="534539" name="Text Box 11"/>
          <p:cNvSpPr txBox="1">
            <a:spLocks noChangeArrowheads="1"/>
          </p:cNvSpPr>
          <p:nvPr/>
        </p:nvSpPr>
        <p:spPr bwMode="auto">
          <a:xfrm>
            <a:off x="6577013" y="2859071"/>
            <a:ext cx="431800" cy="336550"/>
          </a:xfrm>
          <a:prstGeom prst="rect">
            <a:avLst/>
          </a:prstGeom>
          <a:noFill/>
          <a:ln w="9525">
            <a:noFill/>
            <a:miter lim="800000"/>
            <a:headEnd/>
            <a:tailEnd/>
          </a:ln>
          <a:effectLst/>
        </p:spPr>
        <p:txBody>
          <a:bodyPr wrap="none">
            <a:spAutoFit/>
          </a:bodyPr>
          <a:lstStyle/>
          <a:p>
            <a:pPr eaLnBrk="1" hangingPunct="1"/>
            <a:r>
              <a:rPr lang="en-US" sz="1600"/>
              <a:t>H1</a:t>
            </a:r>
          </a:p>
        </p:txBody>
      </p:sp>
      <p:sp>
        <p:nvSpPr>
          <p:cNvPr id="534540" name="Text Box 12"/>
          <p:cNvSpPr txBox="1">
            <a:spLocks noChangeArrowheads="1"/>
          </p:cNvSpPr>
          <p:nvPr/>
        </p:nvSpPr>
        <p:spPr bwMode="auto">
          <a:xfrm>
            <a:off x="8218488" y="2662221"/>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534541" name="Text Box 13"/>
          <p:cNvSpPr txBox="1">
            <a:spLocks noChangeArrowheads="1"/>
          </p:cNvSpPr>
          <p:nvPr/>
        </p:nvSpPr>
        <p:spPr bwMode="auto">
          <a:xfrm>
            <a:off x="7367588" y="1193784"/>
            <a:ext cx="766762" cy="336550"/>
          </a:xfrm>
          <a:prstGeom prst="rect">
            <a:avLst/>
          </a:prstGeom>
          <a:noFill/>
          <a:ln w="9525">
            <a:noFill/>
            <a:miter lim="800000"/>
            <a:headEnd/>
            <a:tailEnd/>
          </a:ln>
          <a:effectLst/>
        </p:spPr>
        <p:txBody>
          <a:bodyPr wrap="none">
            <a:spAutoFit/>
          </a:bodyPr>
          <a:lstStyle/>
          <a:p>
            <a:pPr eaLnBrk="1" hangingPunct="1"/>
            <a:r>
              <a:rPr lang="en-US" sz="1600"/>
              <a:t>BBS 2</a:t>
            </a:r>
          </a:p>
        </p:txBody>
      </p:sp>
      <p:sp>
        <p:nvSpPr>
          <p:cNvPr id="534542" name="Text Box 14"/>
          <p:cNvSpPr txBox="1">
            <a:spLocks noChangeArrowheads="1"/>
          </p:cNvSpPr>
          <p:nvPr/>
        </p:nvSpPr>
        <p:spPr bwMode="auto">
          <a:xfrm>
            <a:off x="5551488" y="1142984"/>
            <a:ext cx="735012" cy="336550"/>
          </a:xfrm>
          <a:prstGeom prst="rect">
            <a:avLst/>
          </a:prstGeom>
          <a:noFill/>
          <a:ln w="9525">
            <a:noFill/>
            <a:miter lim="800000"/>
            <a:headEnd/>
            <a:tailEnd/>
          </a:ln>
          <a:effectLst/>
        </p:spPr>
        <p:txBody>
          <a:bodyPr wrap="none">
            <a:spAutoFit/>
          </a:bodyPr>
          <a:lstStyle/>
          <a:p>
            <a:pPr eaLnBrk="1" hangingPunct="1"/>
            <a:r>
              <a:rPr lang="en-US" sz="1600"/>
              <a:t>BBS 1</a:t>
            </a:r>
          </a:p>
        </p:txBody>
      </p:sp>
      <p:grpSp>
        <p:nvGrpSpPr>
          <p:cNvPr id="2" name="Group 15"/>
          <p:cNvGrpSpPr>
            <a:grpSpLocks/>
          </p:cNvGrpSpPr>
          <p:nvPr/>
        </p:nvGrpSpPr>
        <p:grpSpPr bwMode="auto">
          <a:xfrm>
            <a:off x="7426325" y="1692259"/>
            <a:ext cx="842963" cy="600075"/>
            <a:chOff x="1160" y="2192"/>
            <a:chExt cx="589" cy="440"/>
          </a:xfrm>
        </p:grpSpPr>
        <p:pic>
          <p:nvPicPr>
            <p:cNvPr id="534544" name="Picture 16"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534545" name="AutoShape 17"/>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534546" name="Freeform 18"/>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534547" name="Freeform 19"/>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534548" name="Freeform 20"/>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534549" name="Freeform 21"/>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534550" name="Freeform 22"/>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534551" name="Freeform 23"/>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534552" name="Freeform 24"/>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534553" name="Freeform 25"/>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534554" name="Freeform 26"/>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534555" name="Freeform 27"/>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534556" name="Freeform 28"/>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534557" name="Freeform 29"/>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534558" name="Freeform 30"/>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534559" name="Freeform 31"/>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534560" name="Freeform 32"/>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534561" name="Freeform 33"/>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3" name="Group 34"/>
          <p:cNvGrpSpPr>
            <a:grpSpLocks/>
          </p:cNvGrpSpPr>
          <p:nvPr/>
        </p:nvGrpSpPr>
        <p:grpSpPr bwMode="auto">
          <a:xfrm>
            <a:off x="5502275" y="1681146"/>
            <a:ext cx="844550" cy="600075"/>
            <a:chOff x="1160" y="2192"/>
            <a:chExt cx="589" cy="440"/>
          </a:xfrm>
        </p:grpSpPr>
        <p:pic>
          <p:nvPicPr>
            <p:cNvPr id="534563" name="Picture 35"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534564" name="AutoShape 36"/>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534565" name="Freeform 37"/>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534566" name="Freeform 38"/>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534567" name="Freeform 39"/>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534568" name="Freeform 40"/>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534569" name="Freeform 41"/>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534570" name="Freeform 42"/>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534571" name="Freeform 43"/>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534572" name="Freeform 44"/>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534573" name="Freeform 45"/>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534574" name="Freeform 46"/>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534575" name="Freeform 47"/>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534576" name="Freeform 48"/>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534577" name="Freeform 49"/>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534578" name="Freeform 50"/>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534579" name="Freeform 51"/>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534580" name="Freeform 52"/>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4" name="Group 53"/>
          <p:cNvGrpSpPr>
            <a:grpSpLocks/>
          </p:cNvGrpSpPr>
          <p:nvPr/>
        </p:nvGrpSpPr>
        <p:grpSpPr bwMode="auto">
          <a:xfrm>
            <a:off x="6442075" y="2308209"/>
            <a:ext cx="635000" cy="588962"/>
            <a:chOff x="2870" y="1518"/>
            <a:chExt cx="292" cy="320"/>
          </a:xfrm>
        </p:grpSpPr>
        <p:graphicFrame>
          <p:nvGraphicFramePr>
            <p:cNvPr id="534582" name="Object 54"/>
            <p:cNvGraphicFramePr>
              <a:graphicFrameLocks noChangeAspect="1"/>
            </p:cNvGraphicFramePr>
            <p:nvPr/>
          </p:nvGraphicFramePr>
          <p:xfrm>
            <a:off x="2870" y="1518"/>
            <a:ext cx="272" cy="282"/>
          </p:xfrm>
          <a:graphic>
            <a:graphicData uri="http://schemas.openxmlformats.org/presentationml/2006/ole">
              <p:oleObj spid="_x0000_s22734" name="Clip" r:id="rId5" imgW="826829" imgH="840406" progId="">
                <p:embed/>
              </p:oleObj>
            </a:graphicData>
          </a:graphic>
        </p:graphicFrame>
        <p:graphicFrame>
          <p:nvGraphicFramePr>
            <p:cNvPr id="534583" name="Object 55"/>
            <p:cNvGraphicFramePr>
              <a:graphicFrameLocks noChangeAspect="1"/>
            </p:cNvGraphicFramePr>
            <p:nvPr/>
          </p:nvGraphicFramePr>
          <p:xfrm>
            <a:off x="2913" y="1602"/>
            <a:ext cx="249" cy="236"/>
          </p:xfrm>
          <a:graphic>
            <a:graphicData uri="http://schemas.openxmlformats.org/presentationml/2006/ole">
              <p:oleObj spid="_x0000_s22735" name="Clip" r:id="rId6" imgW="1268295" imgH="1199426" progId="">
                <p:embed/>
              </p:oleObj>
            </a:graphicData>
          </a:graphic>
        </p:graphicFrame>
      </p:grpSp>
      <p:sp>
        <p:nvSpPr>
          <p:cNvPr id="534584" name="Freeform 56"/>
          <p:cNvSpPr>
            <a:spLocks/>
          </p:cNvSpPr>
          <p:nvPr/>
        </p:nvSpPr>
        <p:spPr bwMode="auto">
          <a:xfrm>
            <a:off x="6837363" y="2147871"/>
            <a:ext cx="869950" cy="225425"/>
          </a:xfrm>
          <a:custGeom>
            <a:avLst/>
            <a:gdLst/>
            <a:ahLst/>
            <a:cxnLst>
              <a:cxn ang="0">
                <a:pos x="0" y="142"/>
              </a:cxn>
              <a:cxn ang="0">
                <a:pos x="0" y="0"/>
              </a:cxn>
              <a:cxn ang="0">
                <a:pos x="548" y="0"/>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p:spPr>
        <p:txBody>
          <a:bodyPr/>
          <a:lstStyle/>
          <a:p>
            <a:endParaRPr lang="en-US"/>
          </a:p>
        </p:txBody>
      </p:sp>
      <p:sp>
        <p:nvSpPr>
          <p:cNvPr id="534585" name="Line 57"/>
          <p:cNvSpPr>
            <a:spLocks noChangeShapeType="1"/>
          </p:cNvSpPr>
          <p:nvPr/>
        </p:nvSpPr>
        <p:spPr bwMode="auto">
          <a:xfrm flipH="1">
            <a:off x="6011863" y="2147871"/>
            <a:ext cx="823912" cy="0"/>
          </a:xfrm>
          <a:prstGeom prst="line">
            <a:avLst/>
          </a:prstGeom>
          <a:noFill/>
          <a:ln w="28575">
            <a:solidFill>
              <a:schemeClr val="tx1"/>
            </a:solidFill>
            <a:round/>
            <a:headEnd/>
            <a:tailEnd type="triangle" w="med" len="med"/>
          </a:ln>
          <a:effectLst/>
        </p:spPr>
        <p:txBody>
          <a:bodyPr/>
          <a:lstStyle/>
          <a:p>
            <a:endParaRPr lang="en-US"/>
          </a:p>
        </p:txBody>
      </p:sp>
      <p:sp>
        <p:nvSpPr>
          <p:cNvPr id="534586" name="Line 58"/>
          <p:cNvSpPr>
            <a:spLocks noChangeShapeType="1"/>
          </p:cNvSpPr>
          <p:nvPr/>
        </p:nvSpPr>
        <p:spPr bwMode="auto">
          <a:xfrm>
            <a:off x="6073775" y="2224071"/>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587" name="Line 59"/>
          <p:cNvSpPr>
            <a:spLocks noChangeShapeType="1"/>
          </p:cNvSpPr>
          <p:nvPr/>
        </p:nvSpPr>
        <p:spPr bwMode="auto">
          <a:xfrm flipH="1">
            <a:off x="6961188" y="2239946"/>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588" name="Line 60"/>
          <p:cNvSpPr>
            <a:spLocks noChangeShapeType="1"/>
          </p:cNvSpPr>
          <p:nvPr/>
        </p:nvSpPr>
        <p:spPr bwMode="auto">
          <a:xfrm flipH="1">
            <a:off x="7159625" y="2571734"/>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589" name="Line 61"/>
          <p:cNvSpPr>
            <a:spLocks noChangeShapeType="1"/>
          </p:cNvSpPr>
          <p:nvPr/>
        </p:nvSpPr>
        <p:spPr bwMode="auto">
          <a:xfrm flipV="1">
            <a:off x="7115175" y="2392346"/>
            <a:ext cx="644525" cy="225425"/>
          </a:xfrm>
          <a:prstGeom prst="line">
            <a:avLst/>
          </a:prstGeom>
          <a:noFill/>
          <a:ln w="28575">
            <a:solidFill>
              <a:schemeClr val="tx1"/>
            </a:solidFill>
            <a:round/>
            <a:headEnd/>
            <a:tailEnd type="triangle" w="med" len="med"/>
          </a:ln>
          <a:effectLst/>
        </p:spPr>
        <p:txBody>
          <a:bodyPr/>
          <a:lstStyle/>
          <a:p>
            <a:endParaRPr lang="en-US"/>
          </a:p>
        </p:txBody>
      </p:sp>
      <p:grpSp>
        <p:nvGrpSpPr>
          <p:cNvPr id="5" name="Group 62"/>
          <p:cNvGrpSpPr>
            <a:grpSpLocks/>
          </p:cNvGrpSpPr>
          <p:nvPr/>
        </p:nvGrpSpPr>
        <p:grpSpPr bwMode="auto">
          <a:xfrm>
            <a:off x="6686550" y="1976421"/>
            <a:ext cx="282575" cy="304800"/>
            <a:chOff x="1255" y="3461"/>
            <a:chExt cx="178" cy="192"/>
          </a:xfrm>
        </p:grpSpPr>
        <p:sp>
          <p:nvSpPr>
            <p:cNvPr id="534591"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592" name="Text Box 64"/>
            <p:cNvSpPr txBox="1">
              <a:spLocks noChangeArrowheads="1"/>
            </p:cNvSpPr>
            <p:nvPr/>
          </p:nvSpPr>
          <p:spPr bwMode="auto">
            <a:xfrm>
              <a:off x="1255" y="3461"/>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1</a:t>
              </a:r>
            </a:p>
          </p:txBody>
        </p:sp>
      </p:grpSp>
      <p:grpSp>
        <p:nvGrpSpPr>
          <p:cNvPr id="6" name="Group 65"/>
          <p:cNvGrpSpPr>
            <a:grpSpLocks/>
          </p:cNvGrpSpPr>
          <p:nvPr/>
        </p:nvGrpSpPr>
        <p:grpSpPr bwMode="auto">
          <a:xfrm>
            <a:off x="7258050" y="2173271"/>
            <a:ext cx="282575" cy="304800"/>
            <a:chOff x="1851" y="2490"/>
            <a:chExt cx="178" cy="192"/>
          </a:xfrm>
        </p:grpSpPr>
        <p:sp>
          <p:nvSpPr>
            <p:cNvPr id="534594"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595" name="Text Box 67"/>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2</a:t>
              </a:r>
            </a:p>
          </p:txBody>
        </p:sp>
      </p:grpSp>
      <p:grpSp>
        <p:nvGrpSpPr>
          <p:cNvPr id="7" name="Group 68"/>
          <p:cNvGrpSpPr>
            <a:grpSpLocks/>
          </p:cNvGrpSpPr>
          <p:nvPr/>
        </p:nvGrpSpPr>
        <p:grpSpPr bwMode="auto">
          <a:xfrm>
            <a:off x="6180138" y="2190734"/>
            <a:ext cx="282575" cy="304800"/>
            <a:chOff x="1851" y="2490"/>
            <a:chExt cx="178" cy="192"/>
          </a:xfrm>
        </p:grpSpPr>
        <p:sp>
          <p:nvSpPr>
            <p:cNvPr id="534597"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598" name="Text Box 70"/>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2</a:t>
              </a:r>
            </a:p>
          </p:txBody>
        </p:sp>
      </p:grpSp>
      <p:grpSp>
        <p:nvGrpSpPr>
          <p:cNvPr id="8" name="Group 71"/>
          <p:cNvGrpSpPr>
            <a:grpSpLocks/>
          </p:cNvGrpSpPr>
          <p:nvPr/>
        </p:nvGrpSpPr>
        <p:grpSpPr bwMode="auto">
          <a:xfrm>
            <a:off x="7200900" y="2416159"/>
            <a:ext cx="282575" cy="304800"/>
            <a:chOff x="1851" y="2490"/>
            <a:chExt cx="178" cy="192"/>
          </a:xfrm>
        </p:grpSpPr>
        <p:sp>
          <p:nvSpPr>
            <p:cNvPr id="534600"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01" name="Text Box 73"/>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3</a:t>
              </a:r>
            </a:p>
          </p:txBody>
        </p:sp>
      </p:grpSp>
      <p:grpSp>
        <p:nvGrpSpPr>
          <p:cNvPr id="9" name="Group 74"/>
          <p:cNvGrpSpPr>
            <a:grpSpLocks/>
          </p:cNvGrpSpPr>
          <p:nvPr/>
        </p:nvGrpSpPr>
        <p:grpSpPr bwMode="auto">
          <a:xfrm>
            <a:off x="7489825" y="2508234"/>
            <a:ext cx="282575" cy="304800"/>
            <a:chOff x="1851" y="2490"/>
            <a:chExt cx="178" cy="192"/>
          </a:xfrm>
        </p:grpSpPr>
        <p:sp>
          <p:nvSpPr>
            <p:cNvPr id="534603"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04" name="Text Box 76"/>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4</a:t>
              </a:r>
            </a:p>
          </p:txBody>
        </p:sp>
      </p:grpSp>
      <p:sp>
        <p:nvSpPr>
          <p:cNvPr id="534605" name="Text Box 77"/>
          <p:cNvSpPr txBox="1">
            <a:spLocks noChangeArrowheads="1"/>
          </p:cNvSpPr>
          <p:nvPr/>
        </p:nvSpPr>
        <p:spPr bwMode="auto">
          <a:xfrm>
            <a:off x="4618038" y="3501008"/>
            <a:ext cx="3962400" cy="2616101"/>
          </a:xfrm>
          <a:prstGeom prst="rect">
            <a:avLst/>
          </a:prstGeom>
          <a:noFill/>
          <a:ln w="9525">
            <a:noFill/>
            <a:miter lim="800000"/>
            <a:headEnd/>
            <a:tailEnd/>
          </a:ln>
          <a:effectLst/>
        </p:spPr>
        <p:txBody>
          <a:bodyPr>
            <a:spAutoFit/>
          </a:bodyPr>
          <a:lstStyle/>
          <a:p>
            <a:pPr marL="342900" indent="-342900" eaLnBrk="1" hangingPunct="1"/>
            <a:r>
              <a:rPr lang="en-US" sz="2000" b="1" dirty="0">
                <a:solidFill>
                  <a:schemeClr val="accent2"/>
                </a:solidFill>
                <a:latin typeface="+mn-lt"/>
              </a:rPr>
              <a:t>Active </a:t>
            </a:r>
            <a:r>
              <a:rPr lang="en-US" sz="2000" b="1" dirty="0" smtClean="0">
                <a:solidFill>
                  <a:schemeClr val="accent2"/>
                </a:solidFill>
                <a:latin typeface="+mn-lt"/>
              </a:rPr>
              <a:t>Scanning</a:t>
            </a:r>
            <a:r>
              <a:rPr lang="en-US" sz="1600" b="1" dirty="0" smtClean="0">
                <a:solidFill>
                  <a:schemeClr val="accent2"/>
                </a:solidFill>
                <a:latin typeface="+mn-lt"/>
              </a:rPr>
              <a:t> </a:t>
            </a:r>
            <a:endParaRPr lang="en-US" sz="1600" b="1" dirty="0">
              <a:solidFill>
                <a:schemeClr val="accent2"/>
              </a:solidFill>
              <a:latin typeface="+mn-lt"/>
            </a:endParaRPr>
          </a:p>
          <a:p>
            <a:pPr marL="342900" indent="-342900" algn="l" eaLnBrk="1" hangingPunct="1">
              <a:buFontTx/>
              <a:buAutoNum type="arabicParenBoth"/>
            </a:pPr>
            <a:r>
              <a:rPr lang="en-US" sz="1800" dirty="0">
                <a:latin typeface="+mn-lt"/>
              </a:rPr>
              <a:t>Probe </a:t>
            </a:r>
            <a:r>
              <a:rPr lang="en-US" sz="1800" b="1" dirty="0">
                <a:solidFill>
                  <a:srgbClr val="6600FF"/>
                </a:solidFill>
                <a:latin typeface="+mn-lt"/>
              </a:rPr>
              <a:t>Request</a:t>
            </a:r>
            <a:r>
              <a:rPr lang="en-US" sz="1800" dirty="0">
                <a:latin typeface="+mn-lt"/>
              </a:rPr>
              <a:t> frame broadcast from </a:t>
            </a:r>
            <a:r>
              <a:rPr lang="en-US" sz="1800" dirty="0" smtClean="0">
                <a:latin typeface="+mn-lt"/>
              </a:rPr>
              <a:t>H1.</a:t>
            </a:r>
            <a:endParaRPr lang="en-US" sz="1800" dirty="0">
              <a:latin typeface="+mn-lt"/>
            </a:endParaRPr>
          </a:p>
          <a:p>
            <a:pPr marL="342900" indent="-342900" algn="l" eaLnBrk="1" hangingPunct="1">
              <a:buFontTx/>
              <a:buAutoNum type="arabicParenBoth"/>
            </a:pPr>
            <a:r>
              <a:rPr lang="en-US" sz="1800" dirty="0" smtClean="0">
                <a:latin typeface="+mn-lt"/>
              </a:rPr>
              <a:t>Probe</a:t>
            </a:r>
            <a:r>
              <a:rPr lang="en-US" sz="1800" b="1" dirty="0" smtClean="0">
                <a:solidFill>
                  <a:srgbClr val="6600FF"/>
                </a:solidFill>
                <a:latin typeface="+mn-lt"/>
              </a:rPr>
              <a:t> Response </a:t>
            </a:r>
            <a:r>
              <a:rPr lang="en-US" sz="1800" dirty="0">
                <a:latin typeface="+mn-lt"/>
              </a:rPr>
              <a:t>frame sent from </a:t>
            </a:r>
            <a:r>
              <a:rPr lang="en-US" sz="1800" dirty="0" smtClean="0">
                <a:latin typeface="+mn-lt"/>
              </a:rPr>
              <a:t>APs.</a:t>
            </a:r>
            <a:endParaRPr lang="en-US" sz="1800" dirty="0">
              <a:latin typeface="+mn-lt"/>
            </a:endParaRPr>
          </a:p>
          <a:p>
            <a:pPr marL="342900" indent="-342900" algn="l" eaLnBrk="1" hangingPunct="1">
              <a:buFontTx/>
              <a:buAutoNum type="arabicParenBoth"/>
            </a:pPr>
            <a:r>
              <a:rPr lang="en-US" sz="1800" dirty="0">
                <a:latin typeface="+mn-lt"/>
              </a:rPr>
              <a:t>Association </a:t>
            </a:r>
            <a:r>
              <a:rPr lang="en-US" sz="1800" b="1" dirty="0">
                <a:solidFill>
                  <a:srgbClr val="6600FF"/>
                </a:solidFill>
                <a:latin typeface="+mn-lt"/>
              </a:rPr>
              <a:t>Request</a:t>
            </a:r>
            <a:r>
              <a:rPr lang="en-US" sz="1800" dirty="0">
                <a:latin typeface="+mn-lt"/>
              </a:rPr>
              <a:t> frame sent: H1 to selected </a:t>
            </a:r>
            <a:r>
              <a:rPr lang="en-US" sz="1800" dirty="0" smtClean="0">
                <a:latin typeface="+mn-lt"/>
              </a:rPr>
              <a:t>AP. </a:t>
            </a:r>
            <a:endParaRPr lang="en-US" sz="1800" dirty="0">
              <a:latin typeface="+mn-lt"/>
            </a:endParaRPr>
          </a:p>
          <a:p>
            <a:pPr marL="342900" indent="-342900" algn="l" eaLnBrk="1" hangingPunct="1">
              <a:buFontTx/>
              <a:buAutoNum type="arabicParenBoth"/>
            </a:pPr>
            <a:r>
              <a:rPr lang="en-US" sz="1800" dirty="0">
                <a:latin typeface="+mn-lt"/>
              </a:rPr>
              <a:t>Association </a:t>
            </a:r>
            <a:r>
              <a:rPr lang="en-US" sz="1800" b="1" dirty="0">
                <a:solidFill>
                  <a:srgbClr val="6600FF"/>
                </a:solidFill>
                <a:latin typeface="+mn-lt"/>
              </a:rPr>
              <a:t>Response</a:t>
            </a:r>
            <a:r>
              <a:rPr lang="en-US" sz="1800" dirty="0">
                <a:latin typeface="+mn-lt"/>
              </a:rPr>
              <a:t> frame sent: </a:t>
            </a:r>
            <a:r>
              <a:rPr lang="en-US" sz="1800" dirty="0" smtClean="0">
                <a:latin typeface="+mn-lt"/>
              </a:rPr>
              <a:t>AP to H1.</a:t>
            </a:r>
            <a:endParaRPr lang="en-US" sz="1800" dirty="0">
              <a:latin typeface="+mn-lt"/>
            </a:endParaRPr>
          </a:p>
        </p:txBody>
      </p:sp>
      <p:sp>
        <p:nvSpPr>
          <p:cNvPr id="534608" name="Oval 80"/>
          <p:cNvSpPr>
            <a:spLocks noChangeArrowheads="1"/>
          </p:cNvSpPr>
          <p:nvPr/>
        </p:nvSpPr>
        <p:spPr bwMode="auto">
          <a:xfrm>
            <a:off x="2208213" y="1165209"/>
            <a:ext cx="2335212" cy="2224087"/>
          </a:xfrm>
          <a:prstGeom prst="ellipse">
            <a:avLst/>
          </a:prstGeom>
          <a:solidFill>
            <a:srgbClr val="00CCFF">
              <a:alpha val="49001"/>
            </a:srgbClr>
          </a:solidFill>
          <a:ln w="9525">
            <a:noFill/>
            <a:round/>
            <a:headEnd/>
            <a:tailEnd/>
          </a:ln>
          <a:effectLst/>
        </p:spPr>
        <p:txBody>
          <a:bodyPr wrap="none" anchor="ctr"/>
          <a:lstStyle/>
          <a:p>
            <a:pPr algn="ctr" eaLnBrk="1" hangingPunct="1"/>
            <a:endParaRPr lang="en-US" sz="1600"/>
          </a:p>
        </p:txBody>
      </p:sp>
      <p:sp>
        <p:nvSpPr>
          <p:cNvPr id="534609" name="Oval 81"/>
          <p:cNvSpPr>
            <a:spLocks noChangeArrowheads="1"/>
          </p:cNvSpPr>
          <p:nvPr/>
        </p:nvSpPr>
        <p:spPr bwMode="auto">
          <a:xfrm>
            <a:off x="352425" y="1100121"/>
            <a:ext cx="2335213" cy="2224088"/>
          </a:xfrm>
          <a:prstGeom prst="ellipse">
            <a:avLst/>
          </a:prstGeom>
          <a:solidFill>
            <a:srgbClr val="00CCFF">
              <a:alpha val="49001"/>
            </a:srgbClr>
          </a:solidFill>
          <a:ln w="9525">
            <a:noFill/>
            <a:round/>
            <a:headEnd/>
            <a:tailEnd/>
          </a:ln>
          <a:effectLst/>
        </p:spPr>
        <p:txBody>
          <a:bodyPr wrap="none" anchor="ctr"/>
          <a:lstStyle/>
          <a:p>
            <a:pPr algn="ctr" eaLnBrk="1" hangingPunct="1"/>
            <a:endParaRPr lang="en-US" sz="1600">
              <a:latin typeface="Arial" charset="0"/>
            </a:endParaRPr>
          </a:p>
        </p:txBody>
      </p:sp>
      <p:sp>
        <p:nvSpPr>
          <p:cNvPr id="534610" name="Text Box 82"/>
          <p:cNvSpPr txBox="1">
            <a:spLocks noChangeArrowheads="1"/>
          </p:cNvSpPr>
          <p:nvPr/>
        </p:nvSpPr>
        <p:spPr bwMode="auto">
          <a:xfrm>
            <a:off x="3548063" y="2035159"/>
            <a:ext cx="623887" cy="336550"/>
          </a:xfrm>
          <a:prstGeom prst="rect">
            <a:avLst/>
          </a:prstGeom>
          <a:noFill/>
          <a:ln w="9525">
            <a:noFill/>
            <a:miter lim="800000"/>
            <a:headEnd/>
            <a:tailEnd/>
          </a:ln>
          <a:effectLst/>
        </p:spPr>
        <p:txBody>
          <a:bodyPr wrap="none">
            <a:spAutoFit/>
          </a:bodyPr>
          <a:lstStyle/>
          <a:p>
            <a:pPr eaLnBrk="1" hangingPunct="1"/>
            <a:r>
              <a:rPr lang="en-US" sz="1600"/>
              <a:t>AP 2</a:t>
            </a:r>
          </a:p>
        </p:txBody>
      </p:sp>
      <p:sp>
        <p:nvSpPr>
          <p:cNvPr id="534611" name="Text Box 83"/>
          <p:cNvSpPr txBox="1">
            <a:spLocks noChangeArrowheads="1"/>
          </p:cNvSpPr>
          <p:nvPr/>
        </p:nvSpPr>
        <p:spPr bwMode="auto">
          <a:xfrm>
            <a:off x="1839913" y="1871646"/>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534612" name="Text Box 84"/>
          <p:cNvSpPr txBox="1">
            <a:spLocks noChangeArrowheads="1"/>
          </p:cNvSpPr>
          <p:nvPr/>
        </p:nvSpPr>
        <p:spPr bwMode="auto">
          <a:xfrm>
            <a:off x="927100" y="2004996"/>
            <a:ext cx="592138" cy="336550"/>
          </a:xfrm>
          <a:prstGeom prst="rect">
            <a:avLst/>
          </a:prstGeom>
          <a:noFill/>
          <a:ln w="9525">
            <a:noFill/>
            <a:miter lim="800000"/>
            <a:headEnd/>
            <a:tailEnd/>
          </a:ln>
          <a:effectLst/>
        </p:spPr>
        <p:txBody>
          <a:bodyPr wrap="none">
            <a:spAutoFit/>
          </a:bodyPr>
          <a:lstStyle/>
          <a:p>
            <a:pPr eaLnBrk="1" hangingPunct="1"/>
            <a:r>
              <a:rPr lang="en-US" sz="1600"/>
              <a:t>AP 1</a:t>
            </a:r>
          </a:p>
        </p:txBody>
      </p:sp>
      <p:sp>
        <p:nvSpPr>
          <p:cNvPr id="534613" name="Text Box 85"/>
          <p:cNvSpPr txBox="1">
            <a:spLocks noChangeArrowheads="1"/>
          </p:cNvSpPr>
          <p:nvPr/>
        </p:nvSpPr>
        <p:spPr bwMode="auto">
          <a:xfrm>
            <a:off x="2205038" y="2887646"/>
            <a:ext cx="431800" cy="336550"/>
          </a:xfrm>
          <a:prstGeom prst="rect">
            <a:avLst/>
          </a:prstGeom>
          <a:noFill/>
          <a:ln w="9525">
            <a:noFill/>
            <a:miter lim="800000"/>
            <a:headEnd/>
            <a:tailEnd/>
          </a:ln>
          <a:effectLst/>
        </p:spPr>
        <p:txBody>
          <a:bodyPr wrap="none">
            <a:spAutoFit/>
          </a:bodyPr>
          <a:lstStyle/>
          <a:p>
            <a:pPr eaLnBrk="1" hangingPunct="1"/>
            <a:r>
              <a:rPr lang="en-US" sz="1600"/>
              <a:t>H1</a:t>
            </a:r>
          </a:p>
        </p:txBody>
      </p:sp>
      <p:sp>
        <p:nvSpPr>
          <p:cNvPr id="534614" name="Text Box 86"/>
          <p:cNvSpPr txBox="1">
            <a:spLocks noChangeArrowheads="1"/>
          </p:cNvSpPr>
          <p:nvPr/>
        </p:nvSpPr>
        <p:spPr bwMode="auto">
          <a:xfrm>
            <a:off x="3846513" y="2690796"/>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534615" name="Text Box 87"/>
          <p:cNvSpPr txBox="1">
            <a:spLocks noChangeArrowheads="1"/>
          </p:cNvSpPr>
          <p:nvPr/>
        </p:nvSpPr>
        <p:spPr bwMode="auto">
          <a:xfrm>
            <a:off x="2995613" y="1222359"/>
            <a:ext cx="766762" cy="336550"/>
          </a:xfrm>
          <a:prstGeom prst="rect">
            <a:avLst/>
          </a:prstGeom>
          <a:noFill/>
          <a:ln w="9525">
            <a:noFill/>
            <a:miter lim="800000"/>
            <a:headEnd/>
            <a:tailEnd/>
          </a:ln>
          <a:effectLst/>
        </p:spPr>
        <p:txBody>
          <a:bodyPr wrap="none">
            <a:spAutoFit/>
          </a:bodyPr>
          <a:lstStyle/>
          <a:p>
            <a:pPr eaLnBrk="1" hangingPunct="1"/>
            <a:r>
              <a:rPr lang="en-US" sz="1600"/>
              <a:t>BBS 2</a:t>
            </a:r>
          </a:p>
        </p:txBody>
      </p:sp>
      <p:sp>
        <p:nvSpPr>
          <p:cNvPr id="534616" name="Text Box 88"/>
          <p:cNvSpPr txBox="1">
            <a:spLocks noChangeArrowheads="1"/>
          </p:cNvSpPr>
          <p:nvPr/>
        </p:nvSpPr>
        <p:spPr bwMode="auto">
          <a:xfrm>
            <a:off x="1179513" y="1171559"/>
            <a:ext cx="735012" cy="336550"/>
          </a:xfrm>
          <a:prstGeom prst="rect">
            <a:avLst/>
          </a:prstGeom>
          <a:noFill/>
          <a:ln w="9525">
            <a:noFill/>
            <a:miter lim="800000"/>
            <a:headEnd/>
            <a:tailEnd/>
          </a:ln>
          <a:effectLst/>
        </p:spPr>
        <p:txBody>
          <a:bodyPr wrap="none">
            <a:spAutoFit/>
          </a:bodyPr>
          <a:lstStyle/>
          <a:p>
            <a:pPr eaLnBrk="1" hangingPunct="1"/>
            <a:r>
              <a:rPr lang="en-US" sz="1600"/>
              <a:t>BBS 1</a:t>
            </a:r>
          </a:p>
        </p:txBody>
      </p:sp>
      <p:grpSp>
        <p:nvGrpSpPr>
          <p:cNvPr id="10" name="Group 89"/>
          <p:cNvGrpSpPr>
            <a:grpSpLocks/>
          </p:cNvGrpSpPr>
          <p:nvPr/>
        </p:nvGrpSpPr>
        <p:grpSpPr bwMode="auto">
          <a:xfrm>
            <a:off x="3054350" y="1720834"/>
            <a:ext cx="842963" cy="600075"/>
            <a:chOff x="1160" y="2192"/>
            <a:chExt cx="589" cy="440"/>
          </a:xfrm>
        </p:grpSpPr>
        <p:pic>
          <p:nvPicPr>
            <p:cNvPr id="534618" name="Picture 90"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534619" name="AutoShape 91"/>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534620" name="Freeform 92"/>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534621" name="Freeform 93"/>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534622" name="Freeform 94"/>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534623" name="Freeform 95"/>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534624" name="Freeform 96"/>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534625" name="Freeform 97"/>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534626" name="Freeform 98"/>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534627" name="Freeform 99"/>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534628" name="Freeform 100"/>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534629" name="Freeform 101"/>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534630" name="Freeform 102"/>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534631" name="Freeform 103"/>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534632" name="Freeform 104"/>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534633" name="Freeform 105"/>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534634" name="Freeform 106"/>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534635" name="Freeform 107"/>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11" name="Group 108"/>
          <p:cNvGrpSpPr>
            <a:grpSpLocks/>
          </p:cNvGrpSpPr>
          <p:nvPr/>
        </p:nvGrpSpPr>
        <p:grpSpPr bwMode="auto">
          <a:xfrm>
            <a:off x="1130300" y="1709721"/>
            <a:ext cx="844550" cy="600075"/>
            <a:chOff x="1160" y="2192"/>
            <a:chExt cx="589" cy="440"/>
          </a:xfrm>
        </p:grpSpPr>
        <p:pic>
          <p:nvPicPr>
            <p:cNvPr id="534637" name="Picture 109"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534638" name="AutoShape 110"/>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534639" name="Freeform 111"/>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534640" name="Freeform 112"/>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534641" name="Freeform 113"/>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534642" name="Freeform 114"/>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534643" name="Freeform 115"/>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534644" name="Freeform 116"/>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534645" name="Freeform 117"/>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534646" name="Freeform 118"/>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534647" name="Freeform 119"/>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534648" name="Freeform 120"/>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534649" name="Freeform 121"/>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534650" name="Freeform 122"/>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534651" name="Freeform 123"/>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534652" name="Freeform 124"/>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534653" name="Freeform 125"/>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534654" name="Freeform 126"/>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12" name="Group 127"/>
          <p:cNvGrpSpPr>
            <a:grpSpLocks/>
          </p:cNvGrpSpPr>
          <p:nvPr/>
        </p:nvGrpSpPr>
        <p:grpSpPr bwMode="auto">
          <a:xfrm>
            <a:off x="2070100" y="2336784"/>
            <a:ext cx="635000" cy="588962"/>
            <a:chOff x="2870" y="1518"/>
            <a:chExt cx="292" cy="320"/>
          </a:xfrm>
        </p:grpSpPr>
        <p:graphicFrame>
          <p:nvGraphicFramePr>
            <p:cNvPr id="534656" name="Object 128"/>
            <p:cNvGraphicFramePr>
              <a:graphicFrameLocks noChangeAspect="1"/>
            </p:cNvGraphicFramePr>
            <p:nvPr/>
          </p:nvGraphicFramePr>
          <p:xfrm>
            <a:off x="2870" y="1518"/>
            <a:ext cx="272" cy="282"/>
          </p:xfrm>
          <a:graphic>
            <a:graphicData uri="http://schemas.openxmlformats.org/presentationml/2006/ole">
              <p:oleObj spid="_x0000_s22736" name="Clip" r:id="rId7" imgW="826829" imgH="840406" progId="">
                <p:embed/>
              </p:oleObj>
            </a:graphicData>
          </a:graphic>
        </p:graphicFrame>
        <p:graphicFrame>
          <p:nvGraphicFramePr>
            <p:cNvPr id="534657" name="Object 129"/>
            <p:cNvGraphicFramePr>
              <a:graphicFrameLocks noChangeAspect="1"/>
            </p:cNvGraphicFramePr>
            <p:nvPr/>
          </p:nvGraphicFramePr>
          <p:xfrm>
            <a:off x="2913" y="1602"/>
            <a:ext cx="249" cy="236"/>
          </p:xfrm>
          <a:graphic>
            <a:graphicData uri="http://schemas.openxmlformats.org/presentationml/2006/ole">
              <p:oleObj spid="_x0000_s22737" name="Clip" r:id="rId8" imgW="1268295" imgH="1199426" progId="">
                <p:embed/>
              </p:oleObj>
            </a:graphicData>
          </a:graphic>
        </p:graphicFrame>
      </p:grpSp>
      <p:sp>
        <p:nvSpPr>
          <p:cNvPr id="534658" name="Line 130"/>
          <p:cNvSpPr>
            <a:spLocks noChangeShapeType="1"/>
          </p:cNvSpPr>
          <p:nvPr/>
        </p:nvSpPr>
        <p:spPr bwMode="auto">
          <a:xfrm>
            <a:off x="1701800" y="2252646"/>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659" name="Line 131"/>
          <p:cNvSpPr>
            <a:spLocks noChangeShapeType="1"/>
          </p:cNvSpPr>
          <p:nvPr/>
        </p:nvSpPr>
        <p:spPr bwMode="auto">
          <a:xfrm flipH="1">
            <a:off x="2589213" y="2268521"/>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660" name="Line 132"/>
          <p:cNvSpPr>
            <a:spLocks noChangeShapeType="1"/>
          </p:cNvSpPr>
          <p:nvPr/>
        </p:nvSpPr>
        <p:spPr bwMode="auto">
          <a:xfrm flipH="1">
            <a:off x="2787650" y="2600309"/>
            <a:ext cx="644525" cy="225425"/>
          </a:xfrm>
          <a:prstGeom prst="line">
            <a:avLst/>
          </a:prstGeom>
          <a:noFill/>
          <a:ln w="28575">
            <a:solidFill>
              <a:schemeClr val="tx1"/>
            </a:solidFill>
            <a:round/>
            <a:headEnd/>
            <a:tailEnd type="triangle" w="med" len="med"/>
          </a:ln>
          <a:effectLst/>
        </p:spPr>
        <p:txBody>
          <a:bodyPr/>
          <a:lstStyle/>
          <a:p>
            <a:endParaRPr lang="en-US"/>
          </a:p>
        </p:txBody>
      </p:sp>
      <p:sp>
        <p:nvSpPr>
          <p:cNvPr id="534661" name="Line 133"/>
          <p:cNvSpPr>
            <a:spLocks noChangeShapeType="1"/>
          </p:cNvSpPr>
          <p:nvPr/>
        </p:nvSpPr>
        <p:spPr bwMode="auto">
          <a:xfrm flipV="1">
            <a:off x="2743200" y="2420921"/>
            <a:ext cx="644525" cy="225425"/>
          </a:xfrm>
          <a:prstGeom prst="line">
            <a:avLst/>
          </a:prstGeom>
          <a:noFill/>
          <a:ln w="28575">
            <a:solidFill>
              <a:schemeClr val="tx1"/>
            </a:solidFill>
            <a:round/>
            <a:headEnd/>
            <a:tailEnd type="triangle" w="med" len="med"/>
          </a:ln>
          <a:effectLst/>
        </p:spPr>
        <p:txBody>
          <a:bodyPr/>
          <a:lstStyle/>
          <a:p>
            <a:endParaRPr lang="en-US"/>
          </a:p>
        </p:txBody>
      </p:sp>
      <p:grpSp>
        <p:nvGrpSpPr>
          <p:cNvPr id="13" name="Group 134"/>
          <p:cNvGrpSpPr>
            <a:grpSpLocks/>
          </p:cNvGrpSpPr>
          <p:nvPr/>
        </p:nvGrpSpPr>
        <p:grpSpPr bwMode="auto">
          <a:xfrm>
            <a:off x="2898775" y="2170096"/>
            <a:ext cx="282575" cy="304800"/>
            <a:chOff x="1255" y="3461"/>
            <a:chExt cx="178" cy="192"/>
          </a:xfrm>
        </p:grpSpPr>
        <p:sp>
          <p:nvSpPr>
            <p:cNvPr id="534663"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64" name="Text Box 136"/>
            <p:cNvSpPr txBox="1">
              <a:spLocks noChangeArrowheads="1"/>
            </p:cNvSpPr>
            <p:nvPr/>
          </p:nvSpPr>
          <p:spPr bwMode="auto">
            <a:xfrm>
              <a:off x="1255" y="3461"/>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1</a:t>
              </a:r>
            </a:p>
          </p:txBody>
        </p:sp>
      </p:grpSp>
      <p:grpSp>
        <p:nvGrpSpPr>
          <p:cNvPr id="14" name="Group 137"/>
          <p:cNvGrpSpPr>
            <a:grpSpLocks/>
          </p:cNvGrpSpPr>
          <p:nvPr/>
        </p:nvGrpSpPr>
        <p:grpSpPr bwMode="auto">
          <a:xfrm>
            <a:off x="2811463" y="2427271"/>
            <a:ext cx="282575" cy="304800"/>
            <a:chOff x="1851" y="2490"/>
            <a:chExt cx="178" cy="192"/>
          </a:xfrm>
        </p:grpSpPr>
        <p:sp>
          <p:nvSpPr>
            <p:cNvPr id="534666"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67" name="Text Box 139"/>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2</a:t>
              </a:r>
            </a:p>
          </p:txBody>
        </p:sp>
      </p:grpSp>
      <p:grpSp>
        <p:nvGrpSpPr>
          <p:cNvPr id="15" name="Group 140"/>
          <p:cNvGrpSpPr>
            <a:grpSpLocks/>
          </p:cNvGrpSpPr>
          <p:nvPr/>
        </p:nvGrpSpPr>
        <p:grpSpPr bwMode="auto">
          <a:xfrm>
            <a:off x="3097213" y="2533634"/>
            <a:ext cx="282575" cy="304800"/>
            <a:chOff x="1851" y="2490"/>
            <a:chExt cx="178" cy="192"/>
          </a:xfrm>
        </p:grpSpPr>
        <p:sp>
          <p:nvSpPr>
            <p:cNvPr id="534669"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70" name="Text Box 142"/>
            <p:cNvSpPr txBox="1">
              <a:spLocks noChangeArrowheads="1"/>
            </p:cNvSpPr>
            <p:nvPr/>
          </p:nvSpPr>
          <p:spPr bwMode="auto">
            <a:xfrm>
              <a:off x="1851" y="2490"/>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3</a:t>
              </a:r>
            </a:p>
          </p:txBody>
        </p:sp>
      </p:grpSp>
      <p:grpSp>
        <p:nvGrpSpPr>
          <p:cNvPr id="16" name="Group 143"/>
          <p:cNvGrpSpPr>
            <a:grpSpLocks/>
          </p:cNvGrpSpPr>
          <p:nvPr/>
        </p:nvGrpSpPr>
        <p:grpSpPr bwMode="auto">
          <a:xfrm>
            <a:off x="1731963" y="2143109"/>
            <a:ext cx="282575" cy="304800"/>
            <a:chOff x="1255" y="3461"/>
            <a:chExt cx="178" cy="192"/>
          </a:xfrm>
        </p:grpSpPr>
        <p:sp>
          <p:nvSpPr>
            <p:cNvPr id="534672"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34673" name="Text Box 145"/>
            <p:cNvSpPr txBox="1">
              <a:spLocks noChangeArrowheads="1"/>
            </p:cNvSpPr>
            <p:nvPr/>
          </p:nvSpPr>
          <p:spPr bwMode="auto">
            <a:xfrm>
              <a:off x="1255" y="3461"/>
              <a:ext cx="178" cy="192"/>
            </a:xfrm>
            <a:prstGeom prst="rect">
              <a:avLst/>
            </a:prstGeom>
            <a:noFill/>
            <a:ln w="9525">
              <a:noFill/>
              <a:miter lim="800000"/>
              <a:headEnd/>
              <a:tailEnd/>
            </a:ln>
            <a:effectLst/>
          </p:spPr>
          <p:txBody>
            <a:bodyPr wrap="none">
              <a:spAutoFit/>
            </a:bodyPr>
            <a:lstStyle/>
            <a:p>
              <a:pPr eaLnBrk="1" hangingPunct="1"/>
              <a:r>
                <a:rPr lang="en-US" sz="1400" b="1">
                  <a:latin typeface="Arial" charset="0"/>
                </a:rPr>
                <a:t>1</a:t>
              </a:r>
            </a:p>
          </p:txBody>
        </p:sp>
      </p:grpSp>
      <p:sp>
        <p:nvSpPr>
          <p:cNvPr id="534674" name="Text Box 146"/>
          <p:cNvSpPr txBox="1">
            <a:spLocks noChangeArrowheads="1"/>
          </p:cNvSpPr>
          <p:nvPr/>
        </p:nvSpPr>
        <p:spPr bwMode="auto">
          <a:xfrm>
            <a:off x="265113" y="3501008"/>
            <a:ext cx="4116387" cy="1938992"/>
          </a:xfrm>
          <a:prstGeom prst="rect">
            <a:avLst/>
          </a:prstGeom>
          <a:noFill/>
          <a:ln w="9525">
            <a:noFill/>
            <a:miter lim="800000"/>
            <a:headEnd/>
            <a:tailEnd/>
          </a:ln>
          <a:effectLst/>
        </p:spPr>
        <p:txBody>
          <a:bodyPr>
            <a:spAutoFit/>
          </a:bodyPr>
          <a:lstStyle/>
          <a:p>
            <a:pPr marL="342900" indent="-342900" eaLnBrk="1" hangingPunct="1"/>
            <a:r>
              <a:rPr lang="en-US" sz="2000" b="1" dirty="0">
                <a:solidFill>
                  <a:schemeClr val="accent2"/>
                </a:solidFill>
                <a:latin typeface="+mn-lt"/>
              </a:rPr>
              <a:t>Passive </a:t>
            </a:r>
            <a:r>
              <a:rPr lang="en-US" sz="2000" b="1" dirty="0" smtClean="0">
                <a:solidFill>
                  <a:schemeClr val="accent2"/>
                </a:solidFill>
                <a:latin typeface="+mn-lt"/>
              </a:rPr>
              <a:t>Scanning</a:t>
            </a:r>
            <a:endParaRPr lang="en-US" sz="1600" b="1" dirty="0">
              <a:solidFill>
                <a:schemeClr val="accent2"/>
              </a:solidFill>
              <a:latin typeface="+mn-lt"/>
            </a:endParaRPr>
          </a:p>
          <a:p>
            <a:pPr marL="342900" indent="-342900" algn="l" eaLnBrk="1" hangingPunct="1">
              <a:buFontTx/>
              <a:buAutoNum type="arabicParenBoth"/>
            </a:pPr>
            <a:r>
              <a:rPr lang="en-US" sz="2000" dirty="0">
                <a:latin typeface="+mn-lt"/>
              </a:rPr>
              <a:t>beacon frames sent from </a:t>
            </a:r>
            <a:r>
              <a:rPr lang="en-US" sz="2000" dirty="0" smtClean="0">
                <a:latin typeface="+mn-lt"/>
              </a:rPr>
              <a:t>APs.</a:t>
            </a:r>
            <a:endParaRPr lang="en-US" sz="2000" dirty="0">
              <a:latin typeface="+mn-lt"/>
            </a:endParaRPr>
          </a:p>
          <a:p>
            <a:pPr marL="342900" indent="-342900" algn="l" eaLnBrk="1" hangingPunct="1">
              <a:buFontTx/>
              <a:buAutoNum type="arabicParenBoth"/>
            </a:pPr>
            <a:r>
              <a:rPr lang="en-US" sz="2000" dirty="0">
                <a:latin typeface="+mn-lt"/>
              </a:rPr>
              <a:t>association </a:t>
            </a:r>
            <a:r>
              <a:rPr lang="en-US" sz="2000" b="1" dirty="0">
                <a:solidFill>
                  <a:srgbClr val="6600FF"/>
                </a:solidFill>
                <a:latin typeface="+mn-lt"/>
              </a:rPr>
              <a:t>Request</a:t>
            </a:r>
            <a:r>
              <a:rPr lang="en-US" sz="2000" dirty="0">
                <a:latin typeface="+mn-lt"/>
              </a:rPr>
              <a:t> frame sent: H1 to selected </a:t>
            </a:r>
            <a:r>
              <a:rPr lang="en-US" sz="2000" dirty="0" smtClean="0">
                <a:latin typeface="+mn-lt"/>
              </a:rPr>
              <a:t>AP. </a:t>
            </a:r>
            <a:endParaRPr lang="en-US" sz="2000" dirty="0">
              <a:latin typeface="+mn-lt"/>
            </a:endParaRPr>
          </a:p>
          <a:p>
            <a:pPr marL="342900" indent="-342900" algn="l" eaLnBrk="1" hangingPunct="1">
              <a:buFontTx/>
              <a:buAutoNum type="arabicParenBoth"/>
            </a:pPr>
            <a:r>
              <a:rPr lang="en-US" sz="2000" dirty="0">
                <a:latin typeface="+mn-lt"/>
              </a:rPr>
              <a:t>association</a:t>
            </a:r>
            <a:r>
              <a:rPr lang="en-US" sz="2000" dirty="0">
                <a:solidFill>
                  <a:srgbClr val="6600FF"/>
                </a:solidFill>
                <a:latin typeface="+mn-lt"/>
              </a:rPr>
              <a:t> </a:t>
            </a:r>
            <a:r>
              <a:rPr lang="en-US" sz="2000" b="1" dirty="0">
                <a:solidFill>
                  <a:srgbClr val="6600FF"/>
                </a:solidFill>
                <a:latin typeface="+mn-lt"/>
              </a:rPr>
              <a:t>Response</a:t>
            </a:r>
            <a:r>
              <a:rPr lang="en-US" sz="2000" dirty="0">
                <a:solidFill>
                  <a:srgbClr val="6600FF"/>
                </a:solidFill>
                <a:latin typeface="+mn-lt"/>
              </a:rPr>
              <a:t> </a:t>
            </a:r>
            <a:r>
              <a:rPr lang="en-US" sz="2000" dirty="0">
                <a:latin typeface="+mn-lt"/>
              </a:rPr>
              <a:t>frame </a:t>
            </a:r>
            <a:r>
              <a:rPr lang="en-US" sz="2000" dirty="0" smtClean="0">
                <a:latin typeface="+mn-lt"/>
              </a:rPr>
              <a:t>sent</a:t>
            </a:r>
            <a:r>
              <a:rPr lang="en-US" sz="2000" dirty="0">
                <a:latin typeface="+mn-lt"/>
              </a:rPr>
              <a:t>:</a:t>
            </a:r>
            <a:r>
              <a:rPr lang="en-US" sz="2000" dirty="0" smtClean="0">
                <a:latin typeface="+mn-lt"/>
              </a:rPr>
              <a:t> AP to H1.</a:t>
            </a:r>
            <a:endParaRPr lang="en-US" sz="2000" dirty="0">
              <a:latin typeface="+mn-lt"/>
            </a:endParaRPr>
          </a:p>
        </p:txBody>
      </p:sp>
      <p:sp>
        <p:nvSpPr>
          <p:cNvPr id="146"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888"/>
            <a:ext cx="9144000" cy="792162"/>
          </a:xfrm>
          <a:solidFill>
            <a:schemeClr val="accent2"/>
          </a:solidFill>
        </p:spPr>
        <p:txBody>
          <a:bodyPr/>
          <a:lstStyle/>
          <a:p>
            <a:r>
              <a:rPr lang="en-US" sz="3600" dirty="0" smtClean="0"/>
              <a:t>Broad View of Wireless Technologies</a:t>
            </a:r>
            <a:endParaRPr lang="en-US" sz="3600" dirty="0"/>
          </a:p>
        </p:txBody>
      </p:sp>
      <p:sp>
        <p:nvSpPr>
          <p:cNvPr id="3" name="Content Placeholder 2"/>
          <p:cNvSpPr>
            <a:spLocks noGrp="1"/>
          </p:cNvSpPr>
          <p:nvPr>
            <p:ph idx="1"/>
          </p:nvPr>
        </p:nvSpPr>
        <p:spPr/>
        <p:txBody>
          <a:bodyPr/>
          <a:lstStyle/>
          <a:p>
            <a:r>
              <a:rPr lang="en-US" dirty="0" smtClean="0"/>
              <a:t>Cellular (2G to 4G)</a:t>
            </a:r>
          </a:p>
          <a:p>
            <a:pPr lvl="1"/>
            <a:r>
              <a:rPr lang="en-US" dirty="0" err="1" smtClean="0"/>
              <a:t>WiMax</a:t>
            </a:r>
            <a:r>
              <a:rPr lang="en-US" dirty="0" smtClean="0"/>
              <a:t>  {long range wireless}</a:t>
            </a:r>
          </a:p>
          <a:p>
            <a:r>
              <a:rPr lang="en-US" dirty="0" err="1" smtClean="0"/>
              <a:t>WiFi</a:t>
            </a:r>
            <a:endParaRPr lang="en-US" dirty="0" smtClean="0"/>
          </a:p>
          <a:p>
            <a:r>
              <a:rPr lang="en-US" dirty="0" smtClean="0"/>
              <a:t>WSN’s</a:t>
            </a:r>
          </a:p>
          <a:p>
            <a:r>
              <a:rPr lang="en-US" dirty="0" smtClean="0"/>
              <a:t>Near Field Communications</a:t>
            </a:r>
          </a:p>
          <a:p>
            <a:pPr marL="0" indent="0">
              <a:buNone/>
            </a:pPr>
            <a:r>
              <a:rPr lang="en-US" dirty="0" smtClean="0">
                <a:solidFill>
                  <a:srgbClr val="800000"/>
                </a:solidFill>
              </a:rPr>
              <a:t>The focus here is on </a:t>
            </a:r>
            <a:r>
              <a:rPr lang="en-US" dirty="0" err="1" smtClean="0">
                <a:solidFill>
                  <a:srgbClr val="800000"/>
                </a:solidFill>
              </a:rPr>
              <a:t>WiFi</a:t>
            </a:r>
            <a:r>
              <a:rPr lang="en-US" dirty="0" smtClean="0">
                <a:solidFill>
                  <a:srgbClr val="800000"/>
                </a:solidFill>
              </a:rPr>
              <a:t> technologies and MAC layer issues!! </a:t>
            </a:r>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4</a:t>
            </a:fld>
            <a:endParaRPr lang="en-US" dirty="0"/>
          </a:p>
        </p:txBody>
      </p:sp>
    </p:spTree>
    <p:extLst>
      <p:ext uri="{BB962C8B-B14F-4D97-AF65-F5344CB8AC3E}">
        <p14:creationId xmlns:p14="http://schemas.microsoft.com/office/powerpoint/2010/main" xmlns="" val="326681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438" y="71414"/>
            <a:ext cx="8929687" cy="1031875"/>
          </a:xfrm>
          <a:solidFill>
            <a:schemeClr val="accent2"/>
          </a:solidFill>
        </p:spPr>
        <p:txBody>
          <a:bodyPr/>
          <a:lstStyle/>
          <a:p>
            <a:pPr eaLnBrk="1" hangingPunct="1">
              <a:defRPr/>
            </a:pPr>
            <a:r>
              <a:rPr lang="en-US" dirty="0" smtClean="0"/>
              <a:t>802.11 MAC Layer Protocol</a:t>
            </a:r>
          </a:p>
        </p:txBody>
      </p:sp>
      <p:sp>
        <p:nvSpPr>
          <p:cNvPr id="18437" name="Rectangle 5"/>
          <p:cNvSpPr>
            <a:spLocks noGrp="1" noChangeArrowheads="1"/>
          </p:cNvSpPr>
          <p:nvPr>
            <p:ph idx="1"/>
          </p:nvPr>
        </p:nvSpPr>
        <p:spPr>
          <a:xfrm>
            <a:off x="500034" y="1214422"/>
            <a:ext cx="7924800" cy="4572000"/>
          </a:xfrm>
        </p:spPr>
        <p:txBody>
          <a:bodyPr/>
          <a:lstStyle/>
          <a:p>
            <a:pPr eaLnBrk="1" hangingPunct="1">
              <a:lnSpc>
                <a:spcPct val="90000"/>
              </a:lnSpc>
            </a:pPr>
            <a:r>
              <a:rPr lang="en-US" sz="2800" dirty="0" smtClean="0"/>
              <a:t>In 802.11 wireless LANs, “seizing the channel” does not exist as in 802.3 wired Ethernet.</a:t>
            </a:r>
          </a:p>
          <a:p>
            <a:pPr eaLnBrk="1" hangingPunct="1">
              <a:lnSpc>
                <a:spcPct val="90000"/>
              </a:lnSpc>
            </a:pPr>
            <a:r>
              <a:rPr lang="en-US" sz="2800" dirty="0" smtClean="0"/>
              <a:t>Two additional problems:</a:t>
            </a:r>
          </a:p>
          <a:p>
            <a:pPr lvl="1" eaLnBrk="1" hangingPunct="1">
              <a:lnSpc>
                <a:spcPct val="90000"/>
              </a:lnSpc>
            </a:pPr>
            <a:r>
              <a:rPr lang="en-US" sz="2400" dirty="0" smtClean="0"/>
              <a:t>Hidden Terminal Problem</a:t>
            </a:r>
          </a:p>
          <a:p>
            <a:pPr lvl="1" eaLnBrk="1" hangingPunct="1">
              <a:lnSpc>
                <a:spcPct val="90000"/>
              </a:lnSpc>
            </a:pPr>
            <a:r>
              <a:rPr lang="en-US" sz="2400" dirty="0" smtClean="0"/>
              <a:t>Exposed Station Problem</a:t>
            </a:r>
          </a:p>
          <a:p>
            <a:pPr eaLnBrk="1" hangingPunct="1">
              <a:lnSpc>
                <a:spcPct val="90000"/>
              </a:lnSpc>
            </a:pPr>
            <a:r>
              <a:rPr lang="en-US" sz="2800" dirty="0" smtClean="0"/>
              <a:t>To deal with these two problems 802.11 supports two modes of operation:</a:t>
            </a:r>
          </a:p>
          <a:p>
            <a:pPr lvl="1" eaLnBrk="1" hangingPunct="1">
              <a:lnSpc>
                <a:spcPct val="90000"/>
              </a:lnSpc>
            </a:pPr>
            <a:r>
              <a:rPr lang="en-US" sz="2400" b="1" dirty="0" smtClean="0">
                <a:solidFill>
                  <a:srgbClr val="C00000"/>
                </a:solidFill>
              </a:rPr>
              <a:t>DCF (Distributed Coordination Function)</a:t>
            </a:r>
          </a:p>
          <a:p>
            <a:pPr lvl="1" eaLnBrk="1" hangingPunct="1">
              <a:lnSpc>
                <a:spcPct val="90000"/>
              </a:lnSpc>
            </a:pPr>
            <a:r>
              <a:rPr lang="en-US" sz="2400" b="1" dirty="0" smtClean="0">
                <a:solidFill>
                  <a:srgbClr val="0033CC"/>
                </a:solidFill>
              </a:rPr>
              <a:t>PCF (Point Coordination Function).</a:t>
            </a:r>
          </a:p>
          <a:p>
            <a:pPr eaLnBrk="1" hangingPunct="1">
              <a:lnSpc>
                <a:spcPct val="90000"/>
              </a:lnSpc>
            </a:pPr>
            <a:r>
              <a:rPr lang="en-US" sz="2800" b="1" dirty="0" smtClean="0"/>
              <a:t>All implementations must support </a:t>
            </a:r>
            <a:r>
              <a:rPr lang="en-US" sz="2800" b="1" dirty="0" smtClean="0">
                <a:solidFill>
                  <a:srgbClr val="C00000"/>
                </a:solidFill>
              </a:rPr>
              <a:t>DCF</a:t>
            </a:r>
            <a:r>
              <a:rPr lang="en-US" sz="2800" b="1" dirty="0" smtClean="0"/>
              <a:t>, but </a:t>
            </a:r>
            <a:r>
              <a:rPr lang="en-US" sz="2800" b="1" dirty="0" smtClean="0">
                <a:solidFill>
                  <a:srgbClr val="0033CC"/>
                </a:solidFill>
              </a:rPr>
              <a:t>PCF</a:t>
            </a:r>
            <a:r>
              <a:rPr lang="en-US" sz="2800" b="1" dirty="0" smtClean="0"/>
              <a:t> is optional.</a:t>
            </a:r>
            <a:endParaRPr lang="en-US" sz="2800" dirty="0" smtClean="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4724400"/>
            <a:ext cx="8153400" cy="1066800"/>
          </a:xfrm>
        </p:spPr>
        <p:txBody>
          <a:bodyPr/>
          <a:lstStyle/>
          <a:p>
            <a:pPr algn="l" eaLnBrk="1" hangingPunct="1">
              <a:defRPr/>
            </a:pPr>
            <a:r>
              <a:rPr lang="en-US" sz="2400" dirty="0" smtClean="0">
                <a:solidFill>
                  <a:schemeClr val="tx1"/>
                </a:solidFill>
                <a:effectLst/>
              </a:rPr>
              <a:t>Figure 4-26.(a)The hidden terminal problem. (b) The exposed station problem.</a:t>
            </a:r>
            <a:r>
              <a:rPr lang="en-US" sz="2000" b="0" dirty="0" smtClean="0">
                <a:solidFill>
                  <a:schemeClr val="tx1"/>
                </a:solidFill>
                <a:effectLst/>
              </a:rPr>
              <a:t/>
            </a:r>
            <a:br>
              <a:rPr lang="en-US" sz="2000" b="0" dirty="0" smtClean="0">
                <a:solidFill>
                  <a:schemeClr val="tx1"/>
                </a:solidFill>
                <a:effectLst/>
              </a:rPr>
            </a:br>
            <a:endParaRPr lang="en-US" sz="2000" b="0" dirty="0" smtClean="0">
              <a:solidFill>
                <a:schemeClr val="tx1"/>
              </a:solidFill>
              <a:effectLst/>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41</a:t>
            </a:fld>
            <a:endParaRPr lang="en-US" dirty="0"/>
          </a:p>
        </p:txBody>
      </p:sp>
      <p:pic>
        <p:nvPicPr>
          <p:cNvPr id="19461" name="Picture 4" descr="4-26"/>
          <p:cNvPicPr>
            <a:picLocks noChangeAspect="1" noChangeArrowheads="1"/>
          </p:cNvPicPr>
          <p:nvPr/>
        </p:nvPicPr>
        <p:blipFill>
          <a:blip r:embed="rId2" cstate="print"/>
          <a:srcRect/>
          <a:stretch>
            <a:fillRect/>
          </a:stretch>
        </p:blipFill>
        <p:spPr bwMode="auto">
          <a:xfrm>
            <a:off x="838200" y="1298575"/>
            <a:ext cx="7642225" cy="3349625"/>
          </a:xfrm>
          <a:prstGeom prst="rect">
            <a:avLst/>
          </a:prstGeom>
          <a:noFill/>
          <a:ln w="9525">
            <a:noFill/>
            <a:miter lim="800000"/>
            <a:headEnd/>
            <a:tailEnd/>
          </a:ln>
        </p:spPr>
      </p:pic>
      <p:sp>
        <p:nvSpPr>
          <p:cNvPr id="9" name="Rectangle 2"/>
          <p:cNvSpPr txBox="1">
            <a:spLocks noChangeArrowheads="1"/>
          </p:cNvSpPr>
          <p:nvPr/>
        </p:nvSpPr>
        <p:spPr bwMode="white">
          <a:xfrm>
            <a:off x="179388" y="71414"/>
            <a:ext cx="8785225" cy="792162"/>
          </a:xfrm>
          <a:prstGeom prst="rect">
            <a:avLst/>
          </a:prstGeom>
          <a:solidFill>
            <a:schemeClr val="accent2"/>
          </a:solid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10000"/>
              </a:lnSpc>
              <a:spcBef>
                <a:spcPct val="0"/>
              </a:spcBef>
              <a:spcAft>
                <a:spcPct val="0"/>
              </a:spcAft>
              <a:buClrTx/>
              <a:buSzTx/>
              <a:buFontTx/>
              <a:buNone/>
              <a:tabLst/>
              <a:defRPr/>
            </a:pPr>
            <a:r>
              <a:rPr lang="en-US" sz="4400" b="1" kern="0" dirty="0" smtClean="0">
                <a:solidFill>
                  <a:schemeClr val="bg1"/>
                </a:solidFill>
                <a:effectLst>
                  <a:outerShdw blurRad="38100" dist="38100" dir="2700000" algn="tl">
                    <a:srgbClr val="000000"/>
                  </a:outerShdw>
                </a:effectLst>
                <a:latin typeface="+mj-lt"/>
                <a:ea typeface="+mj-ea"/>
                <a:cs typeface="+mj-cs"/>
              </a:rPr>
              <a:t>802.11</a:t>
            </a:r>
            <a:r>
              <a:rPr kumimoji="0" lang="en-US" sz="4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j-lt"/>
                <a:ea typeface="+mj-ea"/>
                <a:cs typeface="+mj-cs"/>
              </a:rPr>
              <a:t> Problems</a:t>
            </a:r>
          </a:p>
        </p:txBody>
      </p:sp>
      <p:sp>
        <p:nvSpPr>
          <p:cNvPr id="10"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71414"/>
            <a:ext cx="8785225" cy="792162"/>
          </a:xfrm>
          <a:solidFill>
            <a:schemeClr val="accent2"/>
          </a:solidFill>
        </p:spPr>
        <p:txBody>
          <a:bodyPr/>
          <a:lstStyle/>
          <a:p>
            <a:pPr eaLnBrk="1" hangingPunct="1">
              <a:defRPr/>
            </a:pPr>
            <a:r>
              <a:rPr lang="en-US" dirty="0" smtClean="0"/>
              <a:t>The Hidden Terminal Problem</a:t>
            </a:r>
          </a:p>
        </p:txBody>
      </p:sp>
      <p:sp>
        <p:nvSpPr>
          <p:cNvPr id="20485" name="Rectangle 3"/>
          <p:cNvSpPr>
            <a:spLocks noGrp="1" noChangeArrowheads="1"/>
          </p:cNvSpPr>
          <p:nvPr>
            <p:ph idx="1"/>
          </p:nvPr>
        </p:nvSpPr>
        <p:spPr>
          <a:xfrm>
            <a:off x="685800" y="1357298"/>
            <a:ext cx="7772400" cy="4572032"/>
          </a:xfrm>
        </p:spPr>
        <p:txBody>
          <a:bodyPr/>
          <a:lstStyle/>
          <a:p>
            <a:pPr eaLnBrk="1" hangingPunct="1">
              <a:lnSpc>
                <a:spcPct val="90000"/>
              </a:lnSpc>
            </a:pPr>
            <a:r>
              <a:rPr lang="en-US" dirty="0" smtClean="0"/>
              <a:t>Wireless stations have transmission ranges and not all stations are within radio range of each other.</a:t>
            </a:r>
          </a:p>
          <a:p>
            <a:pPr eaLnBrk="1" hangingPunct="1">
              <a:lnSpc>
                <a:spcPct val="90000"/>
              </a:lnSpc>
            </a:pPr>
            <a:r>
              <a:rPr lang="en-US" dirty="0" smtClean="0"/>
              <a:t>Simple CSMA will not work!</a:t>
            </a:r>
          </a:p>
          <a:p>
            <a:pPr eaLnBrk="1" hangingPunct="1">
              <a:lnSpc>
                <a:spcPct val="90000"/>
              </a:lnSpc>
            </a:pPr>
            <a:r>
              <a:rPr lang="en-US" dirty="0" smtClean="0"/>
              <a:t>C transmits to B.</a:t>
            </a:r>
          </a:p>
          <a:p>
            <a:pPr eaLnBrk="1" hangingPunct="1">
              <a:lnSpc>
                <a:spcPct val="90000"/>
              </a:lnSpc>
            </a:pPr>
            <a:r>
              <a:rPr lang="en-US" dirty="0" smtClean="0"/>
              <a:t>If A </a:t>
            </a:r>
            <a:r>
              <a:rPr lang="en-US" dirty="0" smtClean="0">
                <a:solidFill>
                  <a:schemeClr val="accent2"/>
                </a:solidFill>
              </a:rPr>
              <a:t>“</a:t>
            </a:r>
            <a:r>
              <a:rPr lang="en-US" b="1" dirty="0" smtClean="0">
                <a:solidFill>
                  <a:schemeClr val="accent2"/>
                </a:solidFill>
                <a:latin typeface="Comic Sans MS" pitchFamily="66" charset="0"/>
              </a:rPr>
              <a:t>senses</a:t>
            </a:r>
            <a:r>
              <a:rPr lang="en-US" dirty="0" smtClean="0">
                <a:solidFill>
                  <a:schemeClr val="accent2"/>
                </a:solidFill>
              </a:rPr>
              <a:t>” </a:t>
            </a:r>
            <a:r>
              <a:rPr lang="en-US" dirty="0" smtClean="0"/>
              <a:t>the channel, it will not hear C’s transmission and falsely conclude that A can begin a transmission to B.</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9388" y="332582"/>
            <a:ext cx="8785225" cy="792162"/>
          </a:xfrm>
          <a:solidFill>
            <a:schemeClr val="accent2"/>
          </a:solidFill>
        </p:spPr>
        <p:txBody>
          <a:bodyPr/>
          <a:lstStyle/>
          <a:p>
            <a:pPr eaLnBrk="1" hangingPunct="1">
              <a:defRPr/>
            </a:pPr>
            <a:r>
              <a:rPr lang="en-US" dirty="0" smtClean="0"/>
              <a:t>The Exposed Station Problem</a:t>
            </a:r>
          </a:p>
        </p:txBody>
      </p:sp>
      <p:sp>
        <p:nvSpPr>
          <p:cNvPr id="21509" name="Rectangle 3"/>
          <p:cNvSpPr>
            <a:spLocks noGrp="1" noChangeArrowheads="1"/>
          </p:cNvSpPr>
          <p:nvPr>
            <p:ph idx="1"/>
          </p:nvPr>
        </p:nvSpPr>
        <p:spPr/>
        <p:txBody>
          <a:bodyPr/>
          <a:lstStyle/>
          <a:p>
            <a:pPr eaLnBrk="1" hangingPunct="1"/>
            <a:r>
              <a:rPr lang="en-US" dirty="0" smtClean="0"/>
              <a:t>This is the inverse problem.</a:t>
            </a:r>
          </a:p>
          <a:p>
            <a:pPr eaLnBrk="1" hangingPunct="1"/>
            <a:r>
              <a:rPr lang="en-US" dirty="0" smtClean="0"/>
              <a:t>B wants to send to C and listens to the channel.</a:t>
            </a:r>
          </a:p>
          <a:p>
            <a:pPr eaLnBrk="1" hangingPunct="1"/>
            <a:r>
              <a:rPr lang="en-US" dirty="0" smtClean="0"/>
              <a:t>When B hears A’s transmission, B falsely assumes that it cannot send to C.</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071570"/>
          </a:xfrm>
          <a:solidFill>
            <a:schemeClr val="accent2"/>
          </a:solidFill>
        </p:spPr>
        <p:txBody>
          <a:bodyPr/>
          <a:lstStyle/>
          <a:p>
            <a:pPr eaLnBrk="1" hangingPunct="1">
              <a:defRPr/>
            </a:pPr>
            <a:r>
              <a:rPr lang="en-US" sz="3600" dirty="0" smtClean="0"/>
              <a:t>Distribute Coordination Function (DCF)</a:t>
            </a:r>
          </a:p>
        </p:txBody>
      </p:sp>
      <p:sp>
        <p:nvSpPr>
          <p:cNvPr id="22533" name="Rectangle 3"/>
          <p:cNvSpPr>
            <a:spLocks noGrp="1" noChangeArrowheads="1"/>
          </p:cNvSpPr>
          <p:nvPr>
            <p:ph idx="1"/>
          </p:nvPr>
        </p:nvSpPr>
        <p:spPr>
          <a:xfrm>
            <a:off x="214314" y="1214422"/>
            <a:ext cx="8715404" cy="4857784"/>
          </a:xfrm>
        </p:spPr>
        <p:txBody>
          <a:bodyPr/>
          <a:lstStyle/>
          <a:p>
            <a:pPr marL="609600" indent="-609600" eaLnBrk="1" hangingPunct="1">
              <a:lnSpc>
                <a:spcPct val="90000"/>
              </a:lnSpc>
              <a:buNone/>
            </a:pPr>
            <a:r>
              <a:rPr lang="en-US" sz="2800" dirty="0" smtClean="0">
                <a:solidFill>
                  <a:srgbClr val="A50021"/>
                </a:solidFill>
                <a:latin typeface="Comic Sans MS" pitchFamily="66" charset="0"/>
              </a:rPr>
              <a:t>CSMA/CA</a:t>
            </a:r>
            <a:r>
              <a:rPr lang="en-US" sz="2800" dirty="0" smtClean="0"/>
              <a:t> (</a:t>
            </a:r>
            <a:r>
              <a:rPr lang="en-US" sz="2800" i="1" dirty="0" smtClean="0">
                <a:solidFill>
                  <a:srgbClr val="A50021"/>
                </a:solidFill>
                <a:latin typeface="Comic Sans MS" pitchFamily="66" charset="0"/>
              </a:rPr>
              <a:t>CSMA</a:t>
            </a:r>
            <a:r>
              <a:rPr lang="en-US" sz="2800" dirty="0" smtClean="0"/>
              <a:t> with </a:t>
            </a:r>
            <a:r>
              <a:rPr lang="en-US" sz="2800" i="1" dirty="0" smtClean="0">
                <a:solidFill>
                  <a:srgbClr val="A50021"/>
                </a:solidFill>
                <a:latin typeface="Comic Sans MS" pitchFamily="66" charset="0"/>
              </a:rPr>
              <a:t>C</a:t>
            </a:r>
            <a:r>
              <a:rPr lang="en-US" sz="2800" dirty="0" smtClean="0"/>
              <a:t>ollision </a:t>
            </a:r>
            <a:r>
              <a:rPr lang="en-US" sz="2800" i="1" dirty="0" smtClean="0">
                <a:solidFill>
                  <a:srgbClr val="A50021"/>
                </a:solidFill>
                <a:latin typeface="Comic Sans MS" pitchFamily="66" charset="0"/>
              </a:rPr>
              <a:t>A</a:t>
            </a:r>
            <a:r>
              <a:rPr lang="en-US" sz="2800" dirty="0" smtClean="0"/>
              <a:t>voidance) uses one of two modes of operation:</a:t>
            </a:r>
          </a:p>
          <a:p>
            <a:pPr marL="609600" indent="-609600" eaLnBrk="1" hangingPunct="1">
              <a:lnSpc>
                <a:spcPct val="90000"/>
              </a:lnSpc>
            </a:pPr>
            <a:r>
              <a:rPr lang="en-US" sz="2800" b="1" i="1" dirty="0" smtClean="0">
                <a:solidFill>
                  <a:schemeClr val="accent2"/>
                </a:solidFill>
              </a:rPr>
              <a:t>virtual carrier sensing</a:t>
            </a:r>
          </a:p>
          <a:p>
            <a:pPr marL="609600" indent="-609600" eaLnBrk="1" hangingPunct="1">
              <a:lnSpc>
                <a:spcPct val="90000"/>
              </a:lnSpc>
            </a:pPr>
            <a:r>
              <a:rPr lang="en-US" sz="2800" dirty="0" smtClean="0"/>
              <a:t>physical carrier sensing</a:t>
            </a:r>
          </a:p>
          <a:p>
            <a:pPr marL="1127125" lvl="1" indent="-609600" eaLnBrk="1" hangingPunct="1">
              <a:lnSpc>
                <a:spcPct val="90000"/>
              </a:lnSpc>
            </a:pPr>
            <a:endParaRPr lang="en-US" sz="2000" dirty="0" smtClean="0"/>
          </a:p>
          <a:p>
            <a:pPr marL="609600" indent="-609600" eaLnBrk="1" hangingPunct="1">
              <a:lnSpc>
                <a:spcPct val="90000"/>
              </a:lnSpc>
              <a:buNone/>
            </a:pPr>
            <a:r>
              <a:rPr lang="en-US" sz="2800" dirty="0" smtClean="0"/>
              <a:t>The two methods are supported by:</a:t>
            </a:r>
          </a:p>
          <a:p>
            <a:pPr marL="609600" indent="-609600" eaLnBrk="1" hangingPunct="1">
              <a:lnSpc>
                <a:spcPct val="90000"/>
              </a:lnSpc>
              <a:buNone/>
            </a:pPr>
            <a:r>
              <a:rPr lang="en-US" sz="2800" dirty="0" smtClean="0">
                <a:latin typeface="Comic Sans MS" pitchFamily="66" charset="0"/>
              </a:rPr>
              <a:t>1. </a:t>
            </a:r>
            <a:r>
              <a:rPr lang="en-US" sz="2800" b="1" dirty="0" smtClean="0">
                <a:solidFill>
                  <a:srgbClr val="00CC00"/>
                </a:solidFill>
                <a:latin typeface="Comic Sans MS" pitchFamily="66" charset="0"/>
              </a:rPr>
              <a:t>MACAW</a:t>
            </a:r>
            <a:r>
              <a:rPr lang="en-US" sz="2800" b="1" dirty="0" smtClean="0"/>
              <a:t> (</a:t>
            </a:r>
            <a:r>
              <a:rPr lang="en-US" sz="2800" b="1" dirty="0" smtClean="0">
                <a:solidFill>
                  <a:srgbClr val="00CC00"/>
                </a:solidFill>
              </a:rPr>
              <a:t>M</a:t>
            </a:r>
            <a:r>
              <a:rPr lang="en-US" sz="2800" b="1" dirty="0" smtClean="0"/>
              <a:t>ultiple </a:t>
            </a:r>
            <a:r>
              <a:rPr lang="en-US" sz="2800" b="1" dirty="0" smtClean="0">
                <a:solidFill>
                  <a:srgbClr val="00CC00"/>
                </a:solidFill>
              </a:rPr>
              <a:t>A</a:t>
            </a:r>
            <a:r>
              <a:rPr lang="en-US" sz="2800" b="1" dirty="0" smtClean="0"/>
              <a:t>ccess with </a:t>
            </a:r>
            <a:r>
              <a:rPr lang="en-US" sz="2800" b="1" dirty="0" smtClean="0">
                <a:solidFill>
                  <a:srgbClr val="00CC00"/>
                </a:solidFill>
              </a:rPr>
              <a:t>C</a:t>
            </a:r>
            <a:r>
              <a:rPr lang="en-US" sz="2800" b="1" dirty="0" smtClean="0"/>
              <a:t>ollision </a:t>
            </a:r>
            <a:r>
              <a:rPr lang="en-US" sz="2800" b="1" dirty="0" smtClean="0">
                <a:solidFill>
                  <a:srgbClr val="00CC00"/>
                </a:solidFill>
              </a:rPr>
              <a:t>A</a:t>
            </a:r>
            <a:r>
              <a:rPr lang="en-US" sz="2800" b="1" dirty="0" smtClean="0"/>
              <a:t>voidance for </a:t>
            </a:r>
            <a:r>
              <a:rPr lang="en-US" sz="2800" b="1" dirty="0" smtClean="0">
                <a:solidFill>
                  <a:srgbClr val="00CC00"/>
                </a:solidFill>
              </a:rPr>
              <a:t>W</a:t>
            </a:r>
            <a:r>
              <a:rPr lang="en-US" sz="2800" b="1" dirty="0" smtClean="0"/>
              <a:t>ireless) with </a:t>
            </a:r>
            <a:r>
              <a:rPr lang="en-US" sz="2800" b="1" dirty="0" smtClean="0">
                <a:solidFill>
                  <a:schemeClr val="accent2"/>
                </a:solidFill>
              </a:rPr>
              <a:t>virtual carrier sensing</a:t>
            </a:r>
            <a:r>
              <a:rPr lang="en-US" sz="2800" b="1" dirty="0" smtClean="0"/>
              <a:t>.</a:t>
            </a:r>
          </a:p>
          <a:p>
            <a:pPr marL="609600" indent="-609600" eaLnBrk="1" hangingPunct="1">
              <a:lnSpc>
                <a:spcPct val="90000"/>
              </a:lnSpc>
              <a:buNone/>
            </a:pPr>
            <a:r>
              <a:rPr lang="en-US" sz="2800" b="1" dirty="0" smtClean="0"/>
              <a:t>2. 1-persistent physical carrier sensing.</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7950" y="276212"/>
            <a:ext cx="9036050" cy="1223962"/>
          </a:xfrm>
          <a:solidFill>
            <a:schemeClr val="accent2"/>
          </a:solidFill>
        </p:spPr>
        <p:txBody>
          <a:bodyPr/>
          <a:lstStyle/>
          <a:p>
            <a:pPr eaLnBrk="1" hangingPunct="1">
              <a:defRPr/>
            </a:pPr>
            <a:r>
              <a:rPr lang="en-US" dirty="0" smtClean="0"/>
              <a:t>Wireless LAN Protocols</a:t>
            </a:r>
            <a:r>
              <a:rPr lang="en-US" dirty="0" smtClean="0">
                <a:solidFill>
                  <a:srgbClr val="FF0000"/>
                </a:solidFill>
              </a:rPr>
              <a:t/>
            </a:r>
            <a:br>
              <a:rPr lang="en-US" dirty="0" smtClean="0">
                <a:solidFill>
                  <a:srgbClr val="FF0000"/>
                </a:solidFill>
              </a:rPr>
            </a:br>
            <a:r>
              <a:rPr lang="en-US" sz="2800" b="0" dirty="0" smtClean="0">
                <a:solidFill>
                  <a:schemeClr val="tx1"/>
                </a:solidFill>
                <a:effectLst/>
              </a:rPr>
              <a:t>[</a:t>
            </a:r>
            <a:r>
              <a:rPr lang="en-US" sz="2800" b="0" dirty="0" err="1" smtClean="0">
                <a:solidFill>
                  <a:schemeClr val="tx1"/>
                </a:solidFill>
                <a:effectLst/>
              </a:rPr>
              <a:t>Tanen</a:t>
            </a:r>
            <a:r>
              <a:rPr lang="en-US" sz="2800" b="0" dirty="0" smtClean="0">
                <a:solidFill>
                  <a:schemeClr val="tx1"/>
                </a:solidFill>
                <a:effectLst/>
              </a:rPr>
              <a:t> pp.279-280]</a:t>
            </a:r>
            <a:endParaRPr lang="en-US" sz="2800" b="0" dirty="0" smtClean="0">
              <a:solidFill>
                <a:srgbClr val="FF0000"/>
              </a:solidFill>
              <a:effectLst/>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45</a:t>
            </a:fld>
            <a:endParaRPr lang="en-US" dirty="0"/>
          </a:p>
        </p:txBody>
      </p:sp>
      <p:sp>
        <p:nvSpPr>
          <p:cNvPr id="23557" name="Rectangle 5"/>
          <p:cNvSpPr>
            <a:spLocks noChangeArrowheads="1"/>
          </p:cNvSpPr>
          <p:nvPr/>
        </p:nvSpPr>
        <p:spPr bwMode="auto">
          <a:xfrm>
            <a:off x="285720" y="1500174"/>
            <a:ext cx="8501122" cy="4857784"/>
          </a:xfrm>
          <a:prstGeom prst="rect">
            <a:avLst/>
          </a:prstGeom>
          <a:noFill/>
          <a:ln w="9525">
            <a:noFill/>
            <a:miter lim="800000"/>
            <a:headEnd/>
            <a:tailEnd/>
          </a:ln>
        </p:spPr>
        <p:txBody>
          <a:bodyPr lIns="92075" tIns="46038" rIns="92075" bIns="46038"/>
          <a:lstStyle/>
          <a:p>
            <a:pPr marL="342900" indent="-342900" algn="l">
              <a:spcBef>
                <a:spcPct val="20000"/>
              </a:spcBef>
            </a:pPr>
            <a:r>
              <a:rPr lang="en-US" sz="2800" b="1" u="none" dirty="0">
                <a:solidFill>
                  <a:srgbClr val="6600FF"/>
                </a:solidFill>
                <a:latin typeface="+mn-lt"/>
              </a:rPr>
              <a:t>MACA</a:t>
            </a:r>
            <a:r>
              <a:rPr lang="en-US" sz="2800" u="none" dirty="0">
                <a:latin typeface="+mn-lt"/>
              </a:rPr>
              <a:t> protocol </a:t>
            </a:r>
            <a:r>
              <a:rPr lang="en-US" sz="2800" b="1" dirty="0" smtClean="0">
                <a:solidFill>
                  <a:schemeClr val="accent2"/>
                </a:solidFill>
                <a:latin typeface="+mn-lt"/>
              </a:rPr>
              <a:t>reduces</a:t>
            </a:r>
            <a:r>
              <a:rPr lang="en-US" sz="2800" u="none" dirty="0" smtClean="0">
                <a:latin typeface="+mn-lt"/>
              </a:rPr>
              <a:t> </a:t>
            </a:r>
            <a:r>
              <a:rPr lang="en-US" sz="2800" u="none" dirty="0">
                <a:latin typeface="+mn-lt"/>
              </a:rPr>
              <a:t>hidden and </a:t>
            </a:r>
            <a:r>
              <a:rPr lang="en-US" sz="2800" u="none" dirty="0" smtClean="0">
                <a:latin typeface="+mn-lt"/>
              </a:rPr>
              <a:t>exposed </a:t>
            </a:r>
            <a:r>
              <a:rPr lang="en-US" sz="2800" u="none" dirty="0">
                <a:latin typeface="+mn-lt"/>
              </a:rPr>
              <a:t>terminal </a:t>
            </a:r>
            <a:r>
              <a:rPr lang="en-US" sz="2800" u="none" dirty="0" smtClean="0">
                <a:latin typeface="+mn-lt"/>
              </a:rPr>
              <a:t>problems:</a:t>
            </a:r>
          </a:p>
          <a:p>
            <a:pPr marL="342900" indent="-342900" algn="l">
              <a:spcBef>
                <a:spcPct val="20000"/>
              </a:spcBef>
              <a:buFont typeface="Arial" pitchFamily="34" charset="0"/>
              <a:buChar char="•"/>
            </a:pPr>
            <a:r>
              <a:rPr lang="en-US" sz="2800" u="none" dirty="0" smtClean="0">
                <a:latin typeface="+mn-lt"/>
              </a:rPr>
              <a:t>Sender broadcasts a Request-to-Send (</a:t>
            </a:r>
            <a:r>
              <a:rPr lang="en-US" sz="2800" b="1" i="1" u="none" dirty="0" smtClean="0">
                <a:solidFill>
                  <a:srgbClr val="6600FF"/>
                </a:solidFill>
                <a:latin typeface="+mn-lt"/>
              </a:rPr>
              <a:t>RTS</a:t>
            </a:r>
            <a:r>
              <a:rPr lang="en-US" sz="2800" u="none" dirty="0" smtClean="0">
                <a:latin typeface="+mn-lt"/>
              </a:rPr>
              <a:t>) and the intended receiver sends a Clear-to-Send (</a:t>
            </a:r>
            <a:r>
              <a:rPr lang="en-US" sz="2800" b="1" i="1" u="none" dirty="0" smtClean="0">
                <a:solidFill>
                  <a:srgbClr val="6600FF"/>
                </a:solidFill>
                <a:latin typeface="+mn-lt"/>
              </a:rPr>
              <a:t>CTS</a:t>
            </a:r>
            <a:r>
              <a:rPr lang="en-US" sz="2800" u="none" dirty="0" smtClean="0">
                <a:latin typeface="+mn-lt"/>
              </a:rPr>
              <a:t>).</a:t>
            </a:r>
          </a:p>
          <a:p>
            <a:pPr marL="342900" indent="-342900" algn="l">
              <a:spcBef>
                <a:spcPct val="20000"/>
              </a:spcBef>
              <a:buFont typeface="Arial" pitchFamily="34" charset="0"/>
              <a:buChar char="•"/>
            </a:pPr>
            <a:r>
              <a:rPr lang="en-US" sz="2800" u="none" dirty="0" smtClean="0">
                <a:latin typeface="+mn-lt"/>
              </a:rPr>
              <a:t>Upon receipt of a </a:t>
            </a:r>
            <a:r>
              <a:rPr lang="en-US" sz="2800" b="1" i="1" u="none" dirty="0" smtClean="0">
                <a:solidFill>
                  <a:srgbClr val="6600FF"/>
                </a:solidFill>
                <a:latin typeface="+mn-lt"/>
              </a:rPr>
              <a:t>CTS, </a:t>
            </a:r>
            <a:r>
              <a:rPr lang="en-US" sz="2800" u="none" dirty="0" smtClean="0">
                <a:latin typeface="+mn-lt"/>
              </a:rPr>
              <a:t>the sender begins transmission of the frame.</a:t>
            </a:r>
          </a:p>
          <a:p>
            <a:pPr marL="342900" indent="-342900" algn="l">
              <a:spcBef>
                <a:spcPct val="20000"/>
              </a:spcBef>
              <a:buFont typeface="Arial" pitchFamily="34" charset="0"/>
              <a:buChar char="•"/>
            </a:pPr>
            <a:r>
              <a:rPr lang="en-US" sz="2800" b="1" u="none" dirty="0" smtClean="0">
                <a:solidFill>
                  <a:srgbClr val="6600FF"/>
                </a:solidFill>
                <a:latin typeface="+mn-lt"/>
              </a:rPr>
              <a:t>RTS</a:t>
            </a:r>
            <a:r>
              <a:rPr lang="en-US" sz="2800" b="1" u="none" dirty="0" smtClean="0">
                <a:latin typeface="+mn-lt"/>
              </a:rPr>
              <a:t>,</a:t>
            </a:r>
            <a:r>
              <a:rPr lang="en-US" sz="2800" b="1" u="none" dirty="0" smtClean="0">
                <a:solidFill>
                  <a:srgbClr val="6600FF"/>
                </a:solidFill>
                <a:latin typeface="+mn-lt"/>
              </a:rPr>
              <a:t>CTS </a:t>
            </a:r>
            <a:r>
              <a:rPr lang="en-US" sz="2800" u="none" dirty="0" smtClean="0">
                <a:latin typeface="+mn-lt"/>
              </a:rPr>
              <a:t>helps determine who else is in range or busy (</a:t>
            </a:r>
            <a:r>
              <a:rPr lang="en-US" sz="2800" b="1" u="none" dirty="0" smtClean="0">
                <a:solidFill>
                  <a:srgbClr val="FF0000"/>
                </a:solidFill>
                <a:latin typeface="+mn-lt"/>
              </a:rPr>
              <a:t>C</a:t>
            </a:r>
            <a:r>
              <a:rPr lang="en-US" sz="2800" u="none" dirty="0" smtClean="0">
                <a:latin typeface="+mn-lt"/>
              </a:rPr>
              <a:t>ollision </a:t>
            </a:r>
            <a:r>
              <a:rPr lang="en-US" sz="2800" b="1" u="none" dirty="0" smtClean="0">
                <a:solidFill>
                  <a:srgbClr val="FF0000"/>
                </a:solidFill>
                <a:latin typeface="+mn-lt"/>
              </a:rPr>
              <a:t>A</a:t>
            </a:r>
            <a:r>
              <a:rPr lang="en-US" sz="2800" u="none" dirty="0" smtClean="0">
                <a:latin typeface="+mn-lt"/>
              </a:rPr>
              <a:t>voidance). </a:t>
            </a:r>
          </a:p>
          <a:p>
            <a:pPr marL="800100" lvl="1" indent="-342900" algn="l">
              <a:spcBef>
                <a:spcPct val="20000"/>
              </a:spcBef>
            </a:pPr>
            <a:r>
              <a:rPr lang="en-US" sz="2800" dirty="0" smtClean="0">
                <a:latin typeface="+mn-lt"/>
              </a:rPr>
              <a:t>- </a:t>
            </a:r>
            <a:r>
              <a:rPr lang="en-US" sz="2800" u="none" dirty="0" smtClean="0">
                <a:latin typeface="+mn-lt"/>
              </a:rPr>
              <a:t>Can a collision still occur?</a:t>
            </a:r>
            <a:endParaRPr lang="en-US" sz="2800" u="none"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7772400" cy="685800"/>
          </a:xfrm>
          <a:solidFill>
            <a:schemeClr val="accent2"/>
          </a:solidFill>
        </p:spPr>
        <p:txBody>
          <a:bodyPr/>
          <a:lstStyle/>
          <a:p>
            <a:pPr eaLnBrk="1" hangingPunct="1">
              <a:defRPr/>
            </a:pPr>
            <a:r>
              <a:rPr lang="en-US" dirty="0" smtClean="0"/>
              <a:t>Wireless LAN Protocols</a:t>
            </a:r>
          </a:p>
        </p:txBody>
      </p:sp>
      <p:sp>
        <p:nvSpPr>
          <p:cNvPr id="24581" name="Rectangle 3"/>
          <p:cNvSpPr>
            <a:spLocks noGrp="1" noChangeArrowheads="1"/>
          </p:cNvSpPr>
          <p:nvPr>
            <p:ph idx="1"/>
          </p:nvPr>
        </p:nvSpPr>
        <p:spPr>
          <a:xfrm>
            <a:off x="217488" y="4848244"/>
            <a:ext cx="8675687" cy="1223962"/>
          </a:xfrm>
        </p:spPr>
        <p:txBody>
          <a:bodyPr/>
          <a:lstStyle/>
          <a:p>
            <a:pPr eaLnBrk="1" hangingPunct="1">
              <a:buFontTx/>
              <a:buNone/>
            </a:pPr>
            <a:r>
              <a:rPr lang="en-US" sz="2800" dirty="0" smtClean="0"/>
              <a:t>Figure 4-12.</a:t>
            </a:r>
            <a:r>
              <a:rPr lang="en-US" sz="2800" dirty="0" smtClean="0">
                <a:solidFill>
                  <a:schemeClr val="accent2"/>
                </a:solidFill>
              </a:rPr>
              <a:t> (a)</a:t>
            </a:r>
            <a:r>
              <a:rPr lang="en-US" sz="2800" dirty="0" smtClean="0"/>
              <a:t> A sending an RTS to B.</a:t>
            </a:r>
          </a:p>
          <a:p>
            <a:pPr eaLnBrk="1" hangingPunct="1">
              <a:buFontTx/>
              <a:buNone/>
            </a:pPr>
            <a:r>
              <a:rPr lang="en-US" sz="2800" dirty="0" smtClean="0">
                <a:solidFill>
                  <a:schemeClr val="accent2"/>
                </a:solidFill>
              </a:rPr>
              <a:t>(b)</a:t>
            </a:r>
            <a:r>
              <a:rPr lang="en-US" sz="2800" dirty="0" smtClean="0"/>
              <a:t> B responding with a CTS to A. </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46</a:t>
            </a:fld>
            <a:endParaRPr lang="en-US" dirty="0"/>
          </a:p>
        </p:txBody>
      </p:sp>
      <p:pic>
        <p:nvPicPr>
          <p:cNvPr id="24582" name="Picture 4" descr="4-12"/>
          <p:cNvPicPr>
            <a:picLocks noChangeAspect="1" noChangeArrowheads="1"/>
          </p:cNvPicPr>
          <p:nvPr/>
        </p:nvPicPr>
        <p:blipFill>
          <a:blip r:embed="rId2" cstate="print"/>
          <a:srcRect/>
          <a:stretch>
            <a:fillRect/>
          </a:stretch>
        </p:blipFill>
        <p:spPr bwMode="auto">
          <a:xfrm>
            <a:off x="1979712" y="2132856"/>
            <a:ext cx="5791200" cy="2562225"/>
          </a:xfrm>
          <a:prstGeom prst="rect">
            <a:avLst/>
          </a:prstGeom>
          <a:noFill/>
          <a:ln w="9525">
            <a:noFill/>
            <a:miter lim="800000"/>
            <a:headEnd/>
            <a:tailEnd/>
          </a:ln>
        </p:spPr>
      </p:pic>
      <p:sp>
        <p:nvSpPr>
          <p:cNvPr id="24583" name="Rectangle 5"/>
          <p:cNvSpPr>
            <a:spLocks noChangeArrowheads="1"/>
          </p:cNvSpPr>
          <p:nvPr/>
        </p:nvSpPr>
        <p:spPr bwMode="auto">
          <a:xfrm>
            <a:off x="571472" y="1030299"/>
            <a:ext cx="8032778" cy="4041775"/>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lang="en-US" sz="2800" b="1" u="none" dirty="0">
                <a:solidFill>
                  <a:schemeClr val="accent1"/>
                </a:solidFill>
                <a:latin typeface="Comic Sans MS" pitchFamily="66" charset="0"/>
              </a:rPr>
              <a:t>MACAW</a:t>
            </a:r>
            <a:r>
              <a:rPr lang="en-US" sz="2800" u="none" dirty="0">
                <a:latin typeface="Times New Roman" pitchFamily="18" charset="0"/>
              </a:rPr>
              <a:t> added ACKs, Carrier Sense, and BEB done per stream and </a:t>
            </a:r>
            <a:r>
              <a:rPr lang="en-US" sz="2800" b="1" u="none" dirty="0">
                <a:latin typeface="Times New Roman" pitchFamily="18" charset="0"/>
              </a:rPr>
              <a:t>not</a:t>
            </a:r>
            <a:r>
              <a:rPr lang="en-US" sz="2800" u="none" dirty="0">
                <a:latin typeface="Times New Roman" pitchFamily="18" charset="0"/>
              </a:rPr>
              <a:t> per station.</a:t>
            </a:r>
          </a:p>
        </p:txBody>
      </p:sp>
      <p:sp>
        <p:nvSpPr>
          <p:cNvPr id="8"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8" y="44450"/>
            <a:ext cx="8350250" cy="755650"/>
          </a:xfrm>
          <a:solidFill>
            <a:schemeClr val="accent2"/>
          </a:solidFill>
        </p:spPr>
        <p:txBody>
          <a:bodyPr/>
          <a:lstStyle/>
          <a:p>
            <a:pPr eaLnBrk="1" hangingPunct="1">
              <a:defRPr/>
            </a:pPr>
            <a:r>
              <a:rPr lang="en-US" sz="3600" dirty="0" smtClean="0"/>
              <a:t>Virtual Channel Sensing in CSMA/CA</a:t>
            </a:r>
          </a:p>
        </p:txBody>
      </p:sp>
      <p:sp>
        <p:nvSpPr>
          <p:cNvPr id="25605" name="Rectangle 3"/>
          <p:cNvSpPr>
            <a:spLocks noGrp="1" noChangeArrowheads="1"/>
          </p:cNvSpPr>
          <p:nvPr>
            <p:ph idx="1"/>
          </p:nvPr>
        </p:nvSpPr>
        <p:spPr>
          <a:xfrm>
            <a:off x="342900" y="3716338"/>
            <a:ext cx="8458200" cy="1920875"/>
          </a:xfrm>
        </p:spPr>
        <p:txBody>
          <a:bodyPr/>
          <a:lstStyle/>
          <a:p>
            <a:pPr eaLnBrk="1" hangingPunct="1">
              <a:lnSpc>
                <a:spcPct val="90000"/>
              </a:lnSpc>
              <a:buFontTx/>
              <a:buNone/>
            </a:pPr>
            <a:r>
              <a:rPr lang="en-US" sz="2400" dirty="0" smtClean="0"/>
              <a:t>Figure 4-27. The use of virtual channel sensing using CSMA/CA.</a:t>
            </a:r>
          </a:p>
          <a:p>
            <a:pPr eaLnBrk="1" hangingPunct="1">
              <a:lnSpc>
                <a:spcPct val="90000"/>
              </a:lnSpc>
            </a:pPr>
            <a:r>
              <a:rPr lang="en-US" sz="2400" dirty="0" smtClean="0">
                <a:solidFill>
                  <a:srgbClr val="336699"/>
                </a:solidFill>
              </a:rPr>
              <a:t>C (in range of A) </a:t>
            </a:r>
            <a:r>
              <a:rPr lang="en-US" sz="2400" i="1" dirty="0" smtClean="0">
                <a:solidFill>
                  <a:srgbClr val="336699"/>
                </a:solidFill>
              </a:rPr>
              <a:t>receives the RTS and  based on information in RTS creates a </a:t>
            </a:r>
            <a:r>
              <a:rPr lang="en-US" sz="2400" b="1" i="1" dirty="0" smtClean="0">
                <a:solidFill>
                  <a:srgbClr val="336699"/>
                </a:solidFill>
              </a:rPr>
              <a:t>virtual channel busy </a:t>
            </a:r>
            <a:r>
              <a:rPr lang="en-US" sz="2400" b="1" dirty="0" smtClean="0">
                <a:solidFill>
                  <a:srgbClr val="336699"/>
                </a:solidFill>
              </a:rPr>
              <a:t>NAV (Network Allocation Vector).</a:t>
            </a:r>
          </a:p>
          <a:p>
            <a:pPr eaLnBrk="1" hangingPunct="1">
              <a:lnSpc>
                <a:spcPct val="90000"/>
              </a:lnSpc>
            </a:pPr>
            <a:r>
              <a:rPr lang="en-US" sz="2400" dirty="0" smtClean="0">
                <a:solidFill>
                  <a:srgbClr val="666699"/>
                </a:solidFill>
              </a:rPr>
              <a:t>D (in range of B) </a:t>
            </a:r>
            <a:r>
              <a:rPr lang="en-US" sz="2400" i="1" dirty="0" smtClean="0">
                <a:solidFill>
                  <a:srgbClr val="666699"/>
                </a:solidFill>
              </a:rPr>
              <a:t>receives the CTS and creates a shorter </a:t>
            </a:r>
            <a:r>
              <a:rPr lang="en-US" sz="2400" b="1" dirty="0" smtClean="0">
                <a:solidFill>
                  <a:srgbClr val="666699"/>
                </a:solidFill>
              </a:rPr>
              <a:t>NAV.</a:t>
            </a:r>
            <a:endParaRPr lang="en-US" sz="2400" dirty="0" smtClean="0">
              <a:solidFill>
                <a:srgbClr val="666699"/>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47</a:t>
            </a:fld>
            <a:endParaRPr lang="en-US" dirty="0"/>
          </a:p>
        </p:txBody>
      </p:sp>
      <p:pic>
        <p:nvPicPr>
          <p:cNvPr id="25606" name="Picture 4" descr="4-27"/>
          <p:cNvPicPr>
            <a:picLocks noChangeAspect="1" noChangeArrowheads="1"/>
          </p:cNvPicPr>
          <p:nvPr/>
        </p:nvPicPr>
        <p:blipFill>
          <a:blip r:embed="rId2" cstate="print"/>
          <a:srcRect/>
          <a:stretch>
            <a:fillRect/>
          </a:stretch>
        </p:blipFill>
        <p:spPr bwMode="auto">
          <a:xfrm>
            <a:off x="400050" y="836613"/>
            <a:ext cx="8382000" cy="2787650"/>
          </a:xfrm>
          <a:prstGeom prst="rect">
            <a:avLst/>
          </a:prstGeom>
          <a:noFill/>
          <a:ln w="9525">
            <a:noFill/>
            <a:miter lim="800000"/>
            <a:headEnd/>
            <a:tailEnd/>
          </a:ln>
        </p:spPr>
      </p:pic>
      <p:sp>
        <p:nvSpPr>
          <p:cNvPr id="7" name="Rectangle 5"/>
          <p:cNvSpPr>
            <a:spLocks noChangeArrowheads="1"/>
          </p:cNvSpPr>
          <p:nvPr/>
        </p:nvSpPr>
        <p:spPr bwMode="auto">
          <a:xfrm>
            <a:off x="7429532" y="5929332"/>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0" y="-24"/>
            <a:ext cx="9144000" cy="1000132"/>
          </a:xfrm>
          <a:solidFill>
            <a:schemeClr val="accent2"/>
          </a:solidFill>
        </p:spPr>
        <p:txBody>
          <a:bodyPr/>
          <a:lstStyle/>
          <a:p>
            <a:r>
              <a:rPr lang="en-US" sz="3600" dirty="0"/>
              <a:t>Collision Avoidance: RTS-CTS </a:t>
            </a:r>
            <a:r>
              <a:rPr lang="en-US" sz="3600" dirty="0" smtClean="0"/>
              <a:t>Exchange</a:t>
            </a:r>
            <a:endParaRPr lang="en-US" sz="3600" dirty="0"/>
          </a:p>
        </p:txBody>
      </p:sp>
      <p:sp>
        <p:nvSpPr>
          <p:cNvPr id="10" name="Footer Placeholder 9"/>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11" name="Slide Number Placeholder 10"/>
          <p:cNvSpPr>
            <a:spLocks noGrp="1"/>
          </p:cNvSpPr>
          <p:nvPr>
            <p:ph type="sldNum" sz="quarter" idx="11"/>
          </p:nvPr>
        </p:nvSpPr>
        <p:spPr/>
        <p:txBody>
          <a:bodyPr/>
          <a:lstStyle/>
          <a:p>
            <a:pPr>
              <a:defRPr/>
            </a:pPr>
            <a:fld id="{3786ED73-AFAE-40D1-8B17-06E2B2BE615A}" type="slidenum">
              <a:rPr lang="en-US" smtClean="0"/>
              <a:pPr>
                <a:defRPr/>
              </a:pPr>
              <a:t>48</a:t>
            </a:fld>
            <a:endParaRPr lang="en-US" dirty="0"/>
          </a:p>
        </p:txBody>
      </p:sp>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endParaRPr lang="en-US" sz="3200">
              <a:latin typeface="Times New Roman" pitchFamily="18" charset="0"/>
            </a:endParaRPr>
          </a:p>
        </p:txBody>
      </p:sp>
      <p:sp>
        <p:nvSpPr>
          <p:cNvPr id="356367" name="Text Box 15"/>
          <p:cNvSpPr txBox="1">
            <a:spLocks noChangeArrowheads="1"/>
          </p:cNvSpPr>
          <p:nvPr/>
        </p:nvSpPr>
        <p:spPr bwMode="auto">
          <a:xfrm>
            <a:off x="4624388" y="1393825"/>
            <a:ext cx="469900" cy="366713"/>
          </a:xfrm>
          <a:prstGeom prst="rect">
            <a:avLst/>
          </a:prstGeom>
          <a:noFill/>
          <a:ln w="9525">
            <a:noFill/>
            <a:miter lim="800000"/>
            <a:headEnd/>
            <a:tailEnd/>
          </a:ln>
          <a:effectLst/>
        </p:spPr>
        <p:txBody>
          <a:bodyPr wrap="none">
            <a:spAutoFit/>
          </a:bodyPr>
          <a:lstStyle/>
          <a:p>
            <a:pPr eaLnBrk="1" hangingPunct="1"/>
            <a:r>
              <a:rPr lang="en-US"/>
              <a:t>AP</a:t>
            </a:r>
          </a:p>
        </p:txBody>
      </p:sp>
      <p:grpSp>
        <p:nvGrpSpPr>
          <p:cNvPr id="2" name="Group 16"/>
          <p:cNvGrpSpPr>
            <a:grpSpLocks/>
          </p:cNvGrpSpPr>
          <p:nvPr/>
        </p:nvGrpSpPr>
        <p:grpSpPr bwMode="auto">
          <a:xfrm>
            <a:off x="4202113" y="1109663"/>
            <a:ext cx="782637" cy="571500"/>
            <a:chOff x="1160" y="2192"/>
            <a:chExt cx="589" cy="440"/>
          </a:xfrm>
        </p:grpSpPr>
        <p:pic>
          <p:nvPicPr>
            <p:cNvPr id="356369" name="Picture 17"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356370" name="AutoShape 18"/>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356371" name="Freeform 19"/>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356372" name="Freeform 20"/>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356373" name="Freeform 21"/>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356374" name="Freeform 22"/>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356375" name="Freeform 23"/>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356376" name="Freeform 24"/>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356377" name="Freeform 25"/>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356378" name="Freeform 26"/>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356379" name="Freeform 27"/>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356380" name="Freeform 28"/>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356381" name="Freeform 29"/>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356382" name="Freeform 30"/>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356383" name="Freeform 31"/>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356384" name="Freeform 32"/>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356385" name="Freeform 33"/>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356386" name="Freeform 34"/>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3" name="Group 35"/>
          <p:cNvGrpSpPr>
            <a:grpSpLocks/>
          </p:cNvGrpSpPr>
          <p:nvPr/>
        </p:nvGrpSpPr>
        <p:grpSpPr bwMode="auto">
          <a:xfrm>
            <a:off x="1701800" y="1128713"/>
            <a:ext cx="415925" cy="511175"/>
            <a:chOff x="2870" y="1518"/>
            <a:chExt cx="292" cy="320"/>
          </a:xfrm>
        </p:grpSpPr>
        <p:graphicFrame>
          <p:nvGraphicFramePr>
            <p:cNvPr id="356388" name="Object 36"/>
            <p:cNvGraphicFramePr>
              <a:graphicFrameLocks noChangeAspect="1"/>
            </p:cNvGraphicFramePr>
            <p:nvPr/>
          </p:nvGraphicFramePr>
          <p:xfrm>
            <a:off x="2870" y="1518"/>
            <a:ext cx="272" cy="282"/>
          </p:xfrm>
          <a:graphic>
            <a:graphicData uri="http://schemas.openxmlformats.org/presentationml/2006/ole">
              <p:oleObj spid="_x0000_s20678" name="Clip" r:id="rId5" imgW="826829" imgH="840406" progId="">
                <p:embed/>
              </p:oleObj>
            </a:graphicData>
          </a:graphic>
        </p:graphicFrame>
        <p:graphicFrame>
          <p:nvGraphicFramePr>
            <p:cNvPr id="356389" name="Object 37"/>
            <p:cNvGraphicFramePr>
              <a:graphicFrameLocks noChangeAspect="1"/>
            </p:cNvGraphicFramePr>
            <p:nvPr/>
          </p:nvGraphicFramePr>
          <p:xfrm>
            <a:off x="2913" y="1602"/>
            <a:ext cx="249" cy="236"/>
          </p:xfrm>
          <a:graphic>
            <a:graphicData uri="http://schemas.openxmlformats.org/presentationml/2006/ole">
              <p:oleObj spid="_x0000_s20679" name="Clip" r:id="rId6" imgW="1268295" imgH="1199426" progId="">
                <p:embed/>
              </p:oleObj>
            </a:graphicData>
          </a:graphic>
        </p:graphicFrame>
      </p:grpSp>
      <p:grpSp>
        <p:nvGrpSpPr>
          <p:cNvPr id="4" name="Group 38"/>
          <p:cNvGrpSpPr>
            <a:grpSpLocks/>
          </p:cNvGrpSpPr>
          <p:nvPr/>
        </p:nvGrpSpPr>
        <p:grpSpPr bwMode="auto">
          <a:xfrm>
            <a:off x="8029575" y="1098550"/>
            <a:ext cx="415925" cy="511175"/>
            <a:chOff x="2870" y="1518"/>
            <a:chExt cx="292" cy="320"/>
          </a:xfrm>
        </p:grpSpPr>
        <p:graphicFrame>
          <p:nvGraphicFramePr>
            <p:cNvPr id="356391" name="Object 39"/>
            <p:cNvGraphicFramePr>
              <a:graphicFrameLocks noChangeAspect="1"/>
            </p:cNvGraphicFramePr>
            <p:nvPr/>
          </p:nvGraphicFramePr>
          <p:xfrm>
            <a:off x="2870" y="1518"/>
            <a:ext cx="272" cy="282"/>
          </p:xfrm>
          <a:graphic>
            <a:graphicData uri="http://schemas.openxmlformats.org/presentationml/2006/ole">
              <p:oleObj spid="_x0000_s20680" name="Clip" r:id="rId7" imgW="826829" imgH="840406" progId="">
                <p:embed/>
              </p:oleObj>
            </a:graphicData>
          </a:graphic>
        </p:graphicFrame>
        <p:graphicFrame>
          <p:nvGraphicFramePr>
            <p:cNvPr id="356392" name="Object 40"/>
            <p:cNvGraphicFramePr>
              <a:graphicFrameLocks noChangeAspect="1"/>
            </p:cNvGraphicFramePr>
            <p:nvPr/>
          </p:nvGraphicFramePr>
          <p:xfrm>
            <a:off x="2913" y="1602"/>
            <a:ext cx="249" cy="236"/>
          </p:xfrm>
          <a:graphic>
            <a:graphicData uri="http://schemas.openxmlformats.org/presentationml/2006/ole">
              <p:oleObj spid="_x0000_s20681" name="Clip" r:id="rId8" imgW="1268295" imgH="1199426" progId="">
                <p:embed/>
              </p:oleObj>
            </a:graphicData>
          </a:graphic>
        </p:graphicFrame>
      </p:grpSp>
      <p:sp>
        <p:nvSpPr>
          <p:cNvPr id="356393" name="Text Box 41"/>
          <p:cNvSpPr txBox="1">
            <a:spLocks noChangeArrowheads="1"/>
          </p:cNvSpPr>
          <p:nvPr/>
        </p:nvSpPr>
        <p:spPr bwMode="auto">
          <a:xfrm>
            <a:off x="2073275" y="1243013"/>
            <a:ext cx="350838" cy="366712"/>
          </a:xfrm>
          <a:prstGeom prst="rect">
            <a:avLst/>
          </a:prstGeom>
          <a:noFill/>
          <a:ln w="9525">
            <a:noFill/>
            <a:miter lim="800000"/>
            <a:headEnd/>
            <a:tailEnd/>
          </a:ln>
          <a:effectLst/>
        </p:spPr>
        <p:txBody>
          <a:bodyPr wrap="none">
            <a:spAutoFit/>
          </a:bodyPr>
          <a:lstStyle/>
          <a:p>
            <a:r>
              <a:rPr lang="en-US"/>
              <a:t>A</a:t>
            </a:r>
          </a:p>
        </p:txBody>
      </p:sp>
      <p:sp>
        <p:nvSpPr>
          <p:cNvPr id="356394" name="Text Box 42"/>
          <p:cNvSpPr txBox="1">
            <a:spLocks noChangeArrowheads="1"/>
          </p:cNvSpPr>
          <p:nvPr/>
        </p:nvSpPr>
        <p:spPr bwMode="auto">
          <a:xfrm>
            <a:off x="7670800" y="1241425"/>
            <a:ext cx="328613" cy="366713"/>
          </a:xfrm>
          <a:prstGeom prst="rect">
            <a:avLst/>
          </a:prstGeom>
          <a:noFill/>
          <a:ln w="9525">
            <a:noFill/>
            <a:miter lim="800000"/>
            <a:headEnd/>
            <a:tailEnd/>
          </a:ln>
          <a:effectLst/>
        </p:spPr>
        <p:txBody>
          <a:bodyPr wrap="none">
            <a:spAutoFit/>
          </a:bodyPr>
          <a:lstStyle/>
          <a:p>
            <a:r>
              <a:rPr lang="en-US"/>
              <a:t>B</a:t>
            </a:r>
          </a:p>
        </p:txBody>
      </p:sp>
      <p:sp>
        <p:nvSpPr>
          <p:cNvPr id="356397" name="Line 45"/>
          <p:cNvSpPr>
            <a:spLocks noChangeShapeType="1"/>
          </p:cNvSpPr>
          <p:nvPr/>
        </p:nvSpPr>
        <p:spPr bwMode="auto">
          <a:xfrm>
            <a:off x="758825" y="1743075"/>
            <a:ext cx="41275" cy="3938588"/>
          </a:xfrm>
          <a:prstGeom prst="line">
            <a:avLst/>
          </a:prstGeom>
          <a:noFill/>
          <a:ln w="12700">
            <a:solidFill>
              <a:schemeClr val="tx1"/>
            </a:solidFill>
            <a:round/>
            <a:headEnd/>
            <a:tailEnd type="triangle" w="med" len="med"/>
          </a:ln>
          <a:effectLst/>
        </p:spPr>
        <p:txBody>
          <a:bodyPr wrap="none"/>
          <a:lstStyle/>
          <a:p>
            <a:endParaRPr lang="en-US"/>
          </a:p>
        </p:txBody>
      </p:sp>
      <p:sp>
        <p:nvSpPr>
          <p:cNvPr id="356398" name="Text Box 46"/>
          <p:cNvSpPr txBox="1">
            <a:spLocks noChangeArrowheads="1"/>
          </p:cNvSpPr>
          <p:nvPr/>
        </p:nvSpPr>
        <p:spPr bwMode="auto">
          <a:xfrm>
            <a:off x="188913" y="5378450"/>
            <a:ext cx="658812" cy="366713"/>
          </a:xfrm>
          <a:prstGeom prst="rect">
            <a:avLst/>
          </a:prstGeom>
          <a:noFill/>
          <a:ln w="9525">
            <a:noFill/>
            <a:miter lim="800000"/>
            <a:headEnd/>
            <a:tailEnd/>
          </a:ln>
          <a:effectLst/>
        </p:spPr>
        <p:txBody>
          <a:bodyPr wrap="none">
            <a:spAutoFit/>
          </a:bodyPr>
          <a:lstStyle/>
          <a:p>
            <a:r>
              <a:rPr lang="en-US"/>
              <a:t>time</a:t>
            </a:r>
          </a:p>
        </p:txBody>
      </p:sp>
      <p:sp>
        <p:nvSpPr>
          <p:cNvPr id="356396" name="Line 44"/>
          <p:cNvSpPr>
            <a:spLocks noChangeShapeType="1"/>
          </p:cNvSpPr>
          <p:nvPr/>
        </p:nvSpPr>
        <p:spPr bwMode="auto">
          <a:xfrm>
            <a:off x="744538" y="1728788"/>
            <a:ext cx="7835900" cy="0"/>
          </a:xfrm>
          <a:prstGeom prst="line">
            <a:avLst/>
          </a:prstGeom>
          <a:noFill/>
          <a:ln w="9525">
            <a:solidFill>
              <a:schemeClr val="tx1"/>
            </a:solidFill>
            <a:round/>
            <a:headEnd/>
            <a:tailEnd/>
          </a:ln>
          <a:effectLst/>
        </p:spPr>
        <p:txBody>
          <a:bodyPr wrap="none"/>
          <a:lstStyle/>
          <a:p>
            <a:endParaRPr lang="en-US"/>
          </a:p>
        </p:txBody>
      </p:sp>
      <p:grpSp>
        <p:nvGrpSpPr>
          <p:cNvPr id="5" name="Group 70"/>
          <p:cNvGrpSpPr>
            <a:grpSpLocks/>
          </p:cNvGrpSpPr>
          <p:nvPr/>
        </p:nvGrpSpPr>
        <p:grpSpPr bwMode="auto">
          <a:xfrm>
            <a:off x="1801813" y="1857375"/>
            <a:ext cx="6611937" cy="855663"/>
            <a:chOff x="1135" y="1170"/>
            <a:chExt cx="4165" cy="539"/>
          </a:xfrm>
        </p:grpSpPr>
        <p:grpSp>
          <p:nvGrpSpPr>
            <p:cNvPr id="6" name="Group 9"/>
            <p:cNvGrpSpPr>
              <a:grpSpLocks/>
            </p:cNvGrpSpPr>
            <p:nvPr/>
          </p:nvGrpSpPr>
          <p:grpSpPr bwMode="auto">
            <a:xfrm>
              <a:off x="1135" y="1194"/>
              <a:ext cx="4163" cy="515"/>
              <a:chOff x="594" y="1184"/>
              <a:chExt cx="4163" cy="515"/>
            </a:xfrm>
          </p:grpSpPr>
          <p:sp>
            <p:nvSpPr>
              <p:cNvPr id="356359" name="Freeform 7"/>
              <p:cNvSpPr>
                <a:spLocks/>
              </p:cNvSpPr>
              <p:nvPr/>
            </p:nvSpPr>
            <p:spPr bwMode="auto">
              <a:xfrm>
                <a:off x="594" y="1238"/>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endParaRPr lang="en-US"/>
              </a:p>
            </p:txBody>
          </p:sp>
          <p:sp>
            <p:nvSpPr>
              <p:cNvPr id="356360" name="Freeform 8"/>
              <p:cNvSpPr>
                <a:spLocks/>
              </p:cNvSpPr>
              <p:nvPr/>
            </p:nvSpPr>
            <p:spPr bwMode="auto">
              <a:xfrm flipH="1">
                <a:off x="1115" y="1184"/>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w="9525" cap="flat" cmpd="sng">
                <a:noFill/>
                <a:prstDash val="solid"/>
                <a:round/>
                <a:headEnd/>
                <a:tailEnd/>
              </a:ln>
              <a:effectLst/>
            </p:spPr>
            <p:txBody>
              <a:bodyPr wrap="none"/>
              <a:lstStyle/>
              <a:p>
                <a:endParaRPr lang="en-US"/>
              </a:p>
            </p:txBody>
          </p:sp>
        </p:grpSp>
        <p:sp>
          <p:nvSpPr>
            <p:cNvPr id="356403" name="Text Box 51"/>
            <p:cNvSpPr txBox="1">
              <a:spLocks noChangeArrowheads="1"/>
            </p:cNvSpPr>
            <p:nvPr/>
          </p:nvSpPr>
          <p:spPr bwMode="auto">
            <a:xfrm rot="356404">
              <a:off x="1544" y="1279"/>
              <a:ext cx="615" cy="231"/>
            </a:xfrm>
            <a:prstGeom prst="rect">
              <a:avLst/>
            </a:prstGeom>
            <a:noFill/>
            <a:ln w="9525">
              <a:noFill/>
              <a:miter lim="800000"/>
              <a:headEnd/>
              <a:tailEnd/>
            </a:ln>
            <a:effectLst/>
          </p:spPr>
          <p:txBody>
            <a:bodyPr wrap="none">
              <a:spAutoFit/>
            </a:bodyPr>
            <a:lstStyle/>
            <a:p>
              <a:r>
                <a:rPr lang="en-US"/>
                <a:t>RTS(A)</a:t>
              </a:r>
            </a:p>
          </p:txBody>
        </p:sp>
        <p:sp>
          <p:nvSpPr>
            <p:cNvPr id="356404" name="Text Box 52"/>
            <p:cNvSpPr txBox="1">
              <a:spLocks noChangeArrowheads="1"/>
            </p:cNvSpPr>
            <p:nvPr/>
          </p:nvSpPr>
          <p:spPr bwMode="auto">
            <a:xfrm rot="-354180">
              <a:off x="4699" y="1170"/>
              <a:ext cx="601" cy="231"/>
            </a:xfrm>
            <a:prstGeom prst="rect">
              <a:avLst/>
            </a:prstGeom>
            <a:noFill/>
            <a:ln w="9525">
              <a:noFill/>
              <a:miter lim="800000"/>
              <a:headEnd/>
              <a:tailEnd/>
            </a:ln>
            <a:effectLst/>
          </p:spPr>
          <p:txBody>
            <a:bodyPr wrap="none">
              <a:spAutoFit/>
            </a:bodyPr>
            <a:lstStyle/>
            <a:p>
              <a:r>
                <a:rPr lang="en-US"/>
                <a:t>RTS(B)</a:t>
              </a:r>
            </a:p>
          </p:txBody>
        </p:sp>
      </p:grpSp>
      <p:grpSp>
        <p:nvGrpSpPr>
          <p:cNvPr id="7" name="Group 68"/>
          <p:cNvGrpSpPr>
            <a:grpSpLocks/>
          </p:cNvGrpSpPr>
          <p:nvPr/>
        </p:nvGrpSpPr>
        <p:grpSpPr bwMode="auto">
          <a:xfrm>
            <a:off x="1800225" y="2693988"/>
            <a:ext cx="6472238" cy="1174750"/>
            <a:chOff x="1134" y="1697"/>
            <a:chExt cx="4077" cy="740"/>
          </a:xfrm>
        </p:grpSpPr>
        <p:sp>
          <p:nvSpPr>
            <p:cNvPr id="356400" name="Freeform 48"/>
            <p:cNvSpPr>
              <a:spLocks/>
            </p:cNvSpPr>
            <p:nvPr/>
          </p:nvSpPr>
          <p:spPr bwMode="auto">
            <a:xfrm>
              <a:off x="1134" y="1697"/>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endParaRPr lang="en-US"/>
            </a:p>
          </p:txBody>
        </p:sp>
        <p:sp>
          <p:nvSpPr>
            <p:cNvPr id="356406" name="Text Box 54"/>
            <p:cNvSpPr txBox="1">
              <a:spLocks noChangeArrowheads="1"/>
            </p:cNvSpPr>
            <p:nvPr/>
          </p:nvSpPr>
          <p:spPr bwMode="auto">
            <a:xfrm rot="356404">
              <a:off x="1551" y="1738"/>
              <a:ext cx="615" cy="231"/>
            </a:xfrm>
            <a:prstGeom prst="rect">
              <a:avLst/>
            </a:prstGeom>
            <a:noFill/>
            <a:ln w="9525">
              <a:noFill/>
              <a:miter lim="800000"/>
              <a:headEnd/>
              <a:tailEnd/>
            </a:ln>
            <a:effectLst/>
          </p:spPr>
          <p:txBody>
            <a:bodyPr wrap="none">
              <a:spAutoFit/>
            </a:bodyPr>
            <a:lstStyle/>
            <a:p>
              <a:r>
                <a:rPr lang="en-US"/>
                <a:t>RTS(A)</a:t>
              </a:r>
            </a:p>
          </p:txBody>
        </p:sp>
        <p:sp>
          <p:nvSpPr>
            <p:cNvPr id="356408" name="Freeform 56"/>
            <p:cNvSpPr>
              <a:spLocks/>
            </p:cNvSpPr>
            <p:nvPr/>
          </p:nvSpPr>
          <p:spPr bwMode="auto">
            <a:xfrm>
              <a:off x="2951" y="2082"/>
              <a:ext cx="2260" cy="355"/>
            </a:xfrm>
            <a:custGeom>
              <a:avLst/>
              <a:gdLst/>
              <a:ahLst/>
              <a:cxnLst>
                <a:cxn ang="0">
                  <a:pos x="0" y="0"/>
                </a:cxn>
                <a:cxn ang="0">
                  <a:pos x="2260" y="186"/>
                </a:cxn>
                <a:cxn ang="0">
                  <a:pos x="2260" y="355"/>
                </a:cxn>
                <a:cxn ang="0">
                  <a:pos x="0" y="151"/>
                </a:cxn>
                <a:cxn ang="0">
                  <a:pos x="0" y="0"/>
                </a:cxn>
              </a:cxnLst>
              <a:rect l="0" t="0" r="r" b="b"/>
              <a:pathLst>
                <a:path w="2260" h="355">
                  <a:moveTo>
                    <a:pt x="0" y="0"/>
                  </a:moveTo>
                  <a:lnTo>
                    <a:pt x="2260" y="186"/>
                  </a:lnTo>
                  <a:lnTo>
                    <a:pt x="2260" y="355"/>
                  </a:lnTo>
                  <a:lnTo>
                    <a:pt x="0" y="151"/>
                  </a:lnTo>
                  <a:lnTo>
                    <a:pt x="0" y="0"/>
                  </a:lnTo>
                  <a:close/>
                </a:path>
              </a:pathLst>
            </a:custGeom>
            <a:solidFill>
              <a:srgbClr val="FF99CC"/>
            </a:solidFill>
            <a:ln w="9525" cap="flat" cmpd="sng">
              <a:noFill/>
              <a:prstDash val="solid"/>
              <a:round/>
              <a:headEnd/>
              <a:tailEnd/>
            </a:ln>
            <a:effectLst/>
          </p:spPr>
          <p:txBody>
            <a:bodyPr wrap="none"/>
            <a:lstStyle/>
            <a:p>
              <a:endParaRPr lang="en-US"/>
            </a:p>
          </p:txBody>
        </p:sp>
        <p:sp>
          <p:nvSpPr>
            <p:cNvPr id="356409" name="Freeform 57"/>
            <p:cNvSpPr>
              <a:spLocks/>
            </p:cNvSpPr>
            <p:nvPr/>
          </p:nvSpPr>
          <p:spPr bwMode="auto">
            <a:xfrm>
              <a:off x="1134" y="2081"/>
              <a:ext cx="1860" cy="347"/>
            </a:xfrm>
            <a:custGeom>
              <a:avLst/>
              <a:gdLst/>
              <a:ahLst/>
              <a:cxnLst>
                <a:cxn ang="0">
                  <a:pos x="1860" y="0"/>
                </a:cxn>
                <a:cxn ang="0">
                  <a:pos x="0" y="179"/>
                </a:cxn>
                <a:cxn ang="0">
                  <a:pos x="0" y="347"/>
                </a:cxn>
                <a:cxn ang="0">
                  <a:pos x="1860" y="151"/>
                </a:cxn>
                <a:cxn ang="0">
                  <a:pos x="1860" y="0"/>
                </a:cxn>
              </a:cxnLst>
              <a:rect l="0" t="0" r="r" b="b"/>
              <a:pathLst>
                <a:path w="1860" h="347">
                  <a:moveTo>
                    <a:pt x="1860" y="0"/>
                  </a:moveTo>
                  <a:lnTo>
                    <a:pt x="0" y="179"/>
                  </a:lnTo>
                  <a:lnTo>
                    <a:pt x="0" y="347"/>
                  </a:lnTo>
                  <a:lnTo>
                    <a:pt x="1860" y="151"/>
                  </a:lnTo>
                  <a:lnTo>
                    <a:pt x="1860" y="0"/>
                  </a:lnTo>
                  <a:close/>
                </a:path>
              </a:pathLst>
            </a:custGeom>
            <a:solidFill>
              <a:srgbClr val="FF99CC"/>
            </a:solidFill>
            <a:ln w="9525" cap="flat" cmpd="sng">
              <a:noFill/>
              <a:prstDash val="solid"/>
              <a:round/>
              <a:headEnd/>
              <a:tailEnd/>
            </a:ln>
            <a:effectLst/>
          </p:spPr>
          <p:txBody>
            <a:bodyPr wrap="none"/>
            <a:lstStyle/>
            <a:p>
              <a:endParaRPr lang="en-US"/>
            </a:p>
          </p:txBody>
        </p:sp>
        <p:sp>
          <p:nvSpPr>
            <p:cNvPr id="356410" name="Text Box 58"/>
            <p:cNvSpPr txBox="1">
              <a:spLocks noChangeArrowheads="1"/>
            </p:cNvSpPr>
            <p:nvPr/>
          </p:nvSpPr>
          <p:spPr bwMode="auto">
            <a:xfrm rot="-379204">
              <a:off x="1584" y="2157"/>
              <a:ext cx="612" cy="231"/>
            </a:xfrm>
            <a:prstGeom prst="rect">
              <a:avLst/>
            </a:prstGeom>
            <a:noFill/>
            <a:ln w="9525">
              <a:noFill/>
              <a:miter lim="800000"/>
              <a:headEnd/>
              <a:tailEnd/>
            </a:ln>
            <a:effectLst/>
          </p:spPr>
          <p:txBody>
            <a:bodyPr wrap="none">
              <a:spAutoFit/>
            </a:bodyPr>
            <a:lstStyle/>
            <a:p>
              <a:r>
                <a:rPr lang="en-US"/>
                <a:t>CTS(A)</a:t>
              </a:r>
            </a:p>
          </p:txBody>
        </p:sp>
        <p:sp>
          <p:nvSpPr>
            <p:cNvPr id="356411" name="Text Box 59"/>
            <p:cNvSpPr txBox="1">
              <a:spLocks noChangeArrowheads="1"/>
            </p:cNvSpPr>
            <p:nvPr/>
          </p:nvSpPr>
          <p:spPr bwMode="auto">
            <a:xfrm rot="276164">
              <a:off x="3816" y="2147"/>
              <a:ext cx="612" cy="231"/>
            </a:xfrm>
            <a:prstGeom prst="rect">
              <a:avLst/>
            </a:prstGeom>
            <a:noFill/>
            <a:ln w="9525">
              <a:noFill/>
              <a:miter lim="800000"/>
              <a:headEnd/>
              <a:tailEnd/>
            </a:ln>
            <a:effectLst/>
          </p:spPr>
          <p:txBody>
            <a:bodyPr wrap="none">
              <a:spAutoFit/>
            </a:bodyPr>
            <a:lstStyle/>
            <a:p>
              <a:r>
                <a:rPr lang="en-US"/>
                <a:t>CTS(A)</a:t>
              </a:r>
            </a:p>
          </p:txBody>
        </p:sp>
      </p:grpSp>
      <p:grpSp>
        <p:nvGrpSpPr>
          <p:cNvPr id="8" name="Group 69"/>
          <p:cNvGrpSpPr>
            <a:grpSpLocks/>
          </p:cNvGrpSpPr>
          <p:nvPr/>
        </p:nvGrpSpPr>
        <p:grpSpPr bwMode="auto">
          <a:xfrm>
            <a:off x="1825625" y="3956050"/>
            <a:ext cx="6472238" cy="2174875"/>
            <a:chOff x="1150" y="2492"/>
            <a:chExt cx="4077" cy="1370"/>
          </a:xfrm>
        </p:grpSpPr>
        <p:sp>
          <p:nvSpPr>
            <p:cNvPr id="356412" name="Freeform 60"/>
            <p:cNvSpPr>
              <a:spLocks/>
            </p:cNvSpPr>
            <p:nvPr/>
          </p:nvSpPr>
          <p:spPr bwMode="auto">
            <a:xfrm>
              <a:off x="1150" y="2492"/>
              <a:ext cx="3652" cy="1134"/>
            </a:xfrm>
            <a:custGeom>
              <a:avLst/>
              <a:gdLst/>
              <a:ahLst/>
              <a:cxnLst>
                <a:cxn ang="0">
                  <a:pos x="0" y="0"/>
                </a:cxn>
                <a:cxn ang="0">
                  <a:pos x="3652" y="318"/>
                </a:cxn>
                <a:cxn ang="0">
                  <a:pos x="3652" y="1134"/>
                </a:cxn>
                <a:cxn ang="0">
                  <a:pos x="1" y="787"/>
                </a:cxn>
                <a:cxn ang="0">
                  <a:pos x="0" y="0"/>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w="9525" cap="flat" cmpd="sng">
              <a:noFill/>
              <a:prstDash val="solid"/>
              <a:round/>
              <a:headEnd/>
              <a:tailEnd/>
            </a:ln>
            <a:effectLst/>
          </p:spPr>
          <p:txBody>
            <a:bodyPr wrap="none"/>
            <a:lstStyle/>
            <a:p>
              <a:endParaRPr lang="en-US"/>
            </a:p>
          </p:txBody>
        </p:sp>
        <p:sp>
          <p:nvSpPr>
            <p:cNvPr id="356413" name="Text Box 61"/>
            <p:cNvSpPr txBox="1">
              <a:spLocks noChangeArrowheads="1"/>
            </p:cNvSpPr>
            <p:nvPr/>
          </p:nvSpPr>
          <p:spPr bwMode="auto">
            <a:xfrm>
              <a:off x="1594" y="2814"/>
              <a:ext cx="1135" cy="231"/>
            </a:xfrm>
            <a:prstGeom prst="rect">
              <a:avLst/>
            </a:prstGeom>
            <a:noFill/>
            <a:ln w="9525">
              <a:noFill/>
              <a:miter lim="800000"/>
              <a:headEnd/>
              <a:tailEnd/>
            </a:ln>
            <a:effectLst/>
          </p:spPr>
          <p:txBody>
            <a:bodyPr>
              <a:spAutoFit/>
            </a:bodyPr>
            <a:lstStyle/>
            <a:p>
              <a:pPr>
                <a:spcBef>
                  <a:spcPct val="50000"/>
                </a:spcBef>
              </a:pPr>
              <a:r>
                <a:rPr lang="en-US"/>
                <a:t>DATA (A)</a:t>
              </a:r>
            </a:p>
          </p:txBody>
        </p:sp>
        <p:sp>
          <p:nvSpPr>
            <p:cNvPr id="356414" name="Freeform 62"/>
            <p:cNvSpPr>
              <a:spLocks/>
            </p:cNvSpPr>
            <p:nvPr/>
          </p:nvSpPr>
          <p:spPr bwMode="auto">
            <a:xfrm>
              <a:off x="2967" y="3507"/>
              <a:ext cx="2260" cy="355"/>
            </a:xfrm>
            <a:custGeom>
              <a:avLst/>
              <a:gdLst/>
              <a:ahLst/>
              <a:cxnLst>
                <a:cxn ang="0">
                  <a:pos x="0" y="0"/>
                </a:cxn>
                <a:cxn ang="0">
                  <a:pos x="2260" y="186"/>
                </a:cxn>
                <a:cxn ang="0">
                  <a:pos x="2260" y="355"/>
                </a:cxn>
                <a:cxn ang="0">
                  <a:pos x="0" y="151"/>
                </a:cxn>
                <a:cxn ang="0">
                  <a:pos x="0" y="0"/>
                </a:cxn>
              </a:cxnLst>
              <a:rect l="0" t="0" r="r" b="b"/>
              <a:pathLst>
                <a:path w="2260" h="355">
                  <a:moveTo>
                    <a:pt x="0" y="0"/>
                  </a:moveTo>
                  <a:lnTo>
                    <a:pt x="2260" y="186"/>
                  </a:lnTo>
                  <a:lnTo>
                    <a:pt x="2260" y="355"/>
                  </a:lnTo>
                  <a:lnTo>
                    <a:pt x="0" y="151"/>
                  </a:lnTo>
                  <a:lnTo>
                    <a:pt x="0" y="0"/>
                  </a:lnTo>
                  <a:close/>
                </a:path>
              </a:pathLst>
            </a:custGeom>
            <a:solidFill>
              <a:srgbClr val="FF99CC"/>
            </a:solidFill>
            <a:ln w="9525" cap="flat" cmpd="sng">
              <a:noFill/>
              <a:prstDash val="solid"/>
              <a:round/>
              <a:headEnd/>
              <a:tailEnd/>
            </a:ln>
            <a:effectLst/>
          </p:spPr>
          <p:txBody>
            <a:bodyPr wrap="none"/>
            <a:lstStyle/>
            <a:p>
              <a:endParaRPr lang="en-US"/>
            </a:p>
          </p:txBody>
        </p:sp>
        <p:sp>
          <p:nvSpPr>
            <p:cNvPr id="356415" name="Freeform 63"/>
            <p:cNvSpPr>
              <a:spLocks/>
            </p:cNvSpPr>
            <p:nvPr/>
          </p:nvSpPr>
          <p:spPr bwMode="auto">
            <a:xfrm>
              <a:off x="1150" y="3506"/>
              <a:ext cx="1860" cy="347"/>
            </a:xfrm>
            <a:custGeom>
              <a:avLst/>
              <a:gdLst/>
              <a:ahLst/>
              <a:cxnLst>
                <a:cxn ang="0">
                  <a:pos x="1860" y="0"/>
                </a:cxn>
                <a:cxn ang="0">
                  <a:pos x="0" y="179"/>
                </a:cxn>
                <a:cxn ang="0">
                  <a:pos x="0" y="347"/>
                </a:cxn>
                <a:cxn ang="0">
                  <a:pos x="1860" y="151"/>
                </a:cxn>
                <a:cxn ang="0">
                  <a:pos x="1860" y="0"/>
                </a:cxn>
              </a:cxnLst>
              <a:rect l="0" t="0" r="r" b="b"/>
              <a:pathLst>
                <a:path w="1860" h="347">
                  <a:moveTo>
                    <a:pt x="1860" y="0"/>
                  </a:moveTo>
                  <a:lnTo>
                    <a:pt x="0" y="179"/>
                  </a:lnTo>
                  <a:lnTo>
                    <a:pt x="0" y="347"/>
                  </a:lnTo>
                  <a:lnTo>
                    <a:pt x="1860" y="151"/>
                  </a:lnTo>
                  <a:lnTo>
                    <a:pt x="1860" y="0"/>
                  </a:lnTo>
                  <a:close/>
                </a:path>
              </a:pathLst>
            </a:custGeom>
            <a:solidFill>
              <a:srgbClr val="FF99CC"/>
            </a:solidFill>
            <a:ln w="9525" cap="flat" cmpd="sng">
              <a:noFill/>
              <a:prstDash val="solid"/>
              <a:round/>
              <a:headEnd/>
              <a:tailEnd/>
            </a:ln>
            <a:effectLst/>
          </p:spPr>
          <p:txBody>
            <a:bodyPr wrap="none"/>
            <a:lstStyle/>
            <a:p>
              <a:endParaRPr lang="en-US"/>
            </a:p>
          </p:txBody>
        </p:sp>
        <p:sp>
          <p:nvSpPr>
            <p:cNvPr id="356416" name="Text Box 64"/>
            <p:cNvSpPr txBox="1">
              <a:spLocks noChangeArrowheads="1"/>
            </p:cNvSpPr>
            <p:nvPr/>
          </p:nvSpPr>
          <p:spPr bwMode="auto">
            <a:xfrm rot="-379204">
              <a:off x="1600" y="3582"/>
              <a:ext cx="607" cy="231"/>
            </a:xfrm>
            <a:prstGeom prst="rect">
              <a:avLst/>
            </a:prstGeom>
            <a:noFill/>
            <a:ln w="9525">
              <a:noFill/>
              <a:miter lim="800000"/>
              <a:headEnd/>
              <a:tailEnd/>
            </a:ln>
            <a:effectLst/>
          </p:spPr>
          <p:txBody>
            <a:bodyPr wrap="none">
              <a:spAutoFit/>
            </a:bodyPr>
            <a:lstStyle/>
            <a:p>
              <a:r>
                <a:rPr lang="en-US"/>
                <a:t>ACK(A)</a:t>
              </a:r>
            </a:p>
          </p:txBody>
        </p:sp>
        <p:sp>
          <p:nvSpPr>
            <p:cNvPr id="356417" name="Text Box 65"/>
            <p:cNvSpPr txBox="1">
              <a:spLocks noChangeArrowheads="1"/>
            </p:cNvSpPr>
            <p:nvPr/>
          </p:nvSpPr>
          <p:spPr bwMode="auto">
            <a:xfrm rot="276164">
              <a:off x="3832" y="3572"/>
              <a:ext cx="607" cy="231"/>
            </a:xfrm>
            <a:prstGeom prst="rect">
              <a:avLst/>
            </a:prstGeom>
            <a:noFill/>
            <a:ln w="9525">
              <a:noFill/>
              <a:miter lim="800000"/>
              <a:headEnd/>
              <a:tailEnd/>
            </a:ln>
            <a:effectLst/>
          </p:spPr>
          <p:txBody>
            <a:bodyPr wrap="none">
              <a:spAutoFit/>
            </a:bodyPr>
            <a:lstStyle/>
            <a:p>
              <a:r>
                <a:rPr lang="en-US"/>
                <a:t>ACK(A)</a:t>
              </a:r>
            </a:p>
          </p:txBody>
        </p:sp>
      </p:grpSp>
      <p:grpSp>
        <p:nvGrpSpPr>
          <p:cNvPr id="9" name="Group 66"/>
          <p:cNvGrpSpPr>
            <a:grpSpLocks/>
          </p:cNvGrpSpPr>
          <p:nvPr/>
        </p:nvGrpSpPr>
        <p:grpSpPr bwMode="auto">
          <a:xfrm>
            <a:off x="4418013" y="2046288"/>
            <a:ext cx="3109912" cy="715962"/>
            <a:chOff x="2596" y="1330"/>
            <a:chExt cx="1959" cy="451"/>
          </a:xfrm>
        </p:grpSpPr>
        <p:sp>
          <p:nvSpPr>
            <p:cNvPr id="356362"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a:effectLst/>
          </p:spPr>
          <p:txBody>
            <a:bodyPr wrap="none" anchor="ctr"/>
            <a:lstStyle/>
            <a:p>
              <a:endParaRPr lang="en-US"/>
            </a:p>
          </p:txBody>
        </p:sp>
        <p:sp>
          <p:nvSpPr>
            <p:cNvPr id="356363" name="Text Box 11"/>
            <p:cNvSpPr txBox="1">
              <a:spLocks noChangeArrowheads="1"/>
            </p:cNvSpPr>
            <p:nvPr/>
          </p:nvSpPr>
          <p:spPr bwMode="auto">
            <a:xfrm>
              <a:off x="2778" y="1550"/>
              <a:ext cx="1777" cy="231"/>
            </a:xfrm>
            <a:prstGeom prst="rect">
              <a:avLst/>
            </a:prstGeom>
            <a:noFill/>
            <a:ln w="9525">
              <a:noFill/>
              <a:miter lim="800000"/>
              <a:headEnd/>
              <a:tailEnd/>
            </a:ln>
            <a:effectLst/>
          </p:spPr>
          <p:txBody>
            <a:bodyPr>
              <a:spAutoFit/>
            </a:bodyPr>
            <a:lstStyle/>
            <a:p>
              <a:r>
                <a:rPr lang="en-US">
                  <a:latin typeface="Arial" charset="0"/>
                  <a:cs typeface="Arial" charset="0"/>
                </a:rPr>
                <a:t>reservation collision</a:t>
              </a:r>
            </a:p>
          </p:txBody>
        </p:sp>
      </p:grpSp>
      <p:sp>
        <p:nvSpPr>
          <p:cNvPr id="356423" name="Line 71"/>
          <p:cNvSpPr>
            <a:spLocks noChangeShapeType="1"/>
          </p:cNvSpPr>
          <p:nvPr/>
        </p:nvSpPr>
        <p:spPr bwMode="auto">
          <a:xfrm>
            <a:off x="8429651" y="3857628"/>
            <a:ext cx="45719" cy="2286016"/>
          </a:xfrm>
          <a:prstGeom prst="line">
            <a:avLst/>
          </a:prstGeom>
          <a:noFill/>
          <a:ln w="28575">
            <a:solidFill>
              <a:schemeClr val="tx1"/>
            </a:solidFill>
            <a:round/>
            <a:headEnd type="triangle" w="med" len="med"/>
            <a:tailEnd type="triangle" w="med" len="med"/>
          </a:ln>
          <a:effectLst/>
        </p:spPr>
        <p:txBody>
          <a:bodyPr wrap="none"/>
          <a:lstStyle/>
          <a:p>
            <a:endParaRPr lang="en-US"/>
          </a:p>
        </p:txBody>
      </p:sp>
      <p:sp>
        <p:nvSpPr>
          <p:cNvPr id="356424" name="Text Box 72"/>
          <p:cNvSpPr txBox="1">
            <a:spLocks noChangeArrowheads="1"/>
          </p:cNvSpPr>
          <p:nvPr/>
        </p:nvSpPr>
        <p:spPr bwMode="auto">
          <a:xfrm>
            <a:off x="7929586" y="4429132"/>
            <a:ext cx="1007007" cy="830997"/>
          </a:xfrm>
          <a:prstGeom prst="rect">
            <a:avLst/>
          </a:prstGeom>
          <a:solidFill>
            <a:schemeClr val="bg1"/>
          </a:solidFill>
          <a:ln w="9525">
            <a:noFill/>
            <a:miter lim="800000"/>
            <a:headEnd/>
            <a:tailEnd/>
          </a:ln>
          <a:effectLst/>
        </p:spPr>
        <p:txBody>
          <a:bodyPr wrap="none">
            <a:spAutoFit/>
          </a:bodyPr>
          <a:lstStyle/>
          <a:p>
            <a:r>
              <a:rPr lang="en-US" dirty="0" smtClean="0"/>
              <a:t>NAV</a:t>
            </a:r>
          </a:p>
          <a:p>
            <a:r>
              <a:rPr lang="en-US" dirty="0" smtClean="0"/>
              <a:t>defer</a:t>
            </a:r>
            <a:endParaRPr lang="en-US" dirty="0"/>
          </a:p>
        </p:txBody>
      </p:sp>
      <p:sp>
        <p:nvSpPr>
          <p:cNvPr id="64" name="Rectangle 6"/>
          <p:cNvSpPr>
            <a:spLocks noChangeArrowheads="1"/>
          </p:cNvSpPr>
          <p:nvPr/>
        </p:nvSpPr>
        <p:spPr bwMode="auto">
          <a:xfrm>
            <a:off x="18256" y="1035844"/>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3564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64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23" grpId="0" animBg="1"/>
      <p:bldP spid="35642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2592" y="-24"/>
            <a:ext cx="8675688" cy="1114425"/>
          </a:xfrm>
          <a:solidFill>
            <a:schemeClr val="accent2"/>
          </a:solidFill>
        </p:spPr>
        <p:txBody>
          <a:bodyPr/>
          <a:lstStyle/>
          <a:p>
            <a:pPr eaLnBrk="1" hangingPunct="1">
              <a:defRPr/>
            </a:pPr>
            <a:r>
              <a:rPr lang="en-US" sz="3600" dirty="0" smtClean="0"/>
              <a:t>Virtual Channel Sensing in CSMA/CA</a:t>
            </a:r>
          </a:p>
        </p:txBody>
      </p:sp>
      <p:sp>
        <p:nvSpPr>
          <p:cNvPr id="26629" name="Rectangle 3"/>
          <p:cNvSpPr>
            <a:spLocks noGrp="1" noChangeArrowheads="1"/>
          </p:cNvSpPr>
          <p:nvPr>
            <p:ph idx="1"/>
          </p:nvPr>
        </p:nvSpPr>
        <p:spPr>
          <a:xfrm>
            <a:off x="342900" y="1412875"/>
            <a:ext cx="8458200" cy="4679950"/>
          </a:xfrm>
        </p:spPr>
        <p:txBody>
          <a:bodyPr/>
          <a:lstStyle/>
          <a:p>
            <a:pPr eaLnBrk="1" hangingPunct="1">
              <a:buFontTx/>
              <a:buNone/>
            </a:pPr>
            <a:r>
              <a:rPr lang="en-US" dirty="0" smtClean="0">
                <a:solidFill>
                  <a:srgbClr val="666699"/>
                </a:solidFill>
                <a:latin typeface="Comic Sans MS" pitchFamily="66" charset="0"/>
              </a:rPr>
              <a:t>What is the advantage of RTS/CTS?</a:t>
            </a:r>
          </a:p>
          <a:p>
            <a:pPr eaLnBrk="1" hangingPunct="1">
              <a:buFontTx/>
              <a:buNone/>
            </a:pPr>
            <a:r>
              <a:rPr lang="en-US" dirty="0" smtClean="0">
                <a:solidFill>
                  <a:srgbClr val="666699"/>
                </a:solidFill>
                <a:latin typeface="Comic Sans MS" pitchFamily="66" charset="0"/>
              </a:rPr>
              <a:t>	</a:t>
            </a:r>
            <a:r>
              <a:rPr lang="en-US" dirty="0" smtClean="0">
                <a:latin typeface="Comic Sans MS" pitchFamily="66" charset="0"/>
              </a:rPr>
              <a:t>RTS is 20 bytes, and CTS is 14 bytes.</a:t>
            </a:r>
          </a:p>
          <a:p>
            <a:pPr eaLnBrk="1" hangingPunct="1">
              <a:buFontTx/>
              <a:buNone/>
            </a:pPr>
            <a:r>
              <a:rPr lang="en-US" dirty="0" smtClean="0">
                <a:latin typeface="Comic Sans MS" pitchFamily="66" charset="0"/>
              </a:rPr>
              <a:t>   MPDU can be 2300 bytes.</a:t>
            </a:r>
          </a:p>
          <a:p>
            <a:pPr eaLnBrk="1" hangingPunct="1"/>
            <a:r>
              <a:rPr lang="en-US" dirty="0" smtClean="0">
                <a:cs typeface="Arial" charset="0"/>
              </a:rPr>
              <a:t>“virtual” implies source station sets the </a:t>
            </a:r>
            <a:r>
              <a:rPr lang="en-US" i="1" dirty="0" smtClean="0">
                <a:solidFill>
                  <a:srgbClr val="666699"/>
                </a:solidFill>
                <a:cs typeface="Arial" charset="0"/>
              </a:rPr>
              <a:t>duration field</a:t>
            </a:r>
            <a:r>
              <a:rPr lang="en-US" i="1" dirty="0" smtClean="0">
                <a:cs typeface="Arial" charset="0"/>
              </a:rPr>
              <a:t> </a:t>
            </a:r>
            <a:r>
              <a:rPr lang="en-US" dirty="0" smtClean="0">
                <a:cs typeface="Arial" charset="0"/>
              </a:rPr>
              <a:t>in data frame or in RTS and CTS frames.</a:t>
            </a:r>
          </a:p>
          <a:p>
            <a:pPr eaLnBrk="1" hangingPunct="1"/>
            <a:r>
              <a:rPr lang="en-US" dirty="0" smtClean="0">
                <a:cs typeface="Arial" charset="0"/>
              </a:rPr>
              <a:t>Stations then adjust their NAV accordingly!</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RFID in Brief</a:t>
            </a:r>
            <a:endParaRPr lang="en-US" dirty="0"/>
          </a:p>
        </p:txBody>
      </p:sp>
      <p:sp>
        <p:nvSpPr>
          <p:cNvPr id="3" name="Content Placeholder 2"/>
          <p:cNvSpPr>
            <a:spLocks noGrp="1"/>
          </p:cNvSpPr>
          <p:nvPr>
            <p:ph idx="1"/>
          </p:nvPr>
        </p:nvSpPr>
        <p:spPr>
          <a:xfrm>
            <a:off x="457200" y="1124744"/>
            <a:ext cx="8229600" cy="4800600"/>
          </a:xfrm>
        </p:spPr>
        <p:txBody>
          <a:bodyPr/>
          <a:lstStyle/>
          <a:p>
            <a:r>
              <a:rPr lang="en-US" dirty="0" smtClean="0"/>
              <a:t>RFID </a:t>
            </a:r>
            <a:r>
              <a:rPr lang="en-US" dirty="0"/>
              <a:t>uses </a:t>
            </a:r>
            <a:r>
              <a:rPr lang="en-US" dirty="0" smtClean="0">
                <a:solidFill>
                  <a:srgbClr val="6600FF"/>
                </a:solidFill>
              </a:rPr>
              <a:t>radio waves </a:t>
            </a:r>
            <a:r>
              <a:rPr lang="en-US" dirty="0" smtClean="0"/>
              <a:t>to </a:t>
            </a:r>
            <a:r>
              <a:rPr lang="en-US" dirty="0"/>
              <a:t>transfer data from an electronic </a:t>
            </a:r>
            <a:r>
              <a:rPr lang="en-US" dirty="0" smtClean="0"/>
              <a:t>tag</a:t>
            </a:r>
            <a:r>
              <a:rPr lang="en-US" dirty="0"/>
              <a:t> </a:t>
            </a:r>
            <a:r>
              <a:rPr lang="en-US" dirty="0" smtClean="0"/>
              <a:t>(RFID </a:t>
            </a:r>
            <a:r>
              <a:rPr lang="en-US" dirty="0"/>
              <a:t>tag or </a:t>
            </a:r>
            <a:r>
              <a:rPr lang="en-US" dirty="0" smtClean="0"/>
              <a:t>label), </a:t>
            </a:r>
            <a:r>
              <a:rPr lang="en-US" dirty="0"/>
              <a:t>attached to an object, through a reader </a:t>
            </a:r>
            <a:r>
              <a:rPr lang="en-US" dirty="0" smtClean="0"/>
              <a:t>to identify </a:t>
            </a:r>
            <a:r>
              <a:rPr lang="en-US" dirty="0"/>
              <a:t>and </a:t>
            </a:r>
            <a:r>
              <a:rPr lang="en-US" dirty="0" smtClean="0"/>
              <a:t>track </a:t>
            </a:r>
            <a:r>
              <a:rPr lang="en-US" dirty="0"/>
              <a:t>the </a:t>
            </a:r>
            <a:r>
              <a:rPr lang="en-US" dirty="0" smtClean="0"/>
              <a:t>object.</a:t>
            </a:r>
          </a:p>
          <a:p>
            <a:r>
              <a:rPr lang="en-US" dirty="0"/>
              <a:t>The tag's information is stored electronically</a:t>
            </a:r>
            <a:r>
              <a:rPr lang="en-US" dirty="0" smtClean="0"/>
              <a:t>.</a:t>
            </a:r>
          </a:p>
          <a:p>
            <a:r>
              <a:rPr lang="en-US" dirty="0" smtClean="0"/>
              <a:t>Some </a:t>
            </a:r>
            <a:r>
              <a:rPr lang="en-US" dirty="0"/>
              <a:t>RFID tags can be read from several meters away and beyond the line of sight of the reader. </a:t>
            </a:r>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5</a:t>
            </a:fld>
            <a:endParaRPr lang="en-US" dirty="0"/>
          </a:p>
        </p:txBody>
      </p:sp>
    </p:spTree>
    <p:extLst>
      <p:ext uri="{BB962C8B-B14F-4D97-AF65-F5344CB8AC3E}">
        <p14:creationId xmlns:p14="http://schemas.microsoft.com/office/powerpoint/2010/main" xmlns="" val="4180587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solidFill>
            <a:schemeClr val="accent2"/>
          </a:solidFill>
        </p:spPr>
        <p:txBody>
          <a:bodyPr/>
          <a:lstStyle/>
          <a:p>
            <a:pPr eaLnBrk="1" hangingPunct="1">
              <a:defRPr/>
            </a:pPr>
            <a:r>
              <a:rPr lang="en-US" sz="3600" dirty="0" smtClean="0"/>
              <a:t>1-Persistent Physical Carrier Sensing</a:t>
            </a:r>
            <a:r>
              <a:rPr lang="en-US" dirty="0" smtClean="0"/>
              <a:t> </a:t>
            </a:r>
          </a:p>
        </p:txBody>
      </p:sp>
      <p:sp>
        <p:nvSpPr>
          <p:cNvPr id="28677" name="Rectangle 3"/>
          <p:cNvSpPr>
            <a:spLocks noGrp="1" noChangeArrowheads="1"/>
          </p:cNvSpPr>
          <p:nvPr>
            <p:ph idx="1"/>
          </p:nvPr>
        </p:nvSpPr>
        <p:spPr>
          <a:xfrm>
            <a:off x="357158" y="1214422"/>
            <a:ext cx="8101042" cy="4857784"/>
          </a:xfrm>
        </p:spPr>
        <p:txBody>
          <a:bodyPr/>
          <a:lstStyle/>
          <a:p>
            <a:pPr eaLnBrk="1" hangingPunct="1"/>
            <a:r>
              <a:rPr lang="en-US" sz="2800" dirty="0" smtClean="0"/>
              <a:t>The station </a:t>
            </a:r>
            <a:r>
              <a:rPr lang="en-US" sz="2800" dirty="0" smtClean="0">
                <a:solidFill>
                  <a:schemeClr val="accent2"/>
                </a:solidFill>
                <a:latin typeface="Comic Sans MS" pitchFamily="66" charset="0"/>
              </a:rPr>
              <a:t>senses</a:t>
            </a:r>
            <a:r>
              <a:rPr lang="en-US" sz="2800" i="1" dirty="0" smtClean="0"/>
              <a:t> </a:t>
            </a:r>
            <a:r>
              <a:rPr lang="en-US" sz="2800" dirty="0" smtClean="0"/>
              <a:t>the channel when it wants to send.</a:t>
            </a:r>
          </a:p>
          <a:p>
            <a:pPr eaLnBrk="1" hangingPunct="1"/>
            <a:r>
              <a:rPr lang="en-US" sz="2800" dirty="0" smtClean="0"/>
              <a:t>If idle, the station transmits.</a:t>
            </a:r>
          </a:p>
          <a:p>
            <a:pPr lvl="1" eaLnBrk="1" hangingPunct="1"/>
            <a:r>
              <a:rPr lang="en-US" sz="2400" i="1" dirty="0" smtClean="0">
                <a:solidFill>
                  <a:srgbClr val="0033CC"/>
                </a:solidFill>
              </a:rPr>
              <a:t>A station does not sense the channel while transmitting.</a:t>
            </a:r>
          </a:p>
          <a:p>
            <a:pPr eaLnBrk="1" hangingPunct="1"/>
            <a:r>
              <a:rPr lang="en-US" sz="2800" dirty="0" smtClean="0"/>
              <a:t>If the channel is busy, the station defers until idle and then transmits </a:t>
            </a:r>
            <a:r>
              <a:rPr lang="en-US" sz="2800" dirty="0" smtClean="0">
                <a:solidFill>
                  <a:schemeClr val="accent2"/>
                </a:solidFill>
                <a:latin typeface="Comic Sans MS" pitchFamily="66" charset="0"/>
              </a:rPr>
              <a:t>(1-persistent)</a:t>
            </a:r>
            <a:r>
              <a:rPr lang="en-US" sz="2800" dirty="0" smtClean="0">
                <a:latin typeface="Comic Sans MS" pitchFamily="66" charset="0"/>
              </a:rPr>
              <a:t>.</a:t>
            </a:r>
          </a:p>
          <a:p>
            <a:pPr eaLnBrk="1" hangingPunct="1"/>
            <a:r>
              <a:rPr lang="en-US" sz="2800" dirty="0" smtClean="0"/>
              <a:t>Upon collision (no ACK received), wait a </a:t>
            </a:r>
            <a:r>
              <a:rPr lang="en-US" sz="2800" i="1" dirty="0" smtClean="0"/>
              <a:t>random time</a:t>
            </a:r>
            <a:r>
              <a:rPr lang="en-US" sz="2800" dirty="0" smtClean="0"/>
              <a:t> using binary exponential </a:t>
            </a:r>
            <a:r>
              <a:rPr lang="en-US" sz="2800" dirty="0" err="1" smtClean="0"/>
              <a:t>backoff</a:t>
            </a:r>
            <a:r>
              <a:rPr lang="en-US" sz="2800" dirty="0" smtClean="0"/>
              <a:t> </a:t>
            </a:r>
            <a:r>
              <a:rPr lang="en-US" sz="2800" dirty="0" smtClean="0">
                <a:solidFill>
                  <a:srgbClr val="339933"/>
                </a:solidFill>
                <a:latin typeface="Comic Sans MS" pitchFamily="66" charset="0"/>
              </a:rPr>
              <a:t>(BEB)</a:t>
            </a:r>
            <a:r>
              <a:rPr lang="en-US" sz="2800" dirty="0" smtClean="0">
                <a:latin typeface="Comic Sans MS" pitchFamily="66" charset="0"/>
              </a:rPr>
              <a:t>.</a:t>
            </a:r>
            <a:endParaRPr lang="en-US" sz="2800" i="1" dirty="0" smtClean="0">
              <a:latin typeface="Comic Sans MS" pitchFamily="66" charset="0"/>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solidFill>
            <a:schemeClr val="accent2"/>
          </a:solidFill>
        </p:spPr>
        <p:txBody>
          <a:bodyPr/>
          <a:lstStyle/>
          <a:p>
            <a:r>
              <a:rPr lang="en-US" sz="3200" dirty="0"/>
              <a:t>IEEE 802.11 MAC Protocol: CSMA/CA</a:t>
            </a:r>
          </a:p>
        </p:txBody>
      </p:sp>
      <p:sp>
        <p:nvSpPr>
          <p:cNvPr id="354307" name="Rectangle 3"/>
          <p:cNvSpPr>
            <a:spLocks noGrp="1" noChangeArrowheads="1"/>
          </p:cNvSpPr>
          <p:nvPr>
            <p:ph idx="1"/>
          </p:nvPr>
        </p:nvSpPr>
        <p:spPr>
          <a:xfrm>
            <a:off x="84178" y="1047768"/>
            <a:ext cx="5845144" cy="5189544"/>
          </a:xfrm>
        </p:spPr>
        <p:txBody>
          <a:bodyPr/>
          <a:lstStyle/>
          <a:p>
            <a:pPr>
              <a:buFont typeface="ZapfDingbats" pitchFamily="82" charset="2"/>
              <a:buNone/>
            </a:pPr>
            <a:r>
              <a:rPr lang="en-US" sz="2400" u="sng" dirty="0">
                <a:solidFill>
                  <a:srgbClr val="0033CC"/>
                </a:solidFill>
              </a:rPr>
              <a:t>802.11 sender</a:t>
            </a:r>
            <a:endParaRPr lang="en-US" sz="2400" dirty="0">
              <a:solidFill>
                <a:srgbClr val="0033CC"/>
              </a:solidFill>
            </a:endParaRPr>
          </a:p>
          <a:p>
            <a:pPr>
              <a:buFont typeface="ZapfDingbats" pitchFamily="82" charset="2"/>
              <a:buNone/>
            </a:pPr>
            <a:r>
              <a:rPr lang="en-US" sz="2400" dirty="0">
                <a:solidFill>
                  <a:schemeClr val="accent2"/>
                </a:solidFill>
              </a:rPr>
              <a:t>1 </a:t>
            </a:r>
            <a:r>
              <a:rPr lang="en-US" sz="2000" dirty="0">
                <a:solidFill>
                  <a:schemeClr val="accent2"/>
                </a:solidFill>
              </a:rPr>
              <a:t>if sense channel idle</a:t>
            </a:r>
            <a:r>
              <a:rPr lang="en-US" sz="2000" dirty="0"/>
              <a:t> for </a:t>
            </a:r>
            <a:r>
              <a:rPr lang="en-US" sz="2000" b="1" dirty="0"/>
              <a:t>DIFS</a:t>
            </a:r>
            <a:r>
              <a:rPr lang="en-US" sz="2000" dirty="0"/>
              <a:t>  </a:t>
            </a:r>
            <a:r>
              <a:rPr lang="en-US" sz="2000" dirty="0">
                <a:solidFill>
                  <a:schemeClr val="accent2"/>
                </a:solidFill>
              </a:rPr>
              <a:t>then</a:t>
            </a:r>
            <a:r>
              <a:rPr lang="en-US" sz="2000" dirty="0"/>
              <a:t> </a:t>
            </a:r>
          </a:p>
          <a:p>
            <a:pPr lvl="1">
              <a:buFont typeface="ZapfDingbats" pitchFamily="82" charset="2"/>
              <a:buNone/>
            </a:pPr>
            <a:r>
              <a:rPr lang="en-US" sz="2000" dirty="0"/>
              <a:t>T</a:t>
            </a:r>
            <a:r>
              <a:rPr lang="en-US" sz="2000" dirty="0" smtClean="0"/>
              <a:t>ransmit </a:t>
            </a:r>
            <a:r>
              <a:rPr lang="en-US" sz="2000" dirty="0"/>
              <a:t>entire frame (no CD</a:t>
            </a:r>
            <a:r>
              <a:rPr lang="en-US" sz="2000" dirty="0" smtClean="0"/>
              <a:t>).</a:t>
            </a:r>
            <a:endParaRPr lang="en-US" sz="2000" dirty="0"/>
          </a:p>
          <a:p>
            <a:pPr>
              <a:buFont typeface="ZapfDingbats" pitchFamily="82" charset="2"/>
              <a:buNone/>
            </a:pPr>
            <a:r>
              <a:rPr lang="en-US" sz="2000" dirty="0">
                <a:solidFill>
                  <a:schemeClr val="accent2"/>
                </a:solidFill>
              </a:rPr>
              <a:t>2 if</a:t>
            </a:r>
            <a:r>
              <a:rPr lang="en-US" sz="2000" dirty="0"/>
              <a:t> </a:t>
            </a:r>
            <a:r>
              <a:rPr lang="en-US" sz="2000" dirty="0">
                <a:solidFill>
                  <a:schemeClr val="accent2"/>
                </a:solidFill>
              </a:rPr>
              <a:t>sense channel busy then</a:t>
            </a:r>
            <a:r>
              <a:rPr lang="en-US" sz="2000" dirty="0"/>
              <a:t> </a:t>
            </a:r>
          </a:p>
          <a:p>
            <a:pPr lvl="1">
              <a:buFont typeface="ZapfDingbats" pitchFamily="82" charset="2"/>
              <a:buNone/>
            </a:pPr>
            <a:r>
              <a:rPr lang="en-US" sz="2000" dirty="0" smtClean="0"/>
              <a:t>Choose a random </a:t>
            </a:r>
            <a:r>
              <a:rPr lang="en-US" sz="2000" dirty="0" err="1"/>
              <a:t>backoff</a:t>
            </a:r>
            <a:r>
              <a:rPr lang="en-US" sz="2000" dirty="0"/>
              <a:t> </a:t>
            </a:r>
            <a:r>
              <a:rPr lang="en-US" sz="2000" dirty="0" smtClean="0"/>
              <a:t>time.</a:t>
            </a:r>
          </a:p>
          <a:p>
            <a:pPr lvl="1">
              <a:buFont typeface="ZapfDingbats" pitchFamily="82" charset="2"/>
              <a:buNone/>
            </a:pPr>
            <a:r>
              <a:rPr lang="en-US" sz="2000" dirty="0" smtClean="0"/>
              <a:t>When channel is busy, counter is frozen.</a:t>
            </a:r>
            <a:endParaRPr lang="en-US" sz="2000" dirty="0"/>
          </a:p>
          <a:p>
            <a:pPr lvl="1">
              <a:buFont typeface="ZapfDingbats" pitchFamily="82" charset="2"/>
              <a:buNone/>
            </a:pPr>
            <a:r>
              <a:rPr lang="en-US" sz="2000" dirty="0"/>
              <a:t>T</a:t>
            </a:r>
            <a:r>
              <a:rPr lang="en-US" sz="2000" dirty="0" smtClean="0"/>
              <a:t>imer </a:t>
            </a:r>
            <a:r>
              <a:rPr lang="en-US" sz="2000" dirty="0"/>
              <a:t>counts down while channel </a:t>
            </a:r>
            <a:r>
              <a:rPr lang="en-US" sz="2000" dirty="0" smtClean="0"/>
              <a:t>idle and</a:t>
            </a:r>
            <a:endParaRPr lang="en-US" sz="2000" dirty="0"/>
          </a:p>
          <a:p>
            <a:pPr lvl="1">
              <a:buFont typeface="ZapfDingbats" pitchFamily="82" charset="2"/>
              <a:buNone/>
            </a:pPr>
            <a:r>
              <a:rPr lang="en-US" sz="2000" dirty="0"/>
              <a:t>transmit when timer </a:t>
            </a:r>
            <a:r>
              <a:rPr lang="en-US" sz="2000" dirty="0" smtClean="0"/>
              <a:t>expires.</a:t>
            </a:r>
            <a:endParaRPr lang="en-US" sz="2000" dirty="0"/>
          </a:p>
          <a:p>
            <a:pPr lvl="1">
              <a:buFont typeface="ZapfDingbats" pitchFamily="82" charset="2"/>
              <a:buNone/>
            </a:pPr>
            <a:r>
              <a:rPr lang="en-US" sz="2000" dirty="0"/>
              <a:t>if no ACK, increase random </a:t>
            </a:r>
            <a:r>
              <a:rPr lang="en-US" sz="2000" dirty="0" err="1"/>
              <a:t>backoff</a:t>
            </a:r>
            <a:r>
              <a:rPr lang="en-US" sz="2000" dirty="0"/>
              <a:t> interval, repeat </a:t>
            </a:r>
            <a:r>
              <a:rPr lang="en-US" sz="2000" dirty="0" smtClean="0"/>
              <a:t>2.</a:t>
            </a:r>
            <a:endParaRPr lang="en-US" sz="2000" dirty="0"/>
          </a:p>
          <a:p>
            <a:pPr>
              <a:buFont typeface="ZapfDingbats" pitchFamily="82" charset="2"/>
              <a:buNone/>
            </a:pPr>
            <a:r>
              <a:rPr lang="en-US" sz="2400" u="sng" dirty="0">
                <a:solidFill>
                  <a:srgbClr val="0033CC"/>
                </a:solidFill>
              </a:rPr>
              <a:t>802.11 receiver</a:t>
            </a:r>
            <a:endParaRPr lang="en-US" sz="2400" dirty="0">
              <a:solidFill>
                <a:srgbClr val="0033CC"/>
              </a:solidFill>
            </a:endParaRPr>
          </a:p>
          <a:p>
            <a:pPr>
              <a:buFont typeface="ZapfDingbats" pitchFamily="82" charset="2"/>
              <a:buNone/>
            </a:pPr>
            <a:r>
              <a:rPr lang="en-US" sz="2400" dirty="0">
                <a:solidFill>
                  <a:schemeClr val="accent2"/>
                </a:solidFill>
              </a:rPr>
              <a:t>- </a:t>
            </a:r>
            <a:r>
              <a:rPr lang="en-US" sz="2000" dirty="0">
                <a:solidFill>
                  <a:schemeClr val="accent2"/>
                </a:solidFill>
              </a:rPr>
              <a:t>if frame received OK</a:t>
            </a:r>
            <a:endParaRPr lang="en-US" sz="2000" dirty="0"/>
          </a:p>
          <a:p>
            <a:pPr>
              <a:buFont typeface="ZapfDingbats" pitchFamily="82" charset="2"/>
              <a:buNone/>
            </a:pPr>
            <a:r>
              <a:rPr lang="en-US" sz="2000" dirty="0">
                <a:solidFill>
                  <a:schemeClr val="accent2"/>
                </a:solidFill>
              </a:rPr>
              <a:t>   </a:t>
            </a:r>
            <a:r>
              <a:rPr lang="en-US" sz="2000" dirty="0"/>
              <a:t>return ACK after </a:t>
            </a:r>
            <a:r>
              <a:rPr lang="en-US" sz="2000" b="1" dirty="0" smtClean="0"/>
              <a:t>SIFS (ACK needed due to hidden terminal problem</a:t>
            </a:r>
            <a:r>
              <a:rPr lang="en-US" sz="2000" dirty="0" smtClean="0"/>
              <a:t>.)</a:t>
            </a:r>
            <a:endParaRPr lang="en-US" sz="2400" b="1" dirty="0"/>
          </a:p>
        </p:txBody>
      </p:sp>
      <p:sp>
        <p:nvSpPr>
          <p:cNvPr id="7" name="Footer Placeholder 6"/>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8" name="Slide Number Placeholder 7"/>
          <p:cNvSpPr>
            <a:spLocks noGrp="1"/>
          </p:cNvSpPr>
          <p:nvPr>
            <p:ph type="sldNum" sz="quarter" idx="11"/>
          </p:nvPr>
        </p:nvSpPr>
        <p:spPr/>
        <p:txBody>
          <a:bodyPr/>
          <a:lstStyle/>
          <a:p>
            <a:pPr>
              <a:defRPr/>
            </a:pPr>
            <a:fld id="{3786ED73-AFAE-40D1-8B17-06E2B2BE615A}" type="slidenum">
              <a:rPr lang="en-US" smtClean="0"/>
              <a:pPr>
                <a:defRPr/>
              </a:pPr>
              <a:t>51</a:t>
            </a:fld>
            <a:endParaRPr lang="en-US" dirty="0"/>
          </a:p>
        </p:txBody>
      </p:sp>
      <p:sp>
        <p:nvSpPr>
          <p:cNvPr id="354309"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endParaRPr lang="en-US"/>
          </a:p>
        </p:txBody>
      </p:sp>
      <p:sp>
        <p:nvSpPr>
          <p:cNvPr id="354310"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endParaRPr lang="en-US"/>
          </a:p>
        </p:txBody>
      </p:sp>
      <p:sp>
        <p:nvSpPr>
          <p:cNvPr id="354311" name="Text Box 7"/>
          <p:cNvSpPr txBox="1">
            <a:spLocks noChangeArrowheads="1"/>
          </p:cNvSpPr>
          <p:nvPr/>
        </p:nvSpPr>
        <p:spPr bwMode="auto">
          <a:xfrm>
            <a:off x="6022975" y="1912938"/>
            <a:ext cx="841897" cy="338554"/>
          </a:xfrm>
          <a:prstGeom prst="rect">
            <a:avLst/>
          </a:prstGeom>
          <a:noFill/>
          <a:ln w="9525">
            <a:noFill/>
            <a:miter lim="800000"/>
            <a:headEnd/>
            <a:tailEnd/>
          </a:ln>
          <a:effectLst/>
        </p:spPr>
        <p:txBody>
          <a:bodyPr wrap="none">
            <a:spAutoFit/>
          </a:bodyPr>
          <a:lstStyle/>
          <a:p>
            <a:r>
              <a:rPr lang="en-US" sz="1600" b="1" dirty="0"/>
              <a:t>sender</a:t>
            </a:r>
          </a:p>
        </p:txBody>
      </p:sp>
      <p:sp>
        <p:nvSpPr>
          <p:cNvPr id="354312" name="Text Box 8"/>
          <p:cNvSpPr txBox="1">
            <a:spLocks noChangeArrowheads="1"/>
          </p:cNvSpPr>
          <p:nvPr/>
        </p:nvSpPr>
        <p:spPr bwMode="auto">
          <a:xfrm>
            <a:off x="7861300" y="1922463"/>
            <a:ext cx="992580" cy="338554"/>
          </a:xfrm>
          <a:prstGeom prst="rect">
            <a:avLst/>
          </a:prstGeom>
          <a:noFill/>
          <a:ln w="9525">
            <a:noFill/>
            <a:miter lim="800000"/>
            <a:headEnd/>
            <a:tailEnd/>
          </a:ln>
          <a:effectLst/>
        </p:spPr>
        <p:txBody>
          <a:bodyPr wrap="none">
            <a:spAutoFit/>
          </a:bodyPr>
          <a:lstStyle/>
          <a:p>
            <a:r>
              <a:rPr lang="en-US" sz="1600" b="1" dirty="0"/>
              <a:t>receiver</a:t>
            </a:r>
          </a:p>
        </p:txBody>
      </p:sp>
      <p:grpSp>
        <p:nvGrpSpPr>
          <p:cNvPr id="2" name="Group 23"/>
          <p:cNvGrpSpPr>
            <a:grpSpLocks/>
          </p:cNvGrpSpPr>
          <p:nvPr/>
        </p:nvGrpSpPr>
        <p:grpSpPr bwMode="auto">
          <a:xfrm>
            <a:off x="5737225" y="2566988"/>
            <a:ext cx="2616200" cy="1690687"/>
            <a:chOff x="3614" y="1617"/>
            <a:chExt cx="1648" cy="1065"/>
          </a:xfrm>
        </p:grpSpPr>
        <p:grpSp>
          <p:nvGrpSpPr>
            <p:cNvPr id="3" name="Group 22"/>
            <p:cNvGrpSpPr>
              <a:grpSpLocks/>
            </p:cNvGrpSpPr>
            <p:nvPr/>
          </p:nvGrpSpPr>
          <p:grpSpPr bwMode="auto">
            <a:xfrm>
              <a:off x="3614" y="1617"/>
              <a:ext cx="424" cy="192"/>
              <a:chOff x="3614" y="1617"/>
              <a:chExt cx="424" cy="192"/>
            </a:xfrm>
          </p:grpSpPr>
          <p:sp>
            <p:nvSpPr>
              <p:cNvPr id="354315"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54316" name="Text Box 12"/>
              <p:cNvSpPr txBox="1">
                <a:spLocks noChangeArrowheads="1"/>
              </p:cNvSpPr>
              <p:nvPr/>
            </p:nvSpPr>
            <p:spPr bwMode="auto">
              <a:xfrm>
                <a:off x="3614" y="1617"/>
                <a:ext cx="404" cy="192"/>
              </a:xfrm>
              <a:prstGeom prst="rect">
                <a:avLst/>
              </a:prstGeom>
              <a:noFill/>
              <a:ln w="9525">
                <a:noFill/>
                <a:miter lim="800000"/>
                <a:headEnd/>
                <a:tailEnd/>
              </a:ln>
              <a:effectLst/>
            </p:spPr>
            <p:txBody>
              <a:bodyPr wrap="none">
                <a:spAutoFit/>
              </a:bodyPr>
              <a:lstStyle/>
              <a:p>
                <a:r>
                  <a:rPr lang="en-US" sz="1400" b="1" dirty="0"/>
                  <a:t>DIFS</a:t>
                </a:r>
              </a:p>
            </p:txBody>
          </p:sp>
        </p:grpSp>
        <p:grpSp>
          <p:nvGrpSpPr>
            <p:cNvPr id="4" name="Group 20"/>
            <p:cNvGrpSpPr>
              <a:grpSpLocks/>
            </p:cNvGrpSpPr>
            <p:nvPr/>
          </p:nvGrpSpPr>
          <p:grpSpPr bwMode="auto">
            <a:xfrm>
              <a:off x="4050" y="1782"/>
              <a:ext cx="1212" cy="900"/>
              <a:chOff x="4050" y="1782"/>
              <a:chExt cx="1212" cy="900"/>
            </a:xfrm>
          </p:grpSpPr>
          <p:sp>
            <p:nvSpPr>
              <p:cNvPr id="35431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endParaRPr lang="en-US"/>
              </a:p>
            </p:txBody>
          </p:sp>
          <p:sp>
            <p:nvSpPr>
              <p:cNvPr id="354322" name="Text Box 18"/>
              <p:cNvSpPr txBox="1">
                <a:spLocks noChangeArrowheads="1"/>
              </p:cNvSpPr>
              <p:nvPr/>
            </p:nvSpPr>
            <p:spPr bwMode="auto">
              <a:xfrm>
                <a:off x="4394" y="2108"/>
                <a:ext cx="417" cy="231"/>
              </a:xfrm>
              <a:prstGeom prst="rect">
                <a:avLst/>
              </a:prstGeom>
              <a:noFill/>
              <a:ln w="9525">
                <a:noFill/>
                <a:miter lim="800000"/>
                <a:headEnd/>
                <a:tailEnd/>
              </a:ln>
              <a:effectLst/>
            </p:spPr>
            <p:txBody>
              <a:bodyPr wrap="none">
                <a:spAutoFit/>
              </a:bodyPr>
              <a:lstStyle/>
              <a:p>
                <a:r>
                  <a:rPr lang="en-US">
                    <a:solidFill>
                      <a:schemeClr val="bg1"/>
                    </a:solidFill>
                  </a:rPr>
                  <a:t>data</a:t>
                </a:r>
              </a:p>
            </p:txBody>
          </p:sp>
        </p:grpSp>
      </p:grpSp>
      <p:grpSp>
        <p:nvGrpSpPr>
          <p:cNvPr id="5" name="Group 24"/>
          <p:cNvGrpSpPr>
            <a:grpSpLocks/>
          </p:cNvGrpSpPr>
          <p:nvPr/>
        </p:nvGrpSpPr>
        <p:grpSpPr bwMode="auto">
          <a:xfrm>
            <a:off x="6419850" y="4267200"/>
            <a:ext cx="2563813" cy="923925"/>
            <a:chOff x="4044" y="2688"/>
            <a:chExt cx="1615" cy="582"/>
          </a:xfrm>
        </p:grpSpPr>
        <p:sp>
          <p:nvSpPr>
            <p:cNvPr id="354318" name="Text Box 14"/>
            <p:cNvSpPr txBox="1">
              <a:spLocks noChangeArrowheads="1"/>
            </p:cNvSpPr>
            <p:nvPr/>
          </p:nvSpPr>
          <p:spPr bwMode="auto">
            <a:xfrm>
              <a:off x="5258" y="2697"/>
              <a:ext cx="401" cy="192"/>
            </a:xfrm>
            <a:prstGeom prst="rect">
              <a:avLst/>
            </a:prstGeom>
            <a:noFill/>
            <a:ln w="9525">
              <a:noFill/>
              <a:miter lim="800000"/>
              <a:headEnd/>
              <a:tailEnd/>
            </a:ln>
            <a:effectLst/>
          </p:spPr>
          <p:txBody>
            <a:bodyPr wrap="none">
              <a:spAutoFit/>
            </a:bodyPr>
            <a:lstStyle/>
            <a:p>
              <a:r>
                <a:rPr lang="en-US" sz="1400" b="1" dirty="0"/>
                <a:t>SIFS</a:t>
              </a:r>
            </a:p>
          </p:txBody>
        </p:sp>
        <p:sp>
          <p:nvSpPr>
            <p:cNvPr id="354319"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grpSp>
          <p:nvGrpSpPr>
            <p:cNvPr id="6" name="Group 21"/>
            <p:cNvGrpSpPr>
              <a:grpSpLocks/>
            </p:cNvGrpSpPr>
            <p:nvPr/>
          </p:nvGrpSpPr>
          <p:grpSpPr bwMode="auto">
            <a:xfrm>
              <a:off x="4044" y="2856"/>
              <a:ext cx="1212" cy="414"/>
              <a:chOff x="4044" y="2856"/>
              <a:chExt cx="1212" cy="414"/>
            </a:xfrm>
          </p:grpSpPr>
          <p:sp>
            <p:nvSpPr>
              <p:cNvPr id="354321" name="Freeform 17"/>
              <p:cNvSpPr>
                <a:spLocks/>
              </p:cNvSpPr>
              <p:nvPr/>
            </p:nvSpPr>
            <p:spPr bwMode="auto">
              <a:xfrm flipV="1">
                <a:off x="4044" y="2856"/>
                <a:ext cx="1212" cy="414"/>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endParaRPr lang="en-US"/>
              </a:p>
            </p:txBody>
          </p:sp>
          <p:sp>
            <p:nvSpPr>
              <p:cNvPr id="354323" name="Text Box 19"/>
              <p:cNvSpPr txBox="1">
                <a:spLocks noChangeArrowheads="1"/>
              </p:cNvSpPr>
              <p:nvPr/>
            </p:nvSpPr>
            <p:spPr bwMode="auto">
              <a:xfrm>
                <a:off x="4436" y="2954"/>
                <a:ext cx="396" cy="231"/>
              </a:xfrm>
              <a:prstGeom prst="rect">
                <a:avLst/>
              </a:prstGeom>
              <a:noFill/>
              <a:ln w="9525">
                <a:noFill/>
                <a:miter lim="800000"/>
                <a:headEnd/>
                <a:tailEnd/>
              </a:ln>
              <a:effectLst/>
            </p:spPr>
            <p:txBody>
              <a:bodyPr wrap="none">
                <a:spAutoFit/>
              </a:bodyPr>
              <a:lstStyle/>
              <a:p>
                <a:r>
                  <a:rPr lang="en-US">
                    <a:solidFill>
                      <a:schemeClr val="bg1"/>
                    </a:solidFill>
                  </a:rPr>
                  <a:t>ACK</a:t>
                </a:r>
              </a:p>
            </p:txBody>
          </p:sp>
        </p:grpSp>
      </p:grpSp>
      <p:sp>
        <p:nvSpPr>
          <p:cNvPr id="25"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chemeClr val="accent2"/>
          </a:solidFill>
        </p:spPr>
        <p:txBody>
          <a:bodyPr/>
          <a:lstStyle/>
          <a:p>
            <a:pPr eaLnBrk="1" hangingPunct="1">
              <a:defRPr/>
            </a:pPr>
            <a:r>
              <a:rPr lang="en-US" sz="4000" dirty="0" smtClean="0"/>
              <a:t>Point Coordinated Function (PCF)</a:t>
            </a:r>
          </a:p>
        </p:txBody>
      </p:sp>
      <p:sp>
        <p:nvSpPr>
          <p:cNvPr id="29701" name="Rectangle 3"/>
          <p:cNvSpPr>
            <a:spLocks noGrp="1" noChangeArrowheads="1"/>
          </p:cNvSpPr>
          <p:nvPr>
            <p:ph idx="1"/>
          </p:nvPr>
        </p:nvSpPr>
        <p:spPr>
          <a:xfrm>
            <a:off x="357188" y="1000108"/>
            <a:ext cx="8253412" cy="5214974"/>
          </a:xfrm>
        </p:spPr>
        <p:txBody>
          <a:bodyPr/>
          <a:lstStyle/>
          <a:p>
            <a:pPr eaLnBrk="1" hangingPunct="1"/>
            <a:r>
              <a:rPr lang="en-US" sz="2800" dirty="0" smtClean="0"/>
              <a:t>PCF uses a base station (BS) to</a:t>
            </a:r>
            <a:r>
              <a:rPr lang="en-US" sz="2800" dirty="0" smtClean="0">
                <a:solidFill>
                  <a:srgbClr val="0033CC"/>
                </a:solidFill>
              </a:rPr>
              <a:t> poll </a:t>
            </a:r>
            <a:r>
              <a:rPr lang="en-US" sz="2800" dirty="0" smtClean="0"/>
              <a:t>other stations to see if they have frames to send.</a:t>
            </a:r>
          </a:p>
          <a:p>
            <a:pPr eaLnBrk="1" hangingPunct="1"/>
            <a:r>
              <a:rPr lang="en-US" sz="2800" dirty="0" smtClean="0"/>
              <a:t>No collisions occur.</a:t>
            </a:r>
          </a:p>
          <a:p>
            <a:pPr eaLnBrk="1" hangingPunct="1"/>
            <a:r>
              <a:rPr lang="en-US" sz="2800" dirty="0" smtClean="0"/>
              <a:t>Base station sends </a:t>
            </a:r>
            <a:r>
              <a:rPr lang="en-US" sz="2800" b="1" dirty="0" smtClean="0">
                <a:solidFill>
                  <a:schemeClr val="accent2"/>
                </a:solidFill>
              </a:rPr>
              <a:t>beacon frame </a:t>
            </a:r>
            <a:r>
              <a:rPr lang="en-US" sz="2800" dirty="0" smtClean="0"/>
              <a:t>periodically.</a:t>
            </a:r>
          </a:p>
          <a:p>
            <a:pPr eaLnBrk="1" hangingPunct="1"/>
            <a:r>
              <a:rPr lang="en-US" sz="2800" dirty="0" smtClean="0"/>
              <a:t>Base station can tell another station to</a:t>
            </a:r>
            <a:r>
              <a:rPr lang="en-US" sz="2800" b="1" dirty="0" smtClean="0"/>
              <a:t> </a:t>
            </a:r>
            <a:r>
              <a:rPr lang="en-US" sz="2800" b="1" dirty="0" smtClean="0">
                <a:solidFill>
                  <a:srgbClr val="660066"/>
                </a:solidFill>
              </a:rPr>
              <a:t>sleep </a:t>
            </a:r>
            <a:r>
              <a:rPr lang="en-US" sz="2800" dirty="0" smtClean="0"/>
              <a:t>to save on batteries and base station holds frames for sleeping station.</a:t>
            </a:r>
          </a:p>
          <a:p>
            <a:pPr eaLnBrk="1" hangingPunct="1"/>
            <a:r>
              <a:rPr lang="en-US" sz="2800" dirty="0" smtClean="0"/>
              <a:t>Subsequently, BS awakens sleeping node via </a:t>
            </a:r>
            <a:r>
              <a:rPr lang="en-US" sz="2800" dirty="0" smtClean="0">
                <a:solidFill>
                  <a:schemeClr val="accent2"/>
                </a:solidFill>
              </a:rPr>
              <a:t>beacon frame</a:t>
            </a:r>
            <a:r>
              <a:rPr lang="en-US" sz="2800" dirty="0" smtClean="0"/>
              <a:t>.</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85800" y="-24"/>
            <a:ext cx="7772400" cy="1066800"/>
          </a:xfrm>
          <a:solidFill>
            <a:schemeClr val="accent2"/>
          </a:solidFill>
        </p:spPr>
        <p:txBody>
          <a:bodyPr/>
          <a:lstStyle/>
          <a:p>
            <a:pPr eaLnBrk="1" hangingPunct="1">
              <a:defRPr/>
            </a:pPr>
            <a:r>
              <a:rPr lang="en-US" dirty="0" smtClean="0"/>
              <a:t>DCF and PCF Co-Existence</a:t>
            </a:r>
          </a:p>
        </p:txBody>
      </p:sp>
      <p:sp>
        <p:nvSpPr>
          <p:cNvPr id="30725" name="Rectangle 1027"/>
          <p:cNvSpPr>
            <a:spLocks noGrp="1" noChangeArrowheads="1"/>
          </p:cNvSpPr>
          <p:nvPr>
            <p:ph idx="1"/>
          </p:nvPr>
        </p:nvSpPr>
        <p:spPr>
          <a:xfrm>
            <a:off x="457200" y="1142984"/>
            <a:ext cx="8458200" cy="5072098"/>
          </a:xfrm>
        </p:spPr>
        <p:txBody>
          <a:bodyPr/>
          <a:lstStyle/>
          <a:p>
            <a:pPr eaLnBrk="1" hangingPunct="1">
              <a:lnSpc>
                <a:spcPct val="90000"/>
              </a:lnSpc>
              <a:buNone/>
            </a:pPr>
            <a:r>
              <a:rPr lang="en-US" sz="2800" dirty="0" smtClean="0"/>
              <a:t>Distributed and centralized control can co-exist using </a:t>
            </a:r>
            <a:r>
              <a:rPr lang="en-US" sz="2800" dirty="0" err="1" smtClean="0"/>
              <a:t>InterFrame</a:t>
            </a:r>
            <a:r>
              <a:rPr lang="en-US" sz="2800" dirty="0" smtClean="0"/>
              <a:t> Spacing.</a:t>
            </a:r>
          </a:p>
          <a:p>
            <a:pPr eaLnBrk="1" hangingPunct="1">
              <a:lnSpc>
                <a:spcPct val="90000"/>
              </a:lnSpc>
            </a:pPr>
            <a:r>
              <a:rPr lang="en-US" sz="2800" dirty="0" smtClean="0">
                <a:solidFill>
                  <a:srgbClr val="0033CC"/>
                </a:solidFill>
              </a:rPr>
              <a:t>SIFS (Short IFS):: </a:t>
            </a:r>
            <a:r>
              <a:rPr lang="en-US" sz="2800" dirty="0" smtClean="0"/>
              <a:t>the time waited between packets in an ongoing dialog (</a:t>
            </a:r>
            <a:r>
              <a:rPr lang="en-US" sz="2800" dirty="0" err="1" smtClean="0"/>
              <a:t>RTS,CTS,data</a:t>
            </a:r>
            <a:r>
              <a:rPr lang="en-US" sz="2800" dirty="0" smtClean="0"/>
              <a:t>, ACK, next frame)</a:t>
            </a:r>
          </a:p>
          <a:p>
            <a:pPr eaLnBrk="1" hangingPunct="1">
              <a:lnSpc>
                <a:spcPct val="90000"/>
              </a:lnSpc>
            </a:pPr>
            <a:r>
              <a:rPr lang="en-US" sz="2800" dirty="0" smtClean="0">
                <a:solidFill>
                  <a:srgbClr val="0033CC"/>
                </a:solidFill>
              </a:rPr>
              <a:t>PIFS (PCF IFS):: </a:t>
            </a:r>
            <a:r>
              <a:rPr lang="en-US" sz="2800" dirty="0" smtClean="0"/>
              <a:t>when no SIFS response, base station can issue beacon or poll.</a:t>
            </a:r>
          </a:p>
          <a:p>
            <a:pPr eaLnBrk="1" hangingPunct="1">
              <a:lnSpc>
                <a:spcPct val="90000"/>
              </a:lnSpc>
            </a:pPr>
            <a:r>
              <a:rPr lang="en-US" sz="2800" dirty="0" smtClean="0">
                <a:solidFill>
                  <a:srgbClr val="0033CC"/>
                </a:solidFill>
              </a:rPr>
              <a:t>DIFS (DCF IFS):: </a:t>
            </a:r>
            <a:r>
              <a:rPr lang="en-US" sz="2800" dirty="0" smtClean="0"/>
              <a:t>when no PIFS, any station can attempt to acquire the channel.</a:t>
            </a:r>
          </a:p>
          <a:p>
            <a:pPr eaLnBrk="1" hangingPunct="1">
              <a:lnSpc>
                <a:spcPct val="90000"/>
              </a:lnSpc>
            </a:pPr>
            <a:r>
              <a:rPr lang="en-US" sz="2800" dirty="0" smtClean="0">
                <a:solidFill>
                  <a:srgbClr val="0033CC"/>
                </a:solidFill>
              </a:rPr>
              <a:t>EIFS (Extended IFS):: </a:t>
            </a:r>
            <a:r>
              <a:rPr lang="en-US" sz="2800" dirty="0" smtClean="0"/>
              <a:t>lowest priority interval used to report bad or unknown frame.</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38204" y="-24"/>
            <a:ext cx="8077200" cy="990600"/>
          </a:xfrm>
          <a:solidFill>
            <a:schemeClr val="accent2"/>
          </a:solidFill>
        </p:spPr>
        <p:txBody>
          <a:bodyPr/>
          <a:lstStyle/>
          <a:p>
            <a:pPr algn="l" eaLnBrk="1" hangingPunct="1">
              <a:defRPr/>
            </a:pPr>
            <a:r>
              <a:rPr lang="en-US" sz="4000" dirty="0" smtClean="0"/>
              <a:t/>
            </a:r>
            <a:br>
              <a:rPr lang="en-US" sz="4000" dirty="0" smtClean="0"/>
            </a:br>
            <a:r>
              <a:rPr lang="en-US" sz="4000" dirty="0" smtClean="0"/>
              <a:t>Inter-frame Spacing in 802.11</a:t>
            </a:r>
            <a:r>
              <a:rPr lang="en-US" sz="3600" dirty="0" smtClean="0">
                <a:solidFill>
                  <a:srgbClr val="FF0000"/>
                </a:solidFill>
              </a:rPr>
              <a:t/>
            </a:r>
            <a:br>
              <a:rPr lang="en-US" sz="3600" dirty="0" smtClean="0">
                <a:solidFill>
                  <a:srgbClr val="FF0000"/>
                </a:solidFill>
              </a:rPr>
            </a:br>
            <a:endParaRPr lang="en-US" sz="3600" dirty="0" smtClean="0">
              <a:solidFill>
                <a:srgbClr val="FF0000"/>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54</a:t>
            </a:fld>
            <a:endParaRPr lang="en-US" dirty="0"/>
          </a:p>
        </p:txBody>
      </p:sp>
      <p:pic>
        <p:nvPicPr>
          <p:cNvPr id="31749" name="Picture 4" descr="4-29"/>
          <p:cNvPicPr>
            <a:picLocks noChangeAspect="1" noChangeArrowheads="1"/>
          </p:cNvPicPr>
          <p:nvPr/>
        </p:nvPicPr>
        <p:blipFill>
          <a:blip r:embed="rId2" cstate="print"/>
          <a:srcRect/>
          <a:stretch>
            <a:fillRect/>
          </a:stretch>
        </p:blipFill>
        <p:spPr bwMode="auto">
          <a:xfrm>
            <a:off x="438150" y="2133600"/>
            <a:ext cx="8270875" cy="2857500"/>
          </a:xfrm>
          <a:prstGeom prst="rect">
            <a:avLst/>
          </a:prstGeom>
          <a:noFill/>
          <a:ln w="9525">
            <a:noFill/>
            <a:miter lim="800000"/>
            <a:headEnd/>
            <a:tailEnd/>
          </a:ln>
        </p:spPr>
      </p:pic>
      <p:sp>
        <p:nvSpPr>
          <p:cNvPr id="7" name="Rectangle 6"/>
          <p:cNvSpPr/>
          <p:nvPr/>
        </p:nvSpPr>
        <p:spPr>
          <a:xfrm>
            <a:off x="928662" y="5143512"/>
            <a:ext cx="7035900" cy="461665"/>
          </a:xfrm>
          <a:prstGeom prst="rect">
            <a:avLst/>
          </a:prstGeom>
        </p:spPr>
        <p:txBody>
          <a:bodyPr wrap="none">
            <a:spAutoFit/>
          </a:bodyPr>
          <a:lstStyle/>
          <a:p>
            <a:r>
              <a:rPr lang="en-US" b="1" dirty="0" smtClean="0"/>
              <a:t>Figure 4-29. </a:t>
            </a:r>
            <a:r>
              <a:rPr lang="en-US" b="1" dirty="0" err="1" smtClean="0"/>
              <a:t>Interframe</a:t>
            </a:r>
            <a:r>
              <a:rPr lang="en-US" b="1" dirty="0" smtClean="0"/>
              <a:t> Spacing in 802.11. </a:t>
            </a:r>
            <a:endParaRPr lang="en-US" b="1" dirty="0"/>
          </a:p>
        </p:txBody>
      </p:sp>
      <p:sp>
        <p:nvSpPr>
          <p:cNvPr id="10"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06" y="-24"/>
            <a:ext cx="8713788" cy="1009672"/>
          </a:xfrm>
          <a:solidFill>
            <a:schemeClr val="accent2"/>
          </a:solidFill>
        </p:spPr>
        <p:txBody>
          <a:bodyPr/>
          <a:lstStyle/>
          <a:p>
            <a:pPr eaLnBrk="1" hangingPunct="1">
              <a:defRPr/>
            </a:pPr>
            <a:r>
              <a:rPr lang="en-US" dirty="0" smtClean="0"/>
              <a:t>Basic CSMA/CA </a:t>
            </a:r>
          </a:p>
        </p:txBody>
      </p:sp>
      <p:pic>
        <p:nvPicPr>
          <p:cNvPr id="32773" name="Picture 3"/>
          <p:cNvPicPr>
            <a:picLocks noGrp="1" noChangeAspect="1" noChangeArrowheads="1"/>
          </p:cNvPicPr>
          <p:nvPr>
            <p:ph idx="1"/>
          </p:nvPr>
        </p:nvPicPr>
        <p:blipFill>
          <a:blip r:embed="rId2" cstate="print"/>
          <a:srcRect/>
          <a:stretch>
            <a:fillRect/>
          </a:stretch>
        </p:blipFill>
        <p:spPr>
          <a:xfrm>
            <a:off x="107950" y="1484313"/>
            <a:ext cx="8229600" cy="4640262"/>
          </a:xfrm>
          <a:noFill/>
        </p:spPr>
      </p:pic>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55</a:t>
            </a:fld>
            <a:endParaRPr lang="en-US" dirty="0"/>
          </a:p>
        </p:txBody>
      </p:sp>
      <p:sp>
        <p:nvSpPr>
          <p:cNvPr id="32774" name="Rectangle 4"/>
          <p:cNvSpPr>
            <a:spLocks noChangeArrowheads="1"/>
          </p:cNvSpPr>
          <p:nvPr/>
        </p:nvSpPr>
        <p:spPr bwMode="auto">
          <a:xfrm>
            <a:off x="7596188" y="5661025"/>
            <a:ext cx="1223962" cy="338138"/>
          </a:xfrm>
          <a:prstGeom prst="rect">
            <a:avLst/>
          </a:prstGeom>
          <a:noFill/>
          <a:ln w="25400" algn="ctr">
            <a:noFill/>
            <a:miter lim="800000"/>
            <a:headEnd/>
            <a:tailEnd/>
          </a:ln>
        </p:spPr>
        <p:txBody>
          <a:bodyPr wrap="none" anchor="ctr"/>
          <a:lstStyle/>
          <a:p>
            <a:pPr algn="ctr" eaLnBrk="0" hangingPunct="0"/>
            <a:r>
              <a:rPr lang="en-US" sz="1800" b="1" u="none">
                <a:solidFill>
                  <a:srgbClr val="0033CC"/>
                </a:solidFill>
                <a:latin typeface="Comic Sans MS" pitchFamily="66" charset="0"/>
              </a:rPr>
              <a:t>[N. Kim]</a:t>
            </a:r>
          </a:p>
        </p:txBody>
      </p:sp>
      <p:sp>
        <p:nvSpPr>
          <p:cNvPr id="46085" name="Rectangle 5"/>
          <p:cNvSpPr>
            <a:spLocks noChangeArrowheads="1"/>
          </p:cNvSpPr>
          <p:nvPr/>
        </p:nvSpPr>
        <p:spPr bwMode="auto">
          <a:xfrm>
            <a:off x="6610350" y="1341438"/>
            <a:ext cx="2282825" cy="1150937"/>
          </a:xfrm>
          <a:prstGeom prst="rect">
            <a:avLst/>
          </a:prstGeom>
          <a:noFill/>
          <a:ln w="25400" algn="ctr">
            <a:noFill/>
            <a:miter lim="800000"/>
            <a:headEnd/>
            <a:tailEnd/>
          </a:ln>
          <a:effectLst/>
        </p:spPr>
        <p:txBody>
          <a:bodyPr wrap="none" anchor="ctr"/>
          <a:lstStyle/>
          <a:p>
            <a:pPr algn="ctr" eaLnBrk="0" hangingPunct="0">
              <a:defRPr/>
            </a:pPr>
            <a:r>
              <a:rPr lang="en-US" u="none">
                <a:solidFill>
                  <a:srgbClr val="990033"/>
                </a:solidFill>
                <a:effectLst>
                  <a:outerShdw blurRad="38100" dist="38100" dir="2700000" algn="tl">
                    <a:srgbClr val="C0C0C0"/>
                  </a:outerShdw>
                </a:effectLst>
                <a:latin typeface="Comic Sans MS" pitchFamily="66" charset="0"/>
              </a:rPr>
              <a:t>possible</a:t>
            </a:r>
          </a:p>
          <a:p>
            <a:pPr algn="ctr" eaLnBrk="0" hangingPunct="0">
              <a:defRPr/>
            </a:pPr>
            <a:r>
              <a:rPr lang="en-US" u="none">
                <a:solidFill>
                  <a:srgbClr val="990033"/>
                </a:solidFill>
                <a:effectLst>
                  <a:outerShdw blurRad="38100" dist="38100" dir="2700000" algn="tl">
                    <a:srgbClr val="C0C0C0"/>
                  </a:outerShdw>
                </a:effectLst>
                <a:latin typeface="Comic Sans MS" pitchFamily="66" charset="0"/>
              </a:rPr>
              <a:t>  collision !!</a:t>
            </a:r>
          </a:p>
        </p:txBody>
      </p:sp>
      <p:sp>
        <p:nvSpPr>
          <p:cNvPr id="46086" name="Line 6"/>
          <p:cNvSpPr>
            <a:spLocks noChangeShapeType="1"/>
          </p:cNvSpPr>
          <p:nvPr/>
        </p:nvSpPr>
        <p:spPr bwMode="auto">
          <a:xfrm flipH="1">
            <a:off x="6084888" y="2276475"/>
            <a:ext cx="1582737" cy="2089150"/>
          </a:xfrm>
          <a:prstGeom prst="line">
            <a:avLst/>
          </a:prstGeom>
          <a:noFill/>
          <a:ln w="31750">
            <a:solidFill>
              <a:srgbClr val="8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ppt_x"/>
                                          </p:val>
                                        </p:tav>
                                        <p:tav tm="100000">
                                          <p:val>
                                            <p:strVal val="#ppt_x"/>
                                          </p:val>
                                        </p:tav>
                                      </p:tavLst>
                                    </p:anim>
                                    <p:anim calcmode="lin" valueType="num">
                                      <p:cBhvr additive="base">
                                        <p:cTn id="8" dur="500" fill="hold"/>
                                        <p:tgtEl>
                                          <p:spTgt spid="460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086"/>
                                        </p:tgtEl>
                                        <p:attrNameLst>
                                          <p:attrName>style.visibility</p:attrName>
                                        </p:attrNameLst>
                                      </p:cBhvr>
                                      <p:to>
                                        <p:strVal val="visible"/>
                                      </p:to>
                                    </p:set>
                                    <p:anim calcmode="lin" valueType="num">
                                      <p:cBhvr additive="base">
                                        <p:cTn id="11" dur="500" fill="hold"/>
                                        <p:tgtEl>
                                          <p:spTgt spid="46086"/>
                                        </p:tgtEl>
                                        <p:attrNameLst>
                                          <p:attrName>ppt_x</p:attrName>
                                        </p:attrNameLst>
                                      </p:cBhvr>
                                      <p:tavLst>
                                        <p:tav tm="0">
                                          <p:val>
                                            <p:strVal val="#ppt_x"/>
                                          </p:val>
                                        </p:tav>
                                        <p:tav tm="100000">
                                          <p:val>
                                            <p:strVal val="#ppt_x"/>
                                          </p:val>
                                        </p:tav>
                                      </p:tavLst>
                                    </p:anim>
                                    <p:anim calcmode="lin" valueType="num">
                                      <p:cBhvr additive="base">
                                        <p:cTn id="12"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solidFill>
            <a:schemeClr val="accent2"/>
          </a:solidFill>
        </p:spPr>
        <p:txBody>
          <a:bodyPr/>
          <a:lstStyle/>
          <a:p>
            <a:r>
              <a:rPr lang="en-US" sz="4000" dirty="0" smtClean="0"/>
              <a:t>802.11b </a:t>
            </a:r>
            <a:r>
              <a:rPr lang="en-US" sz="4000" dirty="0"/>
              <a:t>Physical Layer</a:t>
            </a:r>
          </a:p>
        </p:txBody>
      </p:sp>
      <p:pic>
        <p:nvPicPr>
          <p:cNvPr id="319491" name="Picture 3"/>
          <p:cNvPicPr>
            <a:picLocks noGrp="1" noChangeAspect="1" noChangeArrowheads="1"/>
          </p:cNvPicPr>
          <p:nvPr>
            <p:ph idx="1"/>
          </p:nvPr>
        </p:nvPicPr>
        <p:blipFill>
          <a:blip r:embed="rId2" cstate="print"/>
          <a:stretch>
            <a:fillRect/>
          </a:stretch>
        </p:blipFill>
        <p:spPr>
          <a:xfrm>
            <a:off x="457200" y="1919115"/>
            <a:ext cx="8229600" cy="3553170"/>
          </a:xfrm>
          <a:noFill/>
          <a:ln/>
        </p:spPr>
      </p:pic>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56</a:t>
            </a:fld>
            <a:endParaRPr lang="en-US" dirty="0"/>
          </a:p>
        </p:txBody>
      </p:sp>
      <p:sp>
        <p:nvSpPr>
          <p:cNvPr id="319492" name="Rectangle 4"/>
          <p:cNvSpPr>
            <a:spLocks noChangeArrowheads="1"/>
          </p:cNvSpPr>
          <p:nvPr/>
        </p:nvSpPr>
        <p:spPr bwMode="auto">
          <a:xfrm>
            <a:off x="7451725" y="5827166"/>
            <a:ext cx="1223963" cy="338138"/>
          </a:xfrm>
          <a:prstGeom prst="rect">
            <a:avLst/>
          </a:prstGeom>
          <a:noFill/>
          <a:ln w="25400" algn="ctr">
            <a:noFill/>
            <a:miter lim="800000"/>
            <a:headEnd/>
            <a:tailEnd/>
          </a:ln>
          <a:effectLst/>
        </p:spPr>
        <p:txBody>
          <a:bodyPr wrap="none" anchor="ctr"/>
          <a:lstStyle/>
          <a:p>
            <a:r>
              <a:rPr lang="en-US" sz="1800" b="1" dirty="0">
                <a:solidFill>
                  <a:srgbClr val="0033CC"/>
                </a:solidFill>
              </a:rPr>
              <a:t>[N. Kim]</a:t>
            </a:r>
          </a:p>
        </p:txBody>
      </p:sp>
      <p:sp>
        <p:nvSpPr>
          <p:cNvPr id="319493" name="Oval 5"/>
          <p:cNvSpPr>
            <a:spLocks noChangeArrowheads="1"/>
          </p:cNvSpPr>
          <p:nvPr/>
        </p:nvSpPr>
        <p:spPr bwMode="auto">
          <a:xfrm>
            <a:off x="6516688" y="1855788"/>
            <a:ext cx="1584325" cy="2797175"/>
          </a:xfrm>
          <a:prstGeom prst="ellipse">
            <a:avLst/>
          </a:prstGeom>
          <a:noFill/>
          <a:ln w="25400" algn="ctr">
            <a:solidFill>
              <a:srgbClr val="990033"/>
            </a:solidFill>
            <a:round/>
            <a:headEnd/>
            <a:tailEnd/>
          </a:ln>
          <a:effectLst/>
        </p:spPr>
        <p:txBody>
          <a:bodyPr wrap="none" anchor="ctr"/>
          <a:lstStyle/>
          <a:p>
            <a:endParaRPr lang="en-US"/>
          </a:p>
        </p:txBody>
      </p:sp>
      <p:sp>
        <p:nvSpPr>
          <p:cNvPr id="319494" name="Rectangle 6"/>
          <p:cNvSpPr>
            <a:spLocks noChangeArrowheads="1"/>
          </p:cNvSpPr>
          <p:nvPr/>
        </p:nvSpPr>
        <p:spPr bwMode="auto">
          <a:xfrm>
            <a:off x="2195513" y="1412875"/>
            <a:ext cx="3373437" cy="503238"/>
          </a:xfrm>
          <a:prstGeom prst="rect">
            <a:avLst/>
          </a:prstGeom>
          <a:noFill/>
          <a:ln w="25400" algn="ctr">
            <a:noFill/>
            <a:miter lim="800000"/>
            <a:headEnd/>
            <a:tailEnd/>
          </a:ln>
          <a:effectLst/>
        </p:spPr>
        <p:txBody>
          <a:bodyPr wrap="none" anchor="ctr"/>
          <a:lstStyle/>
          <a:p>
            <a:endParaRPr lang="en-US">
              <a:solidFill>
                <a:srgbClr val="990033"/>
              </a:solidFill>
              <a:effectLst>
                <a:outerShdw blurRad="38100" dist="38100" dir="2700000" algn="tl">
                  <a:srgbClr val="000000"/>
                </a:outerShdw>
              </a:effectLst>
            </a:endParaRPr>
          </a:p>
        </p:txBody>
      </p:sp>
      <p:sp>
        <p:nvSpPr>
          <p:cNvPr id="319495" name="Rectangle 7"/>
          <p:cNvSpPr>
            <a:spLocks noChangeArrowheads="1"/>
          </p:cNvSpPr>
          <p:nvPr/>
        </p:nvSpPr>
        <p:spPr bwMode="auto">
          <a:xfrm>
            <a:off x="1042988" y="1268413"/>
            <a:ext cx="5257800" cy="431800"/>
          </a:xfrm>
          <a:prstGeom prst="rect">
            <a:avLst/>
          </a:prstGeom>
          <a:noFill/>
          <a:ln w="25400" algn="ctr">
            <a:noFill/>
            <a:miter lim="800000"/>
            <a:headEnd/>
            <a:tailEnd/>
          </a:ln>
          <a:effectLst/>
        </p:spPr>
        <p:txBody>
          <a:bodyPr wrap="none" anchor="ctr"/>
          <a:lstStyle/>
          <a:p>
            <a:r>
              <a:rPr lang="en-US">
                <a:solidFill>
                  <a:srgbClr val="990033"/>
                </a:solidFill>
                <a:effectLst>
                  <a:outerShdw blurRad="38100" dist="38100" dir="2700000" algn="tl">
                    <a:srgbClr val="000000"/>
                  </a:outerShdw>
                </a:effectLst>
              </a:rPr>
              <a:t>‘Adjust transmission rate on the fly’</a:t>
            </a:r>
          </a:p>
        </p:txBody>
      </p:sp>
      <p:sp>
        <p:nvSpPr>
          <p:cNvPr id="319496" name="Line 8"/>
          <p:cNvSpPr>
            <a:spLocks noChangeShapeType="1"/>
          </p:cNvSpPr>
          <p:nvPr/>
        </p:nvSpPr>
        <p:spPr bwMode="auto">
          <a:xfrm>
            <a:off x="6227763" y="1628775"/>
            <a:ext cx="504825" cy="360363"/>
          </a:xfrm>
          <a:prstGeom prst="line">
            <a:avLst/>
          </a:prstGeom>
          <a:noFill/>
          <a:ln w="25400">
            <a:solidFill>
              <a:srgbClr val="800000"/>
            </a:solidFill>
            <a:round/>
            <a:headEnd/>
            <a:tailEnd type="triangle" w="med" len="med"/>
          </a:ln>
          <a:effectLst/>
        </p:spPr>
        <p:txBody>
          <a:bodyPr wrap="none" anchor="ctr"/>
          <a:lstStyle/>
          <a:p>
            <a:endParaRPr lang="en-US"/>
          </a:p>
        </p:txBody>
      </p:sp>
      <p:sp>
        <p:nvSpPr>
          <p:cNvPr id="319497" name="Line 9"/>
          <p:cNvSpPr>
            <a:spLocks noChangeShapeType="1"/>
          </p:cNvSpPr>
          <p:nvPr/>
        </p:nvSpPr>
        <p:spPr bwMode="auto">
          <a:xfrm>
            <a:off x="3059113" y="1700213"/>
            <a:ext cx="649287" cy="792162"/>
          </a:xfrm>
          <a:prstGeom prst="line">
            <a:avLst/>
          </a:prstGeom>
          <a:noFill/>
          <a:ln w="25400">
            <a:solidFill>
              <a:srgbClr val="8000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3"/>
                                        </p:tgtEl>
                                        <p:attrNameLst>
                                          <p:attrName>style.visibility</p:attrName>
                                        </p:attrNameLst>
                                      </p:cBhvr>
                                      <p:to>
                                        <p:strVal val="visible"/>
                                      </p:to>
                                    </p:set>
                                    <p:anim calcmode="lin" valueType="num">
                                      <p:cBhvr additive="base">
                                        <p:cTn id="7" dur="500" fill="hold"/>
                                        <p:tgtEl>
                                          <p:spTgt spid="319493"/>
                                        </p:tgtEl>
                                        <p:attrNameLst>
                                          <p:attrName>ppt_x</p:attrName>
                                        </p:attrNameLst>
                                      </p:cBhvr>
                                      <p:tavLst>
                                        <p:tav tm="0">
                                          <p:val>
                                            <p:strVal val="#ppt_x"/>
                                          </p:val>
                                        </p:tav>
                                        <p:tav tm="100000">
                                          <p:val>
                                            <p:strVal val="#ppt_x"/>
                                          </p:val>
                                        </p:tav>
                                      </p:tavLst>
                                    </p:anim>
                                    <p:anim calcmode="lin" valueType="num">
                                      <p:cBhvr additive="base">
                                        <p:cTn id="8" dur="500" fill="hold"/>
                                        <p:tgtEl>
                                          <p:spTgt spid="3194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19494"/>
                                        </p:tgtEl>
                                        <p:attrNameLst>
                                          <p:attrName>style.visibility</p:attrName>
                                        </p:attrNameLst>
                                      </p:cBhvr>
                                      <p:to>
                                        <p:strVal val="visible"/>
                                      </p:to>
                                    </p:set>
                                    <p:anim calcmode="lin" valueType="num">
                                      <p:cBhvr additive="base">
                                        <p:cTn id="11" dur="500" fill="hold"/>
                                        <p:tgtEl>
                                          <p:spTgt spid="319494"/>
                                        </p:tgtEl>
                                        <p:attrNameLst>
                                          <p:attrName>ppt_x</p:attrName>
                                        </p:attrNameLst>
                                      </p:cBhvr>
                                      <p:tavLst>
                                        <p:tav tm="0">
                                          <p:val>
                                            <p:strVal val="#ppt_x"/>
                                          </p:val>
                                        </p:tav>
                                        <p:tav tm="100000">
                                          <p:val>
                                            <p:strVal val="#ppt_x"/>
                                          </p:val>
                                        </p:tav>
                                      </p:tavLst>
                                    </p:anim>
                                    <p:anim calcmode="lin" valueType="num">
                                      <p:cBhvr additive="base">
                                        <p:cTn id="12" dur="500" fill="hold"/>
                                        <p:tgtEl>
                                          <p:spTgt spid="3194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9495"/>
                                        </p:tgtEl>
                                        <p:attrNameLst>
                                          <p:attrName>style.visibility</p:attrName>
                                        </p:attrNameLst>
                                      </p:cBhvr>
                                      <p:to>
                                        <p:strVal val="visible"/>
                                      </p:to>
                                    </p:set>
                                    <p:anim calcmode="lin" valueType="num">
                                      <p:cBhvr additive="base">
                                        <p:cTn id="15" dur="500" fill="hold"/>
                                        <p:tgtEl>
                                          <p:spTgt spid="319495"/>
                                        </p:tgtEl>
                                        <p:attrNameLst>
                                          <p:attrName>ppt_x</p:attrName>
                                        </p:attrNameLst>
                                      </p:cBhvr>
                                      <p:tavLst>
                                        <p:tav tm="0">
                                          <p:val>
                                            <p:strVal val="#ppt_x"/>
                                          </p:val>
                                        </p:tav>
                                        <p:tav tm="100000">
                                          <p:val>
                                            <p:strVal val="#ppt_x"/>
                                          </p:val>
                                        </p:tav>
                                      </p:tavLst>
                                    </p:anim>
                                    <p:anim calcmode="lin" valueType="num">
                                      <p:cBhvr additive="base">
                                        <p:cTn id="16" dur="500" fill="hold"/>
                                        <p:tgtEl>
                                          <p:spTgt spid="3194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9496"/>
                                        </p:tgtEl>
                                        <p:attrNameLst>
                                          <p:attrName>style.visibility</p:attrName>
                                        </p:attrNameLst>
                                      </p:cBhvr>
                                      <p:to>
                                        <p:strVal val="visible"/>
                                      </p:to>
                                    </p:set>
                                    <p:anim calcmode="lin" valueType="num">
                                      <p:cBhvr additive="base">
                                        <p:cTn id="19" dur="500" fill="hold"/>
                                        <p:tgtEl>
                                          <p:spTgt spid="319496"/>
                                        </p:tgtEl>
                                        <p:attrNameLst>
                                          <p:attrName>ppt_x</p:attrName>
                                        </p:attrNameLst>
                                      </p:cBhvr>
                                      <p:tavLst>
                                        <p:tav tm="0">
                                          <p:val>
                                            <p:strVal val="#ppt_x"/>
                                          </p:val>
                                        </p:tav>
                                        <p:tav tm="100000">
                                          <p:val>
                                            <p:strVal val="#ppt_x"/>
                                          </p:val>
                                        </p:tav>
                                      </p:tavLst>
                                    </p:anim>
                                    <p:anim calcmode="lin" valueType="num">
                                      <p:cBhvr additive="base">
                                        <p:cTn id="20" dur="500" fill="hold"/>
                                        <p:tgtEl>
                                          <p:spTgt spid="3194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9497"/>
                                        </p:tgtEl>
                                        <p:attrNameLst>
                                          <p:attrName>style.visibility</p:attrName>
                                        </p:attrNameLst>
                                      </p:cBhvr>
                                      <p:to>
                                        <p:strVal val="visible"/>
                                      </p:to>
                                    </p:set>
                                    <p:anim calcmode="lin" valueType="num">
                                      <p:cBhvr additive="base">
                                        <p:cTn id="23" dur="500" fill="hold"/>
                                        <p:tgtEl>
                                          <p:spTgt spid="319497"/>
                                        </p:tgtEl>
                                        <p:attrNameLst>
                                          <p:attrName>ppt_x</p:attrName>
                                        </p:attrNameLst>
                                      </p:cBhvr>
                                      <p:tavLst>
                                        <p:tav tm="0">
                                          <p:val>
                                            <p:strVal val="#ppt_x"/>
                                          </p:val>
                                        </p:tav>
                                        <p:tav tm="100000">
                                          <p:val>
                                            <p:strVal val="#ppt_x"/>
                                          </p:val>
                                        </p:tav>
                                      </p:tavLst>
                                    </p:anim>
                                    <p:anim calcmode="lin" valueType="num">
                                      <p:cBhvr additive="base">
                                        <p:cTn id="24" dur="500" fill="hold"/>
                                        <p:tgtEl>
                                          <p:spTgt spid="319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p:bldP spid="319494" grpId="0"/>
      <p:bldP spid="319495" grpId="0"/>
      <p:bldP spid="319496" grpId="0" animBg="1"/>
      <p:bldP spid="31949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7391" y="1419212"/>
            <a:ext cx="8077200" cy="1035051"/>
            <a:chOff x="240" y="836"/>
            <a:chExt cx="5088" cy="652"/>
          </a:xfrm>
        </p:grpSpPr>
        <p:sp>
          <p:nvSpPr>
            <p:cNvPr id="410627" name="Rectangle 3"/>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frame</a:t>
              </a:r>
            </a:p>
            <a:p>
              <a:pPr algn="ctr" eaLnBrk="1" hangingPunct="1"/>
              <a:r>
                <a:rPr lang="en-US" sz="1600" b="1" dirty="0">
                  <a:solidFill>
                    <a:schemeClr val="bg1"/>
                  </a:solidFill>
                  <a:latin typeface="Arial" charset="0"/>
                </a:rPr>
                <a:t>control</a:t>
              </a:r>
            </a:p>
          </p:txBody>
        </p:sp>
        <p:sp>
          <p:nvSpPr>
            <p:cNvPr id="410628" name="Rectangle 4"/>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duration</a:t>
              </a:r>
            </a:p>
          </p:txBody>
        </p:sp>
        <p:sp>
          <p:nvSpPr>
            <p:cNvPr id="410629" name="Rectangle 5"/>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1</a:t>
              </a:r>
            </a:p>
          </p:txBody>
        </p:sp>
        <p:sp>
          <p:nvSpPr>
            <p:cNvPr id="410630" name="Rectangle 6"/>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2</a:t>
              </a:r>
            </a:p>
          </p:txBody>
        </p:sp>
        <p:sp>
          <p:nvSpPr>
            <p:cNvPr id="410631" name="Rectangle 7"/>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4</a:t>
              </a:r>
            </a:p>
          </p:txBody>
        </p:sp>
        <p:sp>
          <p:nvSpPr>
            <p:cNvPr id="410632" name="Rectangle 8"/>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3</a:t>
              </a:r>
            </a:p>
          </p:txBody>
        </p:sp>
        <p:sp>
          <p:nvSpPr>
            <p:cNvPr id="410633" name="Rectangle 9"/>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endParaRPr lang="en-US" sz="1600">
                <a:latin typeface="Arial" charset="0"/>
              </a:endParaRPr>
            </a:p>
          </p:txBody>
        </p:sp>
        <p:sp>
          <p:nvSpPr>
            <p:cNvPr id="410634" name="Rectangle 10"/>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p:spPr>
          <p:txBody>
            <a:bodyPr wrap="none" anchor="ctr"/>
            <a:lstStyle/>
            <a:p>
              <a:pPr algn="ctr" eaLnBrk="1" hangingPunct="1"/>
              <a:r>
                <a:rPr lang="en-US" sz="1600" b="1" dirty="0">
                  <a:latin typeface="Arial" charset="0"/>
                </a:rPr>
                <a:t>payload</a:t>
              </a:r>
            </a:p>
          </p:txBody>
        </p:sp>
        <p:sp>
          <p:nvSpPr>
            <p:cNvPr id="410635" name="Rectangle 11"/>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CRC</a:t>
              </a:r>
            </a:p>
          </p:txBody>
        </p:sp>
        <p:sp>
          <p:nvSpPr>
            <p:cNvPr id="410636" name="Text Box 12"/>
            <p:cNvSpPr txBox="1">
              <a:spLocks noChangeArrowheads="1"/>
            </p:cNvSpPr>
            <p:nvPr/>
          </p:nvSpPr>
          <p:spPr bwMode="auto">
            <a:xfrm>
              <a:off x="42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410637" name="Text Box 13"/>
            <p:cNvSpPr txBox="1">
              <a:spLocks noChangeArrowheads="1"/>
            </p:cNvSpPr>
            <p:nvPr/>
          </p:nvSpPr>
          <p:spPr bwMode="auto">
            <a:xfrm>
              <a:off x="923"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410638" name="Text Box 14"/>
            <p:cNvSpPr txBox="1">
              <a:spLocks noChangeArrowheads="1"/>
            </p:cNvSpPr>
            <p:nvPr/>
          </p:nvSpPr>
          <p:spPr bwMode="auto">
            <a:xfrm>
              <a:off x="150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410639" name="Text Box 15"/>
            <p:cNvSpPr txBox="1">
              <a:spLocks noChangeArrowheads="1"/>
            </p:cNvSpPr>
            <p:nvPr/>
          </p:nvSpPr>
          <p:spPr bwMode="auto">
            <a:xfrm>
              <a:off x="2003"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410640" name="Text Box 16"/>
            <p:cNvSpPr txBox="1">
              <a:spLocks noChangeArrowheads="1"/>
            </p:cNvSpPr>
            <p:nvPr/>
          </p:nvSpPr>
          <p:spPr bwMode="auto">
            <a:xfrm>
              <a:off x="249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410641" name="Text Box 17"/>
            <p:cNvSpPr txBox="1">
              <a:spLocks noChangeArrowheads="1"/>
            </p:cNvSpPr>
            <p:nvPr/>
          </p:nvSpPr>
          <p:spPr bwMode="auto">
            <a:xfrm>
              <a:off x="303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410642" name="Text Box 18"/>
            <p:cNvSpPr txBox="1">
              <a:spLocks noChangeArrowheads="1"/>
            </p:cNvSpPr>
            <p:nvPr/>
          </p:nvSpPr>
          <p:spPr bwMode="auto">
            <a:xfrm>
              <a:off x="357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410643" name="Text Box 19"/>
            <p:cNvSpPr txBox="1">
              <a:spLocks noChangeArrowheads="1"/>
            </p:cNvSpPr>
            <p:nvPr/>
          </p:nvSpPr>
          <p:spPr bwMode="auto">
            <a:xfrm>
              <a:off x="4032" y="842"/>
              <a:ext cx="644" cy="231"/>
            </a:xfrm>
            <a:prstGeom prst="rect">
              <a:avLst/>
            </a:prstGeom>
            <a:noFill/>
            <a:ln w="9525">
              <a:noFill/>
              <a:miter lim="800000"/>
              <a:headEnd/>
              <a:tailEnd/>
            </a:ln>
            <a:effectLst/>
          </p:spPr>
          <p:txBody>
            <a:bodyPr wrap="none">
              <a:spAutoFit/>
            </a:bodyPr>
            <a:lstStyle/>
            <a:p>
              <a:pPr eaLnBrk="1" hangingPunct="1"/>
              <a:r>
                <a:rPr lang="en-US" dirty="0">
                  <a:latin typeface="Arial" charset="0"/>
                </a:rPr>
                <a:t>0 - 2312</a:t>
              </a:r>
            </a:p>
          </p:txBody>
        </p:sp>
        <p:sp>
          <p:nvSpPr>
            <p:cNvPr id="410644" name="Text Box 20"/>
            <p:cNvSpPr txBox="1">
              <a:spLocks noChangeArrowheads="1"/>
            </p:cNvSpPr>
            <p:nvPr/>
          </p:nvSpPr>
          <p:spPr bwMode="auto">
            <a:xfrm>
              <a:off x="4973" y="836"/>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4</a:t>
              </a:r>
            </a:p>
          </p:txBody>
        </p:sp>
        <p:sp>
          <p:nvSpPr>
            <p:cNvPr id="410645" name="Text Box 21"/>
            <p:cNvSpPr txBox="1">
              <a:spLocks noChangeArrowheads="1"/>
            </p:cNvSpPr>
            <p:nvPr/>
          </p:nvSpPr>
          <p:spPr bwMode="auto">
            <a:xfrm>
              <a:off x="2858" y="1112"/>
              <a:ext cx="555" cy="368"/>
            </a:xfrm>
            <a:prstGeom prst="rect">
              <a:avLst/>
            </a:prstGeom>
            <a:noFill/>
            <a:ln w="9525">
              <a:noFill/>
              <a:miter lim="800000"/>
              <a:headEnd/>
              <a:tailEnd/>
            </a:ln>
            <a:effectLst/>
          </p:spPr>
          <p:txBody>
            <a:bodyPr wrap="none">
              <a:spAutoFit/>
            </a:bodyPr>
            <a:lstStyle/>
            <a:p>
              <a:pPr algn="ctr" eaLnBrk="1" hangingPunct="1"/>
              <a:r>
                <a:rPr lang="en-US" sz="1600" b="1" dirty="0" err="1">
                  <a:solidFill>
                    <a:schemeClr val="bg1"/>
                  </a:solidFill>
                  <a:latin typeface="Arial" charset="0"/>
                </a:rPr>
                <a:t>seq</a:t>
              </a:r>
              <a:endParaRPr lang="en-US" sz="1600" b="1" dirty="0">
                <a:solidFill>
                  <a:schemeClr val="bg1"/>
                </a:solidFill>
                <a:latin typeface="Arial" charset="0"/>
              </a:endParaRPr>
            </a:p>
            <a:p>
              <a:pPr algn="ctr" eaLnBrk="1" hangingPunct="1"/>
              <a:r>
                <a:rPr lang="en-US" sz="1600" b="1" dirty="0">
                  <a:solidFill>
                    <a:schemeClr val="bg1"/>
                  </a:solidFill>
                  <a:latin typeface="Arial" charset="0"/>
                </a:rPr>
                <a:t>control</a:t>
              </a:r>
            </a:p>
          </p:txBody>
        </p:sp>
      </p:grpSp>
      <p:sp>
        <p:nvSpPr>
          <p:cNvPr id="410673" name="Rectangle 49"/>
          <p:cNvSpPr>
            <a:spLocks noGrp="1" noChangeArrowheads="1"/>
          </p:cNvSpPr>
          <p:nvPr>
            <p:ph type="title"/>
          </p:nvPr>
        </p:nvSpPr>
        <p:spPr>
          <a:solidFill>
            <a:schemeClr val="accent2"/>
          </a:solidFill>
        </p:spPr>
        <p:txBody>
          <a:bodyPr/>
          <a:lstStyle/>
          <a:p>
            <a:r>
              <a:rPr lang="en-US" dirty="0"/>
              <a:t>802.11 </a:t>
            </a:r>
            <a:r>
              <a:rPr lang="en-US" dirty="0" smtClean="0"/>
              <a:t>Frames - Addresses</a:t>
            </a:r>
            <a:endParaRPr lang="en-US" dirty="0"/>
          </a:p>
        </p:txBody>
      </p:sp>
      <p:sp>
        <p:nvSpPr>
          <p:cNvPr id="3" name="Footer Placeholder 2"/>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Slide Number Placeholder 3"/>
          <p:cNvSpPr>
            <a:spLocks noGrp="1"/>
          </p:cNvSpPr>
          <p:nvPr>
            <p:ph type="sldNum" sz="quarter" idx="11"/>
          </p:nvPr>
        </p:nvSpPr>
        <p:spPr/>
        <p:txBody>
          <a:bodyPr/>
          <a:lstStyle/>
          <a:p>
            <a:pPr>
              <a:defRPr/>
            </a:pPr>
            <a:fld id="{B708865F-D8BA-461E-B4C5-2BCB82877216}" type="slidenum">
              <a:rPr lang="en-US" smtClean="0"/>
              <a:pPr>
                <a:defRPr/>
              </a:pPr>
              <a:t>57</a:t>
            </a:fld>
            <a:endParaRPr lang="en-US" dirty="0"/>
          </a:p>
        </p:txBody>
      </p:sp>
      <p:sp>
        <p:nvSpPr>
          <p:cNvPr id="410676" name="Text Box 52"/>
          <p:cNvSpPr txBox="1">
            <a:spLocks noChangeArrowheads="1"/>
          </p:cNvSpPr>
          <p:nvPr/>
        </p:nvSpPr>
        <p:spPr bwMode="auto">
          <a:xfrm>
            <a:off x="689765" y="4556477"/>
            <a:ext cx="3167855" cy="1015663"/>
          </a:xfrm>
          <a:prstGeom prst="rect">
            <a:avLst/>
          </a:prstGeom>
          <a:noFill/>
          <a:ln w="9525">
            <a:noFill/>
            <a:miter lim="800000"/>
            <a:headEnd/>
            <a:tailEnd/>
          </a:ln>
          <a:effectLst/>
        </p:spPr>
        <p:txBody>
          <a:bodyPr wrap="none">
            <a:spAutoFit/>
          </a:bodyPr>
          <a:lstStyle/>
          <a:p>
            <a:pPr algn="l"/>
            <a:r>
              <a:rPr lang="en-US" sz="2000" dirty="0">
                <a:solidFill>
                  <a:schemeClr val="accent2"/>
                </a:solidFill>
              </a:rPr>
              <a:t>Address 2: </a:t>
            </a:r>
            <a:r>
              <a:rPr lang="en-US" sz="2000" dirty="0"/>
              <a:t>MAC address</a:t>
            </a:r>
          </a:p>
          <a:p>
            <a:pPr algn="l"/>
            <a:r>
              <a:rPr lang="en-US" sz="2000" dirty="0"/>
              <a:t>of wireless host or AP </a:t>
            </a:r>
          </a:p>
          <a:p>
            <a:pPr algn="l"/>
            <a:r>
              <a:rPr lang="en-US" sz="2000" dirty="0"/>
              <a:t>transmitting this frame</a:t>
            </a:r>
          </a:p>
        </p:txBody>
      </p:sp>
      <p:sp>
        <p:nvSpPr>
          <p:cNvPr id="410677" name="Line 53"/>
          <p:cNvSpPr>
            <a:spLocks noChangeShapeType="1"/>
          </p:cNvSpPr>
          <p:nvPr/>
        </p:nvSpPr>
        <p:spPr bwMode="auto">
          <a:xfrm flipV="1">
            <a:off x="1357290" y="2522524"/>
            <a:ext cx="1050976" cy="835038"/>
          </a:xfrm>
          <a:prstGeom prst="line">
            <a:avLst/>
          </a:prstGeom>
          <a:noFill/>
          <a:ln w="25400">
            <a:solidFill>
              <a:schemeClr val="accent2"/>
            </a:solidFill>
            <a:round/>
            <a:headEnd/>
            <a:tailEnd type="triangle" w="med" len="med"/>
          </a:ln>
          <a:effectLst/>
        </p:spPr>
        <p:txBody>
          <a:bodyPr wrap="none"/>
          <a:lstStyle/>
          <a:p>
            <a:endParaRPr lang="en-US"/>
          </a:p>
        </p:txBody>
      </p:sp>
      <p:sp>
        <p:nvSpPr>
          <p:cNvPr id="410678" name="Line 54"/>
          <p:cNvSpPr>
            <a:spLocks noChangeShapeType="1"/>
          </p:cNvSpPr>
          <p:nvPr/>
        </p:nvSpPr>
        <p:spPr bwMode="auto">
          <a:xfrm flipV="1">
            <a:off x="2714613" y="2571744"/>
            <a:ext cx="714380" cy="2035196"/>
          </a:xfrm>
          <a:prstGeom prst="line">
            <a:avLst/>
          </a:prstGeom>
          <a:noFill/>
          <a:ln w="25400">
            <a:solidFill>
              <a:schemeClr val="accent2"/>
            </a:solidFill>
            <a:round/>
            <a:headEnd/>
            <a:tailEnd type="triangle" w="med" len="med"/>
          </a:ln>
          <a:effectLst/>
        </p:spPr>
        <p:txBody>
          <a:bodyPr wrap="none"/>
          <a:lstStyle/>
          <a:p>
            <a:endParaRPr lang="en-US"/>
          </a:p>
        </p:txBody>
      </p:sp>
      <p:sp>
        <p:nvSpPr>
          <p:cNvPr id="410679" name="Text Box 55"/>
          <p:cNvSpPr txBox="1">
            <a:spLocks noChangeArrowheads="1"/>
          </p:cNvSpPr>
          <p:nvPr/>
        </p:nvSpPr>
        <p:spPr bwMode="auto">
          <a:xfrm>
            <a:off x="-32" y="3270593"/>
            <a:ext cx="3126177" cy="1015663"/>
          </a:xfrm>
          <a:prstGeom prst="rect">
            <a:avLst/>
          </a:prstGeom>
          <a:noFill/>
          <a:ln w="9525">
            <a:noFill/>
            <a:miter lim="800000"/>
            <a:headEnd/>
            <a:tailEnd/>
          </a:ln>
          <a:effectLst/>
        </p:spPr>
        <p:txBody>
          <a:bodyPr wrap="none">
            <a:spAutoFit/>
          </a:bodyPr>
          <a:lstStyle/>
          <a:p>
            <a:pPr algn="l"/>
            <a:r>
              <a:rPr lang="en-US" sz="2000" dirty="0">
                <a:solidFill>
                  <a:schemeClr val="accent2"/>
                </a:solidFill>
              </a:rPr>
              <a:t>Address 1: </a:t>
            </a:r>
            <a:r>
              <a:rPr lang="en-US" sz="2000" dirty="0"/>
              <a:t>MAC address</a:t>
            </a:r>
          </a:p>
          <a:p>
            <a:pPr algn="l"/>
            <a:r>
              <a:rPr lang="en-US" sz="2000" dirty="0"/>
              <a:t>of wireless host or AP </a:t>
            </a:r>
          </a:p>
          <a:p>
            <a:pPr algn="l"/>
            <a:r>
              <a:rPr lang="en-US" sz="2000" dirty="0"/>
              <a:t>to receive this frame</a:t>
            </a:r>
          </a:p>
        </p:txBody>
      </p:sp>
      <p:sp>
        <p:nvSpPr>
          <p:cNvPr id="410680" name="Line 56"/>
          <p:cNvSpPr>
            <a:spLocks noChangeShapeType="1"/>
          </p:cNvSpPr>
          <p:nvPr/>
        </p:nvSpPr>
        <p:spPr bwMode="auto">
          <a:xfrm flipH="1" flipV="1">
            <a:off x="4176741" y="2566974"/>
            <a:ext cx="609600" cy="836613"/>
          </a:xfrm>
          <a:prstGeom prst="line">
            <a:avLst/>
          </a:prstGeom>
          <a:noFill/>
          <a:ln w="25400">
            <a:solidFill>
              <a:schemeClr val="accent2"/>
            </a:solidFill>
            <a:round/>
            <a:headEnd/>
            <a:tailEnd type="triangle" w="med" len="med"/>
          </a:ln>
          <a:effectLst/>
        </p:spPr>
        <p:txBody>
          <a:bodyPr wrap="none"/>
          <a:lstStyle/>
          <a:p>
            <a:endParaRPr lang="en-US"/>
          </a:p>
        </p:txBody>
      </p:sp>
      <p:sp>
        <p:nvSpPr>
          <p:cNvPr id="410681" name="Text Box 57"/>
          <p:cNvSpPr txBox="1">
            <a:spLocks noChangeArrowheads="1"/>
          </p:cNvSpPr>
          <p:nvPr/>
        </p:nvSpPr>
        <p:spPr bwMode="auto">
          <a:xfrm>
            <a:off x="3776712" y="3630277"/>
            <a:ext cx="3275001" cy="1015663"/>
          </a:xfrm>
          <a:prstGeom prst="rect">
            <a:avLst/>
          </a:prstGeom>
          <a:noFill/>
          <a:ln w="9525">
            <a:noFill/>
            <a:miter lim="800000"/>
            <a:headEnd/>
            <a:tailEnd/>
          </a:ln>
          <a:effectLst/>
        </p:spPr>
        <p:txBody>
          <a:bodyPr wrap="square">
            <a:spAutoFit/>
          </a:bodyPr>
          <a:lstStyle/>
          <a:p>
            <a:pPr algn="l"/>
            <a:r>
              <a:rPr lang="en-US" sz="2000" dirty="0">
                <a:solidFill>
                  <a:schemeClr val="accent2"/>
                </a:solidFill>
              </a:rPr>
              <a:t>Address 3: </a:t>
            </a:r>
            <a:r>
              <a:rPr lang="en-US" sz="2000" dirty="0"/>
              <a:t>MAC address</a:t>
            </a:r>
          </a:p>
          <a:p>
            <a:pPr algn="l"/>
            <a:r>
              <a:rPr lang="en-US" sz="2000" dirty="0"/>
              <a:t>of router interface to which AP is attached</a:t>
            </a:r>
          </a:p>
        </p:txBody>
      </p:sp>
      <p:sp>
        <p:nvSpPr>
          <p:cNvPr id="410682" name="Text Box 58"/>
          <p:cNvSpPr txBox="1">
            <a:spLocks noChangeArrowheads="1"/>
          </p:cNvSpPr>
          <p:nvPr/>
        </p:nvSpPr>
        <p:spPr bwMode="auto">
          <a:xfrm>
            <a:off x="6037291" y="2863990"/>
            <a:ext cx="2606675" cy="707886"/>
          </a:xfrm>
          <a:prstGeom prst="rect">
            <a:avLst/>
          </a:prstGeom>
          <a:noFill/>
          <a:ln w="9525">
            <a:noFill/>
            <a:miter lim="800000"/>
            <a:headEnd/>
            <a:tailEnd/>
          </a:ln>
          <a:effectLst/>
        </p:spPr>
        <p:txBody>
          <a:bodyPr>
            <a:spAutoFit/>
          </a:bodyPr>
          <a:lstStyle/>
          <a:p>
            <a:pPr algn="l"/>
            <a:r>
              <a:rPr lang="en-US" sz="2000" dirty="0">
                <a:solidFill>
                  <a:schemeClr val="accent2"/>
                </a:solidFill>
              </a:rPr>
              <a:t>Address 4: </a:t>
            </a:r>
            <a:r>
              <a:rPr lang="en-US" sz="2000" dirty="0"/>
              <a:t>used only in ad hoc mode</a:t>
            </a:r>
          </a:p>
        </p:txBody>
      </p:sp>
      <p:sp>
        <p:nvSpPr>
          <p:cNvPr id="410683" name="Line 59"/>
          <p:cNvSpPr>
            <a:spLocks noChangeShapeType="1"/>
          </p:cNvSpPr>
          <p:nvPr/>
        </p:nvSpPr>
        <p:spPr bwMode="auto">
          <a:xfrm flipH="1" flipV="1">
            <a:off x="5929322" y="2500306"/>
            <a:ext cx="214314" cy="500066"/>
          </a:xfrm>
          <a:prstGeom prst="line">
            <a:avLst/>
          </a:prstGeom>
          <a:noFill/>
          <a:ln w="25400">
            <a:solidFill>
              <a:schemeClr val="accent2"/>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1" name="Oval 3"/>
          <p:cNvSpPr>
            <a:spLocks noChangeArrowheads="1"/>
          </p:cNvSpPr>
          <p:nvPr/>
        </p:nvSpPr>
        <p:spPr bwMode="auto">
          <a:xfrm>
            <a:off x="1601788" y="1216025"/>
            <a:ext cx="2454275" cy="2374900"/>
          </a:xfrm>
          <a:prstGeom prst="ellipse">
            <a:avLst/>
          </a:prstGeom>
          <a:solidFill>
            <a:srgbClr val="66CCFF"/>
          </a:solidFill>
          <a:ln w="9525">
            <a:noFill/>
            <a:round/>
            <a:headEnd/>
            <a:tailEnd/>
          </a:ln>
          <a:effectLst/>
        </p:spPr>
        <p:txBody>
          <a:bodyPr wrap="none" anchor="ctr"/>
          <a:lstStyle/>
          <a:p>
            <a:endParaRPr lang="en-US"/>
          </a:p>
        </p:txBody>
      </p:sp>
      <p:sp>
        <p:nvSpPr>
          <p:cNvPr id="411671" name="Line 23"/>
          <p:cNvSpPr>
            <a:spLocks noChangeShapeType="1"/>
          </p:cNvSpPr>
          <p:nvPr/>
        </p:nvSpPr>
        <p:spPr bwMode="auto">
          <a:xfrm>
            <a:off x="3581400" y="2728913"/>
            <a:ext cx="1219200" cy="0"/>
          </a:xfrm>
          <a:prstGeom prst="line">
            <a:avLst/>
          </a:prstGeom>
          <a:noFill/>
          <a:ln w="9525">
            <a:solidFill>
              <a:schemeClr val="tx1"/>
            </a:solidFill>
            <a:round/>
            <a:headEnd/>
            <a:tailEnd/>
          </a:ln>
          <a:effectLst/>
        </p:spPr>
        <p:txBody>
          <a:bodyPr/>
          <a:lstStyle/>
          <a:p>
            <a:endParaRPr lang="en-US"/>
          </a:p>
        </p:txBody>
      </p:sp>
      <p:sp>
        <p:nvSpPr>
          <p:cNvPr id="411673" name="Line 25"/>
          <p:cNvSpPr>
            <a:spLocks noChangeShapeType="1"/>
          </p:cNvSpPr>
          <p:nvPr/>
        </p:nvSpPr>
        <p:spPr bwMode="auto">
          <a:xfrm flipV="1">
            <a:off x="5257800" y="2271713"/>
            <a:ext cx="914400" cy="381000"/>
          </a:xfrm>
          <a:prstGeom prst="line">
            <a:avLst/>
          </a:prstGeom>
          <a:noFill/>
          <a:ln w="9525">
            <a:solidFill>
              <a:schemeClr val="tx1"/>
            </a:solidFill>
            <a:round/>
            <a:headEnd/>
            <a:tailEnd/>
          </a:ln>
          <a:effectLst/>
        </p:spPr>
        <p:txBody>
          <a:bodyPr/>
          <a:lstStyle/>
          <a:p>
            <a:endParaRPr lang="en-US"/>
          </a:p>
        </p:txBody>
      </p:sp>
      <p:grpSp>
        <p:nvGrpSpPr>
          <p:cNvPr id="2" name="Group 26"/>
          <p:cNvGrpSpPr>
            <a:grpSpLocks/>
          </p:cNvGrpSpPr>
          <p:nvPr/>
        </p:nvGrpSpPr>
        <p:grpSpPr bwMode="auto">
          <a:xfrm>
            <a:off x="6019800" y="1433513"/>
            <a:ext cx="2362200" cy="1762125"/>
            <a:chOff x="3744" y="1392"/>
            <a:chExt cx="1488" cy="1110"/>
          </a:xfrm>
        </p:grpSpPr>
        <p:sp>
          <p:nvSpPr>
            <p:cNvPr id="411675" name="Freeform 27"/>
            <p:cNvSpPr>
              <a:spLocks/>
            </p:cNvSpPr>
            <p:nvPr/>
          </p:nvSpPr>
          <p:spPr bwMode="auto">
            <a:xfrm>
              <a:off x="3744" y="1392"/>
              <a:ext cx="1488" cy="111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lstStyle/>
            <a:p>
              <a:endParaRPr lang="en-US"/>
            </a:p>
          </p:txBody>
        </p:sp>
        <p:sp>
          <p:nvSpPr>
            <p:cNvPr id="411676" name="Text Box 28"/>
            <p:cNvSpPr txBox="1">
              <a:spLocks noChangeArrowheads="1"/>
            </p:cNvSpPr>
            <p:nvPr/>
          </p:nvSpPr>
          <p:spPr bwMode="auto">
            <a:xfrm>
              <a:off x="4128" y="1776"/>
              <a:ext cx="708" cy="231"/>
            </a:xfrm>
            <a:prstGeom prst="rect">
              <a:avLst/>
            </a:prstGeom>
            <a:noFill/>
            <a:ln w="9525">
              <a:noFill/>
              <a:miter lim="800000"/>
              <a:headEnd/>
              <a:tailEnd/>
            </a:ln>
            <a:effectLst/>
          </p:spPr>
          <p:txBody>
            <a:bodyPr wrap="none">
              <a:spAutoFit/>
            </a:bodyPr>
            <a:lstStyle/>
            <a:p>
              <a:pPr eaLnBrk="1" hangingPunct="1"/>
              <a:r>
                <a:rPr lang="en-US"/>
                <a:t>Internet</a:t>
              </a:r>
            </a:p>
          </p:txBody>
        </p:sp>
      </p:grpSp>
      <p:grpSp>
        <p:nvGrpSpPr>
          <p:cNvPr id="3" name="Group 161"/>
          <p:cNvGrpSpPr>
            <a:grpSpLocks/>
          </p:cNvGrpSpPr>
          <p:nvPr/>
        </p:nvGrpSpPr>
        <p:grpSpPr bwMode="auto">
          <a:xfrm>
            <a:off x="4699000" y="2143124"/>
            <a:ext cx="876300" cy="666749"/>
            <a:chOff x="2960" y="1350"/>
            <a:chExt cx="552" cy="420"/>
          </a:xfrm>
        </p:grpSpPr>
        <p:grpSp>
          <p:nvGrpSpPr>
            <p:cNvPr id="4" name="Group 4"/>
            <p:cNvGrpSpPr>
              <a:grpSpLocks/>
            </p:cNvGrpSpPr>
            <p:nvPr/>
          </p:nvGrpSpPr>
          <p:grpSpPr bwMode="auto">
            <a:xfrm>
              <a:off x="3024" y="1623"/>
              <a:ext cx="315" cy="147"/>
              <a:chOff x="3600" y="219"/>
              <a:chExt cx="360" cy="175"/>
            </a:xfrm>
          </p:grpSpPr>
          <p:sp>
            <p:nvSpPr>
              <p:cNvPr id="411653" name="Oval 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411654" name="Line 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1655" name="Line 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1656" name="Rectangle 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411657"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 name="Group 10"/>
              <p:cNvGrpSpPr>
                <a:grpSpLocks/>
              </p:cNvGrpSpPr>
              <p:nvPr/>
            </p:nvGrpSpPr>
            <p:grpSpPr bwMode="auto">
              <a:xfrm>
                <a:off x="3686" y="244"/>
                <a:ext cx="177" cy="66"/>
                <a:chOff x="2848" y="848"/>
                <a:chExt cx="140" cy="98"/>
              </a:xfrm>
            </p:grpSpPr>
            <p:sp>
              <p:nvSpPr>
                <p:cNvPr id="411659" name="Line 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1660" name="Line 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1661" name="Line 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4"/>
              <p:cNvGrpSpPr>
                <a:grpSpLocks/>
              </p:cNvGrpSpPr>
              <p:nvPr/>
            </p:nvGrpSpPr>
            <p:grpSpPr bwMode="auto">
              <a:xfrm flipV="1">
                <a:off x="3686" y="243"/>
                <a:ext cx="177" cy="66"/>
                <a:chOff x="2848" y="848"/>
                <a:chExt cx="140" cy="98"/>
              </a:xfrm>
            </p:grpSpPr>
            <p:sp>
              <p:nvSpPr>
                <p:cNvPr id="411663"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1664"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1665"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11677" name="Text Box 29"/>
            <p:cNvSpPr txBox="1">
              <a:spLocks noChangeArrowheads="1"/>
            </p:cNvSpPr>
            <p:nvPr/>
          </p:nvSpPr>
          <p:spPr bwMode="auto">
            <a:xfrm>
              <a:off x="2960" y="1350"/>
              <a:ext cx="552" cy="231"/>
            </a:xfrm>
            <a:prstGeom prst="rect">
              <a:avLst/>
            </a:prstGeom>
            <a:noFill/>
            <a:ln w="9525">
              <a:noFill/>
              <a:miter lim="800000"/>
              <a:headEnd/>
              <a:tailEnd/>
            </a:ln>
            <a:effectLst/>
          </p:spPr>
          <p:txBody>
            <a:bodyPr wrap="none">
              <a:spAutoFit/>
            </a:bodyPr>
            <a:lstStyle/>
            <a:p>
              <a:pPr eaLnBrk="1" hangingPunct="1"/>
              <a:r>
                <a:rPr lang="en-US" dirty="0"/>
                <a:t>router</a:t>
              </a:r>
            </a:p>
          </p:txBody>
        </p:sp>
      </p:grpSp>
      <p:grpSp>
        <p:nvGrpSpPr>
          <p:cNvPr id="7" name="Group 30"/>
          <p:cNvGrpSpPr>
            <a:grpSpLocks/>
          </p:cNvGrpSpPr>
          <p:nvPr/>
        </p:nvGrpSpPr>
        <p:grpSpPr bwMode="auto">
          <a:xfrm>
            <a:off x="3022600" y="2157413"/>
            <a:ext cx="935038" cy="1039812"/>
            <a:chOff x="1952" y="1032"/>
            <a:chExt cx="589" cy="655"/>
          </a:xfrm>
        </p:grpSpPr>
        <p:sp>
          <p:nvSpPr>
            <p:cNvPr id="411679" name="Text Box 31"/>
            <p:cNvSpPr txBox="1">
              <a:spLocks noChangeArrowheads="1"/>
            </p:cNvSpPr>
            <p:nvPr/>
          </p:nvSpPr>
          <p:spPr bwMode="auto">
            <a:xfrm>
              <a:off x="2080" y="1456"/>
              <a:ext cx="296" cy="231"/>
            </a:xfrm>
            <a:prstGeom prst="rect">
              <a:avLst/>
            </a:prstGeom>
            <a:noFill/>
            <a:ln w="9525">
              <a:noFill/>
              <a:miter lim="800000"/>
              <a:headEnd/>
              <a:tailEnd/>
            </a:ln>
            <a:effectLst/>
          </p:spPr>
          <p:txBody>
            <a:bodyPr wrap="none">
              <a:spAutoFit/>
            </a:bodyPr>
            <a:lstStyle/>
            <a:p>
              <a:pPr eaLnBrk="1" hangingPunct="1"/>
              <a:r>
                <a:rPr lang="en-US"/>
                <a:t>AP</a:t>
              </a:r>
            </a:p>
          </p:txBody>
        </p:sp>
        <p:grpSp>
          <p:nvGrpSpPr>
            <p:cNvPr id="8" name="Group 32"/>
            <p:cNvGrpSpPr>
              <a:grpSpLocks/>
            </p:cNvGrpSpPr>
            <p:nvPr/>
          </p:nvGrpSpPr>
          <p:grpSpPr bwMode="auto">
            <a:xfrm>
              <a:off x="1952" y="1032"/>
              <a:ext cx="589" cy="440"/>
              <a:chOff x="1160" y="2192"/>
              <a:chExt cx="589" cy="440"/>
            </a:xfrm>
          </p:grpSpPr>
          <p:pic>
            <p:nvPicPr>
              <p:cNvPr id="411681" name="Picture 33" descr="31u_bnrz[1]"/>
              <p:cNvPicPr>
                <a:picLocks noChangeAspect="1" noChangeArrowheads="1"/>
              </p:cNvPicPr>
              <p:nvPr/>
            </p:nvPicPr>
            <p:blipFill>
              <a:blip r:embed="rId4" cstate="print"/>
              <a:srcRect/>
              <a:stretch>
                <a:fillRect/>
              </a:stretch>
            </p:blipFill>
            <p:spPr bwMode="auto">
              <a:xfrm rot="16200000">
                <a:off x="1349" y="2458"/>
                <a:ext cx="212" cy="135"/>
              </a:xfrm>
              <a:prstGeom prst="rect">
                <a:avLst/>
              </a:prstGeom>
              <a:noFill/>
            </p:spPr>
          </p:pic>
          <p:sp>
            <p:nvSpPr>
              <p:cNvPr id="411682" name="AutoShape 34"/>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411683" name="Freeform 35"/>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411684" name="Freeform 36"/>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411685" name="Freeform 37"/>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411686" name="Freeform 38"/>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411687" name="Freeform 39"/>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411688" name="Freeform 40"/>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411689" name="Freeform 41"/>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411690" name="Freeform 42"/>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411691" name="Freeform 43"/>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411692" name="Freeform 44"/>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411693" name="Freeform 45"/>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411694" name="Freeform 46"/>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411695" name="Freeform 47"/>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411696" name="Freeform 48"/>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411697" name="Freeform 49"/>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411698" name="Freeform 50"/>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grpSp>
        <p:nvGrpSpPr>
          <p:cNvPr id="9" name="Group 51"/>
          <p:cNvGrpSpPr>
            <a:grpSpLocks/>
          </p:cNvGrpSpPr>
          <p:nvPr/>
        </p:nvGrpSpPr>
        <p:grpSpPr bwMode="auto">
          <a:xfrm>
            <a:off x="1943100" y="1827213"/>
            <a:ext cx="495300" cy="622300"/>
            <a:chOff x="2870" y="1518"/>
            <a:chExt cx="292" cy="320"/>
          </a:xfrm>
        </p:grpSpPr>
        <p:graphicFrame>
          <p:nvGraphicFramePr>
            <p:cNvPr id="411700" name="Object 52"/>
            <p:cNvGraphicFramePr>
              <a:graphicFrameLocks noChangeAspect="1"/>
            </p:cNvGraphicFramePr>
            <p:nvPr/>
          </p:nvGraphicFramePr>
          <p:xfrm>
            <a:off x="2870" y="1518"/>
            <a:ext cx="272" cy="282"/>
          </p:xfrm>
          <a:graphic>
            <a:graphicData uri="http://schemas.openxmlformats.org/presentationml/2006/ole">
              <p:oleObj spid="_x0000_s23750" name="Clip" r:id="rId5" imgW="826829" imgH="840406" progId="">
                <p:embed/>
              </p:oleObj>
            </a:graphicData>
          </a:graphic>
        </p:graphicFrame>
        <p:graphicFrame>
          <p:nvGraphicFramePr>
            <p:cNvPr id="411701" name="Object 53"/>
            <p:cNvGraphicFramePr>
              <a:graphicFrameLocks noChangeAspect="1"/>
            </p:cNvGraphicFramePr>
            <p:nvPr/>
          </p:nvGraphicFramePr>
          <p:xfrm>
            <a:off x="2913" y="1602"/>
            <a:ext cx="249" cy="236"/>
          </p:xfrm>
          <a:graphic>
            <a:graphicData uri="http://schemas.openxmlformats.org/presentationml/2006/ole">
              <p:oleObj spid="_x0000_s23751" name="Clip" r:id="rId6" imgW="1268295" imgH="1199426" progId="">
                <p:embed/>
              </p:oleObj>
            </a:graphicData>
          </a:graphic>
        </p:graphicFrame>
      </p:grpSp>
      <p:grpSp>
        <p:nvGrpSpPr>
          <p:cNvPr id="10" name="Group 54"/>
          <p:cNvGrpSpPr>
            <a:grpSpLocks/>
          </p:cNvGrpSpPr>
          <p:nvPr/>
        </p:nvGrpSpPr>
        <p:grpSpPr bwMode="auto">
          <a:xfrm>
            <a:off x="2801938" y="1347788"/>
            <a:ext cx="495300" cy="622300"/>
            <a:chOff x="2870" y="1518"/>
            <a:chExt cx="292" cy="320"/>
          </a:xfrm>
        </p:grpSpPr>
        <p:graphicFrame>
          <p:nvGraphicFramePr>
            <p:cNvPr id="411703" name="Object 55"/>
            <p:cNvGraphicFramePr>
              <a:graphicFrameLocks noChangeAspect="1"/>
            </p:cNvGraphicFramePr>
            <p:nvPr/>
          </p:nvGraphicFramePr>
          <p:xfrm>
            <a:off x="2870" y="1518"/>
            <a:ext cx="272" cy="282"/>
          </p:xfrm>
          <a:graphic>
            <a:graphicData uri="http://schemas.openxmlformats.org/presentationml/2006/ole">
              <p:oleObj spid="_x0000_s23752" name="Clip" r:id="rId7" imgW="826829" imgH="840406" progId="">
                <p:embed/>
              </p:oleObj>
            </a:graphicData>
          </a:graphic>
        </p:graphicFrame>
        <p:graphicFrame>
          <p:nvGraphicFramePr>
            <p:cNvPr id="411704" name="Object 56"/>
            <p:cNvGraphicFramePr>
              <a:graphicFrameLocks noChangeAspect="1"/>
            </p:cNvGraphicFramePr>
            <p:nvPr/>
          </p:nvGraphicFramePr>
          <p:xfrm>
            <a:off x="2913" y="1602"/>
            <a:ext cx="249" cy="236"/>
          </p:xfrm>
          <a:graphic>
            <a:graphicData uri="http://schemas.openxmlformats.org/presentationml/2006/ole">
              <p:oleObj spid="_x0000_s23753" name="Clip" r:id="rId8" imgW="1268295" imgH="1199426" progId="">
                <p:embed/>
              </p:oleObj>
            </a:graphicData>
          </a:graphic>
        </p:graphicFrame>
      </p:grpSp>
      <p:sp>
        <p:nvSpPr>
          <p:cNvPr id="411738" name="Text Box 90"/>
          <p:cNvSpPr txBox="1">
            <a:spLocks noChangeArrowheads="1"/>
          </p:cNvSpPr>
          <p:nvPr/>
        </p:nvSpPr>
        <p:spPr bwMode="auto">
          <a:xfrm>
            <a:off x="1727200" y="2347913"/>
            <a:ext cx="463550" cy="366712"/>
          </a:xfrm>
          <a:prstGeom prst="rect">
            <a:avLst/>
          </a:prstGeom>
          <a:noFill/>
          <a:ln w="9525">
            <a:noFill/>
            <a:miter lim="800000"/>
            <a:headEnd/>
            <a:tailEnd/>
          </a:ln>
          <a:effectLst/>
        </p:spPr>
        <p:txBody>
          <a:bodyPr wrap="none">
            <a:spAutoFit/>
          </a:bodyPr>
          <a:lstStyle/>
          <a:p>
            <a:pPr eaLnBrk="1" hangingPunct="1"/>
            <a:r>
              <a:rPr lang="en-US"/>
              <a:t>H1</a:t>
            </a:r>
          </a:p>
        </p:txBody>
      </p:sp>
      <p:sp>
        <p:nvSpPr>
          <p:cNvPr id="411741" name="Text Box 93"/>
          <p:cNvSpPr txBox="1">
            <a:spLocks noChangeArrowheads="1"/>
          </p:cNvSpPr>
          <p:nvPr/>
        </p:nvSpPr>
        <p:spPr bwMode="auto">
          <a:xfrm>
            <a:off x="4327525" y="2376488"/>
            <a:ext cx="430213" cy="366712"/>
          </a:xfrm>
          <a:prstGeom prst="rect">
            <a:avLst/>
          </a:prstGeom>
          <a:noFill/>
          <a:ln w="9525">
            <a:noFill/>
            <a:miter lim="800000"/>
            <a:headEnd/>
            <a:tailEnd/>
          </a:ln>
          <a:effectLst/>
        </p:spPr>
        <p:txBody>
          <a:bodyPr wrap="none">
            <a:spAutoFit/>
          </a:bodyPr>
          <a:lstStyle/>
          <a:p>
            <a:pPr eaLnBrk="1" hangingPunct="1"/>
            <a:r>
              <a:rPr lang="en-US"/>
              <a:t>R1</a:t>
            </a:r>
          </a:p>
        </p:txBody>
      </p:sp>
      <p:grpSp>
        <p:nvGrpSpPr>
          <p:cNvPr id="11" name="Group 157"/>
          <p:cNvGrpSpPr>
            <a:grpSpLocks/>
          </p:cNvGrpSpPr>
          <p:nvPr/>
        </p:nvGrpSpPr>
        <p:grpSpPr bwMode="auto">
          <a:xfrm>
            <a:off x="349250" y="2392363"/>
            <a:ext cx="5722938" cy="3927474"/>
            <a:chOff x="268" y="1180"/>
            <a:chExt cx="3605" cy="2474"/>
          </a:xfrm>
        </p:grpSpPr>
        <p:sp>
          <p:nvSpPr>
            <p:cNvPr id="411742"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p:spPr>
          <p:txBody>
            <a:bodyPr wrap="none"/>
            <a:lstStyle/>
            <a:p>
              <a:endParaRPr lang="en-US"/>
            </a:p>
          </p:txBody>
        </p:sp>
        <p:sp>
          <p:nvSpPr>
            <p:cNvPr id="411746"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p:spPr>
          <p:txBody>
            <a:bodyPr wrap="none" anchor="ctr"/>
            <a:lstStyle/>
            <a:p>
              <a:endParaRPr lang="en-US"/>
            </a:p>
          </p:txBody>
        </p:sp>
        <p:sp>
          <p:nvSpPr>
            <p:cNvPr id="411743" name="Freeform 95"/>
            <p:cNvSpPr>
              <a:spLocks/>
            </p:cNvSpPr>
            <p:nvPr/>
          </p:nvSpPr>
          <p:spPr bwMode="auto">
            <a:xfrm>
              <a:off x="268" y="1426"/>
              <a:ext cx="3374" cy="1668"/>
            </a:xfrm>
            <a:custGeom>
              <a:avLst/>
              <a:gdLst/>
              <a:ahLst/>
              <a:cxnLst>
                <a:cxn ang="0">
                  <a:pos x="1397" y="0"/>
                </a:cxn>
                <a:cxn ang="0">
                  <a:pos x="104" y="1445"/>
                </a:cxn>
                <a:cxn ang="0">
                  <a:pos x="1294" y="1418"/>
                </a:cxn>
                <a:cxn ang="0">
                  <a:pos x="3374" y="1445"/>
                </a:cxn>
                <a:cxn ang="0">
                  <a:pos x="1585" y="75"/>
                </a:cxn>
                <a:cxn ang="0">
                  <a:pos x="1397" y="0"/>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9"/>
                  </a:schemeClr>
                </a:gs>
              </a:gsLst>
              <a:lin ang="5400000" scaled="1"/>
            </a:gradFill>
            <a:ln w="9525">
              <a:noFill/>
              <a:round/>
              <a:headEnd/>
              <a:tailEnd/>
            </a:ln>
            <a:effectLst/>
          </p:spPr>
          <p:txBody>
            <a:bodyPr/>
            <a:lstStyle/>
            <a:p>
              <a:endParaRPr lang="en-US"/>
            </a:p>
          </p:txBody>
        </p:sp>
        <p:sp>
          <p:nvSpPr>
            <p:cNvPr id="411744" name="Rectangle 96"/>
            <p:cNvSpPr>
              <a:spLocks noChangeArrowheads="1"/>
            </p:cNvSpPr>
            <p:nvPr/>
          </p:nvSpPr>
          <p:spPr bwMode="auto">
            <a:xfrm rot="1284652">
              <a:off x="1621" y="1314"/>
              <a:ext cx="355" cy="115"/>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411745" name="Text Box 97"/>
            <p:cNvSpPr txBox="1">
              <a:spLocks noChangeArrowheads="1"/>
            </p:cNvSpPr>
            <p:nvPr/>
          </p:nvSpPr>
          <p:spPr bwMode="auto">
            <a:xfrm>
              <a:off x="530" y="2923"/>
              <a:ext cx="2938" cy="233"/>
            </a:xfrm>
            <a:prstGeom prst="rect">
              <a:avLst/>
            </a:prstGeom>
            <a:noFill/>
            <a:ln w="9525">
              <a:noFill/>
              <a:miter lim="800000"/>
              <a:headEnd/>
              <a:tailEnd/>
            </a:ln>
            <a:effectLst/>
          </p:spPr>
          <p:txBody>
            <a:bodyPr wrap="none">
              <a:spAutoFit/>
            </a:bodyPr>
            <a:lstStyle/>
            <a:p>
              <a:r>
                <a:rPr lang="en-US" sz="1800" dirty="0"/>
                <a:t>AP MAC </a:t>
              </a:r>
              <a:r>
                <a:rPr lang="en-US" sz="1800" dirty="0" err="1"/>
                <a:t>addr</a:t>
              </a:r>
              <a:r>
                <a:rPr lang="en-US" sz="1800" dirty="0"/>
                <a:t>  H1 MAC </a:t>
              </a:r>
              <a:r>
                <a:rPr lang="en-US" sz="1800" dirty="0" err="1"/>
                <a:t>addr</a:t>
              </a:r>
              <a:r>
                <a:rPr lang="en-US" sz="1800" dirty="0"/>
                <a:t> R1 MAC </a:t>
              </a:r>
              <a:r>
                <a:rPr lang="en-US" sz="1800" dirty="0" err="1"/>
                <a:t>addr</a:t>
              </a:r>
              <a:endParaRPr lang="en-US" sz="1800" dirty="0"/>
            </a:p>
          </p:txBody>
        </p:sp>
        <p:sp>
          <p:nvSpPr>
            <p:cNvPr id="411747" name="Line 99"/>
            <p:cNvSpPr>
              <a:spLocks noChangeShapeType="1"/>
            </p:cNvSpPr>
            <p:nvPr/>
          </p:nvSpPr>
          <p:spPr bwMode="auto">
            <a:xfrm>
              <a:off x="560" y="2897"/>
              <a:ext cx="0" cy="270"/>
            </a:xfrm>
            <a:prstGeom prst="line">
              <a:avLst/>
            </a:prstGeom>
            <a:noFill/>
            <a:ln w="9525">
              <a:solidFill>
                <a:schemeClr val="tx1"/>
              </a:solidFill>
              <a:round/>
              <a:headEnd/>
              <a:tailEnd/>
            </a:ln>
            <a:effectLst/>
          </p:spPr>
          <p:txBody>
            <a:bodyPr wrap="none"/>
            <a:lstStyle/>
            <a:p>
              <a:endParaRPr lang="en-US"/>
            </a:p>
          </p:txBody>
        </p:sp>
        <p:sp>
          <p:nvSpPr>
            <p:cNvPr id="411748" name="Line 100"/>
            <p:cNvSpPr>
              <a:spLocks noChangeShapeType="1"/>
            </p:cNvSpPr>
            <p:nvPr/>
          </p:nvSpPr>
          <p:spPr bwMode="auto">
            <a:xfrm>
              <a:off x="1520" y="2897"/>
              <a:ext cx="0" cy="270"/>
            </a:xfrm>
            <a:prstGeom prst="line">
              <a:avLst/>
            </a:prstGeom>
            <a:noFill/>
            <a:ln w="9525">
              <a:solidFill>
                <a:schemeClr val="tx1"/>
              </a:solidFill>
              <a:round/>
              <a:headEnd/>
              <a:tailEnd/>
            </a:ln>
            <a:effectLst/>
          </p:spPr>
          <p:txBody>
            <a:bodyPr wrap="none"/>
            <a:lstStyle/>
            <a:p>
              <a:endParaRPr lang="en-US"/>
            </a:p>
          </p:txBody>
        </p:sp>
        <p:sp>
          <p:nvSpPr>
            <p:cNvPr id="411749" name="Line 101"/>
            <p:cNvSpPr>
              <a:spLocks noChangeShapeType="1"/>
            </p:cNvSpPr>
            <p:nvPr/>
          </p:nvSpPr>
          <p:spPr bwMode="auto">
            <a:xfrm>
              <a:off x="2480" y="2897"/>
              <a:ext cx="0" cy="270"/>
            </a:xfrm>
            <a:prstGeom prst="line">
              <a:avLst/>
            </a:prstGeom>
            <a:noFill/>
            <a:ln w="9525">
              <a:solidFill>
                <a:schemeClr val="tx1"/>
              </a:solidFill>
              <a:round/>
              <a:headEnd/>
              <a:tailEnd/>
            </a:ln>
            <a:effectLst/>
          </p:spPr>
          <p:txBody>
            <a:bodyPr wrap="none"/>
            <a:lstStyle/>
            <a:p>
              <a:endParaRPr lang="en-US"/>
            </a:p>
          </p:txBody>
        </p:sp>
        <p:grpSp>
          <p:nvGrpSpPr>
            <p:cNvPr id="12" name="Group 106"/>
            <p:cNvGrpSpPr>
              <a:grpSpLocks/>
            </p:cNvGrpSpPr>
            <p:nvPr/>
          </p:nvGrpSpPr>
          <p:grpSpPr bwMode="auto">
            <a:xfrm>
              <a:off x="396" y="3107"/>
              <a:ext cx="120" cy="114"/>
              <a:chOff x="1300" y="3186"/>
              <a:chExt cx="120" cy="114"/>
            </a:xfrm>
          </p:grpSpPr>
          <p:sp>
            <p:nvSpPr>
              <p:cNvPr id="411753" name="Rectangle 105"/>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51" name="Freeform 103"/>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52" name="Freeform 104"/>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grpSp>
          <p:nvGrpSpPr>
            <p:cNvPr id="13" name="Group 107"/>
            <p:cNvGrpSpPr>
              <a:grpSpLocks/>
            </p:cNvGrpSpPr>
            <p:nvPr/>
          </p:nvGrpSpPr>
          <p:grpSpPr bwMode="auto">
            <a:xfrm>
              <a:off x="412" y="2839"/>
              <a:ext cx="120" cy="114"/>
              <a:chOff x="1300" y="3186"/>
              <a:chExt cx="120" cy="114"/>
            </a:xfrm>
          </p:grpSpPr>
          <p:sp>
            <p:nvSpPr>
              <p:cNvPr id="411756" name="Rectangle 108"/>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57" name="Freeform 109"/>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58" name="Freeform 110"/>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grpSp>
          <p:nvGrpSpPr>
            <p:cNvPr id="14" name="Group 111"/>
            <p:cNvGrpSpPr>
              <a:grpSpLocks/>
            </p:cNvGrpSpPr>
            <p:nvPr/>
          </p:nvGrpSpPr>
          <p:grpSpPr bwMode="auto">
            <a:xfrm>
              <a:off x="3456" y="2851"/>
              <a:ext cx="120" cy="114"/>
              <a:chOff x="1300" y="3186"/>
              <a:chExt cx="120" cy="114"/>
            </a:xfrm>
          </p:grpSpPr>
          <p:sp>
            <p:nvSpPr>
              <p:cNvPr id="411760" name="Rectangle 112"/>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61" name="Freeform 113"/>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62" name="Freeform 114"/>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sp>
          <p:nvSpPr>
            <p:cNvPr id="411763" name="Line 115"/>
            <p:cNvSpPr>
              <a:spLocks noChangeShapeType="1"/>
            </p:cNvSpPr>
            <p:nvPr/>
          </p:nvSpPr>
          <p:spPr bwMode="auto">
            <a:xfrm>
              <a:off x="3404" y="2903"/>
              <a:ext cx="0" cy="270"/>
            </a:xfrm>
            <a:prstGeom prst="line">
              <a:avLst/>
            </a:prstGeom>
            <a:noFill/>
            <a:ln w="9525">
              <a:solidFill>
                <a:schemeClr val="tx1"/>
              </a:solidFill>
              <a:round/>
              <a:headEnd/>
              <a:tailEnd/>
            </a:ln>
            <a:effectLst/>
          </p:spPr>
          <p:txBody>
            <a:bodyPr wrap="none"/>
            <a:lstStyle/>
            <a:p>
              <a:endParaRPr lang="en-US"/>
            </a:p>
          </p:txBody>
        </p:sp>
        <p:grpSp>
          <p:nvGrpSpPr>
            <p:cNvPr id="15" name="Group 116"/>
            <p:cNvGrpSpPr>
              <a:grpSpLocks/>
            </p:cNvGrpSpPr>
            <p:nvPr/>
          </p:nvGrpSpPr>
          <p:grpSpPr bwMode="auto">
            <a:xfrm>
              <a:off x="3462" y="3103"/>
              <a:ext cx="120" cy="114"/>
              <a:chOff x="1300" y="3186"/>
              <a:chExt cx="120" cy="114"/>
            </a:xfrm>
          </p:grpSpPr>
          <p:sp>
            <p:nvSpPr>
              <p:cNvPr id="411765" name="Rectangle 117"/>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66" name="Freeform 118"/>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67" name="Freeform 119"/>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sp>
          <p:nvSpPr>
            <p:cNvPr id="411768" name="Text Box 120"/>
            <p:cNvSpPr txBox="1">
              <a:spLocks noChangeArrowheads="1"/>
            </p:cNvSpPr>
            <p:nvPr/>
          </p:nvSpPr>
          <p:spPr bwMode="auto">
            <a:xfrm>
              <a:off x="523" y="3182"/>
              <a:ext cx="606" cy="192"/>
            </a:xfrm>
            <a:prstGeom prst="rect">
              <a:avLst/>
            </a:prstGeom>
            <a:noFill/>
            <a:ln w="9525">
              <a:noFill/>
              <a:miter lim="800000"/>
              <a:headEnd/>
              <a:tailEnd/>
            </a:ln>
            <a:effectLst/>
          </p:spPr>
          <p:txBody>
            <a:bodyPr wrap="none">
              <a:spAutoFit/>
            </a:bodyPr>
            <a:lstStyle/>
            <a:p>
              <a:r>
                <a:rPr lang="en-US" sz="1400">
                  <a:latin typeface="Arial" charset="0"/>
                  <a:cs typeface="Arial" charset="0"/>
                </a:rPr>
                <a:t>address 1</a:t>
              </a:r>
            </a:p>
          </p:txBody>
        </p:sp>
        <p:sp>
          <p:nvSpPr>
            <p:cNvPr id="411769" name="Text Box 121"/>
            <p:cNvSpPr txBox="1">
              <a:spLocks noChangeArrowheads="1"/>
            </p:cNvSpPr>
            <p:nvPr/>
          </p:nvSpPr>
          <p:spPr bwMode="auto">
            <a:xfrm>
              <a:off x="1500" y="3180"/>
              <a:ext cx="606" cy="192"/>
            </a:xfrm>
            <a:prstGeom prst="rect">
              <a:avLst/>
            </a:prstGeom>
            <a:noFill/>
            <a:ln w="9525">
              <a:noFill/>
              <a:miter lim="800000"/>
              <a:headEnd/>
              <a:tailEnd/>
            </a:ln>
            <a:effectLst/>
          </p:spPr>
          <p:txBody>
            <a:bodyPr wrap="none">
              <a:spAutoFit/>
            </a:bodyPr>
            <a:lstStyle/>
            <a:p>
              <a:r>
                <a:rPr lang="en-US" sz="1400">
                  <a:latin typeface="Arial" charset="0"/>
                  <a:cs typeface="Arial" charset="0"/>
                </a:rPr>
                <a:t>address 2</a:t>
              </a:r>
            </a:p>
          </p:txBody>
        </p:sp>
        <p:sp>
          <p:nvSpPr>
            <p:cNvPr id="411770" name="Text Box 122"/>
            <p:cNvSpPr txBox="1">
              <a:spLocks noChangeArrowheads="1"/>
            </p:cNvSpPr>
            <p:nvPr/>
          </p:nvSpPr>
          <p:spPr bwMode="auto">
            <a:xfrm>
              <a:off x="2480" y="3171"/>
              <a:ext cx="606" cy="192"/>
            </a:xfrm>
            <a:prstGeom prst="rect">
              <a:avLst/>
            </a:prstGeom>
            <a:noFill/>
            <a:ln w="9525">
              <a:noFill/>
              <a:miter lim="800000"/>
              <a:headEnd/>
              <a:tailEnd/>
            </a:ln>
            <a:effectLst/>
          </p:spPr>
          <p:txBody>
            <a:bodyPr wrap="none">
              <a:spAutoFit/>
            </a:bodyPr>
            <a:lstStyle/>
            <a:p>
              <a:r>
                <a:rPr lang="en-US" sz="1400">
                  <a:latin typeface="Arial" charset="0"/>
                  <a:cs typeface="Arial" charset="0"/>
                </a:rPr>
                <a:t>address 3</a:t>
              </a:r>
            </a:p>
          </p:txBody>
        </p:sp>
        <p:sp>
          <p:nvSpPr>
            <p:cNvPr id="411771" name="Text Box 123"/>
            <p:cNvSpPr txBox="1">
              <a:spLocks noChangeArrowheads="1"/>
            </p:cNvSpPr>
            <p:nvPr/>
          </p:nvSpPr>
          <p:spPr bwMode="auto">
            <a:xfrm>
              <a:off x="2343" y="3363"/>
              <a:ext cx="1530" cy="291"/>
            </a:xfrm>
            <a:prstGeom prst="rect">
              <a:avLst/>
            </a:prstGeom>
            <a:noFill/>
            <a:ln w="9525">
              <a:noFill/>
              <a:miter lim="800000"/>
              <a:headEnd/>
              <a:tailEnd/>
            </a:ln>
            <a:effectLst/>
          </p:spPr>
          <p:txBody>
            <a:bodyPr wrap="square">
              <a:spAutoFit/>
            </a:bodyPr>
            <a:lstStyle/>
            <a:p>
              <a:r>
                <a:rPr lang="en-US" dirty="0"/>
                <a:t>802</a:t>
              </a:r>
              <a:r>
                <a:rPr lang="en-US" dirty="0">
                  <a:solidFill>
                    <a:schemeClr val="accent2"/>
                  </a:solidFill>
                </a:rPr>
                <a:t>.</a:t>
              </a:r>
              <a:r>
                <a:rPr lang="en-US" b="1" dirty="0">
                  <a:solidFill>
                    <a:schemeClr val="accent2"/>
                  </a:solidFill>
                </a:rPr>
                <a:t>11</a:t>
              </a:r>
              <a:r>
                <a:rPr lang="en-US" dirty="0">
                  <a:solidFill>
                    <a:schemeClr val="accent2"/>
                  </a:solidFill>
                </a:rPr>
                <a:t> </a:t>
              </a:r>
              <a:r>
                <a:rPr lang="en-US" dirty="0"/>
                <a:t>frame</a:t>
              </a:r>
            </a:p>
          </p:txBody>
        </p:sp>
      </p:grpSp>
      <p:grpSp>
        <p:nvGrpSpPr>
          <p:cNvPr id="16" name="Group 160"/>
          <p:cNvGrpSpPr>
            <a:grpSpLocks/>
          </p:cNvGrpSpPr>
          <p:nvPr/>
        </p:nvGrpSpPr>
        <p:grpSpPr bwMode="auto">
          <a:xfrm>
            <a:off x="3811588" y="2811463"/>
            <a:ext cx="4741862" cy="2247900"/>
            <a:chOff x="2401" y="1771"/>
            <a:chExt cx="2987" cy="1416"/>
          </a:xfrm>
        </p:grpSpPr>
        <p:sp>
          <p:nvSpPr>
            <p:cNvPr id="411778" name="Freeform 130"/>
            <p:cNvSpPr>
              <a:spLocks/>
            </p:cNvSpPr>
            <p:nvPr/>
          </p:nvSpPr>
          <p:spPr bwMode="auto">
            <a:xfrm>
              <a:off x="2592" y="2002"/>
              <a:ext cx="2419" cy="441"/>
            </a:xfrm>
            <a:custGeom>
              <a:avLst/>
              <a:gdLst/>
              <a:ahLst/>
              <a:cxnLst>
                <a:cxn ang="0">
                  <a:pos x="54" y="9"/>
                </a:cxn>
                <a:cxn ang="0">
                  <a:pos x="0" y="437"/>
                </a:cxn>
                <a:cxn ang="0">
                  <a:pos x="2419" y="369"/>
                </a:cxn>
                <a:cxn ang="0">
                  <a:pos x="336" y="5"/>
                </a:cxn>
                <a:cxn ang="0">
                  <a:pos x="54" y="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9"/>
                  </a:schemeClr>
                </a:gs>
              </a:gsLst>
              <a:lin ang="5400000" scaled="1"/>
            </a:gradFill>
            <a:ln w="9525">
              <a:noFill/>
              <a:round/>
              <a:headEnd/>
              <a:tailEnd/>
            </a:ln>
            <a:effectLst/>
          </p:spPr>
          <p:txBody>
            <a:bodyPr/>
            <a:lstStyle/>
            <a:p>
              <a:endParaRPr lang="en-US"/>
            </a:p>
          </p:txBody>
        </p:sp>
        <p:sp>
          <p:nvSpPr>
            <p:cNvPr id="411775"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p:spPr>
          <p:txBody>
            <a:bodyPr wrap="none"/>
            <a:lstStyle/>
            <a:p>
              <a:endParaRPr lang="en-US"/>
            </a:p>
          </p:txBody>
        </p:sp>
        <p:sp>
          <p:nvSpPr>
            <p:cNvPr id="411777"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p:spPr>
          <p:txBody>
            <a:bodyPr wrap="none" anchor="ctr"/>
            <a:lstStyle/>
            <a:p>
              <a:endParaRPr lang="en-US"/>
            </a:p>
          </p:txBody>
        </p:sp>
        <p:sp>
          <p:nvSpPr>
            <p:cNvPr id="411779" name="Rectangle 131"/>
            <p:cNvSpPr>
              <a:spLocks noChangeArrowheads="1"/>
            </p:cNvSpPr>
            <p:nvPr/>
          </p:nvSpPr>
          <p:spPr bwMode="auto">
            <a:xfrm>
              <a:off x="2563" y="1848"/>
              <a:ext cx="355" cy="115"/>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411780" name="Text Box 132"/>
            <p:cNvSpPr txBox="1">
              <a:spLocks noChangeArrowheads="1"/>
            </p:cNvSpPr>
            <p:nvPr/>
          </p:nvSpPr>
          <p:spPr bwMode="auto">
            <a:xfrm>
              <a:off x="2802" y="2424"/>
              <a:ext cx="2031" cy="233"/>
            </a:xfrm>
            <a:prstGeom prst="rect">
              <a:avLst/>
            </a:prstGeom>
            <a:noFill/>
            <a:ln w="9525">
              <a:noFill/>
              <a:miter lim="800000"/>
              <a:headEnd/>
              <a:tailEnd/>
            </a:ln>
            <a:effectLst/>
          </p:spPr>
          <p:txBody>
            <a:bodyPr wrap="none">
              <a:spAutoFit/>
            </a:bodyPr>
            <a:lstStyle/>
            <a:p>
              <a:r>
                <a:rPr lang="en-US" sz="1800" dirty="0"/>
                <a:t>R1 MAC </a:t>
              </a:r>
              <a:r>
                <a:rPr lang="en-US" sz="1800" dirty="0" err="1"/>
                <a:t>addr</a:t>
              </a:r>
              <a:r>
                <a:rPr lang="en-US" sz="1800" dirty="0"/>
                <a:t>  H1 MAC </a:t>
              </a:r>
              <a:r>
                <a:rPr lang="en-US" sz="1800" dirty="0" err="1"/>
                <a:t>addr</a:t>
              </a:r>
              <a:r>
                <a:rPr lang="en-US" sz="1800" dirty="0"/>
                <a:t> </a:t>
              </a:r>
            </a:p>
          </p:txBody>
        </p:sp>
        <p:sp>
          <p:nvSpPr>
            <p:cNvPr id="411781" name="Line 133"/>
            <p:cNvSpPr>
              <a:spLocks noChangeShapeType="1"/>
            </p:cNvSpPr>
            <p:nvPr/>
          </p:nvSpPr>
          <p:spPr bwMode="auto">
            <a:xfrm>
              <a:off x="2822" y="2398"/>
              <a:ext cx="0" cy="270"/>
            </a:xfrm>
            <a:prstGeom prst="line">
              <a:avLst/>
            </a:prstGeom>
            <a:noFill/>
            <a:ln w="9525">
              <a:solidFill>
                <a:schemeClr val="tx1"/>
              </a:solidFill>
              <a:round/>
              <a:headEnd/>
              <a:tailEnd/>
            </a:ln>
            <a:effectLst/>
          </p:spPr>
          <p:txBody>
            <a:bodyPr wrap="none"/>
            <a:lstStyle/>
            <a:p>
              <a:endParaRPr lang="en-US"/>
            </a:p>
          </p:txBody>
        </p:sp>
        <p:sp>
          <p:nvSpPr>
            <p:cNvPr id="411782" name="Line 134"/>
            <p:cNvSpPr>
              <a:spLocks noChangeShapeType="1"/>
            </p:cNvSpPr>
            <p:nvPr/>
          </p:nvSpPr>
          <p:spPr bwMode="auto">
            <a:xfrm>
              <a:off x="3782" y="2398"/>
              <a:ext cx="0" cy="270"/>
            </a:xfrm>
            <a:prstGeom prst="line">
              <a:avLst/>
            </a:prstGeom>
            <a:noFill/>
            <a:ln w="9525">
              <a:solidFill>
                <a:schemeClr val="tx1"/>
              </a:solidFill>
              <a:round/>
              <a:headEnd/>
              <a:tailEnd/>
            </a:ln>
            <a:effectLst/>
          </p:spPr>
          <p:txBody>
            <a:bodyPr wrap="none"/>
            <a:lstStyle/>
            <a:p>
              <a:endParaRPr lang="en-US"/>
            </a:p>
          </p:txBody>
        </p:sp>
        <p:sp>
          <p:nvSpPr>
            <p:cNvPr id="411783" name="Line 135"/>
            <p:cNvSpPr>
              <a:spLocks noChangeShapeType="1"/>
            </p:cNvSpPr>
            <p:nvPr/>
          </p:nvSpPr>
          <p:spPr bwMode="auto">
            <a:xfrm>
              <a:off x="4742" y="2398"/>
              <a:ext cx="0" cy="270"/>
            </a:xfrm>
            <a:prstGeom prst="line">
              <a:avLst/>
            </a:prstGeom>
            <a:noFill/>
            <a:ln w="9525">
              <a:solidFill>
                <a:schemeClr val="tx1"/>
              </a:solidFill>
              <a:round/>
              <a:headEnd/>
              <a:tailEnd/>
            </a:ln>
            <a:effectLst/>
          </p:spPr>
          <p:txBody>
            <a:bodyPr wrap="none"/>
            <a:lstStyle/>
            <a:p>
              <a:endParaRPr lang="en-US"/>
            </a:p>
          </p:txBody>
        </p:sp>
        <p:grpSp>
          <p:nvGrpSpPr>
            <p:cNvPr id="17" name="Group 136"/>
            <p:cNvGrpSpPr>
              <a:grpSpLocks/>
            </p:cNvGrpSpPr>
            <p:nvPr/>
          </p:nvGrpSpPr>
          <p:grpSpPr bwMode="auto">
            <a:xfrm>
              <a:off x="2658" y="2608"/>
              <a:ext cx="120" cy="114"/>
              <a:chOff x="1300" y="3186"/>
              <a:chExt cx="120" cy="114"/>
            </a:xfrm>
          </p:grpSpPr>
          <p:sp>
            <p:nvSpPr>
              <p:cNvPr id="411785" name="Rectangle 137"/>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86" name="Freeform 138"/>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87" name="Freeform 139"/>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grpSp>
          <p:nvGrpSpPr>
            <p:cNvPr id="18" name="Group 140"/>
            <p:cNvGrpSpPr>
              <a:grpSpLocks/>
            </p:cNvGrpSpPr>
            <p:nvPr/>
          </p:nvGrpSpPr>
          <p:grpSpPr bwMode="auto">
            <a:xfrm>
              <a:off x="2674" y="2340"/>
              <a:ext cx="120" cy="114"/>
              <a:chOff x="1300" y="3186"/>
              <a:chExt cx="120" cy="114"/>
            </a:xfrm>
          </p:grpSpPr>
          <p:sp>
            <p:nvSpPr>
              <p:cNvPr id="411789" name="Rectangle 141"/>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90" name="Freeform 142"/>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91" name="Freeform 143"/>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grpSp>
          <p:nvGrpSpPr>
            <p:cNvPr id="19" name="Group 144"/>
            <p:cNvGrpSpPr>
              <a:grpSpLocks/>
            </p:cNvGrpSpPr>
            <p:nvPr/>
          </p:nvGrpSpPr>
          <p:grpSpPr bwMode="auto">
            <a:xfrm>
              <a:off x="4814" y="2352"/>
              <a:ext cx="120" cy="114"/>
              <a:chOff x="1300" y="3186"/>
              <a:chExt cx="120" cy="114"/>
            </a:xfrm>
          </p:grpSpPr>
          <p:sp>
            <p:nvSpPr>
              <p:cNvPr id="411793" name="Rectangle 145"/>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94" name="Freeform 146"/>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795" name="Freeform 147"/>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grpSp>
          <p:nvGrpSpPr>
            <p:cNvPr id="20" name="Group 149"/>
            <p:cNvGrpSpPr>
              <a:grpSpLocks/>
            </p:cNvGrpSpPr>
            <p:nvPr/>
          </p:nvGrpSpPr>
          <p:grpSpPr bwMode="auto">
            <a:xfrm>
              <a:off x="4820" y="2604"/>
              <a:ext cx="120" cy="114"/>
              <a:chOff x="1300" y="3186"/>
              <a:chExt cx="120" cy="114"/>
            </a:xfrm>
          </p:grpSpPr>
          <p:sp>
            <p:nvSpPr>
              <p:cNvPr id="411798" name="Rectangle 150"/>
              <p:cNvSpPr>
                <a:spLocks noChangeArrowheads="1"/>
              </p:cNvSpPr>
              <p:nvPr/>
            </p:nvSpPr>
            <p:spPr bwMode="auto">
              <a:xfrm>
                <a:off x="1300" y="3208"/>
                <a:ext cx="120" cy="56"/>
              </a:xfrm>
              <a:prstGeom prst="rect">
                <a:avLst/>
              </a:prstGeom>
              <a:solidFill>
                <a:schemeClr val="bg1"/>
              </a:solidFill>
              <a:ln w="9525">
                <a:noFill/>
                <a:miter lim="800000"/>
                <a:headEnd/>
                <a:tailEnd/>
              </a:ln>
              <a:effectLst/>
            </p:spPr>
            <p:txBody>
              <a:bodyPr wrap="none" anchor="ctr"/>
              <a:lstStyle/>
              <a:p>
                <a:endParaRPr lang="en-US"/>
              </a:p>
            </p:txBody>
          </p:sp>
          <p:sp>
            <p:nvSpPr>
              <p:cNvPr id="411799" name="Freeform 151"/>
              <p:cNvSpPr>
                <a:spLocks/>
              </p:cNvSpPr>
              <p:nvPr/>
            </p:nvSpPr>
            <p:spPr bwMode="auto">
              <a:xfrm>
                <a:off x="130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sp>
            <p:nvSpPr>
              <p:cNvPr id="411800" name="Freeform 152"/>
              <p:cNvSpPr>
                <a:spLocks/>
              </p:cNvSpPr>
              <p:nvPr/>
            </p:nvSpPr>
            <p:spPr bwMode="auto">
              <a:xfrm>
                <a:off x="1358" y="3186"/>
                <a:ext cx="48" cy="114"/>
              </a:xfrm>
              <a:custGeom>
                <a:avLst/>
                <a:gdLst/>
                <a:ahLst/>
                <a:cxnLst>
                  <a:cxn ang="0">
                    <a:pos x="60" y="0"/>
                  </a:cxn>
                  <a:cxn ang="0">
                    <a:pos x="12" y="48"/>
                  </a:cxn>
                  <a:cxn ang="0">
                    <a:pos x="48" y="84"/>
                  </a:cxn>
                  <a:cxn ang="0">
                    <a:pos x="0" y="150"/>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endParaRPr lang="en-US"/>
              </a:p>
            </p:txBody>
          </p:sp>
        </p:grpSp>
        <p:sp>
          <p:nvSpPr>
            <p:cNvPr id="411801" name="Text Box 153"/>
            <p:cNvSpPr txBox="1">
              <a:spLocks noChangeArrowheads="1"/>
            </p:cNvSpPr>
            <p:nvPr/>
          </p:nvSpPr>
          <p:spPr bwMode="auto">
            <a:xfrm>
              <a:off x="2785" y="2683"/>
              <a:ext cx="817" cy="192"/>
            </a:xfrm>
            <a:prstGeom prst="rect">
              <a:avLst/>
            </a:prstGeom>
            <a:noFill/>
            <a:ln w="9525">
              <a:noFill/>
              <a:miter lim="800000"/>
              <a:headEnd/>
              <a:tailEnd/>
            </a:ln>
            <a:effectLst/>
          </p:spPr>
          <p:txBody>
            <a:bodyPr wrap="none">
              <a:spAutoFit/>
            </a:bodyPr>
            <a:lstStyle/>
            <a:p>
              <a:r>
                <a:rPr lang="en-US" sz="1400">
                  <a:latin typeface="Arial" charset="0"/>
                  <a:cs typeface="Arial" charset="0"/>
                </a:rPr>
                <a:t>dest. address </a:t>
              </a:r>
            </a:p>
          </p:txBody>
        </p:sp>
        <p:sp>
          <p:nvSpPr>
            <p:cNvPr id="411802" name="Text Box 154"/>
            <p:cNvSpPr txBox="1">
              <a:spLocks noChangeArrowheads="1"/>
            </p:cNvSpPr>
            <p:nvPr/>
          </p:nvSpPr>
          <p:spPr bwMode="auto">
            <a:xfrm>
              <a:off x="3762" y="2681"/>
              <a:ext cx="910" cy="192"/>
            </a:xfrm>
            <a:prstGeom prst="rect">
              <a:avLst/>
            </a:prstGeom>
            <a:noFill/>
            <a:ln w="9525">
              <a:noFill/>
              <a:miter lim="800000"/>
              <a:headEnd/>
              <a:tailEnd/>
            </a:ln>
            <a:effectLst/>
          </p:spPr>
          <p:txBody>
            <a:bodyPr wrap="none">
              <a:spAutoFit/>
            </a:bodyPr>
            <a:lstStyle/>
            <a:p>
              <a:r>
                <a:rPr lang="en-US" sz="1400">
                  <a:latin typeface="Arial" charset="0"/>
                  <a:cs typeface="Arial" charset="0"/>
                </a:rPr>
                <a:t>source address </a:t>
              </a:r>
            </a:p>
          </p:txBody>
        </p:sp>
        <p:sp>
          <p:nvSpPr>
            <p:cNvPr id="411804" name="Text Box 156"/>
            <p:cNvSpPr txBox="1">
              <a:spLocks noChangeArrowheads="1"/>
            </p:cNvSpPr>
            <p:nvPr/>
          </p:nvSpPr>
          <p:spPr bwMode="auto">
            <a:xfrm>
              <a:off x="4146" y="2896"/>
              <a:ext cx="1242" cy="291"/>
            </a:xfrm>
            <a:prstGeom prst="rect">
              <a:avLst/>
            </a:prstGeom>
            <a:noFill/>
            <a:ln w="9525">
              <a:noFill/>
              <a:miter lim="800000"/>
              <a:headEnd/>
              <a:tailEnd/>
            </a:ln>
            <a:effectLst/>
          </p:spPr>
          <p:txBody>
            <a:bodyPr wrap="none">
              <a:spAutoFit/>
            </a:bodyPr>
            <a:lstStyle/>
            <a:p>
              <a:r>
                <a:rPr lang="en-US" dirty="0"/>
                <a:t>802</a:t>
              </a:r>
              <a:r>
                <a:rPr lang="en-US" dirty="0">
                  <a:solidFill>
                    <a:schemeClr val="accent2"/>
                  </a:solidFill>
                </a:rPr>
                <a:t>.</a:t>
              </a:r>
              <a:r>
                <a:rPr lang="en-US" b="1" dirty="0">
                  <a:solidFill>
                    <a:schemeClr val="accent2"/>
                  </a:solidFill>
                </a:rPr>
                <a:t>3</a:t>
              </a:r>
              <a:r>
                <a:rPr lang="en-US" dirty="0">
                  <a:solidFill>
                    <a:schemeClr val="accent2"/>
                  </a:solidFill>
                </a:rPr>
                <a:t> </a:t>
              </a:r>
              <a:r>
                <a:rPr lang="en-US" dirty="0"/>
                <a:t>frame</a:t>
              </a:r>
            </a:p>
          </p:txBody>
        </p:sp>
      </p:grpSp>
      <p:sp>
        <p:nvSpPr>
          <p:cNvPr id="114" name="Rectangle 49"/>
          <p:cNvSpPr txBox="1">
            <a:spLocks noChangeArrowheads="1"/>
          </p:cNvSpPr>
          <p:nvPr/>
        </p:nvSpPr>
        <p:spPr>
          <a:xfrm>
            <a:off x="179388" y="115888"/>
            <a:ext cx="8785225" cy="792162"/>
          </a:xfrm>
          <a:prstGeom prst="rect">
            <a:avLst/>
          </a:prstGeom>
          <a:solidFill>
            <a:schemeClr val="accent2"/>
          </a:solidFill>
        </p:spPr>
        <p:txBody>
          <a:body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j-lt"/>
                <a:ea typeface="+mj-ea"/>
                <a:cs typeface="+mj-cs"/>
              </a:rPr>
              <a:t>802.11 Frame - Addresses</a:t>
            </a:r>
            <a:endParaRPr kumimoji="0" lang="en-US" sz="4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j-lt"/>
              <a:ea typeface="+mj-ea"/>
              <a:cs typeface="+mj-cs"/>
            </a:endParaRPr>
          </a:p>
        </p:txBody>
      </p:sp>
      <p:sp>
        <p:nvSpPr>
          <p:cNvPr id="117"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
        <p:nvSpPr>
          <p:cNvPr id="21" name="Footer Placeholder 20"/>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22" name="Slide Number Placeholder 21"/>
          <p:cNvSpPr>
            <a:spLocks noGrp="1"/>
          </p:cNvSpPr>
          <p:nvPr>
            <p:ph type="sldNum" sz="quarter" idx="11"/>
          </p:nvPr>
        </p:nvSpPr>
        <p:spPr/>
        <p:txBody>
          <a:bodyPr/>
          <a:lstStyle/>
          <a:p>
            <a:pPr>
              <a:defRPr/>
            </a:pPr>
            <a:fld id="{AA5A483E-2C16-4A7C-A450-A95C47757885}" type="slidenum">
              <a:rPr lang="en-US" smtClean="0"/>
              <a:pPr>
                <a:defRPr/>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442913" y="3752861"/>
            <a:ext cx="8534400" cy="1104899"/>
            <a:chOff x="240" y="1896"/>
            <a:chExt cx="5376" cy="696"/>
          </a:xfrm>
        </p:grpSpPr>
        <p:sp>
          <p:nvSpPr>
            <p:cNvPr id="414744" name="Rectangle 24"/>
            <p:cNvSpPr>
              <a:spLocks noChangeArrowheads="1"/>
            </p:cNvSpPr>
            <p:nvPr/>
          </p:nvSpPr>
          <p:spPr bwMode="auto">
            <a:xfrm>
              <a:off x="864" y="2208"/>
              <a:ext cx="624"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Type</a:t>
              </a:r>
            </a:p>
          </p:txBody>
        </p:sp>
        <p:sp>
          <p:nvSpPr>
            <p:cNvPr id="414745" name="Rectangle 25"/>
            <p:cNvSpPr>
              <a:spLocks noChangeArrowheads="1"/>
            </p:cNvSpPr>
            <p:nvPr/>
          </p:nvSpPr>
          <p:spPr bwMode="auto">
            <a:xfrm>
              <a:off x="2592"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From</a:t>
              </a:r>
            </a:p>
            <a:p>
              <a:pPr algn="ctr" eaLnBrk="1" hangingPunct="1"/>
              <a:r>
                <a:rPr lang="en-US" sz="1600" b="1" dirty="0">
                  <a:solidFill>
                    <a:schemeClr val="bg1"/>
                  </a:solidFill>
                  <a:latin typeface="Arial" charset="0"/>
                </a:rPr>
                <a:t>AP</a:t>
              </a:r>
            </a:p>
          </p:txBody>
        </p:sp>
        <p:sp>
          <p:nvSpPr>
            <p:cNvPr id="414746" name="Rectangle 26"/>
            <p:cNvSpPr>
              <a:spLocks noChangeArrowheads="1"/>
            </p:cNvSpPr>
            <p:nvPr/>
          </p:nvSpPr>
          <p:spPr bwMode="auto">
            <a:xfrm>
              <a:off x="1488" y="2208"/>
              <a:ext cx="67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Subtype</a:t>
              </a:r>
            </a:p>
          </p:txBody>
        </p:sp>
        <p:sp>
          <p:nvSpPr>
            <p:cNvPr id="414747" name="Rectangle 27"/>
            <p:cNvSpPr>
              <a:spLocks noChangeArrowheads="1"/>
            </p:cNvSpPr>
            <p:nvPr/>
          </p:nvSpPr>
          <p:spPr bwMode="auto">
            <a:xfrm>
              <a:off x="2166"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To</a:t>
              </a:r>
            </a:p>
            <a:p>
              <a:pPr algn="ctr" eaLnBrk="1" hangingPunct="1"/>
              <a:r>
                <a:rPr lang="en-US" sz="1600" b="1" dirty="0">
                  <a:solidFill>
                    <a:schemeClr val="bg1"/>
                  </a:solidFill>
                  <a:latin typeface="Arial" charset="0"/>
                </a:rPr>
                <a:t>AP</a:t>
              </a:r>
            </a:p>
          </p:txBody>
        </p:sp>
        <p:sp>
          <p:nvSpPr>
            <p:cNvPr id="414748" name="Rectangle 28"/>
            <p:cNvSpPr>
              <a:spLocks noChangeArrowheads="1"/>
            </p:cNvSpPr>
            <p:nvPr/>
          </p:nvSpPr>
          <p:spPr bwMode="auto">
            <a:xfrm>
              <a:off x="3024"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More </a:t>
              </a:r>
            </a:p>
            <a:p>
              <a:pPr algn="ctr" eaLnBrk="1" hangingPunct="1"/>
              <a:r>
                <a:rPr lang="en-US" sz="1600" b="1" dirty="0" err="1">
                  <a:solidFill>
                    <a:schemeClr val="bg1"/>
                  </a:solidFill>
                  <a:latin typeface="Arial" charset="0"/>
                </a:rPr>
                <a:t>frag</a:t>
              </a:r>
              <a:endParaRPr lang="en-US" sz="1600" b="1" dirty="0">
                <a:solidFill>
                  <a:schemeClr val="bg1"/>
                </a:solidFill>
                <a:latin typeface="Arial" charset="0"/>
              </a:endParaRPr>
            </a:p>
          </p:txBody>
        </p:sp>
        <p:sp>
          <p:nvSpPr>
            <p:cNvPr id="414749" name="Rectangle 29"/>
            <p:cNvSpPr>
              <a:spLocks noChangeArrowheads="1"/>
            </p:cNvSpPr>
            <p:nvPr/>
          </p:nvSpPr>
          <p:spPr bwMode="auto">
            <a:xfrm>
              <a:off x="4752"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WEP</a:t>
              </a:r>
            </a:p>
          </p:txBody>
        </p:sp>
        <p:sp>
          <p:nvSpPr>
            <p:cNvPr id="414750" name="Rectangle 30"/>
            <p:cNvSpPr>
              <a:spLocks noChangeArrowheads="1"/>
            </p:cNvSpPr>
            <p:nvPr/>
          </p:nvSpPr>
          <p:spPr bwMode="auto">
            <a:xfrm>
              <a:off x="4320"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More</a:t>
              </a:r>
            </a:p>
            <a:p>
              <a:pPr algn="ctr" eaLnBrk="1" hangingPunct="1"/>
              <a:r>
                <a:rPr lang="en-US" sz="1600" b="1" dirty="0">
                  <a:solidFill>
                    <a:schemeClr val="bg1"/>
                  </a:solidFill>
                  <a:latin typeface="Arial" charset="0"/>
                </a:rPr>
                <a:t>data</a:t>
              </a:r>
            </a:p>
          </p:txBody>
        </p:sp>
        <p:sp>
          <p:nvSpPr>
            <p:cNvPr id="414751" name="Rectangle 31"/>
            <p:cNvSpPr>
              <a:spLocks noChangeArrowheads="1"/>
            </p:cNvSpPr>
            <p:nvPr/>
          </p:nvSpPr>
          <p:spPr bwMode="auto">
            <a:xfrm>
              <a:off x="3888"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Power</a:t>
              </a:r>
            </a:p>
            <a:p>
              <a:pPr algn="ctr" eaLnBrk="1" hangingPunct="1"/>
              <a:r>
                <a:rPr lang="en-US" sz="1600" b="1" dirty="0">
                  <a:solidFill>
                    <a:schemeClr val="bg1"/>
                  </a:solidFill>
                  <a:latin typeface="Arial" charset="0"/>
                </a:rPr>
                <a:t>mgt</a:t>
              </a:r>
            </a:p>
          </p:txBody>
        </p:sp>
        <p:sp>
          <p:nvSpPr>
            <p:cNvPr id="414752" name="Rectangle 32"/>
            <p:cNvSpPr>
              <a:spLocks noChangeArrowheads="1"/>
            </p:cNvSpPr>
            <p:nvPr/>
          </p:nvSpPr>
          <p:spPr bwMode="auto">
            <a:xfrm>
              <a:off x="3456"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Retry</a:t>
              </a:r>
            </a:p>
          </p:txBody>
        </p:sp>
        <p:sp>
          <p:nvSpPr>
            <p:cNvPr id="414753" name="Rectangle 33"/>
            <p:cNvSpPr>
              <a:spLocks noChangeArrowheads="1"/>
            </p:cNvSpPr>
            <p:nvPr/>
          </p:nvSpPr>
          <p:spPr bwMode="auto">
            <a:xfrm>
              <a:off x="5184" y="2208"/>
              <a:ext cx="432"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err="1">
                  <a:solidFill>
                    <a:schemeClr val="bg1"/>
                  </a:solidFill>
                  <a:latin typeface="Arial" charset="0"/>
                </a:rPr>
                <a:t>Rsvd</a:t>
              </a:r>
              <a:endParaRPr lang="en-US" sz="1600" b="1" dirty="0">
                <a:solidFill>
                  <a:schemeClr val="bg1"/>
                </a:solidFill>
                <a:latin typeface="Arial" charset="0"/>
              </a:endParaRPr>
            </a:p>
          </p:txBody>
        </p:sp>
        <p:sp>
          <p:nvSpPr>
            <p:cNvPr id="414754" name="Rectangle 34"/>
            <p:cNvSpPr>
              <a:spLocks noChangeArrowheads="1"/>
            </p:cNvSpPr>
            <p:nvPr/>
          </p:nvSpPr>
          <p:spPr bwMode="auto">
            <a:xfrm>
              <a:off x="240" y="2208"/>
              <a:ext cx="624"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Protocol</a:t>
              </a:r>
            </a:p>
            <a:p>
              <a:pPr algn="ctr" eaLnBrk="1" hangingPunct="1"/>
              <a:r>
                <a:rPr lang="en-US" sz="1600" b="1" dirty="0">
                  <a:solidFill>
                    <a:schemeClr val="bg1"/>
                  </a:solidFill>
                  <a:latin typeface="Arial" charset="0"/>
                </a:rPr>
                <a:t>version</a:t>
              </a:r>
            </a:p>
          </p:txBody>
        </p:sp>
        <p:sp>
          <p:nvSpPr>
            <p:cNvPr id="414755" name="Text Box 35"/>
            <p:cNvSpPr txBox="1">
              <a:spLocks noChangeArrowheads="1"/>
            </p:cNvSpPr>
            <p:nvPr/>
          </p:nvSpPr>
          <p:spPr bwMode="auto">
            <a:xfrm>
              <a:off x="456"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414756" name="Text Box 36"/>
            <p:cNvSpPr txBox="1">
              <a:spLocks noChangeArrowheads="1"/>
            </p:cNvSpPr>
            <p:nvPr/>
          </p:nvSpPr>
          <p:spPr bwMode="auto">
            <a:xfrm>
              <a:off x="1086"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414757" name="Text Box 37"/>
            <p:cNvSpPr txBox="1">
              <a:spLocks noChangeArrowheads="1"/>
            </p:cNvSpPr>
            <p:nvPr/>
          </p:nvSpPr>
          <p:spPr bwMode="auto">
            <a:xfrm>
              <a:off x="1728" y="1896"/>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4</a:t>
              </a:r>
            </a:p>
          </p:txBody>
        </p:sp>
        <p:sp>
          <p:nvSpPr>
            <p:cNvPr id="414758" name="Text Box 38"/>
            <p:cNvSpPr txBox="1">
              <a:spLocks noChangeArrowheads="1"/>
            </p:cNvSpPr>
            <p:nvPr/>
          </p:nvSpPr>
          <p:spPr bwMode="auto">
            <a:xfrm>
              <a:off x="2256"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59" name="Text Box 39"/>
            <p:cNvSpPr txBox="1">
              <a:spLocks noChangeArrowheads="1"/>
            </p:cNvSpPr>
            <p:nvPr/>
          </p:nvSpPr>
          <p:spPr bwMode="auto">
            <a:xfrm>
              <a:off x="2688"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60" name="Text Box 40"/>
            <p:cNvSpPr txBox="1">
              <a:spLocks noChangeArrowheads="1"/>
            </p:cNvSpPr>
            <p:nvPr/>
          </p:nvSpPr>
          <p:spPr bwMode="auto">
            <a:xfrm>
              <a:off x="3120" y="1902"/>
              <a:ext cx="196" cy="231"/>
            </a:xfrm>
            <a:prstGeom prst="rect">
              <a:avLst/>
            </a:prstGeom>
            <a:noFill/>
            <a:ln w="9525">
              <a:noFill/>
              <a:miter lim="800000"/>
              <a:headEnd/>
              <a:tailEnd/>
            </a:ln>
            <a:effectLst/>
          </p:spPr>
          <p:txBody>
            <a:bodyPr wrap="none">
              <a:spAutoFit/>
            </a:bodyPr>
            <a:lstStyle/>
            <a:p>
              <a:pPr eaLnBrk="1" hangingPunct="1"/>
              <a:r>
                <a:rPr lang="en-US">
                  <a:latin typeface="Arial" charset="0"/>
                </a:rPr>
                <a:t>1</a:t>
              </a:r>
            </a:p>
          </p:txBody>
        </p:sp>
        <p:sp>
          <p:nvSpPr>
            <p:cNvPr id="414761" name="Text Box 41"/>
            <p:cNvSpPr txBox="1">
              <a:spLocks noChangeArrowheads="1"/>
            </p:cNvSpPr>
            <p:nvPr/>
          </p:nvSpPr>
          <p:spPr bwMode="auto">
            <a:xfrm>
              <a:off x="4416"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62" name="Text Box 42"/>
            <p:cNvSpPr txBox="1">
              <a:spLocks noChangeArrowheads="1"/>
            </p:cNvSpPr>
            <p:nvPr/>
          </p:nvSpPr>
          <p:spPr bwMode="auto">
            <a:xfrm>
              <a:off x="4850"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63" name="Text Box 43"/>
            <p:cNvSpPr txBox="1">
              <a:spLocks noChangeArrowheads="1"/>
            </p:cNvSpPr>
            <p:nvPr/>
          </p:nvSpPr>
          <p:spPr bwMode="auto">
            <a:xfrm>
              <a:off x="5280"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64" name="Text Box 44"/>
            <p:cNvSpPr txBox="1">
              <a:spLocks noChangeArrowheads="1"/>
            </p:cNvSpPr>
            <p:nvPr/>
          </p:nvSpPr>
          <p:spPr bwMode="auto">
            <a:xfrm>
              <a:off x="3561"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sp>
          <p:nvSpPr>
            <p:cNvPr id="414765" name="Text Box 45"/>
            <p:cNvSpPr txBox="1">
              <a:spLocks noChangeArrowheads="1"/>
            </p:cNvSpPr>
            <p:nvPr/>
          </p:nvSpPr>
          <p:spPr bwMode="auto">
            <a:xfrm>
              <a:off x="3984" y="190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1</a:t>
              </a:r>
            </a:p>
          </p:txBody>
        </p:sp>
      </p:grpSp>
      <p:sp>
        <p:nvSpPr>
          <p:cNvPr id="414767" name="Freeform 47"/>
          <p:cNvSpPr>
            <a:spLocks/>
          </p:cNvSpPr>
          <p:nvPr/>
        </p:nvSpPr>
        <p:spPr bwMode="auto">
          <a:xfrm>
            <a:off x="430213" y="3143248"/>
            <a:ext cx="8713787" cy="996952"/>
          </a:xfrm>
          <a:custGeom>
            <a:avLst/>
            <a:gdLst/>
            <a:ahLst/>
            <a:cxnLst>
              <a:cxn ang="0">
                <a:pos x="64" y="0"/>
              </a:cxn>
              <a:cxn ang="0">
                <a:pos x="0" y="664"/>
              </a:cxn>
              <a:cxn ang="0">
                <a:pos x="5392" y="672"/>
              </a:cxn>
              <a:cxn ang="0">
                <a:pos x="584" y="0"/>
              </a:cxn>
              <a:cxn ang="0">
                <a:pos x="64" y="0"/>
              </a:cxn>
            </a:cxnLst>
            <a:rect l="0" t="0" r="r" b="b"/>
            <a:pathLst>
              <a:path w="5489" h="672">
                <a:moveTo>
                  <a:pt x="64" y="0"/>
                </a:moveTo>
                <a:lnTo>
                  <a:pt x="0" y="664"/>
                </a:lnTo>
                <a:lnTo>
                  <a:pt x="5392" y="672"/>
                </a:lnTo>
                <a:cubicBezTo>
                  <a:pt x="5489" y="561"/>
                  <a:pt x="976" y="408"/>
                  <a:pt x="584" y="0"/>
                </a:cubicBezTo>
                <a:cubicBezTo>
                  <a:pt x="152" y="0"/>
                  <a:pt x="172" y="0"/>
                  <a:pt x="64" y="0"/>
                </a:cubicBezTo>
                <a:close/>
              </a:path>
            </a:pathLst>
          </a:custGeom>
          <a:gradFill rotWithShape="1">
            <a:gsLst>
              <a:gs pos="0">
                <a:schemeClr val="tx1"/>
              </a:gs>
              <a:gs pos="100000">
                <a:schemeClr val="bg1">
                  <a:alpha val="17999"/>
                </a:schemeClr>
              </a:gs>
            </a:gsLst>
            <a:lin ang="5400000" scaled="1"/>
          </a:gradFill>
          <a:ln w="9525">
            <a:noFill/>
            <a:round/>
            <a:headEnd/>
            <a:tailEnd/>
          </a:ln>
          <a:effectLst/>
        </p:spPr>
        <p:txBody>
          <a:bodyPr/>
          <a:lstStyle/>
          <a:p>
            <a:endParaRPr lang="en-US"/>
          </a:p>
        </p:txBody>
      </p:sp>
      <p:sp>
        <p:nvSpPr>
          <p:cNvPr id="414769" name="Text Box 49"/>
          <p:cNvSpPr txBox="1">
            <a:spLocks noChangeArrowheads="1"/>
          </p:cNvSpPr>
          <p:nvPr/>
        </p:nvSpPr>
        <p:spPr bwMode="auto">
          <a:xfrm>
            <a:off x="362264" y="1071546"/>
            <a:ext cx="3709670" cy="707886"/>
          </a:xfrm>
          <a:prstGeom prst="rect">
            <a:avLst/>
          </a:prstGeom>
          <a:noFill/>
          <a:ln w="9525">
            <a:noFill/>
            <a:miter lim="800000"/>
            <a:headEnd/>
            <a:tailEnd/>
          </a:ln>
          <a:effectLst/>
        </p:spPr>
        <p:txBody>
          <a:bodyPr wrap="none">
            <a:spAutoFit/>
          </a:bodyPr>
          <a:lstStyle/>
          <a:p>
            <a:pPr algn="l"/>
            <a:r>
              <a:rPr lang="en-US" sz="2000" dirty="0"/>
              <a:t>duration of reserved </a:t>
            </a:r>
          </a:p>
          <a:p>
            <a:pPr algn="l"/>
            <a:r>
              <a:rPr lang="en-US" sz="2000" dirty="0"/>
              <a:t>transmission time (RTS/CTS)</a:t>
            </a:r>
          </a:p>
        </p:txBody>
      </p:sp>
      <p:sp>
        <p:nvSpPr>
          <p:cNvPr id="414770" name="Line 50"/>
          <p:cNvSpPr>
            <a:spLocks noChangeShapeType="1"/>
          </p:cNvSpPr>
          <p:nvPr/>
        </p:nvSpPr>
        <p:spPr bwMode="auto">
          <a:xfrm flipH="1">
            <a:off x="1928794" y="1785925"/>
            <a:ext cx="214314" cy="571505"/>
          </a:xfrm>
          <a:prstGeom prst="line">
            <a:avLst/>
          </a:prstGeom>
          <a:noFill/>
          <a:ln w="25400">
            <a:solidFill>
              <a:schemeClr val="tx1"/>
            </a:solidFill>
            <a:round/>
            <a:headEnd/>
            <a:tailEnd type="triangle" w="med" len="med"/>
          </a:ln>
          <a:effectLst/>
        </p:spPr>
        <p:txBody>
          <a:bodyPr wrap="none"/>
          <a:lstStyle/>
          <a:p>
            <a:endParaRPr lang="en-US"/>
          </a:p>
        </p:txBody>
      </p:sp>
      <p:sp>
        <p:nvSpPr>
          <p:cNvPr id="414771" name="Text Box 51"/>
          <p:cNvSpPr txBox="1">
            <a:spLocks noChangeArrowheads="1"/>
          </p:cNvSpPr>
          <p:nvPr/>
        </p:nvSpPr>
        <p:spPr bwMode="auto">
          <a:xfrm>
            <a:off x="5572132" y="1071546"/>
            <a:ext cx="3000396" cy="400110"/>
          </a:xfrm>
          <a:prstGeom prst="rect">
            <a:avLst/>
          </a:prstGeom>
          <a:noFill/>
          <a:ln w="9525">
            <a:noFill/>
            <a:miter lim="800000"/>
            <a:headEnd/>
            <a:tailEnd/>
          </a:ln>
          <a:effectLst/>
        </p:spPr>
        <p:txBody>
          <a:bodyPr wrap="square">
            <a:spAutoFit/>
          </a:bodyPr>
          <a:lstStyle/>
          <a:p>
            <a:pPr algn="l"/>
            <a:r>
              <a:rPr lang="en-US" sz="2000" dirty="0"/>
              <a:t>frame </a:t>
            </a:r>
            <a:r>
              <a:rPr lang="en-US" sz="2000" dirty="0" err="1"/>
              <a:t>seq</a:t>
            </a:r>
            <a:r>
              <a:rPr lang="en-US" sz="2000" dirty="0"/>
              <a:t> </a:t>
            </a:r>
            <a:r>
              <a:rPr lang="en-US" sz="2000" dirty="0" smtClean="0"/>
              <a:t># (</a:t>
            </a:r>
            <a:r>
              <a:rPr lang="en-US" sz="2000" dirty="0"/>
              <a:t>for RDT)</a:t>
            </a:r>
          </a:p>
        </p:txBody>
      </p:sp>
      <p:sp>
        <p:nvSpPr>
          <p:cNvPr id="414772" name="Line 52"/>
          <p:cNvSpPr>
            <a:spLocks noChangeShapeType="1"/>
          </p:cNvSpPr>
          <p:nvPr/>
        </p:nvSpPr>
        <p:spPr bwMode="auto">
          <a:xfrm flipH="1">
            <a:off x="5410200" y="1493838"/>
            <a:ext cx="487363" cy="912812"/>
          </a:xfrm>
          <a:prstGeom prst="line">
            <a:avLst/>
          </a:prstGeom>
          <a:noFill/>
          <a:ln w="25400">
            <a:solidFill>
              <a:schemeClr val="tx1"/>
            </a:solidFill>
            <a:round/>
            <a:headEnd/>
            <a:tailEnd type="triangle" w="med" len="med"/>
          </a:ln>
          <a:effectLst/>
        </p:spPr>
        <p:txBody>
          <a:bodyPr wrap="none"/>
          <a:lstStyle/>
          <a:p>
            <a:endParaRPr lang="en-US"/>
          </a:p>
        </p:txBody>
      </p:sp>
      <p:sp>
        <p:nvSpPr>
          <p:cNvPr id="414773" name="Line 53"/>
          <p:cNvSpPr>
            <a:spLocks noChangeShapeType="1"/>
          </p:cNvSpPr>
          <p:nvPr/>
        </p:nvSpPr>
        <p:spPr bwMode="auto">
          <a:xfrm flipH="1" flipV="1">
            <a:off x="2012949" y="4908550"/>
            <a:ext cx="344472" cy="449276"/>
          </a:xfrm>
          <a:prstGeom prst="line">
            <a:avLst/>
          </a:prstGeom>
          <a:noFill/>
          <a:ln w="25400">
            <a:solidFill>
              <a:schemeClr val="tx1"/>
            </a:solidFill>
            <a:round/>
            <a:headEnd/>
            <a:tailEnd type="triangle" w="med" len="med"/>
          </a:ln>
          <a:effectLst/>
        </p:spPr>
        <p:txBody>
          <a:bodyPr wrap="none"/>
          <a:lstStyle/>
          <a:p>
            <a:endParaRPr lang="en-US"/>
          </a:p>
        </p:txBody>
      </p:sp>
      <p:sp>
        <p:nvSpPr>
          <p:cNvPr id="414774" name="Text Box 54"/>
          <p:cNvSpPr txBox="1">
            <a:spLocks noChangeArrowheads="1"/>
          </p:cNvSpPr>
          <p:nvPr/>
        </p:nvSpPr>
        <p:spPr bwMode="auto">
          <a:xfrm>
            <a:off x="1849437" y="5357826"/>
            <a:ext cx="2579687" cy="641350"/>
          </a:xfrm>
          <a:prstGeom prst="rect">
            <a:avLst/>
          </a:prstGeom>
          <a:noFill/>
          <a:ln w="9525">
            <a:noFill/>
            <a:miter lim="800000"/>
            <a:headEnd/>
            <a:tailEnd/>
          </a:ln>
          <a:effectLst/>
        </p:spPr>
        <p:txBody>
          <a:bodyPr wrap="none">
            <a:spAutoFit/>
          </a:bodyPr>
          <a:lstStyle/>
          <a:p>
            <a:r>
              <a:rPr lang="en-US" dirty="0"/>
              <a:t>frame type</a:t>
            </a:r>
          </a:p>
          <a:p>
            <a:r>
              <a:rPr lang="en-US" dirty="0"/>
              <a:t>(RTS, CTS, ACK, data)</a:t>
            </a:r>
          </a:p>
        </p:txBody>
      </p:sp>
      <p:sp>
        <p:nvSpPr>
          <p:cNvPr id="55" name="Rectangle 49"/>
          <p:cNvSpPr txBox="1">
            <a:spLocks noChangeArrowheads="1"/>
          </p:cNvSpPr>
          <p:nvPr/>
        </p:nvSpPr>
        <p:spPr>
          <a:xfrm>
            <a:off x="251520" y="115888"/>
            <a:ext cx="8892480" cy="792162"/>
          </a:xfrm>
          <a:prstGeom prst="rect">
            <a:avLst/>
          </a:prstGeom>
          <a:solidFill>
            <a:schemeClr val="accent2"/>
          </a:solidFill>
        </p:spPr>
        <p:txBody>
          <a:body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j-lt"/>
                <a:ea typeface="+mj-ea"/>
                <a:cs typeface="+mj-cs"/>
              </a:rPr>
              <a:t>802.11 Frame Addresses (more)</a:t>
            </a:r>
            <a:endParaRPr kumimoji="0" lang="en-US" sz="4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j-lt"/>
              <a:ea typeface="+mj-ea"/>
              <a:cs typeface="+mj-cs"/>
            </a:endParaRPr>
          </a:p>
        </p:txBody>
      </p:sp>
      <p:grpSp>
        <p:nvGrpSpPr>
          <p:cNvPr id="58" name="Group 2"/>
          <p:cNvGrpSpPr>
            <a:grpSpLocks/>
          </p:cNvGrpSpPr>
          <p:nvPr/>
        </p:nvGrpSpPr>
        <p:grpSpPr bwMode="auto">
          <a:xfrm>
            <a:off x="487391" y="2036759"/>
            <a:ext cx="8077200" cy="1035051"/>
            <a:chOff x="240" y="836"/>
            <a:chExt cx="5088" cy="652"/>
          </a:xfrm>
        </p:grpSpPr>
        <p:sp>
          <p:nvSpPr>
            <p:cNvPr id="59" name="Rectangle 3"/>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frame</a:t>
              </a:r>
            </a:p>
            <a:p>
              <a:pPr algn="ctr" eaLnBrk="1" hangingPunct="1"/>
              <a:r>
                <a:rPr lang="en-US" sz="1600" b="1" dirty="0">
                  <a:solidFill>
                    <a:schemeClr val="bg1"/>
                  </a:solidFill>
                  <a:latin typeface="Arial" charset="0"/>
                </a:rPr>
                <a:t>control</a:t>
              </a:r>
            </a:p>
          </p:txBody>
        </p:sp>
        <p:sp>
          <p:nvSpPr>
            <p:cNvPr id="60" name="Rectangle 4"/>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duration</a:t>
              </a:r>
            </a:p>
          </p:txBody>
        </p:sp>
        <p:sp>
          <p:nvSpPr>
            <p:cNvPr id="61" name="Rectangle 5"/>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1</a:t>
              </a:r>
            </a:p>
          </p:txBody>
        </p:sp>
        <p:sp>
          <p:nvSpPr>
            <p:cNvPr id="62" name="Rectangle 6"/>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2</a:t>
              </a:r>
            </a:p>
          </p:txBody>
        </p:sp>
        <p:sp>
          <p:nvSpPr>
            <p:cNvPr id="63" name="Rectangle 7"/>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4</a:t>
              </a:r>
            </a:p>
          </p:txBody>
        </p:sp>
        <p:sp>
          <p:nvSpPr>
            <p:cNvPr id="64" name="Rectangle 8"/>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address</a:t>
              </a:r>
            </a:p>
            <a:p>
              <a:pPr algn="ctr" eaLnBrk="1" hangingPunct="1"/>
              <a:r>
                <a:rPr lang="en-US" sz="1600" b="1" dirty="0">
                  <a:solidFill>
                    <a:schemeClr val="bg1"/>
                  </a:solidFill>
                  <a:latin typeface="Arial" charset="0"/>
                </a:rPr>
                <a:t>3</a:t>
              </a:r>
            </a:p>
          </p:txBody>
        </p:sp>
        <p:sp>
          <p:nvSpPr>
            <p:cNvPr id="65" name="Rectangle 9"/>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endParaRPr lang="en-US" sz="1600">
                <a:latin typeface="Arial" charset="0"/>
              </a:endParaRPr>
            </a:p>
          </p:txBody>
        </p:sp>
        <p:sp>
          <p:nvSpPr>
            <p:cNvPr id="66" name="Rectangle 10"/>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p:spPr>
          <p:txBody>
            <a:bodyPr wrap="none" anchor="ctr"/>
            <a:lstStyle/>
            <a:p>
              <a:pPr algn="ctr" eaLnBrk="1" hangingPunct="1"/>
              <a:r>
                <a:rPr lang="en-US" sz="1600" b="1" dirty="0">
                  <a:latin typeface="Arial" charset="0"/>
                </a:rPr>
                <a:t>payload</a:t>
              </a:r>
            </a:p>
          </p:txBody>
        </p:sp>
        <p:sp>
          <p:nvSpPr>
            <p:cNvPr id="67" name="Rectangle 11"/>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600" b="1" dirty="0">
                  <a:solidFill>
                    <a:schemeClr val="bg1"/>
                  </a:solidFill>
                  <a:latin typeface="Arial" charset="0"/>
                </a:rPr>
                <a:t>CRC</a:t>
              </a:r>
            </a:p>
          </p:txBody>
        </p:sp>
        <p:sp>
          <p:nvSpPr>
            <p:cNvPr id="68" name="Text Box 12"/>
            <p:cNvSpPr txBox="1">
              <a:spLocks noChangeArrowheads="1"/>
            </p:cNvSpPr>
            <p:nvPr/>
          </p:nvSpPr>
          <p:spPr bwMode="auto">
            <a:xfrm>
              <a:off x="42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69" name="Text Box 13"/>
            <p:cNvSpPr txBox="1">
              <a:spLocks noChangeArrowheads="1"/>
            </p:cNvSpPr>
            <p:nvPr/>
          </p:nvSpPr>
          <p:spPr bwMode="auto">
            <a:xfrm>
              <a:off x="923"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70" name="Text Box 14"/>
            <p:cNvSpPr txBox="1">
              <a:spLocks noChangeArrowheads="1"/>
            </p:cNvSpPr>
            <p:nvPr/>
          </p:nvSpPr>
          <p:spPr bwMode="auto">
            <a:xfrm>
              <a:off x="150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71" name="Text Box 15"/>
            <p:cNvSpPr txBox="1">
              <a:spLocks noChangeArrowheads="1"/>
            </p:cNvSpPr>
            <p:nvPr/>
          </p:nvSpPr>
          <p:spPr bwMode="auto">
            <a:xfrm>
              <a:off x="2003"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72" name="Text Box 16"/>
            <p:cNvSpPr txBox="1">
              <a:spLocks noChangeArrowheads="1"/>
            </p:cNvSpPr>
            <p:nvPr/>
          </p:nvSpPr>
          <p:spPr bwMode="auto">
            <a:xfrm>
              <a:off x="249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73" name="Text Box 17"/>
            <p:cNvSpPr txBox="1">
              <a:spLocks noChangeArrowheads="1"/>
            </p:cNvSpPr>
            <p:nvPr/>
          </p:nvSpPr>
          <p:spPr bwMode="auto">
            <a:xfrm>
              <a:off x="303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2</a:t>
              </a:r>
            </a:p>
          </p:txBody>
        </p:sp>
        <p:sp>
          <p:nvSpPr>
            <p:cNvPr id="74" name="Text Box 18"/>
            <p:cNvSpPr txBox="1">
              <a:spLocks noChangeArrowheads="1"/>
            </p:cNvSpPr>
            <p:nvPr/>
          </p:nvSpPr>
          <p:spPr bwMode="auto">
            <a:xfrm>
              <a:off x="3578" y="842"/>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6</a:t>
              </a:r>
            </a:p>
          </p:txBody>
        </p:sp>
        <p:sp>
          <p:nvSpPr>
            <p:cNvPr id="75" name="Text Box 19"/>
            <p:cNvSpPr txBox="1">
              <a:spLocks noChangeArrowheads="1"/>
            </p:cNvSpPr>
            <p:nvPr/>
          </p:nvSpPr>
          <p:spPr bwMode="auto">
            <a:xfrm>
              <a:off x="4032" y="842"/>
              <a:ext cx="644" cy="231"/>
            </a:xfrm>
            <a:prstGeom prst="rect">
              <a:avLst/>
            </a:prstGeom>
            <a:noFill/>
            <a:ln w="9525">
              <a:noFill/>
              <a:miter lim="800000"/>
              <a:headEnd/>
              <a:tailEnd/>
            </a:ln>
            <a:effectLst/>
          </p:spPr>
          <p:txBody>
            <a:bodyPr wrap="none">
              <a:spAutoFit/>
            </a:bodyPr>
            <a:lstStyle/>
            <a:p>
              <a:pPr eaLnBrk="1" hangingPunct="1"/>
              <a:r>
                <a:rPr lang="en-US" dirty="0">
                  <a:latin typeface="Arial" charset="0"/>
                </a:rPr>
                <a:t>0 - 2312</a:t>
              </a:r>
            </a:p>
          </p:txBody>
        </p:sp>
        <p:sp>
          <p:nvSpPr>
            <p:cNvPr id="76" name="Text Box 20"/>
            <p:cNvSpPr txBox="1">
              <a:spLocks noChangeArrowheads="1"/>
            </p:cNvSpPr>
            <p:nvPr/>
          </p:nvSpPr>
          <p:spPr bwMode="auto">
            <a:xfrm>
              <a:off x="4973" y="836"/>
              <a:ext cx="196" cy="231"/>
            </a:xfrm>
            <a:prstGeom prst="rect">
              <a:avLst/>
            </a:prstGeom>
            <a:noFill/>
            <a:ln w="9525">
              <a:noFill/>
              <a:miter lim="800000"/>
              <a:headEnd/>
              <a:tailEnd/>
            </a:ln>
            <a:effectLst/>
          </p:spPr>
          <p:txBody>
            <a:bodyPr wrap="none">
              <a:spAutoFit/>
            </a:bodyPr>
            <a:lstStyle/>
            <a:p>
              <a:pPr eaLnBrk="1" hangingPunct="1"/>
              <a:r>
                <a:rPr lang="en-US" dirty="0">
                  <a:latin typeface="Arial" charset="0"/>
                </a:rPr>
                <a:t>4</a:t>
              </a:r>
            </a:p>
          </p:txBody>
        </p:sp>
        <p:sp>
          <p:nvSpPr>
            <p:cNvPr id="77" name="Text Box 21"/>
            <p:cNvSpPr txBox="1">
              <a:spLocks noChangeArrowheads="1"/>
            </p:cNvSpPr>
            <p:nvPr/>
          </p:nvSpPr>
          <p:spPr bwMode="auto">
            <a:xfrm>
              <a:off x="2858" y="1112"/>
              <a:ext cx="555" cy="368"/>
            </a:xfrm>
            <a:prstGeom prst="rect">
              <a:avLst/>
            </a:prstGeom>
            <a:noFill/>
            <a:ln w="9525">
              <a:noFill/>
              <a:miter lim="800000"/>
              <a:headEnd/>
              <a:tailEnd/>
            </a:ln>
            <a:effectLst/>
          </p:spPr>
          <p:txBody>
            <a:bodyPr wrap="none">
              <a:spAutoFit/>
            </a:bodyPr>
            <a:lstStyle/>
            <a:p>
              <a:pPr algn="ctr" eaLnBrk="1" hangingPunct="1"/>
              <a:r>
                <a:rPr lang="en-US" sz="1600" b="1" dirty="0" err="1">
                  <a:solidFill>
                    <a:schemeClr val="bg1"/>
                  </a:solidFill>
                  <a:latin typeface="Arial" charset="0"/>
                </a:rPr>
                <a:t>seq</a:t>
              </a:r>
              <a:endParaRPr lang="en-US" sz="1600" b="1" dirty="0">
                <a:solidFill>
                  <a:schemeClr val="bg1"/>
                </a:solidFill>
                <a:latin typeface="Arial" charset="0"/>
              </a:endParaRPr>
            </a:p>
            <a:p>
              <a:pPr algn="ctr" eaLnBrk="1" hangingPunct="1"/>
              <a:r>
                <a:rPr lang="en-US" sz="1600" b="1" dirty="0">
                  <a:solidFill>
                    <a:schemeClr val="bg1"/>
                  </a:solidFill>
                  <a:latin typeface="Arial" charset="0"/>
                </a:rPr>
                <a:t>control</a:t>
              </a:r>
            </a:p>
          </p:txBody>
        </p:sp>
      </p:grpSp>
      <p:sp>
        <p:nvSpPr>
          <p:cNvPr id="78"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4" name="Slide Number Placeholder 3"/>
          <p:cNvSpPr>
            <a:spLocks noGrp="1"/>
          </p:cNvSpPr>
          <p:nvPr>
            <p:ph type="sldNum" sz="quarter" idx="11"/>
          </p:nvPr>
        </p:nvSpPr>
        <p:spPr/>
        <p:txBody>
          <a:bodyPr/>
          <a:lstStyle/>
          <a:p>
            <a:pPr>
              <a:defRPr/>
            </a:pPr>
            <a:fld id="{AA5A483E-2C16-4A7C-A450-A95C47757885}"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RFID in Brief</a:t>
            </a:r>
            <a:endParaRPr lang="en-US" dirty="0"/>
          </a:p>
        </p:txBody>
      </p:sp>
      <p:sp>
        <p:nvSpPr>
          <p:cNvPr id="3" name="Content Placeholder 2"/>
          <p:cNvSpPr>
            <a:spLocks noGrp="1"/>
          </p:cNvSpPr>
          <p:nvPr>
            <p:ph idx="1"/>
          </p:nvPr>
        </p:nvSpPr>
        <p:spPr>
          <a:xfrm>
            <a:off x="457200" y="1124744"/>
            <a:ext cx="8229600" cy="4800600"/>
          </a:xfrm>
        </p:spPr>
        <p:txBody>
          <a:bodyPr/>
          <a:lstStyle/>
          <a:p>
            <a:r>
              <a:rPr lang="en-US" dirty="0" smtClean="0"/>
              <a:t>An </a:t>
            </a:r>
            <a:r>
              <a:rPr lang="en-US" dirty="0"/>
              <a:t>RFID reader transmits an encoded radio signal to interrogate the tag. </a:t>
            </a:r>
            <a:endParaRPr lang="en-US" dirty="0" smtClean="0"/>
          </a:p>
          <a:p>
            <a:r>
              <a:rPr lang="en-US" dirty="0" smtClean="0"/>
              <a:t>With </a:t>
            </a:r>
            <a:r>
              <a:rPr lang="en-US" dirty="0"/>
              <a:t>a small RF transmitter and </a:t>
            </a:r>
            <a:r>
              <a:rPr lang="en-US" dirty="0" smtClean="0"/>
              <a:t>receiver, the RFID tag receives </a:t>
            </a:r>
            <a:r>
              <a:rPr lang="en-US" dirty="0"/>
              <a:t>the message and responds with its identification </a:t>
            </a:r>
            <a:r>
              <a:rPr lang="en-US" dirty="0" smtClean="0"/>
              <a:t>information.</a:t>
            </a:r>
          </a:p>
          <a:p>
            <a:pPr>
              <a:buBlip>
                <a:blip r:embed="rId2"/>
              </a:buBlip>
            </a:pPr>
            <a:r>
              <a:rPr lang="en-US" dirty="0" smtClean="0"/>
              <a:t>Many </a:t>
            </a:r>
            <a:r>
              <a:rPr lang="en-US" dirty="0"/>
              <a:t>RFID tags </a:t>
            </a:r>
            <a:r>
              <a:rPr lang="en-US" dirty="0" smtClean="0"/>
              <a:t>have no </a:t>
            </a:r>
            <a:r>
              <a:rPr lang="en-US" dirty="0"/>
              <a:t>battery. Instead, the tag uses the radio energy transmitted by the reader as its energy source. </a:t>
            </a:r>
          </a:p>
          <a:p>
            <a:endParaRPr lang="en-US" dirty="0"/>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6</a:t>
            </a:fld>
            <a:endParaRPr lang="en-US" dirty="0"/>
          </a:p>
        </p:txBody>
      </p:sp>
    </p:spTree>
    <p:extLst>
      <p:ext uri="{BB962C8B-B14F-4D97-AF65-F5344CB8AC3E}">
        <p14:creationId xmlns:p14="http://schemas.microsoft.com/office/powerpoint/2010/main" xmlns="" val="42199692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Oval 2"/>
          <p:cNvSpPr>
            <a:spLocks noChangeArrowheads="1"/>
          </p:cNvSpPr>
          <p:nvPr/>
        </p:nvSpPr>
        <p:spPr bwMode="auto">
          <a:xfrm>
            <a:off x="6397625" y="3155950"/>
            <a:ext cx="2335213" cy="2224088"/>
          </a:xfrm>
          <a:prstGeom prst="ellipse">
            <a:avLst/>
          </a:prstGeom>
          <a:solidFill>
            <a:schemeClr val="accent1">
              <a:alpha val="49001"/>
            </a:schemeClr>
          </a:solidFill>
          <a:ln w="9525">
            <a:noFill/>
            <a:round/>
            <a:headEnd/>
            <a:tailEnd/>
          </a:ln>
          <a:effectLst/>
        </p:spPr>
        <p:txBody>
          <a:bodyPr wrap="none" anchor="ctr"/>
          <a:lstStyle/>
          <a:p>
            <a:pPr algn="ctr" eaLnBrk="1" hangingPunct="1"/>
            <a:endParaRPr lang="en-US" sz="1600"/>
          </a:p>
        </p:txBody>
      </p:sp>
      <p:sp>
        <p:nvSpPr>
          <p:cNvPr id="412675" name="Oval 3"/>
          <p:cNvSpPr>
            <a:spLocks noChangeArrowheads="1"/>
          </p:cNvSpPr>
          <p:nvPr/>
        </p:nvSpPr>
        <p:spPr bwMode="auto">
          <a:xfrm>
            <a:off x="4541838" y="3090863"/>
            <a:ext cx="2335212" cy="2224087"/>
          </a:xfrm>
          <a:prstGeom prst="ellipse">
            <a:avLst/>
          </a:prstGeom>
          <a:solidFill>
            <a:schemeClr val="accent1">
              <a:alpha val="49001"/>
            </a:schemeClr>
          </a:solidFill>
          <a:ln w="9525">
            <a:noFill/>
            <a:round/>
            <a:headEnd/>
            <a:tailEnd/>
          </a:ln>
          <a:effectLst/>
        </p:spPr>
        <p:txBody>
          <a:bodyPr wrap="none" anchor="ctr"/>
          <a:lstStyle/>
          <a:p>
            <a:pPr algn="ctr" eaLnBrk="1" hangingPunct="1"/>
            <a:endParaRPr lang="en-US" sz="1600">
              <a:latin typeface="Arial" charset="0"/>
            </a:endParaRPr>
          </a:p>
        </p:txBody>
      </p:sp>
      <p:grpSp>
        <p:nvGrpSpPr>
          <p:cNvPr id="2" name="Group 4"/>
          <p:cNvGrpSpPr>
            <a:grpSpLocks/>
          </p:cNvGrpSpPr>
          <p:nvPr/>
        </p:nvGrpSpPr>
        <p:grpSpPr bwMode="auto">
          <a:xfrm>
            <a:off x="4748213" y="4268788"/>
            <a:ext cx="617537" cy="654050"/>
            <a:chOff x="2870" y="1518"/>
            <a:chExt cx="292" cy="320"/>
          </a:xfrm>
        </p:grpSpPr>
        <p:graphicFrame>
          <p:nvGraphicFramePr>
            <p:cNvPr id="412677" name="Object 5"/>
            <p:cNvGraphicFramePr>
              <a:graphicFrameLocks noChangeAspect="1"/>
            </p:cNvGraphicFramePr>
            <p:nvPr/>
          </p:nvGraphicFramePr>
          <p:xfrm>
            <a:off x="2870" y="1518"/>
            <a:ext cx="272" cy="282"/>
          </p:xfrm>
          <a:graphic>
            <a:graphicData uri="http://schemas.openxmlformats.org/presentationml/2006/ole">
              <p:oleObj spid="_x0000_s80174" name="Clip" r:id="rId4" imgW="826829" imgH="840406" progId="">
                <p:embed/>
              </p:oleObj>
            </a:graphicData>
          </a:graphic>
        </p:graphicFrame>
        <p:graphicFrame>
          <p:nvGraphicFramePr>
            <p:cNvPr id="412678" name="Object 6"/>
            <p:cNvGraphicFramePr>
              <a:graphicFrameLocks noChangeAspect="1"/>
            </p:cNvGraphicFramePr>
            <p:nvPr/>
          </p:nvGraphicFramePr>
          <p:xfrm>
            <a:off x="2913" y="1602"/>
            <a:ext cx="249" cy="236"/>
          </p:xfrm>
          <a:graphic>
            <a:graphicData uri="http://schemas.openxmlformats.org/presentationml/2006/ole">
              <p:oleObj spid="_x0000_s80175" name="Clip" r:id="rId5" imgW="1268295" imgH="1199426" progId="">
                <p:embed/>
              </p:oleObj>
            </a:graphicData>
          </a:graphic>
        </p:graphicFrame>
      </p:grpSp>
      <p:grpSp>
        <p:nvGrpSpPr>
          <p:cNvPr id="3" name="Group 7"/>
          <p:cNvGrpSpPr>
            <a:grpSpLocks/>
          </p:cNvGrpSpPr>
          <p:nvPr/>
        </p:nvGrpSpPr>
        <p:grpSpPr bwMode="auto">
          <a:xfrm>
            <a:off x="7770813" y="3319463"/>
            <a:ext cx="619125" cy="654050"/>
            <a:chOff x="2870" y="1518"/>
            <a:chExt cx="292" cy="320"/>
          </a:xfrm>
        </p:grpSpPr>
        <p:graphicFrame>
          <p:nvGraphicFramePr>
            <p:cNvPr id="412680" name="Object 8"/>
            <p:cNvGraphicFramePr>
              <a:graphicFrameLocks noChangeAspect="1"/>
            </p:cNvGraphicFramePr>
            <p:nvPr/>
          </p:nvGraphicFramePr>
          <p:xfrm>
            <a:off x="2870" y="1518"/>
            <a:ext cx="272" cy="282"/>
          </p:xfrm>
          <a:graphic>
            <a:graphicData uri="http://schemas.openxmlformats.org/presentationml/2006/ole">
              <p:oleObj spid="_x0000_s80176" name="Clip" r:id="rId6" imgW="826829" imgH="840406" progId="">
                <p:embed/>
              </p:oleObj>
            </a:graphicData>
          </a:graphic>
        </p:graphicFrame>
        <p:graphicFrame>
          <p:nvGraphicFramePr>
            <p:cNvPr id="412681" name="Object 9"/>
            <p:cNvGraphicFramePr>
              <a:graphicFrameLocks noChangeAspect="1"/>
            </p:cNvGraphicFramePr>
            <p:nvPr/>
          </p:nvGraphicFramePr>
          <p:xfrm>
            <a:off x="2913" y="1602"/>
            <a:ext cx="249" cy="236"/>
          </p:xfrm>
          <a:graphic>
            <a:graphicData uri="http://schemas.openxmlformats.org/presentationml/2006/ole">
              <p:oleObj spid="_x0000_s80177" name="Clip" r:id="rId7" imgW="1268295" imgH="1199426" progId="">
                <p:embed/>
              </p:oleObj>
            </a:graphicData>
          </a:graphic>
        </p:graphicFrame>
      </p:grpSp>
      <p:sp>
        <p:nvSpPr>
          <p:cNvPr id="412682" name="Text Box 10"/>
          <p:cNvSpPr txBox="1">
            <a:spLocks noChangeArrowheads="1"/>
          </p:cNvSpPr>
          <p:nvPr/>
        </p:nvSpPr>
        <p:spPr bwMode="auto">
          <a:xfrm>
            <a:off x="6602413" y="2522538"/>
            <a:ext cx="854075" cy="581025"/>
          </a:xfrm>
          <a:prstGeom prst="rect">
            <a:avLst/>
          </a:prstGeom>
          <a:noFill/>
          <a:ln w="9525">
            <a:noFill/>
            <a:miter lim="800000"/>
            <a:headEnd/>
            <a:tailEnd/>
          </a:ln>
          <a:effectLst/>
        </p:spPr>
        <p:txBody>
          <a:bodyPr wrap="none">
            <a:spAutoFit/>
          </a:bodyPr>
          <a:lstStyle/>
          <a:p>
            <a:pPr eaLnBrk="1" hangingPunct="1"/>
            <a:r>
              <a:rPr lang="en-US" sz="1600"/>
              <a:t>hub or </a:t>
            </a:r>
          </a:p>
          <a:p>
            <a:pPr eaLnBrk="1" hangingPunct="1"/>
            <a:r>
              <a:rPr lang="en-US" sz="1600"/>
              <a:t>switch</a:t>
            </a:r>
          </a:p>
        </p:txBody>
      </p:sp>
      <p:sp>
        <p:nvSpPr>
          <p:cNvPr id="412683" name="Line 11"/>
          <p:cNvSpPr>
            <a:spLocks noChangeShapeType="1"/>
          </p:cNvSpPr>
          <p:nvPr/>
        </p:nvSpPr>
        <p:spPr bwMode="auto">
          <a:xfrm flipH="1">
            <a:off x="5778500" y="3287713"/>
            <a:ext cx="687388" cy="784225"/>
          </a:xfrm>
          <a:prstGeom prst="line">
            <a:avLst/>
          </a:prstGeom>
          <a:noFill/>
          <a:ln w="9525">
            <a:solidFill>
              <a:schemeClr val="tx1"/>
            </a:solidFill>
            <a:round/>
            <a:headEnd/>
            <a:tailEnd/>
          </a:ln>
          <a:effectLst/>
        </p:spPr>
        <p:txBody>
          <a:bodyPr/>
          <a:lstStyle/>
          <a:p>
            <a:endParaRPr lang="en-US"/>
          </a:p>
        </p:txBody>
      </p:sp>
      <p:sp>
        <p:nvSpPr>
          <p:cNvPr id="412684" name="Line 12"/>
          <p:cNvSpPr>
            <a:spLocks noChangeShapeType="1"/>
          </p:cNvSpPr>
          <p:nvPr/>
        </p:nvSpPr>
        <p:spPr bwMode="auto">
          <a:xfrm>
            <a:off x="6740525" y="3155950"/>
            <a:ext cx="869950" cy="1112838"/>
          </a:xfrm>
          <a:prstGeom prst="line">
            <a:avLst/>
          </a:prstGeom>
          <a:noFill/>
          <a:ln w="9525">
            <a:solidFill>
              <a:schemeClr val="tx1"/>
            </a:solidFill>
            <a:round/>
            <a:headEnd/>
            <a:tailEnd/>
          </a:ln>
          <a:effectLst/>
        </p:spPr>
        <p:txBody>
          <a:bodyPr/>
          <a:lstStyle/>
          <a:p>
            <a:endParaRPr lang="en-US"/>
          </a:p>
        </p:txBody>
      </p:sp>
      <p:sp>
        <p:nvSpPr>
          <p:cNvPr id="412685" name="Line 13"/>
          <p:cNvSpPr>
            <a:spLocks noChangeShapeType="1"/>
          </p:cNvSpPr>
          <p:nvPr/>
        </p:nvSpPr>
        <p:spPr bwMode="auto">
          <a:xfrm flipV="1">
            <a:off x="6626225" y="2306638"/>
            <a:ext cx="14288" cy="773112"/>
          </a:xfrm>
          <a:prstGeom prst="line">
            <a:avLst/>
          </a:prstGeom>
          <a:noFill/>
          <a:ln w="9525">
            <a:solidFill>
              <a:schemeClr val="tx1"/>
            </a:solidFill>
            <a:round/>
            <a:headEnd/>
            <a:tailEnd/>
          </a:ln>
          <a:effectLst/>
        </p:spPr>
        <p:txBody>
          <a:bodyPr/>
          <a:lstStyle/>
          <a:p>
            <a:endParaRPr lang="en-US"/>
          </a:p>
        </p:txBody>
      </p:sp>
      <p:sp>
        <p:nvSpPr>
          <p:cNvPr id="412686" name="Text Box 14"/>
          <p:cNvSpPr txBox="1">
            <a:spLocks noChangeArrowheads="1"/>
          </p:cNvSpPr>
          <p:nvPr/>
        </p:nvSpPr>
        <p:spPr bwMode="auto">
          <a:xfrm>
            <a:off x="7346950" y="4298950"/>
            <a:ext cx="623888" cy="336550"/>
          </a:xfrm>
          <a:prstGeom prst="rect">
            <a:avLst/>
          </a:prstGeom>
          <a:noFill/>
          <a:ln w="9525">
            <a:noFill/>
            <a:miter lim="800000"/>
            <a:headEnd/>
            <a:tailEnd/>
          </a:ln>
          <a:effectLst/>
        </p:spPr>
        <p:txBody>
          <a:bodyPr wrap="none">
            <a:spAutoFit/>
          </a:bodyPr>
          <a:lstStyle/>
          <a:p>
            <a:pPr eaLnBrk="1" hangingPunct="1"/>
            <a:r>
              <a:rPr lang="en-US" sz="1600"/>
              <a:t>AP 2</a:t>
            </a:r>
          </a:p>
        </p:txBody>
      </p:sp>
      <p:sp>
        <p:nvSpPr>
          <p:cNvPr id="412687" name="Text Box 15"/>
          <p:cNvSpPr txBox="1">
            <a:spLocks noChangeArrowheads="1"/>
          </p:cNvSpPr>
          <p:nvPr/>
        </p:nvSpPr>
        <p:spPr bwMode="auto">
          <a:xfrm>
            <a:off x="6029325" y="3862388"/>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412688" name="Text Box 16"/>
          <p:cNvSpPr txBox="1">
            <a:spLocks noChangeArrowheads="1"/>
          </p:cNvSpPr>
          <p:nvPr/>
        </p:nvSpPr>
        <p:spPr bwMode="auto">
          <a:xfrm>
            <a:off x="5846763" y="3830638"/>
            <a:ext cx="592137" cy="336550"/>
          </a:xfrm>
          <a:prstGeom prst="rect">
            <a:avLst/>
          </a:prstGeom>
          <a:noFill/>
          <a:ln w="9525">
            <a:noFill/>
            <a:miter lim="800000"/>
            <a:headEnd/>
            <a:tailEnd/>
          </a:ln>
          <a:effectLst/>
        </p:spPr>
        <p:txBody>
          <a:bodyPr wrap="none">
            <a:spAutoFit/>
          </a:bodyPr>
          <a:lstStyle/>
          <a:p>
            <a:pPr eaLnBrk="1" hangingPunct="1"/>
            <a:r>
              <a:rPr lang="en-US" sz="1600"/>
              <a:t>AP 1</a:t>
            </a:r>
          </a:p>
        </p:txBody>
      </p:sp>
      <p:sp>
        <p:nvSpPr>
          <p:cNvPr id="412690" name="Text Box 18"/>
          <p:cNvSpPr txBox="1">
            <a:spLocks noChangeArrowheads="1"/>
          </p:cNvSpPr>
          <p:nvPr/>
        </p:nvSpPr>
        <p:spPr bwMode="auto">
          <a:xfrm>
            <a:off x="5973763" y="4833938"/>
            <a:ext cx="431800" cy="336550"/>
          </a:xfrm>
          <a:prstGeom prst="rect">
            <a:avLst/>
          </a:prstGeom>
          <a:noFill/>
          <a:ln w="9525">
            <a:noFill/>
            <a:miter lim="800000"/>
            <a:headEnd/>
            <a:tailEnd/>
          </a:ln>
          <a:effectLst/>
        </p:spPr>
        <p:txBody>
          <a:bodyPr wrap="none">
            <a:spAutoFit/>
          </a:bodyPr>
          <a:lstStyle/>
          <a:p>
            <a:pPr eaLnBrk="1" hangingPunct="1"/>
            <a:r>
              <a:rPr lang="en-US" sz="1600"/>
              <a:t>H1</a:t>
            </a:r>
          </a:p>
        </p:txBody>
      </p:sp>
      <p:sp>
        <p:nvSpPr>
          <p:cNvPr id="412691" name="Text Box 19"/>
          <p:cNvSpPr txBox="1">
            <a:spLocks noChangeArrowheads="1"/>
          </p:cNvSpPr>
          <p:nvPr/>
        </p:nvSpPr>
        <p:spPr bwMode="auto">
          <a:xfrm>
            <a:off x="8035925" y="4681538"/>
            <a:ext cx="184150" cy="336550"/>
          </a:xfrm>
          <a:prstGeom prst="rect">
            <a:avLst/>
          </a:prstGeom>
          <a:noFill/>
          <a:ln w="9525">
            <a:noFill/>
            <a:miter lim="800000"/>
            <a:headEnd/>
            <a:tailEnd/>
          </a:ln>
          <a:effectLst/>
        </p:spPr>
        <p:txBody>
          <a:bodyPr wrap="none">
            <a:spAutoFit/>
          </a:bodyPr>
          <a:lstStyle/>
          <a:p>
            <a:pPr eaLnBrk="1" hangingPunct="1"/>
            <a:endParaRPr lang="en-US" sz="1600">
              <a:latin typeface="Arial" charset="0"/>
            </a:endParaRPr>
          </a:p>
        </p:txBody>
      </p:sp>
      <p:sp>
        <p:nvSpPr>
          <p:cNvPr id="412692" name="Text Box 20"/>
          <p:cNvSpPr txBox="1">
            <a:spLocks noChangeArrowheads="1"/>
          </p:cNvSpPr>
          <p:nvPr/>
        </p:nvSpPr>
        <p:spPr bwMode="auto">
          <a:xfrm>
            <a:off x="7620000" y="4846638"/>
            <a:ext cx="766763" cy="336550"/>
          </a:xfrm>
          <a:prstGeom prst="rect">
            <a:avLst/>
          </a:prstGeom>
          <a:noFill/>
          <a:ln w="9525">
            <a:noFill/>
            <a:miter lim="800000"/>
            <a:headEnd/>
            <a:tailEnd/>
          </a:ln>
          <a:effectLst/>
        </p:spPr>
        <p:txBody>
          <a:bodyPr wrap="none">
            <a:spAutoFit/>
          </a:bodyPr>
          <a:lstStyle/>
          <a:p>
            <a:pPr eaLnBrk="1" hangingPunct="1"/>
            <a:r>
              <a:rPr lang="en-US" sz="1600"/>
              <a:t>BBS 2</a:t>
            </a:r>
          </a:p>
        </p:txBody>
      </p:sp>
      <p:sp>
        <p:nvSpPr>
          <p:cNvPr id="412693" name="Text Box 21"/>
          <p:cNvSpPr txBox="1">
            <a:spLocks noChangeArrowheads="1"/>
          </p:cNvSpPr>
          <p:nvPr/>
        </p:nvSpPr>
        <p:spPr bwMode="auto">
          <a:xfrm>
            <a:off x="5145088" y="3343275"/>
            <a:ext cx="735012" cy="336550"/>
          </a:xfrm>
          <a:prstGeom prst="rect">
            <a:avLst/>
          </a:prstGeom>
          <a:noFill/>
          <a:ln w="9525">
            <a:noFill/>
            <a:miter lim="800000"/>
            <a:headEnd/>
            <a:tailEnd/>
          </a:ln>
          <a:effectLst/>
        </p:spPr>
        <p:txBody>
          <a:bodyPr wrap="none">
            <a:spAutoFit/>
          </a:bodyPr>
          <a:lstStyle/>
          <a:p>
            <a:pPr eaLnBrk="1" hangingPunct="1"/>
            <a:r>
              <a:rPr lang="en-US" sz="1600"/>
              <a:t>BBS 1</a:t>
            </a:r>
          </a:p>
        </p:txBody>
      </p:sp>
      <p:grpSp>
        <p:nvGrpSpPr>
          <p:cNvPr id="4" name="Group 22"/>
          <p:cNvGrpSpPr>
            <a:grpSpLocks/>
          </p:cNvGrpSpPr>
          <p:nvPr/>
        </p:nvGrpSpPr>
        <p:grpSpPr bwMode="auto">
          <a:xfrm>
            <a:off x="6327775" y="3025775"/>
            <a:ext cx="412750" cy="284163"/>
            <a:chOff x="2016" y="960"/>
            <a:chExt cx="288" cy="209"/>
          </a:xfrm>
        </p:grpSpPr>
        <p:sp>
          <p:nvSpPr>
            <p:cNvPr id="412695" name="Line 23"/>
            <p:cNvSpPr>
              <a:spLocks noChangeShapeType="1"/>
            </p:cNvSpPr>
            <p:nvPr/>
          </p:nvSpPr>
          <p:spPr bwMode="auto">
            <a:xfrm>
              <a:off x="2304" y="960"/>
              <a:ext cx="0" cy="0"/>
            </a:xfrm>
            <a:prstGeom prst="line">
              <a:avLst/>
            </a:prstGeom>
            <a:noFill/>
            <a:ln w="9525">
              <a:solidFill>
                <a:schemeClr val="tx1"/>
              </a:solidFill>
              <a:round/>
              <a:headEnd/>
              <a:tailEnd/>
            </a:ln>
            <a:effectLst/>
          </p:spPr>
          <p:txBody>
            <a:bodyPr wrap="none"/>
            <a:lstStyle/>
            <a:p>
              <a:endParaRPr lang="en-US"/>
            </a:p>
          </p:txBody>
        </p:sp>
        <p:sp>
          <p:nvSpPr>
            <p:cNvPr id="412696" name="Rectangle 24"/>
            <p:cNvSpPr>
              <a:spLocks noChangeArrowheads="1"/>
            </p:cNvSpPr>
            <p:nvPr/>
          </p:nvSpPr>
          <p:spPr bwMode="auto">
            <a:xfrm>
              <a:off x="2016" y="1104"/>
              <a:ext cx="267" cy="65"/>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5" name="Group 25"/>
            <p:cNvGrpSpPr>
              <a:grpSpLocks/>
            </p:cNvGrpSpPr>
            <p:nvPr/>
          </p:nvGrpSpPr>
          <p:grpSpPr bwMode="auto">
            <a:xfrm>
              <a:off x="2160" y="1008"/>
              <a:ext cx="109" cy="91"/>
              <a:chOff x="576" y="3456"/>
              <a:chExt cx="288" cy="240"/>
            </a:xfrm>
          </p:grpSpPr>
          <p:sp>
            <p:nvSpPr>
              <p:cNvPr id="412698" name="Line 26"/>
              <p:cNvSpPr>
                <a:spLocks noChangeShapeType="1"/>
              </p:cNvSpPr>
              <p:nvPr/>
            </p:nvSpPr>
            <p:spPr bwMode="auto">
              <a:xfrm>
                <a:off x="624" y="3456"/>
                <a:ext cx="192" cy="240"/>
              </a:xfrm>
              <a:prstGeom prst="line">
                <a:avLst/>
              </a:prstGeom>
              <a:noFill/>
              <a:ln w="25400">
                <a:solidFill>
                  <a:schemeClr val="tx1"/>
                </a:solidFill>
                <a:round/>
                <a:headEnd/>
                <a:tailEnd/>
              </a:ln>
              <a:effectLst/>
            </p:spPr>
            <p:txBody>
              <a:bodyPr wrap="none"/>
              <a:lstStyle/>
              <a:p>
                <a:endParaRPr lang="en-US"/>
              </a:p>
            </p:txBody>
          </p:sp>
          <p:sp>
            <p:nvSpPr>
              <p:cNvPr id="412699" name="Line 27"/>
              <p:cNvSpPr>
                <a:spLocks noChangeShapeType="1"/>
              </p:cNvSpPr>
              <p:nvPr/>
            </p:nvSpPr>
            <p:spPr bwMode="auto">
              <a:xfrm flipH="1">
                <a:off x="576" y="3456"/>
                <a:ext cx="288" cy="240"/>
              </a:xfrm>
              <a:prstGeom prst="line">
                <a:avLst/>
              </a:prstGeom>
              <a:noFill/>
              <a:ln w="25400">
                <a:solidFill>
                  <a:schemeClr val="tx1"/>
                </a:solidFill>
                <a:round/>
                <a:headEnd/>
                <a:tailEnd/>
              </a:ln>
              <a:effectLst/>
            </p:spPr>
            <p:txBody>
              <a:bodyPr wrap="none"/>
              <a:lstStyle/>
              <a:p>
                <a:endParaRPr lang="en-US"/>
              </a:p>
            </p:txBody>
          </p:sp>
        </p:grpSp>
      </p:grpSp>
      <p:grpSp>
        <p:nvGrpSpPr>
          <p:cNvPr id="6" name="Group 28"/>
          <p:cNvGrpSpPr>
            <a:grpSpLocks/>
          </p:cNvGrpSpPr>
          <p:nvPr/>
        </p:nvGrpSpPr>
        <p:grpSpPr bwMode="auto">
          <a:xfrm>
            <a:off x="7243763" y="3711575"/>
            <a:ext cx="842962" cy="600075"/>
            <a:chOff x="1160" y="2192"/>
            <a:chExt cx="589" cy="440"/>
          </a:xfrm>
        </p:grpSpPr>
        <p:pic>
          <p:nvPicPr>
            <p:cNvPr id="412701" name="Picture 29" descr="31u_bnrz[1]"/>
            <p:cNvPicPr>
              <a:picLocks noChangeAspect="1" noChangeArrowheads="1"/>
            </p:cNvPicPr>
            <p:nvPr/>
          </p:nvPicPr>
          <p:blipFill>
            <a:blip r:embed="rId8" cstate="print"/>
            <a:srcRect/>
            <a:stretch>
              <a:fillRect/>
            </a:stretch>
          </p:blipFill>
          <p:spPr bwMode="auto">
            <a:xfrm rot="16200000">
              <a:off x="1349" y="2458"/>
              <a:ext cx="212" cy="135"/>
            </a:xfrm>
            <a:prstGeom prst="rect">
              <a:avLst/>
            </a:prstGeom>
            <a:noFill/>
          </p:spPr>
        </p:pic>
        <p:sp>
          <p:nvSpPr>
            <p:cNvPr id="412702" name="AutoShape 30"/>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412703" name="Freeform 31"/>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412704" name="Freeform 32"/>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412705" name="Freeform 33"/>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412706" name="Freeform 34"/>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412707" name="Freeform 35"/>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412708" name="Freeform 36"/>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412709" name="Freeform 37"/>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412710" name="Freeform 38"/>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412711" name="Freeform 39"/>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412712" name="Freeform 40"/>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412713" name="Freeform 41"/>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412714" name="Freeform 42"/>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412715" name="Freeform 43"/>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412716" name="Freeform 44"/>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412717" name="Freeform 45"/>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412718" name="Freeform 46"/>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7" name="Group 47"/>
          <p:cNvGrpSpPr>
            <a:grpSpLocks/>
          </p:cNvGrpSpPr>
          <p:nvPr/>
        </p:nvGrpSpPr>
        <p:grpSpPr bwMode="auto">
          <a:xfrm>
            <a:off x="5319713" y="3700463"/>
            <a:ext cx="844550" cy="600075"/>
            <a:chOff x="1160" y="2192"/>
            <a:chExt cx="589" cy="440"/>
          </a:xfrm>
        </p:grpSpPr>
        <p:pic>
          <p:nvPicPr>
            <p:cNvPr id="412720" name="Picture 48" descr="31u_bnrz[1]"/>
            <p:cNvPicPr>
              <a:picLocks noChangeAspect="1" noChangeArrowheads="1"/>
            </p:cNvPicPr>
            <p:nvPr/>
          </p:nvPicPr>
          <p:blipFill>
            <a:blip r:embed="rId8" cstate="print"/>
            <a:srcRect/>
            <a:stretch>
              <a:fillRect/>
            </a:stretch>
          </p:blipFill>
          <p:spPr bwMode="auto">
            <a:xfrm rot="16200000">
              <a:off x="1349" y="2458"/>
              <a:ext cx="212" cy="135"/>
            </a:xfrm>
            <a:prstGeom prst="rect">
              <a:avLst/>
            </a:prstGeom>
            <a:noFill/>
          </p:spPr>
        </p:pic>
        <p:sp>
          <p:nvSpPr>
            <p:cNvPr id="412721" name="AutoShape 49"/>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en-US"/>
            </a:p>
          </p:txBody>
        </p:sp>
        <p:sp>
          <p:nvSpPr>
            <p:cNvPr id="412722" name="Freeform 50"/>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en-US"/>
            </a:p>
          </p:txBody>
        </p:sp>
        <p:sp>
          <p:nvSpPr>
            <p:cNvPr id="412723" name="Freeform 51"/>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en-US"/>
            </a:p>
          </p:txBody>
        </p:sp>
        <p:sp>
          <p:nvSpPr>
            <p:cNvPr id="412724" name="Freeform 52"/>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en-US"/>
            </a:p>
          </p:txBody>
        </p:sp>
        <p:sp>
          <p:nvSpPr>
            <p:cNvPr id="412725" name="Freeform 53"/>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en-US"/>
            </a:p>
          </p:txBody>
        </p:sp>
        <p:sp>
          <p:nvSpPr>
            <p:cNvPr id="412726" name="Freeform 54"/>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en-US"/>
            </a:p>
          </p:txBody>
        </p:sp>
        <p:sp>
          <p:nvSpPr>
            <p:cNvPr id="412727" name="Freeform 55"/>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en-US"/>
            </a:p>
          </p:txBody>
        </p:sp>
        <p:sp>
          <p:nvSpPr>
            <p:cNvPr id="412728" name="Freeform 56"/>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en-US"/>
            </a:p>
          </p:txBody>
        </p:sp>
        <p:sp>
          <p:nvSpPr>
            <p:cNvPr id="412729" name="Freeform 57"/>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en-US"/>
            </a:p>
          </p:txBody>
        </p:sp>
        <p:sp>
          <p:nvSpPr>
            <p:cNvPr id="412730" name="Freeform 58"/>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en-US"/>
            </a:p>
          </p:txBody>
        </p:sp>
        <p:sp>
          <p:nvSpPr>
            <p:cNvPr id="412731" name="Freeform 59"/>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en-US"/>
            </a:p>
          </p:txBody>
        </p:sp>
        <p:sp>
          <p:nvSpPr>
            <p:cNvPr id="412732" name="Freeform 60"/>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en-US"/>
            </a:p>
          </p:txBody>
        </p:sp>
        <p:sp>
          <p:nvSpPr>
            <p:cNvPr id="412733" name="Freeform 61"/>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en-US"/>
            </a:p>
          </p:txBody>
        </p:sp>
        <p:sp>
          <p:nvSpPr>
            <p:cNvPr id="412734" name="Freeform 62"/>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en-US"/>
            </a:p>
          </p:txBody>
        </p:sp>
        <p:sp>
          <p:nvSpPr>
            <p:cNvPr id="412735" name="Freeform 63"/>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en-US"/>
            </a:p>
          </p:txBody>
        </p:sp>
        <p:sp>
          <p:nvSpPr>
            <p:cNvPr id="412736" name="Freeform 64"/>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en-US"/>
            </a:p>
          </p:txBody>
        </p:sp>
        <p:sp>
          <p:nvSpPr>
            <p:cNvPr id="412737" name="Freeform 65"/>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en-US"/>
            </a:p>
          </p:txBody>
        </p:sp>
      </p:grpSp>
      <p:grpSp>
        <p:nvGrpSpPr>
          <p:cNvPr id="8" name="Group 66"/>
          <p:cNvGrpSpPr>
            <a:grpSpLocks/>
          </p:cNvGrpSpPr>
          <p:nvPr/>
        </p:nvGrpSpPr>
        <p:grpSpPr bwMode="auto">
          <a:xfrm>
            <a:off x="5859463" y="4267200"/>
            <a:ext cx="1325562" cy="588963"/>
            <a:chOff x="1697" y="583"/>
            <a:chExt cx="726" cy="368"/>
          </a:xfrm>
        </p:grpSpPr>
        <p:grpSp>
          <p:nvGrpSpPr>
            <p:cNvPr id="9" name="Group 67"/>
            <p:cNvGrpSpPr>
              <a:grpSpLocks/>
            </p:cNvGrpSpPr>
            <p:nvPr/>
          </p:nvGrpSpPr>
          <p:grpSpPr bwMode="auto">
            <a:xfrm>
              <a:off x="1809" y="583"/>
              <a:ext cx="348" cy="368"/>
              <a:chOff x="2870" y="1518"/>
              <a:chExt cx="292" cy="320"/>
            </a:xfrm>
          </p:grpSpPr>
          <p:graphicFrame>
            <p:nvGraphicFramePr>
              <p:cNvPr id="412740" name="Object 68"/>
              <p:cNvGraphicFramePr>
                <a:graphicFrameLocks noChangeAspect="1"/>
              </p:cNvGraphicFramePr>
              <p:nvPr/>
            </p:nvGraphicFramePr>
            <p:xfrm>
              <a:off x="2870" y="1518"/>
              <a:ext cx="272" cy="282"/>
            </p:xfrm>
            <a:graphic>
              <a:graphicData uri="http://schemas.openxmlformats.org/presentationml/2006/ole">
                <p:oleObj spid="_x0000_s80178" name="Clip" r:id="rId9" imgW="826829" imgH="840406" progId="">
                  <p:embed/>
                </p:oleObj>
              </a:graphicData>
            </a:graphic>
          </p:graphicFrame>
          <p:graphicFrame>
            <p:nvGraphicFramePr>
              <p:cNvPr id="412741" name="Object 69"/>
              <p:cNvGraphicFramePr>
                <a:graphicFrameLocks noChangeAspect="1"/>
              </p:cNvGraphicFramePr>
              <p:nvPr/>
            </p:nvGraphicFramePr>
            <p:xfrm>
              <a:off x="2913" y="1602"/>
              <a:ext cx="249" cy="236"/>
            </p:xfrm>
            <a:graphic>
              <a:graphicData uri="http://schemas.openxmlformats.org/presentationml/2006/ole">
                <p:oleObj spid="_x0000_s80179" name="Clip" r:id="rId10" imgW="1268295" imgH="1199426" progId="">
                  <p:embed/>
                </p:oleObj>
              </a:graphicData>
            </a:graphic>
          </p:graphicFrame>
        </p:grpSp>
        <p:sp>
          <p:nvSpPr>
            <p:cNvPr id="412742" name="Line 70"/>
            <p:cNvSpPr>
              <a:spLocks noChangeShapeType="1"/>
            </p:cNvSpPr>
            <p:nvPr/>
          </p:nvSpPr>
          <p:spPr bwMode="auto">
            <a:xfrm>
              <a:off x="2158" y="793"/>
              <a:ext cx="265" cy="0"/>
            </a:xfrm>
            <a:prstGeom prst="line">
              <a:avLst/>
            </a:prstGeom>
            <a:noFill/>
            <a:ln w="28575">
              <a:solidFill>
                <a:srgbClr val="FF0000"/>
              </a:solidFill>
              <a:round/>
              <a:headEnd/>
              <a:tailEnd type="triangle" w="med" len="med"/>
            </a:ln>
            <a:effectLst/>
          </p:spPr>
          <p:txBody>
            <a:bodyPr/>
            <a:lstStyle/>
            <a:p>
              <a:endParaRPr lang="en-US"/>
            </a:p>
          </p:txBody>
        </p:sp>
        <p:sp>
          <p:nvSpPr>
            <p:cNvPr id="412743" name="Line 71"/>
            <p:cNvSpPr>
              <a:spLocks noChangeShapeType="1"/>
            </p:cNvSpPr>
            <p:nvPr/>
          </p:nvSpPr>
          <p:spPr bwMode="auto">
            <a:xfrm flipH="1">
              <a:off x="1734" y="715"/>
              <a:ext cx="166" cy="0"/>
            </a:xfrm>
            <a:prstGeom prst="line">
              <a:avLst/>
            </a:prstGeom>
            <a:noFill/>
            <a:ln w="28575">
              <a:solidFill>
                <a:srgbClr val="FF0000"/>
              </a:solidFill>
              <a:round/>
              <a:headEnd/>
              <a:tailEnd/>
            </a:ln>
            <a:effectLst/>
          </p:spPr>
          <p:txBody>
            <a:bodyPr/>
            <a:lstStyle/>
            <a:p>
              <a:endParaRPr lang="en-US"/>
            </a:p>
          </p:txBody>
        </p:sp>
        <p:sp>
          <p:nvSpPr>
            <p:cNvPr id="412744" name="Line 72"/>
            <p:cNvSpPr>
              <a:spLocks noChangeShapeType="1"/>
            </p:cNvSpPr>
            <p:nvPr/>
          </p:nvSpPr>
          <p:spPr bwMode="auto">
            <a:xfrm flipH="1">
              <a:off x="1747" y="776"/>
              <a:ext cx="165" cy="0"/>
            </a:xfrm>
            <a:prstGeom prst="line">
              <a:avLst/>
            </a:prstGeom>
            <a:noFill/>
            <a:ln w="28575">
              <a:solidFill>
                <a:srgbClr val="FF0000"/>
              </a:solidFill>
              <a:round/>
              <a:headEnd/>
              <a:tailEnd/>
            </a:ln>
            <a:effectLst/>
          </p:spPr>
          <p:txBody>
            <a:bodyPr/>
            <a:lstStyle/>
            <a:p>
              <a:endParaRPr lang="en-US"/>
            </a:p>
          </p:txBody>
        </p:sp>
        <p:sp>
          <p:nvSpPr>
            <p:cNvPr id="412745" name="Line 73"/>
            <p:cNvSpPr>
              <a:spLocks noChangeShapeType="1"/>
            </p:cNvSpPr>
            <p:nvPr/>
          </p:nvSpPr>
          <p:spPr bwMode="auto">
            <a:xfrm flipH="1">
              <a:off x="1697" y="830"/>
              <a:ext cx="166" cy="0"/>
            </a:xfrm>
            <a:prstGeom prst="line">
              <a:avLst/>
            </a:prstGeom>
            <a:noFill/>
            <a:ln w="28575">
              <a:solidFill>
                <a:srgbClr val="FF0000"/>
              </a:solidFill>
              <a:round/>
              <a:headEnd/>
              <a:tailEnd/>
            </a:ln>
            <a:effectLst/>
          </p:spPr>
          <p:txBody>
            <a:bodyPr/>
            <a:lstStyle/>
            <a:p>
              <a:endParaRPr lang="en-US"/>
            </a:p>
          </p:txBody>
        </p:sp>
      </p:grpSp>
      <p:sp>
        <p:nvSpPr>
          <p:cNvPr id="412746" name="Rectangle 74"/>
          <p:cNvSpPr>
            <a:spLocks noChangeArrowheads="1"/>
          </p:cNvSpPr>
          <p:nvPr/>
        </p:nvSpPr>
        <p:spPr bwMode="auto">
          <a:xfrm>
            <a:off x="0" y="71414"/>
            <a:ext cx="9144000" cy="838200"/>
          </a:xfrm>
          <a:prstGeom prst="rect">
            <a:avLst/>
          </a:prstGeom>
          <a:solidFill>
            <a:schemeClr val="accent2"/>
          </a:solidFill>
          <a:ln w="9525">
            <a:noFill/>
            <a:miter lim="800000"/>
            <a:headEnd/>
            <a:tailEnd/>
          </a:ln>
          <a:effectLst/>
        </p:spPr>
        <p:txBody>
          <a:bodyPr anchor="ctr"/>
          <a:lstStyle/>
          <a:p>
            <a:r>
              <a:rPr lang="en-US" sz="4000" dirty="0">
                <a:solidFill>
                  <a:schemeClr val="bg1"/>
                </a:solidFill>
              </a:rPr>
              <a:t>802.11: </a:t>
            </a:r>
            <a:r>
              <a:rPr lang="en-US" sz="4000" dirty="0" smtClean="0">
                <a:solidFill>
                  <a:schemeClr val="bg1"/>
                </a:solidFill>
              </a:rPr>
              <a:t>Mobility </a:t>
            </a:r>
            <a:r>
              <a:rPr lang="en-US" sz="4000" dirty="0">
                <a:solidFill>
                  <a:schemeClr val="bg1"/>
                </a:solidFill>
              </a:rPr>
              <a:t>within </a:t>
            </a:r>
            <a:r>
              <a:rPr lang="en-US" sz="4000" dirty="0" smtClean="0">
                <a:solidFill>
                  <a:schemeClr val="bg1"/>
                </a:solidFill>
              </a:rPr>
              <a:t>Same Subnet</a:t>
            </a:r>
            <a:endParaRPr lang="en-US" sz="4000" dirty="0">
              <a:solidFill>
                <a:schemeClr val="bg1"/>
              </a:solidFill>
            </a:endParaRPr>
          </a:p>
        </p:txBody>
      </p:sp>
      <p:grpSp>
        <p:nvGrpSpPr>
          <p:cNvPr id="10" name="Group 77"/>
          <p:cNvGrpSpPr>
            <a:grpSpLocks/>
          </p:cNvGrpSpPr>
          <p:nvPr/>
        </p:nvGrpSpPr>
        <p:grpSpPr bwMode="auto">
          <a:xfrm>
            <a:off x="6299200" y="1701179"/>
            <a:ext cx="876300" cy="647699"/>
            <a:chOff x="2960" y="1362"/>
            <a:chExt cx="552" cy="408"/>
          </a:xfrm>
        </p:grpSpPr>
        <p:grpSp>
          <p:nvGrpSpPr>
            <p:cNvPr id="11" name="Group 78"/>
            <p:cNvGrpSpPr>
              <a:grpSpLocks/>
            </p:cNvGrpSpPr>
            <p:nvPr/>
          </p:nvGrpSpPr>
          <p:grpSpPr bwMode="auto">
            <a:xfrm>
              <a:off x="3024" y="1623"/>
              <a:ext cx="315" cy="147"/>
              <a:chOff x="3600" y="219"/>
              <a:chExt cx="360" cy="175"/>
            </a:xfrm>
          </p:grpSpPr>
          <p:sp>
            <p:nvSpPr>
              <p:cNvPr id="412751" name="Oval 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412752" name="Line 8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2753" name="Line 8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2754" name="Rectangle 8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412755" name="Oval 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 name="Group 84"/>
              <p:cNvGrpSpPr>
                <a:grpSpLocks/>
              </p:cNvGrpSpPr>
              <p:nvPr/>
            </p:nvGrpSpPr>
            <p:grpSpPr bwMode="auto">
              <a:xfrm>
                <a:off x="3686" y="244"/>
                <a:ext cx="177" cy="66"/>
                <a:chOff x="2848" y="848"/>
                <a:chExt cx="140" cy="98"/>
              </a:xfrm>
            </p:grpSpPr>
            <p:sp>
              <p:nvSpPr>
                <p:cNvPr id="412757" name="Line 8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2758" name="Line 8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2759" name="Line 8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3" name="Group 88"/>
              <p:cNvGrpSpPr>
                <a:grpSpLocks/>
              </p:cNvGrpSpPr>
              <p:nvPr/>
            </p:nvGrpSpPr>
            <p:grpSpPr bwMode="auto">
              <a:xfrm flipV="1">
                <a:off x="3686" y="243"/>
                <a:ext cx="177" cy="66"/>
                <a:chOff x="2848" y="848"/>
                <a:chExt cx="140" cy="98"/>
              </a:xfrm>
            </p:grpSpPr>
            <p:sp>
              <p:nvSpPr>
                <p:cNvPr id="412761" name="Line 8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2762" name="Line 9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2763" name="Line 9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12764" name="Text Box 92"/>
            <p:cNvSpPr txBox="1">
              <a:spLocks noChangeArrowheads="1"/>
            </p:cNvSpPr>
            <p:nvPr/>
          </p:nvSpPr>
          <p:spPr bwMode="auto">
            <a:xfrm>
              <a:off x="2960" y="1362"/>
              <a:ext cx="552" cy="231"/>
            </a:xfrm>
            <a:prstGeom prst="rect">
              <a:avLst/>
            </a:prstGeom>
            <a:noFill/>
            <a:ln w="9525">
              <a:noFill/>
              <a:miter lim="800000"/>
              <a:headEnd/>
              <a:tailEnd/>
            </a:ln>
            <a:effectLst/>
          </p:spPr>
          <p:txBody>
            <a:bodyPr wrap="none">
              <a:spAutoFit/>
            </a:bodyPr>
            <a:lstStyle/>
            <a:p>
              <a:pPr eaLnBrk="1" hangingPunct="1"/>
              <a:r>
                <a:rPr lang="en-US" dirty="0"/>
                <a:t>router</a:t>
              </a:r>
            </a:p>
          </p:txBody>
        </p:sp>
      </p:grpSp>
      <p:sp>
        <p:nvSpPr>
          <p:cNvPr id="412766" name="Rectangle 94"/>
          <p:cNvSpPr>
            <a:spLocks noGrp="1" noChangeArrowheads="1"/>
          </p:cNvSpPr>
          <p:nvPr>
            <p:ph sz="half" idx="1"/>
          </p:nvPr>
        </p:nvSpPr>
        <p:spPr>
          <a:xfrm>
            <a:off x="428596" y="1814514"/>
            <a:ext cx="3748117" cy="3971940"/>
          </a:xfrm>
        </p:spPr>
        <p:txBody>
          <a:bodyPr/>
          <a:lstStyle/>
          <a:p>
            <a:pPr>
              <a:tabLst>
                <a:tab pos="746125" algn="l"/>
              </a:tabLst>
            </a:pPr>
            <a:r>
              <a:rPr lang="en-US" sz="2400" dirty="0"/>
              <a:t>H1 remains in same IP subnet: IP address can remain </a:t>
            </a:r>
            <a:r>
              <a:rPr lang="en-US" sz="2400" dirty="0" smtClean="0"/>
              <a:t>same.</a:t>
            </a:r>
            <a:endParaRPr lang="en-US" sz="2400" dirty="0"/>
          </a:p>
          <a:p>
            <a:pPr>
              <a:tabLst>
                <a:tab pos="746125" algn="l"/>
              </a:tabLst>
            </a:pPr>
            <a:r>
              <a:rPr lang="en-US" sz="2400" dirty="0"/>
              <a:t>S</a:t>
            </a:r>
            <a:r>
              <a:rPr lang="en-US" sz="2400" dirty="0" smtClean="0"/>
              <a:t>witch</a:t>
            </a:r>
            <a:r>
              <a:rPr lang="en-US" sz="2400" dirty="0"/>
              <a:t>: </a:t>
            </a:r>
            <a:r>
              <a:rPr lang="en-US" sz="2400" dirty="0" smtClean="0"/>
              <a:t>Which </a:t>
            </a:r>
            <a:r>
              <a:rPr lang="en-US" sz="2400" dirty="0"/>
              <a:t>AP is associated with </a:t>
            </a:r>
            <a:r>
              <a:rPr lang="en-US" sz="2400" dirty="0" smtClean="0"/>
              <a:t>H1?</a:t>
            </a:r>
          </a:p>
          <a:p>
            <a:pPr lvl="1">
              <a:tabLst>
                <a:tab pos="746125" algn="l"/>
              </a:tabLst>
            </a:pPr>
            <a:r>
              <a:rPr lang="en-US" sz="1800" dirty="0" smtClean="0"/>
              <a:t>Uses self-learning </a:t>
            </a:r>
            <a:r>
              <a:rPr lang="en-US" sz="1800" dirty="0"/>
              <a:t>(Ch. </a:t>
            </a:r>
            <a:r>
              <a:rPr lang="en-US" sz="1800" dirty="0" smtClean="0"/>
              <a:t>5)</a:t>
            </a:r>
          </a:p>
          <a:p>
            <a:pPr lvl="1">
              <a:tabLst>
                <a:tab pos="746125" algn="l"/>
              </a:tabLst>
            </a:pPr>
            <a:r>
              <a:rPr lang="en-US" sz="1800" dirty="0" smtClean="0"/>
              <a:t>Switch </a:t>
            </a:r>
            <a:r>
              <a:rPr lang="en-US" sz="1800" dirty="0"/>
              <a:t>will see frame from H1 and “remember” which switch port can be used to reach </a:t>
            </a:r>
            <a:r>
              <a:rPr lang="en-US" sz="1800" dirty="0" smtClean="0"/>
              <a:t>H1.</a:t>
            </a:r>
            <a:endParaRPr lang="en-US" sz="1800" dirty="0"/>
          </a:p>
        </p:txBody>
      </p:sp>
      <p:sp>
        <p:nvSpPr>
          <p:cNvPr id="14" name="Footer Placeholder 1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15" name="Slide Number Placeholder 14"/>
          <p:cNvSpPr>
            <a:spLocks noGrp="1"/>
          </p:cNvSpPr>
          <p:nvPr>
            <p:ph type="sldNum" sz="quarter" idx="11"/>
          </p:nvPr>
        </p:nvSpPr>
        <p:spPr/>
        <p:txBody>
          <a:bodyPr/>
          <a:lstStyle/>
          <a:p>
            <a:pPr>
              <a:defRPr/>
            </a:pPr>
            <a:fld id="{B708865F-D8BA-461E-B4C5-2BCB82877216}" type="slidenum">
              <a:rPr lang="en-US" smtClean="0"/>
              <a:pPr>
                <a:defRPr/>
              </a:pPr>
              <a:t>60</a:t>
            </a:fld>
            <a:endParaRPr lang="en-US" dirty="0"/>
          </a:p>
        </p:txBody>
      </p:sp>
      <p:sp>
        <p:nvSpPr>
          <p:cNvPr id="95"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24"/>
            <a:ext cx="8713787" cy="935037"/>
          </a:xfrm>
          <a:solidFill>
            <a:schemeClr val="accent2"/>
          </a:solidFill>
        </p:spPr>
        <p:txBody>
          <a:bodyPr/>
          <a:lstStyle/>
          <a:p>
            <a:pPr eaLnBrk="1" hangingPunct="1">
              <a:defRPr/>
            </a:pPr>
            <a:r>
              <a:rPr lang="en-US" sz="4000" dirty="0" smtClean="0"/>
              <a:t>Wireless Network Details</a:t>
            </a:r>
          </a:p>
        </p:txBody>
      </p:sp>
      <p:sp>
        <p:nvSpPr>
          <p:cNvPr id="34821" name="Rectangle 3"/>
          <p:cNvSpPr>
            <a:spLocks noGrp="1" noChangeArrowheads="1"/>
          </p:cNvSpPr>
          <p:nvPr>
            <p:ph idx="1"/>
          </p:nvPr>
        </p:nvSpPr>
        <p:spPr>
          <a:xfrm>
            <a:off x="323850" y="1340321"/>
            <a:ext cx="8677306" cy="4752975"/>
          </a:xfrm>
          <a:noFill/>
        </p:spPr>
        <p:txBody>
          <a:bodyPr/>
          <a:lstStyle/>
          <a:p>
            <a:pPr eaLnBrk="1" hangingPunct="1">
              <a:lnSpc>
                <a:spcPct val="80000"/>
              </a:lnSpc>
            </a:pPr>
            <a:r>
              <a:rPr lang="en-US" sz="2800" dirty="0" smtClean="0"/>
              <a:t>All APs (or base stations) will periodically send a </a:t>
            </a:r>
            <a:r>
              <a:rPr lang="en-US" sz="2800" dirty="0" smtClean="0">
                <a:solidFill>
                  <a:srgbClr val="800000"/>
                </a:solidFill>
              </a:rPr>
              <a:t>beacon frame </a:t>
            </a:r>
            <a:r>
              <a:rPr lang="en-US" sz="2800" dirty="0" smtClean="0"/>
              <a:t>(</a:t>
            </a:r>
            <a:r>
              <a:rPr lang="en-US" sz="2800" dirty="0" smtClean="0">
                <a:solidFill>
                  <a:srgbClr val="800000"/>
                </a:solidFill>
              </a:rPr>
              <a:t>10</a:t>
            </a:r>
            <a:r>
              <a:rPr lang="en-US" sz="2800" dirty="0" smtClean="0"/>
              <a:t> to </a:t>
            </a:r>
            <a:r>
              <a:rPr lang="en-US" sz="2800" dirty="0" smtClean="0">
                <a:solidFill>
                  <a:srgbClr val="800000"/>
                </a:solidFill>
              </a:rPr>
              <a:t>100</a:t>
            </a:r>
            <a:r>
              <a:rPr lang="en-US" sz="2800" dirty="0" smtClean="0"/>
              <a:t> times a second).</a:t>
            </a:r>
          </a:p>
          <a:p>
            <a:pPr marL="0" indent="0" eaLnBrk="1" hangingPunct="1">
              <a:lnSpc>
                <a:spcPct val="80000"/>
              </a:lnSpc>
              <a:buNone/>
            </a:pPr>
            <a:endParaRPr lang="en-US" sz="2800" dirty="0" smtClean="0"/>
          </a:p>
          <a:p>
            <a:pPr eaLnBrk="1" hangingPunct="1">
              <a:lnSpc>
                <a:spcPct val="80000"/>
              </a:lnSpc>
            </a:pPr>
            <a:r>
              <a:rPr lang="en-US" sz="2800" dirty="0" smtClean="0">
                <a:solidFill>
                  <a:srgbClr val="800000"/>
                </a:solidFill>
              </a:rPr>
              <a:t>Beacon frames </a:t>
            </a:r>
            <a:r>
              <a:rPr lang="en-US" sz="2800" dirty="0" smtClean="0"/>
              <a:t>are also used by DCF to synchronize and handle nodes that want to </a:t>
            </a:r>
            <a:r>
              <a:rPr lang="en-US" sz="2800" b="1" dirty="0" smtClean="0">
                <a:solidFill>
                  <a:srgbClr val="9900CC"/>
                </a:solidFill>
                <a:latin typeface="Comic Sans MS" pitchFamily="66" charset="0"/>
              </a:rPr>
              <a:t>sleep.</a:t>
            </a:r>
          </a:p>
          <a:p>
            <a:pPr lvl="1" eaLnBrk="1" hangingPunct="1">
              <a:lnSpc>
                <a:spcPct val="80000"/>
              </a:lnSpc>
            </a:pPr>
            <a:r>
              <a:rPr lang="en-US" sz="2400" dirty="0" smtClean="0">
                <a:latin typeface="Comic Sans MS" pitchFamily="66" charset="0"/>
                <a:cs typeface="Times New Roman" pitchFamily="18" charset="0"/>
              </a:rPr>
              <a:t>Node sets Power management bit to indicate going to sleep and timer wakes node up for next beacon.</a:t>
            </a:r>
          </a:p>
          <a:p>
            <a:pPr marL="457200" lvl="1" indent="0" eaLnBrk="1" hangingPunct="1">
              <a:lnSpc>
                <a:spcPct val="80000"/>
              </a:lnSpc>
              <a:buNone/>
            </a:pPr>
            <a:endParaRPr lang="en-US" sz="2400" dirty="0" smtClean="0">
              <a:latin typeface="Comic Sans MS" pitchFamily="66" charset="0"/>
              <a:cs typeface="Times New Roman" pitchFamily="18" charset="0"/>
            </a:endParaRPr>
          </a:p>
          <a:p>
            <a:pPr lvl="1" eaLnBrk="1" hangingPunct="1">
              <a:lnSpc>
                <a:spcPct val="80000"/>
              </a:lnSpc>
            </a:pPr>
            <a:r>
              <a:rPr lang="en-US" sz="2400" dirty="0" smtClean="0">
                <a:cs typeface="Times New Roman" pitchFamily="18" charset="0"/>
              </a:rPr>
              <a:t>The AP will buffer frames intended for a sleeping wireless client and wakeup for reception with beacon frame.</a:t>
            </a:r>
            <a:endParaRPr lang="en-US" sz="2400" dirty="0" smtClean="0">
              <a:solidFill>
                <a:srgbClr val="9900CC"/>
              </a:solidFill>
              <a:latin typeface="Comic Sans MS" pitchFamily="66" charset="0"/>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24"/>
            <a:ext cx="8713787" cy="935037"/>
          </a:xfrm>
          <a:solidFill>
            <a:schemeClr val="accent2"/>
          </a:solidFill>
        </p:spPr>
        <p:txBody>
          <a:bodyPr/>
          <a:lstStyle/>
          <a:p>
            <a:pPr eaLnBrk="1" hangingPunct="1">
              <a:defRPr/>
            </a:pPr>
            <a:r>
              <a:rPr lang="en-US" sz="4000" dirty="0" smtClean="0"/>
              <a:t>Wireless Network Details</a:t>
            </a:r>
          </a:p>
        </p:txBody>
      </p:sp>
      <p:sp>
        <p:nvSpPr>
          <p:cNvPr id="34821" name="Rectangle 3"/>
          <p:cNvSpPr>
            <a:spLocks noGrp="1" noChangeArrowheads="1"/>
          </p:cNvSpPr>
          <p:nvPr>
            <p:ph idx="1"/>
          </p:nvPr>
        </p:nvSpPr>
        <p:spPr>
          <a:xfrm>
            <a:off x="323850" y="1412329"/>
            <a:ext cx="8677306" cy="4752975"/>
          </a:xfrm>
          <a:noFill/>
        </p:spPr>
        <p:txBody>
          <a:bodyPr/>
          <a:lstStyle/>
          <a:p>
            <a:pPr eaLnBrk="1" hangingPunct="1">
              <a:lnSpc>
                <a:spcPct val="80000"/>
              </a:lnSpc>
            </a:pPr>
            <a:r>
              <a:rPr lang="en-US" sz="2800" dirty="0" smtClean="0"/>
              <a:t>AP downstream/upstream traffic performance is </a:t>
            </a:r>
            <a:r>
              <a:rPr lang="en-US" sz="2800" b="1" dirty="0" smtClean="0">
                <a:solidFill>
                  <a:srgbClr val="009900"/>
                </a:solidFill>
                <a:latin typeface="Comic Sans MS" pitchFamily="66" charset="0"/>
              </a:rPr>
              <a:t>asymmetric</a:t>
            </a:r>
            <a:r>
              <a:rPr lang="en-US" sz="2800" b="1" dirty="0" smtClean="0">
                <a:latin typeface="Comic Sans MS" pitchFamily="66" charset="0"/>
              </a:rPr>
              <a:t>.</a:t>
            </a:r>
          </a:p>
          <a:p>
            <a:pPr eaLnBrk="1" hangingPunct="1">
              <a:lnSpc>
                <a:spcPct val="80000"/>
              </a:lnSpc>
            </a:pPr>
            <a:endParaRPr lang="en-US" sz="2800" dirty="0">
              <a:latin typeface="Comic Sans MS" pitchFamily="66" charset="0"/>
            </a:endParaRPr>
          </a:p>
          <a:p>
            <a:pPr eaLnBrk="1" hangingPunct="1">
              <a:lnSpc>
                <a:spcPct val="80000"/>
              </a:lnSpc>
            </a:pPr>
            <a:r>
              <a:rPr lang="en-US" sz="2800" b="1" dirty="0" smtClean="0">
                <a:latin typeface="Comic Sans MS" pitchFamily="66" charset="0"/>
              </a:rPr>
              <a:t>AP has buffers for downstream/upstream </a:t>
            </a:r>
            <a:r>
              <a:rPr lang="en-US" sz="2800" b="1" dirty="0" err="1" smtClean="0">
                <a:latin typeface="Comic Sans MS" pitchFamily="66" charset="0"/>
              </a:rPr>
              <a:t>queueing</a:t>
            </a:r>
            <a:r>
              <a:rPr lang="en-US" sz="2800" dirty="0">
                <a:latin typeface="Comic Sans MS" pitchFamily="66" charset="0"/>
              </a:rPr>
              <a:t>.</a:t>
            </a:r>
            <a:endParaRPr lang="en-US" sz="2800" b="1" dirty="0" smtClean="0">
              <a:latin typeface="Comic Sans MS" pitchFamily="66" charset="0"/>
            </a:endParaRPr>
          </a:p>
          <a:p>
            <a:pPr eaLnBrk="1" hangingPunct="1">
              <a:lnSpc>
                <a:spcPct val="80000"/>
              </a:lnSpc>
            </a:pPr>
            <a:endParaRPr lang="en-US" sz="2800" dirty="0">
              <a:latin typeface="Comic Sans MS" pitchFamily="66" charset="0"/>
            </a:endParaRPr>
          </a:p>
          <a:p>
            <a:pPr marL="0" indent="0" eaLnBrk="1" hangingPunct="1">
              <a:lnSpc>
                <a:spcPct val="80000"/>
              </a:lnSpc>
              <a:buNone/>
            </a:pPr>
            <a:endParaRPr lang="en-US" sz="2800" b="1" dirty="0" smtClean="0">
              <a:latin typeface="Comic Sans MS" pitchFamily="66" charset="0"/>
            </a:endParaRPr>
          </a:p>
          <a:p>
            <a:pPr eaLnBrk="1" hangingPunct="1">
              <a:lnSpc>
                <a:spcPct val="80000"/>
              </a:lnSpc>
            </a:pPr>
            <a:r>
              <a:rPr lang="en-US" sz="2800" dirty="0" smtClean="0"/>
              <a:t>Wireless communication quality between two nodes can be asymmetric due to </a:t>
            </a:r>
            <a:r>
              <a:rPr lang="en-US" sz="2800" b="1" dirty="0" smtClean="0">
                <a:solidFill>
                  <a:srgbClr val="0033CC"/>
                </a:solidFill>
                <a:latin typeface="Comic Sans MS" pitchFamily="66" charset="0"/>
              </a:rPr>
              <a:t>multipath fading</a:t>
            </a:r>
            <a:r>
              <a:rPr lang="en-US" sz="2800" dirty="0" smtClean="0"/>
              <a:t>.</a:t>
            </a:r>
            <a:r>
              <a:rPr lang="en-US" sz="2800" dirty="0" smtClean="0">
                <a:solidFill>
                  <a:schemeClr val="accent2"/>
                </a:solidFill>
              </a:rPr>
              <a:t>{Characterization paper shows this!}</a:t>
            </a:r>
            <a:endParaRPr lang="en-US" sz="2800" dirty="0" smtClean="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62</a:t>
            </a:fld>
            <a:endParaRPr lang="en-US" dirty="0"/>
          </a:p>
        </p:txBody>
      </p:sp>
    </p:spTree>
    <p:extLst>
      <p:ext uri="{BB962C8B-B14F-4D97-AF65-F5344CB8AC3E}">
        <p14:creationId xmlns:p14="http://schemas.microsoft.com/office/powerpoint/2010/main" xmlns="" val="4136189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71414"/>
            <a:ext cx="8713787" cy="935037"/>
          </a:xfrm>
          <a:solidFill>
            <a:schemeClr val="accent2"/>
          </a:solidFill>
        </p:spPr>
        <p:txBody>
          <a:bodyPr/>
          <a:lstStyle/>
          <a:p>
            <a:pPr eaLnBrk="1" hangingPunct="1">
              <a:defRPr/>
            </a:pPr>
            <a:r>
              <a:rPr lang="en-US" sz="4000" dirty="0" smtClean="0"/>
              <a:t>Dynamic Rate Adaptation</a:t>
            </a:r>
          </a:p>
        </p:txBody>
      </p:sp>
      <p:sp>
        <p:nvSpPr>
          <p:cNvPr id="33797" name="Rectangle 3"/>
          <p:cNvSpPr>
            <a:spLocks noGrp="1" noChangeArrowheads="1"/>
          </p:cNvSpPr>
          <p:nvPr>
            <p:ph idx="1"/>
          </p:nvPr>
        </p:nvSpPr>
        <p:spPr>
          <a:xfrm>
            <a:off x="285750" y="1214438"/>
            <a:ext cx="8496300" cy="4752975"/>
          </a:xfrm>
          <a:noFill/>
        </p:spPr>
        <p:txBody>
          <a:bodyPr/>
          <a:lstStyle/>
          <a:p>
            <a:pPr eaLnBrk="1" hangingPunct="1">
              <a:lnSpc>
                <a:spcPct val="80000"/>
              </a:lnSpc>
            </a:pPr>
            <a:r>
              <a:rPr lang="en-US" sz="2800" dirty="0" smtClean="0"/>
              <a:t>802.11b, g and n use </a:t>
            </a:r>
            <a:r>
              <a:rPr lang="en-US" sz="2800" b="1" dirty="0" smtClean="0">
                <a:solidFill>
                  <a:srgbClr val="3333CC"/>
                </a:solidFill>
                <a:latin typeface="Comic Sans MS" pitchFamily="66" charset="0"/>
              </a:rPr>
              <a:t>dynamic rate adaptation </a:t>
            </a:r>
            <a:r>
              <a:rPr lang="en-US" sz="2800" dirty="0" smtClean="0"/>
              <a:t>based on frame loss (algorithms internal to wireless card at the AP).</a:t>
            </a:r>
          </a:p>
          <a:p>
            <a:pPr lvl="1" eaLnBrk="1" hangingPunct="1">
              <a:lnSpc>
                <a:spcPct val="80000"/>
              </a:lnSpc>
            </a:pPr>
            <a:r>
              <a:rPr lang="en-US" dirty="0" smtClean="0"/>
              <a:t>e.g. for 802.11b choices are: 11, 5.5, 2 and 1 Mbps</a:t>
            </a:r>
          </a:p>
          <a:p>
            <a:pPr eaLnBrk="1" hangingPunct="1">
              <a:lnSpc>
                <a:spcPct val="80000"/>
              </a:lnSpc>
            </a:pPr>
            <a:r>
              <a:rPr lang="en-US" sz="2800" dirty="0" smtClean="0"/>
              <a:t>Standard 802.11 retries:</a:t>
            </a:r>
          </a:p>
          <a:p>
            <a:pPr lvl="1" eaLnBrk="1" hangingPunct="1">
              <a:lnSpc>
                <a:spcPct val="80000"/>
              </a:lnSpc>
            </a:pPr>
            <a:r>
              <a:rPr lang="en-US" dirty="0" smtClean="0"/>
              <a:t>7 retries for RTS and CTS</a:t>
            </a:r>
          </a:p>
          <a:p>
            <a:pPr lvl="1" eaLnBrk="1" hangingPunct="1">
              <a:lnSpc>
                <a:spcPct val="80000"/>
              </a:lnSpc>
            </a:pPr>
            <a:r>
              <a:rPr lang="en-US" dirty="0" smtClean="0"/>
              <a:t>4 retries for Data and ACK frames</a:t>
            </a:r>
          </a:p>
          <a:p>
            <a:pPr eaLnBrk="1" hangingPunct="1">
              <a:lnSpc>
                <a:spcPct val="80000"/>
              </a:lnSpc>
            </a:pPr>
            <a:r>
              <a:rPr lang="en-US" sz="2800" dirty="0" smtClean="0"/>
              <a:t>RTS/CTS may be turned off by default. </a:t>
            </a:r>
            <a:r>
              <a:rPr lang="en-US" sz="2800" dirty="0" smtClean="0">
                <a:solidFill>
                  <a:srgbClr val="0000FF"/>
                </a:solidFill>
                <a:latin typeface="Comic Sans MS" pitchFamily="66" charset="0"/>
              </a:rPr>
              <a:t>[Research has shown that RTS/CTS degrades performance when hidden terminal is not an issue]</a:t>
            </a:r>
            <a:r>
              <a:rPr lang="en-US" sz="2800" dirty="0" smtClean="0"/>
              <a:t>.</a:t>
            </a: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4"/>
          <p:cNvSpPr txBox="1">
            <a:spLocks noGrp="1" noChangeArrowheads="1"/>
          </p:cNvSpPr>
          <p:nvPr/>
        </p:nvSpPr>
        <p:spPr bwMode="auto">
          <a:xfrm>
            <a:off x="-107950" y="6381750"/>
            <a:ext cx="720725" cy="431800"/>
          </a:xfrm>
          <a:prstGeom prst="rect">
            <a:avLst/>
          </a:prstGeom>
          <a:noFill/>
          <a:ln>
            <a:miter lim="800000"/>
            <a:headEnd/>
            <a:tailEnd/>
          </a:ln>
        </p:spPr>
        <p:txBody>
          <a:bodyPr/>
          <a:lstStyle/>
          <a:p>
            <a:pPr algn="ctr">
              <a:defRPr/>
            </a:pPr>
            <a:fld id="{C8C12806-72C0-47E5-BB5D-A5760691E68C}" type="slidenum">
              <a:rPr lang="en-US" sz="1800" b="1" u="none">
                <a:solidFill>
                  <a:schemeClr val="hlink"/>
                </a:solidFill>
                <a:effectLst>
                  <a:outerShdw blurRad="38100" dist="38100" dir="2700000" algn="tl">
                    <a:srgbClr val="C0C0C0"/>
                  </a:outerShdw>
                </a:effectLst>
                <a:latin typeface="Comic Sans MS" pitchFamily="66" charset="0"/>
                <a:cs typeface="+mn-cs"/>
              </a:rPr>
              <a:pPr algn="ctr">
                <a:defRPr/>
              </a:pPr>
              <a:t>64</a:t>
            </a:fld>
            <a:endParaRPr lang="en-US" sz="1800" b="1" u="none">
              <a:solidFill>
                <a:schemeClr val="hlink"/>
              </a:solidFill>
              <a:effectLst>
                <a:outerShdw blurRad="38100" dist="38100" dir="2700000" algn="tl">
                  <a:srgbClr val="C0C0C0"/>
                </a:outerShdw>
              </a:effectLst>
              <a:latin typeface="Comic Sans MS" pitchFamily="66" charset="0"/>
              <a:cs typeface="+mn-cs"/>
            </a:endParaRPr>
          </a:p>
        </p:txBody>
      </p:sp>
      <p:sp>
        <p:nvSpPr>
          <p:cNvPr id="8" name="Slide Number Placeholder 4"/>
          <p:cNvSpPr txBox="1">
            <a:spLocks noGrp="1"/>
          </p:cNvSpPr>
          <p:nvPr/>
        </p:nvSpPr>
        <p:spPr bwMode="auto">
          <a:xfrm>
            <a:off x="-107950" y="6381750"/>
            <a:ext cx="720725" cy="431800"/>
          </a:xfrm>
          <a:prstGeom prst="rect">
            <a:avLst/>
          </a:prstGeom>
          <a:noFill/>
          <a:ln>
            <a:miter lim="800000"/>
            <a:headEnd/>
            <a:tailEnd/>
          </a:ln>
        </p:spPr>
        <p:txBody>
          <a:bodyPr/>
          <a:lstStyle/>
          <a:p>
            <a:pPr algn="ctr">
              <a:defRPr/>
            </a:pPr>
            <a:fld id="{15548BB6-66B7-4DCB-A8F5-072846732FE4}" type="slidenum">
              <a:rPr lang="en-US" sz="1800" b="1" u="none">
                <a:solidFill>
                  <a:schemeClr val="hlink"/>
                </a:solidFill>
                <a:effectLst>
                  <a:outerShdw blurRad="38100" dist="38100" dir="2700000" algn="tl">
                    <a:srgbClr val="C0C0C0"/>
                  </a:outerShdw>
                </a:effectLst>
                <a:latin typeface="Comic Sans MS" pitchFamily="66" charset="0"/>
                <a:cs typeface="+mn-cs"/>
              </a:rPr>
              <a:pPr algn="ctr">
                <a:defRPr/>
              </a:pPr>
              <a:t>64</a:t>
            </a:fld>
            <a:endParaRPr lang="en-US" sz="1800" b="1" u="none">
              <a:solidFill>
                <a:schemeClr val="hlink"/>
              </a:solidFill>
              <a:effectLst>
                <a:outerShdw blurRad="38100" dist="38100" dir="2700000" algn="tl">
                  <a:srgbClr val="C0C0C0"/>
                </a:outerShdw>
              </a:effectLst>
              <a:latin typeface="Comic Sans MS" pitchFamily="66" charset="0"/>
              <a:cs typeface="+mn-cs"/>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AA5A483E-2C16-4A7C-A450-A95C47757885}" type="slidenum">
              <a:rPr lang="en-US" smtClean="0"/>
              <a:pPr>
                <a:defRPr/>
              </a:pPr>
              <a:t>64</a:t>
            </a:fld>
            <a:endParaRPr lang="en-US"/>
          </a:p>
        </p:txBody>
      </p:sp>
      <p:sp>
        <p:nvSpPr>
          <p:cNvPr id="556034" name="Rectangle 2"/>
          <p:cNvSpPr>
            <a:spLocks noGrp="1" noChangeArrowheads="1"/>
          </p:cNvSpPr>
          <p:nvPr>
            <p:ph type="title" idx="4294967295"/>
          </p:nvPr>
        </p:nvSpPr>
        <p:spPr>
          <a:xfrm>
            <a:off x="684213" y="71438"/>
            <a:ext cx="8459787" cy="739775"/>
          </a:xfrm>
          <a:solidFill>
            <a:schemeClr val="accent2"/>
          </a:solidFill>
        </p:spPr>
        <p:txBody>
          <a:bodyPr/>
          <a:lstStyle/>
          <a:p>
            <a:pPr eaLnBrk="1" hangingPunct="1">
              <a:defRPr/>
            </a:pPr>
            <a:r>
              <a:rPr lang="en-US" sz="4000" dirty="0" smtClean="0"/>
              <a:t>Node Contention</a:t>
            </a:r>
          </a:p>
        </p:txBody>
      </p:sp>
      <p:pic>
        <p:nvPicPr>
          <p:cNvPr id="35847" name="Picture 3"/>
          <p:cNvPicPr>
            <a:picLocks noGrp="1" noChangeAspect="1" noChangeArrowheads="1"/>
          </p:cNvPicPr>
          <p:nvPr>
            <p:ph idx="4294967295"/>
          </p:nvPr>
        </p:nvPicPr>
        <p:blipFill>
          <a:blip r:embed="rId2" cstate="print"/>
          <a:srcRect/>
          <a:stretch>
            <a:fillRect/>
          </a:stretch>
        </p:blipFill>
        <p:spPr>
          <a:xfrm>
            <a:off x="0" y="1009650"/>
            <a:ext cx="6481763" cy="5276850"/>
          </a:xfrm>
          <a:noFill/>
        </p:spPr>
      </p:pic>
      <p:sp>
        <p:nvSpPr>
          <p:cNvPr id="35848" name="Rectangle 4"/>
          <p:cNvSpPr>
            <a:spLocks noChangeArrowheads="1"/>
          </p:cNvSpPr>
          <p:nvPr/>
        </p:nvSpPr>
        <p:spPr bwMode="auto">
          <a:xfrm>
            <a:off x="7524750" y="5805506"/>
            <a:ext cx="1223963" cy="338138"/>
          </a:xfrm>
          <a:prstGeom prst="rect">
            <a:avLst/>
          </a:prstGeom>
          <a:noFill/>
          <a:ln w="25400" algn="ctr">
            <a:noFill/>
            <a:miter lim="800000"/>
            <a:headEnd/>
            <a:tailEnd/>
          </a:ln>
        </p:spPr>
        <p:txBody>
          <a:bodyPr wrap="none" anchor="ctr"/>
          <a:lstStyle/>
          <a:p>
            <a:pPr algn="ctr" eaLnBrk="0" hangingPunct="0"/>
            <a:r>
              <a:rPr lang="en-US" sz="1800" b="1" u="none" dirty="0">
                <a:solidFill>
                  <a:srgbClr val="0033CC"/>
                </a:solidFill>
                <a:latin typeface="Comic Sans MS" pitchFamily="66" charset="0"/>
              </a:rPr>
              <a:t>[N. Kim]</a:t>
            </a:r>
          </a:p>
        </p:txBody>
      </p:sp>
      <p:sp>
        <p:nvSpPr>
          <p:cNvPr id="556037" name="Rectangle 5"/>
          <p:cNvSpPr>
            <a:spLocks noChangeArrowheads="1"/>
          </p:cNvSpPr>
          <p:nvPr/>
        </p:nvSpPr>
        <p:spPr bwMode="auto">
          <a:xfrm>
            <a:off x="4356100" y="2589210"/>
            <a:ext cx="3384550" cy="482600"/>
          </a:xfrm>
          <a:prstGeom prst="rect">
            <a:avLst/>
          </a:prstGeom>
          <a:noFill/>
          <a:ln w="25400" algn="ctr">
            <a:noFill/>
            <a:miter lim="800000"/>
            <a:headEnd/>
            <a:tailEnd/>
          </a:ln>
        </p:spPr>
        <p:txBody>
          <a:bodyPr wrap="none" anchor="ctr"/>
          <a:lstStyle/>
          <a:p>
            <a:pPr algn="ctr" eaLnBrk="0" hangingPunct="0"/>
            <a:r>
              <a:rPr lang="en-US" b="1" u="none" dirty="0">
                <a:solidFill>
                  <a:srgbClr val="990033"/>
                </a:solidFill>
                <a:latin typeface="Comic Sans MS" pitchFamily="66" charset="0"/>
              </a:rPr>
              <a:t>without RTS/CTS</a:t>
            </a:r>
          </a:p>
        </p:txBody>
      </p:sp>
      <p:sp>
        <p:nvSpPr>
          <p:cNvPr id="556038" name="Line 6"/>
          <p:cNvSpPr>
            <a:spLocks noChangeShapeType="1"/>
          </p:cNvSpPr>
          <p:nvPr/>
        </p:nvSpPr>
        <p:spPr bwMode="auto">
          <a:xfrm flipH="1">
            <a:off x="5148263" y="3071810"/>
            <a:ext cx="863600" cy="936625"/>
          </a:xfrm>
          <a:prstGeom prst="line">
            <a:avLst/>
          </a:prstGeom>
          <a:noFill/>
          <a:ln w="25400">
            <a:solidFill>
              <a:srgbClr val="8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6037"/>
                                        </p:tgtEl>
                                        <p:attrNameLst>
                                          <p:attrName>style.visibility</p:attrName>
                                        </p:attrNameLst>
                                      </p:cBhvr>
                                      <p:to>
                                        <p:strVal val="visible"/>
                                      </p:to>
                                    </p:set>
                                    <p:anim calcmode="lin" valueType="num">
                                      <p:cBhvr additive="base">
                                        <p:cTn id="7" dur="500" fill="hold"/>
                                        <p:tgtEl>
                                          <p:spTgt spid="556037"/>
                                        </p:tgtEl>
                                        <p:attrNameLst>
                                          <p:attrName>ppt_x</p:attrName>
                                        </p:attrNameLst>
                                      </p:cBhvr>
                                      <p:tavLst>
                                        <p:tav tm="0">
                                          <p:val>
                                            <p:strVal val="#ppt_x"/>
                                          </p:val>
                                        </p:tav>
                                        <p:tav tm="100000">
                                          <p:val>
                                            <p:strVal val="#ppt_x"/>
                                          </p:val>
                                        </p:tav>
                                      </p:tavLst>
                                    </p:anim>
                                    <p:anim calcmode="lin" valueType="num">
                                      <p:cBhvr additive="base">
                                        <p:cTn id="8" dur="500" fill="hold"/>
                                        <p:tgtEl>
                                          <p:spTgt spid="5560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6038"/>
                                        </p:tgtEl>
                                        <p:attrNameLst>
                                          <p:attrName>style.visibility</p:attrName>
                                        </p:attrNameLst>
                                      </p:cBhvr>
                                      <p:to>
                                        <p:strVal val="visible"/>
                                      </p:to>
                                    </p:set>
                                    <p:anim calcmode="lin" valueType="num">
                                      <p:cBhvr additive="base">
                                        <p:cTn id="11" dur="500" fill="hold"/>
                                        <p:tgtEl>
                                          <p:spTgt spid="556038"/>
                                        </p:tgtEl>
                                        <p:attrNameLst>
                                          <p:attrName>ppt_x</p:attrName>
                                        </p:attrNameLst>
                                      </p:cBhvr>
                                      <p:tavLst>
                                        <p:tav tm="0">
                                          <p:val>
                                            <p:strVal val="#ppt_x"/>
                                          </p:val>
                                        </p:tav>
                                        <p:tav tm="100000">
                                          <p:val>
                                            <p:strVal val="#ppt_x"/>
                                          </p:val>
                                        </p:tav>
                                      </p:tavLst>
                                    </p:anim>
                                    <p:anim calcmode="lin" valueType="num">
                                      <p:cBhvr additive="base">
                                        <p:cTn id="12" dur="500" fill="hold"/>
                                        <p:tgtEl>
                                          <p:spTgt spid="556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p:bldP spid="55603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solidFill>
            <a:schemeClr val="accent2"/>
          </a:solidFill>
        </p:spPr>
        <p:txBody>
          <a:bodyPr/>
          <a:lstStyle/>
          <a:p>
            <a:r>
              <a:rPr lang="en-US" sz="3600" dirty="0"/>
              <a:t>Wireless Link </a:t>
            </a:r>
            <a:r>
              <a:rPr lang="en-US" sz="3600" dirty="0" smtClean="0"/>
              <a:t>Characteristics</a:t>
            </a:r>
            <a:endParaRPr lang="en-US" sz="3600" dirty="0"/>
          </a:p>
        </p:txBody>
      </p:sp>
      <p:sp>
        <p:nvSpPr>
          <p:cNvPr id="530435" name="Rectangle 3"/>
          <p:cNvSpPr>
            <a:spLocks noGrp="1" noChangeArrowheads="1"/>
          </p:cNvSpPr>
          <p:nvPr>
            <p:ph idx="1"/>
          </p:nvPr>
        </p:nvSpPr>
        <p:spPr>
          <a:xfrm>
            <a:off x="71406" y="1285860"/>
            <a:ext cx="4595843" cy="4929222"/>
          </a:xfrm>
        </p:spPr>
        <p:txBody>
          <a:bodyPr/>
          <a:lstStyle/>
          <a:p>
            <a:pPr>
              <a:buNone/>
            </a:pPr>
            <a:r>
              <a:rPr lang="en-US" sz="2000" dirty="0"/>
              <a:t>SNR: signal-to-noise </a:t>
            </a:r>
            <a:r>
              <a:rPr lang="en-US" sz="2000" dirty="0" smtClean="0"/>
              <a:t>ratio</a:t>
            </a:r>
          </a:p>
          <a:p>
            <a:r>
              <a:rPr lang="en-US" sz="2000" dirty="0" smtClean="0"/>
              <a:t>larger </a:t>
            </a:r>
            <a:r>
              <a:rPr lang="en-US" sz="2000" dirty="0"/>
              <a:t>SNR – easier to extract signal from </a:t>
            </a:r>
            <a:r>
              <a:rPr lang="en-US" sz="2000" dirty="0" smtClean="0"/>
              <a:t>noise. </a:t>
            </a:r>
            <a:endParaRPr lang="en-US" sz="2000" dirty="0"/>
          </a:p>
          <a:p>
            <a:r>
              <a:rPr lang="en-US" sz="2000" dirty="0">
                <a:solidFill>
                  <a:srgbClr val="0033CC"/>
                </a:solidFill>
              </a:rPr>
              <a:t>SNR versus BER </a:t>
            </a:r>
            <a:r>
              <a:rPr lang="en-US" sz="2000" dirty="0" smtClean="0">
                <a:solidFill>
                  <a:srgbClr val="0033CC"/>
                </a:solidFill>
              </a:rPr>
              <a:t>tradeoffs</a:t>
            </a:r>
          </a:p>
          <a:p>
            <a:pPr>
              <a:buNone/>
            </a:pPr>
            <a:r>
              <a:rPr lang="en-US" sz="2000" dirty="0" smtClean="0">
                <a:solidFill>
                  <a:schemeClr val="accent2"/>
                </a:solidFill>
              </a:rPr>
              <a:t>	given a physical </a:t>
            </a:r>
            <a:r>
              <a:rPr lang="en-US" sz="2000" dirty="0">
                <a:solidFill>
                  <a:schemeClr val="accent2"/>
                </a:solidFill>
              </a:rPr>
              <a:t>layer:</a:t>
            </a:r>
            <a:r>
              <a:rPr lang="en-US" sz="2000" dirty="0"/>
              <a:t> increase power -&gt; increase </a:t>
            </a:r>
            <a:r>
              <a:rPr lang="en-US" sz="2000" dirty="0" smtClean="0"/>
              <a:t>SNR-&gt; decrease BER.</a:t>
            </a:r>
          </a:p>
          <a:p>
            <a:pPr>
              <a:buNone/>
            </a:pPr>
            <a:r>
              <a:rPr lang="en-US" sz="2000" i="1" dirty="0" smtClean="0">
                <a:solidFill>
                  <a:schemeClr val="accent2"/>
                </a:solidFill>
              </a:rPr>
              <a:t>  </a:t>
            </a:r>
            <a:r>
              <a:rPr lang="en-US" sz="2000" dirty="0" smtClean="0">
                <a:solidFill>
                  <a:schemeClr val="accent2"/>
                </a:solidFill>
              </a:rPr>
              <a:t>given a SNR</a:t>
            </a:r>
            <a:r>
              <a:rPr lang="en-US" sz="2000" dirty="0">
                <a:solidFill>
                  <a:schemeClr val="accent2"/>
                </a:solidFill>
              </a:rPr>
              <a:t>:</a:t>
            </a:r>
            <a:r>
              <a:rPr lang="en-US" sz="2000" dirty="0"/>
              <a:t> choose physical layer that meets BER requirement, </a:t>
            </a:r>
            <a:r>
              <a:rPr lang="en-US" sz="2000" dirty="0" smtClean="0"/>
              <a:t>aiming for </a:t>
            </a:r>
            <a:r>
              <a:rPr lang="en-US" sz="2000" dirty="0"/>
              <a:t>highest </a:t>
            </a:r>
            <a:r>
              <a:rPr lang="en-US" sz="2000" dirty="0" smtClean="0"/>
              <a:t>throughput.</a:t>
            </a:r>
          </a:p>
          <a:p>
            <a:r>
              <a:rPr lang="en-US" sz="2000" dirty="0" smtClean="0"/>
              <a:t>SNR </a:t>
            </a:r>
            <a:r>
              <a:rPr lang="en-US" sz="2000" dirty="0"/>
              <a:t>may change with mobility: dynamically adapt physical layer (modulation technique, rate</a:t>
            </a:r>
            <a:r>
              <a:rPr lang="en-US" sz="2000" dirty="0" smtClean="0"/>
              <a:t>). </a:t>
            </a:r>
            <a:endParaRPr lang="en-US" sz="2000" dirty="0"/>
          </a:p>
          <a:p>
            <a:pPr lvl="1"/>
            <a:endParaRPr lang="en-US" sz="2000" dirty="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65</a:t>
            </a:fld>
            <a:endParaRPr lang="en-US" dirty="0"/>
          </a:p>
        </p:txBody>
      </p:sp>
      <p:sp>
        <p:nvSpPr>
          <p:cNvPr id="530436" name="Freeform 4"/>
          <p:cNvSpPr>
            <a:spLocks/>
          </p:cNvSpPr>
          <p:nvPr/>
        </p:nvSpPr>
        <p:spPr bwMode="auto">
          <a:xfrm>
            <a:off x="5483225" y="1924050"/>
            <a:ext cx="609600" cy="2527300"/>
          </a:xfrm>
          <a:custGeom>
            <a:avLst/>
            <a:gdLst/>
            <a:ahLst/>
            <a:cxnLst>
              <a:cxn ang="0">
                <a:pos x="0" y="0"/>
              </a:cxn>
              <a:cxn ang="0">
                <a:pos x="184" y="384"/>
              </a:cxn>
              <a:cxn ang="0">
                <a:pos x="304" y="984"/>
              </a:cxn>
              <a:cxn ang="0">
                <a:pos x="384" y="1592"/>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p:spPr>
        <p:txBody>
          <a:bodyPr/>
          <a:lstStyle/>
          <a:p>
            <a:endParaRPr lang="en-US"/>
          </a:p>
        </p:txBody>
      </p:sp>
      <p:sp>
        <p:nvSpPr>
          <p:cNvPr id="530437" name="Freeform 5"/>
          <p:cNvSpPr>
            <a:spLocks/>
          </p:cNvSpPr>
          <p:nvPr/>
        </p:nvSpPr>
        <p:spPr bwMode="auto">
          <a:xfrm>
            <a:off x="6130925" y="1593850"/>
            <a:ext cx="685800" cy="2857500"/>
          </a:xfrm>
          <a:custGeom>
            <a:avLst/>
            <a:gdLst/>
            <a:ahLst/>
            <a:cxnLst>
              <a:cxn ang="0">
                <a:pos x="0" y="0"/>
              </a:cxn>
              <a:cxn ang="0">
                <a:pos x="168" y="296"/>
              </a:cxn>
              <a:cxn ang="0">
                <a:pos x="256" y="600"/>
              </a:cxn>
              <a:cxn ang="0">
                <a:pos x="360" y="1192"/>
              </a:cxn>
              <a:cxn ang="0">
                <a:pos x="432" y="1800"/>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p:spPr>
        <p:txBody>
          <a:bodyPr/>
          <a:lstStyle/>
          <a:p>
            <a:endParaRPr lang="en-US"/>
          </a:p>
        </p:txBody>
      </p:sp>
      <p:sp>
        <p:nvSpPr>
          <p:cNvPr id="530438" name="Freeform 6"/>
          <p:cNvSpPr>
            <a:spLocks/>
          </p:cNvSpPr>
          <p:nvPr/>
        </p:nvSpPr>
        <p:spPr bwMode="auto">
          <a:xfrm>
            <a:off x="7045325" y="1593850"/>
            <a:ext cx="647700" cy="2844800"/>
          </a:xfrm>
          <a:custGeom>
            <a:avLst/>
            <a:gdLst/>
            <a:ahLst/>
            <a:cxnLst>
              <a:cxn ang="0">
                <a:pos x="0" y="0"/>
              </a:cxn>
              <a:cxn ang="0">
                <a:pos x="152" y="296"/>
              </a:cxn>
              <a:cxn ang="0">
                <a:pos x="232" y="592"/>
              </a:cxn>
              <a:cxn ang="0">
                <a:pos x="344" y="1192"/>
              </a:cxn>
              <a:cxn ang="0">
                <a:pos x="408" y="1792"/>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p:spPr>
        <p:txBody>
          <a:bodyPr/>
          <a:lstStyle/>
          <a:p>
            <a:endParaRPr lang="en-US"/>
          </a:p>
        </p:txBody>
      </p:sp>
      <p:sp>
        <p:nvSpPr>
          <p:cNvPr id="530439" name="Rectangle 7"/>
          <p:cNvSpPr>
            <a:spLocks noChangeArrowheads="1"/>
          </p:cNvSpPr>
          <p:nvPr/>
        </p:nvSpPr>
        <p:spPr bwMode="auto">
          <a:xfrm>
            <a:off x="5475288" y="1581150"/>
            <a:ext cx="2862262" cy="2878138"/>
          </a:xfrm>
          <a:prstGeom prst="rect">
            <a:avLst/>
          </a:prstGeom>
          <a:noFill/>
          <a:ln w="9525">
            <a:solidFill>
              <a:schemeClr val="tx1"/>
            </a:solidFill>
            <a:miter lim="800000"/>
            <a:headEnd/>
            <a:tailEnd/>
          </a:ln>
          <a:effectLst/>
        </p:spPr>
        <p:txBody>
          <a:bodyPr wrap="none" anchor="ctr"/>
          <a:lstStyle/>
          <a:p>
            <a:endParaRPr lang="en-US"/>
          </a:p>
        </p:txBody>
      </p:sp>
      <p:sp>
        <p:nvSpPr>
          <p:cNvPr id="530440" name="Line 8"/>
          <p:cNvSpPr>
            <a:spLocks noChangeShapeType="1"/>
          </p:cNvSpPr>
          <p:nvPr/>
        </p:nvSpPr>
        <p:spPr bwMode="auto">
          <a:xfrm>
            <a:off x="5475288" y="2074863"/>
            <a:ext cx="2847975" cy="0"/>
          </a:xfrm>
          <a:prstGeom prst="line">
            <a:avLst/>
          </a:prstGeom>
          <a:noFill/>
          <a:ln w="9525">
            <a:solidFill>
              <a:schemeClr val="tx1"/>
            </a:solidFill>
            <a:round/>
            <a:headEnd/>
            <a:tailEnd/>
          </a:ln>
          <a:effectLst/>
        </p:spPr>
        <p:txBody>
          <a:bodyPr/>
          <a:lstStyle/>
          <a:p>
            <a:endParaRPr lang="en-US"/>
          </a:p>
        </p:txBody>
      </p:sp>
      <p:sp>
        <p:nvSpPr>
          <p:cNvPr id="530441" name="Line 9"/>
          <p:cNvSpPr>
            <a:spLocks noChangeShapeType="1"/>
          </p:cNvSpPr>
          <p:nvPr/>
        </p:nvSpPr>
        <p:spPr bwMode="auto">
          <a:xfrm>
            <a:off x="5484813" y="2541588"/>
            <a:ext cx="2847975" cy="0"/>
          </a:xfrm>
          <a:prstGeom prst="line">
            <a:avLst/>
          </a:prstGeom>
          <a:noFill/>
          <a:ln w="9525">
            <a:solidFill>
              <a:schemeClr val="tx1"/>
            </a:solidFill>
            <a:round/>
            <a:headEnd/>
            <a:tailEnd/>
          </a:ln>
          <a:effectLst/>
        </p:spPr>
        <p:txBody>
          <a:bodyPr/>
          <a:lstStyle/>
          <a:p>
            <a:endParaRPr lang="en-US"/>
          </a:p>
        </p:txBody>
      </p:sp>
      <p:sp>
        <p:nvSpPr>
          <p:cNvPr id="530442" name="Line 10"/>
          <p:cNvSpPr>
            <a:spLocks noChangeShapeType="1"/>
          </p:cNvSpPr>
          <p:nvPr/>
        </p:nvSpPr>
        <p:spPr bwMode="auto">
          <a:xfrm>
            <a:off x="5494338" y="3022600"/>
            <a:ext cx="2847975" cy="0"/>
          </a:xfrm>
          <a:prstGeom prst="line">
            <a:avLst/>
          </a:prstGeom>
          <a:noFill/>
          <a:ln w="9525">
            <a:solidFill>
              <a:schemeClr val="tx1"/>
            </a:solidFill>
            <a:round/>
            <a:headEnd/>
            <a:tailEnd/>
          </a:ln>
          <a:effectLst/>
        </p:spPr>
        <p:txBody>
          <a:bodyPr/>
          <a:lstStyle/>
          <a:p>
            <a:endParaRPr lang="en-US"/>
          </a:p>
        </p:txBody>
      </p:sp>
      <p:sp>
        <p:nvSpPr>
          <p:cNvPr id="530443" name="Line 11"/>
          <p:cNvSpPr>
            <a:spLocks noChangeShapeType="1"/>
          </p:cNvSpPr>
          <p:nvPr/>
        </p:nvSpPr>
        <p:spPr bwMode="auto">
          <a:xfrm>
            <a:off x="5503863" y="3489325"/>
            <a:ext cx="2847975" cy="0"/>
          </a:xfrm>
          <a:prstGeom prst="line">
            <a:avLst/>
          </a:prstGeom>
          <a:noFill/>
          <a:ln w="9525">
            <a:solidFill>
              <a:schemeClr val="tx1"/>
            </a:solidFill>
            <a:round/>
            <a:headEnd/>
            <a:tailEnd/>
          </a:ln>
          <a:effectLst/>
        </p:spPr>
        <p:txBody>
          <a:bodyPr/>
          <a:lstStyle/>
          <a:p>
            <a:endParaRPr lang="en-US"/>
          </a:p>
        </p:txBody>
      </p:sp>
      <p:sp>
        <p:nvSpPr>
          <p:cNvPr id="530444" name="Line 12"/>
          <p:cNvSpPr>
            <a:spLocks noChangeShapeType="1"/>
          </p:cNvSpPr>
          <p:nvPr/>
        </p:nvSpPr>
        <p:spPr bwMode="auto">
          <a:xfrm>
            <a:off x="5513388" y="3970338"/>
            <a:ext cx="2847975" cy="0"/>
          </a:xfrm>
          <a:prstGeom prst="line">
            <a:avLst/>
          </a:prstGeom>
          <a:noFill/>
          <a:ln w="9525">
            <a:solidFill>
              <a:schemeClr val="tx1"/>
            </a:solidFill>
            <a:round/>
            <a:headEnd/>
            <a:tailEnd/>
          </a:ln>
          <a:effectLst/>
        </p:spPr>
        <p:txBody>
          <a:bodyPr/>
          <a:lstStyle/>
          <a:p>
            <a:endParaRPr lang="en-US"/>
          </a:p>
        </p:txBody>
      </p:sp>
      <p:sp>
        <p:nvSpPr>
          <p:cNvPr id="530445" name="Line 13"/>
          <p:cNvSpPr>
            <a:spLocks noChangeShapeType="1"/>
          </p:cNvSpPr>
          <p:nvPr/>
        </p:nvSpPr>
        <p:spPr bwMode="auto">
          <a:xfrm>
            <a:off x="6224588" y="1581150"/>
            <a:ext cx="0" cy="2878138"/>
          </a:xfrm>
          <a:prstGeom prst="line">
            <a:avLst/>
          </a:prstGeom>
          <a:noFill/>
          <a:ln w="9525">
            <a:solidFill>
              <a:schemeClr val="tx1"/>
            </a:solidFill>
            <a:round/>
            <a:headEnd/>
            <a:tailEnd/>
          </a:ln>
          <a:effectLst/>
        </p:spPr>
        <p:txBody>
          <a:bodyPr/>
          <a:lstStyle/>
          <a:p>
            <a:endParaRPr lang="en-US"/>
          </a:p>
        </p:txBody>
      </p:sp>
      <p:sp>
        <p:nvSpPr>
          <p:cNvPr id="530446" name="Line 14"/>
          <p:cNvSpPr>
            <a:spLocks noChangeShapeType="1"/>
          </p:cNvSpPr>
          <p:nvPr/>
        </p:nvSpPr>
        <p:spPr bwMode="auto">
          <a:xfrm>
            <a:off x="6931025" y="1598613"/>
            <a:ext cx="0" cy="2878137"/>
          </a:xfrm>
          <a:prstGeom prst="line">
            <a:avLst/>
          </a:prstGeom>
          <a:noFill/>
          <a:ln w="9525">
            <a:solidFill>
              <a:schemeClr val="tx1"/>
            </a:solidFill>
            <a:round/>
            <a:headEnd/>
            <a:tailEnd/>
          </a:ln>
          <a:effectLst/>
        </p:spPr>
        <p:txBody>
          <a:bodyPr/>
          <a:lstStyle/>
          <a:p>
            <a:endParaRPr lang="en-US"/>
          </a:p>
        </p:txBody>
      </p:sp>
      <p:sp>
        <p:nvSpPr>
          <p:cNvPr id="530447" name="Line 15"/>
          <p:cNvSpPr>
            <a:spLocks noChangeShapeType="1"/>
          </p:cNvSpPr>
          <p:nvPr/>
        </p:nvSpPr>
        <p:spPr bwMode="auto">
          <a:xfrm>
            <a:off x="7637463" y="1587500"/>
            <a:ext cx="0" cy="2878138"/>
          </a:xfrm>
          <a:prstGeom prst="line">
            <a:avLst/>
          </a:prstGeom>
          <a:noFill/>
          <a:ln w="9525">
            <a:solidFill>
              <a:schemeClr val="tx1"/>
            </a:solidFill>
            <a:round/>
            <a:headEnd/>
            <a:tailEnd/>
          </a:ln>
          <a:effectLst/>
        </p:spPr>
        <p:txBody>
          <a:bodyPr/>
          <a:lstStyle/>
          <a:p>
            <a:endParaRPr lang="en-US"/>
          </a:p>
        </p:txBody>
      </p:sp>
      <p:sp>
        <p:nvSpPr>
          <p:cNvPr id="530448" name="Text Box 16"/>
          <p:cNvSpPr txBox="1">
            <a:spLocks noChangeArrowheads="1"/>
          </p:cNvSpPr>
          <p:nvPr/>
        </p:nvSpPr>
        <p:spPr bwMode="auto">
          <a:xfrm>
            <a:off x="6037263" y="4437063"/>
            <a:ext cx="352425"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endParaRPr lang="en-US" sz="1200" baseline="30000">
              <a:latin typeface="Arial" charset="0"/>
            </a:endParaRPr>
          </a:p>
        </p:txBody>
      </p:sp>
      <p:sp>
        <p:nvSpPr>
          <p:cNvPr id="530449" name="Text Box 17"/>
          <p:cNvSpPr txBox="1">
            <a:spLocks noChangeArrowheads="1"/>
          </p:cNvSpPr>
          <p:nvPr/>
        </p:nvSpPr>
        <p:spPr bwMode="auto">
          <a:xfrm>
            <a:off x="6745288" y="4438650"/>
            <a:ext cx="352425"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20</a:t>
            </a:r>
            <a:endParaRPr lang="en-US" sz="1200" baseline="30000">
              <a:latin typeface="Arial" charset="0"/>
            </a:endParaRPr>
          </a:p>
        </p:txBody>
      </p:sp>
      <p:sp>
        <p:nvSpPr>
          <p:cNvPr id="530450" name="Text Box 18"/>
          <p:cNvSpPr txBox="1">
            <a:spLocks noChangeArrowheads="1"/>
          </p:cNvSpPr>
          <p:nvPr/>
        </p:nvSpPr>
        <p:spPr bwMode="auto">
          <a:xfrm>
            <a:off x="7435850" y="4441825"/>
            <a:ext cx="352425"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30</a:t>
            </a:r>
            <a:endParaRPr lang="en-US" sz="1200" baseline="30000">
              <a:latin typeface="Arial" charset="0"/>
            </a:endParaRPr>
          </a:p>
        </p:txBody>
      </p:sp>
      <p:sp>
        <p:nvSpPr>
          <p:cNvPr id="530451" name="Text Box 19"/>
          <p:cNvSpPr txBox="1">
            <a:spLocks noChangeArrowheads="1"/>
          </p:cNvSpPr>
          <p:nvPr/>
        </p:nvSpPr>
        <p:spPr bwMode="auto">
          <a:xfrm>
            <a:off x="8158163" y="4445000"/>
            <a:ext cx="352425"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40</a:t>
            </a:r>
            <a:endParaRPr lang="en-US" sz="1200" baseline="30000">
              <a:latin typeface="Arial" charset="0"/>
            </a:endParaRPr>
          </a:p>
        </p:txBody>
      </p:sp>
      <p:sp>
        <p:nvSpPr>
          <p:cNvPr id="530452" name="Line 20"/>
          <p:cNvSpPr>
            <a:spLocks noChangeShapeType="1"/>
          </p:cNvSpPr>
          <p:nvPr/>
        </p:nvSpPr>
        <p:spPr bwMode="auto">
          <a:xfrm>
            <a:off x="5780088" y="6108700"/>
            <a:ext cx="431800" cy="0"/>
          </a:xfrm>
          <a:prstGeom prst="line">
            <a:avLst/>
          </a:prstGeom>
          <a:noFill/>
          <a:ln w="28575">
            <a:solidFill>
              <a:srgbClr val="0000FF"/>
            </a:solidFill>
            <a:round/>
            <a:headEnd/>
            <a:tailEnd/>
          </a:ln>
          <a:effectLst/>
        </p:spPr>
        <p:txBody>
          <a:bodyPr/>
          <a:lstStyle/>
          <a:p>
            <a:endParaRPr lang="en-US"/>
          </a:p>
        </p:txBody>
      </p:sp>
      <p:sp>
        <p:nvSpPr>
          <p:cNvPr id="530453" name="Line 21"/>
          <p:cNvSpPr>
            <a:spLocks noChangeShapeType="1"/>
          </p:cNvSpPr>
          <p:nvPr/>
        </p:nvSpPr>
        <p:spPr bwMode="auto">
          <a:xfrm>
            <a:off x="5780088" y="5715000"/>
            <a:ext cx="431800" cy="0"/>
          </a:xfrm>
          <a:prstGeom prst="line">
            <a:avLst/>
          </a:prstGeom>
          <a:noFill/>
          <a:ln w="28575">
            <a:solidFill>
              <a:srgbClr val="FF0000"/>
            </a:solidFill>
            <a:prstDash val="dash"/>
            <a:round/>
            <a:headEnd/>
            <a:tailEnd/>
          </a:ln>
          <a:effectLst/>
        </p:spPr>
        <p:txBody>
          <a:bodyPr/>
          <a:lstStyle/>
          <a:p>
            <a:endParaRPr lang="en-US"/>
          </a:p>
        </p:txBody>
      </p:sp>
      <p:sp>
        <p:nvSpPr>
          <p:cNvPr id="530454" name="Line 22"/>
          <p:cNvSpPr>
            <a:spLocks noChangeShapeType="1"/>
          </p:cNvSpPr>
          <p:nvPr/>
        </p:nvSpPr>
        <p:spPr bwMode="auto">
          <a:xfrm>
            <a:off x="5792788" y="5295900"/>
            <a:ext cx="393700" cy="0"/>
          </a:xfrm>
          <a:prstGeom prst="line">
            <a:avLst/>
          </a:prstGeom>
          <a:noFill/>
          <a:ln w="28575">
            <a:solidFill>
              <a:srgbClr val="009900"/>
            </a:solidFill>
            <a:prstDash val="sysDot"/>
            <a:round/>
            <a:headEnd/>
            <a:tailEnd/>
          </a:ln>
          <a:effectLst/>
        </p:spPr>
        <p:txBody>
          <a:bodyPr/>
          <a:lstStyle/>
          <a:p>
            <a:endParaRPr lang="en-US"/>
          </a:p>
        </p:txBody>
      </p:sp>
      <p:sp>
        <p:nvSpPr>
          <p:cNvPr id="530455" name="Text Box 23"/>
          <p:cNvSpPr txBox="1">
            <a:spLocks noChangeArrowheads="1"/>
          </p:cNvSpPr>
          <p:nvPr/>
        </p:nvSpPr>
        <p:spPr bwMode="auto">
          <a:xfrm>
            <a:off x="6191250" y="5162550"/>
            <a:ext cx="1631950"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QAM256 (8 Mbps)</a:t>
            </a:r>
          </a:p>
        </p:txBody>
      </p:sp>
      <p:sp>
        <p:nvSpPr>
          <p:cNvPr id="530456" name="Text Box 24"/>
          <p:cNvSpPr txBox="1">
            <a:spLocks noChangeArrowheads="1"/>
          </p:cNvSpPr>
          <p:nvPr/>
        </p:nvSpPr>
        <p:spPr bwMode="auto">
          <a:xfrm>
            <a:off x="6178550" y="5554663"/>
            <a:ext cx="1533525"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QAM16 (4 Mbps)</a:t>
            </a:r>
          </a:p>
        </p:txBody>
      </p:sp>
      <p:sp>
        <p:nvSpPr>
          <p:cNvPr id="530457" name="Text Box 25"/>
          <p:cNvSpPr txBox="1">
            <a:spLocks noChangeArrowheads="1"/>
          </p:cNvSpPr>
          <p:nvPr/>
        </p:nvSpPr>
        <p:spPr bwMode="auto">
          <a:xfrm>
            <a:off x="6194425" y="5961063"/>
            <a:ext cx="1408113"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BPSK (1 Mbps)</a:t>
            </a:r>
          </a:p>
        </p:txBody>
      </p:sp>
      <p:sp>
        <p:nvSpPr>
          <p:cNvPr id="530458" name="Text Box 26"/>
          <p:cNvSpPr txBox="1">
            <a:spLocks noChangeArrowheads="1"/>
          </p:cNvSpPr>
          <p:nvPr/>
        </p:nvSpPr>
        <p:spPr bwMode="auto">
          <a:xfrm>
            <a:off x="6445250" y="4637088"/>
            <a:ext cx="895350"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SNR(dB)</a:t>
            </a:r>
          </a:p>
        </p:txBody>
      </p:sp>
      <p:sp>
        <p:nvSpPr>
          <p:cNvPr id="530459" name="Text Box 27"/>
          <p:cNvSpPr txBox="1">
            <a:spLocks noChangeArrowheads="1"/>
          </p:cNvSpPr>
          <p:nvPr/>
        </p:nvSpPr>
        <p:spPr bwMode="auto">
          <a:xfrm rot="16200000">
            <a:off x="4602957" y="2912269"/>
            <a:ext cx="550862"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BER</a:t>
            </a:r>
          </a:p>
        </p:txBody>
      </p:sp>
      <p:sp>
        <p:nvSpPr>
          <p:cNvPr id="530460" name="Text Box 28"/>
          <p:cNvSpPr txBox="1">
            <a:spLocks noChangeArrowheads="1"/>
          </p:cNvSpPr>
          <p:nvPr/>
        </p:nvSpPr>
        <p:spPr bwMode="auto">
          <a:xfrm>
            <a:off x="4960938" y="1444625"/>
            <a:ext cx="442912"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-1</a:t>
            </a:r>
          </a:p>
        </p:txBody>
      </p:sp>
      <p:sp>
        <p:nvSpPr>
          <p:cNvPr id="530461" name="Text Box 29"/>
          <p:cNvSpPr txBox="1">
            <a:spLocks noChangeArrowheads="1"/>
          </p:cNvSpPr>
          <p:nvPr/>
        </p:nvSpPr>
        <p:spPr bwMode="auto">
          <a:xfrm>
            <a:off x="4979988" y="1925638"/>
            <a:ext cx="442912"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-2</a:t>
            </a:r>
          </a:p>
        </p:txBody>
      </p:sp>
      <p:sp>
        <p:nvSpPr>
          <p:cNvPr id="530462" name="Text Box 30"/>
          <p:cNvSpPr txBox="1">
            <a:spLocks noChangeArrowheads="1"/>
          </p:cNvSpPr>
          <p:nvPr/>
        </p:nvSpPr>
        <p:spPr bwMode="auto">
          <a:xfrm>
            <a:off x="4970463" y="2392363"/>
            <a:ext cx="442912"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-3</a:t>
            </a:r>
          </a:p>
        </p:txBody>
      </p:sp>
      <p:sp>
        <p:nvSpPr>
          <p:cNvPr id="530463" name="Text Box 31"/>
          <p:cNvSpPr txBox="1">
            <a:spLocks noChangeArrowheads="1"/>
          </p:cNvSpPr>
          <p:nvPr/>
        </p:nvSpPr>
        <p:spPr bwMode="auto">
          <a:xfrm>
            <a:off x="4979988" y="3325813"/>
            <a:ext cx="442912"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-5</a:t>
            </a:r>
          </a:p>
        </p:txBody>
      </p:sp>
      <p:sp>
        <p:nvSpPr>
          <p:cNvPr id="530464" name="Text Box 32"/>
          <p:cNvSpPr txBox="1">
            <a:spLocks noChangeArrowheads="1"/>
          </p:cNvSpPr>
          <p:nvPr/>
        </p:nvSpPr>
        <p:spPr bwMode="auto">
          <a:xfrm>
            <a:off x="4984750" y="3806825"/>
            <a:ext cx="442913"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-6</a:t>
            </a:r>
          </a:p>
        </p:txBody>
      </p:sp>
      <p:sp>
        <p:nvSpPr>
          <p:cNvPr id="530465" name="Text Box 33"/>
          <p:cNvSpPr txBox="1">
            <a:spLocks noChangeArrowheads="1"/>
          </p:cNvSpPr>
          <p:nvPr/>
        </p:nvSpPr>
        <p:spPr bwMode="auto">
          <a:xfrm>
            <a:off x="4975225" y="4302125"/>
            <a:ext cx="442913"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-7</a:t>
            </a:r>
          </a:p>
        </p:txBody>
      </p:sp>
      <p:sp>
        <p:nvSpPr>
          <p:cNvPr id="530466" name="Text Box 34"/>
          <p:cNvSpPr txBox="1">
            <a:spLocks noChangeArrowheads="1"/>
          </p:cNvSpPr>
          <p:nvPr/>
        </p:nvSpPr>
        <p:spPr bwMode="auto">
          <a:xfrm>
            <a:off x="4962525" y="2881313"/>
            <a:ext cx="442913"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-4</a:t>
            </a:r>
          </a:p>
        </p:txBody>
      </p:sp>
      <p:sp>
        <p:nvSpPr>
          <p:cNvPr id="39" name="Rectangle 6"/>
          <p:cNvSpPr>
            <a:spLocks noChangeArrowheads="1"/>
          </p:cNvSpPr>
          <p:nvPr/>
        </p:nvSpPr>
        <p:spPr bwMode="auto">
          <a:xfrm>
            <a:off x="8028384"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6649" name="Rectangle 73"/>
          <p:cNvSpPr>
            <a:spLocks noChangeArrowheads="1"/>
          </p:cNvSpPr>
          <p:nvPr/>
        </p:nvSpPr>
        <p:spPr bwMode="auto">
          <a:xfrm>
            <a:off x="514376" y="71414"/>
            <a:ext cx="7772400" cy="838200"/>
          </a:xfrm>
          <a:prstGeom prst="rect">
            <a:avLst/>
          </a:prstGeom>
          <a:solidFill>
            <a:schemeClr val="accent2"/>
          </a:solidFill>
          <a:ln w="9525">
            <a:noFill/>
            <a:miter lim="800000"/>
            <a:headEnd/>
            <a:tailEnd/>
          </a:ln>
          <a:effectLst/>
        </p:spPr>
        <p:txBody>
          <a:bodyPr anchor="ctr"/>
          <a:lstStyle/>
          <a:p>
            <a:r>
              <a:rPr lang="en-US" sz="4400" b="1" dirty="0" smtClean="0">
                <a:solidFill>
                  <a:schemeClr val="bg1"/>
                </a:solidFill>
              </a:rPr>
              <a:t>Dynamic Rate Adaptation</a:t>
            </a:r>
            <a:endParaRPr lang="en-US" sz="4400" b="1" dirty="0">
              <a:solidFill>
                <a:schemeClr val="bg1"/>
              </a:solidFill>
            </a:endParaRPr>
          </a:p>
        </p:txBody>
      </p:sp>
      <p:sp>
        <p:nvSpPr>
          <p:cNvPr id="536666" name="Rectangle 90"/>
          <p:cNvSpPr>
            <a:spLocks noGrp="1" noChangeArrowheads="1"/>
          </p:cNvSpPr>
          <p:nvPr>
            <p:ph sz="half" idx="1"/>
          </p:nvPr>
        </p:nvSpPr>
        <p:spPr>
          <a:xfrm>
            <a:off x="285720" y="1142984"/>
            <a:ext cx="4783168" cy="4362448"/>
          </a:xfrm>
        </p:spPr>
        <p:txBody>
          <a:bodyPr/>
          <a:lstStyle/>
          <a:p>
            <a:pPr>
              <a:buFont typeface="ZapfDingbats" pitchFamily="82" charset="2"/>
              <a:buNone/>
              <a:tabLst>
                <a:tab pos="746125" algn="l"/>
              </a:tabLst>
            </a:pPr>
            <a:r>
              <a:rPr lang="en-US" sz="2400" i="1" dirty="0" smtClean="0">
                <a:solidFill>
                  <a:srgbClr val="FF3300"/>
                </a:solidFill>
              </a:rPr>
              <a:t>Mobile Node Example:</a:t>
            </a:r>
          </a:p>
          <a:p>
            <a:pPr marL="457200" indent="-457200">
              <a:buNone/>
              <a:tabLst>
                <a:tab pos="746125" algn="l"/>
              </a:tabLst>
            </a:pPr>
            <a:r>
              <a:rPr lang="en-US" sz="2400" dirty="0" smtClean="0"/>
              <a:t>1. SNR decreases, BER increases as node moves away from base station.</a:t>
            </a:r>
          </a:p>
          <a:p>
            <a:pPr marL="457200" indent="-457200">
              <a:buNone/>
              <a:tabLst>
                <a:tab pos="746125" algn="l"/>
              </a:tabLst>
            </a:pPr>
            <a:r>
              <a:rPr lang="en-US" sz="2400" dirty="0" smtClean="0"/>
              <a:t>2. When BER becomes too high, switch to lower transmission rate but with lower BER.</a:t>
            </a:r>
          </a:p>
          <a:p>
            <a:pPr marL="457200" indent="-457200">
              <a:buNone/>
              <a:tabLst>
                <a:tab pos="746125" algn="l"/>
              </a:tabLst>
            </a:pPr>
            <a:r>
              <a:rPr lang="en-US" sz="2400" dirty="0" smtClean="0">
                <a:solidFill>
                  <a:srgbClr val="0033CC"/>
                </a:solidFill>
              </a:rPr>
              <a:t>Idea:: lower maximum data rate for higher throughput.</a:t>
            </a:r>
          </a:p>
          <a:p>
            <a:pPr marL="457200" indent="-457200">
              <a:buAutoNum type="arabicPeriod"/>
              <a:tabLst>
                <a:tab pos="746125" algn="l"/>
              </a:tabLst>
            </a:pPr>
            <a:endParaRPr lang="en-US" sz="2400" dirty="0" smtClean="0"/>
          </a:p>
          <a:p>
            <a:pPr>
              <a:buFont typeface="ZapfDingbats" pitchFamily="82" charset="2"/>
              <a:buNone/>
              <a:tabLst>
                <a:tab pos="746125" algn="l"/>
              </a:tabLst>
            </a:pPr>
            <a:endParaRPr lang="en-US" sz="2400" i="1" dirty="0">
              <a:solidFill>
                <a:srgbClr val="FF3300"/>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B708865F-D8BA-461E-B4C5-2BCB82877216}" type="slidenum">
              <a:rPr lang="en-US" smtClean="0"/>
              <a:pPr>
                <a:defRPr/>
              </a:pPr>
              <a:t>66</a:t>
            </a:fld>
            <a:endParaRPr lang="en-US" dirty="0"/>
          </a:p>
        </p:txBody>
      </p:sp>
      <p:sp>
        <p:nvSpPr>
          <p:cNvPr id="536716" name="Line 140"/>
          <p:cNvSpPr>
            <a:spLocks noChangeShapeType="1"/>
          </p:cNvSpPr>
          <p:nvPr/>
        </p:nvSpPr>
        <p:spPr bwMode="auto">
          <a:xfrm>
            <a:off x="6572274" y="4968883"/>
            <a:ext cx="296863" cy="0"/>
          </a:xfrm>
          <a:prstGeom prst="line">
            <a:avLst/>
          </a:prstGeom>
          <a:noFill/>
          <a:ln w="28575">
            <a:solidFill>
              <a:srgbClr val="0000FF"/>
            </a:solidFill>
            <a:round/>
            <a:headEnd/>
            <a:tailEnd/>
          </a:ln>
          <a:effectLst/>
        </p:spPr>
        <p:txBody>
          <a:bodyPr/>
          <a:lstStyle/>
          <a:p>
            <a:endParaRPr lang="en-US"/>
          </a:p>
        </p:txBody>
      </p:sp>
      <p:sp>
        <p:nvSpPr>
          <p:cNvPr id="536717" name="Line 141"/>
          <p:cNvSpPr>
            <a:spLocks noChangeShapeType="1"/>
          </p:cNvSpPr>
          <p:nvPr/>
        </p:nvSpPr>
        <p:spPr bwMode="auto">
          <a:xfrm>
            <a:off x="6572274" y="4795845"/>
            <a:ext cx="296863" cy="0"/>
          </a:xfrm>
          <a:prstGeom prst="line">
            <a:avLst/>
          </a:prstGeom>
          <a:noFill/>
          <a:ln w="28575">
            <a:solidFill>
              <a:srgbClr val="FF0000"/>
            </a:solidFill>
            <a:prstDash val="dash"/>
            <a:round/>
            <a:headEnd/>
            <a:tailEnd/>
          </a:ln>
          <a:effectLst/>
        </p:spPr>
        <p:txBody>
          <a:bodyPr/>
          <a:lstStyle/>
          <a:p>
            <a:endParaRPr lang="en-US"/>
          </a:p>
        </p:txBody>
      </p:sp>
      <p:sp>
        <p:nvSpPr>
          <p:cNvPr id="536718" name="Line 142"/>
          <p:cNvSpPr>
            <a:spLocks noChangeShapeType="1"/>
          </p:cNvSpPr>
          <p:nvPr/>
        </p:nvSpPr>
        <p:spPr bwMode="auto">
          <a:xfrm>
            <a:off x="6581799" y="4625983"/>
            <a:ext cx="269875" cy="0"/>
          </a:xfrm>
          <a:prstGeom prst="line">
            <a:avLst/>
          </a:prstGeom>
          <a:noFill/>
          <a:ln w="28575">
            <a:solidFill>
              <a:srgbClr val="009900"/>
            </a:solidFill>
            <a:prstDash val="sysDot"/>
            <a:round/>
            <a:headEnd/>
            <a:tailEnd/>
          </a:ln>
          <a:effectLst/>
        </p:spPr>
        <p:txBody>
          <a:bodyPr/>
          <a:lstStyle/>
          <a:p>
            <a:endParaRPr lang="en-US"/>
          </a:p>
        </p:txBody>
      </p:sp>
      <p:sp>
        <p:nvSpPr>
          <p:cNvPr id="536719" name="Text Box 143"/>
          <p:cNvSpPr txBox="1">
            <a:spLocks noChangeArrowheads="1"/>
          </p:cNvSpPr>
          <p:nvPr/>
        </p:nvSpPr>
        <p:spPr bwMode="auto">
          <a:xfrm>
            <a:off x="6854849" y="4500570"/>
            <a:ext cx="1217613" cy="244475"/>
          </a:xfrm>
          <a:prstGeom prst="rect">
            <a:avLst/>
          </a:prstGeom>
          <a:noFill/>
          <a:ln w="9525">
            <a:noFill/>
            <a:miter lim="800000"/>
            <a:headEnd/>
            <a:tailEnd/>
          </a:ln>
          <a:effectLst/>
        </p:spPr>
        <p:txBody>
          <a:bodyPr wrap="none">
            <a:spAutoFit/>
          </a:bodyPr>
          <a:lstStyle/>
          <a:p>
            <a:pPr eaLnBrk="1" hangingPunct="1"/>
            <a:r>
              <a:rPr lang="en-US" sz="1000">
                <a:latin typeface="Arial" charset="0"/>
              </a:rPr>
              <a:t>QAM256 (8 Mbps)</a:t>
            </a:r>
          </a:p>
        </p:txBody>
      </p:sp>
      <p:sp>
        <p:nvSpPr>
          <p:cNvPr id="536720" name="Text Box 144"/>
          <p:cNvSpPr txBox="1">
            <a:spLocks noChangeArrowheads="1"/>
          </p:cNvSpPr>
          <p:nvPr/>
        </p:nvSpPr>
        <p:spPr bwMode="auto">
          <a:xfrm>
            <a:off x="6846912" y="4654558"/>
            <a:ext cx="1147762" cy="244475"/>
          </a:xfrm>
          <a:prstGeom prst="rect">
            <a:avLst/>
          </a:prstGeom>
          <a:noFill/>
          <a:ln w="9525">
            <a:noFill/>
            <a:miter lim="800000"/>
            <a:headEnd/>
            <a:tailEnd/>
          </a:ln>
          <a:effectLst/>
        </p:spPr>
        <p:txBody>
          <a:bodyPr wrap="none">
            <a:spAutoFit/>
          </a:bodyPr>
          <a:lstStyle/>
          <a:p>
            <a:pPr eaLnBrk="1" hangingPunct="1"/>
            <a:r>
              <a:rPr lang="en-US" sz="1000" dirty="0">
                <a:latin typeface="Arial" charset="0"/>
              </a:rPr>
              <a:t>QAM16 (4 Mbps)</a:t>
            </a:r>
          </a:p>
        </p:txBody>
      </p:sp>
      <p:sp>
        <p:nvSpPr>
          <p:cNvPr id="536721" name="Text Box 145"/>
          <p:cNvSpPr txBox="1">
            <a:spLocks noChangeArrowheads="1"/>
          </p:cNvSpPr>
          <p:nvPr/>
        </p:nvSpPr>
        <p:spPr bwMode="auto">
          <a:xfrm>
            <a:off x="6856437" y="4835533"/>
            <a:ext cx="1055687" cy="244475"/>
          </a:xfrm>
          <a:prstGeom prst="rect">
            <a:avLst/>
          </a:prstGeom>
          <a:noFill/>
          <a:ln w="9525">
            <a:noFill/>
            <a:miter lim="800000"/>
            <a:headEnd/>
            <a:tailEnd/>
          </a:ln>
          <a:effectLst/>
        </p:spPr>
        <p:txBody>
          <a:bodyPr wrap="none">
            <a:spAutoFit/>
          </a:bodyPr>
          <a:lstStyle/>
          <a:p>
            <a:pPr eaLnBrk="1" hangingPunct="1"/>
            <a:r>
              <a:rPr lang="en-US" sz="1000" dirty="0">
                <a:latin typeface="Arial" charset="0"/>
              </a:rPr>
              <a:t>BPSK (1 Mbps)</a:t>
            </a:r>
          </a:p>
        </p:txBody>
      </p:sp>
      <p:sp>
        <p:nvSpPr>
          <p:cNvPr id="536700" name="Freeform 124"/>
          <p:cNvSpPr>
            <a:spLocks/>
          </p:cNvSpPr>
          <p:nvPr/>
        </p:nvSpPr>
        <p:spPr bwMode="auto">
          <a:xfrm>
            <a:off x="5357813" y="1806575"/>
            <a:ext cx="631825" cy="1687513"/>
          </a:xfrm>
          <a:custGeom>
            <a:avLst/>
            <a:gdLst/>
            <a:ahLst/>
            <a:cxnLst>
              <a:cxn ang="0">
                <a:pos x="0" y="0"/>
              </a:cxn>
              <a:cxn ang="0">
                <a:pos x="184" y="384"/>
              </a:cxn>
              <a:cxn ang="0">
                <a:pos x="304" y="984"/>
              </a:cxn>
              <a:cxn ang="0">
                <a:pos x="384" y="1592"/>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p:spPr>
        <p:txBody>
          <a:bodyPr/>
          <a:lstStyle/>
          <a:p>
            <a:endParaRPr lang="en-US"/>
          </a:p>
        </p:txBody>
      </p:sp>
      <p:sp>
        <p:nvSpPr>
          <p:cNvPr id="536701" name="Freeform 125"/>
          <p:cNvSpPr>
            <a:spLocks/>
          </p:cNvSpPr>
          <p:nvPr/>
        </p:nvSpPr>
        <p:spPr bwMode="auto">
          <a:xfrm>
            <a:off x="5765800" y="1652588"/>
            <a:ext cx="604838" cy="1879600"/>
          </a:xfrm>
          <a:custGeom>
            <a:avLst/>
            <a:gdLst/>
            <a:ahLst/>
            <a:cxnLst>
              <a:cxn ang="0">
                <a:pos x="0" y="0"/>
              </a:cxn>
              <a:cxn ang="0">
                <a:pos x="168" y="296"/>
              </a:cxn>
              <a:cxn ang="0">
                <a:pos x="256" y="600"/>
              </a:cxn>
              <a:cxn ang="0">
                <a:pos x="360" y="1192"/>
              </a:cxn>
              <a:cxn ang="0">
                <a:pos x="432" y="1800"/>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p:spPr>
        <p:txBody>
          <a:bodyPr/>
          <a:lstStyle/>
          <a:p>
            <a:endParaRPr lang="en-US"/>
          </a:p>
        </p:txBody>
      </p:sp>
      <p:sp>
        <p:nvSpPr>
          <p:cNvPr id="536702" name="Freeform 126"/>
          <p:cNvSpPr>
            <a:spLocks/>
          </p:cNvSpPr>
          <p:nvPr/>
        </p:nvSpPr>
        <p:spPr bwMode="auto">
          <a:xfrm>
            <a:off x="6203950" y="1652588"/>
            <a:ext cx="571500" cy="1889125"/>
          </a:xfrm>
          <a:custGeom>
            <a:avLst/>
            <a:gdLst/>
            <a:ahLst/>
            <a:cxnLst>
              <a:cxn ang="0">
                <a:pos x="0" y="0"/>
              </a:cxn>
              <a:cxn ang="0">
                <a:pos x="152" y="296"/>
              </a:cxn>
              <a:cxn ang="0">
                <a:pos x="232" y="592"/>
              </a:cxn>
              <a:cxn ang="0">
                <a:pos x="344" y="1192"/>
              </a:cxn>
              <a:cxn ang="0">
                <a:pos x="408" y="1792"/>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p:spPr>
        <p:txBody>
          <a:bodyPr/>
          <a:lstStyle/>
          <a:p>
            <a:endParaRPr lang="en-US"/>
          </a:p>
        </p:txBody>
      </p:sp>
      <p:sp>
        <p:nvSpPr>
          <p:cNvPr id="536703" name="Rectangle 127"/>
          <p:cNvSpPr>
            <a:spLocks noChangeArrowheads="1"/>
          </p:cNvSpPr>
          <p:nvPr/>
        </p:nvSpPr>
        <p:spPr bwMode="auto">
          <a:xfrm>
            <a:off x="5343525" y="1644650"/>
            <a:ext cx="1847850" cy="1911350"/>
          </a:xfrm>
          <a:prstGeom prst="rect">
            <a:avLst/>
          </a:prstGeom>
          <a:noFill/>
          <a:ln w="9525">
            <a:solidFill>
              <a:schemeClr val="tx1"/>
            </a:solidFill>
            <a:miter lim="800000"/>
            <a:headEnd/>
            <a:tailEnd/>
          </a:ln>
          <a:effectLst/>
        </p:spPr>
        <p:txBody>
          <a:bodyPr wrap="none" anchor="ctr"/>
          <a:lstStyle/>
          <a:p>
            <a:endParaRPr lang="en-US"/>
          </a:p>
        </p:txBody>
      </p:sp>
      <p:sp>
        <p:nvSpPr>
          <p:cNvPr id="536704" name="Line 128"/>
          <p:cNvSpPr>
            <a:spLocks noChangeShapeType="1"/>
          </p:cNvSpPr>
          <p:nvPr/>
        </p:nvSpPr>
        <p:spPr bwMode="auto">
          <a:xfrm>
            <a:off x="5343525" y="1973263"/>
            <a:ext cx="1838325" cy="0"/>
          </a:xfrm>
          <a:prstGeom prst="line">
            <a:avLst/>
          </a:prstGeom>
          <a:noFill/>
          <a:ln w="9525">
            <a:solidFill>
              <a:schemeClr val="tx1"/>
            </a:solidFill>
            <a:round/>
            <a:headEnd/>
            <a:tailEnd/>
          </a:ln>
          <a:effectLst/>
        </p:spPr>
        <p:txBody>
          <a:bodyPr/>
          <a:lstStyle/>
          <a:p>
            <a:endParaRPr lang="en-US"/>
          </a:p>
        </p:txBody>
      </p:sp>
      <p:sp>
        <p:nvSpPr>
          <p:cNvPr id="536705" name="Line 129"/>
          <p:cNvSpPr>
            <a:spLocks noChangeShapeType="1"/>
          </p:cNvSpPr>
          <p:nvPr/>
        </p:nvSpPr>
        <p:spPr bwMode="auto">
          <a:xfrm>
            <a:off x="5349875" y="2282825"/>
            <a:ext cx="1838325" cy="0"/>
          </a:xfrm>
          <a:prstGeom prst="line">
            <a:avLst/>
          </a:prstGeom>
          <a:noFill/>
          <a:ln w="9525">
            <a:solidFill>
              <a:schemeClr val="tx1"/>
            </a:solidFill>
            <a:round/>
            <a:headEnd/>
            <a:tailEnd/>
          </a:ln>
          <a:effectLst/>
        </p:spPr>
        <p:txBody>
          <a:bodyPr/>
          <a:lstStyle/>
          <a:p>
            <a:endParaRPr lang="en-US"/>
          </a:p>
        </p:txBody>
      </p:sp>
      <p:sp>
        <p:nvSpPr>
          <p:cNvPr id="536706" name="Line 130"/>
          <p:cNvSpPr>
            <a:spLocks noChangeShapeType="1"/>
          </p:cNvSpPr>
          <p:nvPr/>
        </p:nvSpPr>
        <p:spPr bwMode="auto">
          <a:xfrm>
            <a:off x="5354638" y="2601913"/>
            <a:ext cx="1839912" cy="0"/>
          </a:xfrm>
          <a:prstGeom prst="line">
            <a:avLst/>
          </a:prstGeom>
          <a:noFill/>
          <a:ln w="9525">
            <a:solidFill>
              <a:schemeClr val="tx1"/>
            </a:solidFill>
            <a:round/>
            <a:headEnd/>
            <a:tailEnd/>
          </a:ln>
          <a:effectLst/>
        </p:spPr>
        <p:txBody>
          <a:bodyPr/>
          <a:lstStyle/>
          <a:p>
            <a:endParaRPr lang="en-US"/>
          </a:p>
        </p:txBody>
      </p:sp>
      <p:sp>
        <p:nvSpPr>
          <p:cNvPr id="536707" name="Line 131"/>
          <p:cNvSpPr>
            <a:spLocks noChangeShapeType="1"/>
          </p:cNvSpPr>
          <p:nvPr/>
        </p:nvSpPr>
        <p:spPr bwMode="auto">
          <a:xfrm>
            <a:off x="5360988" y="2911475"/>
            <a:ext cx="1839912" cy="0"/>
          </a:xfrm>
          <a:prstGeom prst="line">
            <a:avLst/>
          </a:prstGeom>
          <a:noFill/>
          <a:ln w="9525">
            <a:solidFill>
              <a:schemeClr val="tx1"/>
            </a:solidFill>
            <a:round/>
            <a:headEnd/>
            <a:tailEnd/>
          </a:ln>
          <a:effectLst/>
        </p:spPr>
        <p:txBody>
          <a:bodyPr/>
          <a:lstStyle/>
          <a:p>
            <a:endParaRPr lang="en-US"/>
          </a:p>
        </p:txBody>
      </p:sp>
      <p:sp>
        <p:nvSpPr>
          <p:cNvPr id="536708" name="Line 132"/>
          <p:cNvSpPr>
            <a:spLocks noChangeShapeType="1"/>
          </p:cNvSpPr>
          <p:nvPr/>
        </p:nvSpPr>
        <p:spPr bwMode="auto">
          <a:xfrm>
            <a:off x="5367338" y="3232150"/>
            <a:ext cx="1839912" cy="0"/>
          </a:xfrm>
          <a:prstGeom prst="line">
            <a:avLst/>
          </a:prstGeom>
          <a:noFill/>
          <a:ln w="9525">
            <a:solidFill>
              <a:schemeClr val="tx1"/>
            </a:solidFill>
            <a:round/>
            <a:headEnd/>
            <a:tailEnd/>
          </a:ln>
          <a:effectLst/>
        </p:spPr>
        <p:txBody>
          <a:bodyPr/>
          <a:lstStyle/>
          <a:p>
            <a:endParaRPr lang="en-US"/>
          </a:p>
        </p:txBody>
      </p:sp>
      <p:sp>
        <p:nvSpPr>
          <p:cNvPr id="536709" name="Line 133"/>
          <p:cNvSpPr>
            <a:spLocks noChangeShapeType="1"/>
          </p:cNvSpPr>
          <p:nvPr/>
        </p:nvSpPr>
        <p:spPr bwMode="auto">
          <a:xfrm>
            <a:off x="5826125" y="1644650"/>
            <a:ext cx="0" cy="1911350"/>
          </a:xfrm>
          <a:prstGeom prst="line">
            <a:avLst/>
          </a:prstGeom>
          <a:noFill/>
          <a:ln w="9525">
            <a:solidFill>
              <a:schemeClr val="tx1"/>
            </a:solidFill>
            <a:round/>
            <a:headEnd/>
            <a:tailEnd/>
          </a:ln>
          <a:effectLst/>
        </p:spPr>
        <p:txBody>
          <a:bodyPr/>
          <a:lstStyle/>
          <a:p>
            <a:endParaRPr lang="en-US"/>
          </a:p>
        </p:txBody>
      </p:sp>
      <p:sp>
        <p:nvSpPr>
          <p:cNvPr id="536710" name="Line 134"/>
          <p:cNvSpPr>
            <a:spLocks noChangeShapeType="1"/>
          </p:cNvSpPr>
          <p:nvPr/>
        </p:nvSpPr>
        <p:spPr bwMode="auto">
          <a:xfrm>
            <a:off x="6283325" y="1655763"/>
            <a:ext cx="0" cy="1911350"/>
          </a:xfrm>
          <a:prstGeom prst="line">
            <a:avLst/>
          </a:prstGeom>
          <a:noFill/>
          <a:ln w="9525">
            <a:solidFill>
              <a:schemeClr val="tx1"/>
            </a:solidFill>
            <a:round/>
            <a:headEnd/>
            <a:tailEnd/>
          </a:ln>
          <a:effectLst/>
        </p:spPr>
        <p:txBody>
          <a:bodyPr/>
          <a:lstStyle/>
          <a:p>
            <a:endParaRPr lang="en-US"/>
          </a:p>
        </p:txBody>
      </p:sp>
      <p:sp>
        <p:nvSpPr>
          <p:cNvPr id="536711" name="Line 135"/>
          <p:cNvSpPr>
            <a:spLocks noChangeShapeType="1"/>
          </p:cNvSpPr>
          <p:nvPr/>
        </p:nvSpPr>
        <p:spPr bwMode="auto">
          <a:xfrm>
            <a:off x="6738938" y="1649413"/>
            <a:ext cx="0" cy="1911350"/>
          </a:xfrm>
          <a:prstGeom prst="line">
            <a:avLst/>
          </a:prstGeom>
          <a:noFill/>
          <a:ln w="9525">
            <a:solidFill>
              <a:schemeClr val="tx1"/>
            </a:solidFill>
            <a:round/>
            <a:headEnd/>
            <a:tailEnd/>
          </a:ln>
          <a:effectLst/>
        </p:spPr>
        <p:txBody>
          <a:bodyPr/>
          <a:lstStyle/>
          <a:p>
            <a:endParaRPr lang="en-US"/>
          </a:p>
        </p:txBody>
      </p:sp>
      <p:sp>
        <p:nvSpPr>
          <p:cNvPr id="536712" name="Text Box 136"/>
          <p:cNvSpPr txBox="1">
            <a:spLocks noChangeArrowheads="1"/>
          </p:cNvSpPr>
          <p:nvPr/>
        </p:nvSpPr>
        <p:spPr bwMode="auto">
          <a:xfrm>
            <a:off x="5707063" y="3541713"/>
            <a:ext cx="352425"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endParaRPr lang="en-US" sz="1200" baseline="30000">
              <a:latin typeface="Arial" charset="0"/>
            </a:endParaRPr>
          </a:p>
        </p:txBody>
      </p:sp>
      <p:sp>
        <p:nvSpPr>
          <p:cNvPr id="536713" name="Text Box 137"/>
          <p:cNvSpPr txBox="1">
            <a:spLocks noChangeArrowheads="1"/>
          </p:cNvSpPr>
          <p:nvPr/>
        </p:nvSpPr>
        <p:spPr bwMode="auto">
          <a:xfrm>
            <a:off x="6162675" y="3541713"/>
            <a:ext cx="352425"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20</a:t>
            </a:r>
            <a:endParaRPr lang="en-US" sz="1200" baseline="30000">
              <a:latin typeface="Arial" charset="0"/>
            </a:endParaRPr>
          </a:p>
        </p:txBody>
      </p:sp>
      <p:sp>
        <p:nvSpPr>
          <p:cNvPr id="536714" name="Text Box 138"/>
          <p:cNvSpPr txBox="1">
            <a:spLocks noChangeArrowheads="1"/>
          </p:cNvSpPr>
          <p:nvPr/>
        </p:nvSpPr>
        <p:spPr bwMode="auto">
          <a:xfrm>
            <a:off x="6608763" y="3543300"/>
            <a:ext cx="352425"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30</a:t>
            </a:r>
            <a:endParaRPr lang="en-US" sz="1200" baseline="30000">
              <a:latin typeface="Arial" charset="0"/>
            </a:endParaRPr>
          </a:p>
        </p:txBody>
      </p:sp>
      <p:sp>
        <p:nvSpPr>
          <p:cNvPr id="536715" name="Text Box 139"/>
          <p:cNvSpPr txBox="1">
            <a:spLocks noChangeArrowheads="1"/>
          </p:cNvSpPr>
          <p:nvPr/>
        </p:nvSpPr>
        <p:spPr bwMode="auto">
          <a:xfrm>
            <a:off x="7075488" y="3546475"/>
            <a:ext cx="352425"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40</a:t>
            </a:r>
            <a:endParaRPr lang="en-US" sz="1200" baseline="30000">
              <a:latin typeface="Arial" charset="0"/>
            </a:endParaRPr>
          </a:p>
        </p:txBody>
      </p:sp>
      <p:sp>
        <p:nvSpPr>
          <p:cNvPr id="536722" name="Text Box 146"/>
          <p:cNvSpPr txBox="1">
            <a:spLocks noChangeArrowheads="1"/>
          </p:cNvSpPr>
          <p:nvPr/>
        </p:nvSpPr>
        <p:spPr bwMode="auto">
          <a:xfrm>
            <a:off x="5970588" y="3675063"/>
            <a:ext cx="895350"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SNR(dB)</a:t>
            </a:r>
          </a:p>
        </p:txBody>
      </p:sp>
      <p:sp>
        <p:nvSpPr>
          <p:cNvPr id="536723" name="Text Box 147"/>
          <p:cNvSpPr txBox="1">
            <a:spLocks noChangeArrowheads="1"/>
          </p:cNvSpPr>
          <p:nvPr/>
        </p:nvSpPr>
        <p:spPr bwMode="auto">
          <a:xfrm rot="16200000">
            <a:off x="4641057" y="2382044"/>
            <a:ext cx="550862" cy="304800"/>
          </a:xfrm>
          <a:prstGeom prst="rect">
            <a:avLst/>
          </a:prstGeom>
          <a:noFill/>
          <a:ln w="9525">
            <a:noFill/>
            <a:miter lim="800000"/>
            <a:headEnd/>
            <a:tailEnd/>
          </a:ln>
          <a:effectLst/>
        </p:spPr>
        <p:txBody>
          <a:bodyPr wrap="none">
            <a:spAutoFit/>
          </a:bodyPr>
          <a:lstStyle/>
          <a:p>
            <a:pPr eaLnBrk="1" hangingPunct="1"/>
            <a:r>
              <a:rPr lang="en-US" sz="1400">
                <a:latin typeface="Arial" charset="0"/>
              </a:rPr>
              <a:t>BER</a:t>
            </a:r>
          </a:p>
        </p:txBody>
      </p:sp>
      <p:sp>
        <p:nvSpPr>
          <p:cNvPr id="536724" name="Text Box 148"/>
          <p:cNvSpPr txBox="1">
            <a:spLocks noChangeArrowheads="1"/>
          </p:cNvSpPr>
          <p:nvPr/>
        </p:nvSpPr>
        <p:spPr bwMode="auto">
          <a:xfrm>
            <a:off x="4973638" y="1487488"/>
            <a:ext cx="442912"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-1</a:t>
            </a:r>
          </a:p>
        </p:txBody>
      </p:sp>
      <p:sp>
        <p:nvSpPr>
          <p:cNvPr id="536725" name="Text Box 149"/>
          <p:cNvSpPr txBox="1">
            <a:spLocks noChangeArrowheads="1"/>
          </p:cNvSpPr>
          <p:nvPr/>
        </p:nvSpPr>
        <p:spPr bwMode="auto">
          <a:xfrm>
            <a:off x="4986338" y="1806575"/>
            <a:ext cx="442912"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-2</a:t>
            </a:r>
          </a:p>
        </p:txBody>
      </p:sp>
      <p:sp>
        <p:nvSpPr>
          <p:cNvPr id="536726" name="Text Box 150"/>
          <p:cNvSpPr txBox="1">
            <a:spLocks noChangeArrowheads="1"/>
          </p:cNvSpPr>
          <p:nvPr/>
        </p:nvSpPr>
        <p:spPr bwMode="auto">
          <a:xfrm>
            <a:off x="4978400" y="2117725"/>
            <a:ext cx="442913"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-3</a:t>
            </a:r>
          </a:p>
        </p:txBody>
      </p:sp>
      <p:sp>
        <p:nvSpPr>
          <p:cNvPr id="536727" name="Text Box 151"/>
          <p:cNvSpPr txBox="1">
            <a:spLocks noChangeArrowheads="1"/>
          </p:cNvSpPr>
          <p:nvPr/>
        </p:nvSpPr>
        <p:spPr bwMode="auto">
          <a:xfrm>
            <a:off x="4986338" y="2738438"/>
            <a:ext cx="442912"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-5</a:t>
            </a:r>
          </a:p>
        </p:txBody>
      </p:sp>
      <p:sp>
        <p:nvSpPr>
          <p:cNvPr id="536728" name="Text Box 152"/>
          <p:cNvSpPr txBox="1">
            <a:spLocks noChangeArrowheads="1"/>
          </p:cNvSpPr>
          <p:nvPr/>
        </p:nvSpPr>
        <p:spPr bwMode="auto">
          <a:xfrm>
            <a:off x="4987925" y="3057525"/>
            <a:ext cx="442913"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-6</a:t>
            </a:r>
          </a:p>
        </p:txBody>
      </p:sp>
      <p:sp>
        <p:nvSpPr>
          <p:cNvPr id="536729" name="Text Box 153"/>
          <p:cNvSpPr txBox="1">
            <a:spLocks noChangeArrowheads="1"/>
          </p:cNvSpPr>
          <p:nvPr/>
        </p:nvSpPr>
        <p:spPr bwMode="auto">
          <a:xfrm>
            <a:off x="4981575" y="3386138"/>
            <a:ext cx="442913" cy="274637"/>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-7</a:t>
            </a:r>
          </a:p>
        </p:txBody>
      </p:sp>
      <p:sp>
        <p:nvSpPr>
          <p:cNvPr id="536730" name="Text Box 154"/>
          <p:cNvSpPr txBox="1">
            <a:spLocks noChangeArrowheads="1"/>
          </p:cNvSpPr>
          <p:nvPr/>
        </p:nvSpPr>
        <p:spPr bwMode="auto">
          <a:xfrm>
            <a:off x="4975225" y="2441575"/>
            <a:ext cx="442913" cy="274638"/>
          </a:xfrm>
          <a:prstGeom prst="rect">
            <a:avLst/>
          </a:prstGeom>
          <a:noFill/>
          <a:ln w="9525">
            <a:noFill/>
            <a:miter lim="800000"/>
            <a:headEnd/>
            <a:tailEnd/>
          </a:ln>
          <a:effectLst/>
        </p:spPr>
        <p:txBody>
          <a:bodyPr wrap="none">
            <a:spAutoFit/>
          </a:bodyPr>
          <a:lstStyle/>
          <a:p>
            <a:pPr eaLnBrk="1" hangingPunct="1"/>
            <a:r>
              <a:rPr lang="en-US" sz="1200">
                <a:latin typeface="Arial" charset="0"/>
              </a:rPr>
              <a:t>10</a:t>
            </a:r>
            <a:r>
              <a:rPr lang="en-US" sz="1200" baseline="30000">
                <a:latin typeface="Arial" charset="0"/>
              </a:rPr>
              <a:t>-4</a:t>
            </a:r>
          </a:p>
        </p:txBody>
      </p:sp>
      <p:sp>
        <p:nvSpPr>
          <p:cNvPr id="536734" name="Oval 158"/>
          <p:cNvSpPr>
            <a:spLocks noChangeArrowheads="1"/>
          </p:cNvSpPr>
          <p:nvPr/>
        </p:nvSpPr>
        <p:spPr bwMode="auto">
          <a:xfrm>
            <a:off x="6667500" y="3176588"/>
            <a:ext cx="152400" cy="1619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36735" name="Oval 159"/>
          <p:cNvSpPr>
            <a:spLocks noChangeArrowheads="1"/>
          </p:cNvSpPr>
          <p:nvPr/>
        </p:nvSpPr>
        <p:spPr bwMode="auto">
          <a:xfrm>
            <a:off x="6640537" y="5062545"/>
            <a:ext cx="152400" cy="1619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36736" name="Text Box 160"/>
          <p:cNvSpPr txBox="1">
            <a:spLocks noChangeArrowheads="1"/>
          </p:cNvSpPr>
          <p:nvPr/>
        </p:nvSpPr>
        <p:spPr bwMode="auto">
          <a:xfrm>
            <a:off x="6865962" y="5026033"/>
            <a:ext cx="1017587" cy="244475"/>
          </a:xfrm>
          <a:prstGeom prst="rect">
            <a:avLst/>
          </a:prstGeom>
          <a:noFill/>
          <a:ln w="9525">
            <a:noFill/>
            <a:miter lim="800000"/>
            <a:headEnd/>
            <a:tailEnd/>
          </a:ln>
          <a:effectLst/>
        </p:spPr>
        <p:txBody>
          <a:bodyPr wrap="none">
            <a:spAutoFit/>
          </a:bodyPr>
          <a:lstStyle/>
          <a:p>
            <a:pPr eaLnBrk="1" hangingPunct="1"/>
            <a:r>
              <a:rPr lang="en-US" sz="1000">
                <a:latin typeface="Arial" charset="0"/>
              </a:rPr>
              <a:t>operating point</a:t>
            </a:r>
          </a:p>
        </p:txBody>
      </p:sp>
      <p:sp>
        <p:nvSpPr>
          <p:cNvPr id="42" name="Rectangle 6"/>
          <p:cNvSpPr>
            <a:spLocks noChangeArrowheads="1"/>
          </p:cNvSpPr>
          <p:nvPr/>
        </p:nvSpPr>
        <p:spPr bwMode="auto">
          <a:xfrm>
            <a:off x="8001024" y="1142984"/>
            <a:ext cx="1071570" cy="428625"/>
          </a:xfrm>
          <a:prstGeom prst="rect">
            <a:avLst/>
          </a:prstGeom>
          <a:noFill/>
          <a:ln w="25400">
            <a:solidFill>
              <a:schemeClr val="tx1"/>
            </a:solidFill>
            <a:miter lim="800000"/>
            <a:headEnd/>
            <a:tailEnd/>
          </a:ln>
        </p:spPr>
        <p:txBody>
          <a:bodyPr wrap="none" anchor="ctr"/>
          <a:lstStyle/>
          <a:p>
            <a:pPr algn="ctr"/>
            <a:r>
              <a:rPr lang="en-US" sz="2000" b="1" u="none">
                <a:solidFill>
                  <a:srgbClr val="333333"/>
                </a:solidFill>
                <a:latin typeface="Comic Sans MS" pitchFamily="66" charset="0"/>
              </a:rPr>
              <a:t>K &amp; R</a:t>
            </a:r>
          </a:p>
        </p:txBody>
      </p:sp>
      <p:sp>
        <p:nvSpPr>
          <p:cNvPr id="41" name="Rectangle 90"/>
          <p:cNvSpPr txBox="1">
            <a:spLocks noChangeArrowheads="1"/>
          </p:cNvSpPr>
          <p:nvPr/>
        </p:nvSpPr>
        <p:spPr bwMode="auto">
          <a:xfrm>
            <a:off x="605134" y="5428694"/>
            <a:ext cx="8215338" cy="7366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l" defTabSz="914400" rtl="0" eaLnBrk="0" fontAlgn="base" latinLnBrk="0" hangingPunct="0">
              <a:lnSpc>
                <a:spcPct val="100000"/>
              </a:lnSpc>
              <a:spcBef>
                <a:spcPct val="20000"/>
              </a:spcBef>
              <a:spcAft>
                <a:spcPct val="0"/>
              </a:spcAft>
              <a:buClr>
                <a:schemeClr val="tx1"/>
              </a:buClr>
              <a:buSzPct val="50000"/>
              <a:buFont typeface="ZapfDingbats" pitchFamily="82" charset="2"/>
              <a:buNone/>
              <a:tabLst>
                <a:tab pos="746125" algn="l"/>
              </a:tabLst>
              <a:defRPr/>
            </a:pPr>
            <a:r>
              <a:rPr kumimoji="0" lang="en-US" sz="2400" b="1" u="none" strike="noStrike" kern="0" cap="none" spc="0" normalizeH="0" baseline="0" noProof="0" dirty="0" smtClean="0">
                <a:ln>
                  <a:noFill/>
                </a:ln>
                <a:solidFill>
                  <a:srgbClr val="800000"/>
                </a:solidFill>
                <a:effectLst>
                  <a:outerShdw blurRad="38100" dist="38100" dir="2700000" algn="tl">
                    <a:srgbClr val="FFFFFF"/>
                  </a:outerShdw>
                </a:effectLst>
                <a:uLnTx/>
                <a:uFillTx/>
                <a:latin typeface="+mn-lt"/>
                <a:ea typeface="+mn-ea"/>
                <a:cs typeface="+mn-cs"/>
              </a:rPr>
              <a:t>Note - Performance Anomaly paper shows there are other issues when wireless</a:t>
            </a:r>
            <a:r>
              <a:rPr kumimoji="0" lang="en-US" sz="2400" b="1" u="none" strike="noStrike" kern="0" cap="none" spc="0" normalizeH="0" noProof="0" dirty="0" smtClean="0">
                <a:ln>
                  <a:noFill/>
                </a:ln>
                <a:solidFill>
                  <a:srgbClr val="800000"/>
                </a:solidFill>
                <a:effectLst>
                  <a:outerShdw blurRad="38100" dist="38100" dir="2700000" algn="tl">
                    <a:srgbClr val="FFFFFF"/>
                  </a:outerShdw>
                </a:effectLst>
                <a:uLnTx/>
                <a:uFillTx/>
                <a:latin typeface="+mn-lt"/>
                <a:ea typeface="+mn-ea"/>
                <a:cs typeface="+mn-cs"/>
              </a:rPr>
              <a:t> flows contend at AP !</a:t>
            </a:r>
            <a:endParaRPr kumimoji="0" lang="en-US" sz="2400" b="1" u="none" strike="noStrike" kern="0" cap="none" spc="0" normalizeH="0" baseline="0" noProof="0" dirty="0" smtClean="0">
              <a:ln>
                <a:noFill/>
              </a:ln>
              <a:solidFill>
                <a:srgbClr val="800000"/>
              </a:solidFill>
              <a:effectLst>
                <a:outerShdw blurRad="38100" dist="38100" dir="2700000" algn="tl">
                  <a:srgbClr val="FFFFFF"/>
                </a:outerShdw>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tx1"/>
              </a:buClr>
              <a:buSzPct val="50000"/>
              <a:buFont typeface="Wingdings" pitchFamily="2" charset="2"/>
              <a:buNone/>
              <a:tabLst>
                <a:tab pos="746125" algn="l"/>
              </a:tabLst>
              <a:defRPr/>
            </a:pPr>
            <a:r>
              <a:rPr kumimoji="0" lang="en-US" sz="2400" b="1" i="0" u="none" strike="noStrike" kern="0" cap="none" spc="0" normalizeH="0" baseline="0" noProof="0" dirty="0" smtClean="0">
                <a:ln>
                  <a:noFill/>
                </a:ln>
                <a:solidFill>
                  <a:srgbClr val="0033CC"/>
                </a:solidFill>
                <a:effectLst>
                  <a:outerShdw blurRad="38100" dist="38100" dir="2700000" algn="tl">
                    <a:srgbClr val="FFFFFF"/>
                  </a:outerShdw>
                </a:effectLst>
                <a:uLnTx/>
                <a:uFillTx/>
                <a:latin typeface="+mn-lt"/>
                <a:ea typeface="+mn-ea"/>
                <a:cs typeface="+mn-cs"/>
              </a:rPr>
              <a:t> </a:t>
            </a:r>
          </a:p>
          <a:p>
            <a:pPr marL="457200" marR="0" lvl="0" indent="-457200" algn="l" defTabSz="914400" rtl="0" eaLnBrk="0" fontAlgn="base" latinLnBrk="0" hangingPunct="0">
              <a:lnSpc>
                <a:spcPct val="100000"/>
              </a:lnSpc>
              <a:spcBef>
                <a:spcPct val="20000"/>
              </a:spcBef>
              <a:spcAft>
                <a:spcPct val="0"/>
              </a:spcAft>
              <a:buClr>
                <a:schemeClr val="tx1"/>
              </a:buClr>
              <a:buSzPct val="50000"/>
              <a:buFont typeface="Wingdings" pitchFamily="2" charset="2"/>
              <a:buAutoNum type="arabicPeriod"/>
              <a:tabLst>
                <a:tab pos="746125" algn="l"/>
              </a:tabLst>
              <a:defRPr/>
            </a:pPr>
            <a:endParaRPr kumimoji="0" lang="en-US" sz="24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mn-lt"/>
              <a:ea typeface="+mn-ea"/>
              <a:cs typeface="+mn-cs"/>
            </a:endParaRPr>
          </a:p>
          <a:p>
            <a:pPr marL="225425" marR="0" lvl="0" indent="-225425" algn="l" defTabSz="914400" rtl="0" eaLnBrk="0" fontAlgn="base" latinLnBrk="0" hangingPunct="0">
              <a:lnSpc>
                <a:spcPct val="100000"/>
              </a:lnSpc>
              <a:spcBef>
                <a:spcPct val="20000"/>
              </a:spcBef>
              <a:spcAft>
                <a:spcPct val="0"/>
              </a:spcAft>
              <a:buClr>
                <a:schemeClr val="tx1"/>
              </a:buClr>
              <a:buSzPct val="50000"/>
              <a:buFont typeface="ZapfDingbats" pitchFamily="82" charset="2"/>
              <a:buNone/>
              <a:tabLst>
                <a:tab pos="746125" algn="l"/>
              </a:tabLst>
              <a:defRPr/>
            </a:pPr>
            <a:endParaRPr kumimoji="0" lang="en-US" sz="2400" b="1" i="1" u="none" strike="noStrike" kern="0" cap="none" spc="0" normalizeH="0" baseline="0" noProof="0" dirty="0">
              <a:ln>
                <a:noFill/>
              </a:ln>
              <a:solidFill>
                <a:srgbClr val="FF3300"/>
              </a:solidFill>
              <a:effectLst>
                <a:outerShdw blurRad="38100" dist="38100" dir="2700000" algn="tl">
                  <a:srgbClr val="FFFFFF"/>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6 -3.33333E-6 C -0.00138 -0.0162 -0.00277 -0.03217 -0.0052 -0.04792 C -0.00763 -0.06366 -0.01145 -0.08032 -0.01423 -0.09421 C -0.01701 -0.1081 -0.01909 -0.11829 -0.02187 -0.13171 C -0.02465 -0.14514 -0.02847 -0.16505 -0.0309 -0.17454 C -0.03333 -0.18403 -0.03368 -0.18264 -0.03593 -0.18819 C -0.03819 -0.19375 -0.04166 -0.20116 -0.04496 -0.20856 " pathEditMode="relative" rAng="0" ptsTypes="aaaaaaA">
                                      <p:cBhvr>
                                        <p:cTn id="6" dur="2000" fill="hold"/>
                                        <p:tgtEl>
                                          <p:spTgt spid="536734"/>
                                        </p:tgtEl>
                                        <p:attrNameLst>
                                          <p:attrName>ppt_x</p:attrName>
                                          <p:attrName>ppt_y</p:attrName>
                                        </p:attrNameLst>
                                      </p:cBhvr>
                                      <p:rCtr x="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4496 -0.20857 C -0.04496 -0.20857 -0.04444 -0.09329 -0.04374 0.02222 " pathEditMode="relative" ptsTypes="aA">
                                      <p:cBhvr>
                                        <p:cTn id="10" dur="2000" fill="hold"/>
                                        <p:tgtEl>
                                          <p:spTgt spid="536734"/>
                                        </p:tgtEl>
                                        <p:attrNameLst>
                                          <p:attrName>ppt_x</p:attrName>
                                          <p:attrName>ppt_y</p:attrName>
                                        </p:attrNameLst>
                                      </p:cBhvr>
                                    </p:animMotion>
                                  </p:childTnLst>
                                </p:cTn>
                              </p:par>
                            </p:childTnLst>
                          </p:cTn>
                        </p:par>
                        <p:par>
                          <p:cTn id="11" fill="hold">
                            <p:stCondLst>
                              <p:cond delay="2000"/>
                            </p:stCondLst>
                            <p:childTnLst>
                              <p:par>
                                <p:cTn id="12" presetID="0" presetClass="path" presetSubtype="0" accel="50000" decel="50000" fill="hold" grpId="2" nodeType="afterEffect">
                                  <p:stCondLst>
                                    <p:cond delay="0"/>
                                  </p:stCondLst>
                                  <p:childTnLst>
                                    <p:animMotion origin="layout" path="M -0.04375 0.02222 C -0.04583 0.00856 -0.04791 -0.00486 -0.05017 -0.02223 C -0.05243 -0.03959 -0.05468 -0.06227 -0.05781 -0.08195 C -0.06093 -0.10162 -0.06753 -0.13033 -0.06944 -0.14005 " pathEditMode="relative" ptsTypes="aaaA">
                                      <p:cBhvr>
                                        <p:cTn id="13" dur="2000" fill="hold"/>
                                        <p:tgtEl>
                                          <p:spTgt spid="536734"/>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734" grpId="0" animBg="1"/>
      <p:bldP spid="536734" grpId="1" animBg="1"/>
      <p:bldP spid="536734" grpId="2"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
          <p:cNvSpPr txBox="1">
            <a:spLocks noGrp="1" noChangeArrowheads="1"/>
          </p:cNvSpPr>
          <p:nvPr/>
        </p:nvSpPr>
        <p:spPr bwMode="auto">
          <a:xfrm>
            <a:off x="-107950" y="6381750"/>
            <a:ext cx="720725" cy="431800"/>
          </a:xfrm>
          <a:prstGeom prst="rect">
            <a:avLst/>
          </a:prstGeom>
          <a:noFill/>
          <a:ln>
            <a:miter lim="800000"/>
            <a:headEnd/>
            <a:tailEnd/>
          </a:ln>
        </p:spPr>
        <p:txBody>
          <a:bodyPr/>
          <a:lstStyle/>
          <a:p>
            <a:pPr algn="ctr">
              <a:defRPr/>
            </a:pPr>
            <a:fld id="{CB04A240-6A25-4AC6-A81B-D0BA9A9E8B77}" type="slidenum">
              <a:rPr lang="en-US" sz="1800" b="1" u="none">
                <a:solidFill>
                  <a:schemeClr val="hlink"/>
                </a:solidFill>
                <a:effectLst>
                  <a:outerShdw blurRad="38100" dist="38100" dir="2700000" algn="tl">
                    <a:srgbClr val="C0C0C0"/>
                  </a:outerShdw>
                </a:effectLst>
                <a:latin typeface="Comic Sans MS" pitchFamily="66" charset="0"/>
                <a:cs typeface="+mn-cs"/>
              </a:rPr>
              <a:pPr algn="ctr">
                <a:defRPr/>
              </a:pPr>
              <a:t>67</a:t>
            </a:fld>
            <a:endParaRPr lang="en-US" sz="1800" b="1" u="none">
              <a:solidFill>
                <a:schemeClr val="hlink"/>
              </a:solidFill>
              <a:effectLst>
                <a:outerShdw blurRad="38100" dist="38100" dir="2700000" algn="tl">
                  <a:srgbClr val="C0C0C0"/>
                </a:outerShdw>
              </a:effectLst>
              <a:latin typeface="Comic Sans MS" pitchFamily="66" charset="0"/>
              <a:cs typeface="+mn-cs"/>
            </a:endParaRPr>
          </a:p>
        </p:txBody>
      </p:sp>
      <p:sp>
        <p:nvSpPr>
          <p:cNvPr id="6" name="Slide Number Placeholder 4"/>
          <p:cNvSpPr txBox="1">
            <a:spLocks noGrp="1"/>
          </p:cNvSpPr>
          <p:nvPr/>
        </p:nvSpPr>
        <p:spPr bwMode="auto">
          <a:xfrm>
            <a:off x="-107950" y="6381750"/>
            <a:ext cx="720725" cy="431800"/>
          </a:xfrm>
          <a:prstGeom prst="rect">
            <a:avLst/>
          </a:prstGeom>
          <a:noFill/>
          <a:ln>
            <a:miter lim="800000"/>
            <a:headEnd/>
            <a:tailEnd/>
          </a:ln>
        </p:spPr>
        <p:txBody>
          <a:bodyPr/>
          <a:lstStyle/>
          <a:p>
            <a:pPr algn="ctr">
              <a:defRPr/>
            </a:pPr>
            <a:fld id="{29E7C5F1-9665-4A2F-817A-C69CBBEE08BA}" type="slidenum">
              <a:rPr lang="en-US" sz="1800" b="1" u="none">
                <a:solidFill>
                  <a:schemeClr val="hlink"/>
                </a:solidFill>
                <a:effectLst>
                  <a:outerShdw blurRad="38100" dist="38100" dir="2700000" algn="tl">
                    <a:srgbClr val="C0C0C0"/>
                  </a:outerShdw>
                </a:effectLst>
                <a:latin typeface="Comic Sans MS" pitchFamily="66" charset="0"/>
                <a:cs typeface="+mn-cs"/>
              </a:rPr>
              <a:pPr algn="ctr">
                <a:defRPr/>
              </a:pPr>
              <a:t>67</a:t>
            </a:fld>
            <a:endParaRPr lang="en-US" sz="1800" b="1" u="none">
              <a:solidFill>
                <a:schemeClr val="hlink"/>
              </a:solidFill>
              <a:effectLst>
                <a:outerShdw blurRad="38100" dist="38100" dir="2700000" algn="tl">
                  <a:srgbClr val="C0C0C0"/>
                </a:outerShdw>
              </a:effectLst>
              <a:latin typeface="Comic Sans MS" pitchFamily="66" charset="0"/>
              <a:cs typeface="+mn-cs"/>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AA5A483E-2C16-4A7C-A450-A95C47757885}" type="slidenum">
              <a:rPr lang="en-US" smtClean="0"/>
              <a:pPr>
                <a:defRPr/>
              </a:pPr>
              <a:t>67</a:t>
            </a:fld>
            <a:endParaRPr lang="en-US"/>
          </a:p>
        </p:txBody>
      </p:sp>
      <p:sp>
        <p:nvSpPr>
          <p:cNvPr id="551938" name="Rectangle 2"/>
          <p:cNvSpPr>
            <a:spLocks noGrp="1" noChangeArrowheads="1"/>
          </p:cNvSpPr>
          <p:nvPr>
            <p:ph type="title" idx="4294967295"/>
          </p:nvPr>
        </p:nvSpPr>
        <p:spPr>
          <a:xfrm>
            <a:off x="0" y="44450"/>
            <a:ext cx="8531225" cy="812800"/>
          </a:xfrm>
          <a:solidFill>
            <a:schemeClr val="accent2"/>
          </a:solidFill>
        </p:spPr>
        <p:txBody>
          <a:bodyPr/>
          <a:lstStyle/>
          <a:p>
            <a:pPr eaLnBrk="1" hangingPunct="1">
              <a:defRPr/>
            </a:pPr>
            <a:r>
              <a:rPr lang="en-US" sz="4000" dirty="0" smtClean="0"/>
              <a:t>Rate Adaptation versus Distance</a:t>
            </a:r>
          </a:p>
        </p:txBody>
      </p:sp>
      <p:pic>
        <p:nvPicPr>
          <p:cNvPr id="36871" name="Picture 3"/>
          <p:cNvPicPr>
            <a:picLocks noGrp="1" noChangeAspect="1" noChangeArrowheads="1"/>
          </p:cNvPicPr>
          <p:nvPr>
            <p:ph idx="4294967295"/>
          </p:nvPr>
        </p:nvPicPr>
        <p:blipFill>
          <a:blip r:embed="rId2" cstate="print"/>
          <a:srcRect/>
          <a:stretch>
            <a:fillRect/>
          </a:stretch>
        </p:blipFill>
        <p:spPr>
          <a:xfrm>
            <a:off x="3067050" y="1079500"/>
            <a:ext cx="6076950" cy="5016500"/>
          </a:xfrm>
          <a:noFill/>
        </p:spPr>
      </p:pic>
      <p:sp>
        <p:nvSpPr>
          <p:cNvPr id="36872" name="Line 5"/>
          <p:cNvSpPr>
            <a:spLocks noChangeShapeType="1"/>
          </p:cNvSpPr>
          <p:nvPr/>
        </p:nvSpPr>
        <p:spPr bwMode="auto">
          <a:xfrm flipV="1">
            <a:off x="2627313" y="1628775"/>
            <a:ext cx="0" cy="647700"/>
          </a:xfrm>
          <a:prstGeom prst="line">
            <a:avLst/>
          </a:prstGeom>
          <a:noFill/>
          <a:ln w="25400">
            <a:solidFill>
              <a:srgbClr val="990033"/>
            </a:solidFill>
            <a:round/>
            <a:headEnd type="triangle" w="med" len="med"/>
            <a:tailEnd type="triangle" w="med" len="med"/>
          </a:ln>
        </p:spPr>
        <p:txBody>
          <a:bodyPr wrap="none" anchor="ctr"/>
          <a:lstStyle/>
          <a:p>
            <a:endParaRPr lang="en-US"/>
          </a:p>
        </p:txBody>
      </p:sp>
      <p:sp>
        <p:nvSpPr>
          <p:cNvPr id="36873" name="Rectangle 4"/>
          <p:cNvSpPr>
            <a:spLocks noChangeArrowheads="1"/>
          </p:cNvSpPr>
          <p:nvPr/>
        </p:nvSpPr>
        <p:spPr bwMode="auto">
          <a:xfrm>
            <a:off x="7524750" y="5805488"/>
            <a:ext cx="1223963" cy="338137"/>
          </a:xfrm>
          <a:prstGeom prst="rect">
            <a:avLst/>
          </a:prstGeom>
          <a:noFill/>
          <a:ln w="25400" algn="ctr">
            <a:noFill/>
            <a:miter lim="800000"/>
            <a:headEnd/>
            <a:tailEnd/>
          </a:ln>
        </p:spPr>
        <p:txBody>
          <a:bodyPr wrap="none" anchor="ctr"/>
          <a:lstStyle/>
          <a:p>
            <a:pPr algn="ctr" eaLnBrk="0" hangingPunct="0"/>
            <a:r>
              <a:rPr lang="en-US" sz="1800" b="1" u="none" dirty="0">
                <a:solidFill>
                  <a:srgbClr val="0033CC"/>
                </a:solidFill>
                <a:latin typeface="Comic Sans MS" pitchFamily="66" charset="0"/>
              </a:rPr>
              <a:t>[CARA paper]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ARF – Original Rate Adaptation</a:t>
            </a:r>
            <a:endParaRPr lang="en-US" dirty="0"/>
          </a:p>
        </p:txBody>
      </p:sp>
      <p:sp>
        <p:nvSpPr>
          <p:cNvPr id="3" name="Content Placeholder 2"/>
          <p:cNvSpPr>
            <a:spLocks noGrp="1"/>
          </p:cNvSpPr>
          <p:nvPr>
            <p:ph idx="1"/>
          </p:nvPr>
        </p:nvSpPr>
        <p:spPr>
          <a:xfrm>
            <a:off x="457200" y="1295400"/>
            <a:ext cx="8229600" cy="3645768"/>
          </a:xfrm>
        </p:spPr>
        <p:txBody>
          <a:bodyPr/>
          <a:lstStyle/>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68</a:t>
            </a:fld>
            <a:endParaRPr lang="en-US" dirty="0"/>
          </a:p>
        </p:txBody>
      </p:sp>
      <p:pic>
        <p:nvPicPr>
          <p:cNvPr id="839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6450" y="2105254"/>
            <a:ext cx="7531100" cy="3096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5675" y="5311998"/>
            <a:ext cx="7232650" cy="34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4"/>
          <p:cNvSpPr>
            <a:spLocks noChangeArrowheads="1"/>
          </p:cNvSpPr>
          <p:nvPr/>
        </p:nvSpPr>
        <p:spPr bwMode="auto">
          <a:xfrm>
            <a:off x="7524750" y="5805488"/>
            <a:ext cx="1223963" cy="338137"/>
          </a:xfrm>
          <a:prstGeom prst="rect">
            <a:avLst/>
          </a:prstGeom>
          <a:noFill/>
          <a:ln w="25400" algn="ctr">
            <a:noFill/>
            <a:miter lim="800000"/>
            <a:headEnd/>
            <a:tailEnd/>
          </a:ln>
        </p:spPr>
        <p:txBody>
          <a:bodyPr wrap="none" anchor="ctr"/>
          <a:lstStyle/>
          <a:p>
            <a:pPr algn="ctr" eaLnBrk="0" hangingPunct="0"/>
            <a:r>
              <a:rPr lang="en-US" sz="1800" b="1" u="none" dirty="0">
                <a:solidFill>
                  <a:srgbClr val="0033CC"/>
                </a:solidFill>
                <a:latin typeface="Comic Sans MS" pitchFamily="66" charset="0"/>
              </a:rPr>
              <a:t>[CARA paper]</a:t>
            </a:r>
          </a:p>
        </p:txBody>
      </p:sp>
      <p:sp>
        <p:nvSpPr>
          <p:cNvPr id="6" name="Rectangle 5"/>
          <p:cNvSpPr/>
          <p:nvPr/>
        </p:nvSpPr>
        <p:spPr bwMode="auto">
          <a:xfrm>
            <a:off x="4895701" y="2107704"/>
            <a:ext cx="3852763" cy="457200"/>
          </a:xfrm>
          <a:prstGeom prst="rect">
            <a:avLst/>
          </a:prstGeom>
          <a:no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mic Sans MS" pitchFamily="66" charset="0"/>
              </a:rPr>
              <a:t>Adapts upward after  10 successes</a:t>
            </a:r>
          </a:p>
        </p:txBody>
      </p:sp>
      <p:cxnSp>
        <p:nvCxnSpPr>
          <p:cNvPr id="9" name="Straight Arrow Connector 8"/>
          <p:cNvCxnSpPr/>
          <p:nvPr/>
        </p:nvCxnSpPr>
        <p:spPr bwMode="auto">
          <a:xfrm>
            <a:off x="6420328" y="2539008"/>
            <a:ext cx="1104422" cy="601960"/>
          </a:xfrm>
          <a:prstGeom prst="straightConnector1">
            <a:avLst/>
          </a:prstGeom>
          <a:noFill/>
          <a:ln w="25400" cap="flat" cmpd="sng" algn="ctr">
            <a:solidFill>
              <a:srgbClr val="800000"/>
            </a:solidFill>
            <a:prstDash val="solid"/>
            <a:round/>
            <a:headEnd type="none" w="med" len="med"/>
            <a:tailEnd type="arrow"/>
          </a:ln>
          <a:effectLst/>
        </p:spPr>
      </p:cxnSp>
    </p:spTree>
    <p:extLst>
      <p:ext uri="{BB962C8B-B14F-4D97-AF65-F5344CB8AC3E}">
        <p14:creationId xmlns:p14="http://schemas.microsoft.com/office/powerpoint/2010/main" xmlns="" val="24822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4313" y="115888"/>
            <a:ext cx="9358313" cy="874712"/>
          </a:xfrm>
          <a:solidFill>
            <a:schemeClr val="accent2"/>
          </a:solidFill>
        </p:spPr>
        <p:txBody>
          <a:bodyPr/>
          <a:lstStyle/>
          <a:p>
            <a:pPr eaLnBrk="1" hangingPunct="1">
              <a:defRPr/>
            </a:pPr>
            <a:r>
              <a:rPr lang="en-US" sz="3600" dirty="0" smtClean="0"/>
              <a:t>Figure 4-28 Fragmentation in 802.11</a:t>
            </a:r>
          </a:p>
        </p:txBody>
      </p:sp>
      <p:sp>
        <p:nvSpPr>
          <p:cNvPr id="27653" name="Rectangle 3"/>
          <p:cNvSpPr>
            <a:spLocks noGrp="1" noChangeArrowheads="1"/>
          </p:cNvSpPr>
          <p:nvPr>
            <p:ph idx="1"/>
          </p:nvPr>
        </p:nvSpPr>
        <p:spPr>
          <a:xfrm>
            <a:off x="71406" y="4071942"/>
            <a:ext cx="7772400" cy="1752600"/>
          </a:xfrm>
        </p:spPr>
        <p:txBody>
          <a:bodyPr/>
          <a:lstStyle/>
          <a:p>
            <a:pPr eaLnBrk="1" hangingPunct="1">
              <a:lnSpc>
                <a:spcPct val="90000"/>
              </a:lnSpc>
            </a:pPr>
            <a:r>
              <a:rPr lang="en-US" sz="2800" dirty="0" smtClean="0"/>
              <a:t>High wireless error rates </a:t>
            </a:r>
            <a:r>
              <a:rPr lang="en-US" sz="2800" dirty="0" smtClean="0">
                <a:sym typeface="Wingdings" pitchFamily="2" charset="2"/>
              </a:rPr>
              <a:t> long packets have less probability of being successfully transmitted.</a:t>
            </a:r>
          </a:p>
          <a:p>
            <a:pPr eaLnBrk="1" hangingPunct="1">
              <a:lnSpc>
                <a:spcPct val="90000"/>
              </a:lnSpc>
            </a:pPr>
            <a:r>
              <a:rPr lang="en-US" sz="2800" dirty="0" smtClean="0">
                <a:sym typeface="Wingdings" pitchFamily="2" charset="2"/>
              </a:rPr>
              <a:t>Solution: MAC layer fragmentation with stop-and-wait protocol on the fragments.</a:t>
            </a:r>
            <a:endParaRPr lang="en-US" sz="2800" dirty="0" smtClean="0"/>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69</a:t>
            </a:fld>
            <a:endParaRPr lang="en-US" dirty="0"/>
          </a:p>
        </p:txBody>
      </p:sp>
      <p:pic>
        <p:nvPicPr>
          <p:cNvPr id="27654" name="Picture 4" descr="4-28"/>
          <p:cNvPicPr>
            <a:picLocks noChangeAspect="1" noChangeArrowheads="1"/>
          </p:cNvPicPr>
          <p:nvPr/>
        </p:nvPicPr>
        <p:blipFill>
          <a:blip r:embed="rId2" cstate="print"/>
          <a:srcRect/>
          <a:stretch>
            <a:fillRect/>
          </a:stretch>
        </p:blipFill>
        <p:spPr bwMode="auto">
          <a:xfrm>
            <a:off x="457200" y="1042988"/>
            <a:ext cx="8043863" cy="3071812"/>
          </a:xfrm>
          <a:prstGeom prst="rect">
            <a:avLst/>
          </a:prstGeom>
          <a:noFill/>
          <a:ln w="9525">
            <a:noFill/>
            <a:miter lim="800000"/>
            <a:headEnd/>
            <a:tailEnd/>
          </a:ln>
        </p:spPr>
      </p:pic>
      <p:sp>
        <p:nvSpPr>
          <p:cNvPr id="7" name="Rectangle 5"/>
          <p:cNvSpPr>
            <a:spLocks noChangeArrowheads="1"/>
          </p:cNvSpPr>
          <p:nvPr/>
        </p:nvSpPr>
        <p:spPr bwMode="auto">
          <a:xfrm>
            <a:off x="7715272" y="5857892"/>
            <a:ext cx="1357291" cy="357189"/>
          </a:xfrm>
          <a:prstGeom prst="rect">
            <a:avLst/>
          </a:prstGeom>
          <a:noFill/>
          <a:ln w="25400">
            <a:solidFill>
              <a:srgbClr val="000099"/>
            </a:solidFill>
            <a:miter lim="800000"/>
            <a:headEnd/>
            <a:tailEnd/>
          </a:ln>
        </p:spPr>
        <p:txBody>
          <a:bodyPr wrap="none" anchor="ctr"/>
          <a:lstStyle/>
          <a:p>
            <a:pPr eaLnBrk="0" hangingPunct="0"/>
            <a:r>
              <a:rPr lang="en-US" sz="1600" b="1">
                <a:solidFill>
                  <a:srgbClr val="000099"/>
                </a:solidFill>
                <a:latin typeface="Comic Sans MS" pitchFamily="66" charset="0"/>
              </a:rPr>
              <a:t>Tanenbaum</a:t>
            </a:r>
            <a:r>
              <a:rPr lang="en-US" sz="1600" i="1">
                <a:solidFill>
                  <a:srgbClr val="000099"/>
                </a:solidFill>
                <a:latin typeface="Comic Sans MS" pitchFamily="66"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0" y="115888"/>
            <a:ext cx="9144000" cy="792162"/>
          </a:xfrm>
          <a:solidFill>
            <a:schemeClr val="accent2"/>
          </a:solidFill>
        </p:spPr>
        <p:txBody>
          <a:bodyPr/>
          <a:lstStyle/>
          <a:p>
            <a:r>
              <a:rPr lang="en-US" sz="4000" dirty="0" smtClean="0"/>
              <a:t>LAN, WLAN and WSN Terminology</a:t>
            </a:r>
            <a:endParaRPr lang="en-US" sz="4000" dirty="0"/>
          </a:p>
        </p:txBody>
      </p:sp>
      <p:sp>
        <p:nvSpPr>
          <p:cNvPr id="294915" name="Rectangle 3"/>
          <p:cNvSpPr>
            <a:spLocks noGrp="1" noChangeArrowheads="1"/>
          </p:cNvSpPr>
          <p:nvPr>
            <p:ph idx="1"/>
          </p:nvPr>
        </p:nvSpPr>
        <p:spPr>
          <a:xfrm>
            <a:off x="468313" y="980728"/>
            <a:ext cx="8207375" cy="5183188"/>
          </a:xfrm>
        </p:spPr>
        <p:txBody>
          <a:bodyPr/>
          <a:lstStyle/>
          <a:p>
            <a:pPr>
              <a:lnSpc>
                <a:spcPct val="90000"/>
              </a:lnSpc>
              <a:buFont typeface="Wingdings" pitchFamily="2" charset="2"/>
              <a:buNone/>
            </a:pPr>
            <a:r>
              <a:rPr lang="en-US" sz="2400" dirty="0">
                <a:solidFill>
                  <a:srgbClr val="008000"/>
                </a:solidFill>
                <a:effectLst>
                  <a:outerShdw blurRad="38100" dist="38100" dir="2700000" algn="tl">
                    <a:srgbClr val="000000"/>
                  </a:outerShdw>
                </a:effectLst>
              </a:rPr>
              <a:t>802.3::</a:t>
            </a:r>
          </a:p>
          <a:p>
            <a:pPr>
              <a:lnSpc>
                <a:spcPct val="90000"/>
              </a:lnSpc>
              <a:buFont typeface="Wingdings" pitchFamily="2" charset="2"/>
              <a:buNone/>
            </a:pPr>
            <a:r>
              <a:rPr lang="en-US" sz="2400" dirty="0">
                <a:solidFill>
                  <a:srgbClr val="008000"/>
                </a:solidFill>
                <a:effectLst>
                  <a:outerShdw blurRad="38100" dist="38100" dir="2700000" algn="tl">
                    <a:srgbClr val="000000"/>
                  </a:outerShdw>
                </a:effectLst>
              </a:rPr>
              <a:t>		     	Ethernet	 </a:t>
            </a:r>
            <a:r>
              <a:rPr lang="en-US" sz="2400" dirty="0">
                <a:solidFill>
                  <a:schemeClr val="accent1"/>
                </a:solidFill>
                <a:effectLst>
                  <a:outerShdw blurRad="38100" dist="38100" dir="2700000" algn="tl">
                    <a:srgbClr val="000000"/>
                  </a:outerShdw>
                </a:effectLst>
              </a:rPr>
              <a:t>CSMA/CD</a:t>
            </a:r>
          </a:p>
          <a:p>
            <a:pPr>
              <a:lnSpc>
                <a:spcPct val="90000"/>
              </a:lnSpc>
              <a:buFont typeface="Wingdings" pitchFamily="2" charset="2"/>
              <a:buNone/>
            </a:pPr>
            <a:r>
              <a:rPr lang="en-US" sz="2400" dirty="0" smtClean="0">
                <a:solidFill>
                  <a:srgbClr val="800000"/>
                </a:solidFill>
                <a:effectLst>
                  <a:outerShdw blurRad="38100" dist="38100" dir="2700000" algn="tl">
                    <a:srgbClr val="000000"/>
                  </a:outerShdw>
                </a:effectLst>
              </a:rPr>
              <a:t>802.11a/b/g/n::</a:t>
            </a:r>
            <a:endParaRPr lang="en-US" sz="2400" dirty="0">
              <a:solidFill>
                <a:srgbClr val="800000"/>
              </a:solidFill>
              <a:effectLst>
                <a:outerShdw blurRad="38100" dist="38100" dir="2700000" algn="tl">
                  <a:srgbClr val="000000"/>
                </a:outerShdw>
              </a:effectLst>
            </a:endParaRPr>
          </a:p>
          <a:p>
            <a:pPr>
              <a:lnSpc>
                <a:spcPct val="90000"/>
              </a:lnSpc>
              <a:buFont typeface="Wingdings" pitchFamily="2" charset="2"/>
              <a:buNone/>
            </a:pPr>
            <a:r>
              <a:rPr lang="en-US" sz="2400" dirty="0">
                <a:solidFill>
                  <a:srgbClr val="800000"/>
                </a:solidFill>
                <a:effectLst>
                  <a:outerShdw blurRad="38100" dist="38100" dir="2700000" algn="tl">
                    <a:srgbClr val="000000"/>
                  </a:outerShdw>
                </a:effectLst>
              </a:rPr>
              <a:t>			</a:t>
            </a:r>
            <a:r>
              <a:rPr lang="en-US" sz="2400" dirty="0" err="1">
                <a:solidFill>
                  <a:srgbClr val="800000"/>
                </a:solidFill>
                <a:effectLst>
                  <a:outerShdw blurRad="38100" dist="38100" dir="2700000" algn="tl">
                    <a:srgbClr val="000000"/>
                  </a:outerShdw>
                </a:effectLst>
              </a:rPr>
              <a:t>WiFi</a:t>
            </a:r>
            <a:r>
              <a:rPr lang="en-US" sz="2400" dirty="0">
                <a:solidFill>
                  <a:srgbClr val="800000"/>
                </a:solidFill>
                <a:effectLst>
                  <a:outerShdw blurRad="38100" dist="38100" dir="2700000" algn="tl">
                    <a:srgbClr val="000000"/>
                  </a:outerShdw>
                </a:effectLst>
              </a:rPr>
              <a:t>		 CSMA/CA</a:t>
            </a:r>
          </a:p>
          <a:p>
            <a:pPr>
              <a:lnSpc>
                <a:spcPct val="90000"/>
              </a:lnSpc>
              <a:buFont typeface="Wingdings" pitchFamily="2" charset="2"/>
              <a:buNone/>
            </a:pPr>
            <a:r>
              <a:rPr lang="en-US" sz="2400" dirty="0">
                <a:solidFill>
                  <a:srgbClr val="6600FF"/>
                </a:solidFill>
                <a:effectLst>
                  <a:outerShdw blurRad="38100" dist="38100" dir="2700000" algn="tl">
                    <a:srgbClr val="000000"/>
                  </a:outerShdw>
                </a:effectLst>
              </a:rPr>
              <a:t>802.15.4::</a:t>
            </a:r>
          </a:p>
          <a:p>
            <a:pPr>
              <a:lnSpc>
                <a:spcPct val="90000"/>
              </a:lnSpc>
              <a:buFont typeface="Wingdings" pitchFamily="2" charset="2"/>
              <a:buNone/>
            </a:pPr>
            <a:r>
              <a:rPr lang="en-US" sz="2400" dirty="0">
                <a:solidFill>
                  <a:srgbClr val="6600FF"/>
                </a:solidFill>
                <a:effectLst>
                  <a:outerShdw blurRad="38100" dist="38100" dir="2700000" algn="tl">
                    <a:srgbClr val="000000"/>
                  </a:outerShdw>
                </a:effectLst>
              </a:rPr>
              <a:t>			</a:t>
            </a:r>
            <a:r>
              <a:rPr lang="en-US" sz="2400" dirty="0" err="1">
                <a:solidFill>
                  <a:srgbClr val="6600FF"/>
                </a:solidFill>
                <a:effectLst>
                  <a:outerShdw blurRad="38100" dist="38100" dir="2700000" algn="tl">
                    <a:srgbClr val="000000"/>
                  </a:outerShdw>
                </a:effectLst>
              </a:rPr>
              <a:t>ZigBee</a:t>
            </a:r>
            <a:r>
              <a:rPr lang="en-US" sz="2400" dirty="0">
                <a:solidFill>
                  <a:srgbClr val="6600FF"/>
                </a:solidFill>
                <a:effectLst>
                  <a:outerShdw blurRad="38100" dist="38100" dir="2700000" algn="tl">
                    <a:srgbClr val="000000"/>
                  </a:outerShdw>
                </a:effectLst>
              </a:rPr>
              <a:t>	802.11-based</a:t>
            </a:r>
          </a:p>
          <a:p>
            <a:pPr marL="752475" lvl="1" indent="-309563">
              <a:lnSpc>
                <a:spcPct val="90000"/>
              </a:lnSpc>
              <a:buFontTx/>
              <a:buNone/>
            </a:pPr>
            <a:r>
              <a:rPr lang="en-US" sz="2400" dirty="0"/>
              <a:t>			lower data rates, lower power</a:t>
            </a:r>
          </a:p>
          <a:p>
            <a:pPr>
              <a:lnSpc>
                <a:spcPct val="90000"/>
              </a:lnSpc>
              <a:buFont typeface="Wingdings" pitchFamily="2" charset="2"/>
              <a:buNone/>
            </a:pPr>
            <a:r>
              <a:rPr lang="en-US" sz="2400" dirty="0">
                <a:solidFill>
                  <a:srgbClr val="0033CC"/>
                </a:solidFill>
                <a:effectLst>
                  <a:outerShdw blurRad="38100" dist="38100" dir="2700000" algn="tl">
                    <a:srgbClr val="000000"/>
                  </a:outerShdw>
                </a:effectLst>
              </a:rPr>
              <a:t>Bluetooth::</a:t>
            </a:r>
            <a:r>
              <a:rPr lang="en-US" sz="2400" dirty="0"/>
              <a:t>	</a:t>
            </a:r>
          </a:p>
          <a:p>
            <a:pPr>
              <a:lnSpc>
                <a:spcPct val="90000"/>
              </a:lnSpc>
              <a:buFont typeface="Wingdings" pitchFamily="2" charset="2"/>
              <a:buNone/>
            </a:pPr>
            <a:r>
              <a:rPr lang="en-US" sz="2400" dirty="0">
                <a:solidFill>
                  <a:srgbClr val="0033CC"/>
                </a:solidFill>
                <a:effectLst>
                  <a:outerShdw blurRad="38100" dist="38100" dir="2700000" algn="tl">
                    <a:srgbClr val="000000"/>
                  </a:outerShdw>
                </a:effectLst>
              </a:rPr>
              <a:t>			TDMA</a:t>
            </a:r>
          </a:p>
          <a:p>
            <a:pPr>
              <a:lnSpc>
                <a:spcPct val="90000"/>
              </a:lnSpc>
              <a:buFont typeface="Wingdings" pitchFamily="2" charset="2"/>
              <a:buNone/>
            </a:pPr>
            <a:r>
              <a:rPr lang="en-US" sz="2400" dirty="0"/>
              <a:t>	 </a:t>
            </a:r>
            <a:r>
              <a:rPr lang="en-US" sz="2000" dirty="0"/>
              <a:t>- wireless </a:t>
            </a:r>
            <a:r>
              <a:rPr lang="en-US" sz="2000" dirty="0">
                <a:solidFill>
                  <a:srgbClr val="0033CC"/>
                </a:solidFill>
                <a:effectLst>
                  <a:outerShdw blurRad="38100" dist="38100" dir="2700000" algn="tl">
                    <a:srgbClr val="000000"/>
                  </a:outerShdw>
                </a:effectLst>
              </a:rPr>
              <a:t>Personal Area Networks (PANs)</a:t>
            </a:r>
            <a:r>
              <a:rPr lang="en-US" sz="2000" dirty="0"/>
              <a:t> that provide secure, globally unlicensed short-range radio communication.</a:t>
            </a:r>
          </a:p>
          <a:p>
            <a:pPr marL="752475" lvl="1" indent="-309563">
              <a:lnSpc>
                <a:spcPct val="90000"/>
              </a:lnSpc>
            </a:pPr>
            <a:r>
              <a:rPr lang="en-US" sz="2000" dirty="0"/>
              <a:t>Clusters with max of 8: cluster head + 7 </a:t>
            </a:r>
            <a:r>
              <a:rPr lang="en-US" sz="2000" dirty="0" smtClean="0"/>
              <a:t>nodes</a:t>
            </a:r>
            <a:endParaRPr lang="en-US" sz="2000" dirty="0"/>
          </a:p>
          <a:p>
            <a:pPr marL="0" indent="0">
              <a:lnSpc>
                <a:spcPct val="90000"/>
              </a:lnSpc>
              <a:buNone/>
            </a:pPr>
            <a:r>
              <a:rPr lang="en-US" sz="2400" dirty="0" smtClean="0">
                <a:solidFill>
                  <a:srgbClr val="FF0000"/>
                </a:solidFill>
              </a:rPr>
              <a:t>WBAN (Wireless Body Area Networks):: </a:t>
            </a:r>
            <a:r>
              <a:rPr lang="en-US" sz="2400" dirty="0" smtClean="0"/>
              <a:t>generally 802.15.4 or TDMA  medical PANs</a:t>
            </a:r>
            <a:endParaRPr lang="en-US" sz="2400" dirty="0" smtClean="0">
              <a:solidFill>
                <a:srgbClr val="FF0000"/>
              </a:solidFill>
            </a:endParaRPr>
          </a:p>
        </p:txBody>
      </p:sp>
      <p:sp>
        <p:nvSpPr>
          <p:cNvPr id="2" name="Footer Placeholder 1"/>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pPr>
              <a:defRPr/>
            </a:pPr>
            <a:fld id="{3786ED73-AFAE-40D1-8B17-06E2B2BE615A}" type="slidenum">
              <a:rPr lang="en-US" smtClean="0"/>
              <a:pPr>
                <a:defRPr/>
              </a:pPr>
              <a:t>7</a:t>
            </a:fld>
            <a:endParaRPr lang="en-US" dirty="0"/>
          </a:p>
        </p:txBody>
      </p:sp>
      <p:sp>
        <p:nvSpPr>
          <p:cNvPr id="294918" name="AutoShape 6"/>
          <p:cNvSpPr>
            <a:spLocks/>
          </p:cNvSpPr>
          <p:nvPr/>
        </p:nvSpPr>
        <p:spPr bwMode="auto">
          <a:xfrm>
            <a:off x="7019925" y="3019425"/>
            <a:ext cx="152400" cy="914400"/>
          </a:xfrm>
          <a:prstGeom prst="rightBrace">
            <a:avLst>
              <a:gd name="adj1" fmla="val 50000"/>
              <a:gd name="adj2" fmla="val 50000"/>
            </a:avLst>
          </a:prstGeom>
          <a:noFill/>
          <a:ln w="31750">
            <a:solidFill>
              <a:srgbClr val="6600FF"/>
            </a:solidFill>
            <a:round/>
            <a:headEnd/>
            <a:tailEnd/>
          </a:ln>
          <a:effectLst/>
        </p:spPr>
        <p:txBody>
          <a:bodyPr wrap="none" anchor="ctr"/>
          <a:lstStyle/>
          <a:p>
            <a:endParaRPr lang="en-US"/>
          </a:p>
        </p:txBody>
      </p:sp>
      <p:sp>
        <p:nvSpPr>
          <p:cNvPr id="294919" name="Rectangle 7"/>
          <p:cNvSpPr>
            <a:spLocks noChangeArrowheads="1"/>
          </p:cNvSpPr>
          <p:nvPr/>
        </p:nvSpPr>
        <p:spPr bwMode="auto">
          <a:xfrm>
            <a:off x="7380288" y="2946400"/>
            <a:ext cx="1152525" cy="914400"/>
          </a:xfrm>
          <a:prstGeom prst="rect">
            <a:avLst/>
          </a:prstGeom>
          <a:noFill/>
          <a:ln w="25400" algn="ctr">
            <a:noFill/>
            <a:miter lim="800000"/>
            <a:headEnd/>
            <a:tailEnd/>
          </a:ln>
          <a:effectLst/>
        </p:spPr>
        <p:txBody>
          <a:bodyPr wrap="none" anchor="ctr"/>
          <a:lstStyle/>
          <a:p>
            <a:r>
              <a:rPr lang="en-US" b="1" dirty="0">
                <a:solidFill>
                  <a:srgbClr val="6600FF"/>
                </a:solidFill>
              </a:rPr>
              <a:t>WSNs</a:t>
            </a:r>
          </a:p>
        </p:txBody>
      </p:sp>
      <p:sp>
        <p:nvSpPr>
          <p:cNvPr id="294920" name="Oval 8"/>
          <p:cNvSpPr>
            <a:spLocks noChangeArrowheads="1"/>
          </p:cNvSpPr>
          <p:nvPr/>
        </p:nvSpPr>
        <p:spPr bwMode="auto">
          <a:xfrm>
            <a:off x="2195736" y="1988840"/>
            <a:ext cx="4514627" cy="720080"/>
          </a:xfrm>
          <a:prstGeom prst="ellipse">
            <a:avLst/>
          </a:prstGeom>
          <a:noFill/>
          <a:ln w="25400" algn="ctr">
            <a:solidFill>
              <a:srgbClr val="990033"/>
            </a:solidFill>
            <a:round/>
            <a:headEnd/>
            <a:tailEnd/>
          </a:ln>
          <a:effectLst/>
        </p:spPr>
        <p:txBody>
          <a:bodyPr wrap="none" anchor="ctr"/>
          <a:lstStyle/>
          <a:p>
            <a:endParaRPr lang="en-US"/>
          </a:p>
        </p:txBody>
      </p:sp>
    </p:spTree>
    <p:extLst>
      <p:ext uri="{BB962C8B-B14F-4D97-AF65-F5344CB8AC3E}">
        <p14:creationId xmlns:p14="http://schemas.microsoft.com/office/powerpoint/2010/main" xmlns="" val="305116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9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915">
                                            <p:txEl>
                                              <p:pRg st="6" end="6"/>
                                            </p:txEl>
                                          </p:spTgt>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294918"/>
                                        </p:tgtEl>
                                        <p:attrNameLst>
                                          <p:attrName>style.visibility</p:attrName>
                                        </p:attrNameLst>
                                      </p:cBhvr>
                                      <p:to>
                                        <p:strVal val="visible"/>
                                      </p:to>
                                    </p:set>
                                    <p:anim calcmode="lin" valueType="num">
                                      <p:cBhvr additive="base">
                                        <p:cTn id="21" dur="500" fill="hold"/>
                                        <p:tgtEl>
                                          <p:spTgt spid="294918"/>
                                        </p:tgtEl>
                                        <p:attrNameLst>
                                          <p:attrName>ppt_x</p:attrName>
                                        </p:attrNameLst>
                                      </p:cBhvr>
                                      <p:tavLst>
                                        <p:tav tm="0">
                                          <p:val>
                                            <p:strVal val="#ppt_x"/>
                                          </p:val>
                                        </p:tav>
                                        <p:tav tm="100000">
                                          <p:val>
                                            <p:strVal val="#ppt_x"/>
                                          </p:val>
                                        </p:tav>
                                      </p:tavLst>
                                    </p:anim>
                                    <p:anim calcmode="lin" valueType="num">
                                      <p:cBhvr additive="base">
                                        <p:cTn id="22" dur="500" fill="hold"/>
                                        <p:tgtEl>
                                          <p:spTgt spid="2949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4919"/>
                                        </p:tgtEl>
                                        <p:attrNameLst>
                                          <p:attrName>style.visibility</p:attrName>
                                        </p:attrNameLst>
                                      </p:cBhvr>
                                      <p:to>
                                        <p:strVal val="visible"/>
                                      </p:to>
                                    </p:set>
                                    <p:anim calcmode="lin" valueType="num">
                                      <p:cBhvr additive="base">
                                        <p:cTn id="25" dur="500" fill="hold"/>
                                        <p:tgtEl>
                                          <p:spTgt spid="294919"/>
                                        </p:tgtEl>
                                        <p:attrNameLst>
                                          <p:attrName>ppt_x</p:attrName>
                                        </p:attrNameLst>
                                      </p:cBhvr>
                                      <p:tavLst>
                                        <p:tav tm="0">
                                          <p:val>
                                            <p:strVal val="#ppt_x"/>
                                          </p:val>
                                        </p:tav>
                                        <p:tav tm="100000">
                                          <p:val>
                                            <p:strVal val="#ppt_x"/>
                                          </p:val>
                                        </p:tav>
                                      </p:tavLst>
                                    </p:anim>
                                    <p:anim calcmode="lin" valueType="num">
                                      <p:cBhvr additive="base">
                                        <p:cTn id="26" dur="500" fill="hold"/>
                                        <p:tgtEl>
                                          <p:spTgt spid="2949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491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491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491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491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4920"/>
                                        </p:tgtEl>
                                        <p:attrNameLst>
                                          <p:attrName>style.visibility</p:attrName>
                                        </p:attrNameLst>
                                      </p:cBhvr>
                                      <p:to>
                                        <p:strVal val="visible"/>
                                      </p:to>
                                    </p:set>
                                    <p:anim calcmode="lin" valueType="num">
                                      <p:cBhvr additive="base">
                                        <p:cTn id="43" dur="500" fill="hold"/>
                                        <p:tgtEl>
                                          <p:spTgt spid="294920"/>
                                        </p:tgtEl>
                                        <p:attrNameLst>
                                          <p:attrName>ppt_x</p:attrName>
                                        </p:attrNameLst>
                                      </p:cBhvr>
                                      <p:tavLst>
                                        <p:tav tm="0">
                                          <p:val>
                                            <p:strVal val="#ppt_x"/>
                                          </p:val>
                                        </p:tav>
                                        <p:tav tm="100000">
                                          <p:val>
                                            <p:strVal val="#ppt_x"/>
                                          </p:val>
                                        </p:tav>
                                      </p:tavLst>
                                    </p:anim>
                                    <p:anim calcmode="lin" valueType="num">
                                      <p:cBhvr additive="base">
                                        <p:cTn id="44" dur="500" fill="hold"/>
                                        <p:tgtEl>
                                          <p:spTgt spid="294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P spid="294919" grpId="0"/>
      <p:bldP spid="294920"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Networks Summary</a:t>
            </a:r>
            <a:endParaRPr lang="en-US" dirty="0"/>
          </a:p>
        </p:txBody>
      </p:sp>
      <p:sp>
        <p:nvSpPr>
          <p:cNvPr id="3" name="Content Placeholder 2"/>
          <p:cNvSpPr>
            <a:spLocks noGrp="1"/>
          </p:cNvSpPr>
          <p:nvPr>
            <p:ph idx="1"/>
          </p:nvPr>
        </p:nvSpPr>
        <p:spPr>
          <a:xfrm>
            <a:off x="214282" y="1295400"/>
            <a:ext cx="8472518" cy="4800600"/>
          </a:xfrm>
        </p:spPr>
        <p:txBody>
          <a:bodyPr/>
          <a:lstStyle/>
          <a:p>
            <a:r>
              <a:rPr lang="en-US" dirty="0" smtClean="0"/>
              <a:t>Terminology, WLAN types, IEEE Standards</a:t>
            </a:r>
          </a:p>
          <a:p>
            <a:pPr lvl="1"/>
            <a:r>
              <a:rPr lang="en-US" dirty="0" smtClean="0">
                <a:solidFill>
                  <a:srgbClr val="800000"/>
                </a:solidFill>
              </a:rPr>
              <a:t>Infrastructure, ad hoc, MANET, Base Station, Access Point, single and multi-hop</a:t>
            </a:r>
          </a:p>
          <a:p>
            <a:r>
              <a:rPr lang="en-US" dirty="0" smtClean="0">
                <a:solidFill>
                  <a:srgbClr val="800000"/>
                </a:solidFill>
              </a:rPr>
              <a:t>IEEE 802.11a/b/g/n</a:t>
            </a:r>
          </a:p>
          <a:p>
            <a:pPr lvl="1"/>
            <a:r>
              <a:rPr lang="en-US" dirty="0" smtClean="0"/>
              <a:t>Differences in data rate and transmission technologies</a:t>
            </a:r>
          </a:p>
          <a:p>
            <a:pPr lvl="1"/>
            <a:r>
              <a:rPr lang="en-US" dirty="0" smtClean="0">
                <a:solidFill>
                  <a:srgbClr val="800000"/>
                </a:solidFill>
              </a:rPr>
              <a:t>FHSS, DSSS, CDMA, OFDM, HR-DSSS, MIMO</a:t>
            </a:r>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Networks Summary</a:t>
            </a:r>
            <a:endParaRPr lang="en-US" dirty="0"/>
          </a:p>
        </p:txBody>
      </p:sp>
      <p:sp>
        <p:nvSpPr>
          <p:cNvPr id="3" name="Content Placeholder 2"/>
          <p:cNvSpPr>
            <a:spLocks noGrp="1"/>
          </p:cNvSpPr>
          <p:nvPr>
            <p:ph idx="1"/>
          </p:nvPr>
        </p:nvSpPr>
        <p:spPr/>
        <p:txBody>
          <a:bodyPr/>
          <a:lstStyle/>
          <a:p>
            <a:r>
              <a:rPr lang="en-US" dirty="0" smtClean="0"/>
              <a:t>802.11 AP Management Functions</a:t>
            </a:r>
          </a:p>
          <a:p>
            <a:pPr lvl="1"/>
            <a:r>
              <a:rPr lang="en-US" dirty="0" smtClean="0">
                <a:solidFill>
                  <a:srgbClr val="800000"/>
                </a:solidFill>
              </a:rPr>
              <a:t>Association with AP, active and passive scanning, beacon frames</a:t>
            </a:r>
          </a:p>
          <a:p>
            <a:r>
              <a:rPr lang="en-US" dirty="0" smtClean="0"/>
              <a:t>802.11 MAC Sub-Layer</a:t>
            </a:r>
          </a:p>
          <a:p>
            <a:pPr lvl="1"/>
            <a:r>
              <a:rPr lang="en-US" dirty="0" smtClean="0"/>
              <a:t>Overlapping channels</a:t>
            </a:r>
          </a:p>
          <a:p>
            <a:pPr lvl="1"/>
            <a:r>
              <a:rPr lang="en-US" dirty="0" smtClean="0">
                <a:solidFill>
                  <a:srgbClr val="800000"/>
                </a:solidFill>
              </a:rPr>
              <a:t>Hidden terminal problem, exposed station problem</a:t>
            </a:r>
          </a:p>
          <a:p>
            <a:pPr lvl="1"/>
            <a:r>
              <a:rPr lang="en-US" dirty="0" smtClean="0"/>
              <a:t>DCF</a:t>
            </a:r>
          </a:p>
          <a:p>
            <a:pPr lvl="2"/>
            <a:r>
              <a:rPr lang="en-US" dirty="0" smtClean="0">
                <a:solidFill>
                  <a:srgbClr val="800000"/>
                </a:solidFill>
              </a:rPr>
              <a:t>CSMA/CA</a:t>
            </a:r>
          </a:p>
          <a:p>
            <a:pPr lvl="2"/>
            <a:r>
              <a:rPr lang="en-US" dirty="0" smtClean="0">
                <a:solidFill>
                  <a:srgbClr val="800000"/>
                </a:solidFill>
              </a:rPr>
              <a:t>MACAW</a:t>
            </a:r>
          </a:p>
          <a:p>
            <a:endParaRPr lang="en-US" dirty="0" smtClean="0"/>
          </a:p>
          <a:p>
            <a:pPr lvl="1"/>
            <a:endParaRPr lang="en-US" dirty="0"/>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Wireless Networks Summary</a:t>
            </a:r>
            <a:endParaRPr lang="en-US" dirty="0"/>
          </a:p>
        </p:txBody>
      </p:sp>
      <p:sp>
        <p:nvSpPr>
          <p:cNvPr id="3" name="Content Placeholder 2"/>
          <p:cNvSpPr>
            <a:spLocks noGrp="1"/>
          </p:cNvSpPr>
          <p:nvPr>
            <p:ph idx="1"/>
          </p:nvPr>
        </p:nvSpPr>
        <p:spPr>
          <a:xfrm>
            <a:off x="457200" y="1052736"/>
            <a:ext cx="8229600" cy="4800600"/>
          </a:xfrm>
        </p:spPr>
        <p:txBody>
          <a:bodyPr/>
          <a:lstStyle/>
          <a:p>
            <a:r>
              <a:rPr lang="en-US" dirty="0" smtClean="0"/>
              <a:t>802.11 MAC Sub-Layer (cont.)</a:t>
            </a:r>
          </a:p>
          <a:p>
            <a:pPr lvl="1"/>
            <a:r>
              <a:rPr lang="en-US" dirty="0" smtClean="0">
                <a:solidFill>
                  <a:srgbClr val="800000"/>
                </a:solidFill>
              </a:rPr>
              <a:t>RTS/CTS</a:t>
            </a:r>
          </a:p>
          <a:p>
            <a:pPr lvl="1"/>
            <a:r>
              <a:rPr lang="en-US" dirty="0" smtClean="0"/>
              <a:t>PCF</a:t>
            </a:r>
          </a:p>
          <a:p>
            <a:pPr lvl="2"/>
            <a:r>
              <a:rPr lang="en-US" dirty="0" smtClean="0">
                <a:solidFill>
                  <a:srgbClr val="800000"/>
                </a:solidFill>
              </a:rPr>
              <a:t>Beacons, DIFS, SIFS, sleeping nodes</a:t>
            </a:r>
          </a:p>
          <a:p>
            <a:pPr lvl="1"/>
            <a:r>
              <a:rPr lang="en-US" dirty="0" smtClean="0"/>
              <a:t>Frame Details</a:t>
            </a:r>
          </a:p>
          <a:p>
            <a:pPr lvl="2"/>
            <a:r>
              <a:rPr lang="en-US" dirty="0" smtClean="0">
                <a:solidFill>
                  <a:srgbClr val="800000"/>
                </a:solidFill>
              </a:rPr>
              <a:t>PLCP preamble and header</a:t>
            </a:r>
          </a:p>
          <a:p>
            <a:pPr lvl="2"/>
            <a:r>
              <a:rPr lang="en-US" dirty="0" smtClean="0"/>
              <a:t>3 or 4 Address fields used in 802.11</a:t>
            </a:r>
          </a:p>
          <a:p>
            <a:pPr lvl="1"/>
            <a:r>
              <a:rPr lang="en-US" dirty="0" smtClean="0"/>
              <a:t>SNR </a:t>
            </a:r>
            <a:r>
              <a:rPr lang="en-US" dirty="0" err="1" smtClean="0"/>
              <a:t>vs</a:t>
            </a:r>
            <a:r>
              <a:rPr lang="en-US" dirty="0" smtClean="0"/>
              <a:t> BER issues</a:t>
            </a:r>
          </a:p>
          <a:p>
            <a:pPr lvl="1"/>
            <a:r>
              <a:rPr lang="en-US" dirty="0" smtClean="0">
                <a:solidFill>
                  <a:srgbClr val="800000"/>
                </a:solidFill>
              </a:rPr>
              <a:t>Dynamic Rate Adaptation</a:t>
            </a:r>
          </a:p>
          <a:p>
            <a:pPr lvl="1"/>
            <a:r>
              <a:rPr lang="en-US" dirty="0" smtClean="0"/>
              <a:t>Frame Fragmentation </a:t>
            </a:r>
          </a:p>
        </p:txBody>
      </p:sp>
      <p:sp>
        <p:nvSpPr>
          <p:cNvPr id="4" name="Footer Placeholder 3"/>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5" name="Slide Number Placeholder 4"/>
          <p:cNvSpPr>
            <a:spLocks noGrp="1"/>
          </p:cNvSpPr>
          <p:nvPr>
            <p:ph type="sldNum" sz="quarter" idx="11"/>
          </p:nvPr>
        </p:nvSpPr>
        <p:spPr/>
        <p:txBody>
          <a:bodyPr/>
          <a:lstStyle/>
          <a:p>
            <a:pPr>
              <a:defRPr/>
            </a:pPr>
            <a:fld id="{3786ED73-AFAE-40D1-8B17-06E2B2BE615A}" type="slidenum">
              <a:rPr lang="en-US" smtClean="0"/>
              <a:pPr>
                <a:defRPr/>
              </a:pPr>
              <a:t>72</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4" name="Rectangle 4"/>
          <p:cNvSpPr>
            <a:spLocks noGrp="1" noChangeArrowheads="1"/>
          </p:cNvSpPr>
          <p:nvPr>
            <p:ph type="title"/>
          </p:nvPr>
        </p:nvSpPr>
        <p:spPr>
          <a:solidFill>
            <a:schemeClr val="accent2"/>
          </a:solidFill>
        </p:spPr>
        <p:txBody>
          <a:bodyPr/>
          <a:lstStyle/>
          <a:p>
            <a:r>
              <a:rPr lang="en-US" sz="4000" dirty="0"/>
              <a:t>Elements of a </a:t>
            </a:r>
            <a:r>
              <a:rPr lang="en-US" sz="4000" dirty="0" smtClean="0"/>
              <a:t>Wireless Network</a:t>
            </a:r>
            <a:endParaRPr lang="en-US" sz="4000" dirty="0"/>
          </a:p>
        </p:txBody>
      </p:sp>
      <p:sp>
        <p:nvSpPr>
          <p:cNvPr id="20" name="Footer Placeholder 19"/>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21" name="Slide Number Placeholder 20"/>
          <p:cNvSpPr>
            <a:spLocks noGrp="1"/>
          </p:cNvSpPr>
          <p:nvPr>
            <p:ph type="sldNum" sz="quarter" idx="11"/>
          </p:nvPr>
        </p:nvSpPr>
        <p:spPr/>
        <p:txBody>
          <a:bodyPr/>
          <a:lstStyle/>
          <a:p>
            <a:pPr>
              <a:defRPr/>
            </a:pPr>
            <a:fld id="{3786ED73-AFAE-40D1-8B17-06E2B2BE615A}" type="slidenum">
              <a:rPr lang="en-US" smtClean="0"/>
              <a:pPr>
                <a:defRPr/>
              </a:pPr>
              <a:t>8</a:t>
            </a:fld>
            <a:endParaRPr lang="en-US" dirty="0"/>
          </a:p>
        </p:txBody>
      </p:sp>
      <p:sp>
        <p:nvSpPr>
          <p:cNvPr id="394245" name="Oval 5"/>
          <p:cNvSpPr>
            <a:spLocks noChangeArrowheads="1"/>
          </p:cNvSpPr>
          <p:nvPr/>
        </p:nvSpPr>
        <p:spPr bwMode="auto">
          <a:xfrm>
            <a:off x="4940300" y="4667250"/>
            <a:ext cx="1755775" cy="1625600"/>
          </a:xfrm>
          <a:prstGeom prst="ellipse">
            <a:avLst/>
          </a:prstGeom>
          <a:solidFill>
            <a:srgbClr val="99CCFF"/>
          </a:solidFill>
          <a:ln w="9525">
            <a:noFill/>
            <a:round/>
            <a:headEnd/>
            <a:tailEnd/>
          </a:ln>
          <a:effectLst/>
        </p:spPr>
        <p:txBody>
          <a:bodyPr wrap="none" anchor="ctr"/>
          <a:lstStyle/>
          <a:p>
            <a:endParaRPr lang="en-US"/>
          </a:p>
        </p:txBody>
      </p:sp>
      <p:grpSp>
        <p:nvGrpSpPr>
          <p:cNvPr id="2" name="Group 6"/>
          <p:cNvGrpSpPr>
            <a:grpSpLocks/>
          </p:cNvGrpSpPr>
          <p:nvPr/>
        </p:nvGrpSpPr>
        <p:grpSpPr bwMode="auto">
          <a:xfrm>
            <a:off x="3059113" y="2781300"/>
            <a:ext cx="2362200" cy="1762125"/>
            <a:chOff x="3839" y="1737"/>
            <a:chExt cx="1488" cy="1110"/>
          </a:xfrm>
        </p:grpSpPr>
        <p:sp>
          <p:nvSpPr>
            <p:cNvPr id="394247" name="Freeform 7"/>
            <p:cNvSpPr>
              <a:spLocks/>
            </p:cNvSpPr>
            <p:nvPr/>
          </p:nvSpPr>
          <p:spPr bwMode="auto">
            <a:xfrm>
              <a:off x="3839" y="1737"/>
              <a:ext cx="1488" cy="111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lstStyle/>
            <a:p>
              <a:endParaRPr lang="en-US"/>
            </a:p>
          </p:txBody>
        </p:sp>
        <p:sp>
          <p:nvSpPr>
            <p:cNvPr id="394248" name="Text Box 8"/>
            <p:cNvSpPr txBox="1">
              <a:spLocks noChangeArrowheads="1"/>
            </p:cNvSpPr>
            <p:nvPr/>
          </p:nvSpPr>
          <p:spPr bwMode="auto">
            <a:xfrm>
              <a:off x="4075" y="1947"/>
              <a:ext cx="1094" cy="404"/>
            </a:xfrm>
            <a:prstGeom prst="rect">
              <a:avLst/>
            </a:prstGeom>
            <a:noFill/>
            <a:ln w="9525">
              <a:noFill/>
              <a:miter lim="800000"/>
              <a:headEnd/>
              <a:tailEnd/>
            </a:ln>
            <a:effectLst/>
          </p:spPr>
          <p:txBody>
            <a:bodyPr wrap="none">
              <a:spAutoFit/>
            </a:bodyPr>
            <a:lstStyle/>
            <a:p>
              <a:pPr algn="ctr" eaLnBrk="1" hangingPunct="1"/>
              <a:r>
                <a:rPr lang="en-US"/>
                <a:t>network </a:t>
              </a:r>
            </a:p>
            <a:p>
              <a:pPr algn="ctr" eaLnBrk="1" hangingPunct="1"/>
              <a:r>
                <a:rPr lang="en-US"/>
                <a:t>infrastructure</a:t>
              </a:r>
            </a:p>
          </p:txBody>
        </p:sp>
      </p:grpSp>
      <p:pic>
        <p:nvPicPr>
          <p:cNvPr id="394249" name="Picture 9" descr="31u_bnrz[1]"/>
          <p:cNvPicPr>
            <a:picLocks noChangeAspect="1" noChangeArrowheads="1"/>
          </p:cNvPicPr>
          <p:nvPr/>
        </p:nvPicPr>
        <p:blipFill>
          <a:blip r:embed="rId4" cstate="print"/>
          <a:srcRect/>
          <a:stretch>
            <a:fillRect/>
          </a:stretch>
        </p:blipFill>
        <p:spPr bwMode="auto">
          <a:xfrm>
            <a:off x="5775325" y="5245100"/>
            <a:ext cx="214313" cy="336550"/>
          </a:xfrm>
          <a:prstGeom prst="rect">
            <a:avLst/>
          </a:prstGeom>
          <a:noFill/>
        </p:spPr>
      </p:pic>
      <p:grpSp>
        <p:nvGrpSpPr>
          <p:cNvPr id="3" name="Group 10"/>
          <p:cNvGrpSpPr>
            <a:grpSpLocks/>
          </p:cNvGrpSpPr>
          <p:nvPr/>
        </p:nvGrpSpPr>
        <p:grpSpPr bwMode="auto">
          <a:xfrm>
            <a:off x="1147763" y="1709738"/>
            <a:ext cx="1755775" cy="1625600"/>
            <a:chOff x="567" y="1326"/>
            <a:chExt cx="1106" cy="1024"/>
          </a:xfrm>
        </p:grpSpPr>
        <p:sp>
          <p:nvSpPr>
            <p:cNvPr id="394251" name="Oval 11"/>
            <p:cNvSpPr>
              <a:spLocks noChangeArrowheads="1"/>
            </p:cNvSpPr>
            <p:nvPr/>
          </p:nvSpPr>
          <p:spPr bwMode="auto">
            <a:xfrm>
              <a:off x="567" y="1326"/>
              <a:ext cx="1106" cy="1024"/>
            </a:xfrm>
            <a:prstGeom prst="ellipse">
              <a:avLst/>
            </a:prstGeom>
            <a:solidFill>
              <a:srgbClr val="99CCFF"/>
            </a:solidFill>
            <a:ln w="9525">
              <a:noFill/>
              <a:round/>
              <a:headEnd/>
              <a:tailEnd/>
            </a:ln>
            <a:effectLst/>
          </p:spPr>
          <p:txBody>
            <a:bodyPr wrap="none" anchor="ctr"/>
            <a:lstStyle/>
            <a:p>
              <a:endParaRPr lang="en-US"/>
            </a:p>
          </p:txBody>
        </p:sp>
        <p:pic>
          <p:nvPicPr>
            <p:cNvPr id="394252" name="Picture 12" descr="31u_bnrz[1]"/>
            <p:cNvPicPr>
              <a:picLocks noChangeAspect="1" noChangeArrowheads="1"/>
            </p:cNvPicPr>
            <p:nvPr/>
          </p:nvPicPr>
          <p:blipFill>
            <a:blip r:embed="rId5" cstate="print"/>
            <a:srcRect/>
            <a:stretch>
              <a:fillRect/>
            </a:stretch>
          </p:blipFill>
          <p:spPr bwMode="auto">
            <a:xfrm rot="16200000">
              <a:off x="1035" y="1785"/>
              <a:ext cx="212" cy="135"/>
            </a:xfrm>
            <a:prstGeom prst="rect">
              <a:avLst/>
            </a:prstGeom>
            <a:solidFill>
              <a:srgbClr val="99CCFF"/>
            </a:solidFill>
          </p:spPr>
        </p:pic>
        <p:grpSp>
          <p:nvGrpSpPr>
            <p:cNvPr id="4" name="Group 13"/>
            <p:cNvGrpSpPr>
              <a:grpSpLocks/>
            </p:cNvGrpSpPr>
            <p:nvPr/>
          </p:nvGrpSpPr>
          <p:grpSpPr bwMode="auto">
            <a:xfrm>
              <a:off x="1221" y="1447"/>
              <a:ext cx="252" cy="288"/>
              <a:chOff x="2870" y="1518"/>
              <a:chExt cx="292" cy="320"/>
            </a:xfrm>
          </p:grpSpPr>
          <p:graphicFrame>
            <p:nvGraphicFramePr>
              <p:cNvPr id="394254" name="Object 14"/>
              <p:cNvGraphicFramePr>
                <a:graphicFrameLocks noChangeAspect="1"/>
              </p:cNvGraphicFramePr>
              <p:nvPr/>
            </p:nvGraphicFramePr>
            <p:xfrm>
              <a:off x="2870" y="1518"/>
              <a:ext cx="272" cy="282"/>
            </p:xfrm>
            <a:graphic>
              <a:graphicData uri="http://schemas.openxmlformats.org/presentationml/2006/ole">
                <p:oleObj spid="_x0000_s82354" name="Clip" r:id="rId6" imgW="826829" imgH="840406" progId="">
                  <p:embed/>
                </p:oleObj>
              </a:graphicData>
            </a:graphic>
          </p:graphicFrame>
          <p:graphicFrame>
            <p:nvGraphicFramePr>
              <p:cNvPr id="394255" name="Object 15"/>
              <p:cNvGraphicFramePr>
                <a:graphicFrameLocks noChangeAspect="1"/>
              </p:cNvGraphicFramePr>
              <p:nvPr/>
            </p:nvGraphicFramePr>
            <p:xfrm>
              <a:off x="2913" y="1602"/>
              <a:ext cx="249" cy="236"/>
            </p:xfrm>
            <a:graphic>
              <a:graphicData uri="http://schemas.openxmlformats.org/presentationml/2006/ole">
                <p:oleObj spid="_x0000_s82355" name="Clip" r:id="rId7" imgW="1268295" imgH="1199426" progId="">
                  <p:embed/>
                </p:oleObj>
              </a:graphicData>
            </a:graphic>
          </p:graphicFrame>
        </p:grpSp>
        <p:grpSp>
          <p:nvGrpSpPr>
            <p:cNvPr id="5" name="Group 16"/>
            <p:cNvGrpSpPr>
              <a:grpSpLocks/>
            </p:cNvGrpSpPr>
            <p:nvPr/>
          </p:nvGrpSpPr>
          <p:grpSpPr bwMode="auto">
            <a:xfrm>
              <a:off x="869" y="1379"/>
              <a:ext cx="252" cy="288"/>
              <a:chOff x="2870" y="1518"/>
              <a:chExt cx="292" cy="320"/>
            </a:xfrm>
          </p:grpSpPr>
          <p:graphicFrame>
            <p:nvGraphicFramePr>
              <p:cNvPr id="394257" name="Object 17"/>
              <p:cNvGraphicFramePr>
                <a:graphicFrameLocks noChangeAspect="1"/>
              </p:cNvGraphicFramePr>
              <p:nvPr/>
            </p:nvGraphicFramePr>
            <p:xfrm>
              <a:off x="2870" y="1518"/>
              <a:ext cx="272" cy="282"/>
            </p:xfrm>
            <a:graphic>
              <a:graphicData uri="http://schemas.openxmlformats.org/presentationml/2006/ole">
                <p:oleObj spid="_x0000_s82356" name="Clip" r:id="rId8" imgW="826829" imgH="840406" progId="">
                  <p:embed/>
                </p:oleObj>
              </a:graphicData>
            </a:graphic>
          </p:graphicFrame>
          <p:graphicFrame>
            <p:nvGraphicFramePr>
              <p:cNvPr id="394258" name="Object 18"/>
              <p:cNvGraphicFramePr>
                <a:graphicFrameLocks noChangeAspect="1"/>
              </p:cNvGraphicFramePr>
              <p:nvPr/>
            </p:nvGraphicFramePr>
            <p:xfrm>
              <a:off x="2913" y="1602"/>
              <a:ext cx="249" cy="236"/>
            </p:xfrm>
            <a:graphic>
              <a:graphicData uri="http://schemas.openxmlformats.org/presentationml/2006/ole">
                <p:oleObj spid="_x0000_s82357" name="Clip" r:id="rId9" imgW="1268295" imgH="1199426" progId="">
                  <p:embed/>
                </p:oleObj>
              </a:graphicData>
            </a:graphic>
          </p:graphicFrame>
        </p:grpSp>
        <p:grpSp>
          <p:nvGrpSpPr>
            <p:cNvPr id="6" name="Group 19"/>
            <p:cNvGrpSpPr>
              <a:grpSpLocks/>
            </p:cNvGrpSpPr>
            <p:nvPr/>
          </p:nvGrpSpPr>
          <p:grpSpPr bwMode="auto">
            <a:xfrm>
              <a:off x="727" y="1878"/>
              <a:ext cx="252" cy="288"/>
              <a:chOff x="2870" y="1518"/>
              <a:chExt cx="292" cy="320"/>
            </a:xfrm>
          </p:grpSpPr>
          <p:graphicFrame>
            <p:nvGraphicFramePr>
              <p:cNvPr id="394260" name="Object 20"/>
              <p:cNvGraphicFramePr>
                <a:graphicFrameLocks noChangeAspect="1"/>
              </p:cNvGraphicFramePr>
              <p:nvPr/>
            </p:nvGraphicFramePr>
            <p:xfrm>
              <a:off x="2870" y="1518"/>
              <a:ext cx="272" cy="282"/>
            </p:xfrm>
            <a:graphic>
              <a:graphicData uri="http://schemas.openxmlformats.org/presentationml/2006/ole">
                <p:oleObj spid="_x0000_s82358" name="Clip" r:id="rId10" imgW="826829" imgH="840406" progId="">
                  <p:embed/>
                </p:oleObj>
              </a:graphicData>
            </a:graphic>
          </p:graphicFrame>
          <p:graphicFrame>
            <p:nvGraphicFramePr>
              <p:cNvPr id="394261" name="Object 21"/>
              <p:cNvGraphicFramePr>
                <a:graphicFrameLocks noChangeAspect="1"/>
              </p:cNvGraphicFramePr>
              <p:nvPr/>
            </p:nvGraphicFramePr>
            <p:xfrm>
              <a:off x="2913" y="1602"/>
              <a:ext cx="249" cy="236"/>
            </p:xfrm>
            <a:graphic>
              <a:graphicData uri="http://schemas.openxmlformats.org/presentationml/2006/ole">
                <p:oleObj spid="_x0000_s82359" name="Clip" r:id="rId11" imgW="1268295" imgH="1199426" progId="">
                  <p:embed/>
                </p:oleObj>
              </a:graphicData>
            </a:graphic>
          </p:graphicFrame>
        </p:grpSp>
      </p:grpSp>
      <p:sp>
        <p:nvSpPr>
          <p:cNvPr id="394262" name="Line 22"/>
          <p:cNvSpPr>
            <a:spLocks noChangeShapeType="1"/>
          </p:cNvSpPr>
          <p:nvPr/>
        </p:nvSpPr>
        <p:spPr bwMode="auto">
          <a:xfrm>
            <a:off x="2176463" y="2711450"/>
            <a:ext cx="900112" cy="392113"/>
          </a:xfrm>
          <a:prstGeom prst="line">
            <a:avLst/>
          </a:prstGeom>
          <a:noFill/>
          <a:ln w="9525">
            <a:solidFill>
              <a:schemeClr val="tx1"/>
            </a:solidFill>
            <a:round/>
            <a:headEnd/>
            <a:tailEnd/>
          </a:ln>
          <a:effectLst/>
        </p:spPr>
        <p:txBody>
          <a:bodyPr/>
          <a:lstStyle/>
          <a:p>
            <a:endParaRPr lang="en-US"/>
          </a:p>
        </p:txBody>
      </p:sp>
      <p:sp>
        <p:nvSpPr>
          <p:cNvPr id="394263" name="Oval 23"/>
          <p:cNvSpPr>
            <a:spLocks noChangeArrowheads="1"/>
          </p:cNvSpPr>
          <p:nvPr/>
        </p:nvSpPr>
        <p:spPr bwMode="auto">
          <a:xfrm>
            <a:off x="1243013" y="3632200"/>
            <a:ext cx="1755775" cy="1625600"/>
          </a:xfrm>
          <a:prstGeom prst="ellipse">
            <a:avLst/>
          </a:prstGeom>
          <a:solidFill>
            <a:srgbClr val="99CCFF"/>
          </a:solidFill>
          <a:ln w="9525">
            <a:noFill/>
            <a:round/>
            <a:headEnd/>
            <a:tailEnd/>
          </a:ln>
          <a:effectLst/>
        </p:spPr>
        <p:txBody>
          <a:bodyPr wrap="none" anchor="ctr"/>
          <a:lstStyle/>
          <a:p>
            <a:endParaRPr lang="en-US"/>
          </a:p>
        </p:txBody>
      </p:sp>
      <p:pic>
        <p:nvPicPr>
          <p:cNvPr id="394264" name="Picture 24" descr="31u_bnrz[1]"/>
          <p:cNvPicPr>
            <a:picLocks noChangeAspect="1" noChangeArrowheads="1"/>
          </p:cNvPicPr>
          <p:nvPr/>
        </p:nvPicPr>
        <p:blipFill>
          <a:blip r:embed="rId4" cstate="print"/>
          <a:srcRect/>
          <a:stretch>
            <a:fillRect/>
          </a:stretch>
        </p:blipFill>
        <p:spPr bwMode="auto">
          <a:xfrm>
            <a:off x="2046288" y="4300538"/>
            <a:ext cx="214312" cy="336550"/>
          </a:xfrm>
          <a:prstGeom prst="rect">
            <a:avLst/>
          </a:prstGeom>
          <a:noFill/>
        </p:spPr>
      </p:pic>
      <p:grpSp>
        <p:nvGrpSpPr>
          <p:cNvPr id="7" name="Group 25"/>
          <p:cNvGrpSpPr>
            <a:grpSpLocks/>
          </p:cNvGrpSpPr>
          <p:nvPr/>
        </p:nvGrpSpPr>
        <p:grpSpPr bwMode="auto">
          <a:xfrm>
            <a:off x="2033588" y="4651375"/>
            <a:ext cx="400050" cy="457200"/>
            <a:chOff x="2870" y="1518"/>
            <a:chExt cx="292" cy="320"/>
          </a:xfrm>
        </p:grpSpPr>
        <p:graphicFrame>
          <p:nvGraphicFramePr>
            <p:cNvPr id="394266" name="Object 26"/>
            <p:cNvGraphicFramePr>
              <a:graphicFrameLocks noChangeAspect="1"/>
            </p:cNvGraphicFramePr>
            <p:nvPr/>
          </p:nvGraphicFramePr>
          <p:xfrm>
            <a:off x="2870" y="1518"/>
            <a:ext cx="272" cy="282"/>
          </p:xfrm>
          <a:graphic>
            <a:graphicData uri="http://schemas.openxmlformats.org/presentationml/2006/ole">
              <p:oleObj spid="_x0000_s82360" name="Clip" r:id="rId12" imgW="826829" imgH="840406" progId="">
                <p:embed/>
              </p:oleObj>
            </a:graphicData>
          </a:graphic>
        </p:graphicFrame>
        <p:graphicFrame>
          <p:nvGraphicFramePr>
            <p:cNvPr id="394267" name="Object 27"/>
            <p:cNvGraphicFramePr>
              <a:graphicFrameLocks noChangeAspect="1"/>
            </p:cNvGraphicFramePr>
            <p:nvPr/>
          </p:nvGraphicFramePr>
          <p:xfrm>
            <a:off x="2913" y="1602"/>
            <a:ext cx="249" cy="236"/>
          </p:xfrm>
          <a:graphic>
            <a:graphicData uri="http://schemas.openxmlformats.org/presentationml/2006/ole">
              <p:oleObj spid="_x0000_s82361" name="Clip" r:id="rId13" imgW="1268295" imgH="1199426" progId="">
                <p:embed/>
              </p:oleObj>
            </a:graphicData>
          </a:graphic>
        </p:graphicFrame>
      </p:grpSp>
      <p:grpSp>
        <p:nvGrpSpPr>
          <p:cNvPr id="8" name="Group 28"/>
          <p:cNvGrpSpPr>
            <a:grpSpLocks/>
          </p:cNvGrpSpPr>
          <p:nvPr/>
        </p:nvGrpSpPr>
        <p:grpSpPr bwMode="auto">
          <a:xfrm>
            <a:off x="1882775" y="3702050"/>
            <a:ext cx="400050" cy="457200"/>
            <a:chOff x="2870" y="1518"/>
            <a:chExt cx="292" cy="320"/>
          </a:xfrm>
        </p:grpSpPr>
        <p:graphicFrame>
          <p:nvGraphicFramePr>
            <p:cNvPr id="394269" name="Object 29"/>
            <p:cNvGraphicFramePr>
              <a:graphicFrameLocks noChangeAspect="1"/>
            </p:cNvGraphicFramePr>
            <p:nvPr/>
          </p:nvGraphicFramePr>
          <p:xfrm>
            <a:off x="2870" y="1518"/>
            <a:ext cx="272" cy="282"/>
          </p:xfrm>
          <a:graphic>
            <a:graphicData uri="http://schemas.openxmlformats.org/presentationml/2006/ole">
              <p:oleObj spid="_x0000_s82362" name="Clip" r:id="rId14" imgW="826829" imgH="840406" progId="">
                <p:embed/>
              </p:oleObj>
            </a:graphicData>
          </a:graphic>
        </p:graphicFrame>
        <p:graphicFrame>
          <p:nvGraphicFramePr>
            <p:cNvPr id="394270" name="Object 30"/>
            <p:cNvGraphicFramePr>
              <a:graphicFrameLocks noChangeAspect="1"/>
            </p:cNvGraphicFramePr>
            <p:nvPr/>
          </p:nvGraphicFramePr>
          <p:xfrm>
            <a:off x="2913" y="1602"/>
            <a:ext cx="249" cy="236"/>
          </p:xfrm>
          <a:graphic>
            <a:graphicData uri="http://schemas.openxmlformats.org/presentationml/2006/ole">
              <p:oleObj spid="_x0000_s82363" name="Clip" r:id="rId15" imgW="1268295" imgH="1199426" progId="">
                <p:embed/>
              </p:oleObj>
            </a:graphicData>
          </a:graphic>
        </p:graphicFrame>
      </p:grpSp>
      <p:grpSp>
        <p:nvGrpSpPr>
          <p:cNvPr id="9" name="Group 31"/>
          <p:cNvGrpSpPr>
            <a:grpSpLocks/>
          </p:cNvGrpSpPr>
          <p:nvPr/>
        </p:nvGrpSpPr>
        <p:grpSpPr bwMode="auto">
          <a:xfrm>
            <a:off x="1497013" y="4508500"/>
            <a:ext cx="400050" cy="457200"/>
            <a:chOff x="2870" y="1518"/>
            <a:chExt cx="292" cy="320"/>
          </a:xfrm>
        </p:grpSpPr>
        <p:graphicFrame>
          <p:nvGraphicFramePr>
            <p:cNvPr id="394272" name="Object 32"/>
            <p:cNvGraphicFramePr>
              <a:graphicFrameLocks noChangeAspect="1"/>
            </p:cNvGraphicFramePr>
            <p:nvPr/>
          </p:nvGraphicFramePr>
          <p:xfrm>
            <a:off x="2870" y="1518"/>
            <a:ext cx="272" cy="282"/>
          </p:xfrm>
          <a:graphic>
            <a:graphicData uri="http://schemas.openxmlformats.org/presentationml/2006/ole">
              <p:oleObj spid="_x0000_s82364" name="Clip" r:id="rId16" imgW="826829" imgH="840406" progId="">
                <p:embed/>
              </p:oleObj>
            </a:graphicData>
          </a:graphic>
        </p:graphicFrame>
        <p:graphicFrame>
          <p:nvGraphicFramePr>
            <p:cNvPr id="394273" name="Object 33"/>
            <p:cNvGraphicFramePr>
              <a:graphicFrameLocks noChangeAspect="1"/>
            </p:cNvGraphicFramePr>
            <p:nvPr/>
          </p:nvGraphicFramePr>
          <p:xfrm>
            <a:off x="2913" y="1602"/>
            <a:ext cx="249" cy="236"/>
          </p:xfrm>
          <a:graphic>
            <a:graphicData uri="http://schemas.openxmlformats.org/presentationml/2006/ole">
              <p:oleObj spid="_x0000_s82365" name="Clip" r:id="rId17" imgW="1268295" imgH="1199426" progId="">
                <p:embed/>
              </p:oleObj>
            </a:graphicData>
          </a:graphic>
        </p:graphicFrame>
      </p:grpSp>
      <p:sp>
        <p:nvSpPr>
          <p:cNvPr id="394274" name="Line 34"/>
          <p:cNvSpPr>
            <a:spLocks noChangeShapeType="1"/>
          </p:cNvSpPr>
          <p:nvPr/>
        </p:nvSpPr>
        <p:spPr bwMode="auto">
          <a:xfrm flipV="1">
            <a:off x="2197100" y="3721100"/>
            <a:ext cx="974725" cy="725488"/>
          </a:xfrm>
          <a:prstGeom prst="line">
            <a:avLst/>
          </a:prstGeom>
          <a:noFill/>
          <a:ln w="9525">
            <a:solidFill>
              <a:schemeClr val="tx1"/>
            </a:solidFill>
            <a:round/>
            <a:headEnd/>
            <a:tailEnd/>
          </a:ln>
          <a:effectLst/>
        </p:spPr>
        <p:txBody>
          <a:bodyPr/>
          <a:lstStyle/>
          <a:p>
            <a:endParaRPr lang="en-US"/>
          </a:p>
        </p:txBody>
      </p:sp>
      <p:grpSp>
        <p:nvGrpSpPr>
          <p:cNvPr id="10" name="Group 35"/>
          <p:cNvGrpSpPr>
            <a:grpSpLocks/>
          </p:cNvGrpSpPr>
          <p:nvPr/>
        </p:nvGrpSpPr>
        <p:grpSpPr bwMode="auto">
          <a:xfrm>
            <a:off x="1373188" y="3960813"/>
            <a:ext cx="400050" cy="457200"/>
            <a:chOff x="2870" y="1518"/>
            <a:chExt cx="292" cy="320"/>
          </a:xfrm>
        </p:grpSpPr>
        <p:graphicFrame>
          <p:nvGraphicFramePr>
            <p:cNvPr id="394276" name="Object 36"/>
            <p:cNvGraphicFramePr>
              <a:graphicFrameLocks noChangeAspect="1"/>
            </p:cNvGraphicFramePr>
            <p:nvPr/>
          </p:nvGraphicFramePr>
          <p:xfrm>
            <a:off x="2870" y="1518"/>
            <a:ext cx="272" cy="282"/>
          </p:xfrm>
          <a:graphic>
            <a:graphicData uri="http://schemas.openxmlformats.org/presentationml/2006/ole">
              <p:oleObj spid="_x0000_s82366" name="Clip" r:id="rId18" imgW="826829" imgH="840406" progId="">
                <p:embed/>
              </p:oleObj>
            </a:graphicData>
          </a:graphic>
        </p:graphicFrame>
        <p:graphicFrame>
          <p:nvGraphicFramePr>
            <p:cNvPr id="394277" name="Object 37"/>
            <p:cNvGraphicFramePr>
              <a:graphicFrameLocks noChangeAspect="1"/>
            </p:cNvGraphicFramePr>
            <p:nvPr/>
          </p:nvGraphicFramePr>
          <p:xfrm>
            <a:off x="2913" y="1602"/>
            <a:ext cx="249" cy="236"/>
          </p:xfrm>
          <a:graphic>
            <a:graphicData uri="http://schemas.openxmlformats.org/presentationml/2006/ole">
              <p:oleObj spid="_x0000_s82367" name="Clip" r:id="rId19" imgW="1268295" imgH="1199426" progId="">
                <p:embed/>
              </p:oleObj>
            </a:graphicData>
          </a:graphic>
        </p:graphicFrame>
      </p:grpSp>
      <p:sp>
        <p:nvSpPr>
          <p:cNvPr id="394278" name="Oval 38"/>
          <p:cNvSpPr>
            <a:spLocks noChangeArrowheads="1"/>
          </p:cNvSpPr>
          <p:nvPr/>
        </p:nvSpPr>
        <p:spPr bwMode="auto">
          <a:xfrm>
            <a:off x="3630613" y="4583113"/>
            <a:ext cx="1755775" cy="1625600"/>
          </a:xfrm>
          <a:prstGeom prst="ellipse">
            <a:avLst/>
          </a:prstGeom>
          <a:solidFill>
            <a:srgbClr val="99CCFF"/>
          </a:solidFill>
          <a:ln w="9525">
            <a:noFill/>
            <a:round/>
            <a:headEnd/>
            <a:tailEnd/>
          </a:ln>
          <a:effectLst/>
        </p:spPr>
        <p:txBody>
          <a:bodyPr wrap="none" anchor="ctr"/>
          <a:lstStyle/>
          <a:p>
            <a:endParaRPr lang="en-US"/>
          </a:p>
        </p:txBody>
      </p:sp>
      <p:pic>
        <p:nvPicPr>
          <p:cNvPr id="394279" name="Picture 39" descr="31u_bnrz[1]"/>
          <p:cNvPicPr>
            <a:picLocks noChangeAspect="1" noChangeArrowheads="1"/>
          </p:cNvPicPr>
          <p:nvPr/>
        </p:nvPicPr>
        <p:blipFill>
          <a:blip r:embed="rId4" cstate="print"/>
          <a:srcRect/>
          <a:stretch>
            <a:fillRect/>
          </a:stretch>
        </p:blipFill>
        <p:spPr bwMode="auto">
          <a:xfrm>
            <a:off x="4433888" y="5265738"/>
            <a:ext cx="214312" cy="336550"/>
          </a:xfrm>
          <a:prstGeom prst="rect">
            <a:avLst/>
          </a:prstGeom>
          <a:noFill/>
        </p:spPr>
      </p:pic>
      <p:grpSp>
        <p:nvGrpSpPr>
          <p:cNvPr id="11" name="Group 40"/>
          <p:cNvGrpSpPr>
            <a:grpSpLocks/>
          </p:cNvGrpSpPr>
          <p:nvPr/>
        </p:nvGrpSpPr>
        <p:grpSpPr bwMode="auto">
          <a:xfrm>
            <a:off x="4421188" y="5616575"/>
            <a:ext cx="400050" cy="457200"/>
            <a:chOff x="2870" y="1518"/>
            <a:chExt cx="292" cy="320"/>
          </a:xfrm>
        </p:grpSpPr>
        <p:graphicFrame>
          <p:nvGraphicFramePr>
            <p:cNvPr id="394281" name="Object 41"/>
            <p:cNvGraphicFramePr>
              <a:graphicFrameLocks noChangeAspect="1"/>
            </p:cNvGraphicFramePr>
            <p:nvPr/>
          </p:nvGraphicFramePr>
          <p:xfrm>
            <a:off x="2870" y="1518"/>
            <a:ext cx="272" cy="282"/>
          </p:xfrm>
          <a:graphic>
            <a:graphicData uri="http://schemas.openxmlformats.org/presentationml/2006/ole">
              <p:oleObj spid="_x0000_s82368" name="Clip" r:id="rId20" imgW="826829" imgH="840406" progId="">
                <p:embed/>
              </p:oleObj>
            </a:graphicData>
          </a:graphic>
        </p:graphicFrame>
        <p:graphicFrame>
          <p:nvGraphicFramePr>
            <p:cNvPr id="394282" name="Object 42"/>
            <p:cNvGraphicFramePr>
              <a:graphicFrameLocks noChangeAspect="1"/>
            </p:cNvGraphicFramePr>
            <p:nvPr/>
          </p:nvGraphicFramePr>
          <p:xfrm>
            <a:off x="2913" y="1602"/>
            <a:ext cx="249" cy="236"/>
          </p:xfrm>
          <a:graphic>
            <a:graphicData uri="http://schemas.openxmlformats.org/presentationml/2006/ole">
              <p:oleObj spid="_x0000_s82369" name="Clip" r:id="rId21" imgW="1268295" imgH="1199426" progId="">
                <p:embed/>
              </p:oleObj>
            </a:graphicData>
          </a:graphic>
        </p:graphicFrame>
      </p:grpSp>
      <p:grpSp>
        <p:nvGrpSpPr>
          <p:cNvPr id="12" name="Group 43"/>
          <p:cNvGrpSpPr>
            <a:grpSpLocks/>
          </p:cNvGrpSpPr>
          <p:nvPr/>
        </p:nvGrpSpPr>
        <p:grpSpPr bwMode="auto">
          <a:xfrm>
            <a:off x="4622800" y="4672013"/>
            <a:ext cx="400050" cy="457200"/>
            <a:chOff x="2870" y="1518"/>
            <a:chExt cx="292" cy="320"/>
          </a:xfrm>
        </p:grpSpPr>
        <p:graphicFrame>
          <p:nvGraphicFramePr>
            <p:cNvPr id="394284" name="Object 44"/>
            <p:cNvGraphicFramePr>
              <a:graphicFrameLocks noChangeAspect="1"/>
            </p:cNvGraphicFramePr>
            <p:nvPr/>
          </p:nvGraphicFramePr>
          <p:xfrm>
            <a:off x="2870" y="1518"/>
            <a:ext cx="272" cy="282"/>
          </p:xfrm>
          <a:graphic>
            <a:graphicData uri="http://schemas.openxmlformats.org/presentationml/2006/ole">
              <p:oleObj spid="_x0000_s82370" name="Clip" r:id="rId22" imgW="826829" imgH="840406" progId="">
                <p:embed/>
              </p:oleObj>
            </a:graphicData>
          </a:graphic>
        </p:graphicFrame>
        <p:graphicFrame>
          <p:nvGraphicFramePr>
            <p:cNvPr id="394285" name="Object 45"/>
            <p:cNvGraphicFramePr>
              <a:graphicFrameLocks noChangeAspect="1"/>
            </p:cNvGraphicFramePr>
            <p:nvPr/>
          </p:nvGraphicFramePr>
          <p:xfrm>
            <a:off x="2913" y="1602"/>
            <a:ext cx="249" cy="236"/>
          </p:xfrm>
          <a:graphic>
            <a:graphicData uri="http://schemas.openxmlformats.org/presentationml/2006/ole">
              <p:oleObj spid="_x0000_s82371" name="Clip" r:id="rId23" imgW="1268295" imgH="1199426" progId="">
                <p:embed/>
              </p:oleObj>
            </a:graphicData>
          </a:graphic>
        </p:graphicFrame>
      </p:grpSp>
      <p:grpSp>
        <p:nvGrpSpPr>
          <p:cNvPr id="13" name="Group 46"/>
          <p:cNvGrpSpPr>
            <a:grpSpLocks/>
          </p:cNvGrpSpPr>
          <p:nvPr/>
        </p:nvGrpSpPr>
        <p:grpSpPr bwMode="auto">
          <a:xfrm>
            <a:off x="3884613" y="5473700"/>
            <a:ext cx="400050" cy="457200"/>
            <a:chOff x="2870" y="1518"/>
            <a:chExt cx="292" cy="320"/>
          </a:xfrm>
        </p:grpSpPr>
        <p:graphicFrame>
          <p:nvGraphicFramePr>
            <p:cNvPr id="394287" name="Object 47"/>
            <p:cNvGraphicFramePr>
              <a:graphicFrameLocks noChangeAspect="1"/>
            </p:cNvGraphicFramePr>
            <p:nvPr/>
          </p:nvGraphicFramePr>
          <p:xfrm>
            <a:off x="2870" y="1518"/>
            <a:ext cx="272" cy="282"/>
          </p:xfrm>
          <a:graphic>
            <a:graphicData uri="http://schemas.openxmlformats.org/presentationml/2006/ole">
              <p:oleObj spid="_x0000_s82372" name="Clip" r:id="rId24" imgW="826829" imgH="840406" progId="">
                <p:embed/>
              </p:oleObj>
            </a:graphicData>
          </a:graphic>
        </p:graphicFrame>
        <p:graphicFrame>
          <p:nvGraphicFramePr>
            <p:cNvPr id="394288" name="Object 48"/>
            <p:cNvGraphicFramePr>
              <a:graphicFrameLocks noChangeAspect="1"/>
            </p:cNvGraphicFramePr>
            <p:nvPr/>
          </p:nvGraphicFramePr>
          <p:xfrm>
            <a:off x="2913" y="1602"/>
            <a:ext cx="249" cy="236"/>
          </p:xfrm>
          <a:graphic>
            <a:graphicData uri="http://schemas.openxmlformats.org/presentationml/2006/ole">
              <p:oleObj spid="_x0000_s82373" name="Clip" r:id="rId25" imgW="1268295" imgH="1199426" progId="">
                <p:embed/>
              </p:oleObj>
            </a:graphicData>
          </a:graphic>
        </p:graphicFrame>
      </p:grpSp>
      <p:grpSp>
        <p:nvGrpSpPr>
          <p:cNvPr id="14" name="Group 49"/>
          <p:cNvGrpSpPr>
            <a:grpSpLocks/>
          </p:cNvGrpSpPr>
          <p:nvPr/>
        </p:nvGrpSpPr>
        <p:grpSpPr bwMode="auto">
          <a:xfrm>
            <a:off x="3760788" y="4926013"/>
            <a:ext cx="400050" cy="457200"/>
            <a:chOff x="2870" y="1518"/>
            <a:chExt cx="292" cy="320"/>
          </a:xfrm>
        </p:grpSpPr>
        <p:graphicFrame>
          <p:nvGraphicFramePr>
            <p:cNvPr id="394290" name="Object 50"/>
            <p:cNvGraphicFramePr>
              <a:graphicFrameLocks noChangeAspect="1"/>
            </p:cNvGraphicFramePr>
            <p:nvPr/>
          </p:nvGraphicFramePr>
          <p:xfrm>
            <a:off x="2870" y="1518"/>
            <a:ext cx="272" cy="282"/>
          </p:xfrm>
          <a:graphic>
            <a:graphicData uri="http://schemas.openxmlformats.org/presentationml/2006/ole">
              <p:oleObj spid="_x0000_s82374" name="Clip" r:id="rId26" imgW="826829" imgH="840406" progId="">
                <p:embed/>
              </p:oleObj>
            </a:graphicData>
          </a:graphic>
        </p:graphicFrame>
        <p:graphicFrame>
          <p:nvGraphicFramePr>
            <p:cNvPr id="394291" name="Object 51"/>
            <p:cNvGraphicFramePr>
              <a:graphicFrameLocks noChangeAspect="1"/>
            </p:cNvGraphicFramePr>
            <p:nvPr/>
          </p:nvGraphicFramePr>
          <p:xfrm>
            <a:off x="2913" y="1602"/>
            <a:ext cx="249" cy="236"/>
          </p:xfrm>
          <a:graphic>
            <a:graphicData uri="http://schemas.openxmlformats.org/presentationml/2006/ole">
              <p:oleObj spid="_x0000_s82375" name="Clip" r:id="rId27" imgW="1268295" imgH="1199426" progId="">
                <p:embed/>
              </p:oleObj>
            </a:graphicData>
          </a:graphic>
        </p:graphicFrame>
      </p:grpSp>
      <p:grpSp>
        <p:nvGrpSpPr>
          <p:cNvPr id="15" name="Group 52"/>
          <p:cNvGrpSpPr>
            <a:grpSpLocks/>
          </p:cNvGrpSpPr>
          <p:nvPr/>
        </p:nvGrpSpPr>
        <p:grpSpPr bwMode="auto">
          <a:xfrm>
            <a:off x="5837238" y="5697538"/>
            <a:ext cx="400050" cy="457200"/>
            <a:chOff x="2870" y="1518"/>
            <a:chExt cx="292" cy="320"/>
          </a:xfrm>
        </p:grpSpPr>
        <p:graphicFrame>
          <p:nvGraphicFramePr>
            <p:cNvPr id="394293" name="Object 53"/>
            <p:cNvGraphicFramePr>
              <a:graphicFrameLocks noChangeAspect="1"/>
            </p:cNvGraphicFramePr>
            <p:nvPr/>
          </p:nvGraphicFramePr>
          <p:xfrm>
            <a:off x="2870" y="1518"/>
            <a:ext cx="272" cy="282"/>
          </p:xfrm>
          <a:graphic>
            <a:graphicData uri="http://schemas.openxmlformats.org/presentationml/2006/ole">
              <p:oleObj spid="_x0000_s82376" name="Clip" r:id="rId28" imgW="826829" imgH="840406" progId="">
                <p:embed/>
              </p:oleObj>
            </a:graphicData>
          </a:graphic>
        </p:graphicFrame>
        <p:graphicFrame>
          <p:nvGraphicFramePr>
            <p:cNvPr id="394294" name="Object 54"/>
            <p:cNvGraphicFramePr>
              <a:graphicFrameLocks noChangeAspect="1"/>
            </p:cNvGraphicFramePr>
            <p:nvPr/>
          </p:nvGraphicFramePr>
          <p:xfrm>
            <a:off x="2913" y="1602"/>
            <a:ext cx="249" cy="236"/>
          </p:xfrm>
          <a:graphic>
            <a:graphicData uri="http://schemas.openxmlformats.org/presentationml/2006/ole">
              <p:oleObj spid="_x0000_s82377" name="Clip" r:id="rId29" imgW="1268295" imgH="1199426" progId="">
                <p:embed/>
              </p:oleObj>
            </a:graphicData>
          </a:graphic>
        </p:graphicFrame>
      </p:grpSp>
      <p:grpSp>
        <p:nvGrpSpPr>
          <p:cNvPr id="16" name="Group 55"/>
          <p:cNvGrpSpPr>
            <a:grpSpLocks/>
          </p:cNvGrpSpPr>
          <p:nvPr/>
        </p:nvGrpSpPr>
        <p:grpSpPr bwMode="auto">
          <a:xfrm>
            <a:off x="4830763" y="5164138"/>
            <a:ext cx="835025" cy="457200"/>
            <a:chOff x="3345" y="3383"/>
            <a:chExt cx="526" cy="288"/>
          </a:xfrm>
        </p:grpSpPr>
        <p:grpSp>
          <p:nvGrpSpPr>
            <p:cNvPr id="17" name="Group 56"/>
            <p:cNvGrpSpPr>
              <a:grpSpLocks/>
            </p:cNvGrpSpPr>
            <p:nvPr/>
          </p:nvGrpSpPr>
          <p:grpSpPr bwMode="auto">
            <a:xfrm>
              <a:off x="3426" y="3383"/>
              <a:ext cx="252" cy="288"/>
              <a:chOff x="2870" y="1518"/>
              <a:chExt cx="292" cy="320"/>
            </a:xfrm>
          </p:grpSpPr>
          <p:graphicFrame>
            <p:nvGraphicFramePr>
              <p:cNvPr id="394297" name="Object 57"/>
              <p:cNvGraphicFramePr>
                <a:graphicFrameLocks noChangeAspect="1"/>
              </p:cNvGraphicFramePr>
              <p:nvPr/>
            </p:nvGraphicFramePr>
            <p:xfrm>
              <a:off x="2870" y="1518"/>
              <a:ext cx="272" cy="282"/>
            </p:xfrm>
            <a:graphic>
              <a:graphicData uri="http://schemas.openxmlformats.org/presentationml/2006/ole">
                <p:oleObj spid="_x0000_s82378" name="Clip" r:id="rId30" imgW="826829" imgH="840406" progId="">
                  <p:embed/>
                </p:oleObj>
              </a:graphicData>
            </a:graphic>
          </p:graphicFrame>
          <p:graphicFrame>
            <p:nvGraphicFramePr>
              <p:cNvPr id="394298" name="Object 58"/>
              <p:cNvGraphicFramePr>
                <a:graphicFrameLocks noChangeAspect="1"/>
              </p:cNvGraphicFramePr>
              <p:nvPr/>
            </p:nvGraphicFramePr>
            <p:xfrm>
              <a:off x="2913" y="1602"/>
              <a:ext cx="249" cy="236"/>
            </p:xfrm>
            <a:graphic>
              <a:graphicData uri="http://schemas.openxmlformats.org/presentationml/2006/ole">
                <p:oleObj spid="_x0000_s82379" name="Clip" r:id="rId31" imgW="1268295" imgH="1199426" progId="">
                  <p:embed/>
                </p:oleObj>
              </a:graphicData>
            </a:graphic>
          </p:graphicFrame>
        </p:grpSp>
        <p:sp>
          <p:nvSpPr>
            <p:cNvPr id="394299" name="Line 59"/>
            <p:cNvSpPr>
              <a:spLocks noChangeShapeType="1"/>
            </p:cNvSpPr>
            <p:nvPr/>
          </p:nvSpPr>
          <p:spPr bwMode="auto">
            <a:xfrm>
              <a:off x="3679" y="3547"/>
              <a:ext cx="192" cy="0"/>
            </a:xfrm>
            <a:prstGeom prst="line">
              <a:avLst/>
            </a:prstGeom>
            <a:noFill/>
            <a:ln w="9525">
              <a:solidFill>
                <a:schemeClr val="tx1"/>
              </a:solidFill>
              <a:round/>
              <a:headEnd/>
              <a:tailEnd type="triangle" w="med" len="med"/>
            </a:ln>
            <a:effectLst/>
          </p:spPr>
          <p:txBody>
            <a:bodyPr/>
            <a:lstStyle/>
            <a:p>
              <a:endParaRPr lang="en-US"/>
            </a:p>
          </p:txBody>
        </p:sp>
        <p:sp>
          <p:nvSpPr>
            <p:cNvPr id="394300" name="Line 60"/>
            <p:cNvSpPr>
              <a:spLocks noChangeShapeType="1"/>
            </p:cNvSpPr>
            <p:nvPr/>
          </p:nvSpPr>
          <p:spPr bwMode="auto">
            <a:xfrm flipH="1">
              <a:off x="3372" y="3486"/>
              <a:ext cx="120" cy="0"/>
            </a:xfrm>
            <a:prstGeom prst="line">
              <a:avLst/>
            </a:prstGeom>
            <a:noFill/>
            <a:ln w="9525">
              <a:solidFill>
                <a:schemeClr val="tx1"/>
              </a:solidFill>
              <a:round/>
              <a:headEnd/>
              <a:tailEnd/>
            </a:ln>
            <a:effectLst/>
          </p:spPr>
          <p:txBody>
            <a:bodyPr/>
            <a:lstStyle/>
            <a:p>
              <a:endParaRPr lang="en-US"/>
            </a:p>
          </p:txBody>
        </p:sp>
        <p:sp>
          <p:nvSpPr>
            <p:cNvPr id="394301" name="Line 61"/>
            <p:cNvSpPr>
              <a:spLocks noChangeShapeType="1"/>
            </p:cNvSpPr>
            <p:nvPr/>
          </p:nvSpPr>
          <p:spPr bwMode="auto">
            <a:xfrm flipH="1">
              <a:off x="3381" y="3534"/>
              <a:ext cx="120" cy="0"/>
            </a:xfrm>
            <a:prstGeom prst="line">
              <a:avLst/>
            </a:prstGeom>
            <a:noFill/>
            <a:ln w="9525">
              <a:solidFill>
                <a:schemeClr val="tx1"/>
              </a:solidFill>
              <a:round/>
              <a:headEnd/>
              <a:tailEnd/>
            </a:ln>
            <a:effectLst/>
          </p:spPr>
          <p:txBody>
            <a:bodyPr/>
            <a:lstStyle/>
            <a:p>
              <a:endParaRPr lang="en-US"/>
            </a:p>
          </p:txBody>
        </p:sp>
        <p:sp>
          <p:nvSpPr>
            <p:cNvPr id="394302" name="Line 62"/>
            <p:cNvSpPr>
              <a:spLocks noChangeShapeType="1"/>
            </p:cNvSpPr>
            <p:nvPr/>
          </p:nvSpPr>
          <p:spPr bwMode="auto">
            <a:xfrm flipH="1">
              <a:off x="3345" y="3576"/>
              <a:ext cx="120" cy="0"/>
            </a:xfrm>
            <a:prstGeom prst="line">
              <a:avLst/>
            </a:prstGeom>
            <a:noFill/>
            <a:ln w="9525">
              <a:solidFill>
                <a:schemeClr val="tx1"/>
              </a:solidFill>
              <a:round/>
              <a:headEnd/>
              <a:tailEnd/>
            </a:ln>
            <a:effectLst/>
          </p:spPr>
          <p:txBody>
            <a:bodyPr/>
            <a:lstStyle/>
            <a:p>
              <a:endParaRPr lang="en-US"/>
            </a:p>
          </p:txBody>
        </p:sp>
      </p:grpSp>
      <p:sp>
        <p:nvSpPr>
          <p:cNvPr id="394303" name="Line 63"/>
          <p:cNvSpPr>
            <a:spLocks noChangeShapeType="1"/>
          </p:cNvSpPr>
          <p:nvPr/>
        </p:nvSpPr>
        <p:spPr bwMode="auto">
          <a:xfrm flipH="1" flipV="1">
            <a:off x="5068888" y="4303713"/>
            <a:ext cx="747712" cy="1095375"/>
          </a:xfrm>
          <a:prstGeom prst="line">
            <a:avLst/>
          </a:prstGeom>
          <a:noFill/>
          <a:ln w="9525">
            <a:solidFill>
              <a:schemeClr val="tx1"/>
            </a:solidFill>
            <a:round/>
            <a:headEnd/>
            <a:tailEnd/>
          </a:ln>
          <a:effectLst/>
        </p:spPr>
        <p:txBody>
          <a:bodyPr/>
          <a:lstStyle/>
          <a:p>
            <a:endParaRPr lang="en-US"/>
          </a:p>
        </p:txBody>
      </p:sp>
      <p:sp>
        <p:nvSpPr>
          <p:cNvPr id="394304" name="Line 64"/>
          <p:cNvSpPr>
            <a:spLocks noChangeShapeType="1"/>
          </p:cNvSpPr>
          <p:nvPr/>
        </p:nvSpPr>
        <p:spPr bwMode="auto">
          <a:xfrm flipH="1" flipV="1">
            <a:off x="4297363" y="4451350"/>
            <a:ext cx="176212" cy="990600"/>
          </a:xfrm>
          <a:prstGeom prst="line">
            <a:avLst/>
          </a:prstGeom>
          <a:noFill/>
          <a:ln w="9525">
            <a:solidFill>
              <a:schemeClr val="tx1"/>
            </a:solidFill>
            <a:round/>
            <a:headEnd/>
            <a:tailEnd/>
          </a:ln>
          <a:effectLst/>
        </p:spPr>
        <p:txBody>
          <a:bodyPr/>
          <a:lstStyle/>
          <a:p>
            <a:endParaRPr lang="en-US"/>
          </a:p>
        </p:txBody>
      </p:sp>
      <p:grpSp>
        <p:nvGrpSpPr>
          <p:cNvPr id="18" name="Group 88"/>
          <p:cNvGrpSpPr>
            <a:grpSpLocks/>
          </p:cNvGrpSpPr>
          <p:nvPr/>
        </p:nvGrpSpPr>
        <p:grpSpPr bwMode="auto">
          <a:xfrm>
            <a:off x="5257799" y="1228725"/>
            <a:ext cx="3671888" cy="4567238"/>
            <a:chOff x="3312" y="774"/>
            <a:chExt cx="2313" cy="2877"/>
          </a:xfrm>
        </p:grpSpPr>
        <p:sp>
          <p:nvSpPr>
            <p:cNvPr id="394324" name="Rectangle 84"/>
            <p:cNvSpPr>
              <a:spLocks noChangeArrowheads="1"/>
            </p:cNvSpPr>
            <p:nvPr/>
          </p:nvSpPr>
          <p:spPr bwMode="auto">
            <a:xfrm>
              <a:off x="3465" y="1125"/>
              <a:ext cx="2137" cy="1339"/>
            </a:xfrm>
            <a:prstGeom prst="rect">
              <a:avLst/>
            </a:prstGeom>
            <a:noFill/>
            <a:ln w="28575">
              <a:solidFill>
                <a:srgbClr val="FF0000"/>
              </a:solidFill>
              <a:miter lim="800000"/>
              <a:headEnd/>
              <a:tailEnd/>
            </a:ln>
            <a:effectLst/>
          </p:spPr>
          <p:txBody>
            <a:bodyPr wrap="none" anchor="ctr"/>
            <a:lstStyle/>
            <a:p>
              <a:endParaRPr lang="en-US"/>
            </a:p>
          </p:txBody>
        </p:sp>
        <p:sp>
          <p:nvSpPr>
            <p:cNvPr id="394325" name="Rectangle 85"/>
            <p:cNvSpPr>
              <a:spLocks noChangeArrowheads="1"/>
            </p:cNvSpPr>
            <p:nvPr/>
          </p:nvSpPr>
          <p:spPr bwMode="auto">
            <a:xfrm>
              <a:off x="3518" y="1028"/>
              <a:ext cx="1205" cy="177"/>
            </a:xfrm>
            <a:prstGeom prst="rect">
              <a:avLst/>
            </a:prstGeom>
            <a:solidFill>
              <a:schemeClr val="bg1"/>
            </a:solidFill>
            <a:ln w="9525">
              <a:noFill/>
              <a:miter lim="800000"/>
              <a:headEnd/>
              <a:tailEnd/>
            </a:ln>
            <a:effectLst/>
          </p:spPr>
          <p:txBody>
            <a:bodyPr wrap="none" anchor="ctr"/>
            <a:lstStyle/>
            <a:p>
              <a:endParaRPr lang="en-US"/>
            </a:p>
          </p:txBody>
        </p:sp>
        <p:sp>
          <p:nvSpPr>
            <p:cNvPr id="394323" name="Rectangle 83"/>
            <p:cNvSpPr>
              <a:spLocks noChangeArrowheads="1"/>
            </p:cNvSpPr>
            <p:nvPr/>
          </p:nvSpPr>
          <p:spPr bwMode="auto">
            <a:xfrm>
              <a:off x="3541" y="945"/>
              <a:ext cx="2084" cy="16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2"/>
                </a:buClr>
                <a:buSzPct val="85000"/>
                <a:buFont typeface="ZapfDingbats" pitchFamily="82" charset="2"/>
                <a:buNone/>
              </a:pPr>
              <a:r>
                <a:rPr lang="en-US" sz="2000" dirty="0"/>
                <a:t>wireless hosts</a:t>
              </a:r>
            </a:p>
            <a:p>
              <a:pPr marL="342900" indent="-342900" algn="l">
                <a:lnSpc>
                  <a:spcPct val="90000"/>
                </a:lnSpc>
                <a:spcBef>
                  <a:spcPct val="20000"/>
                </a:spcBef>
                <a:buClr>
                  <a:srgbClr val="0033CC"/>
                </a:buClr>
                <a:buSzPct val="85000"/>
                <a:buFont typeface="ZapfDingbats" pitchFamily="82" charset="2"/>
                <a:buChar char="r"/>
              </a:pPr>
              <a:r>
                <a:rPr lang="en-US" sz="2000" dirty="0"/>
                <a:t>laptop, PDA, </a:t>
              </a:r>
              <a:r>
                <a:rPr lang="en-US" sz="2000" dirty="0" smtClean="0"/>
                <a:t>smart </a:t>
              </a:r>
              <a:r>
                <a:rPr lang="en-US" sz="2000" dirty="0"/>
                <a:t>phone</a:t>
              </a:r>
            </a:p>
            <a:p>
              <a:pPr marL="342900" indent="-342900" algn="l">
                <a:lnSpc>
                  <a:spcPct val="90000"/>
                </a:lnSpc>
                <a:spcBef>
                  <a:spcPct val="20000"/>
                </a:spcBef>
                <a:buClr>
                  <a:srgbClr val="0033CC"/>
                </a:buClr>
                <a:buSzPct val="85000"/>
                <a:buFont typeface="Wingdings" pitchFamily="2" charset="2"/>
                <a:buChar char="q"/>
              </a:pPr>
              <a:r>
                <a:rPr lang="en-US" sz="2000" dirty="0"/>
                <a:t>run applications</a:t>
              </a:r>
            </a:p>
            <a:p>
              <a:pPr marL="342900" indent="-342900" algn="l">
                <a:lnSpc>
                  <a:spcPct val="90000"/>
                </a:lnSpc>
                <a:spcBef>
                  <a:spcPct val="20000"/>
                </a:spcBef>
                <a:buClr>
                  <a:srgbClr val="0033CC"/>
                </a:buClr>
                <a:buSzPct val="85000"/>
                <a:buFont typeface="ZapfDingbats" pitchFamily="82" charset="2"/>
                <a:buChar char="r"/>
              </a:pPr>
              <a:r>
                <a:rPr lang="en-US" sz="2000" dirty="0"/>
                <a:t>may be stationary (non-mobile) or mobile</a:t>
              </a:r>
            </a:p>
            <a:p>
              <a:pPr marL="742950" lvl="1" indent="-285750" algn="l">
                <a:lnSpc>
                  <a:spcPct val="90000"/>
                </a:lnSpc>
                <a:spcBef>
                  <a:spcPct val="20000"/>
                </a:spcBef>
                <a:buClr>
                  <a:srgbClr val="0033CC"/>
                </a:buClr>
                <a:buSzPct val="75000"/>
                <a:buFont typeface="ZapfDingbats" pitchFamily="82" charset="2"/>
                <a:buChar char="m"/>
              </a:pPr>
              <a:r>
                <a:rPr lang="en-US" sz="1800" dirty="0"/>
                <a:t>wireless does </a:t>
              </a:r>
              <a:r>
                <a:rPr lang="en-US" sz="1800" i="1" dirty="0"/>
                <a:t>not</a:t>
              </a:r>
              <a:r>
                <a:rPr lang="en-US" sz="1800" dirty="0"/>
                <a:t> always mean mobility</a:t>
              </a:r>
            </a:p>
          </p:txBody>
        </p:sp>
        <p:grpSp>
          <p:nvGrpSpPr>
            <p:cNvPr id="19" name="Group 70"/>
            <p:cNvGrpSpPr>
              <a:grpSpLocks/>
            </p:cNvGrpSpPr>
            <p:nvPr/>
          </p:nvGrpSpPr>
          <p:grpSpPr bwMode="auto">
            <a:xfrm>
              <a:off x="4805" y="774"/>
              <a:ext cx="509" cy="421"/>
              <a:chOff x="2870" y="1518"/>
              <a:chExt cx="292" cy="320"/>
            </a:xfrm>
          </p:grpSpPr>
          <p:graphicFrame>
            <p:nvGraphicFramePr>
              <p:cNvPr id="394311" name="Object 71"/>
              <p:cNvGraphicFramePr>
                <a:graphicFrameLocks noChangeAspect="1"/>
              </p:cNvGraphicFramePr>
              <p:nvPr/>
            </p:nvGraphicFramePr>
            <p:xfrm>
              <a:off x="2870" y="1518"/>
              <a:ext cx="272" cy="282"/>
            </p:xfrm>
            <a:graphic>
              <a:graphicData uri="http://schemas.openxmlformats.org/presentationml/2006/ole">
                <p:oleObj spid="_x0000_s82380" name="Clip" r:id="rId32" imgW="826829" imgH="840406" progId="">
                  <p:embed/>
                </p:oleObj>
              </a:graphicData>
            </a:graphic>
          </p:graphicFrame>
          <p:graphicFrame>
            <p:nvGraphicFramePr>
              <p:cNvPr id="394312" name="Object 72"/>
              <p:cNvGraphicFramePr>
                <a:graphicFrameLocks noChangeAspect="1"/>
              </p:cNvGraphicFramePr>
              <p:nvPr/>
            </p:nvGraphicFramePr>
            <p:xfrm>
              <a:off x="2913" y="1602"/>
              <a:ext cx="249" cy="236"/>
            </p:xfrm>
            <a:graphic>
              <a:graphicData uri="http://schemas.openxmlformats.org/presentationml/2006/ole">
                <p:oleObj spid="_x0000_s82381" name="Clip" r:id="rId33" imgW="1268295" imgH="1199426" progId="">
                  <p:embed/>
                </p:oleObj>
              </a:graphicData>
            </a:graphic>
          </p:graphicFrame>
        </p:grpSp>
        <p:sp>
          <p:nvSpPr>
            <p:cNvPr id="394326" name="Line 86"/>
            <p:cNvSpPr>
              <a:spLocks noChangeShapeType="1"/>
            </p:cNvSpPr>
            <p:nvPr/>
          </p:nvSpPr>
          <p:spPr bwMode="auto">
            <a:xfrm flipH="1">
              <a:off x="3899" y="2464"/>
              <a:ext cx="603" cy="1187"/>
            </a:xfrm>
            <a:prstGeom prst="line">
              <a:avLst/>
            </a:prstGeom>
            <a:noFill/>
            <a:ln w="9525">
              <a:solidFill>
                <a:srgbClr val="FF0000"/>
              </a:solidFill>
              <a:round/>
              <a:headEnd/>
              <a:tailEnd type="triangle" w="med" len="med"/>
            </a:ln>
            <a:effectLst/>
          </p:spPr>
          <p:txBody>
            <a:bodyPr wrap="none"/>
            <a:lstStyle/>
            <a:p>
              <a:endParaRPr lang="en-US"/>
            </a:p>
          </p:txBody>
        </p:sp>
        <p:sp>
          <p:nvSpPr>
            <p:cNvPr id="394327" name="Line 87"/>
            <p:cNvSpPr>
              <a:spLocks noChangeShapeType="1"/>
            </p:cNvSpPr>
            <p:nvPr/>
          </p:nvSpPr>
          <p:spPr bwMode="auto">
            <a:xfrm flipH="1">
              <a:off x="3312" y="2454"/>
              <a:ext cx="1188" cy="859"/>
            </a:xfrm>
            <a:prstGeom prst="line">
              <a:avLst/>
            </a:prstGeom>
            <a:noFill/>
            <a:ln w="9525">
              <a:solidFill>
                <a:srgbClr val="FF0000"/>
              </a:solidFill>
              <a:round/>
              <a:headEnd/>
              <a:tailEnd type="triangle" w="med" len="med"/>
            </a:ln>
            <a:effectLst/>
          </p:spPr>
          <p:txBody>
            <a:bodyPr wrap="none"/>
            <a:lstStyle/>
            <a:p>
              <a:endParaRPr lang="en-US"/>
            </a:p>
          </p:txBody>
        </p:sp>
      </p:grpSp>
      <p:sp>
        <p:nvSpPr>
          <p:cNvPr id="76" name="Rectangle 6"/>
          <p:cNvSpPr>
            <a:spLocks noChangeArrowheads="1"/>
          </p:cNvSpPr>
          <p:nvPr/>
        </p:nvSpPr>
        <p:spPr bwMode="auto">
          <a:xfrm>
            <a:off x="8036371" y="5808687"/>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solidFill>
            <a:schemeClr val="accent2"/>
          </a:solidFill>
        </p:spPr>
        <p:txBody>
          <a:bodyPr/>
          <a:lstStyle/>
          <a:p>
            <a:r>
              <a:rPr lang="en-US" sz="4000" dirty="0"/>
              <a:t>Elements of a </a:t>
            </a:r>
            <a:r>
              <a:rPr lang="en-US" sz="4000" dirty="0" smtClean="0"/>
              <a:t>Wireless Network</a:t>
            </a:r>
            <a:endParaRPr lang="en-US" sz="4000" dirty="0"/>
          </a:p>
        </p:txBody>
      </p:sp>
      <p:sp>
        <p:nvSpPr>
          <p:cNvPr id="19" name="Footer Placeholder 18"/>
          <p:cNvSpPr>
            <a:spLocks noGrp="1"/>
          </p:cNvSpPr>
          <p:nvPr>
            <p:ph type="ftr" sz="quarter" idx="10"/>
          </p:nvPr>
        </p:nvSpPr>
        <p:spPr/>
        <p:txBody>
          <a:bodyPr/>
          <a:lstStyle/>
          <a:p>
            <a:pPr>
              <a:defRPr/>
            </a:pPr>
            <a:r>
              <a:rPr lang="en-US" smtClean="0"/>
              <a:t>Advanced Computer Networks   </a:t>
            </a:r>
            <a:r>
              <a:rPr lang="en-US" smtClean="0">
                <a:solidFill>
                  <a:srgbClr val="800000"/>
                </a:solidFill>
              </a:rPr>
              <a:t>Wireless Networks </a:t>
            </a:r>
            <a:endParaRPr lang="en-US" dirty="0">
              <a:solidFill>
                <a:srgbClr val="800000"/>
              </a:solidFill>
              <a:effectLst>
                <a:outerShdw blurRad="38100" dist="38100" dir="2700000" algn="tl">
                  <a:srgbClr val="000000"/>
                </a:outerShdw>
              </a:effectLst>
            </a:endParaRPr>
          </a:p>
        </p:txBody>
      </p:sp>
      <p:sp>
        <p:nvSpPr>
          <p:cNvPr id="20" name="Slide Number Placeholder 19"/>
          <p:cNvSpPr>
            <a:spLocks noGrp="1"/>
          </p:cNvSpPr>
          <p:nvPr>
            <p:ph type="sldNum" sz="quarter" idx="11"/>
          </p:nvPr>
        </p:nvSpPr>
        <p:spPr/>
        <p:txBody>
          <a:bodyPr/>
          <a:lstStyle/>
          <a:p>
            <a:pPr>
              <a:defRPr/>
            </a:pPr>
            <a:fld id="{3786ED73-AFAE-40D1-8B17-06E2B2BE615A}" type="slidenum">
              <a:rPr lang="en-US" smtClean="0"/>
              <a:pPr>
                <a:defRPr/>
              </a:pPr>
              <a:t>9</a:t>
            </a:fld>
            <a:endParaRPr lang="en-US" dirty="0"/>
          </a:p>
        </p:txBody>
      </p:sp>
      <p:sp>
        <p:nvSpPr>
          <p:cNvPr id="397315" name="Oval 3"/>
          <p:cNvSpPr>
            <a:spLocks noChangeArrowheads="1"/>
          </p:cNvSpPr>
          <p:nvPr/>
        </p:nvSpPr>
        <p:spPr bwMode="auto">
          <a:xfrm>
            <a:off x="4940300" y="4667250"/>
            <a:ext cx="1755775" cy="1625600"/>
          </a:xfrm>
          <a:prstGeom prst="ellipse">
            <a:avLst/>
          </a:prstGeom>
          <a:solidFill>
            <a:srgbClr val="99CCFF"/>
          </a:solidFill>
          <a:ln w="9525">
            <a:noFill/>
            <a:round/>
            <a:headEnd/>
            <a:tailEnd/>
          </a:ln>
          <a:effectLst/>
        </p:spPr>
        <p:txBody>
          <a:bodyPr wrap="none" anchor="ctr"/>
          <a:lstStyle/>
          <a:p>
            <a:endParaRPr lang="en-US"/>
          </a:p>
        </p:txBody>
      </p:sp>
      <p:grpSp>
        <p:nvGrpSpPr>
          <p:cNvPr id="2" name="Group 4"/>
          <p:cNvGrpSpPr>
            <a:grpSpLocks/>
          </p:cNvGrpSpPr>
          <p:nvPr/>
        </p:nvGrpSpPr>
        <p:grpSpPr bwMode="auto">
          <a:xfrm>
            <a:off x="3059113" y="2781300"/>
            <a:ext cx="2362200" cy="1762125"/>
            <a:chOff x="3839" y="1737"/>
            <a:chExt cx="1488" cy="1110"/>
          </a:xfrm>
        </p:grpSpPr>
        <p:sp>
          <p:nvSpPr>
            <p:cNvPr id="397317" name="Freeform 5"/>
            <p:cNvSpPr>
              <a:spLocks/>
            </p:cNvSpPr>
            <p:nvPr/>
          </p:nvSpPr>
          <p:spPr bwMode="auto">
            <a:xfrm>
              <a:off x="3839" y="1737"/>
              <a:ext cx="1488" cy="111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lstStyle/>
            <a:p>
              <a:endParaRPr lang="en-US"/>
            </a:p>
          </p:txBody>
        </p:sp>
        <p:sp>
          <p:nvSpPr>
            <p:cNvPr id="397318" name="Text Box 6"/>
            <p:cNvSpPr txBox="1">
              <a:spLocks noChangeArrowheads="1"/>
            </p:cNvSpPr>
            <p:nvPr/>
          </p:nvSpPr>
          <p:spPr bwMode="auto">
            <a:xfrm>
              <a:off x="4075" y="1947"/>
              <a:ext cx="1094" cy="404"/>
            </a:xfrm>
            <a:prstGeom prst="rect">
              <a:avLst/>
            </a:prstGeom>
            <a:noFill/>
            <a:ln w="9525">
              <a:noFill/>
              <a:miter lim="800000"/>
              <a:headEnd/>
              <a:tailEnd/>
            </a:ln>
            <a:effectLst/>
          </p:spPr>
          <p:txBody>
            <a:bodyPr wrap="none">
              <a:spAutoFit/>
            </a:bodyPr>
            <a:lstStyle/>
            <a:p>
              <a:pPr algn="ctr" eaLnBrk="1" hangingPunct="1"/>
              <a:r>
                <a:rPr lang="en-US"/>
                <a:t>network </a:t>
              </a:r>
            </a:p>
            <a:p>
              <a:pPr algn="ctr" eaLnBrk="1" hangingPunct="1"/>
              <a:r>
                <a:rPr lang="en-US"/>
                <a:t>infrastructure</a:t>
              </a:r>
            </a:p>
          </p:txBody>
        </p:sp>
      </p:grpSp>
      <p:pic>
        <p:nvPicPr>
          <p:cNvPr id="397319" name="Picture 7" descr="31u_bnrz[1]"/>
          <p:cNvPicPr>
            <a:picLocks noChangeAspect="1" noChangeArrowheads="1"/>
          </p:cNvPicPr>
          <p:nvPr/>
        </p:nvPicPr>
        <p:blipFill>
          <a:blip r:embed="rId4" cstate="print"/>
          <a:srcRect/>
          <a:stretch>
            <a:fillRect/>
          </a:stretch>
        </p:blipFill>
        <p:spPr bwMode="auto">
          <a:xfrm>
            <a:off x="5775325" y="5245100"/>
            <a:ext cx="214313" cy="336550"/>
          </a:xfrm>
          <a:prstGeom prst="rect">
            <a:avLst/>
          </a:prstGeom>
          <a:noFill/>
        </p:spPr>
      </p:pic>
      <p:grpSp>
        <p:nvGrpSpPr>
          <p:cNvPr id="3" name="Group 8"/>
          <p:cNvGrpSpPr>
            <a:grpSpLocks/>
          </p:cNvGrpSpPr>
          <p:nvPr/>
        </p:nvGrpSpPr>
        <p:grpSpPr bwMode="auto">
          <a:xfrm>
            <a:off x="1147763" y="1709738"/>
            <a:ext cx="1755775" cy="1625600"/>
            <a:chOff x="567" y="1326"/>
            <a:chExt cx="1106" cy="1024"/>
          </a:xfrm>
        </p:grpSpPr>
        <p:sp>
          <p:nvSpPr>
            <p:cNvPr id="397321" name="Oval 9"/>
            <p:cNvSpPr>
              <a:spLocks noChangeArrowheads="1"/>
            </p:cNvSpPr>
            <p:nvPr/>
          </p:nvSpPr>
          <p:spPr bwMode="auto">
            <a:xfrm>
              <a:off x="567" y="1326"/>
              <a:ext cx="1106" cy="1024"/>
            </a:xfrm>
            <a:prstGeom prst="ellipse">
              <a:avLst/>
            </a:prstGeom>
            <a:solidFill>
              <a:srgbClr val="99CCFF"/>
            </a:solidFill>
            <a:ln w="9525">
              <a:noFill/>
              <a:round/>
              <a:headEnd/>
              <a:tailEnd/>
            </a:ln>
            <a:effectLst/>
          </p:spPr>
          <p:txBody>
            <a:bodyPr wrap="none" anchor="ctr"/>
            <a:lstStyle/>
            <a:p>
              <a:endParaRPr lang="en-US"/>
            </a:p>
          </p:txBody>
        </p:sp>
        <p:pic>
          <p:nvPicPr>
            <p:cNvPr id="397322" name="Picture 10" descr="31u_bnrz[1]"/>
            <p:cNvPicPr>
              <a:picLocks noChangeAspect="1" noChangeArrowheads="1"/>
            </p:cNvPicPr>
            <p:nvPr/>
          </p:nvPicPr>
          <p:blipFill>
            <a:blip r:embed="rId5" cstate="print"/>
            <a:srcRect/>
            <a:stretch>
              <a:fillRect/>
            </a:stretch>
          </p:blipFill>
          <p:spPr bwMode="auto">
            <a:xfrm rot="16200000">
              <a:off x="1035" y="1785"/>
              <a:ext cx="212" cy="135"/>
            </a:xfrm>
            <a:prstGeom prst="rect">
              <a:avLst/>
            </a:prstGeom>
            <a:solidFill>
              <a:srgbClr val="99CCFF"/>
            </a:solidFill>
          </p:spPr>
        </p:pic>
        <p:grpSp>
          <p:nvGrpSpPr>
            <p:cNvPr id="4" name="Group 11"/>
            <p:cNvGrpSpPr>
              <a:grpSpLocks/>
            </p:cNvGrpSpPr>
            <p:nvPr/>
          </p:nvGrpSpPr>
          <p:grpSpPr bwMode="auto">
            <a:xfrm>
              <a:off x="1221" y="1447"/>
              <a:ext cx="252" cy="288"/>
              <a:chOff x="2870" y="1518"/>
              <a:chExt cx="292" cy="320"/>
            </a:xfrm>
          </p:grpSpPr>
          <p:graphicFrame>
            <p:nvGraphicFramePr>
              <p:cNvPr id="397324" name="Object 12"/>
              <p:cNvGraphicFramePr>
                <a:graphicFrameLocks noChangeAspect="1"/>
              </p:cNvGraphicFramePr>
              <p:nvPr/>
            </p:nvGraphicFramePr>
            <p:xfrm>
              <a:off x="2870" y="1518"/>
              <a:ext cx="272" cy="282"/>
            </p:xfrm>
            <a:graphic>
              <a:graphicData uri="http://schemas.openxmlformats.org/presentationml/2006/ole">
                <p:oleObj spid="_x0000_s83222" name="Clip" r:id="rId6" imgW="826829" imgH="840406" progId="">
                  <p:embed/>
                </p:oleObj>
              </a:graphicData>
            </a:graphic>
          </p:graphicFrame>
          <p:graphicFrame>
            <p:nvGraphicFramePr>
              <p:cNvPr id="397325" name="Object 13"/>
              <p:cNvGraphicFramePr>
                <a:graphicFrameLocks noChangeAspect="1"/>
              </p:cNvGraphicFramePr>
              <p:nvPr/>
            </p:nvGraphicFramePr>
            <p:xfrm>
              <a:off x="2913" y="1602"/>
              <a:ext cx="249" cy="236"/>
            </p:xfrm>
            <a:graphic>
              <a:graphicData uri="http://schemas.openxmlformats.org/presentationml/2006/ole">
                <p:oleObj spid="_x0000_s83223" name="Clip" r:id="rId7" imgW="1268295" imgH="1199426" progId="">
                  <p:embed/>
                </p:oleObj>
              </a:graphicData>
            </a:graphic>
          </p:graphicFrame>
        </p:grpSp>
        <p:grpSp>
          <p:nvGrpSpPr>
            <p:cNvPr id="5" name="Group 14"/>
            <p:cNvGrpSpPr>
              <a:grpSpLocks/>
            </p:cNvGrpSpPr>
            <p:nvPr/>
          </p:nvGrpSpPr>
          <p:grpSpPr bwMode="auto">
            <a:xfrm>
              <a:off x="869" y="1379"/>
              <a:ext cx="252" cy="288"/>
              <a:chOff x="2870" y="1518"/>
              <a:chExt cx="292" cy="320"/>
            </a:xfrm>
          </p:grpSpPr>
          <p:graphicFrame>
            <p:nvGraphicFramePr>
              <p:cNvPr id="397327" name="Object 15"/>
              <p:cNvGraphicFramePr>
                <a:graphicFrameLocks noChangeAspect="1"/>
              </p:cNvGraphicFramePr>
              <p:nvPr/>
            </p:nvGraphicFramePr>
            <p:xfrm>
              <a:off x="2870" y="1518"/>
              <a:ext cx="272" cy="282"/>
            </p:xfrm>
            <a:graphic>
              <a:graphicData uri="http://schemas.openxmlformats.org/presentationml/2006/ole">
                <p:oleObj spid="_x0000_s83224" name="Clip" r:id="rId8" imgW="826829" imgH="840406" progId="">
                  <p:embed/>
                </p:oleObj>
              </a:graphicData>
            </a:graphic>
          </p:graphicFrame>
          <p:graphicFrame>
            <p:nvGraphicFramePr>
              <p:cNvPr id="397328" name="Object 16"/>
              <p:cNvGraphicFramePr>
                <a:graphicFrameLocks noChangeAspect="1"/>
              </p:cNvGraphicFramePr>
              <p:nvPr/>
            </p:nvGraphicFramePr>
            <p:xfrm>
              <a:off x="2913" y="1602"/>
              <a:ext cx="249" cy="236"/>
            </p:xfrm>
            <a:graphic>
              <a:graphicData uri="http://schemas.openxmlformats.org/presentationml/2006/ole">
                <p:oleObj spid="_x0000_s83225" name="Clip" r:id="rId9" imgW="1268295" imgH="1199426" progId="">
                  <p:embed/>
                </p:oleObj>
              </a:graphicData>
            </a:graphic>
          </p:graphicFrame>
        </p:grpSp>
        <p:grpSp>
          <p:nvGrpSpPr>
            <p:cNvPr id="6" name="Group 17"/>
            <p:cNvGrpSpPr>
              <a:grpSpLocks/>
            </p:cNvGrpSpPr>
            <p:nvPr/>
          </p:nvGrpSpPr>
          <p:grpSpPr bwMode="auto">
            <a:xfrm>
              <a:off x="727" y="1878"/>
              <a:ext cx="252" cy="288"/>
              <a:chOff x="2870" y="1518"/>
              <a:chExt cx="292" cy="320"/>
            </a:xfrm>
          </p:grpSpPr>
          <p:graphicFrame>
            <p:nvGraphicFramePr>
              <p:cNvPr id="397330" name="Object 18"/>
              <p:cNvGraphicFramePr>
                <a:graphicFrameLocks noChangeAspect="1"/>
              </p:cNvGraphicFramePr>
              <p:nvPr/>
            </p:nvGraphicFramePr>
            <p:xfrm>
              <a:off x="2870" y="1518"/>
              <a:ext cx="272" cy="282"/>
            </p:xfrm>
            <a:graphic>
              <a:graphicData uri="http://schemas.openxmlformats.org/presentationml/2006/ole">
                <p:oleObj spid="_x0000_s83226" name="Clip" r:id="rId10" imgW="826829" imgH="840406" progId="">
                  <p:embed/>
                </p:oleObj>
              </a:graphicData>
            </a:graphic>
          </p:graphicFrame>
          <p:graphicFrame>
            <p:nvGraphicFramePr>
              <p:cNvPr id="397331" name="Object 19"/>
              <p:cNvGraphicFramePr>
                <a:graphicFrameLocks noChangeAspect="1"/>
              </p:cNvGraphicFramePr>
              <p:nvPr/>
            </p:nvGraphicFramePr>
            <p:xfrm>
              <a:off x="2913" y="1602"/>
              <a:ext cx="249" cy="236"/>
            </p:xfrm>
            <a:graphic>
              <a:graphicData uri="http://schemas.openxmlformats.org/presentationml/2006/ole">
                <p:oleObj spid="_x0000_s83227" name="Clip" r:id="rId11" imgW="1268295" imgH="1199426" progId="">
                  <p:embed/>
                </p:oleObj>
              </a:graphicData>
            </a:graphic>
          </p:graphicFrame>
        </p:grpSp>
      </p:grpSp>
      <p:sp>
        <p:nvSpPr>
          <p:cNvPr id="397332" name="Line 20"/>
          <p:cNvSpPr>
            <a:spLocks noChangeShapeType="1"/>
          </p:cNvSpPr>
          <p:nvPr/>
        </p:nvSpPr>
        <p:spPr bwMode="auto">
          <a:xfrm>
            <a:off x="2176463" y="2711450"/>
            <a:ext cx="900112" cy="392113"/>
          </a:xfrm>
          <a:prstGeom prst="line">
            <a:avLst/>
          </a:prstGeom>
          <a:noFill/>
          <a:ln w="9525">
            <a:solidFill>
              <a:schemeClr val="tx1"/>
            </a:solidFill>
            <a:round/>
            <a:headEnd/>
            <a:tailEnd/>
          </a:ln>
          <a:effectLst/>
        </p:spPr>
        <p:txBody>
          <a:bodyPr/>
          <a:lstStyle/>
          <a:p>
            <a:endParaRPr lang="en-US"/>
          </a:p>
        </p:txBody>
      </p:sp>
      <p:sp>
        <p:nvSpPr>
          <p:cNvPr id="397333" name="Oval 21"/>
          <p:cNvSpPr>
            <a:spLocks noChangeArrowheads="1"/>
          </p:cNvSpPr>
          <p:nvPr/>
        </p:nvSpPr>
        <p:spPr bwMode="auto">
          <a:xfrm>
            <a:off x="1243013" y="3632200"/>
            <a:ext cx="1755775" cy="1625600"/>
          </a:xfrm>
          <a:prstGeom prst="ellipse">
            <a:avLst/>
          </a:prstGeom>
          <a:solidFill>
            <a:srgbClr val="99CCFF"/>
          </a:solidFill>
          <a:ln w="9525">
            <a:noFill/>
            <a:round/>
            <a:headEnd/>
            <a:tailEnd/>
          </a:ln>
          <a:effectLst/>
        </p:spPr>
        <p:txBody>
          <a:bodyPr wrap="none" anchor="ctr"/>
          <a:lstStyle/>
          <a:p>
            <a:endParaRPr lang="en-US"/>
          </a:p>
        </p:txBody>
      </p:sp>
      <p:pic>
        <p:nvPicPr>
          <p:cNvPr id="397334" name="Picture 22" descr="31u_bnrz[1]"/>
          <p:cNvPicPr>
            <a:picLocks noChangeAspect="1" noChangeArrowheads="1"/>
          </p:cNvPicPr>
          <p:nvPr/>
        </p:nvPicPr>
        <p:blipFill>
          <a:blip r:embed="rId4" cstate="print"/>
          <a:srcRect/>
          <a:stretch>
            <a:fillRect/>
          </a:stretch>
        </p:blipFill>
        <p:spPr bwMode="auto">
          <a:xfrm>
            <a:off x="2046288" y="4300538"/>
            <a:ext cx="214312" cy="336550"/>
          </a:xfrm>
          <a:prstGeom prst="rect">
            <a:avLst/>
          </a:prstGeom>
          <a:noFill/>
        </p:spPr>
      </p:pic>
      <p:grpSp>
        <p:nvGrpSpPr>
          <p:cNvPr id="7" name="Group 23"/>
          <p:cNvGrpSpPr>
            <a:grpSpLocks/>
          </p:cNvGrpSpPr>
          <p:nvPr/>
        </p:nvGrpSpPr>
        <p:grpSpPr bwMode="auto">
          <a:xfrm>
            <a:off x="2033588" y="4651375"/>
            <a:ext cx="400050" cy="457200"/>
            <a:chOff x="2870" y="1518"/>
            <a:chExt cx="292" cy="320"/>
          </a:xfrm>
        </p:grpSpPr>
        <p:graphicFrame>
          <p:nvGraphicFramePr>
            <p:cNvPr id="397336" name="Object 24"/>
            <p:cNvGraphicFramePr>
              <a:graphicFrameLocks noChangeAspect="1"/>
            </p:cNvGraphicFramePr>
            <p:nvPr/>
          </p:nvGraphicFramePr>
          <p:xfrm>
            <a:off x="2870" y="1518"/>
            <a:ext cx="272" cy="282"/>
          </p:xfrm>
          <a:graphic>
            <a:graphicData uri="http://schemas.openxmlformats.org/presentationml/2006/ole">
              <p:oleObj spid="_x0000_s83228" name="Clip" r:id="rId12" imgW="826829" imgH="840406" progId="">
                <p:embed/>
              </p:oleObj>
            </a:graphicData>
          </a:graphic>
        </p:graphicFrame>
        <p:graphicFrame>
          <p:nvGraphicFramePr>
            <p:cNvPr id="397337" name="Object 25"/>
            <p:cNvGraphicFramePr>
              <a:graphicFrameLocks noChangeAspect="1"/>
            </p:cNvGraphicFramePr>
            <p:nvPr/>
          </p:nvGraphicFramePr>
          <p:xfrm>
            <a:off x="2913" y="1602"/>
            <a:ext cx="249" cy="236"/>
          </p:xfrm>
          <a:graphic>
            <a:graphicData uri="http://schemas.openxmlformats.org/presentationml/2006/ole">
              <p:oleObj spid="_x0000_s83229" name="Clip" r:id="rId13" imgW="1268295" imgH="1199426" progId="">
                <p:embed/>
              </p:oleObj>
            </a:graphicData>
          </a:graphic>
        </p:graphicFrame>
      </p:grpSp>
      <p:grpSp>
        <p:nvGrpSpPr>
          <p:cNvPr id="8" name="Group 26"/>
          <p:cNvGrpSpPr>
            <a:grpSpLocks/>
          </p:cNvGrpSpPr>
          <p:nvPr/>
        </p:nvGrpSpPr>
        <p:grpSpPr bwMode="auto">
          <a:xfrm>
            <a:off x="1882775" y="3702050"/>
            <a:ext cx="400050" cy="457200"/>
            <a:chOff x="2870" y="1518"/>
            <a:chExt cx="292" cy="320"/>
          </a:xfrm>
        </p:grpSpPr>
        <p:graphicFrame>
          <p:nvGraphicFramePr>
            <p:cNvPr id="397339" name="Object 27"/>
            <p:cNvGraphicFramePr>
              <a:graphicFrameLocks noChangeAspect="1"/>
            </p:cNvGraphicFramePr>
            <p:nvPr/>
          </p:nvGraphicFramePr>
          <p:xfrm>
            <a:off x="2870" y="1518"/>
            <a:ext cx="272" cy="282"/>
          </p:xfrm>
          <a:graphic>
            <a:graphicData uri="http://schemas.openxmlformats.org/presentationml/2006/ole">
              <p:oleObj spid="_x0000_s83230" name="Clip" r:id="rId14" imgW="826829" imgH="840406" progId="">
                <p:embed/>
              </p:oleObj>
            </a:graphicData>
          </a:graphic>
        </p:graphicFrame>
        <p:graphicFrame>
          <p:nvGraphicFramePr>
            <p:cNvPr id="397340" name="Object 28"/>
            <p:cNvGraphicFramePr>
              <a:graphicFrameLocks noChangeAspect="1"/>
            </p:cNvGraphicFramePr>
            <p:nvPr/>
          </p:nvGraphicFramePr>
          <p:xfrm>
            <a:off x="2913" y="1602"/>
            <a:ext cx="249" cy="236"/>
          </p:xfrm>
          <a:graphic>
            <a:graphicData uri="http://schemas.openxmlformats.org/presentationml/2006/ole">
              <p:oleObj spid="_x0000_s83231" name="Clip" r:id="rId15" imgW="1268295" imgH="1199426" progId="">
                <p:embed/>
              </p:oleObj>
            </a:graphicData>
          </a:graphic>
        </p:graphicFrame>
      </p:grpSp>
      <p:grpSp>
        <p:nvGrpSpPr>
          <p:cNvPr id="9" name="Group 29"/>
          <p:cNvGrpSpPr>
            <a:grpSpLocks/>
          </p:cNvGrpSpPr>
          <p:nvPr/>
        </p:nvGrpSpPr>
        <p:grpSpPr bwMode="auto">
          <a:xfrm>
            <a:off x="1497013" y="4508500"/>
            <a:ext cx="400050" cy="457200"/>
            <a:chOff x="2870" y="1518"/>
            <a:chExt cx="292" cy="320"/>
          </a:xfrm>
        </p:grpSpPr>
        <p:graphicFrame>
          <p:nvGraphicFramePr>
            <p:cNvPr id="397342" name="Object 30"/>
            <p:cNvGraphicFramePr>
              <a:graphicFrameLocks noChangeAspect="1"/>
            </p:cNvGraphicFramePr>
            <p:nvPr/>
          </p:nvGraphicFramePr>
          <p:xfrm>
            <a:off x="2870" y="1518"/>
            <a:ext cx="272" cy="282"/>
          </p:xfrm>
          <a:graphic>
            <a:graphicData uri="http://schemas.openxmlformats.org/presentationml/2006/ole">
              <p:oleObj spid="_x0000_s83232" name="Clip" r:id="rId16" imgW="826829" imgH="840406" progId="">
                <p:embed/>
              </p:oleObj>
            </a:graphicData>
          </a:graphic>
        </p:graphicFrame>
        <p:graphicFrame>
          <p:nvGraphicFramePr>
            <p:cNvPr id="397343" name="Object 31"/>
            <p:cNvGraphicFramePr>
              <a:graphicFrameLocks noChangeAspect="1"/>
            </p:cNvGraphicFramePr>
            <p:nvPr/>
          </p:nvGraphicFramePr>
          <p:xfrm>
            <a:off x="2913" y="1602"/>
            <a:ext cx="249" cy="236"/>
          </p:xfrm>
          <a:graphic>
            <a:graphicData uri="http://schemas.openxmlformats.org/presentationml/2006/ole">
              <p:oleObj spid="_x0000_s83233" name="Clip" r:id="rId17" imgW="1268295" imgH="1199426" progId="">
                <p:embed/>
              </p:oleObj>
            </a:graphicData>
          </a:graphic>
        </p:graphicFrame>
      </p:grpSp>
      <p:sp>
        <p:nvSpPr>
          <p:cNvPr id="397344" name="Line 32"/>
          <p:cNvSpPr>
            <a:spLocks noChangeShapeType="1"/>
          </p:cNvSpPr>
          <p:nvPr/>
        </p:nvSpPr>
        <p:spPr bwMode="auto">
          <a:xfrm flipV="1">
            <a:off x="2197100" y="3721100"/>
            <a:ext cx="974725" cy="725488"/>
          </a:xfrm>
          <a:prstGeom prst="line">
            <a:avLst/>
          </a:prstGeom>
          <a:noFill/>
          <a:ln w="9525">
            <a:solidFill>
              <a:schemeClr val="tx1"/>
            </a:solidFill>
            <a:round/>
            <a:headEnd/>
            <a:tailEnd/>
          </a:ln>
          <a:effectLst/>
        </p:spPr>
        <p:txBody>
          <a:bodyPr/>
          <a:lstStyle/>
          <a:p>
            <a:endParaRPr lang="en-US"/>
          </a:p>
        </p:txBody>
      </p:sp>
      <p:grpSp>
        <p:nvGrpSpPr>
          <p:cNvPr id="10" name="Group 33"/>
          <p:cNvGrpSpPr>
            <a:grpSpLocks/>
          </p:cNvGrpSpPr>
          <p:nvPr/>
        </p:nvGrpSpPr>
        <p:grpSpPr bwMode="auto">
          <a:xfrm>
            <a:off x="1373188" y="3960813"/>
            <a:ext cx="400050" cy="457200"/>
            <a:chOff x="2870" y="1518"/>
            <a:chExt cx="292" cy="320"/>
          </a:xfrm>
        </p:grpSpPr>
        <p:graphicFrame>
          <p:nvGraphicFramePr>
            <p:cNvPr id="397346" name="Object 34"/>
            <p:cNvGraphicFramePr>
              <a:graphicFrameLocks noChangeAspect="1"/>
            </p:cNvGraphicFramePr>
            <p:nvPr/>
          </p:nvGraphicFramePr>
          <p:xfrm>
            <a:off x="2870" y="1518"/>
            <a:ext cx="272" cy="282"/>
          </p:xfrm>
          <a:graphic>
            <a:graphicData uri="http://schemas.openxmlformats.org/presentationml/2006/ole">
              <p:oleObj spid="_x0000_s83234" name="Clip" r:id="rId18" imgW="826829" imgH="840406" progId="">
                <p:embed/>
              </p:oleObj>
            </a:graphicData>
          </a:graphic>
        </p:graphicFrame>
        <p:graphicFrame>
          <p:nvGraphicFramePr>
            <p:cNvPr id="397347" name="Object 35"/>
            <p:cNvGraphicFramePr>
              <a:graphicFrameLocks noChangeAspect="1"/>
            </p:cNvGraphicFramePr>
            <p:nvPr/>
          </p:nvGraphicFramePr>
          <p:xfrm>
            <a:off x="2913" y="1602"/>
            <a:ext cx="249" cy="236"/>
          </p:xfrm>
          <a:graphic>
            <a:graphicData uri="http://schemas.openxmlformats.org/presentationml/2006/ole">
              <p:oleObj spid="_x0000_s83235" name="Clip" r:id="rId19" imgW="1268295" imgH="1199426" progId="">
                <p:embed/>
              </p:oleObj>
            </a:graphicData>
          </a:graphic>
        </p:graphicFrame>
      </p:grpSp>
      <p:sp>
        <p:nvSpPr>
          <p:cNvPr id="397348" name="Oval 36"/>
          <p:cNvSpPr>
            <a:spLocks noChangeArrowheads="1"/>
          </p:cNvSpPr>
          <p:nvPr/>
        </p:nvSpPr>
        <p:spPr bwMode="auto">
          <a:xfrm>
            <a:off x="3630613" y="4583113"/>
            <a:ext cx="1755775" cy="1625600"/>
          </a:xfrm>
          <a:prstGeom prst="ellipse">
            <a:avLst/>
          </a:prstGeom>
          <a:solidFill>
            <a:srgbClr val="99CCFF"/>
          </a:solidFill>
          <a:ln w="9525">
            <a:noFill/>
            <a:round/>
            <a:headEnd/>
            <a:tailEnd/>
          </a:ln>
          <a:effectLst/>
        </p:spPr>
        <p:txBody>
          <a:bodyPr wrap="none" anchor="ctr"/>
          <a:lstStyle/>
          <a:p>
            <a:endParaRPr lang="en-US"/>
          </a:p>
        </p:txBody>
      </p:sp>
      <p:pic>
        <p:nvPicPr>
          <p:cNvPr id="397349" name="Picture 37" descr="31u_bnrz[1]"/>
          <p:cNvPicPr>
            <a:picLocks noChangeAspect="1" noChangeArrowheads="1"/>
          </p:cNvPicPr>
          <p:nvPr/>
        </p:nvPicPr>
        <p:blipFill>
          <a:blip r:embed="rId4" cstate="print"/>
          <a:srcRect/>
          <a:stretch>
            <a:fillRect/>
          </a:stretch>
        </p:blipFill>
        <p:spPr bwMode="auto">
          <a:xfrm>
            <a:off x="4433888" y="5265738"/>
            <a:ext cx="214312" cy="336550"/>
          </a:xfrm>
          <a:prstGeom prst="rect">
            <a:avLst/>
          </a:prstGeom>
          <a:noFill/>
        </p:spPr>
      </p:pic>
      <p:grpSp>
        <p:nvGrpSpPr>
          <p:cNvPr id="11" name="Group 38"/>
          <p:cNvGrpSpPr>
            <a:grpSpLocks/>
          </p:cNvGrpSpPr>
          <p:nvPr/>
        </p:nvGrpSpPr>
        <p:grpSpPr bwMode="auto">
          <a:xfrm>
            <a:off x="4421188" y="5616575"/>
            <a:ext cx="400050" cy="457200"/>
            <a:chOff x="2870" y="1518"/>
            <a:chExt cx="292" cy="320"/>
          </a:xfrm>
        </p:grpSpPr>
        <p:graphicFrame>
          <p:nvGraphicFramePr>
            <p:cNvPr id="397351" name="Object 39"/>
            <p:cNvGraphicFramePr>
              <a:graphicFrameLocks noChangeAspect="1"/>
            </p:cNvGraphicFramePr>
            <p:nvPr/>
          </p:nvGraphicFramePr>
          <p:xfrm>
            <a:off x="2870" y="1518"/>
            <a:ext cx="272" cy="282"/>
          </p:xfrm>
          <a:graphic>
            <a:graphicData uri="http://schemas.openxmlformats.org/presentationml/2006/ole">
              <p:oleObj spid="_x0000_s83236" name="Clip" r:id="rId20" imgW="826829" imgH="840406" progId="">
                <p:embed/>
              </p:oleObj>
            </a:graphicData>
          </a:graphic>
        </p:graphicFrame>
        <p:graphicFrame>
          <p:nvGraphicFramePr>
            <p:cNvPr id="397352" name="Object 40"/>
            <p:cNvGraphicFramePr>
              <a:graphicFrameLocks noChangeAspect="1"/>
            </p:cNvGraphicFramePr>
            <p:nvPr/>
          </p:nvGraphicFramePr>
          <p:xfrm>
            <a:off x="2913" y="1602"/>
            <a:ext cx="249" cy="236"/>
          </p:xfrm>
          <a:graphic>
            <a:graphicData uri="http://schemas.openxmlformats.org/presentationml/2006/ole">
              <p:oleObj spid="_x0000_s83237" name="Clip" r:id="rId21" imgW="1268295" imgH="1199426" progId="">
                <p:embed/>
              </p:oleObj>
            </a:graphicData>
          </a:graphic>
        </p:graphicFrame>
      </p:grpSp>
      <p:grpSp>
        <p:nvGrpSpPr>
          <p:cNvPr id="12" name="Group 41"/>
          <p:cNvGrpSpPr>
            <a:grpSpLocks/>
          </p:cNvGrpSpPr>
          <p:nvPr/>
        </p:nvGrpSpPr>
        <p:grpSpPr bwMode="auto">
          <a:xfrm>
            <a:off x="4622800" y="4672013"/>
            <a:ext cx="400050" cy="457200"/>
            <a:chOff x="2870" y="1518"/>
            <a:chExt cx="292" cy="320"/>
          </a:xfrm>
        </p:grpSpPr>
        <p:graphicFrame>
          <p:nvGraphicFramePr>
            <p:cNvPr id="397354" name="Object 42"/>
            <p:cNvGraphicFramePr>
              <a:graphicFrameLocks noChangeAspect="1"/>
            </p:cNvGraphicFramePr>
            <p:nvPr/>
          </p:nvGraphicFramePr>
          <p:xfrm>
            <a:off x="2870" y="1518"/>
            <a:ext cx="272" cy="282"/>
          </p:xfrm>
          <a:graphic>
            <a:graphicData uri="http://schemas.openxmlformats.org/presentationml/2006/ole">
              <p:oleObj spid="_x0000_s83238" name="Clip" r:id="rId22" imgW="826829" imgH="840406" progId="">
                <p:embed/>
              </p:oleObj>
            </a:graphicData>
          </a:graphic>
        </p:graphicFrame>
        <p:graphicFrame>
          <p:nvGraphicFramePr>
            <p:cNvPr id="397355" name="Object 43"/>
            <p:cNvGraphicFramePr>
              <a:graphicFrameLocks noChangeAspect="1"/>
            </p:cNvGraphicFramePr>
            <p:nvPr/>
          </p:nvGraphicFramePr>
          <p:xfrm>
            <a:off x="2913" y="1602"/>
            <a:ext cx="249" cy="236"/>
          </p:xfrm>
          <a:graphic>
            <a:graphicData uri="http://schemas.openxmlformats.org/presentationml/2006/ole">
              <p:oleObj spid="_x0000_s83239" name="Clip" r:id="rId23" imgW="1268295" imgH="1199426" progId="">
                <p:embed/>
              </p:oleObj>
            </a:graphicData>
          </a:graphic>
        </p:graphicFrame>
      </p:grpSp>
      <p:grpSp>
        <p:nvGrpSpPr>
          <p:cNvPr id="13" name="Group 44"/>
          <p:cNvGrpSpPr>
            <a:grpSpLocks/>
          </p:cNvGrpSpPr>
          <p:nvPr/>
        </p:nvGrpSpPr>
        <p:grpSpPr bwMode="auto">
          <a:xfrm>
            <a:off x="3884613" y="5473700"/>
            <a:ext cx="400050" cy="457200"/>
            <a:chOff x="2870" y="1518"/>
            <a:chExt cx="292" cy="320"/>
          </a:xfrm>
        </p:grpSpPr>
        <p:graphicFrame>
          <p:nvGraphicFramePr>
            <p:cNvPr id="397357" name="Object 45"/>
            <p:cNvGraphicFramePr>
              <a:graphicFrameLocks noChangeAspect="1"/>
            </p:cNvGraphicFramePr>
            <p:nvPr/>
          </p:nvGraphicFramePr>
          <p:xfrm>
            <a:off x="2870" y="1518"/>
            <a:ext cx="272" cy="282"/>
          </p:xfrm>
          <a:graphic>
            <a:graphicData uri="http://schemas.openxmlformats.org/presentationml/2006/ole">
              <p:oleObj spid="_x0000_s83240" name="Clip" r:id="rId24" imgW="826829" imgH="840406" progId="">
                <p:embed/>
              </p:oleObj>
            </a:graphicData>
          </a:graphic>
        </p:graphicFrame>
        <p:graphicFrame>
          <p:nvGraphicFramePr>
            <p:cNvPr id="397358" name="Object 46"/>
            <p:cNvGraphicFramePr>
              <a:graphicFrameLocks noChangeAspect="1"/>
            </p:cNvGraphicFramePr>
            <p:nvPr/>
          </p:nvGraphicFramePr>
          <p:xfrm>
            <a:off x="2913" y="1602"/>
            <a:ext cx="249" cy="236"/>
          </p:xfrm>
          <a:graphic>
            <a:graphicData uri="http://schemas.openxmlformats.org/presentationml/2006/ole">
              <p:oleObj spid="_x0000_s83241" name="Clip" r:id="rId25" imgW="1268295" imgH="1199426" progId="">
                <p:embed/>
              </p:oleObj>
            </a:graphicData>
          </a:graphic>
        </p:graphicFrame>
      </p:grpSp>
      <p:grpSp>
        <p:nvGrpSpPr>
          <p:cNvPr id="14" name="Group 47"/>
          <p:cNvGrpSpPr>
            <a:grpSpLocks/>
          </p:cNvGrpSpPr>
          <p:nvPr/>
        </p:nvGrpSpPr>
        <p:grpSpPr bwMode="auto">
          <a:xfrm>
            <a:off x="3760788" y="4926013"/>
            <a:ext cx="400050" cy="457200"/>
            <a:chOff x="2870" y="1518"/>
            <a:chExt cx="292" cy="320"/>
          </a:xfrm>
        </p:grpSpPr>
        <p:graphicFrame>
          <p:nvGraphicFramePr>
            <p:cNvPr id="397360" name="Object 48"/>
            <p:cNvGraphicFramePr>
              <a:graphicFrameLocks noChangeAspect="1"/>
            </p:cNvGraphicFramePr>
            <p:nvPr/>
          </p:nvGraphicFramePr>
          <p:xfrm>
            <a:off x="2870" y="1518"/>
            <a:ext cx="272" cy="282"/>
          </p:xfrm>
          <a:graphic>
            <a:graphicData uri="http://schemas.openxmlformats.org/presentationml/2006/ole">
              <p:oleObj spid="_x0000_s83242" name="Clip" r:id="rId26" imgW="826829" imgH="840406" progId="">
                <p:embed/>
              </p:oleObj>
            </a:graphicData>
          </a:graphic>
        </p:graphicFrame>
        <p:graphicFrame>
          <p:nvGraphicFramePr>
            <p:cNvPr id="397361" name="Object 49"/>
            <p:cNvGraphicFramePr>
              <a:graphicFrameLocks noChangeAspect="1"/>
            </p:cNvGraphicFramePr>
            <p:nvPr/>
          </p:nvGraphicFramePr>
          <p:xfrm>
            <a:off x="2913" y="1602"/>
            <a:ext cx="249" cy="236"/>
          </p:xfrm>
          <a:graphic>
            <a:graphicData uri="http://schemas.openxmlformats.org/presentationml/2006/ole">
              <p:oleObj spid="_x0000_s83243" name="Clip" r:id="rId27" imgW="1268295" imgH="1199426" progId="">
                <p:embed/>
              </p:oleObj>
            </a:graphicData>
          </a:graphic>
        </p:graphicFrame>
      </p:grpSp>
      <p:grpSp>
        <p:nvGrpSpPr>
          <p:cNvPr id="15" name="Group 50"/>
          <p:cNvGrpSpPr>
            <a:grpSpLocks/>
          </p:cNvGrpSpPr>
          <p:nvPr/>
        </p:nvGrpSpPr>
        <p:grpSpPr bwMode="auto">
          <a:xfrm>
            <a:off x="5837238" y="5697538"/>
            <a:ext cx="400050" cy="457200"/>
            <a:chOff x="2870" y="1518"/>
            <a:chExt cx="292" cy="320"/>
          </a:xfrm>
        </p:grpSpPr>
        <p:graphicFrame>
          <p:nvGraphicFramePr>
            <p:cNvPr id="397363" name="Object 51"/>
            <p:cNvGraphicFramePr>
              <a:graphicFrameLocks noChangeAspect="1"/>
            </p:cNvGraphicFramePr>
            <p:nvPr/>
          </p:nvGraphicFramePr>
          <p:xfrm>
            <a:off x="2870" y="1518"/>
            <a:ext cx="272" cy="282"/>
          </p:xfrm>
          <a:graphic>
            <a:graphicData uri="http://schemas.openxmlformats.org/presentationml/2006/ole">
              <p:oleObj spid="_x0000_s83244" name="Clip" r:id="rId28" imgW="826829" imgH="840406" progId="">
                <p:embed/>
              </p:oleObj>
            </a:graphicData>
          </a:graphic>
        </p:graphicFrame>
        <p:graphicFrame>
          <p:nvGraphicFramePr>
            <p:cNvPr id="397364" name="Object 52"/>
            <p:cNvGraphicFramePr>
              <a:graphicFrameLocks noChangeAspect="1"/>
            </p:cNvGraphicFramePr>
            <p:nvPr/>
          </p:nvGraphicFramePr>
          <p:xfrm>
            <a:off x="2913" y="1602"/>
            <a:ext cx="249" cy="236"/>
          </p:xfrm>
          <a:graphic>
            <a:graphicData uri="http://schemas.openxmlformats.org/presentationml/2006/ole">
              <p:oleObj spid="_x0000_s83245" name="Clip" r:id="rId29" imgW="1268295" imgH="1199426" progId="">
                <p:embed/>
              </p:oleObj>
            </a:graphicData>
          </a:graphic>
        </p:graphicFrame>
      </p:grpSp>
      <p:grpSp>
        <p:nvGrpSpPr>
          <p:cNvPr id="16" name="Group 53"/>
          <p:cNvGrpSpPr>
            <a:grpSpLocks/>
          </p:cNvGrpSpPr>
          <p:nvPr/>
        </p:nvGrpSpPr>
        <p:grpSpPr bwMode="auto">
          <a:xfrm>
            <a:off x="4830763" y="5164138"/>
            <a:ext cx="835025" cy="457200"/>
            <a:chOff x="3345" y="3383"/>
            <a:chExt cx="526" cy="288"/>
          </a:xfrm>
        </p:grpSpPr>
        <p:grpSp>
          <p:nvGrpSpPr>
            <p:cNvPr id="17" name="Group 54"/>
            <p:cNvGrpSpPr>
              <a:grpSpLocks/>
            </p:cNvGrpSpPr>
            <p:nvPr/>
          </p:nvGrpSpPr>
          <p:grpSpPr bwMode="auto">
            <a:xfrm>
              <a:off x="3426" y="3383"/>
              <a:ext cx="252" cy="288"/>
              <a:chOff x="2870" y="1518"/>
              <a:chExt cx="292" cy="320"/>
            </a:xfrm>
          </p:grpSpPr>
          <p:graphicFrame>
            <p:nvGraphicFramePr>
              <p:cNvPr id="397367" name="Object 55"/>
              <p:cNvGraphicFramePr>
                <a:graphicFrameLocks noChangeAspect="1"/>
              </p:cNvGraphicFramePr>
              <p:nvPr/>
            </p:nvGraphicFramePr>
            <p:xfrm>
              <a:off x="2870" y="1518"/>
              <a:ext cx="272" cy="282"/>
            </p:xfrm>
            <a:graphic>
              <a:graphicData uri="http://schemas.openxmlformats.org/presentationml/2006/ole">
                <p:oleObj spid="_x0000_s83246" name="Clip" r:id="rId30" imgW="826829" imgH="840406" progId="">
                  <p:embed/>
                </p:oleObj>
              </a:graphicData>
            </a:graphic>
          </p:graphicFrame>
          <p:graphicFrame>
            <p:nvGraphicFramePr>
              <p:cNvPr id="397368" name="Object 56"/>
              <p:cNvGraphicFramePr>
                <a:graphicFrameLocks noChangeAspect="1"/>
              </p:cNvGraphicFramePr>
              <p:nvPr/>
            </p:nvGraphicFramePr>
            <p:xfrm>
              <a:off x="2913" y="1602"/>
              <a:ext cx="249" cy="236"/>
            </p:xfrm>
            <a:graphic>
              <a:graphicData uri="http://schemas.openxmlformats.org/presentationml/2006/ole">
                <p:oleObj spid="_x0000_s83247" name="Clip" r:id="rId31" imgW="1268295" imgH="1199426" progId="">
                  <p:embed/>
                </p:oleObj>
              </a:graphicData>
            </a:graphic>
          </p:graphicFrame>
        </p:grpSp>
        <p:sp>
          <p:nvSpPr>
            <p:cNvPr id="397369" name="Line 57"/>
            <p:cNvSpPr>
              <a:spLocks noChangeShapeType="1"/>
            </p:cNvSpPr>
            <p:nvPr/>
          </p:nvSpPr>
          <p:spPr bwMode="auto">
            <a:xfrm>
              <a:off x="3679" y="3547"/>
              <a:ext cx="192" cy="0"/>
            </a:xfrm>
            <a:prstGeom prst="line">
              <a:avLst/>
            </a:prstGeom>
            <a:noFill/>
            <a:ln w="9525">
              <a:solidFill>
                <a:schemeClr val="tx1"/>
              </a:solidFill>
              <a:round/>
              <a:headEnd/>
              <a:tailEnd type="triangle" w="med" len="med"/>
            </a:ln>
            <a:effectLst/>
          </p:spPr>
          <p:txBody>
            <a:bodyPr/>
            <a:lstStyle/>
            <a:p>
              <a:endParaRPr lang="en-US"/>
            </a:p>
          </p:txBody>
        </p:sp>
        <p:sp>
          <p:nvSpPr>
            <p:cNvPr id="397370" name="Line 58"/>
            <p:cNvSpPr>
              <a:spLocks noChangeShapeType="1"/>
            </p:cNvSpPr>
            <p:nvPr/>
          </p:nvSpPr>
          <p:spPr bwMode="auto">
            <a:xfrm flipH="1">
              <a:off x="3372" y="3486"/>
              <a:ext cx="120" cy="0"/>
            </a:xfrm>
            <a:prstGeom prst="line">
              <a:avLst/>
            </a:prstGeom>
            <a:noFill/>
            <a:ln w="9525">
              <a:solidFill>
                <a:schemeClr val="tx1"/>
              </a:solidFill>
              <a:round/>
              <a:headEnd/>
              <a:tailEnd/>
            </a:ln>
            <a:effectLst/>
          </p:spPr>
          <p:txBody>
            <a:bodyPr/>
            <a:lstStyle/>
            <a:p>
              <a:endParaRPr lang="en-US"/>
            </a:p>
          </p:txBody>
        </p:sp>
        <p:sp>
          <p:nvSpPr>
            <p:cNvPr id="397371" name="Line 59"/>
            <p:cNvSpPr>
              <a:spLocks noChangeShapeType="1"/>
            </p:cNvSpPr>
            <p:nvPr/>
          </p:nvSpPr>
          <p:spPr bwMode="auto">
            <a:xfrm flipH="1">
              <a:off x="3381" y="3534"/>
              <a:ext cx="120" cy="0"/>
            </a:xfrm>
            <a:prstGeom prst="line">
              <a:avLst/>
            </a:prstGeom>
            <a:noFill/>
            <a:ln w="9525">
              <a:solidFill>
                <a:schemeClr val="tx1"/>
              </a:solidFill>
              <a:round/>
              <a:headEnd/>
              <a:tailEnd/>
            </a:ln>
            <a:effectLst/>
          </p:spPr>
          <p:txBody>
            <a:bodyPr/>
            <a:lstStyle/>
            <a:p>
              <a:endParaRPr lang="en-US"/>
            </a:p>
          </p:txBody>
        </p:sp>
        <p:sp>
          <p:nvSpPr>
            <p:cNvPr id="397372" name="Line 60"/>
            <p:cNvSpPr>
              <a:spLocks noChangeShapeType="1"/>
            </p:cNvSpPr>
            <p:nvPr/>
          </p:nvSpPr>
          <p:spPr bwMode="auto">
            <a:xfrm flipH="1">
              <a:off x="3345" y="3576"/>
              <a:ext cx="120" cy="0"/>
            </a:xfrm>
            <a:prstGeom prst="line">
              <a:avLst/>
            </a:prstGeom>
            <a:noFill/>
            <a:ln w="9525">
              <a:solidFill>
                <a:schemeClr val="tx1"/>
              </a:solidFill>
              <a:round/>
              <a:headEnd/>
              <a:tailEnd/>
            </a:ln>
            <a:effectLst/>
          </p:spPr>
          <p:txBody>
            <a:bodyPr/>
            <a:lstStyle/>
            <a:p>
              <a:endParaRPr lang="en-US"/>
            </a:p>
          </p:txBody>
        </p:sp>
      </p:grpSp>
      <p:sp>
        <p:nvSpPr>
          <p:cNvPr id="397373" name="Line 61"/>
          <p:cNvSpPr>
            <a:spLocks noChangeShapeType="1"/>
          </p:cNvSpPr>
          <p:nvPr/>
        </p:nvSpPr>
        <p:spPr bwMode="auto">
          <a:xfrm flipH="1" flipV="1">
            <a:off x="5068888" y="4303713"/>
            <a:ext cx="747712" cy="1095375"/>
          </a:xfrm>
          <a:prstGeom prst="line">
            <a:avLst/>
          </a:prstGeom>
          <a:noFill/>
          <a:ln w="9525">
            <a:solidFill>
              <a:schemeClr val="tx1"/>
            </a:solidFill>
            <a:round/>
            <a:headEnd/>
            <a:tailEnd/>
          </a:ln>
          <a:effectLst/>
        </p:spPr>
        <p:txBody>
          <a:bodyPr/>
          <a:lstStyle/>
          <a:p>
            <a:endParaRPr lang="en-US"/>
          </a:p>
        </p:txBody>
      </p:sp>
      <p:sp>
        <p:nvSpPr>
          <p:cNvPr id="397374" name="Line 62"/>
          <p:cNvSpPr>
            <a:spLocks noChangeShapeType="1"/>
          </p:cNvSpPr>
          <p:nvPr/>
        </p:nvSpPr>
        <p:spPr bwMode="auto">
          <a:xfrm flipH="1" flipV="1">
            <a:off x="4297363" y="4451350"/>
            <a:ext cx="176212" cy="990600"/>
          </a:xfrm>
          <a:prstGeom prst="line">
            <a:avLst/>
          </a:prstGeom>
          <a:noFill/>
          <a:ln w="9525">
            <a:solidFill>
              <a:schemeClr val="tx1"/>
            </a:solidFill>
            <a:round/>
            <a:headEnd/>
            <a:tailEnd/>
          </a:ln>
          <a:effectLst/>
        </p:spPr>
        <p:txBody>
          <a:bodyPr/>
          <a:lstStyle/>
          <a:p>
            <a:endParaRPr lang="en-US"/>
          </a:p>
        </p:txBody>
      </p:sp>
      <p:grpSp>
        <p:nvGrpSpPr>
          <p:cNvPr id="18" name="Group 74"/>
          <p:cNvGrpSpPr>
            <a:grpSpLocks/>
          </p:cNvGrpSpPr>
          <p:nvPr/>
        </p:nvGrpSpPr>
        <p:grpSpPr bwMode="auto">
          <a:xfrm>
            <a:off x="5435601" y="1087438"/>
            <a:ext cx="3395663" cy="3651250"/>
            <a:chOff x="3338" y="569"/>
            <a:chExt cx="2139" cy="2300"/>
          </a:xfrm>
        </p:grpSpPr>
        <p:sp>
          <p:nvSpPr>
            <p:cNvPr id="397376" name="Rectangle 64"/>
            <p:cNvSpPr>
              <a:spLocks noChangeArrowheads="1"/>
            </p:cNvSpPr>
            <p:nvPr/>
          </p:nvSpPr>
          <p:spPr bwMode="auto">
            <a:xfrm>
              <a:off x="3369" y="865"/>
              <a:ext cx="2108" cy="2004"/>
            </a:xfrm>
            <a:prstGeom prst="rect">
              <a:avLst/>
            </a:prstGeom>
            <a:noFill/>
            <a:ln w="28575">
              <a:solidFill>
                <a:srgbClr val="FF0000"/>
              </a:solidFill>
              <a:miter lim="800000"/>
              <a:headEnd/>
              <a:tailEnd/>
            </a:ln>
            <a:effectLst/>
          </p:spPr>
          <p:txBody>
            <a:bodyPr wrap="none" anchor="ctr"/>
            <a:lstStyle/>
            <a:p>
              <a:endParaRPr lang="en-US"/>
            </a:p>
          </p:txBody>
        </p:sp>
        <p:sp>
          <p:nvSpPr>
            <p:cNvPr id="397377" name="Rectangle 65"/>
            <p:cNvSpPr>
              <a:spLocks noChangeArrowheads="1"/>
            </p:cNvSpPr>
            <p:nvPr/>
          </p:nvSpPr>
          <p:spPr bwMode="auto">
            <a:xfrm>
              <a:off x="3403" y="768"/>
              <a:ext cx="1341" cy="192"/>
            </a:xfrm>
            <a:prstGeom prst="rect">
              <a:avLst/>
            </a:prstGeom>
            <a:solidFill>
              <a:schemeClr val="bg1"/>
            </a:solidFill>
            <a:ln w="9525">
              <a:noFill/>
              <a:miter lim="800000"/>
              <a:headEnd/>
              <a:tailEnd/>
            </a:ln>
            <a:effectLst/>
          </p:spPr>
          <p:txBody>
            <a:bodyPr wrap="none" anchor="ctr"/>
            <a:lstStyle/>
            <a:p>
              <a:endParaRPr lang="en-US"/>
            </a:p>
          </p:txBody>
        </p:sp>
        <p:sp>
          <p:nvSpPr>
            <p:cNvPr id="397378" name="Rectangle 66"/>
            <p:cNvSpPr>
              <a:spLocks noChangeArrowheads="1"/>
            </p:cNvSpPr>
            <p:nvPr/>
          </p:nvSpPr>
          <p:spPr bwMode="auto">
            <a:xfrm>
              <a:off x="3338" y="774"/>
              <a:ext cx="1984" cy="1625"/>
            </a:xfrm>
            <a:prstGeom prst="rect">
              <a:avLst/>
            </a:prstGeom>
            <a:noFill/>
            <a:ln w="9525">
              <a:noFill/>
              <a:miter lim="800000"/>
              <a:headEnd/>
              <a:tailEnd/>
            </a:ln>
            <a:effectLst/>
          </p:spPr>
          <p:txBody>
            <a:bodyPr/>
            <a:lstStyle/>
            <a:p>
              <a:pPr marL="342900" indent="-342900" algn="l">
                <a:lnSpc>
                  <a:spcPct val="90000"/>
                </a:lnSpc>
                <a:spcBef>
                  <a:spcPct val="20000"/>
                </a:spcBef>
                <a:buClr>
                  <a:srgbClr val="0033CC"/>
                </a:buClr>
                <a:buSzPct val="85000"/>
                <a:buFont typeface="ZapfDingbats" pitchFamily="82" charset="2"/>
                <a:buNone/>
              </a:pPr>
              <a:r>
                <a:rPr lang="en-US" sz="2000" dirty="0"/>
                <a:t> base </a:t>
              </a:r>
              <a:r>
                <a:rPr lang="en-US" sz="2000" dirty="0" smtClean="0"/>
                <a:t>station (BS)</a:t>
              </a:r>
              <a:endParaRPr lang="en-US" sz="2000" dirty="0"/>
            </a:p>
            <a:p>
              <a:pPr marL="342900" indent="-342900" algn="l">
                <a:lnSpc>
                  <a:spcPct val="90000"/>
                </a:lnSpc>
                <a:spcBef>
                  <a:spcPct val="20000"/>
                </a:spcBef>
                <a:buClr>
                  <a:srgbClr val="0033CC"/>
                </a:buClr>
                <a:buSzPct val="85000"/>
                <a:buFont typeface="ZapfDingbats" pitchFamily="82" charset="2"/>
                <a:buChar char="r"/>
              </a:pPr>
              <a:r>
                <a:rPr lang="en-US" sz="2000" dirty="0"/>
                <a:t>typically connected to wired network</a:t>
              </a:r>
            </a:p>
            <a:p>
              <a:pPr marL="342900" indent="-342900" algn="l">
                <a:lnSpc>
                  <a:spcPct val="90000"/>
                </a:lnSpc>
                <a:spcBef>
                  <a:spcPct val="20000"/>
                </a:spcBef>
                <a:buClr>
                  <a:srgbClr val="0033CC"/>
                </a:buClr>
                <a:buSzPct val="85000"/>
                <a:buFont typeface="ZapfDingbats" pitchFamily="82" charset="2"/>
                <a:buChar char="r"/>
              </a:pPr>
              <a:r>
                <a:rPr lang="en-US" sz="2000" dirty="0"/>
                <a:t>relay - responsible for sending packets between wired network and wireless host(s) in its “area”</a:t>
              </a:r>
            </a:p>
            <a:p>
              <a:pPr marL="742950" lvl="1" indent="-285750" algn="l">
                <a:lnSpc>
                  <a:spcPct val="90000"/>
                </a:lnSpc>
                <a:spcBef>
                  <a:spcPct val="20000"/>
                </a:spcBef>
                <a:buClr>
                  <a:srgbClr val="0033CC"/>
                </a:buClr>
                <a:buSzPct val="75000"/>
                <a:buFont typeface="ZapfDingbats" pitchFamily="82" charset="2"/>
                <a:buChar char="m"/>
              </a:pPr>
              <a:r>
                <a:rPr lang="en-US" sz="2000" dirty="0"/>
                <a:t>e.g., cell towers,  802.11 access points </a:t>
              </a:r>
            </a:p>
          </p:txBody>
        </p:sp>
        <p:pic>
          <p:nvPicPr>
            <p:cNvPr id="397384" name="Picture 72" descr="31u_bnrz[1]"/>
            <p:cNvPicPr>
              <a:picLocks noChangeAspect="1" noChangeArrowheads="1"/>
            </p:cNvPicPr>
            <p:nvPr/>
          </p:nvPicPr>
          <p:blipFill>
            <a:blip r:embed="rId4" cstate="print"/>
            <a:srcRect/>
            <a:stretch>
              <a:fillRect/>
            </a:stretch>
          </p:blipFill>
          <p:spPr bwMode="auto">
            <a:xfrm>
              <a:off x="4858" y="569"/>
              <a:ext cx="249" cy="391"/>
            </a:xfrm>
            <a:prstGeom prst="rect">
              <a:avLst/>
            </a:prstGeom>
            <a:noFill/>
          </p:spPr>
        </p:pic>
      </p:grpSp>
      <p:sp>
        <p:nvSpPr>
          <p:cNvPr id="397387" name="Line 75"/>
          <p:cNvSpPr>
            <a:spLocks noChangeShapeType="1"/>
          </p:cNvSpPr>
          <p:nvPr/>
        </p:nvSpPr>
        <p:spPr bwMode="auto">
          <a:xfrm flipH="1">
            <a:off x="6019800" y="4754563"/>
            <a:ext cx="792163" cy="639762"/>
          </a:xfrm>
          <a:prstGeom prst="line">
            <a:avLst/>
          </a:prstGeom>
          <a:noFill/>
          <a:ln w="9525">
            <a:solidFill>
              <a:srgbClr val="FF0000"/>
            </a:solidFill>
            <a:round/>
            <a:headEnd/>
            <a:tailEnd type="triangle" w="med" len="med"/>
          </a:ln>
          <a:effectLst/>
        </p:spPr>
        <p:txBody>
          <a:bodyPr wrap="none"/>
          <a:lstStyle/>
          <a:p>
            <a:endParaRPr lang="en-US"/>
          </a:p>
        </p:txBody>
      </p:sp>
      <p:sp>
        <p:nvSpPr>
          <p:cNvPr id="73" name="Rectangle 6"/>
          <p:cNvSpPr>
            <a:spLocks noChangeArrowheads="1"/>
          </p:cNvSpPr>
          <p:nvPr/>
        </p:nvSpPr>
        <p:spPr bwMode="auto">
          <a:xfrm>
            <a:off x="7892355" y="5661248"/>
            <a:ext cx="1000125" cy="4286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333333"/>
                </a:solidFill>
                <a:latin typeface="Comic Sans MS" pitchFamily="66" charset="0"/>
              </a:rPr>
              <a:t>K &amp; 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vised_Master">
  <a:themeElements>
    <a:clrScheme name="Revised_Master 9">
      <a:dk1>
        <a:srgbClr val="000000"/>
      </a:dk1>
      <a:lt1>
        <a:srgbClr val="FFFFFF"/>
      </a:lt1>
      <a:dk2>
        <a:srgbClr val="000000"/>
      </a:dk2>
      <a:lt2>
        <a:srgbClr val="808080"/>
      </a:lt2>
      <a:accent1>
        <a:srgbClr val="006600"/>
      </a:accent1>
      <a:accent2>
        <a:srgbClr val="993300"/>
      </a:accent2>
      <a:accent3>
        <a:srgbClr val="FFFFFF"/>
      </a:accent3>
      <a:accent4>
        <a:srgbClr val="000000"/>
      </a:accent4>
      <a:accent5>
        <a:srgbClr val="AAB8AA"/>
      </a:accent5>
      <a:accent6>
        <a:srgbClr val="8A2D00"/>
      </a:accent6>
      <a:hlink>
        <a:srgbClr val="006699"/>
      </a:hlink>
      <a:folHlink>
        <a:srgbClr val="B2B2B2"/>
      </a:folHlink>
    </a:clrScheme>
    <a:fontScheme name="Revised_Master">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Revised_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vised_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vised_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vised_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vised_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vised_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vised_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Revised_Master 8">
        <a:dk1>
          <a:srgbClr val="000000"/>
        </a:dk1>
        <a:lt1>
          <a:srgbClr val="FFFFFF"/>
        </a:lt1>
        <a:dk2>
          <a:srgbClr val="000000"/>
        </a:dk2>
        <a:lt2>
          <a:srgbClr val="808080"/>
        </a:lt2>
        <a:accent1>
          <a:srgbClr val="006600"/>
        </a:accent1>
        <a:accent2>
          <a:srgbClr val="009900"/>
        </a:accent2>
        <a:accent3>
          <a:srgbClr val="FFFFFF"/>
        </a:accent3>
        <a:accent4>
          <a:srgbClr val="000000"/>
        </a:accent4>
        <a:accent5>
          <a:srgbClr val="AAB8AA"/>
        </a:accent5>
        <a:accent6>
          <a:srgbClr val="008A00"/>
        </a:accent6>
        <a:hlink>
          <a:srgbClr val="6600CC"/>
        </a:hlink>
        <a:folHlink>
          <a:srgbClr val="B2B2B2"/>
        </a:folHlink>
      </a:clrScheme>
      <a:clrMap bg1="lt1" tx1="dk1" bg2="lt2" tx2="dk2" accent1="accent1" accent2="accent2" accent3="accent3" accent4="accent4" accent5="accent5" accent6="accent6" hlink="hlink" folHlink="folHlink"/>
    </a:extraClrScheme>
    <a:extraClrScheme>
      <a:clrScheme name="Revised_Master 9">
        <a:dk1>
          <a:srgbClr val="000000"/>
        </a:dk1>
        <a:lt1>
          <a:srgbClr val="FFFFFF"/>
        </a:lt1>
        <a:dk2>
          <a:srgbClr val="000000"/>
        </a:dk2>
        <a:lt2>
          <a:srgbClr val="808080"/>
        </a:lt2>
        <a:accent1>
          <a:srgbClr val="006600"/>
        </a:accent1>
        <a:accent2>
          <a:srgbClr val="993300"/>
        </a:accent2>
        <a:accent3>
          <a:srgbClr val="FFFFFF"/>
        </a:accent3>
        <a:accent4>
          <a:srgbClr val="000000"/>
        </a:accent4>
        <a:accent5>
          <a:srgbClr val="AAB8AA"/>
        </a:accent5>
        <a:accent6>
          <a:srgbClr val="8A2D00"/>
        </a:accent6>
        <a:hlink>
          <a:srgbClr val="0066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4074</TotalTime>
  <Words>4614</Words>
  <Application>Microsoft Office PowerPoint</Application>
  <PresentationFormat>On-screen Show (4:3)</PresentationFormat>
  <Paragraphs>1049</Paragraphs>
  <Slides>72</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75" baseType="lpstr">
      <vt:lpstr>Revised_Master</vt:lpstr>
      <vt:lpstr>Clip</vt:lpstr>
      <vt:lpstr>Document</vt:lpstr>
      <vt:lpstr>  Wireless Networks   </vt:lpstr>
      <vt:lpstr>Wireless Networks Outline</vt:lpstr>
      <vt:lpstr>Wireless Networks Outline</vt:lpstr>
      <vt:lpstr>Broad View of Wireless Technologies</vt:lpstr>
      <vt:lpstr>RFID in Brief</vt:lpstr>
      <vt:lpstr>RFID in Brief</vt:lpstr>
      <vt:lpstr>LAN, WLAN and WSN Terminology</vt:lpstr>
      <vt:lpstr>Elements of a Wireless Network</vt:lpstr>
      <vt:lpstr>Elements of a Wireless Network</vt:lpstr>
      <vt:lpstr>Wireless Local Area Networks (WLANs)</vt:lpstr>
      <vt:lpstr>IEEE 802 Standards Working Groups</vt:lpstr>
      <vt:lpstr>IEEE 802.11</vt:lpstr>
      <vt:lpstr>IEEE 802.11</vt:lpstr>
      <vt:lpstr>Wireless Link Standards</vt:lpstr>
      <vt:lpstr>Wireless Link Characteristics </vt:lpstr>
      <vt:lpstr>Classification of Wireless Networks</vt:lpstr>
      <vt:lpstr>Classification of Wireless Networks</vt:lpstr>
      <vt:lpstr>Wireless LANs</vt:lpstr>
      <vt:lpstr>Infrastructure Wireless LAN</vt:lpstr>
      <vt:lpstr>Wireless Mesh Network</vt:lpstr>
      <vt:lpstr>Wireless Network Taxonomy</vt:lpstr>
      <vt:lpstr>The 802.11 Protocol Stack</vt:lpstr>
      <vt:lpstr>IEEE 802.11 Physical Layer </vt:lpstr>
      <vt:lpstr>Media Access Control</vt:lpstr>
      <vt:lpstr>IEEE 802.11 Physical Layer </vt:lpstr>
      <vt:lpstr>Code Division Multiple Access (CDMA)</vt:lpstr>
      <vt:lpstr>CDMA Encode/Decode</vt:lpstr>
      <vt:lpstr>CDMA: Two-Sender Interference</vt:lpstr>
      <vt:lpstr>IEEE 802.11 Physical Layer </vt:lpstr>
      <vt:lpstr>IEEE 802.11 Physical Layer </vt:lpstr>
      <vt:lpstr>IEEE 802.11 Physical Layer </vt:lpstr>
      <vt:lpstr>Data Rate vs Distance (m)</vt:lpstr>
      <vt:lpstr>IEEE 802.11 Physical Layer</vt:lpstr>
      <vt:lpstr>IEEE 802.11 MAC Frame Format</vt:lpstr>
      <vt:lpstr>802.11 LAN Architecture</vt:lpstr>
      <vt:lpstr>802.11 Management Functions</vt:lpstr>
      <vt:lpstr>Channels and AP Association</vt:lpstr>
      <vt:lpstr>802.11 Overlapping Channels</vt:lpstr>
      <vt:lpstr>802.11: Passive/Active Scanning</vt:lpstr>
      <vt:lpstr>802.11 MAC Layer Protocol</vt:lpstr>
      <vt:lpstr>Figure 4-26.(a)The hidden terminal problem. (b) The exposed station problem. </vt:lpstr>
      <vt:lpstr>The Hidden Terminal Problem</vt:lpstr>
      <vt:lpstr>The Exposed Station Problem</vt:lpstr>
      <vt:lpstr>Distribute Coordination Function (DCF)</vt:lpstr>
      <vt:lpstr>Wireless LAN Protocols [Tanen pp.279-280]</vt:lpstr>
      <vt:lpstr>Wireless LAN Protocols</vt:lpstr>
      <vt:lpstr>Virtual Channel Sensing in CSMA/CA</vt:lpstr>
      <vt:lpstr>Collision Avoidance: RTS-CTS Exchange</vt:lpstr>
      <vt:lpstr>Virtual Channel Sensing in CSMA/CA</vt:lpstr>
      <vt:lpstr>1-Persistent Physical Carrier Sensing </vt:lpstr>
      <vt:lpstr>IEEE 802.11 MAC Protocol: CSMA/CA</vt:lpstr>
      <vt:lpstr>Point Coordinated Function (PCF)</vt:lpstr>
      <vt:lpstr>DCF and PCF Co-Existence</vt:lpstr>
      <vt:lpstr> Inter-frame Spacing in 802.11 </vt:lpstr>
      <vt:lpstr>Basic CSMA/CA </vt:lpstr>
      <vt:lpstr>802.11b Physical Layer</vt:lpstr>
      <vt:lpstr>802.11 Frames - Addresses</vt:lpstr>
      <vt:lpstr>Slide 58</vt:lpstr>
      <vt:lpstr>Slide 59</vt:lpstr>
      <vt:lpstr>Slide 60</vt:lpstr>
      <vt:lpstr>Wireless Network Details</vt:lpstr>
      <vt:lpstr>Wireless Network Details</vt:lpstr>
      <vt:lpstr>Dynamic Rate Adaptation</vt:lpstr>
      <vt:lpstr>Node Contention</vt:lpstr>
      <vt:lpstr>Wireless Link Characteristics</vt:lpstr>
      <vt:lpstr>Slide 66</vt:lpstr>
      <vt:lpstr>Rate Adaptation versus Distance</vt:lpstr>
      <vt:lpstr>ARF – Original Rate Adaptation</vt:lpstr>
      <vt:lpstr>Figure 4-28 Fragmentation in 802.11</vt:lpstr>
      <vt:lpstr>Wireless Networks Summary</vt:lpstr>
      <vt:lpstr>Wireless Networks Summary</vt:lpstr>
      <vt:lpstr>Wireless Networks Summary</vt:lpstr>
    </vt:vector>
  </TitlesOfParts>
  <Company>WPI Computer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Enhancement of TFRC in Wireless Networks</dc:title>
  <dc:creator>default</dc:creator>
  <cp:lastModifiedBy>Windows User</cp:lastModifiedBy>
  <cp:revision>204</cp:revision>
  <dcterms:created xsi:type="dcterms:W3CDTF">2004-01-21T20:05:10Z</dcterms:created>
  <dcterms:modified xsi:type="dcterms:W3CDTF">2019-04-07T06:18:32Z</dcterms:modified>
</cp:coreProperties>
</file>