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microsoft.com/office/2015/10/relationships/revisionInfo" Target="revisionInfo.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2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5"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6"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3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4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4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2"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5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7"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9"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6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6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6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7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5"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6"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7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8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8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2"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9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7"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9"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8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4"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5"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0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0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1"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1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4"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5"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6"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6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6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4"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5"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7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8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8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1"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9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6"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8"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0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0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0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4"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5"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1"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6"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8"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4"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5"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1"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6"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8"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8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8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8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9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4" name="PlaceHolder 3"/>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5" name="PlaceHolder 4"/>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2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0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0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0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1" name="PlaceHolder 5"/>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1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6" name="PlaceHolder 5"/>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8" name="PlaceHolder 7"/>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2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latin typeface="Arial"/>
            </a:endParaRPr>
          </a:p>
        </p:txBody>
      </p:sp>
      <p:sp>
        <p:nvSpPr>
          <p:cNvPr id="32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image" Target="../media/image2.png"/><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5.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4.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8.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7.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2.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5.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image" Target="../media/image2.png"/><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3" name="Shape 10"/>
          <p:cNvPicPr/>
          <p:nvPr/>
        </p:nvPicPr>
        <p:blipFill>
          <a:blip r:embed="rId15"/>
          <a:srcRect l="55219"/>
          <a:stretch/>
        </p:blipFill>
        <p:spPr>
          <a:xfrm>
            <a:off x="0" y="0"/>
            <a:ext cx="4095360" cy="5143320"/>
          </a:xfrm>
          <a:prstGeom prst="rect">
            <a:avLst/>
          </a:prstGeom>
          <a:ln>
            <a:noFill/>
          </a:ln>
        </p:spPr>
      </p:pic>
      <p:sp>
        <p:nvSpPr>
          <p:cNvPr id="4" name="PlaceHolder 1"/>
          <p:cNvSpPr>
            <a:spLocks noGrp="1"/>
          </p:cNvSpPr>
          <p:nvPr>
            <p:ph type="title"/>
          </p:nvPr>
        </p:nvSpPr>
        <p:spPr>
          <a:xfrm>
            <a:off x="3207960" y="3287160"/>
            <a:ext cx="5249880" cy="1159560"/>
          </a:xfrm>
          <a:prstGeom prst="rect">
            <a:avLst/>
          </a:prstGeom>
        </p:spPr>
        <p:txBody>
          <a:bodyPr tIns="91440" bIns="91440" anchor="b"/>
          <a:lstStyle/>
          <a:p>
            <a:r>
              <a:rPr lang="en-US" sz="5000" b="0" strike="noStrike" spc="-1">
                <a:solidFill>
                  <a:srgbClr val="000000"/>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0" name="PlaceHolder 1"/>
          <p:cNvSpPr>
            <a:spLocks noGrp="1"/>
          </p:cNvSpPr>
          <p:nvPr>
            <p:ph type="sldNum"/>
          </p:nvPr>
        </p:nvSpPr>
        <p:spPr>
          <a:xfrm>
            <a:off x="8480520" y="4673520"/>
            <a:ext cx="548280" cy="393120"/>
          </a:xfrm>
          <a:prstGeom prst="rect">
            <a:avLst/>
          </a:prstGeom>
        </p:spPr>
        <p:txBody>
          <a:bodyPr tIns="91440" bIns="91440" anchor="ctr"/>
          <a:lstStyle/>
          <a:p>
            <a:pPr>
              <a:lnSpc>
                <a:spcPct val="100000"/>
              </a:lnSpc>
            </a:pPr>
            <a:fld id="{F920E934-E5AE-4AF6-9C5C-6A533D86968D}" type="slidenum">
              <a:rPr lang="en-US" sz="1400" b="0" strike="noStrike" spc="-1">
                <a:solidFill>
                  <a:srgbClr val="000000"/>
                </a:solidFill>
                <a:latin typeface="Arial"/>
                <a:ea typeface="Arial"/>
              </a:rPr>
              <a:t>‹#›</a:t>
            </a:fld>
            <a:endParaRPr lang="en-US" sz="1400" b="0" strike="noStrike" spc="-1">
              <a:latin typeface="Times New Roman"/>
            </a:endParaRPr>
          </a:p>
        </p:txBody>
      </p:sp>
      <p:pic>
        <p:nvPicPr>
          <p:cNvPr id="361" name="Shape 55"/>
          <p:cNvPicPr/>
          <p:nvPr/>
        </p:nvPicPr>
        <p:blipFill>
          <a:blip r:embed="rId15"/>
          <a:srcRect l="27165"/>
          <a:stretch/>
        </p:blipFill>
        <p:spPr>
          <a:xfrm>
            <a:off x="0" y="0"/>
            <a:ext cx="6660360" cy="5143320"/>
          </a:xfrm>
          <a:prstGeom prst="rect">
            <a:avLst/>
          </a:prstGeom>
          <a:ln>
            <a:noFill/>
          </a:ln>
        </p:spPr>
      </p:pic>
      <p:sp>
        <p:nvSpPr>
          <p:cNvPr id="362" name="PlaceHolder 2"/>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363"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39" name="Shape 48"/>
          <p:cNvPicPr/>
          <p:nvPr/>
        </p:nvPicPr>
        <p:blipFill>
          <a:blip r:embed="rId15"/>
          <a:stretch/>
        </p:blipFill>
        <p:spPr>
          <a:xfrm>
            <a:off x="0" y="0"/>
            <a:ext cx="9143640" cy="5143320"/>
          </a:xfrm>
          <a:prstGeom prst="rect">
            <a:avLst/>
          </a:prstGeom>
          <a:ln>
            <a:noFill/>
          </a:ln>
        </p:spPr>
      </p:pic>
      <p:sp>
        <p:nvSpPr>
          <p:cNvPr id="40" name="PlaceHolder 1"/>
          <p:cNvSpPr>
            <a:spLocks noGrp="1"/>
          </p:cNvSpPr>
          <p:nvPr>
            <p:ph type="sldNum"/>
          </p:nvPr>
        </p:nvSpPr>
        <p:spPr>
          <a:xfrm>
            <a:off x="4297680" y="4673520"/>
            <a:ext cx="548280" cy="393120"/>
          </a:xfrm>
          <a:prstGeom prst="rect">
            <a:avLst/>
          </a:prstGeom>
        </p:spPr>
        <p:txBody>
          <a:bodyPr tIns="91440" bIns="91440" anchor="ctr"/>
          <a:lstStyle/>
          <a:p>
            <a:pPr algn="ctr">
              <a:lnSpc>
                <a:spcPct val="100000"/>
              </a:lnSpc>
            </a:pPr>
            <a:fld id="{305722D2-FD1D-4EAD-9FAF-7D125388A995}" type="slidenum">
              <a:rPr lang="en-US" sz="1400" b="0" strike="noStrike" spc="-1">
                <a:solidFill>
                  <a:srgbClr val="000000"/>
                </a:solidFill>
                <a:latin typeface="Arial"/>
                <a:ea typeface="Arial"/>
              </a:rPr>
              <a:t>‹#›</a:t>
            </a:fld>
            <a:endParaRPr lang="en-US" sz="1400" b="0" strike="noStrike" spc="-1">
              <a:latin typeface="Times New Roman"/>
            </a:endParaRPr>
          </a:p>
        </p:txBody>
      </p:sp>
      <p:sp>
        <p:nvSpPr>
          <p:cNvPr id="41" name="PlaceHolder 2"/>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4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79" name="Shape 13"/>
          <p:cNvPicPr/>
          <p:nvPr/>
        </p:nvPicPr>
        <p:blipFill>
          <a:blip r:embed="rId15"/>
          <a:srcRect r="49961"/>
          <a:stretch/>
        </p:blipFill>
        <p:spPr>
          <a:xfrm>
            <a:off x="4568040" y="0"/>
            <a:ext cx="4575600" cy="5143320"/>
          </a:xfrm>
          <a:prstGeom prst="rect">
            <a:avLst/>
          </a:prstGeom>
          <a:ln>
            <a:noFill/>
          </a:ln>
        </p:spPr>
      </p:pic>
      <p:sp>
        <p:nvSpPr>
          <p:cNvPr id="80" name="CustomShape 1"/>
          <p:cNvSpPr/>
          <p:nvPr/>
        </p:nvSpPr>
        <p:spPr>
          <a:xfrm>
            <a:off x="0" y="0"/>
            <a:ext cx="5300280" cy="51433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1" name="PlaceHolder 2"/>
          <p:cNvSpPr>
            <a:spLocks noGrp="1"/>
          </p:cNvSpPr>
          <p:nvPr>
            <p:ph type="title"/>
          </p:nvPr>
        </p:nvSpPr>
        <p:spPr>
          <a:xfrm>
            <a:off x="685800" y="2878920"/>
            <a:ext cx="3914280" cy="1159560"/>
          </a:xfrm>
          <a:prstGeom prst="rect">
            <a:avLst/>
          </a:prstGeom>
        </p:spPr>
        <p:txBody>
          <a:bodyPr tIns="91440" bIns="91440" anchor="b"/>
          <a:lstStyle/>
          <a:p>
            <a:r>
              <a:rPr lang="en-US" sz="4800" b="0" strike="noStrike" spc="-1">
                <a:solidFill>
                  <a:srgbClr val="000000"/>
                </a:solidFill>
                <a:latin typeface="Arial"/>
              </a:rPr>
              <a:t>Click to edit the title text format</a:t>
            </a:r>
          </a:p>
        </p:txBody>
      </p:sp>
      <p:sp>
        <p:nvSpPr>
          <p:cNvPr id="8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19" name="Shape 40"/>
          <p:cNvPicPr/>
          <p:nvPr/>
        </p:nvPicPr>
        <p:blipFill>
          <a:blip r:embed="rId15"/>
          <a:stretch/>
        </p:blipFill>
        <p:spPr>
          <a:xfrm>
            <a:off x="0" y="0"/>
            <a:ext cx="9143640" cy="5143320"/>
          </a:xfrm>
          <a:prstGeom prst="rect">
            <a:avLst/>
          </a:prstGeom>
          <a:ln>
            <a:noFill/>
          </a:ln>
        </p:spPr>
      </p:pic>
      <p:sp>
        <p:nvSpPr>
          <p:cNvPr id="120" name="PlaceHolder 1"/>
          <p:cNvSpPr>
            <a:spLocks noGrp="1"/>
          </p:cNvSpPr>
          <p:nvPr>
            <p:ph type="title"/>
          </p:nvPr>
        </p:nvSpPr>
        <p:spPr>
          <a:xfrm>
            <a:off x="457200" y="1348920"/>
            <a:ext cx="5510880" cy="857160"/>
          </a:xfrm>
          <a:prstGeom prst="rect">
            <a:avLst/>
          </a:prstGeom>
        </p:spPr>
        <p:txBody>
          <a:bodyPr tIns="91440" bIns="91440" anchor="b"/>
          <a:lstStyle/>
          <a:p>
            <a:r>
              <a:rPr lang="en-US" sz="4800" b="0" strike="noStrike" spc="-1">
                <a:solidFill>
                  <a:srgbClr val="000000"/>
                </a:solidFill>
                <a:latin typeface="Arial"/>
              </a:rPr>
              <a:t>Click to edit the title text format</a:t>
            </a:r>
          </a:p>
        </p:txBody>
      </p:sp>
      <p:sp>
        <p:nvSpPr>
          <p:cNvPr id="121" name="PlaceHolder 2"/>
          <p:cNvSpPr>
            <a:spLocks noGrp="1"/>
          </p:cNvSpPr>
          <p:nvPr>
            <p:ph type="sldNum"/>
          </p:nvPr>
        </p:nvSpPr>
        <p:spPr>
          <a:xfrm>
            <a:off x="8480520" y="4673520"/>
            <a:ext cx="548280" cy="393120"/>
          </a:xfrm>
          <a:prstGeom prst="rect">
            <a:avLst/>
          </a:prstGeom>
        </p:spPr>
        <p:txBody>
          <a:bodyPr tIns="91440" bIns="91440" anchor="ctr"/>
          <a:lstStyle/>
          <a:p>
            <a:pPr>
              <a:lnSpc>
                <a:spcPct val="100000"/>
              </a:lnSpc>
            </a:pPr>
            <a:fld id="{BF1720A7-D427-4ACF-B19C-30BAE99BE649}" type="slidenum">
              <a:rPr lang="en-US" sz="1400" b="0" strike="noStrike" spc="-1">
                <a:solidFill>
                  <a:srgbClr val="000000"/>
                </a:solidFill>
                <a:latin typeface="Arial"/>
                <a:ea typeface="Arial"/>
              </a:rPr>
              <a:t>‹#›</a:t>
            </a:fld>
            <a:endParaRPr lang="en-US" sz="1400" b="0" strike="noStrike" spc="-1">
              <a:latin typeface="Times New Roman"/>
            </a:endParaRPr>
          </a:p>
        </p:txBody>
      </p:sp>
      <p:sp>
        <p:nvSpPr>
          <p:cNvPr id="12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59" name="Shape 18"/>
          <p:cNvPicPr/>
          <p:nvPr/>
        </p:nvPicPr>
        <p:blipFill>
          <a:blip r:embed="rId15"/>
          <a:stretch/>
        </p:blipFill>
        <p:spPr>
          <a:xfrm>
            <a:off x="0" y="0"/>
            <a:ext cx="9143640" cy="5143320"/>
          </a:xfrm>
          <a:prstGeom prst="rect">
            <a:avLst/>
          </a:prstGeom>
          <a:ln>
            <a:noFill/>
          </a:ln>
        </p:spPr>
      </p:pic>
      <p:sp>
        <p:nvSpPr>
          <p:cNvPr id="160" name="PlaceHolder 1"/>
          <p:cNvSpPr>
            <a:spLocks noGrp="1"/>
          </p:cNvSpPr>
          <p:nvPr>
            <p:ph type="body"/>
          </p:nvPr>
        </p:nvSpPr>
        <p:spPr>
          <a:xfrm>
            <a:off x="2483280" y="836280"/>
            <a:ext cx="4176720" cy="3471120"/>
          </a:xfrm>
          <a:prstGeom prst="rect">
            <a:avLst/>
          </a:prstGeom>
        </p:spPr>
        <p:txBody>
          <a:bodyPr tIns="91440" bIns="91440" anchor="ct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400" b="0" strike="noStrike" spc="-1">
                <a:solidFill>
                  <a:srgbClr val="000000"/>
                </a:solidFill>
                <a:latin typeface="Arial"/>
              </a:rPr>
              <a:t>Seventh Outline Level</a:t>
            </a:r>
          </a:p>
        </p:txBody>
      </p:sp>
      <p:sp>
        <p:nvSpPr>
          <p:cNvPr id="161" name="PlaceHolder 2"/>
          <p:cNvSpPr>
            <a:spLocks noGrp="1"/>
          </p:cNvSpPr>
          <p:nvPr>
            <p:ph type="sldNum"/>
          </p:nvPr>
        </p:nvSpPr>
        <p:spPr>
          <a:xfrm>
            <a:off x="4297680" y="4673520"/>
            <a:ext cx="548280" cy="393120"/>
          </a:xfrm>
          <a:prstGeom prst="rect">
            <a:avLst/>
          </a:prstGeom>
        </p:spPr>
        <p:txBody>
          <a:bodyPr tIns="91440" bIns="91440" anchor="ctr"/>
          <a:lstStyle/>
          <a:p>
            <a:pPr algn="ctr">
              <a:lnSpc>
                <a:spcPct val="100000"/>
              </a:lnSpc>
            </a:pPr>
            <a:fld id="{EF269F54-8B5D-44E8-B498-696C32FA2D8C}" type="slidenum">
              <a:rPr lang="en-US" sz="1400" b="0" strike="noStrike" spc="-1">
                <a:solidFill>
                  <a:srgbClr val="000000"/>
                </a:solidFill>
                <a:latin typeface="Arial"/>
                <a:ea typeface="Arial"/>
              </a:rPr>
              <a:t>‹#›</a:t>
            </a:fld>
            <a:endParaRPr lang="en-US" sz="1400" b="0" strike="noStrike" spc="-1">
              <a:latin typeface="Times New Roman"/>
            </a:endParaRPr>
          </a:p>
        </p:txBody>
      </p:sp>
      <p:sp>
        <p:nvSpPr>
          <p:cNvPr id="162" name="PlaceHolder 3"/>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99" name="Shape 22"/>
          <p:cNvPicPr/>
          <p:nvPr/>
        </p:nvPicPr>
        <p:blipFill>
          <a:blip r:embed="rId15"/>
          <a:stretch/>
        </p:blipFill>
        <p:spPr>
          <a:xfrm>
            <a:off x="0" y="0"/>
            <a:ext cx="9143640" cy="5143320"/>
          </a:xfrm>
          <a:prstGeom prst="rect">
            <a:avLst/>
          </a:prstGeom>
          <a:ln>
            <a:noFill/>
          </a:ln>
        </p:spPr>
      </p:pic>
      <p:sp>
        <p:nvSpPr>
          <p:cNvPr id="200" name="PlaceHolder 1"/>
          <p:cNvSpPr>
            <a:spLocks noGrp="1"/>
          </p:cNvSpPr>
          <p:nvPr>
            <p:ph type="title"/>
          </p:nvPr>
        </p:nvSpPr>
        <p:spPr>
          <a:xfrm>
            <a:off x="457200" y="1348920"/>
            <a:ext cx="5510880" cy="857160"/>
          </a:xfrm>
          <a:prstGeom prst="rect">
            <a:avLst/>
          </a:prstGeom>
        </p:spPr>
        <p:txBody>
          <a:bodyPr tIns="91440" bIns="91440" anchor="b"/>
          <a:lstStyle/>
          <a:p>
            <a:r>
              <a:rPr lang="en-US" sz="4800" b="0" strike="noStrike" spc="-1">
                <a:solidFill>
                  <a:srgbClr val="000000"/>
                </a:solidFill>
                <a:latin typeface="Arial"/>
              </a:rPr>
              <a:t>Click to edit the title text format</a:t>
            </a:r>
          </a:p>
        </p:txBody>
      </p:sp>
      <p:sp>
        <p:nvSpPr>
          <p:cNvPr id="201" name="PlaceHolder 2"/>
          <p:cNvSpPr>
            <a:spLocks noGrp="1"/>
          </p:cNvSpPr>
          <p:nvPr>
            <p:ph type="body"/>
          </p:nvPr>
        </p:nvSpPr>
        <p:spPr>
          <a:xfrm>
            <a:off x="457200" y="2244240"/>
            <a:ext cx="5510880" cy="260496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02" name="PlaceHolder 3"/>
          <p:cNvSpPr>
            <a:spLocks noGrp="1"/>
          </p:cNvSpPr>
          <p:nvPr>
            <p:ph type="sldNum"/>
          </p:nvPr>
        </p:nvSpPr>
        <p:spPr>
          <a:xfrm>
            <a:off x="8480520" y="4673520"/>
            <a:ext cx="548280" cy="393120"/>
          </a:xfrm>
          <a:prstGeom prst="rect">
            <a:avLst/>
          </a:prstGeom>
        </p:spPr>
        <p:txBody>
          <a:bodyPr tIns="91440" bIns="91440" anchor="ctr"/>
          <a:lstStyle/>
          <a:p>
            <a:pPr>
              <a:lnSpc>
                <a:spcPct val="100000"/>
              </a:lnSpc>
            </a:pPr>
            <a:fld id="{EC27C7E4-36DD-424B-96EC-165D8E689C67}" type="slidenum">
              <a:rPr lang="en-US" sz="1400" b="0" strike="noStrike" spc="-1">
                <a:solidFill>
                  <a:srgbClr val="000000"/>
                </a:solidFill>
                <a:latin typeface="Arial"/>
                <a:ea typeface="Arial"/>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239" name="Shape 51"/>
          <p:cNvPicPr/>
          <p:nvPr/>
        </p:nvPicPr>
        <p:blipFill>
          <a:blip r:embed="rId15"/>
          <a:stretch/>
        </p:blipFill>
        <p:spPr>
          <a:xfrm>
            <a:off x="0" y="0"/>
            <a:ext cx="9143640" cy="5143320"/>
          </a:xfrm>
          <a:prstGeom prst="rect">
            <a:avLst/>
          </a:prstGeom>
          <a:ln>
            <a:noFill/>
          </a:ln>
        </p:spPr>
      </p:pic>
      <p:sp>
        <p:nvSpPr>
          <p:cNvPr id="240" name="PlaceHolder 1"/>
          <p:cNvSpPr>
            <a:spLocks noGrp="1"/>
          </p:cNvSpPr>
          <p:nvPr>
            <p:ph type="sldNum"/>
          </p:nvPr>
        </p:nvSpPr>
        <p:spPr>
          <a:xfrm>
            <a:off x="4297680" y="4447800"/>
            <a:ext cx="548280" cy="393120"/>
          </a:xfrm>
          <a:prstGeom prst="rect">
            <a:avLst/>
          </a:prstGeom>
        </p:spPr>
        <p:txBody>
          <a:bodyPr tIns="91440" bIns="91440" anchor="ctr"/>
          <a:lstStyle/>
          <a:p>
            <a:pPr algn="ctr">
              <a:lnSpc>
                <a:spcPct val="100000"/>
              </a:lnSpc>
            </a:pPr>
            <a:fld id="{6ACBDDF7-1260-453C-84AE-5AEE3B02B649}" type="slidenum">
              <a:rPr lang="en-US" sz="1400" b="0" strike="noStrike" spc="-1">
                <a:solidFill>
                  <a:srgbClr val="999999"/>
                </a:solidFill>
                <a:latin typeface="Arial"/>
                <a:ea typeface="Arial"/>
              </a:rPr>
              <a:t>‹#›</a:t>
            </a:fld>
            <a:endParaRPr lang="en-US" sz="1400" b="0" strike="noStrike" spc="-1">
              <a:latin typeface="Times New Roman"/>
            </a:endParaRPr>
          </a:p>
        </p:txBody>
      </p:sp>
      <p:sp>
        <p:nvSpPr>
          <p:cNvPr id="241" name="PlaceHolder 2"/>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24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279" name="Shape 44"/>
          <p:cNvPicPr/>
          <p:nvPr/>
        </p:nvPicPr>
        <p:blipFill>
          <a:blip r:embed="rId15"/>
          <a:stretch/>
        </p:blipFill>
        <p:spPr>
          <a:xfrm>
            <a:off x="0" y="0"/>
            <a:ext cx="9143640" cy="5143320"/>
          </a:xfrm>
          <a:prstGeom prst="rect">
            <a:avLst/>
          </a:prstGeom>
          <a:ln>
            <a:noFill/>
          </a:ln>
        </p:spPr>
      </p:pic>
      <p:sp>
        <p:nvSpPr>
          <p:cNvPr id="280" name="PlaceHolder 1"/>
          <p:cNvSpPr>
            <a:spLocks noGrp="1"/>
          </p:cNvSpPr>
          <p:nvPr>
            <p:ph type="body"/>
          </p:nvPr>
        </p:nvSpPr>
        <p:spPr>
          <a:xfrm>
            <a:off x="457200" y="4406400"/>
            <a:ext cx="8229240" cy="5191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281" name="PlaceHolder 2"/>
          <p:cNvSpPr>
            <a:spLocks noGrp="1"/>
          </p:cNvSpPr>
          <p:nvPr>
            <p:ph type="sldNum"/>
          </p:nvPr>
        </p:nvSpPr>
        <p:spPr>
          <a:xfrm>
            <a:off x="8480520" y="4673520"/>
            <a:ext cx="548280" cy="393120"/>
          </a:xfrm>
          <a:prstGeom prst="rect">
            <a:avLst/>
          </a:prstGeom>
        </p:spPr>
        <p:txBody>
          <a:bodyPr tIns="91440" bIns="91440" anchor="ctr"/>
          <a:lstStyle/>
          <a:p>
            <a:pPr>
              <a:lnSpc>
                <a:spcPct val="100000"/>
              </a:lnSpc>
            </a:pPr>
            <a:fld id="{6004CD2D-17DC-49C1-AF14-1790C03A0EB8}" type="slidenum">
              <a:rPr lang="en-US" sz="1400" b="0" strike="noStrike" spc="-1">
                <a:solidFill>
                  <a:srgbClr val="000000"/>
                </a:solidFill>
                <a:latin typeface="Arial"/>
                <a:ea typeface="Arial"/>
              </a:rPr>
              <a:t>‹#›</a:t>
            </a:fld>
            <a:endParaRPr lang="en-US" sz="1400" b="0" strike="noStrike" spc="-1">
              <a:latin typeface="Times New Roman"/>
            </a:endParaRPr>
          </a:p>
        </p:txBody>
      </p:sp>
      <p:sp>
        <p:nvSpPr>
          <p:cNvPr id="282" name="PlaceHolder 3"/>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319" name="Shape 27"/>
          <p:cNvPicPr/>
          <p:nvPr/>
        </p:nvPicPr>
        <p:blipFill>
          <a:blip r:embed="rId15"/>
          <a:stretch/>
        </p:blipFill>
        <p:spPr>
          <a:xfrm>
            <a:off x="0" y="0"/>
            <a:ext cx="9143640" cy="5143320"/>
          </a:xfrm>
          <a:prstGeom prst="rect">
            <a:avLst/>
          </a:prstGeom>
          <a:ln>
            <a:noFill/>
          </a:ln>
        </p:spPr>
      </p:pic>
      <p:sp>
        <p:nvSpPr>
          <p:cNvPr id="320" name="PlaceHolder 1"/>
          <p:cNvSpPr>
            <a:spLocks noGrp="1"/>
          </p:cNvSpPr>
          <p:nvPr>
            <p:ph type="title"/>
          </p:nvPr>
        </p:nvSpPr>
        <p:spPr>
          <a:xfrm>
            <a:off x="457200" y="1348920"/>
            <a:ext cx="5510880" cy="857160"/>
          </a:xfrm>
          <a:prstGeom prst="rect">
            <a:avLst/>
          </a:prstGeom>
        </p:spPr>
        <p:txBody>
          <a:bodyPr tIns="91440" bIns="91440" anchor="b"/>
          <a:lstStyle/>
          <a:p>
            <a:r>
              <a:rPr lang="en-US" sz="4800" b="0" strike="noStrike" spc="-1">
                <a:solidFill>
                  <a:srgbClr val="000000"/>
                </a:solidFill>
                <a:latin typeface="Arial"/>
              </a:rPr>
              <a:t>Click to edit the title text format</a:t>
            </a:r>
          </a:p>
        </p:txBody>
      </p:sp>
      <p:sp>
        <p:nvSpPr>
          <p:cNvPr id="321" name="PlaceHolder 2"/>
          <p:cNvSpPr>
            <a:spLocks noGrp="1"/>
          </p:cNvSpPr>
          <p:nvPr>
            <p:ph type="body"/>
          </p:nvPr>
        </p:nvSpPr>
        <p:spPr>
          <a:xfrm>
            <a:off x="457200" y="2211840"/>
            <a:ext cx="2674800" cy="26377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600" b="0" strike="noStrike" spc="-1">
                <a:solidFill>
                  <a:srgbClr val="000000"/>
                </a:solidFill>
                <a:latin typeface="Arial"/>
              </a:rPr>
              <a:t>Seventh Outline Level</a:t>
            </a:r>
          </a:p>
        </p:txBody>
      </p:sp>
      <p:sp>
        <p:nvSpPr>
          <p:cNvPr id="322" name="PlaceHolder 3"/>
          <p:cNvSpPr>
            <a:spLocks noGrp="1"/>
          </p:cNvSpPr>
          <p:nvPr>
            <p:ph type="body"/>
          </p:nvPr>
        </p:nvSpPr>
        <p:spPr>
          <a:xfrm>
            <a:off x="3293280" y="2211840"/>
            <a:ext cx="2674800" cy="26377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600" b="0" strike="noStrike" spc="-1">
                <a:solidFill>
                  <a:srgbClr val="000000"/>
                </a:solidFill>
                <a:latin typeface="Arial"/>
              </a:rPr>
              <a:t>Seventh Outline Level</a:t>
            </a:r>
          </a:p>
        </p:txBody>
      </p:sp>
      <p:sp>
        <p:nvSpPr>
          <p:cNvPr id="323" name="PlaceHolder 4"/>
          <p:cNvSpPr>
            <a:spLocks noGrp="1"/>
          </p:cNvSpPr>
          <p:nvPr>
            <p:ph type="sldNum"/>
          </p:nvPr>
        </p:nvSpPr>
        <p:spPr>
          <a:xfrm>
            <a:off x="8480520" y="4673520"/>
            <a:ext cx="548280" cy="393120"/>
          </a:xfrm>
          <a:prstGeom prst="rect">
            <a:avLst/>
          </a:prstGeom>
        </p:spPr>
        <p:txBody>
          <a:bodyPr tIns="91440" bIns="91440" anchor="ctr"/>
          <a:lstStyle/>
          <a:p>
            <a:pPr>
              <a:lnSpc>
                <a:spcPct val="100000"/>
              </a:lnSpc>
            </a:pPr>
            <a:fld id="{FBEB2A2E-2498-4117-8CAE-C0589A9BF628}" type="slidenum">
              <a:rPr lang="en-US" sz="1400" b="0" strike="noStrike" spc="-1">
                <a:solidFill>
                  <a:srgbClr val="000000"/>
                </a:solidFill>
                <a:latin typeface="Arial"/>
                <a:ea typeface="Arial"/>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Shape 1"/>
          <p:cNvSpPr txBox="1"/>
          <p:nvPr/>
        </p:nvSpPr>
        <p:spPr>
          <a:xfrm>
            <a:off x="2955960" y="2084040"/>
            <a:ext cx="5581800" cy="1467000"/>
          </a:xfrm>
          <a:prstGeom prst="rect">
            <a:avLst/>
          </a:prstGeom>
          <a:noFill/>
          <a:ln>
            <a:noFill/>
          </a:ln>
        </p:spPr>
        <p:txBody>
          <a:bodyPr tIns="91440" bIns="91440" anchor="b"/>
          <a:lstStyle/>
          <a:p>
            <a:pPr algn="r">
              <a:lnSpc>
                <a:spcPct val="100000"/>
              </a:lnSpc>
            </a:pPr>
            <a:r>
              <a:rPr lang="en-US" sz="5400" b="0" strike="noStrike" spc="-1">
                <a:solidFill>
                  <a:srgbClr val="FFFFFF"/>
                </a:solidFill>
                <a:latin typeface="Showcard Gothic"/>
                <a:ea typeface="Lato Light"/>
              </a:rPr>
              <a:t>BIO-DIVERSITY</a:t>
            </a:r>
            <a:endParaRPr lang="en-US" sz="5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340350" y="1376296"/>
            <a:ext cx="5510880" cy="857160"/>
          </a:xfrm>
          <a:prstGeom prst="rect">
            <a:avLst/>
          </a:prstGeom>
          <a:noFill/>
          <a:ln>
            <a:noFill/>
          </a:ln>
        </p:spPr>
        <p:txBody>
          <a:bodyPr tIns="91440" bIns="91440" anchor="b"/>
          <a:lstStyle/>
          <a:p>
            <a:pPr>
              <a:lnSpc>
                <a:spcPct val="100000"/>
              </a:lnSpc>
            </a:pPr>
            <a:r>
              <a:rPr lang="en-US" sz="3200" b="0" strike="noStrike" spc="-1" dirty="0">
                <a:solidFill>
                  <a:srgbClr val="372D7D"/>
                </a:solidFill>
                <a:latin typeface="Showcard Gothic" panose="04020904020102020604" pitchFamily="82" charset="0"/>
                <a:ea typeface="Adobe Gothic Std B"/>
              </a:rPr>
              <a:t>1</a:t>
            </a:r>
            <a:r>
              <a:rPr lang="en-US" sz="3200" b="0" strike="noStrike" spc="-1" dirty="0">
                <a:solidFill>
                  <a:srgbClr val="372D7D"/>
                </a:solidFill>
                <a:latin typeface="Adobe Gothic Std B"/>
                <a:ea typeface="Adobe Gothic Std B"/>
              </a:rPr>
              <a:t>.  </a:t>
            </a:r>
            <a:r>
              <a:rPr lang="en-US" sz="3200" b="0" strike="noStrike" spc="-1" dirty="0">
                <a:solidFill>
                  <a:srgbClr val="372D7D"/>
                </a:solidFill>
                <a:latin typeface="Showcard Gothic" panose="04020904020102020604" pitchFamily="82" charset="0"/>
                <a:ea typeface="Adobe Gothic Std B"/>
              </a:rPr>
              <a:t>Ecological stability</a:t>
            </a:r>
            <a:r>
              <a:rPr lang="en-US" sz="3200" b="0" strike="noStrike" spc="-1" dirty="0">
                <a:solidFill>
                  <a:srgbClr val="372D7D"/>
                </a:solidFill>
                <a:latin typeface="Adobe Gothic Std B"/>
                <a:ea typeface="Adobe Gothic Std B"/>
              </a:rPr>
              <a:t>:- </a:t>
            </a:r>
            <a:br>
              <a:rPr dirty="0"/>
            </a:br>
            <a:br>
              <a:rPr dirty="0"/>
            </a:br>
            <a:endParaRPr lang="en-US" sz="4000" b="0" strike="noStrike" spc="-1" dirty="0">
              <a:solidFill>
                <a:srgbClr val="000000"/>
              </a:solidFill>
              <a:latin typeface="Arial"/>
            </a:endParaRPr>
          </a:p>
        </p:txBody>
      </p:sp>
      <p:sp>
        <p:nvSpPr>
          <p:cNvPr id="2" name="TextBox 1">
            <a:extLst>
              <a:ext uri="{FF2B5EF4-FFF2-40B4-BE49-F238E27FC236}">
                <a16:creationId xmlns:a16="http://schemas.microsoft.com/office/drawing/2014/main" id="{A6D5BF26-0622-48E4-9E21-A690ADCA61DF}"/>
              </a:ext>
            </a:extLst>
          </p:cNvPr>
          <p:cNvSpPr txBox="1"/>
          <p:nvPr/>
        </p:nvSpPr>
        <p:spPr>
          <a:xfrm>
            <a:off x="683806" y="1804876"/>
            <a:ext cx="5326912" cy="2554545"/>
          </a:xfrm>
          <a:prstGeom prst="rect">
            <a:avLst/>
          </a:prstGeom>
          <a:noFill/>
        </p:spPr>
        <p:txBody>
          <a:bodyPr wrap="square" rtlCol="0">
            <a:spAutoFit/>
          </a:bodyPr>
          <a:lstStyle/>
          <a:p>
            <a:r>
              <a:rPr lang="en-US" sz="3200" spc="-1" dirty="0">
                <a:solidFill>
                  <a:srgbClr val="5243BB"/>
                </a:solidFill>
                <a:latin typeface="Adobe Arabic" panose="02040503050201020203" pitchFamily="18" charset="-78"/>
                <a:ea typeface="Microsoft Himalaya"/>
                <a:cs typeface="Adobe Arabic" panose="02040503050201020203" pitchFamily="18" charset="-78"/>
              </a:rPr>
              <a:t>Ecosystems including (air and water purification, soil fertility etc.) provide support of production and services without  which humans could not survive.</a:t>
            </a:r>
            <a:br>
              <a:rPr lang="en-US" sz="3200" dirty="0">
                <a:latin typeface="Adobe Arabic" panose="02040503050201020203" pitchFamily="18" charset="-78"/>
                <a:cs typeface="Adobe Arabic" panose="02040503050201020203" pitchFamily="18" charset="-78"/>
              </a:rPr>
            </a:br>
            <a:endParaRPr lang="en-US" sz="3200" dirty="0">
              <a:latin typeface="Adobe Arabic" panose="02040503050201020203" pitchFamily="18" charset="-78"/>
              <a:cs typeface="Adobe Arabic" panose="02040503050201020203" pitchFamily="18" charset="-78"/>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15" name="TextShape 1"/>
          <p:cNvSpPr txBox="1"/>
          <p:nvPr/>
        </p:nvSpPr>
        <p:spPr>
          <a:xfrm>
            <a:off x="382705" y="2954503"/>
            <a:ext cx="5510880" cy="857160"/>
          </a:xfrm>
          <a:prstGeom prst="rect">
            <a:avLst/>
          </a:prstGeom>
          <a:noFill/>
          <a:ln>
            <a:noFill/>
          </a:ln>
        </p:spPr>
        <p:txBody>
          <a:bodyPr tIns="91440" bIns="91440" anchor="b"/>
          <a:lstStyle/>
          <a:p>
            <a:pPr>
              <a:lnSpc>
                <a:spcPct val="100000"/>
              </a:lnSpc>
            </a:pPr>
            <a:r>
              <a:rPr lang="en-US" sz="4000" b="0" strike="noStrike" spc="-1" dirty="0">
                <a:solidFill>
                  <a:srgbClr val="1D405D"/>
                </a:solidFill>
                <a:latin typeface="Showcard Gothic" panose="04020904020102020604" pitchFamily="82" charset="0"/>
                <a:ea typeface="Lato Hairline"/>
              </a:rPr>
              <a:t>2. Natural Resources:-</a:t>
            </a:r>
            <a:br>
              <a:rPr dirty="0"/>
            </a:br>
            <a:br>
              <a:rPr dirty="0"/>
            </a:br>
            <a:r>
              <a:rPr lang="en-US" sz="4000" b="0" strike="noStrike" spc="-1" dirty="0">
                <a:solidFill>
                  <a:srgbClr val="1D405D"/>
                </a:solidFill>
                <a:latin typeface="Lato Hairline"/>
                <a:ea typeface="Lato Hairline"/>
              </a:rPr>
              <a:t>	</a:t>
            </a:r>
            <a:r>
              <a:rPr lang="en-US" sz="3600" b="0" strike="noStrike" spc="-1" dirty="0">
                <a:solidFill>
                  <a:srgbClr val="29555D"/>
                </a:solidFill>
                <a:latin typeface="Lato Hairline"/>
                <a:ea typeface="Lato Hairline"/>
              </a:rPr>
              <a:t>Food, water ,wood, </a:t>
            </a:r>
            <a:br>
              <a:rPr dirty="0"/>
            </a:br>
            <a:r>
              <a:rPr lang="en-US" sz="3600" b="0" strike="noStrike" spc="-1" dirty="0">
                <a:solidFill>
                  <a:srgbClr val="29555D"/>
                </a:solidFill>
                <a:latin typeface="Lato Hairline"/>
                <a:ea typeface="Lato Hairline"/>
              </a:rPr>
              <a:t>energy </a:t>
            </a:r>
            <a:r>
              <a:rPr lang="en-US" sz="3600" spc="-1" dirty="0">
                <a:solidFill>
                  <a:srgbClr val="29555D"/>
                </a:solidFill>
                <a:latin typeface="Lato Hairline"/>
                <a:ea typeface="Lato Hairline"/>
              </a:rPr>
              <a:t>and medicines </a:t>
            </a:r>
            <a:r>
              <a:rPr lang="en-US" sz="3600" b="0" strike="noStrike" spc="-1" dirty="0">
                <a:solidFill>
                  <a:srgbClr val="29555D"/>
                </a:solidFill>
                <a:latin typeface="Lato Hairline"/>
                <a:ea typeface="Lato Hairline"/>
              </a:rPr>
              <a:t>etc.</a:t>
            </a:r>
            <a:endParaRPr lang="en-US" sz="3600" b="0" strike="noStrike" spc="-1" dirty="0">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212719" y="982649"/>
            <a:ext cx="8229240" cy="519120"/>
          </a:xfrm>
          <a:prstGeom prst="rect">
            <a:avLst/>
          </a:prstGeom>
          <a:noFill/>
          <a:ln>
            <a:noFill/>
          </a:ln>
        </p:spPr>
        <p:txBody>
          <a:bodyPr tIns="91440" bIns="91440"/>
          <a:lstStyle/>
          <a:p>
            <a:pPr algn="just">
              <a:lnSpc>
                <a:spcPct val="100000"/>
              </a:lnSpc>
            </a:pPr>
            <a:r>
              <a:rPr lang="en-US" sz="3200" b="0" strike="noStrike" spc="-1" dirty="0">
                <a:solidFill>
                  <a:srgbClr val="372D7D"/>
                </a:solidFill>
                <a:latin typeface="Showcard Gothic"/>
                <a:ea typeface="Lato Light"/>
              </a:rPr>
              <a:t>3. Economic benefits to humans :- </a:t>
            </a:r>
            <a:endParaRPr lang="en-US" sz="3200" b="0" strike="noStrike" spc="-1" dirty="0">
              <a:solidFill>
                <a:srgbClr val="000000"/>
              </a:solidFill>
              <a:latin typeface="Arial"/>
            </a:endParaRPr>
          </a:p>
          <a:p>
            <a:pPr algn="just">
              <a:lnSpc>
                <a:spcPct val="100000"/>
              </a:lnSpc>
            </a:pPr>
            <a:endParaRPr lang="en-US" sz="3200" b="0" strike="noStrike" spc="-1" dirty="0">
              <a:solidFill>
                <a:srgbClr val="000000"/>
              </a:solidFill>
              <a:latin typeface="Arial"/>
            </a:endParaRPr>
          </a:p>
          <a:p>
            <a:pPr algn="just">
              <a:lnSpc>
                <a:spcPct val="100000"/>
              </a:lnSpc>
            </a:pPr>
            <a:endParaRPr lang="en-US" sz="3200" b="0" strike="noStrike" spc="-1" dirty="0">
              <a:solidFill>
                <a:srgbClr val="000000"/>
              </a:solidFill>
              <a:latin typeface="Arial"/>
            </a:endParaRPr>
          </a:p>
        </p:txBody>
      </p:sp>
      <p:sp>
        <p:nvSpPr>
          <p:cNvPr id="2" name="TextBox 1">
            <a:extLst>
              <a:ext uri="{FF2B5EF4-FFF2-40B4-BE49-F238E27FC236}">
                <a16:creationId xmlns:a16="http://schemas.microsoft.com/office/drawing/2014/main" id="{1B4FAE78-3AB3-4BBA-988F-B71A218995E5}"/>
              </a:ext>
            </a:extLst>
          </p:cNvPr>
          <p:cNvSpPr txBox="1"/>
          <p:nvPr/>
        </p:nvSpPr>
        <p:spPr>
          <a:xfrm>
            <a:off x="414670" y="2190307"/>
            <a:ext cx="5528930" cy="2246769"/>
          </a:xfrm>
          <a:prstGeom prst="rect">
            <a:avLst/>
          </a:prstGeom>
          <a:noFill/>
        </p:spPr>
        <p:txBody>
          <a:bodyPr wrap="square" rtlCol="0">
            <a:spAutoFit/>
          </a:bodyPr>
          <a:lstStyle/>
          <a:p>
            <a:pPr algn="just">
              <a:lnSpc>
                <a:spcPct val="100000"/>
              </a:lnSpc>
            </a:pPr>
            <a:r>
              <a:rPr lang="en-US" sz="2000" spc="-1" dirty="0">
                <a:solidFill>
                  <a:srgbClr val="1D405D"/>
                </a:solidFill>
                <a:latin typeface="Adobe Gothic Std B" panose="020B0800000000000000" pitchFamily="34" charset="-128"/>
                <a:ea typeface="Adobe Gothic Std B" panose="020B0800000000000000" pitchFamily="34" charset="-128"/>
              </a:rPr>
              <a:t>Most people see biodiversity as a reservoir of resources for the manufacture of food, and cosmetic products.</a:t>
            </a:r>
          </a:p>
          <a:p>
            <a:pPr algn="just">
              <a:lnSpc>
                <a:spcPct val="100000"/>
              </a:lnSpc>
            </a:pPr>
            <a:endParaRPr lang="en-US" sz="2000" spc="-1" dirty="0">
              <a:solidFill>
                <a:srgbClr val="1D405D"/>
              </a:solidFill>
              <a:latin typeface="Adobe Gothic Std B" panose="020B0800000000000000" pitchFamily="34" charset="-128"/>
              <a:ea typeface="Adobe Gothic Std B" panose="020B0800000000000000" pitchFamily="34" charset="-128"/>
            </a:endParaRPr>
          </a:p>
          <a:p>
            <a:pPr algn="just">
              <a:lnSpc>
                <a:spcPct val="100000"/>
              </a:lnSpc>
            </a:pPr>
            <a:r>
              <a:rPr lang="en-US" sz="2000" spc="-1" dirty="0">
                <a:solidFill>
                  <a:srgbClr val="1D405D"/>
                </a:solidFill>
                <a:latin typeface="Adobe Gothic Std B" panose="020B0800000000000000" pitchFamily="34" charset="-128"/>
                <a:ea typeface="Adobe Gothic Std B" panose="020B0800000000000000" pitchFamily="34" charset="-128"/>
              </a:rPr>
              <a:t>Also in tourism and recreation </a:t>
            </a:r>
            <a:r>
              <a:rPr lang="en-US" sz="2000" spc="-1" dirty="0">
                <a:solidFill>
                  <a:schemeClr val="accent1">
                    <a:lumMod val="50000"/>
                  </a:schemeClr>
                </a:solidFill>
                <a:latin typeface="Adobe Gothic Std B" panose="020B0800000000000000" pitchFamily="34" charset="-128"/>
                <a:ea typeface="Adobe Gothic Std B" panose="020B0800000000000000" pitchFamily="34" charset="-128"/>
              </a:rPr>
              <a:t>i.e.</a:t>
            </a:r>
            <a:r>
              <a:rPr lang="en-US" sz="2000" spc="-1" dirty="0">
                <a:solidFill>
                  <a:srgbClr val="1D405D"/>
                </a:solidFill>
                <a:latin typeface="Adobe Gothic Std B" panose="020B0800000000000000" pitchFamily="34" charset="-128"/>
                <a:ea typeface="Adobe Gothic Std B" panose="020B0800000000000000" pitchFamily="34" charset="-128"/>
              </a:rPr>
              <a:t>  wild nature and animals are a source of beauty and joy for many people.</a:t>
            </a:r>
            <a:endParaRPr lang="en-US" sz="2000" spc="-1" dirty="0">
              <a:solidFill>
                <a:srgbClr val="000000"/>
              </a:solidFill>
              <a:latin typeface="Adobe Gothic Std B" panose="020B0800000000000000" pitchFamily="34" charset="-128"/>
              <a:ea typeface="Adobe Gothic Std B" panose="020B0800000000000000" pitchFamily="34" charset="-128"/>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17" name="TextShape 1"/>
          <p:cNvSpPr txBox="1"/>
          <p:nvPr/>
        </p:nvSpPr>
        <p:spPr>
          <a:xfrm>
            <a:off x="2216905" y="3044369"/>
            <a:ext cx="4752720" cy="1379160"/>
          </a:xfrm>
          <a:prstGeom prst="rect">
            <a:avLst/>
          </a:prstGeom>
          <a:noFill/>
          <a:ln>
            <a:noFill/>
          </a:ln>
        </p:spPr>
        <p:txBody>
          <a:bodyPr tIns="91440" bIns="91440" anchor="b"/>
          <a:lstStyle/>
          <a:p>
            <a:pPr algn="ctr">
              <a:lnSpc>
                <a:spcPct val="100000"/>
              </a:lnSpc>
            </a:pPr>
            <a:r>
              <a:rPr lang="en-US" sz="4800" b="0" strike="noStrike" spc="-1" dirty="0">
                <a:solidFill>
                  <a:srgbClr val="712627"/>
                </a:solidFill>
                <a:latin typeface="Lithos Pro Regular"/>
                <a:ea typeface="Lato Hairline"/>
              </a:rPr>
              <a:t>Factors responsible for decline of biodiversity:-</a:t>
            </a:r>
            <a:endParaRPr lang="en-US" sz="4800" b="0" strike="noStrike" spc="-1" dirty="0">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2961360" y="273240"/>
            <a:ext cx="343440" cy="333720"/>
          </a:xfrm>
          <a:custGeom>
            <a:avLst/>
            <a:gdLst/>
            <a:ahLst/>
            <a:cxnLst/>
            <a:rect l="l" t="t" r="r" b="b"/>
            <a:pathLst>
              <a:path w="15501" h="15063">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19" name="CustomShape 2"/>
          <p:cNvSpPr/>
          <p:nvPr/>
        </p:nvSpPr>
        <p:spPr>
          <a:xfrm rot="2487600">
            <a:off x="6124320" y="889920"/>
            <a:ext cx="244440" cy="237240"/>
          </a:xfrm>
          <a:custGeom>
            <a:avLst/>
            <a:gdLst/>
            <a:ahLst/>
            <a:cxnLst/>
            <a:rect l="l" t="t" r="r" b="b"/>
            <a:pathLst>
              <a:path w="15501" h="15063">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20" name="CustomShape 3"/>
          <p:cNvSpPr/>
          <p:nvPr/>
        </p:nvSpPr>
        <p:spPr>
          <a:xfrm>
            <a:off x="2799000" y="607320"/>
            <a:ext cx="4571640" cy="32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Aft>
                <a:spcPts val="1001"/>
              </a:spcAft>
            </a:pPr>
            <a:r>
              <a:rPr lang="en-US" sz="2000" b="0" strike="noStrike" spc="-1" dirty="0">
                <a:solidFill>
                  <a:srgbClr val="FFFFFF"/>
                </a:solidFill>
                <a:latin typeface="Tekton Pro Ext"/>
                <a:ea typeface="Times New Roman"/>
              </a:rPr>
              <a:t>1.  Climate change</a:t>
            </a:r>
            <a:endParaRPr lang="en-US" sz="2000" b="0" strike="noStrike" spc="-1" dirty="0">
              <a:latin typeface="Arial"/>
            </a:endParaRPr>
          </a:p>
          <a:p>
            <a:pPr>
              <a:lnSpc>
                <a:spcPct val="115000"/>
              </a:lnSpc>
              <a:spcAft>
                <a:spcPts val="1001"/>
              </a:spcAft>
            </a:pPr>
            <a:r>
              <a:rPr lang="en-US" sz="2000" b="0" strike="noStrike" spc="-1" dirty="0">
                <a:solidFill>
                  <a:srgbClr val="FFFFFF"/>
                </a:solidFill>
                <a:latin typeface="Tekton Pro Ext"/>
                <a:ea typeface="Times New Roman"/>
              </a:rPr>
              <a:t>2.  Pollution</a:t>
            </a:r>
            <a:endParaRPr lang="en-US" sz="2000" b="0" strike="noStrike" spc="-1" dirty="0">
              <a:latin typeface="Arial"/>
            </a:endParaRPr>
          </a:p>
          <a:p>
            <a:pPr>
              <a:lnSpc>
                <a:spcPct val="115000"/>
              </a:lnSpc>
              <a:spcAft>
                <a:spcPts val="1001"/>
              </a:spcAft>
            </a:pPr>
            <a:r>
              <a:rPr lang="en-US" sz="2000" b="0" strike="noStrike" spc="-1" dirty="0">
                <a:solidFill>
                  <a:srgbClr val="FFFFFF"/>
                </a:solidFill>
                <a:latin typeface="Tekton Pro Ext"/>
                <a:ea typeface="Times New Roman"/>
              </a:rPr>
              <a:t>3.  Overexploitation of resources</a:t>
            </a:r>
            <a:endParaRPr lang="en-US" sz="2000" b="0" strike="noStrike" spc="-1" dirty="0">
              <a:latin typeface="Arial"/>
            </a:endParaRPr>
          </a:p>
          <a:p>
            <a:pPr>
              <a:lnSpc>
                <a:spcPct val="115000"/>
              </a:lnSpc>
              <a:spcAft>
                <a:spcPts val="1001"/>
              </a:spcAft>
            </a:pPr>
            <a:r>
              <a:rPr lang="en-US" sz="2000" b="0" strike="noStrike" spc="-1" dirty="0">
                <a:solidFill>
                  <a:srgbClr val="FFFFFF"/>
                </a:solidFill>
                <a:latin typeface="Tekton Pro Ext"/>
                <a:ea typeface="Times New Roman"/>
              </a:rPr>
              <a:t>4.   Loss of the habitats</a:t>
            </a:r>
            <a:endParaRPr lang="en-US" sz="2000" b="0" strike="noStrike" spc="-1" dirty="0">
              <a:latin typeface="Arial"/>
            </a:endParaRPr>
          </a:p>
          <a:p>
            <a:pPr>
              <a:lnSpc>
                <a:spcPct val="115000"/>
              </a:lnSpc>
              <a:spcAft>
                <a:spcPts val="1001"/>
              </a:spcAft>
            </a:pPr>
            <a:r>
              <a:rPr lang="en-US" sz="2000" b="0" strike="noStrike" spc="-1" dirty="0">
                <a:solidFill>
                  <a:srgbClr val="FFFFFF"/>
                </a:solidFill>
                <a:latin typeface="Tekton Pro Ext"/>
                <a:ea typeface="Times New Roman"/>
              </a:rPr>
              <a:t>5.  Acid rain</a:t>
            </a:r>
            <a:endParaRPr lang="en-US" sz="2000" b="0" strike="noStrike" spc="-1" dirty="0">
              <a:latin typeface="Arial"/>
            </a:endParaRPr>
          </a:p>
          <a:p>
            <a:pPr>
              <a:lnSpc>
                <a:spcPct val="115000"/>
              </a:lnSpc>
              <a:spcAft>
                <a:spcPts val="1001"/>
              </a:spcAft>
            </a:pPr>
            <a:r>
              <a:rPr lang="en-US" sz="2000" b="0" strike="noStrike" spc="-1" dirty="0">
                <a:solidFill>
                  <a:srgbClr val="FFFFFF"/>
                </a:solidFill>
                <a:latin typeface="Tekton Pro Ext"/>
                <a:ea typeface="Times New Roman"/>
              </a:rPr>
              <a:t>6.  Human population growth</a:t>
            </a:r>
            <a:endParaRPr lang="en-US" sz="2000" b="0" strike="noStrike" spc="-1" dirty="0">
              <a:latin typeface="Arial"/>
            </a:endParaRPr>
          </a:p>
          <a:p>
            <a:pPr>
              <a:lnSpc>
                <a:spcPct val="115000"/>
              </a:lnSpc>
              <a:spcAft>
                <a:spcPts val="1001"/>
              </a:spcAft>
            </a:pPr>
            <a:r>
              <a:rPr lang="en-US" sz="2000" b="0" strike="noStrike" spc="-1" dirty="0">
                <a:solidFill>
                  <a:srgbClr val="FFFFFF"/>
                </a:solidFill>
                <a:latin typeface="Tekton Pro Ext"/>
                <a:ea typeface="Times New Roman"/>
              </a:rPr>
              <a:t>7.  Invasive/ exotic species</a:t>
            </a:r>
            <a:endParaRPr lang="en-US" sz="20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468000" y="3603240"/>
            <a:ext cx="5510880" cy="857160"/>
          </a:xfrm>
          <a:prstGeom prst="rect">
            <a:avLst/>
          </a:prstGeom>
          <a:noFill/>
          <a:ln>
            <a:noFill/>
          </a:ln>
        </p:spPr>
        <p:txBody>
          <a:bodyPr tIns="91440" bIns="91440" anchor="b"/>
          <a:lstStyle/>
          <a:p>
            <a:pPr>
              <a:lnSpc>
                <a:spcPct val="100000"/>
              </a:lnSpc>
            </a:pPr>
            <a:r>
              <a:rPr lang="en-US" sz="4800" b="0" strike="noStrike" spc="-1" dirty="0">
                <a:solidFill>
                  <a:srgbClr val="002060"/>
                </a:solidFill>
                <a:latin typeface="Lato Hairline"/>
                <a:ea typeface="Lato Hairline"/>
              </a:rPr>
              <a:t>Habitat:-</a:t>
            </a:r>
            <a:br>
              <a:rPr dirty="0"/>
            </a:br>
            <a:r>
              <a:rPr lang="en-US" sz="2400" b="0" strike="noStrike" spc="-1" dirty="0">
                <a:solidFill>
                  <a:srgbClr val="434343"/>
                </a:solidFill>
                <a:latin typeface="Lato Hairline"/>
                <a:ea typeface="Lato Hairline"/>
              </a:rPr>
              <a:t>Clear-cutting forests to create fields, creating dams that change river flow.</a:t>
            </a:r>
            <a:br>
              <a:rPr dirty="0"/>
            </a:br>
            <a:br>
              <a:rPr dirty="0"/>
            </a:br>
            <a:r>
              <a:rPr lang="en-US" sz="2400" b="0" strike="noStrike" spc="-1" dirty="0">
                <a:solidFill>
                  <a:srgbClr val="434343"/>
                </a:solidFill>
                <a:latin typeface="Lato Hairline"/>
                <a:ea typeface="Lato Hairline"/>
              </a:rPr>
              <a:t>Habitat loss is due to:-</a:t>
            </a:r>
            <a:br>
              <a:rPr dirty="0"/>
            </a:br>
            <a:r>
              <a:rPr lang="en-US" sz="2400" b="0" strike="noStrike" spc="-1" dirty="0">
                <a:solidFill>
                  <a:srgbClr val="434343"/>
                </a:solidFill>
                <a:latin typeface="Lato Hairline"/>
                <a:ea typeface="Lato Hairline"/>
              </a:rPr>
              <a:t>-</a:t>
            </a:r>
            <a:r>
              <a:rPr lang="en-US" sz="2400" b="1" strike="noStrike" spc="-1" dirty="0">
                <a:solidFill>
                  <a:srgbClr val="434343"/>
                </a:solidFill>
                <a:latin typeface="Lato Hairline"/>
                <a:ea typeface="Lato Hairline"/>
              </a:rPr>
              <a:t>Conversion</a:t>
            </a:r>
            <a:r>
              <a:rPr lang="en-US" sz="2400" b="0" strike="noStrike" spc="-1" dirty="0">
                <a:solidFill>
                  <a:srgbClr val="434343"/>
                </a:solidFill>
                <a:latin typeface="Lato Hairline"/>
                <a:ea typeface="Lato Hairline"/>
              </a:rPr>
              <a:t> of natural areas to farms, houses.</a:t>
            </a:r>
            <a:br>
              <a:rPr dirty="0"/>
            </a:br>
            <a:r>
              <a:rPr lang="en-US" sz="2400" b="0" strike="noStrike" spc="-1" dirty="0">
                <a:solidFill>
                  <a:srgbClr val="434343"/>
                </a:solidFill>
                <a:latin typeface="Lato Hairline"/>
                <a:ea typeface="Lato Hairline"/>
              </a:rPr>
              <a:t>-</a:t>
            </a:r>
            <a:r>
              <a:rPr lang="en-US" sz="2400" b="1" strike="noStrike" spc="-1" dirty="0">
                <a:solidFill>
                  <a:srgbClr val="434343"/>
                </a:solidFill>
                <a:latin typeface="Lato Hairline"/>
                <a:ea typeface="Lato Hairline"/>
              </a:rPr>
              <a:t>Fragmentation</a:t>
            </a:r>
            <a:r>
              <a:rPr lang="en-US" sz="2400" b="0" strike="noStrike" spc="-1" dirty="0">
                <a:solidFill>
                  <a:srgbClr val="434343"/>
                </a:solidFill>
                <a:latin typeface="Lato Hairline"/>
                <a:ea typeface="Lato Hairline"/>
              </a:rPr>
              <a:t> of ecosystems by human activities, housing, transportation, agriculture </a:t>
            </a:r>
            <a:endParaRPr lang="en-US" sz="2400" b="0" strike="noStrike" spc="-1" dirty="0">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extShape 1"/>
          <p:cNvSpPr txBox="1"/>
          <p:nvPr/>
        </p:nvSpPr>
        <p:spPr>
          <a:xfrm>
            <a:off x="499680" y="4870440"/>
            <a:ext cx="5510880" cy="857160"/>
          </a:xfrm>
          <a:prstGeom prst="rect">
            <a:avLst/>
          </a:prstGeom>
          <a:noFill/>
          <a:ln>
            <a:noFill/>
          </a:ln>
        </p:spPr>
        <p:txBody>
          <a:bodyPr tIns="91440" bIns="91440" anchor="b"/>
          <a:lstStyle/>
          <a:p>
            <a:pPr>
              <a:lnSpc>
                <a:spcPct val="100000"/>
              </a:lnSpc>
            </a:pPr>
            <a:r>
              <a:rPr lang="en-US" sz="4800" b="0" strike="noStrike" spc="-1">
                <a:solidFill>
                  <a:srgbClr val="7030A0"/>
                </a:solidFill>
                <a:latin typeface="Lato Hairline"/>
                <a:ea typeface="Lato Hairline"/>
              </a:rPr>
              <a:t>Overuse:-</a:t>
            </a:r>
            <a:br/>
            <a:br/>
            <a:r>
              <a:rPr lang="en-US" sz="2400" b="0" strike="noStrike" spc="-1">
                <a:solidFill>
                  <a:srgbClr val="0070C0"/>
                </a:solidFill>
                <a:latin typeface="Lato Hairline"/>
                <a:ea typeface="Lato Hairline"/>
              </a:rPr>
              <a:t>-&gt;It means more consumption at an unsustainable rate than the replacement naturally.</a:t>
            </a:r>
            <a:br/>
            <a:r>
              <a:rPr lang="en-US" sz="2400" b="0" strike="noStrike" spc="-1">
                <a:solidFill>
                  <a:srgbClr val="0070C0"/>
                </a:solidFill>
                <a:latin typeface="Lato Hairline"/>
                <a:ea typeface="Lato Hairline"/>
              </a:rPr>
              <a:t>-&gt; Ex: Cut tree down and do not replace.</a:t>
            </a:r>
            <a:br/>
            <a:r>
              <a:rPr lang="en-US" sz="2400" b="0" strike="noStrike" spc="-1">
                <a:solidFill>
                  <a:srgbClr val="0070C0"/>
                </a:solidFill>
                <a:latin typeface="Lato Hairline"/>
                <a:ea typeface="Lato Hairline"/>
              </a:rPr>
              <a:t>-&gt; It can lead to disappearance of species.</a:t>
            </a:r>
            <a:br/>
            <a:b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23" name="CustomShape 1"/>
          <p:cNvSpPr/>
          <p:nvPr/>
        </p:nvSpPr>
        <p:spPr>
          <a:xfrm>
            <a:off x="1328040" y="783720"/>
            <a:ext cx="6544800" cy="3420720"/>
          </a:xfrm>
          <a:custGeom>
            <a:avLst/>
            <a:gdLst/>
            <a:ahLst/>
            <a:cxnLst/>
            <a:rect l="l" t="t" r="r" b="b"/>
            <a:pathLst>
              <a:path w="285750" h="136125">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24" name="CustomShape 2"/>
          <p:cNvSpPr/>
          <p:nvPr/>
        </p:nvSpPr>
        <p:spPr>
          <a:xfrm>
            <a:off x="1863360" y="1905120"/>
            <a:ext cx="113040" cy="150480"/>
          </a:xfrm>
          <a:custGeom>
            <a:avLst/>
            <a:gdLst/>
            <a:ahLst/>
            <a:cxnLst/>
            <a:rect l="l" t="t" r="r" b="b"/>
            <a:pathLst>
              <a:path w="12289" h="16352">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style>
          <a:lnRef idx="0">
            <a:scrgbClr r="0" g="0" b="0"/>
          </a:lnRef>
          <a:fillRef idx="0">
            <a:scrgbClr r="0" g="0" b="0"/>
          </a:fillRef>
          <a:effectRef idx="0">
            <a:scrgbClr r="0" g="0" b="0"/>
          </a:effectRef>
          <a:fontRef idx="minor"/>
        </p:style>
      </p:sp>
      <p:sp>
        <p:nvSpPr>
          <p:cNvPr id="425" name="CustomShape 3"/>
          <p:cNvSpPr/>
          <p:nvPr/>
        </p:nvSpPr>
        <p:spPr>
          <a:xfrm>
            <a:off x="3191400" y="3154320"/>
            <a:ext cx="113040" cy="150480"/>
          </a:xfrm>
          <a:custGeom>
            <a:avLst/>
            <a:gdLst/>
            <a:ahLst/>
            <a:cxnLst/>
            <a:rect l="l" t="t" r="r" b="b"/>
            <a:pathLst>
              <a:path w="12289" h="16352">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style>
          <a:lnRef idx="0">
            <a:scrgbClr r="0" g="0" b="0"/>
          </a:lnRef>
          <a:fillRef idx="0">
            <a:scrgbClr r="0" g="0" b="0"/>
          </a:fillRef>
          <a:effectRef idx="0">
            <a:scrgbClr r="0" g="0" b="0"/>
          </a:effectRef>
          <a:fontRef idx="minor"/>
        </p:style>
      </p:sp>
      <p:sp>
        <p:nvSpPr>
          <p:cNvPr id="426" name="CustomShape 4"/>
          <p:cNvSpPr/>
          <p:nvPr/>
        </p:nvSpPr>
        <p:spPr>
          <a:xfrm>
            <a:off x="4029120" y="1690560"/>
            <a:ext cx="113040" cy="150480"/>
          </a:xfrm>
          <a:custGeom>
            <a:avLst/>
            <a:gdLst/>
            <a:ahLst/>
            <a:cxnLst/>
            <a:rect l="l" t="t" r="r" b="b"/>
            <a:pathLst>
              <a:path w="12289" h="16352">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style>
          <a:lnRef idx="0">
            <a:scrgbClr r="0" g="0" b="0"/>
          </a:lnRef>
          <a:fillRef idx="0">
            <a:scrgbClr r="0" g="0" b="0"/>
          </a:fillRef>
          <a:effectRef idx="0">
            <a:scrgbClr r="0" g="0" b="0"/>
          </a:effectRef>
          <a:fontRef idx="minor"/>
        </p:style>
      </p:sp>
      <p:sp>
        <p:nvSpPr>
          <p:cNvPr id="427" name="CustomShape 5"/>
          <p:cNvSpPr/>
          <p:nvPr/>
        </p:nvSpPr>
        <p:spPr>
          <a:xfrm>
            <a:off x="6316920" y="2109960"/>
            <a:ext cx="113040" cy="150480"/>
          </a:xfrm>
          <a:custGeom>
            <a:avLst/>
            <a:gdLst/>
            <a:ahLst/>
            <a:cxnLst/>
            <a:rect l="l" t="t" r="r" b="b"/>
            <a:pathLst>
              <a:path w="12289" h="16352">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style>
          <a:lnRef idx="0">
            <a:scrgbClr r="0" g="0" b="0"/>
          </a:lnRef>
          <a:fillRef idx="0">
            <a:scrgbClr r="0" g="0" b="0"/>
          </a:fillRef>
          <a:effectRef idx="0">
            <a:scrgbClr r="0" g="0" b="0"/>
          </a:effectRef>
          <a:fontRef idx="minor"/>
        </p:style>
      </p:sp>
      <p:sp>
        <p:nvSpPr>
          <p:cNvPr id="428" name="CustomShape 6"/>
          <p:cNvSpPr/>
          <p:nvPr/>
        </p:nvSpPr>
        <p:spPr>
          <a:xfrm>
            <a:off x="6931080" y="3474360"/>
            <a:ext cx="113040" cy="150480"/>
          </a:xfrm>
          <a:custGeom>
            <a:avLst/>
            <a:gdLst/>
            <a:ahLst/>
            <a:cxnLst/>
            <a:rect l="l" t="t" r="r" b="b"/>
            <a:pathLst>
              <a:path w="12289" h="16352">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style>
          <a:lnRef idx="0">
            <a:scrgbClr r="0" g="0" b="0"/>
          </a:lnRef>
          <a:fillRef idx="0">
            <a:scrgbClr r="0" g="0" b="0"/>
          </a:fillRef>
          <a:effectRef idx="0">
            <a:scrgbClr r="0" g="0" b="0"/>
          </a:effectRef>
          <a:fontRef idx="minor"/>
        </p:style>
      </p:sp>
      <p:sp>
        <p:nvSpPr>
          <p:cNvPr id="429" name="CustomShape 7"/>
          <p:cNvSpPr/>
          <p:nvPr/>
        </p:nvSpPr>
        <p:spPr>
          <a:xfrm>
            <a:off x="4543920" y="3388680"/>
            <a:ext cx="113040" cy="150480"/>
          </a:xfrm>
          <a:custGeom>
            <a:avLst/>
            <a:gdLst/>
            <a:ahLst/>
            <a:cxnLst/>
            <a:rect l="l" t="t" r="r" b="b"/>
            <a:pathLst>
              <a:path w="12289" h="16352">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666666"/>
          </a:solidFill>
          <a:ln>
            <a:noFill/>
          </a:ln>
        </p:spPr>
        <p:style>
          <a:lnRef idx="0">
            <a:scrgbClr r="0" g="0" b="0"/>
          </a:lnRef>
          <a:fillRef idx="0">
            <a:scrgbClr r="0" g="0" b="0"/>
          </a:fillRef>
          <a:effectRef idx="0">
            <a:scrgbClr r="0" g="0" b="0"/>
          </a:effectRef>
          <a:fontRef idx="minor"/>
        </p:style>
      </p:sp>
      <p:sp>
        <p:nvSpPr>
          <p:cNvPr id="430" name="CustomShape 8"/>
          <p:cNvSpPr/>
          <p:nvPr/>
        </p:nvSpPr>
        <p:spPr>
          <a:xfrm>
            <a:off x="1767240" y="198720"/>
            <a:ext cx="53506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000000"/>
                </a:solidFill>
                <a:latin typeface="Arial"/>
                <a:ea typeface="Arial"/>
              </a:rPr>
              <a:t>  </a:t>
            </a:r>
            <a:r>
              <a:rPr lang="en-US" sz="3200" b="0" strike="noStrike" spc="-1">
                <a:solidFill>
                  <a:srgbClr val="712627"/>
                </a:solidFill>
                <a:latin typeface="Showcard Gothic"/>
                <a:ea typeface="Arial"/>
              </a:rPr>
              <a:t>Overpopulation</a:t>
            </a:r>
            <a:r>
              <a:rPr lang="en-US" sz="1400" b="0" strike="noStrike" spc="-1">
                <a:solidFill>
                  <a:srgbClr val="000000"/>
                </a:solidFill>
                <a:latin typeface="Arial"/>
                <a:ea typeface="Arial"/>
              </a:rPr>
              <a:t>:</a:t>
            </a:r>
            <a:endParaRPr lang="en-US" sz="1400" b="0" strike="noStrike" spc="-1">
              <a:latin typeface="Arial"/>
            </a:endParaRPr>
          </a:p>
        </p:txBody>
      </p:sp>
      <p:sp>
        <p:nvSpPr>
          <p:cNvPr id="431" name="CustomShape 9"/>
          <p:cNvSpPr/>
          <p:nvPr/>
        </p:nvSpPr>
        <p:spPr>
          <a:xfrm>
            <a:off x="1607040" y="1080720"/>
            <a:ext cx="5988600" cy="30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a:solidFill>
                  <a:srgbClr val="008000"/>
                </a:solidFill>
                <a:latin typeface="Colonna MT"/>
                <a:ea typeface="Arial"/>
              </a:rPr>
              <a:t>More than 7 billions people in the entire world use resources. This leaves fewer resources for earth’s species and habitat       </a:t>
            </a:r>
            <a:endParaRPr lang="en-US" sz="2400" b="0" strike="noStrike" spc="-1">
              <a:latin typeface="Arial"/>
            </a:endParaRPr>
          </a:p>
          <a:p>
            <a:pPr>
              <a:lnSpc>
                <a:spcPct val="100000"/>
              </a:lnSpc>
            </a:pPr>
            <a:r>
              <a:rPr lang="en-US" sz="2400" b="1" strike="noStrike" spc="-1">
                <a:solidFill>
                  <a:srgbClr val="008000"/>
                </a:solidFill>
                <a:latin typeface="Colonna MT"/>
                <a:ea typeface="Arial"/>
              </a:rPr>
              <a:t> Due to this factor , consumption and production pattern threats to biodiversity and hence many species become extinct.</a:t>
            </a:r>
            <a:endParaRPr lang="en-US"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32" name="TextShape 1"/>
          <p:cNvSpPr txBox="1"/>
          <p:nvPr/>
        </p:nvSpPr>
        <p:spPr>
          <a:xfrm>
            <a:off x="133200" y="196200"/>
            <a:ext cx="7325640" cy="1654200"/>
          </a:xfrm>
          <a:prstGeom prst="rect">
            <a:avLst/>
          </a:prstGeom>
          <a:noFill/>
          <a:ln>
            <a:noFill/>
          </a:ln>
        </p:spPr>
        <p:txBody>
          <a:bodyPr tIns="91440" bIns="91440" anchor="b"/>
          <a:lstStyle/>
          <a:p>
            <a:pPr>
              <a:lnSpc>
                <a:spcPct val="100000"/>
              </a:lnSpc>
            </a:pPr>
            <a:r>
              <a:rPr lang="en-US" sz="4800" b="0" strike="noStrike" spc="-1">
                <a:solidFill>
                  <a:srgbClr val="1D405D"/>
                </a:solidFill>
                <a:latin typeface="Showcard Gothic"/>
                <a:ea typeface="Lato Hairline"/>
              </a:rPr>
              <a:t> Invasive/Exotic Species:	</a:t>
            </a:r>
            <a:endParaRPr lang="en-US" sz="4800" b="0" strike="noStrike" spc="-1">
              <a:solidFill>
                <a:srgbClr val="000000"/>
              </a:solidFill>
              <a:latin typeface="Arial"/>
            </a:endParaRPr>
          </a:p>
        </p:txBody>
      </p:sp>
      <p:sp>
        <p:nvSpPr>
          <p:cNvPr id="433" name="TextShape 2"/>
          <p:cNvSpPr txBox="1"/>
          <p:nvPr/>
        </p:nvSpPr>
        <p:spPr>
          <a:xfrm>
            <a:off x="133200" y="1774440"/>
            <a:ext cx="5714640" cy="2444760"/>
          </a:xfrm>
          <a:prstGeom prst="rect">
            <a:avLst/>
          </a:prstGeom>
          <a:noFill/>
          <a:ln>
            <a:noFill/>
          </a:ln>
        </p:spPr>
        <p:txBody>
          <a:bodyPr tIns="91440" bIns="91440"/>
          <a:lstStyle/>
          <a:p>
            <a:pPr>
              <a:lnSpc>
                <a:spcPct val="100000"/>
              </a:lnSpc>
              <a:spcBef>
                <a:spcPts val="601"/>
              </a:spcBef>
            </a:pPr>
            <a:r>
              <a:rPr lang="en-US" sz="1800" b="0" strike="noStrike" spc="-1">
                <a:solidFill>
                  <a:srgbClr val="372D7D"/>
                </a:solidFill>
                <a:latin typeface="Tekton Pro Ext"/>
                <a:ea typeface="Lato Light"/>
              </a:rPr>
              <a:t>It is a plant, fungus or animal species that is not native to a specific location and which can cause damages to environment. They are moved by humans from one place to another . It can disrupt entire ecosystem. It can affect to native plants and animals by eating them , infecting them and competing with them.</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Shape 1"/>
          <p:cNvSpPr txBox="1"/>
          <p:nvPr/>
        </p:nvSpPr>
        <p:spPr>
          <a:xfrm>
            <a:off x="457200" y="365760"/>
            <a:ext cx="8046720" cy="3862440"/>
          </a:xfrm>
          <a:prstGeom prst="rect">
            <a:avLst/>
          </a:prstGeom>
          <a:noFill/>
          <a:ln>
            <a:noFill/>
          </a:ln>
        </p:spPr>
        <p:txBody>
          <a:bodyPr lIns="90000" tIns="45000" rIns="90000" bIns="45000"/>
          <a:lstStyle/>
          <a:p>
            <a:r>
              <a:rPr lang="en-US" sz="4800" b="0" strike="noStrike" spc="-1">
                <a:solidFill>
                  <a:srgbClr val="7030A0"/>
                </a:solidFill>
                <a:latin typeface="Lato Hairline"/>
                <a:ea typeface="Lato Hairline"/>
              </a:rPr>
              <a:t>Pollution:-</a:t>
            </a:r>
            <a:br/>
            <a:endParaRPr lang="en-US" sz="4800" b="0" strike="noStrike" spc="-1">
              <a:latin typeface="Arial"/>
            </a:endParaRPr>
          </a:p>
          <a:p>
            <a:r>
              <a:rPr lang="en-US" sz="2800" b="0" strike="noStrike" spc="-1">
                <a:solidFill>
                  <a:srgbClr val="434343"/>
                </a:solidFill>
                <a:latin typeface="Lato Hairline"/>
                <a:ea typeface="Lato Hairline"/>
              </a:rPr>
              <a:t>Several reasons cause pollution in the environment, like Oil Spills, Artificial Agricultural Waste,Acid Deposition, as well as Genetic Pollution cause a major disruption in biodiversity.</a:t>
            </a:r>
            <a:endParaRPr lang="en-US"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01" name="TextShape 1"/>
          <p:cNvSpPr txBox="1"/>
          <p:nvPr/>
        </p:nvSpPr>
        <p:spPr>
          <a:xfrm>
            <a:off x="2143800" y="2150280"/>
            <a:ext cx="5153760" cy="1096200"/>
          </a:xfrm>
          <a:prstGeom prst="rect">
            <a:avLst/>
          </a:prstGeom>
          <a:noFill/>
          <a:ln>
            <a:noFill/>
          </a:ln>
        </p:spPr>
        <p:txBody>
          <a:bodyPr tIns="91440" bIns="91440" anchor="b"/>
          <a:lstStyle/>
          <a:p>
            <a:pPr algn="ctr">
              <a:lnSpc>
                <a:spcPct val="100000"/>
              </a:lnSpc>
            </a:pPr>
            <a:r>
              <a:rPr lang="en-US" sz="6000" b="0" strike="noStrike" spc="-1">
                <a:solidFill>
                  <a:srgbClr val="FFFFFF"/>
                </a:solidFill>
                <a:latin typeface="Lithos Pro Regular"/>
                <a:ea typeface="Lato Hairline"/>
              </a:rPr>
              <a:t>Presented By:-</a:t>
            </a:r>
            <a:endParaRPr lang="en-US" sz="6000" b="0" strike="noStrike" spc="-1">
              <a:solidFill>
                <a:srgbClr val="000000"/>
              </a:solidFill>
              <a:latin typeface="Arial"/>
            </a:endParaRPr>
          </a:p>
        </p:txBody>
      </p:sp>
      <p:sp>
        <p:nvSpPr>
          <p:cNvPr id="402" name="TextShape 2"/>
          <p:cNvSpPr txBox="1"/>
          <p:nvPr/>
        </p:nvSpPr>
        <p:spPr>
          <a:xfrm>
            <a:off x="1424160" y="3153960"/>
            <a:ext cx="6593400" cy="1519560"/>
          </a:xfrm>
          <a:prstGeom prst="rect">
            <a:avLst/>
          </a:prstGeom>
          <a:noFill/>
          <a:ln>
            <a:noFill/>
          </a:ln>
        </p:spPr>
        <p:txBody>
          <a:bodyPr tIns="91440" bIns="91440"/>
          <a:lstStyle/>
          <a:p>
            <a:pPr algn="ctr">
              <a:lnSpc>
                <a:spcPct val="100000"/>
              </a:lnSpc>
            </a:pPr>
            <a:r>
              <a:rPr lang="en-US" sz="2000" b="0" strike="noStrike" spc="-1">
                <a:solidFill>
                  <a:srgbClr val="FFFFFF"/>
                </a:solidFill>
                <a:latin typeface="Lucida Fax"/>
                <a:ea typeface="Lato Light"/>
              </a:rPr>
              <a:t>Nimish Gupta(16ucs119)</a:t>
            </a:r>
            <a:endParaRPr lang="en-US" sz="2000" b="0" strike="noStrike" spc="-1">
              <a:latin typeface="Arial"/>
            </a:endParaRPr>
          </a:p>
          <a:p>
            <a:pPr algn="ctr">
              <a:lnSpc>
                <a:spcPct val="100000"/>
              </a:lnSpc>
            </a:pPr>
            <a:r>
              <a:rPr lang="en-US" sz="2000" b="0" strike="noStrike" spc="-1">
                <a:solidFill>
                  <a:srgbClr val="FFFFFF"/>
                </a:solidFill>
                <a:latin typeface="Lucida Fax"/>
                <a:ea typeface="Lato Light"/>
              </a:rPr>
              <a:t>Ninaad Sharma(16ucs120)</a:t>
            </a:r>
            <a:endParaRPr lang="en-US" sz="2000" b="0" strike="noStrike" spc="-1">
              <a:latin typeface="Arial"/>
            </a:endParaRPr>
          </a:p>
          <a:p>
            <a:pPr algn="ctr">
              <a:lnSpc>
                <a:spcPct val="100000"/>
              </a:lnSpc>
            </a:pPr>
            <a:r>
              <a:rPr lang="en-US" sz="2000" b="0" strike="noStrike" spc="-1">
                <a:solidFill>
                  <a:srgbClr val="FFFFFF"/>
                </a:solidFill>
                <a:latin typeface="Lucida Fax"/>
                <a:ea typeface="Lato Light"/>
              </a:rPr>
              <a:t>Parag Singhal(16ucs121)</a:t>
            </a:r>
            <a:endParaRPr lang="en-US" sz="2000" b="0" strike="noStrike" spc="-1">
              <a:latin typeface="Arial"/>
            </a:endParaRPr>
          </a:p>
          <a:p>
            <a:pPr algn="ctr">
              <a:lnSpc>
                <a:spcPct val="100000"/>
              </a:lnSpc>
            </a:pPr>
            <a:r>
              <a:rPr lang="en-US" sz="2000" b="0" strike="noStrike" spc="-1">
                <a:solidFill>
                  <a:srgbClr val="FFFFFF"/>
                </a:solidFill>
                <a:latin typeface="Lucida Fax"/>
                <a:ea typeface="Lato Light"/>
              </a:rPr>
              <a:t>Paras Garg(16ucs122</a:t>
            </a:r>
            <a:r>
              <a:rPr lang="en-US" sz="1400" b="0" strike="noStrike" spc="-1">
                <a:solidFill>
                  <a:srgbClr val="FFFFFF"/>
                </a:solidFill>
                <a:latin typeface="Lato Light"/>
                <a:ea typeface="Lato Light"/>
              </a:rPr>
              <a:t>)</a:t>
            </a:r>
            <a:endParaRPr lang="en-US" sz="1400" b="0" strike="noStrike" spc="-1">
              <a:latin typeface="Arial"/>
            </a:endParaRPr>
          </a:p>
          <a:p>
            <a:pPr algn="ctr">
              <a:lnSpc>
                <a:spcPct val="100000"/>
              </a:lnSpc>
            </a:pPr>
            <a:endParaRPr lang="en-US" sz="1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TextShape 1"/>
          <p:cNvSpPr txBox="1"/>
          <p:nvPr/>
        </p:nvSpPr>
        <p:spPr>
          <a:xfrm>
            <a:off x="274320" y="3197520"/>
            <a:ext cx="8778240" cy="1554480"/>
          </a:xfrm>
          <a:prstGeom prst="rect">
            <a:avLst/>
          </a:prstGeom>
          <a:noFill/>
          <a:ln>
            <a:noFill/>
          </a:ln>
        </p:spPr>
        <p:txBody>
          <a:bodyPr tIns="91440" bIns="91440" anchor="b"/>
          <a:lstStyle/>
          <a:p>
            <a:r>
              <a:rPr lang="en-US" sz="4000" b="0" strike="noStrike" spc="-1">
                <a:solidFill>
                  <a:srgbClr val="002060"/>
                </a:solidFill>
                <a:latin typeface="Lato Hairline"/>
                <a:ea typeface="Lato Hairline"/>
              </a:rPr>
              <a:t>Characteristics shared by endangered species:-</a:t>
            </a:r>
            <a:br/>
            <a:br/>
            <a:r>
              <a:rPr lang="en-US" sz="2400" b="0" strike="noStrike" spc="-1">
                <a:solidFill>
                  <a:srgbClr val="434343"/>
                </a:solidFill>
                <a:latin typeface="Lato Hairline"/>
                <a:ea typeface="Lato Hairline"/>
              </a:rPr>
              <a:t>Large body size.</a:t>
            </a:r>
            <a:br/>
            <a:r>
              <a:rPr lang="en-US" sz="2400" b="0" strike="noStrike" spc="-1">
                <a:solidFill>
                  <a:srgbClr val="434343"/>
                </a:solidFill>
                <a:latin typeface="Lato Hairline"/>
                <a:ea typeface="Lato Hairline"/>
              </a:rPr>
              <a:t>Restricted to smaller areas.</a:t>
            </a:r>
            <a:br/>
            <a:r>
              <a:rPr lang="en-US" sz="2400" b="0" strike="noStrike" spc="-1">
                <a:solidFill>
                  <a:srgbClr val="434343"/>
                </a:solidFill>
                <a:latin typeface="Lato Hairline"/>
                <a:ea typeface="Lato Hairline"/>
              </a:rPr>
              <a:t>Dependence on specific food sources, not adjustable to  human caused alterations.</a:t>
            </a:r>
            <a:br/>
            <a:r>
              <a:rPr lang="en-US" sz="2400" b="0" strike="noStrike" spc="-1">
                <a:solidFill>
                  <a:srgbClr val="434343"/>
                </a:solidFill>
                <a:latin typeface="Lato Hairline"/>
                <a:ea typeface="Lato Hairline"/>
              </a:rPr>
              <a:t>Low productive rates and low mortality.</a:t>
            </a:r>
            <a:br/>
            <a:r>
              <a:rPr lang="en-US" sz="2400" b="0" strike="noStrike" spc="-1">
                <a:solidFill>
                  <a:srgbClr val="434343"/>
                </a:solidFill>
                <a:latin typeface="Lato Hairline"/>
                <a:ea typeface="Lato Hairline"/>
              </a:rPr>
              <a:t>Commercially Valuable</a:t>
            </a:r>
            <a:br/>
            <a:r>
              <a:rPr lang="en-US" sz="2400" b="0" strike="noStrike" spc="-1">
                <a:solidFill>
                  <a:srgbClr val="434343"/>
                </a:solidFill>
                <a:latin typeface="Lato Hairline"/>
                <a:ea typeface="Lato Hairline"/>
              </a:rPr>
              <a:t>Negative human interactions(like attacks on humans or livestock</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640080" y="548640"/>
            <a:ext cx="7863840" cy="1336680"/>
          </a:xfrm>
          <a:prstGeom prst="rect">
            <a:avLst/>
          </a:prstGeom>
          <a:noFill/>
          <a:ln>
            <a:noFill/>
          </a:ln>
        </p:spPr>
        <p:txBody>
          <a:bodyPr lIns="90000" tIns="45000" rIns="90000" bIns="45000"/>
          <a:lstStyle/>
          <a:p>
            <a:pPr algn="ctr"/>
            <a:r>
              <a:rPr lang="en-US" sz="4400" b="1" strike="noStrike" spc="-1">
                <a:solidFill>
                  <a:srgbClr val="791014"/>
                </a:solidFill>
                <a:latin typeface="Arial"/>
              </a:rPr>
              <a:t>How Humans can Protect Boidiversity</a:t>
            </a:r>
          </a:p>
        </p:txBody>
      </p:sp>
      <p:sp>
        <p:nvSpPr>
          <p:cNvPr id="437" name="TextShape 2"/>
          <p:cNvSpPr txBox="1"/>
          <p:nvPr/>
        </p:nvSpPr>
        <p:spPr>
          <a:xfrm>
            <a:off x="1526400" y="2072160"/>
            <a:ext cx="6309360" cy="2707920"/>
          </a:xfrm>
          <a:prstGeom prst="rect">
            <a:avLst/>
          </a:prstGeom>
          <a:noFill/>
          <a:ln>
            <a:noFill/>
          </a:ln>
        </p:spPr>
        <p:txBody>
          <a:bodyPr lIns="90000" tIns="45000" rIns="90000" bIns="45000"/>
          <a:lstStyle/>
          <a:p>
            <a:r>
              <a:rPr lang="en-US" sz="1800" b="0" strike="noStrike" spc="-1">
                <a:solidFill>
                  <a:srgbClr val="BC080E"/>
                </a:solidFill>
                <a:latin typeface="Arial"/>
              </a:rPr>
              <a:t>Many laws have been devised for the sole purpose of protection of biodiversity. These include:-</a:t>
            </a:r>
          </a:p>
          <a:p>
            <a:endParaRPr lang="en-US" sz="1800" b="0" strike="noStrike" spc="-1">
              <a:solidFill>
                <a:srgbClr val="BC080E"/>
              </a:solidFill>
              <a:latin typeface="Arial"/>
            </a:endParaRPr>
          </a:p>
          <a:p>
            <a:endParaRPr lang="en-US" sz="1800" b="0" strike="noStrike" spc="-1">
              <a:solidFill>
                <a:srgbClr val="BC080E"/>
              </a:solidFill>
              <a:latin typeface="Arial"/>
            </a:endParaRPr>
          </a:p>
          <a:p>
            <a:pPr marL="216000" indent="-216000">
              <a:buClr>
                <a:srgbClr val="000000"/>
              </a:buClr>
              <a:buSzPct val="45000"/>
              <a:buFont typeface="Wingdings" charset="2"/>
              <a:buChar char=""/>
            </a:pPr>
            <a:r>
              <a:rPr lang="en-US" sz="1800" b="0" strike="noStrike" spc="-1">
                <a:solidFill>
                  <a:srgbClr val="BC080E"/>
                </a:solidFill>
                <a:latin typeface="Arial"/>
              </a:rPr>
              <a:t>India passed the Biological Diversity Act in 2002 for the conservation of biological diversity in India.</a:t>
            </a:r>
          </a:p>
          <a:p>
            <a:pPr marL="216000" indent="-216000">
              <a:buClr>
                <a:srgbClr val="000000"/>
              </a:buClr>
              <a:buSzPct val="45000"/>
              <a:buFont typeface="Wingdings" charset="2"/>
              <a:buChar char=""/>
            </a:pPr>
            <a:r>
              <a:rPr lang="en-US" sz="1800" b="0" strike="noStrike" spc="-1">
                <a:solidFill>
                  <a:srgbClr val="BC080E"/>
                </a:solidFill>
                <a:latin typeface="Arial"/>
              </a:rPr>
              <a:t>United Nations Convention on Biological Diversity (1992) and Cartagena Protocol on Biosafety implemented several laws for the same.</a:t>
            </a:r>
          </a:p>
          <a:p>
            <a:pPr marL="216000" indent="-216000">
              <a:buClr>
                <a:srgbClr val="000000"/>
              </a:buClr>
              <a:buSzPct val="45000"/>
              <a:buFont typeface="Wingdings" charset="2"/>
              <a:buChar char=""/>
            </a:pPr>
            <a:r>
              <a:rPr lang="en-US" sz="2400" b="0" strike="noStrike" spc="-1">
                <a:solidFill>
                  <a:srgbClr val="BC080E"/>
                </a:solidFill>
                <a:latin typeface="Century Gothic"/>
              </a:rPr>
              <a:t>Endangered Species Act (ESA),1973</a:t>
            </a:r>
            <a:endParaRPr lang="en-US" sz="2400" b="0" strike="noStrike" spc="-1">
              <a:solidFill>
                <a:srgbClr val="BC080E"/>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483840" y="1273320"/>
            <a:ext cx="3914280" cy="1159560"/>
          </a:xfrm>
          <a:prstGeom prst="rect">
            <a:avLst/>
          </a:prstGeom>
          <a:noFill/>
          <a:ln>
            <a:noFill/>
          </a:ln>
        </p:spPr>
        <p:txBody>
          <a:bodyPr tIns="91440" bIns="91440" anchor="b"/>
          <a:lstStyle/>
          <a:p>
            <a:pPr>
              <a:lnSpc>
                <a:spcPct val="100000"/>
              </a:lnSpc>
            </a:pPr>
            <a:r>
              <a:rPr lang="en-US" sz="4800" b="0" strike="noStrike" spc="-1">
                <a:solidFill>
                  <a:srgbClr val="1155CC"/>
                </a:solidFill>
                <a:latin typeface="Showcard Gothic"/>
                <a:ea typeface="Lato Hairline"/>
              </a:rPr>
              <a:t>1. Definition:-</a:t>
            </a:r>
            <a:endParaRPr lang="en-US" sz="4800" b="0" strike="noStrike" spc="-1">
              <a:solidFill>
                <a:srgbClr val="000000"/>
              </a:solidFill>
              <a:latin typeface="Arial"/>
            </a:endParaRPr>
          </a:p>
        </p:txBody>
      </p:sp>
      <p:sp>
        <p:nvSpPr>
          <p:cNvPr id="404" name="TextShape 2"/>
          <p:cNvSpPr txBox="1"/>
          <p:nvPr/>
        </p:nvSpPr>
        <p:spPr>
          <a:xfrm>
            <a:off x="483840" y="2211120"/>
            <a:ext cx="5438160" cy="2307600"/>
          </a:xfrm>
          <a:prstGeom prst="rect">
            <a:avLst/>
          </a:prstGeom>
          <a:noFill/>
          <a:ln>
            <a:noFill/>
          </a:ln>
        </p:spPr>
        <p:txBody>
          <a:bodyPr tIns="91440" bIns="91440"/>
          <a:lstStyle/>
          <a:p>
            <a:pPr>
              <a:lnSpc>
                <a:spcPct val="100000"/>
              </a:lnSpc>
            </a:pPr>
            <a:r>
              <a:rPr lang="en-US" sz="2000" b="0" strike="noStrike" spc="-1">
                <a:solidFill>
                  <a:srgbClr val="5243BB"/>
                </a:solidFill>
                <a:latin typeface="Tekton Pro Ext"/>
                <a:ea typeface="Lato Light"/>
              </a:rPr>
              <a:t>The variety of plant and animal life in the world or in a particular habitat, a high level of which is usually considered to be important and desirable. It is the sum of all the different species of animals, plants, fungi and microbial organisms living on Earth</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457200" y="1348920"/>
            <a:ext cx="5510880" cy="857160"/>
          </a:xfrm>
          <a:prstGeom prst="rect">
            <a:avLst/>
          </a:prstGeom>
          <a:noFill/>
          <a:ln>
            <a:noFill/>
          </a:ln>
        </p:spPr>
        <p:txBody>
          <a:bodyPr tIns="91440" bIns="91440" anchor="b"/>
          <a:lstStyle/>
          <a:p>
            <a:pPr>
              <a:lnSpc>
                <a:spcPct val="100000"/>
              </a:lnSpc>
            </a:pPr>
            <a:r>
              <a:rPr lang="en-US" sz="4800" b="0" strike="noStrike" spc="-1">
                <a:solidFill>
                  <a:srgbClr val="3D808C"/>
                </a:solidFill>
                <a:latin typeface="Showcard Gothic"/>
                <a:ea typeface="Lato Hairline"/>
              </a:rPr>
              <a:t>Classifications</a:t>
            </a:r>
            <a:endParaRPr lang="en-US" sz="4800" b="0" strike="noStrike" spc="-1">
              <a:solidFill>
                <a:srgbClr val="000000"/>
              </a:solidFill>
              <a:latin typeface="Arial"/>
            </a:endParaRPr>
          </a:p>
        </p:txBody>
      </p:sp>
      <p:sp>
        <p:nvSpPr>
          <p:cNvPr id="406" name="CustomShape 2"/>
          <p:cNvSpPr/>
          <p:nvPr/>
        </p:nvSpPr>
        <p:spPr>
          <a:xfrm>
            <a:off x="2081520" y="2382840"/>
            <a:ext cx="2033280" cy="2033280"/>
          </a:xfrm>
          <a:prstGeom prst="ellipse">
            <a:avLst/>
          </a:prstGeom>
          <a:noFill/>
          <a:ln w="9360">
            <a:solidFill>
              <a:srgbClr val="3465A4"/>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2400" b="0" strike="noStrike" spc="-1">
                <a:solidFill>
                  <a:srgbClr val="3D808C"/>
                </a:solidFill>
                <a:latin typeface="Lato Light"/>
                <a:ea typeface="Lato Light"/>
              </a:rPr>
              <a:t>Species</a:t>
            </a:r>
            <a:endParaRPr lang="en-US" sz="2400" b="0" strike="noStrike" spc="-1">
              <a:latin typeface="Arial"/>
            </a:endParaRPr>
          </a:p>
        </p:txBody>
      </p:sp>
      <p:sp>
        <p:nvSpPr>
          <p:cNvPr id="407" name="CustomShape 3"/>
          <p:cNvSpPr/>
          <p:nvPr/>
        </p:nvSpPr>
        <p:spPr>
          <a:xfrm>
            <a:off x="457200" y="2382840"/>
            <a:ext cx="2033280" cy="2033280"/>
          </a:xfrm>
          <a:prstGeom prst="ellipse">
            <a:avLst/>
          </a:prstGeom>
          <a:noFill/>
          <a:ln w="9360">
            <a:solidFill>
              <a:srgbClr val="3465A4"/>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2800" b="0" strike="noStrike" spc="-1">
                <a:solidFill>
                  <a:srgbClr val="3D808C"/>
                </a:solidFill>
                <a:latin typeface="Lato Light"/>
                <a:ea typeface="Lato Light"/>
              </a:rPr>
              <a:t>Genetic</a:t>
            </a:r>
            <a:r>
              <a:rPr lang="en-US" sz="1400" b="0" strike="noStrike" spc="-1">
                <a:solidFill>
                  <a:srgbClr val="666666"/>
                </a:solidFill>
                <a:latin typeface="Lato Light"/>
                <a:ea typeface="Lato Light"/>
              </a:rPr>
              <a:t> </a:t>
            </a:r>
            <a:endParaRPr lang="en-US" sz="1400" b="0" strike="noStrike" spc="-1">
              <a:latin typeface="Arial"/>
            </a:endParaRPr>
          </a:p>
        </p:txBody>
      </p:sp>
      <p:sp>
        <p:nvSpPr>
          <p:cNvPr id="408" name="CustomShape 4"/>
          <p:cNvSpPr/>
          <p:nvPr/>
        </p:nvSpPr>
        <p:spPr>
          <a:xfrm>
            <a:off x="3931920" y="2382840"/>
            <a:ext cx="2033280" cy="2033280"/>
          </a:xfrm>
          <a:prstGeom prst="ellipse">
            <a:avLst/>
          </a:prstGeom>
          <a:noFill/>
          <a:ln w="9360">
            <a:solidFill>
              <a:srgbClr val="3465A4"/>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2000" b="0" strike="noStrike" spc="-1">
                <a:solidFill>
                  <a:srgbClr val="3D808C"/>
                </a:solidFill>
                <a:latin typeface="Lato Light"/>
                <a:ea typeface="Lato Light"/>
              </a:rPr>
              <a:t>Ecosystem</a:t>
            </a:r>
            <a:endParaRPr lang="en-US" sz="2000" b="0" strike="noStrike" spc="-1">
              <a:latin typeface="Arial"/>
            </a:endParaRPr>
          </a:p>
          <a:p>
            <a:pPr algn="ctr">
              <a:lnSpc>
                <a:spcPct val="100000"/>
              </a:lnSpc>
            </a:pPr>
            <a:endParaRPr lang="en-US" sz="2000" b="0" strike="noStrike" spc="-1">
              <a:latin typeface="Arial"/>
            </a:endParaRPr>
          </a:p>
          <a:p>
            <a:pPr algn="ctr">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2483280" y="836280"/>
            <a:ext cx="4176720" cy="3471120"/>
          </a:xfrm>
          <a:prstGeom prst="rect">
            <a:avLst/>
          </a:prstGeom>
          <a:noFill/>
          <a:ln>
            <a:noFill/>
          </a:ln>
        </p:spPr>
        <p:txBody>
          <a:bodyPr tIns="91440" bIns="91440" anchor="ctr"/>
          <a:lstStyle/>
          <a:p>
            <a:pPr algn="ctr">
              <a:lnSpc>
                <a:spcPct val="100000"/>
              </a:lnSpc>
            </a:pPr>
            <a:r>
              <a:rPr lang="en-US" sz="2400" b="1" i="1" strike="noStrike" spc="-1">
                <a:solidFill>
                  <a:srgbClr val="FFFFFF"/>
                </a:solidFill>
                <a:latin typeface="Lato Light"/>
                <a:ea typeface="Lato Light"/>
              </a:rPr>
              <a:t>Genetic diversity</a:t>
            </a:r>
            <a:r>
              <a:rPr lang="en-US" sz="2400" b="0" i="1" strike="noStrike" spc="-1">
                <a:solidFill>
                  <a:srgbClr val="FFFFFF"/>
                </a:solidFill>
                <a:latin typeface="Lato Light"/>
                <a:ea typeface="Lato Light"/>
              </a:rPr>
              <a:t> is the total number of </a:t>
            </a:r>
            <a:r>
              <a:rPr lang="en-US" sz="2400" b="1" i="1" strike="noStrike" spc="-1">
                <a:solidFill>
                  <a:srgbClr val="FFFFFF"/>
                </a:solidFill>
                <a:latin typeface="Lato Light"/>
                <a:ea typeface="Lato Light"/>
              </a:rPr>
              <a:t>genetic</a:t>
            </a:r>
            <a:r>
              <a:rPr lang="en-US" sz="2400" b="0" i="1" strike="noStrike" spc="-1">
                <a:solidFill>
                  <a:srgbClr val="FFFFFF"/>
                </a:solidFill>
                <a:latin typeface="Lato Light"/>
                <a:ea typeface="Lato Light"/>
              </a:rPr>
              <a:t> characteristics in the </a:t>
            </a:r>
            <a:r>
              <a:rPr lang="en-US" sz="2400" b="1" i="1" strike="noStrike" spc="-1">
                <a:solidFill>
                  <a:srgbClr val="FFFFFF"/>
                </a:solidFill>
                <a:latin typeface="Lato Light"/>
                <a:ea typeface="Lato Light"/>
              </a:rPr>
              <a:t>genetic</a:t>
            </a:r>
            <a:r>
              <a:rPr lang="en-US" sz="2400" b="0" i="1" strike="noStrike" spc="-1">
                <a:solidFill>
                  <a:srgbClr val="FFFFFF"/>
                </a:solidFill>
                <a:latin typeface="Lato Light"/>
                <a:ea typeface="Lato Light"/>
              </a:rPr>
              <a:t> makeup of a species. Genetic</a:t>
            </a:r>
            <a:r>
              <a:rPr lang="en-US" sz="2400" b="1" i="1" strike="noStrike" spc="-1">
                <a:solidFill>
                  <a:srgbClr val="FFFFFF"/>
                </a:solidFill>
                <a:latin typeface="Lato Light"/>
                <a:ea typeface="Lato Light"/>
              </a:rPr>
              <a:t> diversity</a:t>
            </a:r>
            <a:r>
              <a:rPr lang="en-US" sz="2400" b="0" i="1" strike="noStrike" spc="-1">
                <a:solidFill>
                  <a:srgbClr val="FFFFFF"/>
                </a:solidFill>
                <a:latin typeface="Lato Light"/>
                <a:ea typeface="Lato Light"/>
              </a:rPr>
              <a:t> serves as a way for populations to adapt to changing environments.</a:t>
            </a:r>
            <a:endParaRPr lang="en-US" sz="2400" b="0" strike="noStrike" spc="-1">
              <a:solidFill>
                <a:srgbClr val="000000"/>
              </a:solidFill>
              <a:latin typeface="Arial"/>
            </a:endParaRPr>
          </a:p>
          <a:p>
            <a:pPr algn="ctr">
              <a:lnSpc>
                <a:spcPct val="100000"/>
              </a:lnSpc>
            </a:pP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Shape 1"/>
          <p:cNvSpPr txBox="1"/>
          <p:nvPr/>
        </p:nvSpPr>
        <p:spPr>
          <a:xfrm>
            <a:off x="960120" y="3778920"/>
            <a:ext cx="7772040" cy="894600"/>
          </a:xfrm>
          <a:prstGeom prst="rect">
            <a:avLst/>
          </a:prstGeom>
          <a:noFill/>
          <a:ln>
            <a:noFill/>
          </a:ln>
        </p:spPr>
        <p:txBody>
          <a:bodyPr tIns="91440" bIns="91440" anchor="b"/>
          <a:lstStyle/>
          <a:p>
            <a:pPr algn="ctr">
              <a:lnSpc>
                <a:spcPct val="100000"/>
              </a:lnSpc>
            </a:pPr>
            <a:r>
              <a:rPr lang="en-US" sz="3600" b="0" strike="noStrike" spc="-1">
                <a:solidFill>
                  <a:srgbClr val="455521"/>
                </a:solidFill>
                <a:latin typeface="Maiandra GD"/>
                <a:ea typeface="Lato Hairline"/>
              </a:rPr>
              <a:t>Species diversity is the variety of species within a habitat or a region. Species are the basic units of biological classification and thus the normal measure of biological diversity.</a:t>
            </a:r>
            <a:br/>
            <a:endParaRPr lang="en-US" sz="36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11" name="TextShape 1"/>
          <p:cNvSpPr txBox="1"/>
          <p:nvPr/>
        </p:nvSpPr>
        <p:spPr>
          <a:xfrm>
            <a:off x="1409040" y="914400"/>
            <a:ext cx="6325200" cy="1229400"/>
          </a:xfrm>
          <a:prstGeom prst="rect">
            <a:avLst/>
          </a:prstGeom>
          <a:noFill/>
          <a:ln>
            <a:noFill/>
          </a:ln>
        </p:spPr>
        <p:txBody>
          <a:bodyPr tIns="91440" bIns="91440"/>
          <a:lstStyle/>
          <a:p>
            <a:pPr marL="432000" indent="-324000">
              <a:lnSpc>
                <a:spcPct val="100000"/>
              </a:lnSpc>
              <a:spcBef>
                <a:spcPts val="601"/>
              </a:spcBef>
              <a:buClr>
                <a:srgbClr val="B7B7B7"/>
              </a:buClr>
              <a:buFont typeface="Lato Light"/>
              <a:buChar char="×"/>
            </a:pPr>
            <a:r>
              <a:rPr lang="en-US" sz="2400" b="0" strike="noStrike" spc="-1">
                <a:solidFill>
                  <a:srgbClr val="141414"/>
                </a:solidFill>
                <a:latin typeface="Lato Light"/>
                <a:ea typeface="Lato Light"/>
              </a:rPr>
              <a:t>Ecological diversity is the intricate network of different species present in local ecosystems and the dynamic interplay between them. An ecosystem consists of organisms from many different species living together in a region and their connections through the flow of energy, nutrients and matter.  </a:t>
            </a:r>
            <a:endParaRPr lang="en-US" sz="2400" b="0" strike="noStrike" spc="-1">
              <a:solidFill>
                <a:srgbClr val="000000"/>
              </a:solidFill>
              <a:latin typeface="Arial"/>
            </a:endParaRPr>
          </a:p>
          <a:p>
            <a:pPr marL="432000" indent="-324000">
              <a:lnSpc>
                <a:spcPct val="100000"/>
              </a:lnSpc>
              <a:spcBef>
                <a:spcPts val="601"/>
              </a:spcBef>
              <a:buClr>
                <a:srgbClr val="B7B7B7"/>
              </a:buClr>
              <a:buFont typeface="Lato Light"/>
              <a:buChar char="×"/>
            </a:pPr>
            <a:r>
              <a:rPr lang="en-US" sz="2400" b="0" strike="noStrike" spc="-1">
                <a:solidFill>
                  <a:srgbClr val="AB7A22"/>
                </a:solidFill>
                <a:latin typeface="Lato Light"/>
                <a:ea typeface="Lato Light"/>
              </a:rPr>
              <a:t> </a:t>
            </a:r>
            <a:endParaRPr lang="en-US" sz="2400" b="0" strike="noStrike" spc="-1">
              <a:solidFill>
                <a:srgbClr val="000000"/>
              </a:solidFill>
              <a:latin typeface="Arial"/>
            </a:endParaRPr>
          </a:p>
          <a:p>
            <a:pPr marL="432000" indent="-324000">
              <a:lnSpc>
                <a:spcPct val="100000"/>
              </a:lnSpc>
            </a:pPr>
            <a:r>
              <a:rPr lang="en-US" sz="2400" b="0" strike="noStrike" spc="-1">
                <a:solidFill>
                  <a:srgbClr val="AB7A22"/>
                </a:solidFill>
                <a:latin typeface="Lato Light"/>
                <a:ea typeface="Lato Light"/>
              </a:rPr>
              <a:t> </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Shape 1"/>
          <p:cNvSpPr txBox="1"/>
          <p:nvPr/>
        </p:nvSpPr>
        <p:spPr>
          <a:xfrm>
            <a:off x="372240" y="3711960"/>
            <a:ext cx="5510880" cy="857160"/>
          </a:xfrm>
          <a:prstGeom prst="rect">
            <a:avLst/>
          </a:prstGeom>
          <a:noFill/>
          <a:ln>
            <a:noFill/>
          </a:ln>
        </p:spPr>
        <p:txBody>
          <a:bodyPr tIns="91440" bIns="91440" anchor="b"/>
          <a:lstStyle/>
          <a:p>
            <a:pPr>
              <a:lnSpc>
                <a:spcPct val="100000"/>
              </a:lnSpc>
            </a:pPr>
            <a:r>
              <a:rPr lang="en-US" sz="4800" b="1" strike="noStrike" spc="-1">
                <a:solidFill>
                  <a:srgbClr val="0070C0"/>
                </a:solidFill>
                <a:latin typeface="Showcard Gothic"/>
                <a:ea typeface="Lato Hairline"/>
              </a:rPr>
              <a:t>Measurement of Biodiversity:-</a:t>
            </a:r>
            <a:br/>
            <a:br/>
            <a:r>
              <a:rPr lang="en-US" sz="2000" b="0" strike="noStrike" spc="-1">
                <a:solidFill>
                  <a:srgbClr val="2B618B"/>
                </a:solidFill>
                <a:latin typeface="Lato Hairline"/>
                <a:ea typeface="Lato Hairline"/>
              </a:rPr>
              <a:t>Biodiversity is basically the variety within and among life forms on a site, ecosystem, or landscape.  Biodiversity is defined and measured as an attribute that has two components — </a:t>
            </a:r>
            <a:r>
              <a:rPr lang="en-US" sz="2000" b="1" strike="noStrike" spc="-1">
                <a:solidFill>
                  <a:srgbClr val="2B618B"/>
                </a:solidFill>
                <a:latin typeface="Lato Hairline"/>
                <a:ea typeface="Lato Hairline"/>
              </a:rPr>
              <a:t>richness</a:t>
            </a:r>
            <a:r>
              <a:rPr lang="en-US" sz="2000" b="0" strike="noStrike" spc="-1">
                <a:solidFill>
                  <a:srgbClr val="2B618B"/>
                </a:solidFill>
                <a:latin typeface="Lato Hairline"/>
                <a:ea typeface="Lato Hairline"/>
              </a:rPr>
              <a:t> and </a:t>
            </a:r>
            <a:r>
              <a:rPr lang="en-US" sz="2000" b="1" strike="noStrike" spc="-1">
                <a:solidFill>
                  <a:srgbClr val="2B618B"/>
                </a:solidFill>
                <a:latin typeface="Lato Hairline"/>
                <a:ea typeface="Lato Hairline"/>
              </a:rPr>
              <a:t>evenness</a:t>
            </a:r>
            <a:r>
              <a:rPr lang="en-US" sz="2000" b="0" strike="noStrike" spc="-1">
                <a:solidFill>
                  <a:srgbClr val="2B618B"/>
                </a:solidFill>
                <a:latin typeface="Lato Hairline"/>
                <a:ea typeface="Lato Hairline"/>
              </a:rPr>
              <a:t>.</a:t>
            </a:r>
            <a:br/>
            <a:endParaRPr lang="en-US" sz="20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1667880" y="1562400"/>
            <a:ext cx="5637600" cy="784440"/>
          </a:xfrm>
          <a:prstGeom prst="rect">
            <a:avLst/>
          </a:prstGeom>
          <a:noFill/>
          <a:ln>
            <a:noFill/>
          </a:ln>
        </p:spPr>
        <p:txBody>
          <a:bodyPr tIns="91440" bIns="91440"/>
          <a:lstStyle/>
          <a:p>
            <a:pPr algn="ctr">
              <a:lnSpc>
                <a:spcPct val="100000"/>
              </a:lnSpc>
            </a:pPr>
            <a:r>
              <a:rPr lang="en-US" sz="4400" b="0" strike="noStrike" spc="-1">
                <a:solidFill>
                  <a:srgbClr val="0D0D0D"/>
                </a:solidFill>
                <a:latin typeface="Showcard Gothic"/>
                <a:ea typeface="Lato Light"/>
              </a:rPr>
              <a:t>Why biodiversity is important ??</a:t>
            </a:r>
            <a:endParaRPr lang="en-US" sz="4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516</Words>
  <Application>Microsoft Office PowerPoint</Application>
  <PresentationFormat>On-screen Show (16:9)</PresentationFormat>
  <Paragraphs>53</Paragraphs>
  <Slides>21</Slides>
  <Notes>0</Notes>
  <HiddenSlides>0</HiddenSlides>
  <MMClips>0</MMClips>
  <ScaleCrop>false</ScaleCrop>
  <HeadingPairs>
    <vt:vector size="6" baseType="variant">
      <vt:variant>
        <vt:lpstr>Fonts Used</vt:lpstr>
      </vt:variant>
      <vt:variant>
        <vt:i4>17</vt:i4>
      </vt:variant>
      <vt:variant>
        <vt:lpstr>Theme</vt:lpstr>
      </vt:variant>
      <vt:variant>
        <vt:i4>10</vt:i4>
      </vt:variant>
      <vt:variant>
        <vt:lpstr>Slide Titles</vt:lpstr>
      </vt:variant>
      <vt:variant>
        <vt:i4>21</vt:i4>
      </vt:variant>
    </vt:vector>
  </HeadingPairs>
  <TitlesOfParts>
    <vt:vector size="48" baseType="lpstr">
      <vt:lpstr>Adobe Gothic Std B</vt:lpstr>
      <vt:lpstr>Adobe Arabic</vt:lpstr>
      <vt:lpstr>Arial</vt:lpstr>
      <vt:lpstr>Century Gothic</vt:lpstr>
      <vt:lpstr>Colonna MT</vt:lpstr>
      <vt:lpstr>DejaVu Sans</vt:lpstr>
      <vt:lpstr>Lato Hairline</vt:lpstr>
      <vt:lpstr>Lato Light</vt:lpstr>
      <vt:lpstr>Lithos Pro Regular</vt:lpstr>
      <vt:lpstr>Lucida Fax</vt:lpstr>
      <vt:lpstr>Maiandra GD</vt:lpstr>
      <vt:lpstr>Microsoft Himalaya</vt:lpstr>
      <vt:lpstr>Showcard Gothic</vt:lpstr>
      <vt:lpstr>Symbol</vt:lpstr>
      <vt:lpstr>Tekton Pro Ext</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dc:title>
  <dc:subject/>
  <dc:creator/>
  <dc:description/>
  <cp:lastModifiedBy>sanjeev gupta</cp:lastModifiedBy>
  <cp:revision>19</cp:revision>
  <dcterms:modified xsi:type="dcterms:W3CDTF">2017-10-04T20:39:27Z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18</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