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3.jpeg" ContentType="image/jpeg"/>
  <Override PartName="/ppt/media/image9.png" ContentType="image/png"/>
  <Override PartName="/ppt/media/image13.jpeg" ContentType="image/jpeg"/>
  <Override PartName="/ppt/media/image8.png" ContentType="image/png"/>
  <Override PartName="/ppt/media/image10.jpeg" ContentType="image/jpeg"/>
  <Override PartName="/ppt/media/image7.png" ContentType="image/png"/>
  <Override PartName="/ppt/media/image22.jpeg" ContentType="image/jpeg"/>
  <Override PartName="/ppt/media/image5.png" ContentType="image/png"/>
  <Override PartName="/ppt/media/image16.jpeg" ContentType="image/jpeg"/>
  <Override PartName="/ppt/media/image1.png" ContentType="image/png"/>
  <Override PartName="/ppt/media/image2.png" ContentType="image/png"/>
  <Override PartName="/ppt/media/image19.jpeg" ContentType="image/jpeg"/>
  <Override PartName="/ppt/media/image20.jpeg" ContentType="image/jpeg"/>
  <Override PartName="/ppt/media/image3.png" ContentType="image/png"/>
  <Override PartName="/ppt/media/image4.png" ContentType="image/png"/>
  <Override PartName="/ppt/media/image11.jpeg" ContentType="image/jpeg"/>
  <Override PartName="/ppt/media/image12.jpeg" ContentType="image/jpeg"/>
  <Override PartName="/ppt/media/image6.png" ContentType="image/png"/>
  <Override PartName="/ppt/media/image14.jpeg" ContentType="image/jpeg"/>
  <Override PartName="/ppt/media/image15.jpeg" ContentType="image/jpeg"/>
  <Override PartName="/ppt/media/image17.jpeg" ContentType="image/jpeg"/>
  <Override PartName="/ppt/media/image18.jpeg" ContentType="image/jpeg"/>
  <Override PartName="/ppt/media/image21.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8" name="" descr=""/>
          <p:cNvPicPr/>
          <p:nvPr/>
        </p:nvPicPr>
        <p:blipFill>
          <a:blip r:embed="rId2"/>
          <a:stretch/>
        </p:blipFill>
        <p:spPr>
          <a:xfrm>
            <a:off x="2079000" y="1604520"/>
            <a:ext cx="4984920" cy="3977280"/>
          </a:xfrm>
          <a:prstGeom prst="rect">
            <a:avLst/>
          </a:prstGeom>
          <a:ln>
            <a:noFill/>
          </a:ln>
        </p:spPr>
      </p:pic>
      <p:pic>
        <p:nvPicPr>
          <p:cNvPr id="4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98" name="" descr=""/>
          <p:cNvPicPr/>
          <p:nvPr/>
        </p:nvPicPr>
        <p:blipFill>
          <a:blip r:embed="rId2"/>
          <a:stretch/>
        </p:blipFill>
        <p:spPr>
          <a:xfrm>
            <a:off x="2079000" y="1604520"/>
            <a:ext cx="4984920" cy="3977280"/>
          </a:xfrm>
          <a:prstGeom prst="rect">
            <a:avLst/>
          </a:prstGeom>
          <a:ln>
            <a:noFill/>
          </a:ln>
        </p:spPr>
      </p:pic>
      <p:pic>
        <p:nvPicPr>
          <p:cNvPr id="9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0" name="" descr=""/>
          <p:cNvPicPr/>
          <p:nvPr/>
        </p:nvPicPr>
        <p:blipFill>
          <a:blip r:embed="rId2"/>
          <a:stretch/>
        </p:blipFill>
        <p:spPr>
          <a:xfrm>
            <a:off x="2079000" y="1604520"/>
            <a:ext cx="4984920" cy="3977280"/>
          </a:xfrm>
          <a:prstGeom prst="rect">
            <a:avLst/>
          </a:prstGeom>
          <a:ln>
            <a:noFill/>
          </a:ln>
        </p:spPr>
      </p:pic>
      <p:pic>
        <p:nvPicPr>
          <p:cNvPr id="141"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1071000" cy="528912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1" name="CustomShape 2"/>
          <p:cNvSpPr/>
          <p:nvPr/>
        </p:nvSpPr>
        <p:spPr>
          <a:xfrm>
            <a:off x="0" y="0"/>
            <a:ext cx="756720" cy="462240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2" name="CustomShape 3"/>
          <p:cNvSpPr/>
          <p:nvPr/>
        </p:nvSpPr>
        <p:spPr>
          <a:xfrm>
            <a:off x="0" y="5662440"/>
            <a:ext cx="904320" cy="119340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3" name="CustomShape 4"/>
          <p:cNvSpPr/>
          <p:nvPr/>
        </p:nvSpPr>
        <p:spPr>
          <a:xfrm>
            <a:off x="0" y="5295960"/>
            <a:ext cx="1485360" cy="155988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4" name="CustomShape 5"/>
          <p:cNvSpPr/>
          <p:nvPr/>
        </p:nvSpPr>
        <p:spPr>
          <a:xfrm>
            <a:off x="0" y="5257800"/>
            <a:ext cx="2129760" cy="159804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5" name="CustomShape 6"/>
          <p:cNvSpPr/>
          <p:nvPr/>
        </p:nvSpPr>
        <p:spPr>
          <a:xfrm>
            <a:off x="0" y="5357880"/>
            <a:ext cx="1375920" cy="149796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6" name="CustomShape 7"/>
          <p:cNvSpPr/>
          <p:nvPr/>
        </p:nvSpPr>
        <p:spPr>
          <a:xfrm>
            <a:off x="641520" y="0"/>
            <a:ext cx="1362960" cy="3969720"/>
          </a:xfrm>
          <a:custGeom>
            <a:avLst/>
            <a:gdLst/>
            <a:ahLst/>
            <a:rect l="l" t="t" r="r" b="b"/>
            <a:pathLst>
              <a:path w="860" h="2502">
                <a:moveTo>
                  <a:pt x="0" y="2445"/>
                </a:moveTo>
                <a:lnTo>
                  <a:pt x="228" y="2502"/>
                </a:lnTo>
                <a:lnTo>
                  <a:pt x="860" y="0"/>
                </a:lnTo>
                <a:lnTo>
                  <a:pt x="620" y="0"/>
                </a:lnTo>
                <a:lnTo>
                  <a:pt x="0" y="2445"/>
                </a:lnTo>
                <a:close/>
              </a:path>
            </a:pathLst>
          </a:custGeom>
          <a:solidFill>
            <a:srgbClr val="8bb434"/>
          </a:solidFill>
          <a:ln>
            <a:noFill/>
          </a:ln>
        </p:spPr>
        <p:style>
          <a:lnRef idx="0"/>
          <a:fillRef idx="0"/>
          <a:effectRef idx="0"/>
          <a:fontRef idx="minor"/>
        </p:style>
      </p:sp>
      <p:sp>
        <p:nvSpPr>
          <p:cNvPr id="7" name="CustomShape 8"/>
          <p:cNvSpPr/>
          <p:nvPr/>
        </p:nvSpPr>
        <p:spPr>
          <a:xfrm>
            <a:off x="203040" y="0"/>
            <a:ext cx="1334520" cy="3860280"/>
          </a:xfrm>
          <a:custGeom>
            <a:avLst/>
            <a:gdLst/>
            <a:ahLst/>
            <a:rect l="l" t="t" r="r" b="b"/>
            <a:pathLst>
              <a:path w="842" h="2433">
                <a:moveTo>
                  <a:pt x="842" y="0"/>
                </a:moveTo>
                <a:lnTo>
                  <a:pt x="602" y="0"/>
                </a:lnTo>
                <a:lnTo>
                  <a:pt x="0" y="2376"/>
                </a:lnTo>
                <a:lnTo>
                  <a:pt x="228" y="2433"/>
                </a:lnTo>
                <a:lnTo>
                  <a:pt x="842" y="0"/>
                </a:lnTo>
                <a:close/>
              </a:path>
            </a:pathLst>
          </a:custGeom>
          <a:solidFill>
            <a:srgbClr val="595959"/>
          </a:solidFill>
          <a:ln>
            <a:noFill/>
          </a:ln>
        </p:spPr>
        <p:style>
          <a:lnRef idx="0"/>
          <a:fillRef idx="0"/>
          <a:effectRef idx="0"/>
          <a:fontRef idx="minor"/>
        </p:style>
      </p:sp>
      <p:sp>
        <p:nvSpPr>
          <p:cNvPr id="8" name="CustomShape 9"/>
          <p:cNvSpPr/>
          <p:nvPr/>
        </p:nvSpPr>
        <p:spPr>
          <a:xfrm>
            <a:off x="208080" y="3776760"/>
            <a:ext cx="1934640" cy="3079080"/>
          </a:xfrm>
          <a:custGeom>
            <a:avLst/>
            <a:gdLst/>
            <a:ahLst/>
            <a:rect l="l" t="t" r="r" b="b"/>
            <a:pathLst>
              <a:path w="1220" h="1941">
                <a:moveTo>
                  <a:pt x="0" y="0"/>
                </a:moveTo>
                <a:lnTo>
                  <a:pt x="1166" y="1941"/>
                </a:lnTo>
                <a:lnTo>
                  <a:pt x="1220" y="1941"/>
                </a:lnTo>
                <a:lnTo>
                  <a:pt x="0" y="0"/>
                </a:lnTo>
                <a:close/>
              </a:path>
            </a:pathLst>
          </a:custGeom>
          <a:solidFill>
            <a:srgbClr val="262626"/>
          </a:solidFill>
          <a:ln>
            <a:noFill/>
          </a:ln>
        </p:spPr>
        <p:style>
          <a:lnRef idx="0"/>
          <a:fillRef idx="0"/>
          <a:effectRef idx="0"/>
          <a:fontRef idx="minor"/>
        </p:style>
      </p:sp>
      <p:sp>
        <p:nvSpPr>
          <p:cNvPr id="9" name="CustomShape 10"/>
          <p:cNvSpPr/>
          <p:nvPr/>
        </p:nvSpPr>
        <p:spPr>
          <a:xfrm>
            <a:off x="646200" y="3886200"/>
            <a:ext cx="2371320" cy="2969640"/>
          </a:xfrm>
          <a:custGeom>
            <a:avLst/>
            <a:gdLst/>
            <a:ahLst/>
            <a:rect l="l" t="t" r="r" b="b"/>
            <a:pathLst>
              <a:path w="1495" h="1872">
                <a:moveTo>
                  <a:pt x="1495" y="1872"/>
                </a:moveTo>
                <a:lnTo>
                  <a:pt x="0" y="0"/>
                </a:lnTo>
                <a:lnTo>
                  <a:pt x="1442" y="1872"/>
                </a:lnTo>
                <a:lnTo>
                  <a:pt x="1495" y="1872"/>
                </a:lnTo>
                <a:close/>
              </a:path>
            </a:pathLst>
          </a:custGeom>
          <a:solidFill>
            <a:srgbClr val="455a1a"/>
          </a:solidFill>
          <a:ln>
            <a:noFill/>
          </a:ln>
        </p:spPr>
        <p:style>
          <a:lnRef idx="0"/>
          <a:fillRef idx="0"/>
          <a:effectRef idx="0"/>
          <a:fontRef idx="minor"/>
        </p:style>
      </p:sp>
      <p:sp>
        <p:nvSpPr>
          <p:cNvPr id="10" name="CustomShape 11"/>
          <p:cNvSpPr/>
          <p:nvPr/>
        </p:nvSpPr>
        <p:spPr>
          <a:xfrm>
            <a:off x="641520" y="3881520"/>
            <a:ext cx="3337920" cy="2974320"/>
          </a:xfrm>
          <a:custGeom>
            <a:avLst/>
            <a:gdLst/>
            <a:ahLst/>
            <a:rect l="l" t="t" r="r" b="b"/>
            <a:pathLst>
              <a:path w="2104" h="1875">
                <a:moveTo>
                  <a:pt x="0" y="0"/>
                </a:moveTo>
                <a:lnTo>
                  <a:pt x="3" y="3"/>
                </a:lnTo>
                <a:lnTo>
                  <a:pt x="1498" y="1875"/>
                </a:lnTo>
                <a:lnTo>
                  <a:pt x="2104" y="1875"/>
                </a:lnTo>
                <a:lnTo>
                  <a:pt x="228" y="57"/>
                </a:lnTo>
                <a:lnTo>
                  <a:pt x="0" y="0"/>
                </a:lnTo>
                <a:close/>
              </a:path>
            </a:pathLst>
          </a:custGeom>
          <a:solidFill>
            <a:srgbClr val="688727"/>
          </a:solidFill>
          <a:ln>
            <a:noFill/>
          </a:ln>
        </p:spPr>
        <p:style>
          <a:lnRef idx="0"/>
          <a:fillRef idx="0"/>
          <a:effectRef idx="0"/>
          <a:fontRef idx="minor"/>
        </p:style>
      </p:sp>
      <p:sp>
        <p:nvSpPr>
          <p:cNvPr id="11" name="CustomShape 12"/>
          <p:cNvSpPr/>
          <p:nvPr/>
        </p:nvSpPr>
        <p:spPr>
          <a:xfrm>
            <a:off x="203040" y="3772080"/>
            <a:ext cx="2658600" cy="3084120"/>
          </a:xfrm>
          <a:custGeom>
            <a:avLst/>
            <a:gdLst/>
            <a:ahLst/>
            <a:rect l="l" t="t"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style>
          <a:lnRef idx="0"/>
          <a:fillRef idx="0"/>
          <a:effectRef idx="0"/>
          <a:fontRef idx="minor"/>
        </p:style>
      </p:sp>
      <p:sp>
        <p:nvSpPr>
          <p:cNvPr id="12" name="CustomShape 13"/>
          <p:cNvSpPr/>
          <p:nvPr/>
        </p:nvSpPr>
        <p:spPr>
          <a:xfrm>
            <a:off x="203040" y="3772080"/>
            <a:ext cx="359640" cy="88200"/>
          </a:xfrm>
          <a:custGeom>
            <a:avLst/>
            <a:gdLst/>
            <a:ahLst/>
            <a:rect l="l" t="t" r="r" b="b"/>
            <a:pathLst>
              <a:path w="228" h="57">
                <a:moveTo>
                  <a:pt x="228" y="57"/>
                </a:moveTo>
                <a:lnTo>
                  <a:pt x="0" y="0"/>
                </a:lnTo>
                <a:lnTo>
                  <a:pt x="222" y="54"/>
                </a:lnTo>
                <a:lnTo>
                  <a:pt x="228" y="57"/>
                </a:lnTo>
                <a:close/>
              </a:path>
            </a:pathLst>
          </a:custGeom>
          <a:solidFill>
            <a:srgbClr val="29abe2"/>
          </a:solidFill>
          <a:ln>
            <a:noFill/>
          </a:ln>
        </p:spPr>
        <p:style>
          <a:lnRef idx="0"/>
          <a:fillRef idx="0"/>
          <a:effectRef idx="0"/>
          <a:fontRef idx="minor"/>
        </p:style>
      </p:sp>
      <p:sp>
        <p:nvSpPr>
          <p:cNvPr id="13" name="CustomShape 14"/>
          <p:cNvSpPr/>
          <p:nvPr/>
        </p:nvSpPr>
        <p:spPr>
          <a:xfrm>
            <a:off x="560520" y="3867120"/>
            <a:ext cx="59760" cy="78840"/>
          </a:xfrm>
          <a:custGeom>
            <a:avLst/>
            <a:gdLst/>
            <a:ahLst/>
            <a:rect l="l" t="t" r="r" b="b"/>
            <a:pathLst>
              <a:path w="39" h="51">
                <a:moveTo>
                  <a:pt x="0" y="0"/>
                </a:moveTo>
                <a:lnTo>
                  <a:pt x="39" y="51"/>
                </a:lnTo>
                <a:lnTo>
                  <a:pt x="3" y="0"/>
                </a:lnTo>
                <a:lnTo>
                  <a:pt x="0" y="0"/>
                </a:lnTo>
                <a:close/>
              </a:path>
            </a:pathLst>
          </a:custGeom>
          <a:solidFill>
            <a:srgbClr val="29abe2"/>
          </a:solidFill>
          <a:ln>
            <a:noFill/>
          </a:ln>
        </p:spPr>
        <p:style>
          <a:lnRef idx="0"/>
          <a:fillRef idx="0"/>
          <a:effectRef idx="0"/>
          <a:fontRef idx="minor"/>
        </p:style>
      </p:sp>
      <p:sp>
        <p:nvSpPr>
          <p:cNvPr id="14" name="PlaceHolder 1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5" name="PlaceHolder 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50" name="CustomShape 1"/>
          <p:cNvSpPr/>
          <p:nvPr/>
        </p:nvSpPr>
        <p:spPr>
          <a:xfrm>
            <a:off x="0" y="0"/>
            <a:ext cx="1071000" cy="528912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51" name="CustomShape 2"/>
          <p:cNvSpPr/>
          <p:nvPr/>
        </p:nvSpPr>
        <p:spPr>
          <a:xfrm>
            <a:off x="0" y="0"/>
            <a:ext cx="756720" cy="462240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52" name="CustomShape 3"/>
          <p:cNvSpPr/>
          <p:nvPr/>
        </p:nvSpPr>
        <p:spPr>
          <a:xfrm>
            <a:off x="0" y="5662440"/>
            <a:ext cx="904320" cy="119340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53" name="CustomShape 4"/>
          <p:cNvSpPr/>
          <p:nvPr/>
        </p:nvSpPr>
        <p:spPr>
          <a:xfrm>
            <a:off x="0" y="5295960"/>
            <a:ext cx="1485360" cy="155988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54" name="CustomShape 5"/>
          <p:cNvSpPr/>
          <p:nvPr/>
        </p:nvSpPr>
        <p:spPr>
          <a:xfrm>
            <a:off x="0" y="5257800"/>
            <a:ext cx="2129760" cy="159804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55" name="CustomShape 6"/>
          <p:cNvSpPr/>
          <p:nvPr/>
        </p:nvSpPr>
        <p:spPr>
          <a:xfrm>
            <a:off x="0" y="5357880"/>
            <a:ext cx="1375920" cy="149796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56" name="CustomShape 7"/>
          <p:cNvSpPr/>
          <p:nvPr/>
        </p:nvSpPr>
        <p:spPr>
          <a:xfrm>
            <a:off x="641520" y="0"/>
            <a:ext cx="1362960" cy="3969720"/>
          </a:xfrm>
          <a:custGeom>
            <a:avLst/>
            <a:gdLst/>
            <a:ahLst/>
            <a:rect l="l" t="t" r="r" b="b"/>
            <a:pathLst>
              <a:path w="860" h="2502">
                <a:moveTo>
                  <a:pt x="0" y="2445"/>
                </a:moveTo>
                <a:lnTo>
                  <a:pt x="228" y="2502"/>
                </a:lnTo>
                <a:lnTo>
                  <a:pt x="860" y="0"/>
                </a:lnTo>
                <a:lnTo>
                  <a:pt x="620" y="0"/>
                </a:lnTo>
                <a:lnTo>
                  <a:pt x="0" y="2445"/>
                </a:lnTo>
                <a:close/>
              </a:path>
            </a:pathLst>
          </a:custGeom>
          <a:solidFill>
            <a:srgbClr val="8bb434"/>
          </a:solidFill>
          <a:ln>
            <a:noFill/>
          </a:ln>
        </p:spPr>
        <p:style>
          <a:lnRef idx="0"/>
          <a:fillRef idx="0"/>
          <a:effectRef idx="0"/>
          <a:fontRef idx="minor"/>
        </p:style>
      </p:sp>
      <p:sp>
        <p:nvSpPr>
          <p:cNvPr id="57" name="CustomShape 8"/>
          <p:cNvSpPr/>
          <p:nvPr/>
        </p:nvSpPr>
        <p:spPr>
          <a:xfrm>
            <a:off x="203040" y="0"/>
            <a:ext cx="1334520" cy="3860280"/>
          </a:xfrm>
          <a:custGeom>
            <a:avLst/>
            <a:gdLst/>
            <a:ahLst/>
            <a:rect l="l" t="t" r="r" b="b"/>
            <a:pathLst>
              <a:path w="842" h="2433">
                <a:moveTo>
                  <a:pt x="842" y="0"/>
                </a:moveTo>
                <a:lnTo>
                  <a:pt x="602" y="0"/>
                </a:lnTo>
                <a:lnTo>
                  <a:pt x="0" y="2376"/>
                </a:lnTo>
                <a:lnTo>
                  <a:pt x="228" y="2433"/>
                </a:lnTo>
                <a:lnTo>
                  <a:pt x="842" y="0"/>
                </a:lnTo>
                <a:close/>
              </a:path>
            </a:pathLst>
          </a:custGeom>
          <a:solidFill>
            <a:srgbClr val="595959"/>
          </a:solidFill>
          <a:ln>
            <a:noFill/>
          </a:ln>
        </p:spPr>
        <p:style>
          <a:lnRef idx="0"/>
          <a:fillRef idx="0"/>
          <a:effectRef idx="0"/>
          <a:fontRef idx="minor"/>
        </p:style>
      </p:sp>
      <p:sp>
        <p:nvSpPr>
          <p:cNvPr id="58" name="CustomShape 9"/>
          <p:cNvSpPr/>
          <p:nvPr/>
        </p:nvSpPr>
        <p:spPr>
          <a:xfrm>
            <a:off x="208080" y="3776760"/>
            <a:ext cx="1934640" cy="3079080"/>
          </a:xfrm>
          <a:custGeom>
            <a:avLst/>
            <a:gdLst/>
            <a:ahLst/>
            <a:rect l="l" t="t" r="r" b="b"/>
            <a:pathLst>
              <a:path w="1220" h="1941">
                <a:moveTo>
                  <a:pt x="0" y="0"/>
                </a:moveTo>
                <a:lnTo>
                  <a:pt x="1166" y="1941"/>
                </a:lnTo>
                <a:lnTo>
                  <a:pt x="1220" y="1941"/>
                </a:lnTo>
                <a:lnTo>
                  <a:pt x="0" y="0"/>
                </a:lnTo>
                <a:close/>
              </a:path>
            </a:pathLst>
          </a:custGeom>
          <a:solidFill>
            <a:srgbClr val="262626"/>
          </a:solidFill>
          <a:ln>
            <a:noFill/>
          </a:ln>
        </p:spPr>
        <p:style>
          <a:lnRef idx="0"/>
          <a:fillRef idx="0"/>
          <a:effectRef idx="0"/>
          <a:fontRef idx="minor"/>
        </p:style>
      </p:sp>
      <p:sp>
        <p:nvSpPr>
          <p:cNvPr id="59" name="CustomShape 10"/>
          <p:cNvSpPr/>
          <p:nvPr/>
        </p:nvSpPr>
        <p:spPr>
          <a:xfrm>
            <a:off x="646200" y="3886200"/>
            <a:ext cx="2371320" cy="2969640"/>
          </a:xfrm>
          <a:custGeom>
            <a:avLst/>
            <a:gdLst/>
            <a:ahLst/>
            <a:rect l="l" t="t" r="r" b="b"/>
            <a:pathLst>
              <a:path w="1495" h="1872">
                <a:moveTo>
                  <a:pt x="1495" y="1872"/>
                </a:moveTo>
                <a:lnTo>
                  <a:pt x="0" y="0"/>
                </a:lnTo>
                <a:lnTo>
                  <a:pt x="1442" y="1872"/>
                </a:lnTo>
                <a:lnTo>
                  <a:pt x="1495" y="1872"/>
                </a:lnTo>
                <a:close/>
              </a:path>
            </a:pathLst>
          </a:custGeom>
          <a:solidFill>
            <a:srgbClr val="455a1a"/>
          </a:solidFill>
          <a:ln>
            <a:noFill/>
          </a:ln>
        </p:spPr>
        <p:style>
          <a:lnRef idx="0"/>
          <a:fillRef idx="0"/>
          <a:effectRef idx="0"/>
          <a:fontRef idx="minor"/>
        </p:style>
      </p:sp>
      <p:sp>
        <p:nvSpPr>
          <p:cNvPr id="60" name="CustomShape 11"/>
          <p:cNvSpPr/>
          <p:nvPr/>
        </p:nvSpPr>
        <p:spPr>
          <a:xfrm>
            <a:off x="641520" y="3881520"/>
            <a:ext cx="3337920" cy="2974320"/>
          </a:xfrm>
          <a:custGeom>
            <a:avLst/>
            <a:gdLst/>
            <a:ahLst/>
            <a:rect l="l" t="t" r="r" b="b"/>
            <a:pathLst>
              <a:path w="2104" h="1875">
                <a:moveTo>
                  <a:pt x="0" y="0"/>
                </a:moveTo>
                <a:lnTo>
                  <a:pt x="3" y="3"/>
                </a:lnTo>
                <a:lnTo>
                  <a:pt x="1498" y="1875"/>
                </a:lnTo>
                <a:lnTo>
                  <a:pt x="2104" y="1875"/>
                </a:lnTo>
                <a:lnTo>
                  <a:pt x="228" y="57"/>
                </a:lnTo>
                <a:lnTo>
                  <a:pt x="0" y="0"/>
                </a:lnTo>
                <a:close/>
              </a:path>
            </a:pathLst>
          </a:custGeom>
          <a:solidFill>
            <a:srgbClr val="688727"/>
          </a:solidFill>
          <a:ln>
            <a:noFill/>
          </a:ln>
        </p:spPr>
        <p:style>
          <a:lnRef idx="0"/>
          <a:fillRef idx="0"/>
          <a:effectRef idx="0"/>
          <a:fontRef idx="minor"/>
        </p:style>
      </p:sp>
      <p:sp>
        <p:nvSpPr>
          <p:cNvPr id="61" name="CustomShape 12"/>
          <p:cNvSpPr/>
          <p:nvPr/>
        </p:nvSpPr>
        <p:spPr>
          <a:xfrm>
            <a:off x="203040" y="3772080"/>
            <a:ext cx="2658600" cy="3084120"/>
          </a:xfrm>
          <a:custGeom>
            <a:avLst/>
            <a:gdLst/>
            <a:ahLst/>
            <a:rect l="l" t="t"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style>
          <a:lnRef idx="0"/>
          <a:fillRef idx="0"/>
          <a:effectRef idx="0"/>
          <a:fontRef idx="minor"/>
        </p:style>
      </p:sp>
      <p:sp>
        <p:nvSpPr>
          <p:cNvPr id="62" name="CustomShape 13"/>
          <p:cNvSpPr/>
          <p:nvPr/>
        </p:nvSpPr>
        <p:spPr>
          <a:xfrm>
            <a:off x="203040" y="3772080"/>
            <a:ext cx="359640" cy="88200"/>
          </a:xfrm>
          <a:custGeom>
            <a:avLst/>
            <a:gdLst/>
            <a:ahLst/>
            <a:rect l="l" t="t" r="r" b="b"/>
            <a:pathLst>
              <a:path w="228" h="57">
                <a:moveTo>
                  <a:pt x="228" y="57"/>
                </a:moveTo>
                <a:lnTo>
                  <a:pt x="0" y="0"/>
                </a:lnTo>
                <a:lnTo>
                  <a:pt x="222" y="54"/>
                </a:lnTo>
                <a:lnTo>
                  <a:pt x="228" y="57"/>
                </a:lnTo>
                <a:close/>
              </a:path>
            </a:pathLst>
          </a:custGeom>
          <a:solidFill>
            <a:srgbClr val="29abe2"/>
          </a:solidFill>
          <a:ln>
            <a:noFill/>
          </a:ln>
        </p:spPr>
        <p:style>
          <a:lnRef idx="0"/>
          <a:fillRef idx="0"/>
          <a:effectRef idx="0"/>
          <a:fontRef idx="minor"/>
        </p:style>
      </p:sp>
      <p:sp>
        <p:nvSpPr>
          <p:cNvPr id="63" name="CustomShape 14"/>
          <p:cNvSpPr/>
          <p:nvPr/>
        </p:nvSpPr>
        <p:spPr>
          <a:xfrm>
            <a:off x="560520" y="3867120"/>
            <a:ext cx="59760" cy="78840"/>
          </a:xfrm>
          <a:custGeom>
            <a:avLst/>
            <a:gdLst/>
            <a:ahLst/>
            <a:rect l="l" t="t" r="r" b="b"/>
            <a:pathLst>
              <a:path w="39" h="51">
                <a:moveTo>
                  <a:pt x="0" y="0"/>
                </a:moveTo>
                <a:lnTo>
                  <a:pt x="39" y="51"/>
                </a:lnTo>
                <a:lnTo>
                  <a:pt x="3" y="0"/>
                </a:lnTo>
                <a:lnTo>
                  <a:pt x="0" y="0"/>
                </a:lnTo>
                <a:close/>
              </a:path>
            </a:pathLst>
          </a:custGeom>
          <a:solidFill>
            <a:srgbClr val="29abe2"/>
          </a:solidFill>
          <a:ln>
            <a:noFill/>
          </a:ln>
        </p:spPr>
        <p:style>
          <a:lnRef idx="0"/>
          <a:fillRef idx="0"/>
          <a:effectRef idx="0"/>
          <a:fontRef idx="minor"/>
        </p:style>
      </p:sp>
      <p:sp>
        <p:nvSpPr>
          <p:cNvPr id="64" name="PlaceHolder 1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65" name="PlaceHolder 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00" name="CustomShape 1"/>
          <p:cNvSpPr/>
          <p:nvPr/>
        </p:nvSpPr>
        <p:spPr>
          <a:xfrm>
            <a:off x="0" y="0"/>
            <a:ext cx="1071000" cy="528912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101" name="CustomShape 2"/>
          <p:cNvSpPr/>
          <p:nvPr/>
        </p:nvSpPr>
        <p:spPr>
          <a:xfrm>
            <a:off x="0" y="0"/>
            <a:ext cx="756720" cy="462240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102" name="CustomShape 3"/>
          <p:cNvSpPr/>
          <p:nvPr/>
        </p:nvSpPr>
        <p:spPr>
          <a:xfrm>
            <a:off x="0" y="5662440"/>
            <a:ext cx="904320" cy="119340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103" name="CustomShape 4"/>
          <p:cNvSpPr/>
          <p:nvPr/>
        </p:nvSpPr>
        <p:spPr>
          <a:xfrm>
            <a:off x="0" y="5295960"/>
            <a:ext cx="1485360" cy="155988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104" name="CustomShape 5"/>
          <p:cNvSpPr/>
          <p:nvPr/>
        </p:nvSpPr>
        <p:spPr>
          <a:xfrm>
            <a:off x="0" y="5257800"/>
            <a:ext cx="2129760" cy="159804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105" name="CustomShape 6"/>
          <p:cNvSpPr/>
          <p:nvPr/>
        </p:nvSpPr>
        <p:spPr>
          <a:xfrm>
            <a:off x="0" y="5357880"/>
            <a:ext cx="1375920" cy="149796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106" name="PlaceHolder 7"/>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7"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hyperlink" Target="http://www.fws.gov/endangered/esa-library/pdf/Why_Save_Endangered_Species_Brochure.pdf"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56000" y="2520000"/>
            <a:ext cx="7342200" cy="28137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pic>
        <p:nvPicPr>
          <p:cNvPr id="143" name="" descr=""/>
          <p:cNvPicPr/>
          <p:nvPr/>
        </p:nvPicPr>
        <p:blipFill>
          <a:blip r:embed="rId1"/>
          <a:stretch/>
        </p:blipFill>
        <p:spPr>
          <a:xfrm>
            <a:off x="3024000" y="2878200"/>
            <a:ext cx="3620880" cy="3231360"/>
          </a:xfrm>
          <a:prstGeom prst="rect">
            <a:avLst/>
          </a:prstGeom>
          <a:ln>
            <a:noFill/>
          </a:ln>
        </p:spPr>
      </p:pic>
      <p:sp>
        <p:nvSpPr>
          <p:cNvPr id="144" name="CustomShape 2"/>
          <p:cNvSpPr/>
          <p:nvPr/>
        </p:nvSpPr>
        <p:spPr>
          <a:xfrm>
            <a:off x="3744000" y="432000"/>
            <a:ext cx="3598200" cy="1798560"/>
          </a:xfrm>
          <a:custGeom>
            <a:avLst/>
            <a:gdLst/>
            <a:ahLst/>
            <a:rect l="l" t="t" r="r" b="b"/>
            <a:pathLst>
              <a:path w="10002" h="1">
                <a:moveTo>
                  <a:pt x="0" y="0"/>
                </a:moveTo>
                <a:lnTo>
                  <a:pt x="10001" y="0"/>
                </a:lnTo>
                <a:moveTo>
                  <a:pt x="0" y="0"/>
                </a:moveTo>
                <a:lnTo>
                  <a:pt x="10001" y="0"/>
                </a:lnTo>
              </a:path>
            </a:pathLst>
          </a:custGeom>
          <a:solidFill>
            <a:srgbClr val="800000"/>
          </a:solidFill>
          <a:ln w="9360">
            <a:noFill/>
          </a:ln>
          <a:effectLst>
            <a:outerShdw dir="10800000" dist="1440000">
              <a:srgbClr val="ff8080">
                <a:alpha val="40000"/>
              </a:srgbClr>
            </a:outerShdw>
          </a:effectLst>
        </p:spPr>
        <p:style>
          <a:lnRef idx="0"/>
          <a:fillRef idx="0"/>
          <a:effectRef idx="0"/>
          <a:fontRef idx="minor"/>
        </p:style>
        <p:txBody>
          <a:bodyPr lIns="90000" rIns="90000" tIns="47160" bIns="47160" anchor="ctr" anchorCtr="1"/>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5" name="CustomShape 3"/>
          <p:cNvSpPr/>
          <p:nvPr/>
        </p:nvSpPr>
        <p:spPr>
          <a:xfrm>
            <a:off x="1585080" y="-502920"/>
            <a:ext cx="6766200" cy="2230200"/>
          </a:xfrm>
          <a:custGeom>
            <a:avLst/>
            <a:gdLst/>
            <a:ahLst/>
            <a:rect l="l" t="t" r="r" b="b"/>
            <a:pathLst>
              <a:path w="18802" h="1">
                <a:moveTo>
                  <a:pt x="0" y="0"/>
                </a:moveTo>
                <a:lnTo>
                  <a:pt x="18801" y="0"/>
                </a:lnTo>
                <a:moveTo>
                  <a:pt x="0" y="0"/>
                </a:moveTo>
                <a:lnTo>
                  <a:pt x="18801" y="0"/>
                </a:lnTo>
              </a:path>
            </a:pathLst>
          </a:custGeom>
          <a:solidFill>
            <a:srgbClr val="77216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1" lang="en-IN" sz="7200" spc="-1" strike="noStrike">
                <a:solidFill>
                  <a:srgbClr val="000000"/>
                </a:solidFill>
                <a:uFill>
                  <a:solidFill>
                    <a:srgbClr val="ffffff"/>
                  </a:solidFill>
                </a:uFill>
                <a:latin typeface="Arial Black"/>
                <a:ea typeface="MS Gothic"/>
              </a:rPr>
              <a:t>Biodiversity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6" name="CustomShape 4"/>
          <p:cNvSpPr/>
          <p:nvPr/>
        </p:nvSpPr>
        <p:spPr>
          <a:xfrm>
            <a:off x="2376000" y="1152000"/>
            <a:ext cx="4749120" cy="1725480"/>
          </a:xfrm>
          <a:prstGeom prst="rect">
            <a:avLst/>
          </a:prstGeom>
          <a:noFill/>
          <a:ln>
            <a:noFill/>
          </a:ln>
        </p:spPr>
        <p:style>
          <a:lnRef idx="0"/>
          <a:fillRef idx="0"/>
          <a:effectRef idx="0"/>
          <a:fontRef idx="minor"/>
        </p:style>
        <p:txBody>
          <a:bodyPr lIns="90000" rIns="90000" tIns="45000" bIns="45000"/>
          <a:p>
            <a:r>
              <a:rPr b="1" lang="en-IN" sz="4000" spc="-1" strike="noStrike">
                <a:solidFill>
                  <a:srgbClr val="000000"/>
                </a:solidFill>
                <a:uFill>
                  <a:solidFill>
                    <a:srgbClr val="ffffff"/>
                  </a:solidFill>
                </a:uFill>
                <a:latin typeface="Liberation Sans Narrow"/>
                <a:ea typeface="DejaVu Sans"/>
              </a:rPr>
              <a:t>Group Member</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Paritosh Mishra 16UCS124</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Parul Shandilya 16UCS126</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016000" y="288000"/>
            <a:ext cx="6262200" cy="439020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Liberation Sans Narrow"/>
                <a:ea typeface="DejaVu Sans"/>
              </a:rPr>
              <a:t>Ex-situ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Ex-situ conservation involves maintenance and breeding of endangered plants and animals under partially or wholly controlled conditions in specific areas like zoo, gardens, nurseries etc. That is, the conservation of selected plants and animals in selected areas outside their natural habitat</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is known as ex-situ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The stresses on living organisms due to competition for food, water, space etc. can be avoided by ex-situ</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conservation there by providing conditions necessary for a secure life and breeding.</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Some important areas under these conservation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(i) Seed gene bank,</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(ii) Field gene bank;</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(iii) Botanical gardens ;</a:t>
            </a:r>
            <a:endParaRPr b="0" lang="en-IN" sz="1800" spc="-1" strike="noStrike">
              <a:solidFill>
                <a:srgbClr val="000000"/>
              </a:solidFill>
              <a:uFill>
                <a:solidFill>
                  <a:srgbClr val="ffffff"/>
                </a:solidFill>
              </a:uFill>
              <a:latin typeface="Arial"/>
            </a:endParaRPr>
          </a:p>
        </p:txBody>
      </p:sp>
      <p:pic>
        <p:nvPicPr>
          <p:cNvPr id="175" name="" descr=""/>
          <p:cNvPicPr/>
          <p:nvPr/>
        </p:nvPicPr>
        <p:blipFill>
          <a:blip r:embed="rId1"/>
          <a:stretch/>
        </p:blipFill>
        <p:spPr>
          <a:xfrm>
            <a:off x="4464000" y="3672000"/>
            <a:ext cx="3710520" cy="2649600"/>
          </a:xfrm>
          <a:prstGeom prst="rect">
            <a:avLst/>
          </a:prstGeom>
          <a:ln>
            <a:noFill/>
          </a:ln>
        </p:spPr>
      </p:pic>
      <p:sp>
        <p:nvSpPr>
          <p:cNvPr id="176" name="CustomShape 2"/>
          <p:cNvSpPr/>
          <p:nvPr/>
        </p:nvSpPr>
        <p:spPr>
          <a:xfrm>
            <a:off x="7488000" y="6408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088000" y="360000"/>
            <a:ext cx="6334200" cy="1024560"/>
          </a:xfrm>
          <a:prstGeom prst="rect">
            <a:avLst/>
          </a:prstGeom>
          <a:noFill/>
          <a:ln>
            <a:noFill/>
          </a:ln>
        </p:spPr>
        <p:style>
          <a:lnRef idx="0"/>
          <a:fillRef idx="0"/>
          <a:effectRef idx="0"/>
          <a:fontRef idx="minor"/>
        </p:style>
        <p:txBody>
          <a:bodyPr lIns="90000" rIns="90000" tIns="45000" bIns="45000"/>
          <a:p>
            <a:r>
              <a:rPr b="1" i="1" lang="en-IN" sz="3600" spc="-1" strike="noStrike">
                <a:solidFill>
                  <a:srgbClr val="000000"/>
                </a:solidFill>
                <a:uFill>
                  <a:solidFill>
                    <a:srgbClr val="ffffff"/>
                  </a:solidFill>
                </a:uFill>
                <a:latin typeface="Liberation Sans Narrow"/>
                <a:ea typeface="DejaVu Sans"/>
              </a:rPr>
              <a:t>Biodiversity Seed banks in India</a:t>
            </a:r>
            <a:endParaRPr b="0" lang="en-IN" sz="18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829960" y="3816000"/>
            <a:ext cx="4297320" cy="2858760"/>
          </a:xfrm>
          <a:prstGeom prst="rect">
            <a:avLst/>
          </a:prstGeom>
          <a:ln>
            <a:noFill/>
          </a:ln>
        </p:spPr>
      </p:pic>
      <p:sp>
        <p:nvSpPr>
          <p:cNvPr id="179" name="CustomShape 2"/>
          <p:cNvSpPr/>
          <p:nvPr/>
        </p:nvSpPr>
        <p:spPr>
          <a:xfrm>
            <a:off x="1728000" y="1012680"/>
            <a:ext cx="7909200" cy="2942640"/>
          </a:xfrm>
          <a:prstGeom prst="rect">
            <a:avLst/>
          </a:prstGeom>
          <a:noFill/>
          <a:ln>
            <a:noFill/>
          </a:ln>
        </p:spPr>
        <p:style>
          <a:lnRef idx="0"/>
          <a:fillRef idx="0"/>
          <a:effectRef idx="0"/>
          <a:fontRef idx="minor"/>
        </p:style>
        <p:txBody>
          <a:bodyPr lIns="90000" rIns="90000" tIns="45000" bIns="45000"/>
          <a:p>
            <a:r>
              <a:rPr b="1" i="1" lang="en-IN" sz="2600" spc="-1" strike="noStrike">
                <a:solidFill>
                  <a:srgbClr val="000000"/>
                </a:solidFill>
                <a:uFill>
                  <a:solidFill>
                    <a:srgbClr val="ffffff"/>
                  </a:solidFill>
                </a:uFill>
                <a:latin typeface="Liberation Sans Narrow"/>
                <a:ea typeface="DejaVu Sans"/>
              </a:rPr>
              <a:t>Agro-biodiversity can be divided into two</a:t>
            </a:r>
            <a:endParaRPr b="0" lang="en-IN" sz="1800" spc="-1" strike="noStrike">
              <a:solidFill>
                <a:srgbClr val="000000"/>
              </a:solidFill>
              <a:uFill>
                <a:solidFill>
                  <a:srgbClr val="ffffff"/>
                </a:solidFill>
              </a:uFill>
              <a:latin typeface="Arial"/>
            </a:endParaRPr>
          </a:p>
          <a:p>
            <a:r>
              <a:rPr b="1" i="1" lang="en-IN" sz="2600" spc="-1" strike="noStrike">
                <a:solidFill>
                  <a:srgbClr val="000000"/>
                </a:solidFill>
                <a:uFill>
                  <a:solidFill>
                    <a:srgbClr val="ffffff"/>
                  </a:solidFill>
                </a:uFill>
                <a:latin typeface="Liberation Sans Narrow"/>
                <a:ea typeface="DejaVu Sans"/>
              </a:rPr>
              <a:t>categories:</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1) Intraspecific diversity covers the genetic variety within a</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single species – such as different sub-species of rice, Basmati</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rice, Thai Jasmine rice, Japanese Mochi rice, Sona Masuri, etc.</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2) Interspecific diversity refers to the number and types of</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different species – such as potatoes, carrots, peppers, lettuce</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ea typeface="DejaVu Sans"/>
              </a:rPr>
              <a:t>etc.</a:t>
            </a:r>
            <a:endParaRPr b="0" lang="en-IN" sz="1800" spc="-1" strike="noStrike">
              <a:solidFill>
                <a:srgbClr val="000000"/>
              </a:solidFill>
              <a:uFill>
                <a:solidFill>
                  <a:srgbClr val="ffffff"/>
                </a:solidFill>
              </a:uFill>
              <a:latin typeface="Arial"/>
            </a:endParaRPr>
          </a:p>
        </p:txBody>
      </p:sp>
      <p:sp>
        <p:nvSpPr>
          <p:cNvPr id="180" name="CustomShape 3"/>
          <p:cNvSpPr/>
          <p:nvPr/>
        </p:nvSpPr>
        <p:spPr>
          <a:xfrm>
            <a:off x="7633080" y="627768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16000" y="152280"/>
            <a:ext cx="8782200" cy="200592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IN" sz="5400" spc="-1" strike="noStrike">
                <a:solidFill>
                  <a:srgbClr val="000000"/>
                </a:solidFill>
                <a:uFill>
                  <a:solidFill>
                    <a:srgbClr val="ffffff"/>
                  </a:solidFill>
                </a:uFill>
                <a:latin typeface="Corbel"/>
                <a:ea typeface="DejaVu Sans"/>
              </a:rPr>
              <a:t>Extinctions: The End of Biodiversity </a:t>
            </a:r>
            <a:endParaRPr b="0" lang="en-IN" sz="1800" spc="-1" strike="noStrike">
              <a:solidFill>
                <a:srgbClr val="000000"/>
              </a:solidFill>
              <a:uFill>
                <a:solidFill>
                  <a:srgbClr val="ffffff"/>
                </a:solidFill>
              </a:uFill>
              <a:latin typeface="Arial"/>
            </a:endParaRPr>
          </a:p>
        </p:txBody>
      </p:sp>
      <p:sp>
        <p:nvSpPr>
          <p:cNvPr id="182" name="CustomShape 2"/>
          <p:cNvSpPr/>
          <p:nvPr/>
        </p:nvSpPr>
        <p:spPr>
          <a:xfrm>
            <a:off x="4296600" y="6488640"/>
            <a:ext cx="274104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pic>
        <p:nvPicPr>
          <p:cNvPr id="183" name="" descr=""/>
          <p:cNvPicPr/>
          <p:nvPr/>
        </p:nvPicPr>
        <p:blipFill>
          <a:blip r:embed="rId1"/>
          <a:stretch/>
        </p:blipFill>
        <p:spPr>
          <a:xfrm>
            <a:off x="3394080" y="2170080"/>
            <a:ext cx="3156120" cy="31561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What is extinction? </a:t>
            </a:r>
            <a:endParaRPr b="0" lang="en-IN" sz="1800" spc="-1" strike="noStrike">
              <a:solidFill>
                <a:srgbClr val="000000"/>
              </a:solidFill>
              <a:uFill>
                <a:solidFill>
                  <a:srgbClr val="ffffff"/>
                </a:solidFill>
              </a:uFill>
              <a:latin typeface="Arial"/>
            </a:endParaRPr>
          </a:p>
        </p:txBody>
      </p:sp>
      <p:sp>
        <p:nvSpPr>
          <p:cNvPr id="185"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Extinctions occur when the last individual of a species dies out. </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Functional Extinctions occur when individuals remain but the odds of sustainable reproduction are low</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i.e. the species is effectively extinct even though individuals remain. </a:t>
            </a:r>
            <a:endParaRPr b="0" lang="en-IN" sz="1800" spc="-1" strike="noStrike">
              <a:solidFill>
                <a:srgbClr val="000000"/>
              </a:solidFill>
              <a:uFill>
                <a:solidFill>
                  <a:srgbClr val="ffffff"/>
                </a:solidFill>
              </a:uFill>
              <a:latin typeface="Arial"/>
            </a:endParaRPr>
          </a:p>
        </p:txBody>
      </p:sp>
      <p:sp>
        <p:nvSpPr>
          <p:cNvPr id="186" name="CustomShape 3"/>
          <p:cNvSpPr/>
          <p:nvPr/>
        </p:nvSpPr>
        <p:spPr>
          <a:xfrm>
            <a:off x="7620120" y="6488640"/>
            <a:ext cx="258876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When do extinctions occur?</a:t>
            </a:r>
            <a:endParaRPr b="0" lang="en-IN" sz="1800" spc="-1" strike="noStrike">
              <a:solidFill>
                <a:srgbClr val="000000"/>
              </a:solidFill>
              <a:uFill>
                <a:solidFill>
                  <a:srgbClr val="ffffff"/>
                </a:solidFill>
              </a:uFill>
              <a:latin typeface="Arial"/>
            </a:endParaRPr>
          </a:p>
        </p:txBody>
      </p:sp>
      <p:sp>
        <p:nvSpPr>
          <p:cNvPr id="188" name="CustomShape 2"/>
          <p:cNvSpPr/>
          <p:nvPr/>
        </p:nvSpPr>
        <p:spPr>
          <a:xfrm>
            <a:off x="457200" y="1600200"/>
            <a:ext cx="8303760" cy="487476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Extinctions occur when the environment of a species changes faster than the species can adapt. </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In other words, a species’ adaptations are no longer sufficient in allowing that species to acquire and compete for resources.</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Extinctions can be local, widespread, or global. </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For example, the timber wolf was until recently extinct in Wisconsin but not in Minnesota </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Wild elk and woodland caribou are now extinct in Wisconsin but may be found on game farms.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9" name="CustomShape 3"/>
          <p:cNvSpPr/>
          <p:nvPr/>
        </p:nvSpPr>
        <p:spPr>
          <a:xfrm>
            <a:off x="7467480" y="6477120"/>
            <a:ext cx="167436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Extinctions are natural.</a:t>
            </a:r>
            <a:endParaRPr b="0" lang="en-IN" sz="1800" spc="-1" strike="noStrike">
              <a:solidFill>
                <a:srgbClr val="000000"/>
              </a:solidFill>
              <a:uFill>
                <a:solidFill>
                  <a:srgbClr val="ffffff"/>
                </a:solidFill>
              </a:uFill>
              <a:latin typeface="Arial"/>
            </a:endParaRPr>
          </a:p>
        </p:txBody>
      </p:sp>
      <p:sp>
        <p:nvSpPr>
          <p:cNvPr id="191"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Extinctions occur naturally.  </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Nearly all of the species that have existed on earth have gone extinct.</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There have been 5 major mass extinctions in geological history.</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Recovery from these events took millions of years.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2" name="CustomShape 3"/>
          <p:cNvSpPr/>
          <p:nvPr/>
        </p:nvSpPr>
        <p:spPr>
          <a:xfrm>
            <a:off x="7010280" y="6248520"/>
            <a:ext cx="190296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Modern Causes of Extinctions</a:t>
            </a:r>
            <a:endParaRPr b="0" lang="en-IN" sz="1800" spc="-1" strike="noStrike">
              <a:solidFill>
                <a:srgbClr val="000000"/>
              </a:solidFill>
              <a:uFill>
                <a:solidFill>
                  <a:srgbClr val="ffffff"/>
                </a:solidFill>
              </a:uFill>
              <a:latin typeface="Arial"/>
            </a:endParaRPr>
          </a:p>
        </p:txBody>
      </p:sp>
      <p:sp>
        <p:nvSpPr>
          <p:cNvPr id="194" name="CustomShape 2"/>
          <p:cNvSpPr/>
          <p:nvPr/>
        </p:nvSpPr>
        <p:spPr>
          <a:xfrm>
            <a:off x="457200" y="1600200"/>
            <a:ext cx="8227440" cy="495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Major current causes of extinctions include:</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ea typeface="DejaVu Sans"/>
              </a:rPr>
              <a:t>Habitat Loss</a:t>
            </a:r>
            <a:r>
              <a:rPr b="0" lang="en-IN" sz="2000" spc="-1" strike="noStrike">
                <a:solidFill>
                  <a:srgbClr val="000000"/>
                </a:solidFill>
                <a:uFill>
                  <a:solidFill>
                    <a:srgbClr val="ffffff"/>
                  </a:solidFill>
                </a:uFill>
                <a:latin typeface="Corbel"/>
                <a:ea typeface="DejaVu Sans"/>
              </a:rPr>
              <a:t>: fragmentation, degradation, and outright destruction of ecosystems that support native ecosystems (leading cause).</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ea typeface="DejaVu Sans"/>
              </a:rPr>
              <a:t>Invasive Species</a:t>
            </a:r>
            <a:r>
              <a:rPr b="0" lang="en-IN" sz="2000" spc="-1" strike="noStrike">
                <a:solidFill>
                  <a:srgbClr val="000000"/>
                </a:solidFill>
                <a:uFill>
                  <a:solidFill>
                    <a:srgbClr val="ffffff"/>
                  </a:solidFill>
                </a:uFill>
                <a:latin typeface="Corbel"/>
                <a:ea typeface="DejaVu Sans"/>
              </a:rPr>
              <a:t>: the introduction or overpopulation of species that over-consume natural resources and are uncontrolled by  predators (second leading cause).</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ea typeface="DejaVu Sans"/>
              </a:rPr>
              <a:t>Over-harvesting</a:t>
            </a:r>
            <a:r>
              <a:rPr b="0" lang="en-IN" sz="2000" spc="-1" strike="noStrike">
                <a:solidFill>
                  <a:srgbClr val="000000"/>
                </a:solidFill>
                <a:uFill>
                  <a:solidFill>
                    <a:srgbClr val="ffffff"/>
                  </a:solidFill>
                </a:uFill>
                <a:latin typeface="Corbel"/>
                <a:ea typeface="DejaVu Sans"/>
              </a:rPr>
              <a:t>: the removal of species at rates that exceed reproduction</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ea typeface="DejaVu Sans"/>
              </a:rPr>
              <a:t>Pollution</a:t>
            </a:r>
            <a:r>
              <a:rPr b="0" lang="en-IN" sz="2000" spc="-1" strike="noStrike">
                <a:solidFill>
                  <a:srgbClr val="000000"/>
                </a:solidFill>
                <a:uFill>
                  <a:solidFill>
                    <a:srgbClr val="ffffff"/>
                  </a:solidFill>
                </a:uFill>
                <a:latin typeface="Corbel"/>
                <a:ea typeface="DejaVu Sans"/>
              </a:rPr>
              <a:t>: introduction of harmful agents that reduce the effectiveness of a species’ adaptations</a:t>
            </a:r>
            <a:endParaRPr b="0" lang="en-IN" sz="1800" spc="-1" strike="noStrike">
              <a:solidFill>
                <a:srgbClr val="000000"/>
              </a:solidFill>
              <a:uFill>
                <a:solidFill>
                  <a:srgbClr val="ffffff"/>
                </a:solidFill>
              </a:uFill>
              <a:latin typeface="Arial"/>
            </a:endParaRPr>
          </a:p>
        </p:txBody>
      </p:sp>
      <p:sp>
        <p:nvSpPr>
          <p:cNvPr id="195" name="CustomShape 3"/>
          <p:cNvSpPr/>
          <p:nvPr/>
        </p:nvSpPr>
        <p:spPr>
          <a:xfrm>
            <a:off x="7315200" y="6324480"/>
            <a:ext cx="182664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For the birds…</a:t>
            </a: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a:t>
            </a:r>
            <a:r>
              <a:rPr b="0" lang="en-IN" sz="2400" spc="-1" strike="noStrike">
                <a:solidFill>
                  <a:srgbClr val="000000"/>
                </a:solidFill>
                <a:uFill>
                  <a:solidFill>
                    <a:srgbClr val="ffffff"/>
                  </a:solidFill>
                </a:uFill>
                <a:latin typeface="Corbel"/>
                <a:ea typeface="DejaVu Sans"/>
              </a:rPr>
              <a:t>Of about 6 to 10 million currently existing species, we have still only identified 1 million.”</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a:t>
            </a:r>
            <a:r>
              <a:rPr b="0" lang="en-IN" sz="2400" spc="-1" strike="noStrike">
                <a:solidFill>
                  <a:srgbClr val="000000"/>
                </a:solidFill>
                <a:uFill>
                  <a:solidFill>
                    <a:srgbClr val="ffffff"/>
                  </a:solidFill>
                </a:uFill>
                <a:latin typeface="Corbel"/>
                <a:ea typeface="DejaVu Sans"/>
              </a:rPr>
              <a:t>For groups that we know well, knowledge of very recent species extinctions…allows us to be certain that </a:t>
            </a:r>
            <a:r>
              <a:rPr b="1" lang="en-IN" sz="2400" spc="-1" strike="noStrike">
                <a:solidFill>
                  <a:srgbClr val="000000"/>
                </a:solidFill>
                <a:uFill>
                  <a:solidFill>
                    <a:srgbClr val="ffffff"/>
                  </a:solidFill>
                </a:uFill>
                <a:latin typeface="Corbel"/>
                <a:ea typeface="DejaVu Sans"/>
              </a:rPr>
              <a:t>extinction rates are comparable to those of the great past extinctions</a:t>
            </a:r>
            <a:r>
              <a:rPr b="0" lang="en-IN" sz="2400" spc="-1" strike="noStrike">
                <a:solidFill>
                  <a:srgbClr val="000000"/>
                </a:solidFill>
                <a:uFill>
                  <a:solidFill>
                    <a:srgbClr val="ffffff"/>
                  </a:solidFill>
                </a:uFill>
                <a:latin typeface="Corbel"/>
                <a:ea typeface="DejaVu Sans"/>
              </a:rPr>
              <a:t>.”</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a:t>
            </a:r>
            <a:r>
              <a:rPr b="0" lang="en-IN" sz="2400" spc="-1" strike="noStrike">
                <a:solidFill>
                  <a:srgbClr val="000000"/>
                </a:solidFill>
                <a:uFill>
                  <a:solidFill>
                    <a:srgbClr val="ffffff"/>
                  </a:solidFill>
                </a:uFill>
                <a:latin typeface="Corbel"/>
                <a:ea typeface="DejaVu Sans"/>
              </a:rPr>
              <a:t>For birds, of about 10,000 species worldwide</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at least 128 have disappeared in the last 500 years</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about 1,200 are currently seriously threatened with extinction (all but three from human activities)”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8" name="CustomShape 3"/>
          <p:cNvSpPr/>
          <p:nvPr/>
        </p:nvSpPr>
        <p:spPr>
          <a:xfrm>
            <a:off x="6705720" y="6324480"/>
            <a:ext cx="258876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Biodiversity &amp; Medicine</a:t>
            </a:r>
            <a:endParaRPr b="0" lang="en-IN" sz="1800" spc="-1" strike="noStrike">
              <a:solidFill>
                <a:srgbClr val="000000"/>
              </a:solidFill>
              <a:uFill>
                <a:solidFill>
                  <a:srgbClr val="ffffff"/>
                </a:solidFill>
              </a:uFill>
              <a:latin typeface="Arial"/>
            </a:endParaRPr>
          </a:p>
        </p:txBody>
      </p:sp>
      <p:sp>
        <p:nvSpPr>
          <p:cNvPr id="200"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More than a quarter of all prescriptions written annually in the United States contain chemicals discovered in plants and animals.</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A few hundred wild species have stocked our pharmacies with antibiotics, anti-cancer agents, pain killers, and blood thinners.</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We have only discovered 10-20% of living species so far!</a:t>
            </a:r>
            <a:endParaRPr b="0" lang="en-IN" sz="1800" spc="-1" strike="noStrike">
              <a:solidFill>
                <a:srgbClr val="000000"/>
              </a:solidFill>
              <a:uFill>
                <a:solidFill>
                  <a:srgbClr val="ffffff"/>
                </a:solidFill>
              </a:uFill>
              <a:latin typeface="Arial"/>
            </a:endParaRPr>
          </a:p>
          <a:p>
            <a:pPr lvl="7" marL="420480" indent="-381960">
              <a:lnSpc>
                <a:spcPct val="100000"/>
              </a:lnSpc>
              <a:buClr>
                <a:srgbClr val="8bb434"/>
              </a:buClr>
              <a:buSzPct val="80000"/>
              <a:buFont typeface="Wingdings 2" charset="2"/>
              <a:buChar char=""/>
            </a:pPr>
            <a:r>
              <a:rPr b="0" lang="en-IN" sz="1400" spc="-1" strike="noStrike" u="sng">
                <a:solidFill>
                  <a:srgbClr val="0000ff"/>
                </a:solidFill>
                <a:uFill>
                  <a:solidFill>
                    <a:srgbClr val="ffffff"/>
                  </a:solidFill>
                </a:uFill>
                <a:latin typeface="Corbel"/>
                <a:ea typeface="DejaVu Sans"/>
                <a:hlinkClick r:id="rId1"/>
              </a:rPr>
              <a:t>http://www.fws.gov/endangered/esa-library/pdf/Why_Save_Endangered_Species_Brochure.pdf</a:t>
            </a:r>
            <a:r>
              <a:rPr b="0" lang="en-IN" sz="1400" spc="-1" strike="noStrike">
                <a:solidFill>
                  <a:srgbClr val="000000"/>
                </a:solidFill>
                <a:uFill>
                  <a:solidFill>
                    <a:srgbClr val="ffffff"/>
                  </a:solidFill>
                </a:uFill>
                <a:latin typeface="Corbe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1" name="CustomShape 3"/>
          <p:cNvSpPr/>
          <p:nvPr/>
        </p:nvSpPr>
        <p:spPr>
          <a:xfrm>
            <a:off x="6934320" y="6400800"/>
            <a:ext cx="182520" cy="367200"/>
          </a:xfrm>
          <a:prstGeom prst="rect">
            <a:avLst/>
          </a:prstGeom>
          <a:noFill/>
          <a:ln>
            <a:noFill/>
          </a:ln>
        </p:spPr>
        <p:style>
          <a:lnRef idx="0"/>
          <a:fillRef idx="0"/>
          <a:effectRef idx="0"/>
          <a:fontRef idx="minor"/>
        </p:style>
      </p:sp>
      <p:sp>
        <p:nvSpPr>
          <p:cNvPr id="202" name="CustomShape 4"/>
          <p:cNvSpPr/>
          <p:nvPr/>
        </p:nvSpPr>
        <p:spPr>
          <a:xfrm>
            <a:off x="7448760" y="6477120"/>
            <a:ext cx="137556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Biodiversity &amp; Agriculture </a:t>
            </a:r>
            <a:endParaRPr b="0" lang="en-IN" sz="1800" spc="-1" strike="noStrike">
              <a:solidFill>
                <a:srgbClr val="000000"/>
              </a:solidFill>
              <a:uFill>
                <a:solidFill>
                  <a:srgbClr val="ffffff"/>
                </a:solidFill>
              </a:uFill>
              <a:latin typeface="Arial"/>
            </a:endParaRPr>
          </a:p>
        </p:txBody>
      </p:sp>
      <p:sp>
        <p:nvSpPr>
          <p:cNvPr id="204"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There are almost 80,000 species of edible plants</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Fewer than 20 produce 90 percent of the world’s food. </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4 crops (wheat, corn, rice, soybeans) provide most of the world’s food.</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If underutilized species are conserved, they could help to feed growing populations.</a:t>
            </a:r>
            <a:r>
              <a:rPr b="0" lang="en-IN" sz="2400" spc="-1" strike="noStrike" u="sng">
                <a:solidFill>
                  <a:srgbClr val="0000ff"/>
                </a:solidFill>
                <a:uFill>
                  <a:solidFill>
                    <a:srgbClr val="ffffff"/>
                  </a:solidFill>
                </a:uFill>
                <a:latin typeface="Corbel"/>
                <a:ea typeface="DejaVu Sans"/>
                <a:hlinkClick r:id="rId1"/>
              </a:rPr>
              <a:t> </a:t>
            </a:r>
            <a:endParaRPr b="0" lang="en-IN" sz="1800" spc="-1" strike="noStrike">
              <a:solidFill>
                <a:srgbClr val="000000"/>
              </a:solidFill>
              <a:uFill>
                <a:solidFill>
                  <a:srgbClr val="ffffff"/>
                </a:solidFill>
              </a:uFill>
              <a:latin typeface="Arial"/>
            </a:endParaRPr>
          </a:p>
          <a:p>
            <a:pPr lvl="7" marL="420480" indent="-381960">
              <a:lnSpc>
                <a:spcPct val="100000"/>
              </a:lnSpc>
              <a:buClr>
                <a:srgbClr val="8bb434"/>
              </a:buClr>
              <a:buSzPct val="80000"/>
              <a:buFont typeface="Wingdings 2" charset="2"/>
              <a:buChar char=""/>
            </a:pPr>
            <a:r>
              <a:rPr b="0" lang="en-IN" sz="1400" spc="-1" strike="noStrike" u="sng">
                <a:solidFill>
                  <a:srgbClr val="0000ff"/>
                </a:solidFill>
                <a:uFill>
                  <a:solidFill>
                    <a:srgbClr val="ffffff"/>
                  </a:solidFill>
                </a:uFill>
                <a:latin typeface="Corbel"/>
                <a:ea typeface="DejaVu Sans"/>
                <a:hlinkClick r:id="rId2"/>
              </a:rPr>
              <a:t>http://www.fws.gov/endangered/esa-library/pdf/Why_Save_Endangered_Species_Brochure.pdf</a:t>
            </a:r>
            <a:r>
              <a:rPr b="0" lang="en-IN" sz="1400" spc="-1" strike="noStrike">
                <a:solidFill>
                  <a:srgbClr val="000000"/>
                </a:solidFill>
                <a:uFill>
                  <a:solidFill>
                    <a:srgbClr val="ffffff"/>
                  </a:solidFill>
                </a:uFill>
                <a:latin typeface="Corbe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5" name="CustomShape 3"/>
          <p:cNvSpPr/>
          <p:nvPr/>
        </p:nvSpPr>
        <p:spPr>
          <a:xfrm>
            <a:off x="7162920" y="6248520"/>
            <a:ext cx="197892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448000" y="1656000"/>
            <a:ext cx="6479640" cy="207180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rPr>
              <a:t>The variety of plant and animal life in the world or in a particular habitat, a high level of which is usually considered to be important and desirable.</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2665440" y="710640"/>
            <a:ext cx="4894200" cy="657000"/>
          </a:xfrm>
          <a:prstGeom prst="rect">
            <a:avLst/>
          </a:prstGeom>
          <a:noFill/>
          <a:ln>
            <a:noFill/>
          </a:ln>
        </p:spPr>
        <p:style>
          <a:lnRef idx="0"/>
          <a:fillRef idx="0"/>
          <a:effectRef idx="0"/>
          <a:fontRef idx="minor"/>
        </p:style>
        <p:txBody>
          <a:bodyPr lIns="90000" rIns="90000" tIns="45000" bIns="45000"/>
          <a:p>
            <a:r>
              <a:rPr b="0" lang="en-IN" sz="4000" spc="-1" strike="noStrike">
                <a:solidFill>
                  <a:srgbClr val="000000"/>
                </a:solidFill>
                <a:uFill>
                  <a:solidFill>
                    <a:srgbClr val="ffffff"/>
                  </a:solidFill>
                </a:uFill>
                <a:latin typeface="Arial"/>
              </a:rPr>
              <a:t>What is Biodiversity?</a:t>
            </a:r>
            <a:endParaRPr b="0" lang="en-IN" sz="1800" spc="-1" strike="noStrike">
              <a:solidFill>
                <a:srgbClr val="000000"/>
              </a:solidFill>
              <a:uFill>
                <a:solidFill>
                  <a:srgbClr val="ffffff"/>
                </a:solidFill>
              </a:uFill>
              <a:latin typeface="Arial"/>
            </a:endParaRPr>
          </a:p>
        </p:txBody>
      </p:sp>
      <p:pic>
        <p:nvPicPr>
          <p:cNvPr id="149" name="" descr=""/>
          <p:cNvPicPr/>
          <p:nvPr/>
        </p:nvPicPr>
        <p:blipFill>
          <a:blip r:embed="rId1"/>
          <a:stretch/>
        </p:blipFill>
        <p:spPr>
          <a:xfrm>
            <a:off x="3240360" y="3780360"/>
            <a:ext cx="4103640" cy="3077640"/>
          </a:xfrm>
          <a:prstGeom prst="rect">
            <a:avLst/>
          </a:prstGeom>
          <a:ln>
            <a:noFill/>
          </a:ln>
        </p:spPr>
      </p:pic>
      <p:sp>
        <p:nvSpPr>
          <p:cNvPr id="150" name="CustomShape 3"/>
          <p:cNvSpPr/>
          <p:nvPr/>
        </p:nvSpPr>
        <p:spPr>
          <a:xfrm>
            <a:off x="7560000" y="6408000"/>
            <a:ext cx="1294560" cy="3459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16UCS126</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Biodiversity &amp; Crops</a:t>
            </a:r>
            <a:endParaRPr b="0" lang="en-IN" sz="1800" spc="-1" strike="noStrike">
              <a:solidFill>
                <a:srgbClr val="000000"/>
              </a:solidFill>
              <a:uFill>
                <a:solidFill>
                  <a:srgbClr val="ffffff"/>
                </a:solidFill>
              </a:uFill>
              <a:latin typeface="Arial"/>
            </a:endParaRPr>
          </a:p>
        </p:txBody>
      </p:sp>
      <p:sp>
        <p:nvSpPr>
          <p:cNvPr id="207" name="CustomShape 2"/>
          <p:cNvSpPr/>
          <p:nvPr/>
        </p:nvSpPr>
        <p:spPr>
          <a:xfrm>
            <a:off x="457200" y="1600200"/>
            <a:ext cx="8151120" cy="487476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During the 1970s the U.S. corn crop was almost completely wiped out by a leaf fungus. </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The corn crop was saved by interbreeding it with a rare species of wild corn from Mexico. </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Genetic engineering may also offer some hope by facilitating transfer of genes between species. </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This increases the value of wild strains which can be used as sources for new traits to be introduced into crops.</a:t>
            </a:r>
            <a:endParaRPr b="0" lang="en-IN" sz="1800" spc="-1" strike="noStrike">
              <a:solidFill>
                <a:srgbClr val="000000"/>
              </a:solidFill>
              <a:uFill>
                <a:solidFill>
                  <a:srgbClr val="ffffff"/>
                </a:solidFill>
              </a:uFill>
              <a:latin typeface="Arial"/>
            </a:endParaRPr>
          </a:p>
          <a:p>
            <a:pPr lvl="8" marL="3886200" indent="-226440">
              <a:lnSpc>
                <a:spcPct val="100000"/>
              </a:lnSpc>
              <a:buClr>
                <a:srgbClr val="688727"/>
              </a:buClr>
              <a:buSzPct val="145000"/>
              <a:buFont typeface="Arial"/>
              <a:buChar char="•"/>
            </a:pPr>
            <a:r>
              <a:rPr b="1" lang="en-IN" sz="1400" spc="-1" strike="noStrike">
                <a:solidFill>
                  <a:srgbClr val="000000"/>
                </a:solidFill>
                <a:uFill>
                  <a:solidFill>
                    <a:srgbClr val="ffffff"/>
                  </a:solidFill>
                </a:uFill>
                <a:latin typeface="Corbel"/>
                <a:ea typeface="DejaVu Sans"/>
              </a:rPr>
              <a:t>http://www.emc.maricopa.edu/faculty/farabee/biobk/biobookcycles.html</a:t>
            </a:r>
            <a:endParaRPr b="0" lang="en-IN" sz="1800" spc="-1" strike="noStrike">
              <a:solidFill>
                <a:srgbClr val="000000"/>
              </a:solidFill>
              <a:uFill>
                <a:solidFill>
                  <a:srgbClr val="ffffff"/>
                </a:solidFill>
              </a:uFill>
              <a:latin typeface="Arial"/>
            </a:endParaRPr>
          </a:p>
        </p:txBody>
      </p:sp>
      <p:sp>
        <p:nvSpPr>
          <p:cNvPr id="208" name="CustomShape 3"/>
          <p:cNvSpPr/>
          <p:nvPr/>
        </p:nvSpPr>
        <p:spPr>
          <a:xfrm>
            <a:off x="7162920" y="6477120"/>
            <a:ext cx="175032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982080" y="457200"/>
            <a:ext cx="7702560" cy="1978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ea typeface="DejaVu Sans"/>
              </a:rPr>
              <a:t>Biodiversity &amp; Ecosystem Services</a:t>
            </a:r>
            <a:endParaRPr b="0" lang="en-IN" sz="1800" spc="-1" strike="noStrike">
              <a:solidFill>
                <a:srgbClr val="000000"/>
              </a:solidFill>
              <a:uFill>
                <a:solidFill>
                  <a:srgbClr val="ffffff"/>
                </a:solidFill>
              </a:uFill>
              <a:latin typeface="Arial"/>
            </a:endParaRPr>
          </a:p>
        </p:txBody>
      </p:sp>
      <p:sp>
        <p:nvSpPr>
          <p:cNvPr id="210" name="CustomShape 2"/>
          <p:cNvSpPr/>
          <p:nvPr/>
        </p:nvSpPr>
        <p:spPr>
          <a:xfrm>
            <a:off x="982080" y="2666880"/>
            <a:ext cx="7702560" cy="3330720"/>
          </a:xfrm>
          <a:prstGeom prst="rect">
            <a:avLst/>
          </a:prstGeom>
          <a:noFill/>
          <a:ln>
            <a:noFill/>
          </a:ln>
        </p:spPr>
        <p:style>
          <a:lnRef idx="0"/>
          <a:fillRef idx="0"/>
          <a:effectRef idx="0"/>
          <a:fontRef idx="minor"/>
        </p:style>
        <p:txBody>
          <a:bodyPr lIns="90000" rIns="90000" tIns="45000" bIns="45000" anchor="ctr"/>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Ecosystem services include air and water purification, detoxification and decomposition of wastes, climate regulation, regeneration of soil fertility, and the production and maintenance of biological diversity.</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These are the key ingredients of our agricultural, pharmaceutical, and industrial enterprises. </a:t>
            </a:r>
            <a:endParaRPr b="0" lang="en-IN" sz="1800" spc="-1" strike="noStrike">
              <a:solidFill>
                <a:srgbClr val="000000"/>
              </a:solidFill>
              <a:uFill>
                <a:solidFill>
                  <a:srgbClr val="ffffff"/>
                </a:solidFill>
              </a:uFill>
              <a:latin typeface="Arial"/>
            </a:endParaRPr>
          </a:p>
          <a:p>
            <a:pPr marL="285840" indent="-28368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ea typeface="DejaVu Sans"/>
              </a:rPr>
              <a:t>Such services are estimated to be worth trillions of dollars annually.</a:t>
            </a:r>
            <a:endParaRPr b="0" lang="en-IN" sz="1800" spc="-1" strike="noStrike">
              <a:solidFill>
                <a:srgbClr val="000000"/>
              </a:solidFill>
              <a:uFill>
                <a:solidFill>
                  <a:srgbClr val="ffffff"/>
                </a:solidFill>
              </a:uFill>
              <a:latin typeface="Arial"/>
            </a:endParaRPr>
          </a:p>
          <a:p>
            <a:pPr lvl="1" marL="743040" indent="-28368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ea typeface="DejaVu Sans"/>
              </a:rPr>
              <a:t>We get these services for free…for now.</a:t>
            </a:r>
            <a:endParaRPr b="0" lang="en-IN" sz="1800" spc="-1" strike="noStrike">
              <a:solidFill>
                <a:srgbClr val="000000"/>
              </a:solidFill>
              <a:uFill>
                <a:solidFill>
                  <a:srgbClr val="ffffff"/>
                </a:solidFill>
              </a:uFill>
              <a:latin typeface="Arial"/>
            </a:endParaRPr>
          </a:p>
          <a:p>
            <a:pPr lvl="3" marL="1542960" indent="-169200">
              <a:lnSpc>
                <a:spcPct val="100000"/>
              </a:lnSpc>
              <a:buClr>
                <a:srgbClr val="688727"/>
              </a:buClr>
              <a:buSzPct val="145000"/>
              <a:buFont typeface="Arial"/>
              <a:buChar char="•"/>
            </a:pPr>
            <a:r>
              <a:rPr b="0" lang="en-IN" sz="1600" spc="-1" strike="noStrike" u="sng">
                <a:solidFill>
                  <a:srgbClr val="0000ff"/>
                </a:solidFill>
                <a:uFill>
                  <a:solidFill>
                    <a:srgbClr val="ffffff"/>
                  </a:solidFill>
                </a:uFill>
                <a:latin typeface="Corbel"/>
                <a:ea typeface="DejaVu Sans"/>
                <a:hlinkClick r:id="rId1"/>
              </a:rPr>
              <a:t>http://www.fws.gov/endangered/esa-library/pdf/Why_Save_Endangered_Species_Brochure.pdf</a:t>
            </a:r>
            <a:r>
              <a:rPr b="0" lang="en-IN" sz="1600" spc="-1" strike="noStrike">
                <a:solidFill>
                  <a:srgbClr val="000000"/>
                </a:solidFill>
                <a:uFill>
                  <a:solidFill>
                    <a:srgbClr val="ffffff"/>
                  </a:solidFill>
                </a:uFill>
                <a:latin typeface="Corbe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11" name="CustomShape 3"/>
          <p:cNvSpPr/>
          <p:nvPr/>
        </p:nvSpPr>
        <p:spPr>
          <a:xfrm>
            <a:off x="7315200" y="6477120"/>
            <a:ext cx="1826640" cy="362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872000" y="144000"/>
            <a:ext cx="7198200" cy="5902200"/>
          </a:xfrm>
          <a:prstGeom prst="rect">
            <a:avLst/>
          </a:prstGeom>
          <a:noFill/>
          <a:ln>
            <a:noFill/>
          </a:ln>
        </p:spPr>
        <p:style>
          <a:lnRef idx="0"/>
          <a:fillRef idx="0"/>
          <a:effectRef idx="0"/>
          <a:fontRef idx="minor"/>
        </p:style>
        <p:txBody>
          <a:bodyPr lIns="90000" rIns="90000" tIns="45000" bIns="45000"/>
          <a:p>
            <a:r>
              <a:rPr b="1" i="1" lang="en-IN" sz="3200" spc="-1" strike="noStrike">
                <a:solidFill>
                  <a:srgbClr val="000000"/>
                </a:solidFill>
                <a:uFill>
                  <a:solidFill>
                    <a:srgbClr val="ffffff"/>
                  </a:solidFill>
                </a:uFill>
                <a:latin typeface="Liberation Sans Narrow"/>
                <a:ea typeface="DejaVu Sans"/>
              </a:rPr>
              <a:t>Causes of Man-Animal Conflicts:</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i. </a:t>
            </a:r>
            <a:r>
              <a:rPr b="1" lang="en-IN" sz="2400" spc="-1" strike="noStrike">
                <a:solidFill>
                  <a:srgbClr val="000000"/>
                </a:solidFill>
                <a:uFill>
                  <a:solidFill>
                    <a:srgbClr val="ffffff"/>
                  </a:solidFill>
                </a:uFill>
                <a:latin typeface="Liberation Sans Narrow"/>
                <a:ea typeface="DejaVu Sans"/>
              </a:rPr>
              <a:t>Habitat shrinking</a:t>
            </a:r>
            <a:r>
              <a:rPr b="1" i="1" lang="en-IN" sz="24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 </a:t>
            </a:r>
            <a:r>
              <a:rPr b="0" i="1" lang="en-IN" sz="2000" spc="-1" strike="noStrike">
                <a:solidFill>
                  <a:srgbClr val="000000"/>
                </a:solidFill>
                <a:uFill>
                  <a:solidFill>
                    <a:srgbClr val="ffffff"/>
                  </a:solidFill>
                </a:uFill>
                <a:latin typeface="Liberation Sans Narrow"/>
                <a:ea typeface="DejaVu Sans"/>
              </a:rPr>
              <a:t>Causes less space, food etc in the forest result in animals stray out of habitat in search of food, water or shelter. Construction of roads especially big Highways and canals passing through dense jungles and the big mines are some of the reason for habitat shrinking.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ii.</a:t>
            </a:r>
            <a:r>
              <a:rPr b="1" i="1" lang="en-IN" sz="2400" spc="-1" strike="noStrike">
                <a:solidFill>
                  <a:srgbClr val="000000"/>
                </a:solidFill>
                <a:uFill>
                  <a:solidFill>
                    <a:srgbClr val="ffffff"/>
                  </a:solidFill>
                </a:uFill>
                <a:latin typeface="Liberation Sans Narrow"/>
                <a:ea typeface="DejaVu Sans"/>
              </a:rPr>
              <a:t> </a:t>
            </a:r>
            <a:r>
              <a:rPr b="1" lang="en-IN" sz="2400" spc="-1" strike="noStrike">
                <a:solidFill>
                  <a:srgbClr val="000000"/>
                </a:solidFill>
                <a:uFill>
                  <a:solidFill>
                    <a:srgbClr val="ffffff"/>
                  </a:solidFill>
                </a:uFill>
                <a:latin typeface="Liberation Sans Narrow"/>
                <a:ea typeface="DejaVu Sans"/>
              </a:rPr>
              <a:t>Invasion of local people in forest area</a:t>
            </a:r>
            <a:r>
              <a:rPr b="1" i="1" lang="en-IN" sz="2000" spc="-1" strike="noStrike">
                <a:solidFill>
                  <a:srgbClr val="000000"/>
                </a:solidFill>
                <a:uFill>
                  <a:solidFill>
                    <a:srgbClr val="ffffff"/>
                  </a:solidFill>
                </a:uFill>
                <a:latin typeface="Liberation Sans Narrow"/>
                <a:ea typeface="DejaVu Sans"/>
              </a:rPr>
              <a:t> :</a:t>
            </a:r>
            <a:r>
              <a:rPr b="0" i="1" lang="en-IN" sz="2000" spc="-1" strike="noStrike">
                <a:solidFill>
                  <a:srgbClr val="000000"/>
                </a:solidFill>
                <a:uFill>
                  <a:solidFill>
                    <a:srgbClr val="ffffff"/>
                  </a:solidFill>
                </a:uFill>
                <a:latin typeface="Liberation Sans Narrow"/>
                <a:ea typeface="DejaVu Sans"/>
              </a:rPr>
              <a:t>Has increased the pressure on the limited natural resources in the forest areas.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iii. </a:t>
            </a:r>
            <a:r>
              <a:rPr b="1" lang="en-IN" sz="2400" spc="-1" strike="noStrike">
                <a:solidFill>
                  <a:srgbClr val="000000"/>
                </a:solidFill>
                <a:uFill>
                  <a:solidFill>
                    <a:srgbClr val="ffffff"/>
                  </a:solidFill>
                </a:uFill>
                <a:latin typeface="Liberation Sans Narrow"/>
                <a:ea typeface="DejaVu Sans"/>
              </a:rPr>
              <a:t>Water scarcity</a:t>
            </a:r>
            <a:r>
              <a:rPr b="1" i="1" lang="en-IN" sz="2000" spc="-1" strike="noStrike">
                <a:solidFill>
                  <a:srgbClr val="000000"/>
                </a:solidFill>
                <a:uFill>
                  <a:solidFill>
                    <a:srgbClr val="ffffff"/>
                  </a:solidFill>
                </a:uFill>
                <a:latin typeface="Liberation Sans Narrow"/>
                <a:ea typeface="DejaVu Sans"/>
              </a:rPr>
              <a:t> : </a:t>
            </a:r>
            <a:r>
              <a:rPr b="0" i="1" lang="en-IN" sz="2000" spc="-1" strike="noStrike">
                <a:solidFill>
                  <a:srgbClr val="000000"/>
                </a:solidFill>
                <a:uFill>
                  <a:solidFill>
                    <a:srgbClr val="ffffff"/>
                  </a:solidFill>
                </a:uFill>
                <a:latin typeface="Liberation Sans Narrow"/>
                <a:ea typeface="DejaVu Sans"/>
              </a:rPr>
              <a:t>The livestock and wild animals have to share the limited water sources on the fringes or inside forest.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iv. </a:t>
            </a:r>
            <a:r>
              <a:rPr b="1" lang="en-IN" sz="2400" spc="-1" strike="noStrike">
                <a:solidFill>
                  <a:srgbClr val="000000"/>
                </a:solidFill>
                <a:uFill>
                  <a:solidFill>
                    <a:srgbClr val="ffffff"/>
                  </a:solidFill>
                </a:uFill>
                <a:latin typeface="Liberation Sans Narrow"/>
                <a:ea typeface="DejaVu Sans"/>
              </a:rPr>
              <a:t>Animal Gazing</a:t>
            </a:r>
            <a:r>
              <a:rPr b="1" i="1" lang="en-IN" sz="2000" spc="-1" strike="noStrike">
                <a:solidFill>
                  <a:srgbClr val="000000"/>
                </a:solidFill>
                <a:uFill>
                  <a:solidFill>
                    <a:srgbClr val="ffffff"/>
                  </a:solidFill>
                </a:uFill>
                <a:latin typeface="Liberation Sans Narrow"/>
                <a:ea typeface="DejaVu Sans"/>
              </a:rPr>
              <a:t> : </a:t>
            </a:r>
            <a:r>
              <a:rPr b="0" i="1" lang="en-IN" sz="2000" spc="-1" strike="noStrike">
                <a:solidFill>
                  <a:srgbClr val="000000"/>
                </a:solidFill>
                <a:uFill>
                  <a:solidFill>
                    <a:srgbClr val="ffffff"/>
                  </a:solidFill>
                </a:uFill>
                <a:latin typeface="Liberation Sans Narrow"/>
                <a:ea typeface="DejaVu Sans"/>
              </a:rPr>
              <a:t>The crops like paddy, sugarcane, banana, pulses and vegetables etc are badly damaged mostly by wild boars, deer and blue bulls in this area which raid into the crops frequently leaving the owner farmers crying</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and cursing.</a:t>
            </a: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7488000" y="6336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656000" y="1008000"/>
            <a:ext cx="7342200" cy="4411800"/>
          </a:xfrm>
          <a:prstGeom prst="rect">
            <a:avLst/>
          </a:prstGeom>
          <a:noFill/>
          <a:ln>
            <a:noFill/>
          </a:ln>
        </p:spPr>
        <p:style>
          <a:lnRef idx="0"/>
          <a:fillRef idx="0"/>
          <a:effectRef idx="0"/>
          <a:fontRef idx="minor"/>
        </p:style>
        <p:txBody>
          <a:bodyPr lIns="90000" rIns="90000" tIns="45000" bIns="45000"/>
          <a:p>
            <a:r>
              <a:rPr b="1" lang="en-IN" sz="4400" spc="-1" strike="noStrike">
                <a:solidFill>
                  <a:srgbClr val="663300"/>
                </a:solidFill>
                <a:uFill>
                  <a:solidFill>
                    <a:srgbClr val="ffffff"/>
                  </a:solidFill>
                </a:uFill>
                <a:latin typeface="Liberation Sans Narrow"/>
                <a:ea typeface="DejaVu Sans"/>
              </a:rPr>
              <a:t>Ways to reduce conflicts:</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1) Train police and forest department staff.</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2) Aware people.</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3) Constructing fence/wall to prevent wild animal attack.</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ea typeface="DejaVu Sans"/>
              </a:rPr>
              <a:t>4) Movement of animals can also be tracked through GPS.</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7561080" y="6264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872000" y="576000"/>
            <a:ext cx="6473160" cy="5594400"/>
          </a:xfrm>
          <a:prstGeom prst="rect">
            <a:avLst/>
          </a:prstGeom>
          <a:noFill/>
          <a:ln>
            <a:noFill/>
          </a:ln>
        </p:spPr>
        <p:style>
          <a:lnRef idx="0"/>
          <a:fillRef idx="0"/>
          <a:effectRef idx="0"/>
          <a:fontRef idx="minor"/>
        </p:style>
        <p:txBody>
          <a:bodyPr lIns="90000" rIns="90000" tIns="45000" bIns="45000"/>
          <a:p>
            <a:r>
              <a:rPr b="1" i="1" lang="en-IN" sz="3200" spc="-1" strike="noStrike">
                <a:solidFill>
                  <a:srgbClr val="000000"/>
                </a:solidFill>
                <a:uFill>
                  <a:solidFill>
                    <a:srgbClr val="ffffff"/>
                  </a:solidFill>
                </a:uFill>
                <a:latin typeface="Liberation Sans Narrow"/>
                <a:ea typeface="DejaVu Sans"/>
              </a:rPr>
              <a:t>Conservation measures of biodiversity</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Liberation Sans Narrow"/>
                <a:ea typeface="DejaVu Sans"/>
              </a:rPr>
              <a:t>Ex-situ conservation:</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 </a:t>
            </a:r>
            <a:r>
              <a:rPr b="0" i="1" lang="en-IN" sz="2000" spc="-1" strike="noStrike">
                <a:solidFill>
                  <a:srgbClr val="000000"/>
                </a:solidFill>
                <a:uFill>
                  <a:solidFill>
                    <a:srgbClr val="ffffff"/>
                  </a:solidFill>
                </a:uFill>
                <a:latin typeface="Liberation Sans Narrow"/>
                <a:ea typeface="DejaVu Sans"/>
              </a:rPr>
              <a:t>Refers to conservation of components of biodiversity outside their</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natural habitats, e.g. zoos, museums, gene banks, botanic</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gardens/arboretums;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 </a:t>
            </a:r>
            <a:r>
              <a:rPr b="0" i="1" lang="en-IN" sz="2000" spc="-1" strike="noStrike">
                <a:solidFill>
                  <a:srgbClr val="000000"/>
                </a:solidFill>
                <a:uFill>
                  <a:solidFill>
                    <a:srgbClr val="ffffff"/>
                  </a:solidFill>
                </a:uFill>
                <a:latin typeface="Liberation Sans Narrow"/>
                <a:ea typeface="DejaVu Sans"/>
              </a:rPr>
              <a:t>Used for threatened and endangered species to avoid their</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extinction; also known as captive</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conservation.</a:t>
            </a:r>
            <a:endParaRPr b="0" lang="en-IN" sz="1800" spc="-1" strike="noStrike">
              <a:solidFill>
                <a:srgbClr val="000000"/>
              </a:solidFill>
              <a:uFill>
                <a:solidFill>
                  <a:srgbClr val="ffffff"/>
                </a:solidFill>
              </a:uFill>
              <a:latin typeface="Arial"/>
            </a:endParaRPr>
          </a:p>
          <a:p>
            <a:r>
              <a:rPr b="1" lang="en-IN" sz="2400" spc="-1" strike="noStrike">
                <a:solidFill>
                  <a:srgbClr val="000000"/>
                </a:solidFill>
                <a:uFill>
                  <a:solidFill>
                    <a:srgbClr val="ffffff"/>
                  </a:solidFill>
                </a:uFill>
                <a:latin typeface="Liberation Sans Narrow"/>
                <a:ea typeface="DejaVu Sans"/>
              </a:rPr>
              <a:t>In-situ conservation:</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 </a:t>
            </a:r>
            <a:r>
              <a:rPr b="0" i="1" lang="en-IN" sz="2000" spc="-1" strike="noStrike">
                <a:solidFill>
                  <a:srgbClr val="000000"/>
                </a:solidFill>
                <a:uFill>
                  <a:solidFill>
                    <a:srgbClr val="ffffff"/>
                  </a:solidFill>
                </a:uFill>
                <a:latin typeface="Liberation Sans Narrow"/>
                <a:ea typeface="DejaVu Sans"/>
              </a:rPr>
              <a:t>Refers to conservation of ecosystems and natural habitats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including maintenance and recovery of viable populations of species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in their natural habitats.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National parks and game reserves - These are different from</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zoological gardens and are established on terrestrial and aquatic</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ecosystems with the objective to preserve wildlife that cannot co-</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exist with human beings and human activities. National parks are</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under the jurisdiction of central government</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ea typeface="DejaVu Sans"/>
              </a:rPr>
              <a:t>while game reserves are managed by the local county council.</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7561080" y="634968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872000" y="720000"/>
            <a:ext cx="4030200" cy="292680"/>
          </a:xfrm>
          <a:prstGeom prst="rect">
            <a:avLst/>
          </a:prstGeom>
          <a:noFill/>
          <a:ln>
            <a:noFill/>
          </a:ln>
        </p:spPr>
        <p:style>
          <a:lnRef idx="0"/>
          <a:fillRef idx="0"/>
          <a:effectRef idx="0"/>
          <a:fontRef idx="minor"/>
        </p:style>
        <p:txBody>
          <a:bodyPr lIns="90000" rIns="90000" tIns="45000" bIns="45000"/>
          <a:p>
            <a:r>
              <a:rPr b="1" i="1" lang="en-IN" sz="1400" spc="-1" strike="noStrike">
                <a:solidFill>
                  <a:srgbClr val="000000"/>
                </a:solidFill>
                <a:uFill>
                  <a:solidFill>
                    <a:srgbClr val="ffffff"/>
                  </a:solidFill>
                </a:uFill>
                <a:latin typeface="Liberation Sans Narrow"/>
                <a:ea typeface="DejaVu Sans"/>
              </a:rPr>
              <a:t>Biodiversity conservation</a:t>
            </a:r>
            <a:endParaRPr b="0" lang="en-IN" sz="1800" spc="-1" strike="noStrike">
              <a:solidFill>
                <a:srgbClr val="000000"/>
              </a:solidFill>
              <a:uFill>
                <a:solidFill>
                  <a:srgbClr val="ffffff"/>
                </a:solidFill>
              </a:uFill>
              <a:latin typeface="Arial"/>
            </a:endParaRPr>
          </a:p>
        </p:txBody>
      </p:sp>
      <p:pic>
        <p:nvPicPr>
          <p:cNvPr id="158" name="" descr=""/>
          <p:cNvPicPr/>
          <p:nvPr/>
        </p:nvPicPr>
        <p:blipFill>
          <a:blip r:embed="rId1"/>
          <a:stretch/>
        </p:blipFill>
        <p:spPr>
          <a:xfrm>
            <a:off x="-11520" y="0"/>
            <a:ext cx="9131760" cy="6856200"/>
          </a:xfrm>
          <a:prstGeom prst="rect">
            <a:avLst/>
          </a:prstGeom>
          <a:ln>
            <a:noFill/>
          </a:ln>
        </p:spPr>
      </p:pic>
      <p:sp>
        <p:nvSpPr>
          <p:cNvPr id="159" name="CustomShape 2"/>
          <p:cNvSpPr/>
          <p:nvPr/>
        </p:nvSpPr>
        <p:spPr>
          <a:xfrm>
            <a:off x="7632000" y="6192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872000" y="216000"/>
            <a:ext cx="6478200" cy="431820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Liberation Sans Narrow"/>
                <a:ea typeface="DejaVu Sans"/>
              </a:rPr>
              <a:t>In-situ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In these areas, hunting, firewood collection, timber harvesting etc.</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are prohibited so that the wild plants and animals can grow and</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multiply freely without any hindrance.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Some protected areas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Cold desert (Ladakh and Spiti),</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Hot desert (Thar),</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Saline Swampy area (Sunderban and Rann of Kutch),</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Tropical moist deciduous forest (Western Ghats and north East) etc.</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Protected areas include national parks, sanctuaries and biosphere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reserves. There are 37,000 protected areas throughout the world. As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per World Conservation Monitoring Centre, India has 581 protected</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areas, national parks and sanctuaries.</a:t>
            </a:r>
            <a:endParaRPr b="0" lang="en-IN" sz="1800" spc="-1" strike="noStrike">
              <a:solidFill>
                <a:srgbClr val="000000"/>
              </a:solidFill>
              <a:uFill>
                <a:solidFill>
                  <a:srgbClr val="ffffff"/>
                </a:solidFill>
              </a:uFill>
              <a:latin typeface="Arial"/>
            </a:endParaRPr>
          </a:p>
        </p:txBody>
      </p:sp>
      <p:pic>
        <p:nvPicPr>
          <p:cNvPr id="161" name="" descr=""/>
          <p:cNvPicPr/>
          <p:nvPr/>
        </p:nvPicPr>
        <p:blipFill>
          <a:blip r:embed="rId1"/>
          <a:stretch/>
        </p:blipFill>
        <p:spPr>
          <a:xfrm>
            <a:off x="5400000" y="3672000"/>
            <a:ext cx="3253680" cy="2734200"/>
          </a:xfrm>
          <a:prstGeom prst="rect">
            <a:avLst/>
          </a:prstGeom>
          <a:ln>
            <a:noFill/>
          </a:ln>
        </p:spPr>
      </p:pic>
      <p:pic>
        <p:nvPicPr>
          <p:cNvPr id="162" name="" descr=""/>
          <p:cNvPicPr/>
          <p:nvPr/>
        </p:nvPicPr>
        <p:blipFill>
          <a:blip r:embed="rId2"/>
          <a:stretch/>
        </p:blipFill>
        <p:spPr>
          <a:xfrm>
            <a:off x="158040" y="3975480"/>
            <a:ext cx="4377240" cy="2430720"/>
          </a:xfrm>
          <a:prstGeom prst="rect">
            <a:avLst/>
          </a:prstGeom>
          <a:ln>
            <a:noFill/>
          </a:ln>
        </p:spPr>
      </p:pic>
      <p:sp>
        <p:nvSpPr>
          <p:cNvPr id="163" name="CustomShape 2"/>
          <p:cNvSpPr/>
          <p:nvPr/>
        </p:nvSpPr>
        <p:spPr>
          <a:xfrm>
            <a:off x="7632000" y="6516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872000" y="72000"/>
            <a:ext cx="5182200" cy="4462200"/>
          </a:xfrm>
          <a:prstGeom prst="rect">
            <a:avLst/>
          </a:prstGeom>
          <a:noFill/>
          <a:ln>
            <a:noFill/>
          </a:ln>
        </p:spPr>
        <p:style>
          <a:lnRef idx="0"/>
          <a:fillRef idx="0"/>
          <a:effectRef idx="0"/>
          <a:fontRef idx="minor"/>
        </p:style>
        <p:txBody>
          <a:bodyPr lIns="90000" rIns="90000" tIns="45000" bIns="45000"/>
          <a:p>
            <a:r>
              <a:rPr b="1" i="1" lang="en-IN" sz="2000" spc="-1" strike="noStrike">
                <a:solidFill>
                  <a:srgbClr val="000000"/>
                </a:solidFill>
                <a:uFill>
                  <a:solidFill>
                    <a:srgbClr val="ffffff"/>
                  </a:solidFill>
                </a:uFill>
                <a:latin typeface="Liberation Sans Narrow"/>
                <a:ea typeface="DejaVu Sans"/>
              </a:rPr>
              <a:t>Many National Parks and Sancturies have been established to preserve wildlife in their natural environment. There are about 89</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national parks in India. Some of them are:</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Kaziranga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Manas sanctuary</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Kelameru bird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Dachigam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Bandipur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Periyar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Kanha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Simipal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Bharatpur bird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Corbett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ea typeface="DejaVu Sans"/>
              </a:rPr>
              <a:t>• </a:t>
            </a:r>
            <a:r>
              <a:rPr b="1" i="1" lang="en-IN" sz="2000" spc="-1" strike="noStrike">
                <a:solidFill>
                  <a:srgbClr val="000000"/>
                </a:solidFill>
                <a:uFill>
                  <a:solidFill>
                    <a:srgbClr val="ffffff"/>
                  </a:solidFill>
                </a:uFill>
                <a:latin typeface="Liberation Sans Narrow"/>
                <a:ea typeface="DejaVu Sans"/>
              </a:rPr>
              <a:t>Jaladpara sanctuary </a:t>
            </a:r>
            <a:endParaRPr b="0" lang="en-IN" sz="1800" spc="-1" strike="noStrike">
              <a:solidFill>
                <a:srgbClr val="000000"/>
              </a:solidFill>
              <a:uFill>
                <a:solidFill>
                  <a:srgbClr val="ffffff"/>
                </a:solidFill>
              </a:uFill>
              <a:latin typeface="Arial"/>
            </a:endParaRPr>
          </a:p>
        </p:txBody>
      </p:sp>
      <p:pic>
        <p:nvPicPr>
          <p:cNvPr id="165" name="" descr=""/>
          <p:cNvPicPr/>
          <p:nvPr/>
        </p:nvPicPr>
        <p:blipFill>
          <a:blip r:embed="rId1"/>
          <a:stretch/>
        </p:blipFill>
        <p:spPr>
          <a:xfrm>
            <a:off x="5305680" y="3139560"/>
            <a:ext cx="3692520" cy="1754640"/>
          </a:xfrm>
          <a:prstGeom prst="rect">
            <a:avLst/>
          </a:prstGeom>
          <a:ln>
            <a:noFill/>
          </a:ln>
        </p:spPr>
      </p:pic>
      <p:pic>
        <p:nvPicPr>
          <p:cNvPr id="166" name="" descr=""/>
          <p:cNvPicPr/>
          <p:nvPr/>
        </p:nvPicPr>
        <p:blipFill>
          <a:blip r:embed="rId2"/>
          <a:stretch/>
        </p:blipFill>
        <p:spPr>
          <a:xfrm>
            <a:off x="5306760" y="1296000"/>
            <a:ext cx="3784680" cy="1798200"/>
          </a:xfrm>
          <a:prstGeom prst="rect">
            <a:avLst/>
          </a:prstGeom>
          <a:ln>
            <a:noFill/>
          </a:ln>
        </p:spPr>
      </p:pic>
      <p:pic>
        <p:nvPicPr>
          <p:cNvPr id="167" name="" descr=""/>
          <p:cNvPicPr/>
          <p:nvPr/>
        </p:nvPicPr>
        <p:blipFill>
          <a:blip r:embed="rId3"/>
          <a:stretch/>
        </p:blipFill>
        <p:spPr>
          <a:xfrm>
            <a:off x="1634760" y="4824000"/>
            <a:ext cx="3670200" cy="2009520"/>
          </a:xfrm>
          <a:prstGeom prst="rect">
            <a:avLst/>
          </a:prstGeom>
          <a:ln>
            <a:noFill/>
          </a:ln>
        </p:spPr>
      </p:pic>
      <p:sp>
        <p:nvSpPr>
          <p:cNvPr id="168" name="CustomShape 2"/>
          <p:cNvSpPr/>
          <p:nvPr/>
        </p:nvSpPr>
        <p:spPr>
          <a:xfrm>
            <a:off x="7489080" y="6336000"/>
            <a:ext cx="1294200" cy="345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16UCS126</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872000" y="144000"/>
            <a:ext cx="6190200" cy="4021560"/>
          </a:xfrm>
          <a:prstGeom prst="rect">
            <a:avLst/>
          </a:prstGeom>
          <a:noFill/>
          <a:ln>
            <a:noFill/>
          </a:ln>
        </p:spPr>
        <p:style>
          <a:lnRef idx="0"/>
          <a:fillRef idx="0"/>
          <a:effectRef idx="0"/>
          <a:fontRef idx="minor"/>
        </p:style>
        <p:txBody>
          <a:bodyPr lIns="90000" rIns="90000" tIns="45000" bIns="45000"/>
          <a:p>
            <a:r>
              <a:rPr b="1" i="1" lang="en-IN" sz="3600" spc="-1" strike="noStrike">
                <a:solidFill>
                  <a:srgbClr val="000000"/>
                </a:solidFill>
                <a:uFill>
                  <a:solidFill>
                    <a:srgbClr val="ffffff"/>
                  </a:solidFill>
                </a:uFill>
                <a:latin typeface="Liberation Sans Narrow"/>
                <a:ea typeface="DejaVu Sans"/>
              </a:rPr>
              <a:t>             </a:t>
            </a:r>
            <a:r>
              <a:rPr b="1" i="1" lang="en-IN" sz="3600" spc="-1" strike="noStrike">
                <a:solidFill>
                  <a:srgbClr val="000000"/>
                </a:solidFill>
                <a:uFill>
                  <a:solidFill>
                    <a:srgbClr val="ffffff"/>
                  </a:solidFill>
                </a:uFill>
                <a:latin typeface="Liberation Sans Narrow"/>
                <a:ea typeface="DejaVu Sans"/>
              </a:rPr>
              <a:t>Sanctuaries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These are the areas where only wild animals (fauna)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present. The activities like harvesting of timbers, collection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of forest products, cultivation of lands etc. are permitted as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long as these do not interfere with the project. That is,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controlled biotic interference is permitted in sanctuaries,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which allows visiting of tourists for recreation. The area</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ea typeface="DejaVu Sans"/>
              </a:rPr>
              <a:t>under a sanctuary remains in between 0.61 to 7818 km.</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(i) Nandankanan Zoological Park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(ii) Chandaka Elephant reserve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(iii) Simlipal Tiger Reserve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(iv) Bhitarkanika Wild life Sanctuary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(v) Gharial project at Tikarpada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ea typeface="DejaVu Sans"/>
              </a:rPr>
              <a:t>(vi) Chilika (Nalaban) Sanctuary</a:t>
            </a:r>
            <a:endParaRPr b="0" lang="en-IN" sz="1800" spc="-1" strike="noStrike">
              <a:solidFill>
                <a:srgbClr val="000000"/>
              </a:solidFill>
              <a:uFill>
                <a:solidFill>
                  <a:srgbClr val="ffffff"/>
                </a:solidFill>
              </a:uFill>
              <a:latin typeface="Arial"/>
            </a:endParaRPr>
          </a:p>
        </p:txBody>
      </p:sp>
      <p:pic>
        <p:nvPicPr>
          <p:cNvPr id="170" name="" descr=""/>
          <p:cNvPicPr/>
          <p:nvPr/>
        </p:nvPicPr>
        <p:blipFill>
          <a:blip r:embed="rId1"/>
          <a:stretch/>
        </p:blipFill>
        <p:spPr>
          <a:xfrm>
            <a:off x="4818960" y="4680000"/>
            <a:ext cx="4179240" cy="1942200"/>
          </a:xfrm>
          <a:prstGeom prst="rect">
            <a:avLst/>
          </a:prstGeom>
          <a:ln>
            <a:noFill/>
          </a:ln>
        </p:spPr>
      </p:pic>
      <p:pic>
        <p:nvPicPr>
          <p:cNvPr id="171" name="" descr=""/>
          <p:cNvPicPr/>
          <p:nvPr/>
        </p:nvPicPr>
        <p:blipFill>
          <a:blip r:embed="rId2"/>
          <a:stretch/>
        </p:blipFill>
        <p:spPr>
          <a:xfrm>
            <a:off x="4968000" y="2737800"/>
            <a:ext cx="4070520" cy="1652400"/>
          </a:xfrm>
          <a:prstGeom prst="rect">
            <a:avLst/>
          </a:prstGeom>
          <a:ln>
            <a:noFill/>
          </a:ln>
        </p:spPr>
      </p:pic>
      <p:pic>
        <p:nvPicPr>
          <p:cNvPr id="172" name="" descr=""/>
          <p:cNvPicPr/>
          <p:nvPr/>
        </p:nvPicPr>
        <p:blipFill>
          <a:blip r:embed="rId3"/>
          <a:stretch/>
        </p:blipFill>
        <p:spPr>
          <a:xfrm>
            <a:off x="628560" y="4680000"/>
            <a:ext cx="3905640" cy="1815120"/>
          </a:xfrm>
          <a:prstGeom prst="rect">
            <a:avLst/>
          </a:prstGeom>
          <a:ln>
            <a:noFill/>
          </a:ln>
        </p:spPr>
      </p:pic>
      <p:sp>
        <p:nvSpPr>
          <p:cNvPr id="173" name="TextShape 2"/>
          <p:cNvSpPr txBox="1"/>
          <p:nvPr/>
        </p:nvSpPr>
        <p:spPr>
          <a:xfrm>
            <a:off x="7703280" y="6408000"/>
            <a:ext cx="129492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16UCS126</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Parallax</Template>
  <TotalTime>128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2010-09-20T21:02:42Z</dcterms:created>
  <dc:creator>Mr. Craig A. Kohn</dc:creator>
  <dc:description/>
  <dc:language>en-IN</dc:language>
  <cp:lastModifiedBy/>
  <dcterms:modified xsi:type="dcterms:W3CDTF">2017-10-10T13:16:39Z</dcterms:modified>
  <cp:revision>30</cp:revision>
  <dc:subject/>
  <dc:title>Extinctions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