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3EE8E-BE06-40C1-84CD-4F82148DF65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B5B3-F10A-4C2A-A6CC-23D17FEB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69369-493C-462B-8A3D-6CB9301B318C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69369-493C-462B-8A3D-6CB9301B318C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2098A8-FA51-48C4-89C1-D3AFE0D865B3}" type="slidenum">
              <a:rPr lang="en-US"/>
              <a:pPr/>
              <a:t>4</a:t>
            </a:fld>
            <a:endParaRPr 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60887" y="686474"/>
            <a:ext cx="4936227" cy="34281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1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7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6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10E8-272B-4987-AC93-3F4CAC94814B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CEA7-375E-4FD7-BDD4-51C746AB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algeography.net/physgeoglos/c.html#calcium_carbonate" TargetMode="External"/><Relationship Id="rId2" Type="http://schemas.openxmlformats.org/officeDocument/2006/relationships/hyperlink" Target="http://www.physicalgeography.net/physgeoglos/d.html#diffus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hysicalgeography.net/physgeoglos/s.html#sedimentary_roc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hysicalgeography.net/physgeoglos/i.html#industrial_revoluti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171" y="-27384"/>
            <a:ext cx="4454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>
                <a:solidFill>
                  <a:srgbClr val="002060"/>
                </a:solidFill>
              </a:rPr>
              <a:t>THE CARBON CYCLE </a:t>
            </a:r>
            <a:endParaRPr lang="en-IN" sz="4000" b="1" i="1" u="sng" dirty="0">
              <a:solidFill>
                <a:srgbClr val="00206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87624" y="764189"/>
            <a:ext cx="6911929" cy="28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6348" tIns="-9522" rIns="-6348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itchFamily="34" charset="0"/>
                <a:cs typeface="Arial" pitchFamily="34" charset="0"/>
              </a:rPr>
              <a:t>Table : Estimated major stores of carbon on the Earth.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43609" y="1183764"/>
          <a:ext cx="7200800" cy="2461260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4210">
                <a:tc>
                  <a:txBody>
                    <a:bodyPr/>
                    <a:lstStyle/>
                    <a:p>
                      <a:r>
                        <a:rPr lang="en-IN" b="1" dirty="0"/>
                        <a:t>Sink</a:t>
                      </a:r>
                      <a:endParaRPr lang="en-IN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Amount in Billions of Metric Tons</a:t>
                      </a:r>
                      <a:endParaRPr lang="en-IN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r>
                        <a:rPr lang="en-IN"/>
                        <a:t>Atmosphere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578 (as of 1700) - 766 (as of 1999)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r>
                        <a:rPr lang="en-IN"/>
                        <a:t>Soil Organic Matter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1500 to 1600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r>
                        <a:rPr lang="en-IN"/>
                        <a:t>Ocean 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38,000 to 40,000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4980">
                <a:tc>
                  <a:txBody>
                    <a:bodyPr/>
                    <a:lstStyle/>
                    <a:p>
                      <a:r>
                        <a:rPr lang="en-IN" dirty="0"/>
                        <a:t>Marine Sediments and Sedimentary Rocks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66,000,000 to 100,000,000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r>
                        <a:rPr lang="en-IN"/>
                        <a:t>Terrestrial Plants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540 to 610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r>
                        <a:rPr lang="en-IN"/>
                        <a:t>Fossil Fuel Deposits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078" y="3715285"/>
            <a:ext cx="90879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>
                <a:solidFill>
                  <a:srgbClr val="FF0066"/>
                </a:solidFill>
              </a:rPr>
              <a:t>Carbon dioxide enters the waters of the ocean </a:t>
            </a:r>
            <a:r>
              <a:rPr lang="en-IN" sz="2000" dirty="0"/>
              <a:t>by simple </a:t>
            </a:r>
            <a:r>
              <a:rPr lang="en-IN" sz="2000" b="1" dirty="0">
                <a:hlinkClick r:id="rId2"/>
              </a:rPr>
              <a:t>diffusion</a:t>
            </a:r>
            <a:r>
              <a:rPr lang="en-IN" sz="2000" dirty="0"/>
              <a:t>. Once dissolved in seawater, the carbon dioxide can remain as is or can be converted into carbonate (CO</a:t>
            </a:r>
            <a:r>
              <a:rPr lang="en-IN" sz="2000" baseline="-25000" dirty="0"/>
              <a:t>3</a:t>
            </a:r>
            <a:r>
              <a:rPr lang="en-IN" sz="2000" baseline="30000" dirty="0"/>
              <a:t>-2</a:t>
            </a:r>
            <a:r>
              <a:rPr lang="en-IN" sz="2000" dirty="0"/>
              <a:t>) or bicarbonate (HCO</a:t>
            </a:r>
            <a:r>
              <a:rPr lang="en-IN" sz="2000" baseline="-25000" dirty="0"/>
              <a:t>3</a:t>
            </a:r>
            <a:r>
              <a:rPr lang="en-IN" sz="2000" baseline="30000" dirty="0"/>
              <a:t>-</a:t>
            </a:r>
            <a:r>
              <a:rPr lang="en-IN" sz="2000" dirty="0"/>
              <a:t>). Certain forms of sea life biologically fix bicarbonate with calcium (Ca</a:t>
            </a:r>
            <a:r>
              <a:rPr lang="en-IN" sz="2000" baseline="30000" dirty="0"/>
              <a:t>+2</a:t>
            </a:r>
            <a:r>
              <a:rPr lang="en-IN" sz="2000" dirty="0"/>
              <a:t>) to produce </a:t>
            </a:r>
            <a:r>
              <a:rPr lang="en-IN" sz="2000" b="1" dirty="0">
                <a:hlinkClick r:id="rId3"/>
              </a:rPr>
              <a:t>calcium carbonate</a:t>
            </a:r>
            <a:r>
              <a:rPr lang="en-IN" sz="2000" dirty="0"/>
              <a:t> (CaCO</a:t>
            </a:r>
            <a:r>
              <a:rPr lang="en-IN" sz="2000" baseline="-25000" dirty="0"/>
              <a:t>3</a:t>
            </a:r>
            <a:r>
              <a:rPr lang="en-IN" sz="2000" dirty="0"/>
              <a:t>). This substance is used to produce shells and other body parts by organisms such as coral, clams, oysters, some protozoa, and some algae. </a:t>
            </a:r>
            <a:r>
              <a:rPr lang="en-IN" sz="2000" b="1" i="1" dirty="0">
                <a:solidFill>
                  <a:srgbClr val="002060"/>
                </a:solidFill>
              </a:rPr>
              <a:t>When these organisms die, their shells and body parts sink to the ocean floor where they accumulate as carbonate-rich deposits. After long periods of time, these deposits are physically and chemically altered into </a:t>
            </a:r>
            <a:r>
              <a:rPr lang="en-IN" sz="2000" b="1" i="1" dirty="0">
                <a:solidFill>
                  <a:srgbClr val="002060"/>
                </a:solidFill>
                <a:hlinkClick r:id="rId4"/>
              </a:rPr>
              <a:t>sedimentary rocks</a:t>
            </a:r>
            <a:r>
              <a:rPr lang="en-IN" sz="2000" dirty="0"/>
              <a:t>. </a:t>
            </a:r>
            <a:r>
              <a:rPr lang="en-IN" sz="2000" b="1" i="1" dirty="0">
                <a:solidFill>
                  <a:srgbClr val="993366"/>
                </a:solidFill>
              </a:rPr>
              <a:t>Ocean deposits are by far the biggest sink of carbon on the planet.</a:t>
            </a:r>
          </a:p>
        </p:txBody>
      </p:sp>
    </p:spTree>
    <p:extLst>
      <p:ext uri="{BB962C8B-B14F-4D97-AF65-F5344CB8AC3E}">
        <p14:creationId xmlns:p14="http://schemas.microsoft.com/office/powerpoint/2010/main" val="12205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5" y="260648"/>
            <a:ext cx="7821385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4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4624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dirty="0"/>
              <a:t>The importance of oxygen in atmospheric chemistry, geo chemical transformation and life processes is as follows : </a:t>
            </a:r>
          </a:p>
          <a:p>
            <a:r>
              <a:rPr lang="en-IN" sz="2100" dirty="0"/>
              <a:t>• </a:t>
            </a:r>
            <a:r>
              <a:rPr lang="en-IN" sz="2100" i="1" dirty="0"/>
              <a:t>Atmospheric oxygen participate in energy producing reactions such as burning of fossil fuels,</a:t>
            </a:r>
            <a:endParaRPr lang="en-IN" sz="21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06184"/>
            <a:ext cx="6120680" cy="37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23" y="2129618"/>
            <a:ext cx="5992769" cy="43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74112"/>
            <a:ext cx="6264696" cy="42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27" y="4077072"/>
            <a:ext cx="5704737" cy="47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1556792"/>
            <a:ext cx="86764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dirty="0"/>
              <a:t>• </a:t>
            </a:r>
            <a:r>
              <a:rPr lang="en-IN" sz="2100" i="1" dirty="0"/>
              <a:t>Atmospheric oxygen is utilized by aerobic organism in the degradation of organic material </a:t>
            </a:r>
            <a:endParaRPr lang="en-IN" sz="2100" dirty="0"/>
          </a:p>
        </p:txBody>
      </p:sp>
      <p:sp>
        <p:nvSpPr>
          <p:cNvPr id="4" name="Rectangle 3"/>
          <p:cNvSpPr/>
          <p:nvPr/>
        </p:nvSpPr>
        <p:spPr>
          <a:xfrm>
            <a:off x="107504" y="2623264"/>
            <a:ext cx="89827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dirty="0"/>
              <a:t>• </a:t>
            </a:r>
            <a:r>
              <a:rPr lang="en-IN" sz="2100" i="1" dirty="0"/>
              <a:t>Oxygen is consumed by some oxidative weathering processes of minerals </a:t>
            </a:r>
            <a:endParaRPr lang="en-IN" sz="2100" dirty="0"/>
          </a:p>
        </p:txBody>
      </p:sp>
      <p:sp>
        <p:nvSpPr>
          <p:cNvPr id="5" name="Rectangle 4"/>
          <p:cNvSpPr/>
          <p:nvPr/>
        </p:nvSpPr>
        <p:spPr>
          <a:xfrm>
            <a:off x="107504" y="3717032"/>
            <a:ext cx="82444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dirty="0"/>
              <a:t>• </a:t>
            </a:r>
            <a:r>
              <a:rPr lang="en-IN" sz="2100" i="1" dirty="0"/>
              <a:t>Photosynthesis by plants return the oxygen to the atmosphere. </a:t>
            </a:r>
            <a:endParaRPr lang="en-IN" sz="2100" dirty="0"/>
          </a:p>
        </p:txBody>
      </p:sp>
      <p:sp>
        <p:nvSpPr>
          <p:cNvPr id="6" name="Rectangle 5"/>
          <p:cNvSpPr/>
          <p:nvPr/>
        </p:nvSpPr>
        <p:spPr>
          <a:xfrm>
            <a:off x="107504" y="4843026"/>
            <a:ext cx="89289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FF0066"/>
                </a:solidFill>
              </a:rPr>
              <a:t>• </a:t>
            </a:r>
            <a:r>
              <a:rPr lang="en-IN" sz="2100" b="1" i="1" dirty="0">
                <a:solidFill>
                  <a:srgbClr val="FF0066"/>
                </a:solidFill>
              </a:rPr>
              <a:t>A form of oxygen containing species O</a:t>
            </a:r>
            <a:r>
              <a:rPr lang="en-IN" sz="2100" b="1" i="1" baseline="-25000" dirty="0">
                <a:solidFill>
                  <a:srgbClr val="FF0066"/>
                </a:solidFill>
              </a:rPr>
              <a:t>3</a:t>
            </a:r>
            <a:r>
              <a:rPr lang="en-IN" sz="2100" b="1" i="1" baseline="30000" dirty="0">
                <a:solidFill>
                  <a:srgbClr val="FF0066"/>
                </a:solidFill>
              </a:rPr>
              <a:t> </a:t>
            </a:r>
            <a:r>
              <a:rPr lang="en-IN" sz="2100" b="1" i="1" dirty="0">
                <a:solidFill>
                  <a:srgbClr val="FF0066"/>
                </a:solidFill>
              </a:rPr>
              <a:t>occurring in the stratosphere absorbs harmful UV radiation and serves as radiation shield. </a:t>
            </a:r>
            <a:endParaRPr lang="en-IN" sz="2100" b="1" dirty="0">
              <a:solidFill>
                <a:srgbClr val="FF0066"/>
              </a:solidFill>
            </a:endParaRPr>
          </a:p>
          <a:p>
            <a:r>
              <a:rPr lang="en-IN" sz="2100" b="1" dirty="0">
                <a:solidFill>
                  <a:srgbClr val="0070C0"/>
                </a:solidFill>
              </a:rPr>
              <a:t>• </a:t>
            </a:r>
            <a:r>
              <a:rPr lang="en-IN" sz="2100" b="1" i="1" dirty="0">
                <a:solidFill>
                  <a:srgbClr val="0070C0"/>
                </a:solidFill>
              </a:rPr>
              <a:t>All the molecular oxygen now in atmosphere is thought to have originated through the action of photosynthetic organisms, which shows the importance of photosynthesis in the oxygen balance of atmosphere. </a:t>
            </a:r>
            <a:endParaRPr lang="en-IN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Carbon 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704" y="1423317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IE" dirty="0"/>
              <a:t>CO2 is </a:t>
            </a:r>
            <a:r>
              <a:rPr lang="en-IE" u="sng" dirty="0"/>
              <a:t>added</a:t>
            </a:r>
            <a:r>
              <a:rPr lang="en-IE" dirty="0"/>
              <a:t> to the atmosphere by:</a:t>
            </a:r>
          </a:p>
          <a:p>
            <a:pPr>
              <a:buNone/>
            </a:pPr>
            <a:endParaRPr lang="en-IE" sz="1600" dirty="0"/>
          </a:p>
          <a:p>
            <a:pPr marL="514350" indent="-514350">
              <a:buFont typeface="+mj-lt"/>
              <a:buAutoNum type="arabicPeriod"/>
            </a:pPr>
            <a:r>
              <a:rPr lang="en-IE" b="1" u="sng" dirty="0"/>
              <a:t>Respiration</a:t>
            </a:r>
            <a:r>
              <a:rPr lang="en-IE" dirty="0"/>
              <a:t>:                                                            C</a:t>
            </a:r>
            <a:r>
              <a:rPr lang="en-IE" sz="1800" dirty="0"/>
              <a:t>6</a:t>
            </a:r>
            <a:r>
              <a:rPr lang="en-IE" dirty="0"/>
              <a:t>H12O</a:t>
            </a:r>
            <a:r>
              <a:rPr lang="en-IE" sz="1800" dirty="0"/>
              <a:t>6</a:t>
            </a:r>
            <a:r>
              <a:rPr lang="en-IE" dirty="0"/>
              <a:t> + </a:t>
            </a:r>
            <a:r>
              <a:rPr lang="en-IE" b="1" dirty="0">
                <a:solidFill>
                  <a:schemeClr val="accent1"/>
                </a:solidFill>
              </a:rPr>
              <a:t>6</a:t>
            </a:r>
            <a:r>
              <a:rPr lang="en-IE" dirty="0"/>
              <a:t>O2		</a:t>
            </a:r>
            <a:r>
              <a:rPr lang="en-IE" b="1" dirty="0">
                <a:solidFill>
                  <a:schemeClr val="accent1"/>
                </a:solidFill>
              </a:rPr>
              <a:t>6</a:t>
            </a:r>
            <a:r>
              <a:rPr lang="en-IE" dirty="0"/>
              <a:t>CO2 + </a:t>
            </a:r>
            <a:r>
              <a:rPr lang="en-IE" b="1" dirty="0">
                <a:solidFill>
                  <a:schemeClr val="accent1"/>
                </a:solidFill>
              </a:rPr>
              <a:t>6</a:t>
            </a:r>
            <a:r>
              <a:rPr lang="en-IE" dirty="0"/>
              <a:t>H2O</a:t>
            </a:r>
          </a:p>
          <a:p>
            <a:pPr marL="514350" indent="-514350">
              <a:buFont typeface="+mj-lt"/>
              <a:buAutoNum type="arabicPeriod"/>
            </a:pPr>
            <a:r>
              <a:rPr lang="en-IE" b="1" u="sng" dirty="0"/>
              <a:t>Burning fossil fuels</a:t>
            </a:r>
            <a:r>
              <a:rPr lang="en-IE" dirty="0"/>
              <a:t>:                                                           CH4 + </a:t>
            </a:r>
            <a:r>
              <a:rPr lang="en-IE" sz="4000" b="1" dirty="0">
                <a:solidFill>
                  <a:schemeClr val="accent1"/>
                </a:solidFill>
              </a:rPr>
              <a:t>2</a:t>
            </a:r>
            <a:r>
              <a:rPr lang="en-IE" dirty="0"/>
              <a:t>O2 	     CO2 + </a:t>
            </a:r>
            <a:r>
              <a:rPr lang="en-IE" sz="4000" dirty="0">
                <a:solidFill>
                  <a:schemeClr val="accent1"/>
                </a:solidFill>
              </a:rPr>
              <a:t>2</a:t>
            </a:r>
            <a:r>
              <a:rPr lang="en-IE" dirty="0"/>
              <a:t>H2O</a:t>
            </a:r>
          </a:p>
          <a:p>
            <a:pPr marL="514350" indent="-514350">
              <a:buFont typeface="+mj-lt"/>
              <a:buAutoNum type="arabicPeriod"/>
            </a:pPr>
            <a:r>
              <a:rPr lang="en-IE" b="1" u="sng" dirty="0"/>
              <a:t>Roasting limestone</a:t>
            </a:r>
            <a:r>
              <a:rPr lang="en-IE" dirty="0"/>
              <a:t>:                                           CaCO3 		</a:t>
            </a:r>
            <a:r>
              <a:rPr lang="en-IE" dirty="0" err="1"/>
              <a:t>CaO</a:t>
            </a:r>
            <a:r>
              <a:rPr lang="en-IE" dirty="0"/>
              <a:t> + CO2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5B16-EEF6-4AB0-974C-9AC8B6B50DD0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5" name="Right Arrow 4"/>
          <p:cNvSpPr/>
          <p:nvPr/>
        </p:nvSpPr>
        <p:spPr>
          <a:xfrm>
            <a:off x="4070248" y="3126989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ight Arrow 5"/>
          <p:cNvSpPr/>
          <p:nvPr/>
        </p:nvSpPr>
        <p:spPr>
          <a:xfrm>
            <a:off x="3000364" y="4213840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ight Arrow 6"/>
          <p:cNvSpPr/>
          <p:nvPr/>
        </p:nvSpPr>
        <p:spPr>
          <a:xfrm>
            <a:off x="2357422" y="5286388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553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Carbon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389573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E" dirty="0"/>
              <a:t>CO2 is </a:t>
            </a:r>
            <a:r>
              <a:rPr lang="en-IE" u="sng" dirty="0"/>
              <a:t>removed</a:t>
            </a:r>
            <a:r>
              <a:rPr lang="en-IE" dirty="0"/>
              <a:t> from the atmosphere by:</a:t>
            </a:r>
          </a:p>
          <a:p>
            <a:pPr>
              <a:buNone/>
            </a:pPr>
            <a:endParaRPr lang="en-IE" sz="1100" dirty="0"/>
          </a:p>
          <a:p>
            <a:pPr marL="514350" indent="-514350">
              <a:buFont typeface="+mj-lt"/>
              <a:buAutoNum type="arabicPeriod"/>
            </a:pPr>
            <a:r>
              <a:rPr lang="en-IE" b="1" u="sng" dirty="0"/>
              <a:t>Photosynthesis</a:t>
            </a:r>
            <a:r>
              <a:rPr lang="en-IE" dirty="0"/>
              <a:t>:                                                              6CO2 + 6H2O	 	C</a:t>
            </a:r>
            <a:r>
              <a:rPr lang="en-IE" sz="1800" dirty="0"/>
              <a:t>6</a:t>
            </a:r>
            <a:r>
              <a:rPr lang="en-IE" dirty="0"/>
              <a:t>H12O</a:t>
            </a:r>
            <a:r>
              <a:rPr lang="en-IE" sz="1800" dirty="0"/>
              <a:t>6</a:t>
            </a:r>
            <a:r>
              <a:rPr lang="en-IE" dirty="0"/>
              <a:t> +6O2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E" b="1" u="sng" dirty="0"/>
              <a:t>Dissolving in water </a:t>
            </a:r>
            <a:r>
              <a:rPr lang="en-IE" dirty="0"/>
              <a:t>(oceans, rivers, lakes, rain etc)  </a:t>
            </a:r>
          </a:p>
          <a:p>
            <a:pPr marL="514350" indent="-514350">
              <a:buNone/>
            </a:pPr>
            <a:r>
              <a:rPr lang="en-IE" dirty="0"/>
              <a:t>	CO2 + H2O		H2CO3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844314"/>
            <a:ext cx="2133600" cy="365125"/>
          </a:xfrm>
        </p:spPr>
        <p:txBody>
          <a:bodyPr/>
          <a:lstStyle/>
          <a:p>
            <a:fld id="{7D165B16-EEF6-4AB0-974C-9AC8B6B50DD0}" type="slidenum">
              <a:rPr lang="en-IE" smtClean="0"/>
              <a:pPr/>
              <a:t>3</a:t>
            </a:fld>
            <a:endParaRPr lang="en-IE"/>
          </a:p>
        </p:txBody>
      </p:sp>
      <p:sp>
        <p:nvSpPr>
          <p:cNvPr id="5" name="Right Arrow 4"/>
          <p:cNvSpPr/>
          <p:nvPr/>
        </p:nvSpPr>
        <p:spPr>
          <a:xfrm>
            <a:off x="3357554" y="3202716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ight Arrow 5"/>
          <p:cNvSpPr/>
          <p:nvPr/>
        </p:nvSpPr>
        <p:spPr>
          <a:xfrm>
            <a:off x="3143240" y="4560038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68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46063" y="44624"/>
            <a:ext cx="3101801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9pPr>
          </a:lstStyle>
          <a:p>
            <a:r>
              <a:rPr lang="en-US" sz="2800" b="1" i="1" u="sng" dirty="0">
                <a:solidFill>
                  <a:srgbClr val="CC6600"/>
                </a:solidFill>
                <a:latin typeface="Times New Roman" pitchFamily="16" charset="0"/>
              </a:rPr>
              <a:t>Carbon in Oceans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49952" y="1196752"/>
            <a:ext cx="854538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Blip>
                <a:blip r:embed="rId3"/>
              </a:buBlip>
            </a:pPr>
            <a:r>
              <a:rPr lang="en-US" sz="2200" b="1" i="1" dirty="0">
                <a:latin typeface="+mn-lt"/>
              </a:rPr>
              <a:t>Some sea life use bicarbonate to produce shells and body parts (coral, </a:t>
            </a:r>
            <a:r>
              <a:rPr lang="en-IN" sz="2200" b="1" i="1" dirty="0">
                <a:latin typeface="+mn-lt"/>
              </a:rPr>
              <a:t>oysters,</a:t>
            </a:r>
            <a:r>
              <a:rPr lang="en-IN" sz="2000" b="1" i="1" dirty="0">
                <a:latin typeface="+mn-lt"/>
              </a:rPr>
              <a:t> </a:t>
            </a:r>
            <a:r>
              <a:rPr lang="en-US" sz="2200" b="1" i="1" dirty="0">
                <a:latin typeface="+mn-lt"/>
              </a:rPr>
              <a:t>clams, some algae)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06768"/>
            <a:ext cx="3240360" cy="205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496" y="3933056"/>
            <a:ext cx="3312368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Blip>
                <a:blip r:embed="rId3"/>
              </a:buBlip>
            </a:pPr>
            <a:r>
              <a:rPr lang="en-US" sz="2200" b="1" dirty="0">
                <a:solidFill>
                  <a:srgbClr val="CC6600"/>
                </a:solidFill>
              </a:rPr>
              <a:t>Organic: </a:t>
            </a:r>
            <a:r>
              <a:rPr lang="en-US" sz="2200" b="1" dirty="0"/>
              <a:t>litter, </a:t>
            </a:r>
            <a:r>
              <a:rPr lang="en-US" sz="2200" b="1" dirty="0" err="1"/>
              <a:t>humic</a:t>
            </a:r>
            <a:r>
              <a:rPr lang="en-US" sz="2200" b="1" dirty="0"/>
              <a:t> substances found in soil</a:t>
            </a:r>
          </a:p>
          <a:p>
            <a:pPr marL="0" indent="0">
              <a:spcBef>
                <a:spcPts val="800"/>
              </a:spcBef>
            </a:pPr>
            <a:r>
              <a:rPr lang="en-IN" sz="1800" dirty="0"/>
              <a:t>Humus is formed during the decomposition of plant and animal remains by microorganisms under aerobic and anaerobic conditions, usually in soils, water basins.</a:t>
            </a:r>
            <a:endParaRPr lang="en-US" sz="18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47" y="4078901"/>
            <a:ext cx="2224389" cy="263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2" y="4484960"/>
            <a:ext cx="2941381" cy="220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 descr="Image result for scallops in 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94492"/>
            <a:ext cx="2772916" cy="1838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3" y="1930207"/>
            <a:ext cx="2528887" cy="18942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04" y="499319"/>
            <a:ext cx="89833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rgbClr val="993366"/>
                </a:solidFill>
              </a:rPr>
              <a:t>The oceans are by far the largest carbon sink in the world; Some 93 percent of carbon dioxide is stored in algae, vegetation, and coral under the sea.  </a:t>
            </a:r>
          </a:p>
        </p:txBody>
      </p:sp>
    </p:spTree>
    <p:extLst>
      <p:ext uri="{BB962C8B-B14F-4D97-AF65-F5344CB8AC3E}">
        <p14:creationId xmlns:p14="http://schemas.microsoft.com/office/powerpoint/2010/main" val="359339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892899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"/>
              </a:lnSpc>
            </a:pPr>
            <a:endParaRPr lang="en-IN" sz="2200" dirty="0"/>
          </a:p>
          <a:p>
            <a:pPr algn="ctr"/>
            <a:r>
              <a:rPr lang="en-IN" sz="2800" b="1" u="sng" dirty="0">
                <a:solidFill>
                  <a:srgbClr val="006600"/>
                </a:solidFill>
              </a:rPr>
              <a:t>Human alteration of the carbon cycle</a:t>
            </a:r>
          </a:p>
          <a:p>
            <a:pPr>
              <a:lnSpc>
                <a:spcPct val="25000"/>
              </a:lnSpc>
            </a:pPr>
            <a:endParaRPr lang="en-IN" sz="2200" b="1" i="1" dirty="0">
              <a:solidFill>
                <a:srgbClr val="FF0066"/>
              </a:solidFill>
            </a:endParaRPr>
          </a:p>
          <a:p>
            <a:r>
              <a:rPr lang="en-IN" sz="2400" b="1" i="1" dirty="0">
                <a:solidFill>
                  <a:srgbClr val="FF0066"/>
                </a:solidFill>
              </a:rPr>
              <a:t>Since the </a:t>
            </a:r>
            <a:r>
              <a:rPr lang="en-IN" sz="2400" b="1" i="1" dirty="0">
                <a:solidFill>
                  <a:srgbClr val="FF0066"/>
                </a:solidFill>
                <a:hlinkClick r:id="rId2"/>
              </a:rPr>
              <a:t>Industrial Revolution</a:t>
            </a:r>
            <a:r>
              <a:rPr lang="en-IN" sz="2400" b="1" i="1" dirty="0">
                <a:solidFill>
                  <a:srgbClr val="FF0066"/>
                </a:solidFill>
              </a:rPr>
              <a:t>, humans have greatly increased the quantity of carbon dioxide found in the Earth's atmosphere and oceans. </a:t>
            </a:r>
            <a:r>
              <a:rPr lang="en-IN" sz="2400" dirty="0"/>
              <a:t>Nowadays, of course, enormous quantities of carbon are put into the atmosphere by burning of fossil fuels. </a:t>
            </a:r>
            <a:r>
              <a:rPr lang="en-IN" sz="2400" b="1" i="1" dirty="0">
                <a:solidFill>
                  <a:srgbClr val="006600"/>
                </a:solidFill>
              </a:rPr>
              <a:t>Atmospheric levels have increased by over 30%, from about 275 parts per million (ppm) in the early 1700s to just over 365 PPM today.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5184576" cy="359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008" y="347835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i="1" dirty="0">
                <a:solidFill>
                  <a:srgbClr val="7030A0"/>
                </a:solidFill>
              </a:rPr>
              <a:t>Scientists estimate that future atmospheric levels of carbon dioxide could reach an amount between 450 to 600 PPM by the year 2100</a:t>
            </a:r>
            <a:r>
              <a:rPr lang="en-IN" sz="2400" dirty="0"/>
              <a:t>. but that increase is in part offset by dissolution into the oceans and in part by increase in total plant biomass.</a:t>
            </a:r>
          </a:p>
        </p:txBody>
      </p:sp>
    </p:spTree>
    <p:extLst>
      <p:ext uri="{BB962C8B-B14F-4D97-AF65-F5344CB8AC3E}">
        <p14:creationId xmlns:p14="http://schemas.microsoft.com/office/powerpoint/2010/main" val="59064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nptel.ac.in/courses/Webcourse-contents/IIT-Delhi/Environmental%20Air%20Pollution/air%20pollution%20(Civil)/Module-7/images7/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648"/>
            <a:ext cx="6411447" cy="49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646380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76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52736"/>
            <a:ext cx="525658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FF0066"/>
                </a:solidFill>
              </a:rPr>
              <a:t>About Oxygen</a:t>
            </a:r>
            <a:r>
              <a:rPr lang="en-IN" sz="2200" b="1" u="sng" dirty="0"/>
              <a:t>:</a:t>
            </a:r>
            <a:r>
              <a:rPr lang="en-IN" sz="2200" b="1" dirty="0"/>
              <a:t> </a:t>
            </a:r>
          </a:p>
          <a:p>
            <a:r>
              <a:rPr lang="en-IN" sz="2200" dirty="0"/>
              <a:t>Just like carbon and hydrogen, oxygen is also an essential part of life. </a:t>
            </a:r>
          </a:p>
          <a:p>
            <a:r>
              <a:rPr lang="en-IN" sz="2200" dirty="0">
                <a:solidFill>
                  <a:srgbClr val="E6005D"/>
                </a:solidFill>
                <a:sym typeface="Wingdings"/>
              </a:rPr>
              <a:t></a:t>
            </a:r>
            <a:r>
              <a:rPr lang="en-IN" sz="2200" dirty="0"/>
              <a:t>Oxygen makes around 65% of the total mass of the body. </a:t>
            </a:r>
          </a:p>
          <a:p>
            <a:r>
              <a:rPr lang="en-IN" sz="2200" dirty="0">
                <a:solidFill>
                  <a:srgbClr val="E6005D"/>
                </a:solidFill>
                <a:sym typeface="Wingdings"/>
              </a:rPr>
              <a:t></a:t>
            </a:r>
            <a:r>
              <a:rPr lang="en-IN" sz="2200" dirty="0"/>
              <a:t>It makes around 30% of the earth and 21% of the atmosphere. Oxygen is found both inside the earth’s crust and also in atmosphere as carbon dioxide. </a:t>
            </a:r>
          </a:p>
          <a:p>
            <a:r>
              <a:rPr lang="en-IN" sz="2200" dirty="0">
                <a:solidFill>
                  <a:srgbClr val="E6005D"/>
                </a:solidFill>
                <a:sym typeface="Wingdings"/>
              </a:rPr>
              <a:t> </a:t>
            </a:r>
            <a:r>
              <a:rPr lang="en-IN" sz="2200" dirty="0"/>
              <a:t>It is found as carbonates, sulphates and nitrates. </a:t>
            </a:r>
          </a:p>
          <a:p>
            <a:r>
              <a:rPr lang="en-IN" sz="2200" dirty="0">
                <a:solidFill>
                  <a:srgbClr val="E6005D"/>
                </a:solidFill>
                <a:sym typeface="Wingdings"/>
              </a:rPr>
              <a:t> </a:t>
            </a:r>
            <a:r>
              <a:rPr lang="en-IN" sz="2200" dirty="0"/>
              <a:t>It is an important component of the biological molecules like proteins, nucleic acids etc.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60" y="1700808"/>
            <a:ext cx="3309540" cy="311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41962" y="4987915"/>
            <a:ext cx="1884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/>
              <a:t>Fig : Layers of earth 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2065974" y="188640"/>
            <a:ext cx="4384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>
                <a:solidFill>
                  <a:srgbClr val="002060"/>
                </a:solidFill>
              </a:rPr>
              <a:t>THE OXYGEN CYCLE </a:t>
            </a:r>
            <a:endParaRPr lang="en-IN" sz="4000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6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imgur.com/0t1jy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4604"/>
            <a:ext cx="3096344" cy="23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433" y="5949280"/>
            <a:ext cx="347647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/>
              <a:t> Marine phytoplankton is just microscopic algae that live on the ocean.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62265"/>
            <a:ext cx="3384376" cy="21965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88024" y="6021288"/>
            <a:ext cx="424847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/>
              <a:t>The blue-green algae (Because they are photosynthetic and aquatic, cyanobacteria are often called "blue-green algae".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760" y="73655"/>
            <a:ext cx="8910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i="1" dirty="0">
                <a:solidFill>
                  <a:srgbClr val="006600"/>
                </a:solidFill>
              </a:rPr>
              <a:t>Phytoplankton is one of the biggest sources of oxygen that live near the ocean</a:t>
            </a:r>
            <a:r>
              <a:rPr lang="en-IN" sz="2200" dirty="0"/>
              <a:t>. </a:t>
            </a:r>
            <a:r>
              <a:rPr lang="en-US" sz="2200" b="1" i="1" dirty="0">
                <a:solidFill>
                  <a:srgbClr val="7030A0"/>
                </a:solidFill>
              </a:rPr>
              <a:t>They perform half of the world's photosynthetic activity. </a:t>
            </a:r>
            <a:r>
              <a:rPr lang="en-US" sz="2200" b="1" i="1" dirty="0">
                <a:solidFill>
                  <a:srgbClr val="0070C0"/>
                </a:solidFill>
              </a:rPr>
              <a:t>It is a micro-algae single-celled organism</a:t>
            </a:r>
            <a:r>
              <a:rPr lang="en-US" sz="2200" dirty="0"/>
              <a:t> that is rich in trace minerals, chlorophyll, essential amino acids, DHA, EPA, carotenoids, antioxidants, nucleic acids and necessary vitamins. </a:t>
            </a:r>
            <a:r>
              <a:rPr lang="en-US" sz="2200" i="1" u="sng" dirty="0">
                <a:solidFill>
                  <a:srgbClr val="7030A0"/>
                </a:solidFill>
              </a:rPr>
              <a:t>They are quite small and usually unicellular, though they often grow in colonies large enough to see</a:t>
            </a:r>
            <a:r>
              <a:rPr lang="en-US" sz="2200" dirty="0"/>
              <a:t>. As the name suggests, </a:t>
            </a:r>
            <a:r>
              <a:rPr lang="en-US" sz="2200" b="1" i="1" dirty="0">
                <a:solidFill>
                  <a:srgbClr val="C00000"/>
                </a:solidFill>
              </a:rPr>
              <a:t>it is originally derived from the ocean, where it is responsible for creating almost 70% of the earth’s oxygen supply</a:t>
            </a:r>
            <a:r>
              <a:rPr lang="en-US" sz="2200" dirty="0"/>
              <a:t>. Among the </a:t>
            </a:r>
            <a:r>
              <a:rPr lang="en-US" sz="2200" b="1" i="1" dirty="0">
                <a:solidFill>
                  <a:srgbClr val="0070C0"/>
                </a:solidFill>
              </a:rPr>
              <a:t>common kinds are cyanobacteria, silica-encased diatoms, </a:t>
            </a:r>
            <a:r>
              <a:rPr lang="en-US" sz="2200" b="1" i="1" dirty="0" err="1">
                <a:solidFill>
                  <a:srgbClr val="0070C0"/>
                </a:solidFill>
              </a:rPr>
              <a:t>dinoflagellates</a:t>
            </a:r>
            <a:r>
              <a:rPr lang="en-US" sz="2200" b="1" i="1" dirty="0">
                <a:solidFill>
                  <a:srgbClr val="0070C0"/>
                </a:solidFill>
              </a:rPr>
              <a:t>, green algae</a:t>
            </a:r>
            <a:r>
              <a:rPr lang="en-US" sz="2200" dirty="0"/>
              <a:t>, and chalk-coated </a:t>
            </a:r>
            <a:r>
              <a:rPr lang="en-US" sz="2200" dirty="0" err="1"/>
              <a:t>coccolithophores</a:t>
            </a:r>
            <a:r>
              <a:rPr lang="en-US" sz="2200" dirty="0"/>
              <a:t>., They are sensitive to climate change.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6941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On-screen Show (4:3)</PresentationFormat>
  <Paragraphs>62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The Carbon Cycle</vt:lpstr>
      <vt:lpstr>The Carbon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 Majumder</dc:creator>
  <cp:lastModifiedBy>Arpi Majumder</cp:lastModifiedBy>
  <cp:revision>1</cp:revision>
  <dcterms:created xsi:type="dcterms:W3CDTF">2017-08-01T05:59:43Z</dcterms:created>
  <dcterms:modified xsi:type="dcterms:W3CDTF">2017-10-03T05:14:57Z</dcterms:modified>
</cp:coreProperties>
</file>