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4" r:id="rId4"/>
    <p:sldId id="285" r:id="rId5"/>
    <p:sldId id="286" r:id="rId6"/>
    <p:sldId id="287" r:id="rId7"/>
    <p:sldId id="289" r:id="rId8"/>
    <p:sldId id="281" r:id="rId9"/>
    <p:sldId id="288" r:id="rId10"/>
    <p:sldId id="291" r:id="rId11"/>
    <p:sldId id="292" r:id="rId12"/>
    <p:sldId id="293" r:id="rId13"/>
    <p:sldId id="294" r:id="rId14"/>
    <p:sldId id="29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660066"/>
    <a:srgbClr val="FF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322" autoAdjust="0"/>
    <p:restoredTop sz="94660"/>
  </p:normalViewPr>
  <p:slideViewPr>
    <p:cSldViewPr>
      <p:cViewPr varScale="1">
        <p:scale>
          <a:sx n="69" d="100"/>
          <a:sy n="69" d="100"/>
        </p:scale>
        <p:origin x="-1170" y="-90"/>
      </p:cViewPr>
      <p:guideLst>
        <p:guide orient="horz" pos="2160"/>
        <p:guide pos="2880"/>
      </p:guideLst>
    </p:cSldViewPr>
  </p:slideViewPr>
  <p:notesTextViewPr>
    <p:cViewPr>
      <p:scale>
        <a:sx n="1" d="1"/>
        <a:sy n="1" d="1"/>
      </p:scale>
      <p:origin x="0" y="0"/>
    </p:cViewPr>
  </p:notesTextViewPr>
  <p:sorterViewPr>
    <p:cViewPr>
      <p:scale>
        <a:sx n="100" d="100"/>
        <a:sy n="100" d="100"/>
      </p:scale>
      <p:origin x="0" y="5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4F8A07-CA79-4623-A5BF-D4F5F4FC9EC1}"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162536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F8A07-CA79-4623-A5BF-D4F5F4FC9EC1}"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356439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F8A07-CA79-4623-A5BF-D4F5F4FC9EC1}"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2138250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7A0D6140-AAC2-4F65-8592-3A02E9093DF1}" type="slidenum">
              <a:rPr lang="en-US"/>
              <a:pPr>
                <a:defRPr/>
              </a:pPr>
              <a:t>‹#›</a:t>
            </a:fld>
            <a:endParaRPr lang="en-US"/>
          </a:p>
        </p:txBody>
      </p:sp>
    </p:spTree>
    <p:extLst>
      <p:ext uri="{BB962C8B-B14F-4D97-AF65-F5344CB8AC3E}">
        <p14:creationId xmlns:p14="http://schemas.microsoft.com/office/powerpoint/2010/main" val="341716175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F8A07-CA79-4623-A5BF-D4F5F4FC9EC1}"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95879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4F8A07-CA79-4623-A5BF-D4F5F4FC9EC1}"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272405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4F8A07-CA79-4623-A5BF-D4F5F4FC9EC1}" type="datetimeFigureOut">
              <a:rPr lang="en-US" smtClean="0"/>
              <a:t>03-Oct-17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4195974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4F8A07-CA79-4623-A5BF-D4F5F4FC9EC1}" type="datetimeFigureOut">
              <a:rPr lang="en-US" smtClean="0"/>
              <a:t>03-Oct-17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20438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4F8A07-CA79-4623-A5BF-D4F5F4FC9EC1}" type="datetimeFigureOut">
              <a:rPr lang="en-US" smtClean="0"/>
              <a:t>03-Oct-17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290433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F8A07-CA79-4623-A5BF-D4F5F4FC9EC1}" type="datetimeFigureOut">
              <a:rPr lang="en-US" smtClean="0"/>
              <a:t>03-Oct-17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55888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F8A07-CA79-4623-A5BF-D4F5F4FC9EC1}" type="datetimeFigureOut">
              <a:rPr lang="en-US" smtClean="0"/>
              <a:t>03-Oct-17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262365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F8A07-CA79-4623-A5BF-D4F5F4FC9EC1}" type="datetimeFigureOut">
              <a:rPr lang="en-US" smtClean="0"/>
              <a:t>03-Oct-17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CCF56-73AE-4348-9829-B5EADBFF36FE}" type="slidenum">
              <a:rPr lang="en-US" smtClean="0"/>
              <a:t>‹#›</a:t>
            </a:fld>
            <a:endParaRPr lang="en-US"/>
          </a:p>
        </p:txBody>
      </p:sp>
    </p:spTree>
    <p:extLst>
      <p:ext uri="{BB962C8B-B14F-4D97-AF65-F5344CB8AC3E}">
        <p14:creationId xmlns:p14="http://schemas.microsoft.com/office/powerpoint/2010/main" val="126770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F8A07-CA79-4623-A5BF-D4F5F4FC9EC1}" type="datetimeFigureOut">
              <a:rPr lang="en-US" smtClean="0"/>
              <a:t>03-Oct-17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CCF56-73AE-4348-9829-B5EADBFF36FE}" type="slidenum">
              <a:rPr lang="en-US" smtClean="0"/>
              <a:t>‹#›</a:t>
            </a:fld>
            <a:endParaRPr lang="en-US"/>
          </a:p>
        </p:txBody>
      </p:sp>
    </p:spTree>
    <p:extLst>
      <p:ext uri="{BB962C8B-B14F-4D97-AF65-F5344CB8AC3E}">
        <p14:creationId xmlns:p14="http://schemas.microsoft.com/office/powerpoint/2010/main" val="388901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iencelearn.org.nz/About-this-site/Glossary/respiration" TargetMode="External"/><Relationship Id="rId2" Type="http://schemas.openxmlformats.org/officeDocument/2006/relationships/hyperlink" Target="http://sciencelearn.org.nz/About-this-site/Glossary/evaporation" TargetMode="External"/><Relationship Id="rId1" Type="http://schemas.openxmlformats.org/officeDocument/2006/relationships/slideLayout" Target="../slideLayouts/slideLayout7.xml"/><Relationship Id="rId4" Type="http://schemas.openxmlformats.org/officeDocument/2006/relationships/hyperlink" Target="http://sciencelearn.org.nz/About-this-site/Glossary/biosphe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98629"/>
            <a:ext cx="7056784" cy="954107"/>
          </a:xfrm>
          <a:prstGeom prst="rect">
            <a:avLst/>
          </a:prstGeom>
          <a:noFill/>
        </p:spPr>
        <p:txBody>
          <a:bodyPr wrap="square" rtlCol="0">
            <a:spAutoFit/>
          </a:bodyPr>
          <a:lstStyle/>
          <a:p>
            <a:pPr algn="ctr"/>
            <a:r>
              <a:rPr lang="en-IN" sz="2800" u="sng" dirty="0">
                <a:solidFill>
                  <a:srgbClr val="660033"/>
                </a:solidFill>
              </a:rPr>
              <a:t> </a:t>
            </a:r>
            <a:r>
              <a:rPr lang="en-IN" sz="2800" b="1" u="sng" dirty="0">
                <a:solidFill>
                  <a:srgbClr val="660033"/>
                </a:solidFill>
              </a:rPr>
              <a:t>INTRODUCTION: SYSTEMS, CYCLES, RESERVOIRS, AND FLUXES </a:t>
            </a:r>
            <a:endParaRPr lang="en-IN" sz="2800" u="sng" dirty="0">
              <a:solidFill>
                <a:srgbClr val="660033"/>
              </a:solidFill>
            </a:endParaRPr>
          </a:p>
        </p:txBody>
      </p:sp>
      <p:sp>
        <p:nvSpPr>
          <p:cNvPr id="3" name="TextBox 2"/>
          <p:cNvSpPr txBox="1"/>
          <p:nvPr/>
        </p:nvSpPr>
        <p:spPr>
          <a:xfrm>
            <a:off x="395536" y="1267286"/>
            <a:ext cx="8496944" cy="4893647"/>
          </a:xfrm>
          <a:prstGeom prst="rect">
            <a:avLst/>
          </a:prstGeom>
          <a:noFill/>
        </p:spPr>
        <p:txBody>
          <a:bodyPr wrap="square" rtlCol="0">
            <a:spAutoFit/>
          </a:bodyPr>
          <a:lstStyle/>
          <a:p>
            <a:r>
              <a:rPr lang="en-IN" sz="2400" b="1" dirty="0">
                <a:sym typeface="Wingdings"/>
              </a:rPr>
              <a:t> </a:t>
            </a:r>
            <a:r>
              <a:rPr lang="en-IN" sz="2400" b="1" u="sng" dirty="0"/>
              <a:t>Earth as a system :</a:t>
            </a:r>
          </a:p>
          <a:p>
            <a:endParaRPr lang="en-IN" sz="2400" dirty="0"/>
          </a:p>
          <a:p>
            <a:r>
              <a:rPr lang="en-IN" sz="2400" dirty="0"/>
              <a:t> The basic idea of a </a:t>
            </a:r>
            <a:r>
              <a:rPr lang="en-IN" sz="2400" b="1" i="1" dirty="0"/>
              <a:t>system </a:t>
            </a:r>
            <a:r>
              <a:rPr lang="en-IN" sz="2400" dirty="0"/>
              <a:t>is that it is </a:t>
            </a:r>
            <a:r>
              <a:rPr lang="en-IN" sz="2400" i="1" dirty="0"/>
              <a:t>something that consists of </a:t>
            </a:r>
          </a:p>
          <a:p>
            <a:r>
              <a:rPr lang="en-IN" sz="2400" i="1" dirty="0"/>
              <a:t>(i) a number of </a:t>
            </a:r>
            <a:r>
              <a:rPr lang="en-IN" sz="2400" i="1" dirty="0">
                <a:solidFill>
                  <a:srgbClr val="0070C0"/>
                </a:solidFill>
              </a:rPr>
              <a:t>distinctive and diverse parts </a:t>
            </a:r>
            <a:r>
              <a:rPr lang="en-IN" sz="2400" i="1" dirty="0"/>
              <a:t>that </a:t>
            </a:r>
            <a:r>
              <a:rPr lang="en-IN" sz="2400" i="1" dirty="0">
                <a:solidFill>
                  <a:srgbClr val="C00000"/>
                </a:solidFill>
              </a:rPr>
              <a:t>function together </a:t>
            </a:r>
            <a:r>
              <a:rPr lang="en-IN" sz="2400" i="1" dirty="0"/>
              <a:t>by a </a:t>
            </a:r>
            <a:r>
              <a:rPr lang="en-IN" sz="2400" i="1" dirty="0">
                <a:solidFill>
                  <a:srgbClr val="C00000"/>
                </a:solidFill>
              </a:rPr>
              <a:t>variety of interactions </a:t>
            </a:r>
            <a:r>
              <a:rPr lang="en-IN" sz="2400" i="1" dirty="0"/>
              <a:t>and </a:t>
            </a:r>
          </a:p>
          <a:p>
            <a:r>
              <a:rPr lang="en-IN" sz="2400" i="1" dirty="0"/>
              <a:t>(ii) </a:t>
            </a:r>
            <a:r>
              <a:rPr lang="en-IN" sz="2400" i="1" dirty="0">
                <a:solidFill>
                  <a:srgbClr val="0070C0"/>
                </a:solidFill>
              </a:rPr>
              <a:t>exchanges of energy and matter</a:t>
            </a:r>
            <a:r>
              <a:rPr lang="en-IN" sz="2400" dirty="0"/>
              <a:t>. </a:t>
            </a:r>
          </a:p>
          <a:p>
            <a:endParaRPr lang="en-IN" sz="2400" b="1" dirty="0"/>
          </a:p>
          <a:p>
            <a:r>
              <a:rPr lang="en-IN" sz="2400" b="1" dirty="0">
                <a:sym typeface="Wingdings"/>
              </a:rPr>
              <a:t> </a:t>
            </a:r>
            <a:r>
              <a:rPr lang="en-IN" sz="2400" b="1" u="sng" dirty="0">
                <a:sym typeface="Wingdings"/>
              </a:rPr>
              <a:t>C</a:t>
            </a:r>
            <a:r>
              <a:rPr lang="en-IN" sz="2400" b="1" u="sng" dirty="0"/>
              <a:t>ycle</a:t>
            </a:r>
            <a:r>
              <a:rPr lang="en-IN" sz="2400" b="1" i="1" dirty="0"/>
              <a:t> </a:t>
            </a:r>
          </a:p>
          <a:p>
            <a:r>
              <a:rPr lang="en-IN" sz="2400" dirty="0"/>
              <a:t>A</a:t>
            </a:r>
            <a:r>
              <a:rPr lang="en-IN" sz="2400" b="1" i="1" dirty="0"/>
              <a:t> cycle</a:t>
            </a:r>
            <a:r>
              <a:rPr lang="en-IN" sz="2400" dirty="0"/>
              <a:t> might best be described as </a:t>
            </a:r>
            <a:r>
              <a:rPr lang="en-IN" sz="2400" i="1" dirty="0">
                <a:solidFill>
                  <a:srgbClr val="C00000"/>
                </a:solidFill>
              </a:rPr>
              <a:t>a characteristic succession of events and processes</a:t>
            </a:r>
            <a:r>
              <a:rPr lang="en-IN" sz="2400" dirty="0"/>
              <a:t> , involving certain kinds of Earth materials, by which the </a:t>
            </a:r>
            <a:r>
              <a:rPr lang="en-IN" sz="2400" i="1" dirty="0">
                <a:solidFill>
                  <a:srgbClr val="0070C0"/>
                </a:solidFill>
              </a:rPr>
              <a:t>materials reside in certain kinds of places and move among such places in certain ways</a:t>
            </a:r>
            <a:r>
              <a:rPr lang="en-IN" sz="2400" dirty="0"/>
              <a:t>. Cycles operate through an indefinitely long span of time. </a:t>
            </a:r>
            <a:endParaRPr lang="en-IN" sz="2400" b="1" dirty="0"/>
          </a:p>
        </p:txBody>
      </p:sp>
    </p:spTree>
    <p:extLst>
      <p:ext uri="{BB962C8B-B14F-4D97-AF65-F5344CB8AC3E}">
        <p14:creationId xmlns:p14="http://schemas.microsoft.com/office/powerpoint/2010/main" val="151565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610600" cy="5663089"/>
          </a:xfrm>
          <a:prstGeom prst="rect">
            <a:avLst/>
          </a:prstGeom>
        </p:spPr>
        <p:txBody>
          <a:bodyPr wrap="square">
            <a:spAutoFit/>
          </a:bodyPr>
          <a:lstStyle/>
          <a:p>
            <a:pPr algn="ctr"/>
            <a:r>
              <a:rPr lang="en-US" sz="3200" b="1" u="sng" dirty="0"/>
              <a:t>HYYROLOGIC CYCLE:</a:t>
            </a:r>
            <a:endParaRPr lang="en-US" sz="3200" dirty="0"/>
          </a:p>
          <a:p>
            <a:r>
              <a:rPr lang="en-US" sz="2200" dirty="0"/>
              <a:t>Water from the oceans, rivers, and lakes evaporates to become water vapor. Warm air is able to hold more water vapor than cool air so as convection in the troposphere moves air upward, the water vapor will condense at the cooler altitudes. The cloud droplets will grow as they pick up more water vapor. Eventually, the cloud droplets grow so large that the cooler air cannot hold them anymore and they fall to the surface. The rainwater runs downhill starting out as streams that flow into small rivers that in turn flow into large river down to the oceans. Water also percolates into the soil to become part of the groundwater that totals approximately 10% of the mass of the oceans. Some of the groundwater collects in reservoirs underground called </a:t>
            </a:r>
            <a:r>
              <a:rPr lang="en-US" sz="2200" i="1" dirty="0"/>
              <a:t>aquifers</a:t>
            </a:r>
            <a:r>
              <a:rPr lang="en-US" sz="2200" dirty="0"/>
              <a:t>. Groundwater can remain in aquifers for a million years or more. Some aquifer water can reach the surface and flow out to the oceans. Water that falls as snow can also store water for long periods of time as ice sheets and glaciers near the poles or a high elevations.</a:t>
            </a:r>
          </a:p>
        </p:txBody>
      </p:sp>
    </p:spTree>
    <p:extLst>
      <p:ext uri="{BB962C8B-B14F-4D97-AF65-F5344CB8AC3E}">
        <p14:creationId xmlns:p14="http://schemas.microsoft.com/office/powerpoint/2010/main" val="357546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 y="4581198"/>
            <a:ext cx="9067800" cy="220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spcAft>
                <a:spcPts val="600"/>
              </a:spcAft>
            </a:pPr>
            <a:r>
              <a:rPr lang="en-US" sz="2200" dirty="0">
                <a:latin typeface="Constantia" pitchFamily="18" charset="0"/>
              </a:rPr>
              <a:t>Water stored underground is called groundwater.</a:t>
            </a:r>
          </a:p>
          <a:p>
            <a:pPr eaLnBrk="1" hangingPunct="1"/>
            <a:r>
              <a:rPr lang="en-US" sz="2200" dirty="0">
                <a:latin typeface="Constantia" pitchFamily="18" charset="0"/>
              </a:rPr>
              <a:t>Groundwater is found within underground aquifers (in the "zone of saturation“). A zone of saturation is located where water fills in all of the spaces that are in the lower layers of soil. An aquifer is the area underground where spaces between gravel, sand, clay, or rock fill with water. </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462"/>
            <a:ext cx="5791200" cy="4379384"/>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69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ChangeArrowheads="1"/>
          </p:cNvSpPr>
          <p:nvPr/>
        </p:nvSpPr>
        <p:spPr bwMode="auto">
          <a:xfrm>
            <a:off x="122238" y="152400"/>
            <a:ext cx="902176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buFont typeface="Wingdings" pitchFamily="2" charset="2"/>
              <a:buChar char="q"/>
            </a:pPr>
            <a:r>
              <a:rPr lang="en-US" sz="2200" dirty="0"/>
              <a:t>there is more evaporation than precipitation and over the land, there is more precipitation than evapotranspiration</a:t>
            </a:r>
          </a:p>
          <a:p>
            <a:pPr marL="342900" indent="-342900" eaLnBrk="1" hangingPunct="1">
              <a:buFont typeface="Wingdings" pitchFamily="2" charset="2"/>
              <a:buChar char="q"/>
            </a:pPr>
            <a:r>
              <a:rPr lang="en-US" sz="2200" dirty="0">
                <a:latin typeface="Calibri" pitchFamily="34" charset="0"/>
                <a:cs typeface="Times New Roman" pitchFamily="18" charset="0"/>
              </a:rPr>
              <a:t>About 4 × 10</a:t>
            </a:r>
            <a:r>
              <a:rPr lang="en-US" sz="2200" baseline="30000" dirty="0">
                <a:latin typeface="Calibri" pitchFamily="34" charset="0"/>
                <a:cs typeface="Times New Roman" pitchFamily="18" charset="0"/>
              </a:rPr>
              <a:t>13 </a:t>
            </a:r>
            <a:r>
              <a:rPr lang="en-US" sz="2200" dirty="0">
                <a:latin typeface="Calibri" pitchFamily="34" charset="0"/>
                <a:cs typeface="Times New Roman" pitchFamily="18" charset="0"/>
              </a:rPr>
              <a:t>m</a:t>
            </a:r>
            <a:r>
              <a:rPr lang="en-US" sz="2200" baseline="30000" dirty="0">
                <a:latin typeface="Calibri" pitchFamily="34" charset="0"/>
                <a:cs typeface="Times New Roman" pitchFamily="18" charset="0"/>
              </a:rPr>
              <a:t>3 </a:t>
            </a:r>
            <a:r>
              <a:rPr lang="en-US" sz="2200" dirty="0">
                <a:latin typeface="Calibri" pitchFamily="34" charset="0"/>
                <a:cs typeface="Times New Roman" pitchFamily="18" charset="0"/>
              </a:rPr>
              <a:t>more water falls on land as precipitation than evaporates from it (the difference between evapotranspiration and precipitation on land) and this is the water that is returned to the oceans through stream flow</a:t>
            </a:r>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519" y="2276475"/>
            <a:ext cx="7059488" cy="438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254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A377EC0-0B97-422B-93A5-869760999598}"/>
              </a:ext>
            </a:extLst>
          </p:cNvPr>
          <p:cNvSpPr/>
          <p:nvPr/>
        </p:nvSpPr>
        <p:spPr>
          <a:xfrm>
            <a:off x="152400" y="228600"/>
            <a:ext cx="8763000" cy="6363793"/>
          </a:xfrm>
          <a:prstGeom prst="rect">
            <a:avLst/>
          </a:prstGeom>
        </p:spPr>
        <p:txBody>
          <a:bodyPr>
            <a:spAutoFit/>
          </a:bodyPr>
          <a:lstStyle/>
          <a:p>
            <a:pPr eaLnBrk="1" hangingPunct="1">
              <a:lnSpc>
                <a:spcPct val="115000"/>
              </a:lnSpc>
              <a:spcBef>
                <a:spcPts val="600"/>
              </a:spcBef>
              <a:spcAft>
                <a:spcPts val="1000"/>
              </a:spcAft>
              <a:defRPr/>
            </a:pPr>
            <a:r>
              <a:rPr lang="en-US" sz="2000" b="1" u="sng" dirty="0">
                <a:latin typeface="Constantia" panose="02030602050306030303" pitchFamily="18" charset="0"/>
                <a:ea typeface="Times New Roman" panose="02020603050405020304" pitchFamily="18" charset="0"/>
                <a:cs typeface="Times New Roman" panose="02020603050405020304" pitchFamily="18" charset="0"/>
              </a:rPr>
              <a:t>INVOLVEMENT OF BIOSHPERE IN WATER CYCLE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eaLnBrk="1" hangingPunct="1">
              <a:defRPr/>
            </a:pPr>
            <a:r>
              <a:rPr lang="en-US" sz="2200" b="1" dirty="0">
                <a:latin typeface="Arial" panose="020B0604020202020204" pitchFamily="34" charset="0"/>
                <a:cs typeface="Arial" panose="020B0604020202020204" pitchFamily="34" charset="0"/>
              </a:rPr>
              <a:t>Plants</a:t>
            </a:r>
          </a:p>
          <a:p>
            <a:pPr algn="just" eaLnBrk="1" hangingPunct="1">
              <a:defRPr/>
            </a:pPr>
            <a:r>
              <a:rPr lang="en-US" sz="2200" dirty="0">
                <a:latin typeface="+mn-lt"/>
                <a:cs typeface="Arial" panose="020B0604020202020204" pitchFamily="34" charset="0"/>
              </a:rPr>
              <a:t>Of all living organisms, plants contribute the most to the water cycle. </a:t>
            </a:r>
          </a:p>
          <a:p>
            <a:pPr algn="just" eaLnBrk="1" hangingPunct="1">
              <a:defRPr/>
            </a:pPr>
            <a:r>
              <a:rPr lang="en-US" sz="2200" dirty="0">
                <a:latin typeface="+mn-lt"/>
                <a:cs typeface="Arial" panose="020B0604020202020204" pitchFamily="34" charset="0"/>
                <a:sym typeface="Wingdings" panose="05000000000000000000" pitchFamily="2" charset="2"/>
              </a:rPr>
              <a:t></a:t>
            </a:r>
            <a:r>
              <a:rPr lang="en-US" sz="2200" dirty="0">
                <a:latin typeface="+mn-lt"/>
                <a:cs typeface="Arial" panose="020B0604020202020204" pitchFamily="34" charset="0"/>
              </a:rPr>
              <a:t> To produce their energy, plants perform photosynthesis, in which plants draw water from the surface and/or from under ground with their roots. </a:t>
            </a:r>
          </a:p>
          <a:p>
            <a:pPr algn="just" eaLnBrk="1" hangingPunct="1">
              <a:defRPr/>
            </a:pPr>
            <a:r>
              <a:rPr lang="en-US" sz="2200" dirty="0">
                <a:latin typeface="+mn-lt"/>
                <a:cs typeface="Arial" panose="020B0604020202020204" pitchFamily="34" charset="0"/>
                <a:sym typeface="Wingdings" panose="05000000000000000000" pitchFamily="2" charset="2"/>
              </a:rPr>
              <a:t></a:t>
            </a:r>
            <a:r>
              <a:rPr lang="en-US" sz="2200" dirty="0">
                <a:latin typeface="+mn-lt"/>
                <a:cs typeface="Arial" panose="020B0604020202020204" pitchFamily="34" charset="0"/>
              </a:rPr>
              <a:t> A great deal of evaporates from the surface of the leaves. This type of plant-water evaporation is called transpiration. Transpiration from the tree canopies in forests plays a huge part in the water cycle; in fact, about 10 percent of all water vapor cycled back into the atmosphere is from plant transpiration.</a:t>
            </a:r>
          </a:p>
          <a:p>
            <a:pPr algn="just" eaLnBrk="1" hangingPunct="1">
              <a:lnSpc>
                <a:spcPct val="50000"/>
              </a:lnSpc>
              <a:spcBef>
                <a:spcPts val="0"/>
              </a:spcBef>
              <a:spcAft>
                <a:spcPts val="0"/>
              </a:spcAft>
              <a:defRPr/>
            </a:pPr>
            <a:endParaRPr lang="en-US" sz="2200" b="1" dirty="0">
              <a:latin typeface="Constantia" panose="02030602050306030303" pitchFamily="18" charset="0"/>
              <a:ea typeface="MS Mincho" panose="02020609040205080304" pitchFamily="49" charset="-128"/>
              <a:cs typeface="Arial" panose="020B0604020202020204" pitchFamily="34" charset="0"/>
            </a:endParaRPr>
          </a:p>
          <a:p>
            <a:pPr algn="just" eaLnBrk="1" hangingPunct="1">
              <a:lnSpc>
                <a:spcPct val="120000"/>
              </a:lnSpc>
              <a:spcBef>
                <a:spcPts val="0"/>
              </a:spcBef>
              <a:spcAft>
                <a:spcPts val="0"/>
              </a:spcAft>
              <a:defRPr/>
            </a:pPr>
            <a:r>
              <a:rPr lang="en-US" sz="2200" b="1" dirty="0">
                <a:latin typeface="Constantia" panose="02030602050306030303" pitchFamily="18" charset="0"/>
                <a:ea typeface="MS Mincho" panose="02020609040205080304" pitchFamily="49" charset="-128"/>
                <a:cs typeface="Arial" panose="020B0604020202020204" pitchFamily="34" charset="0"/>
              </a:rPr>
              <a:t>Animals</a:t>
            </a:r>
            <a:endParaRPr lang="en-US" sz="2200" b="1" dirty="0">
              <a:latin typeface="Times New Roman" panose="02020603050405020304" pitchFamily="18" charset="0"/>
              <a:ea typeface="MS Mincho" panose="02020609040205080304" pitchFamily="49" charset="-128"/>
              <a:cs typeface="Arial" panose="020B0604020202020204" pitchFamily="34" charset="0"/>
            </a:endParaRPr>
          </a:p>
          <a:p>
            <a:pPr algn="just" eaLnBrk="1" hangingPunct="1">
              <a:lnSpc>
                <a:spcPct val="120000"/>
              </a:lnSpc>
              <a:spcBef>
                <a:spcPts val="0"/>
              </a:spcBef>
              <a:spcAft>
                <a:spcPts val="0"/>
              </a:spcAft>
              <a:defRPr/>
            </a:pPr>
            <a:r>
              <a:rPr lang="en-US" sz="2200" dirty="0">
                <a:latin typeface="Constantia" panose="02030602050306030303" pitchFamily="18" charset="0"/>
                <a:ea typeface="Times New Roman" panose="02020603050405020304" pitchFamily="18" charset="0"/>
                <a:cs typeface="Arial" panose="020B0604020202020204" pitchFamily="34" charset="0"/>
                <a:sym typeface="Wingdings" panose="05000000000000000000" pitchFamily="2" charset="2"/>
              </a:rPr>
              <a:t></a:t>
            </a:r>
            <a:r>
              <a:rPr lang="en-US" sz="2200" dirty="0">
                <a:latin typeface="Constantia" panose="02030602050306030303" pitchFamily="18" charset="0"/>
                <a:ea typeface="Times New Roman" panose="02020603050405020304" pitchFamily="18" charset="0"/>
                <a:cs typeface="Arial" panose="020B0604020202020204" pitchFamily="34" charset="0"/>
              </a:rPr>
              <a:t> Both plants and animals produce water as a byproduct of respiration. During breathing out water vapors are released to the atmosphere.</a:t>
            </a:r>
            <a:endParaRPr lang="en-US" sz="2200" dirty="0">
              <a:latin typeface="Times New Roman" panose="02020603050405020304" pitchFamily="18" charset="0"/>
              <a:ea typeface="Times New Roman" panose="02020603050405020304" pitchFamily="18" charset="0"/>
              <a:cs typeface="Arial" panose="020B0604020202020204" pitchFamily="34" charset="0"/>
            </a:endParaRPr>
          </a:p>
          <a:p>
            <a:pPr marL="342900" indent="-342900" algn="just" eaLnBrk="1" hangingPunct="1">
              <a:buFont typeface="Wingdings" panose="05000000000000000000" pitchFamily="2" charset="2"/>
              <a:buChar char="v"/>
              <a:defRPr/>
            </a:pPr>
            <a:r>
              <a:rPr lang="en-US" sz="2200" dirty="0">
                <a:latin typeface="Constantia" panose="02030602050306030303" pitchFamily="18" charset="0"/>
                <a:ea typeface="Times New Roman" panose="02020603050405020304" pitchFamily="18" charset="0"/>
                <a:cs typeface="Times New Roman" panose="02020603050405020304" pitchFamily="18" charset="0"/>
              </a:rPr>
              <a:t>Some of the water is excreted out (through urination and sweating) and the rest of water is released when the organism dies. </a:t>
            </a:r>
          </a:p>
          <a:p>
            <a:pPr eaLnBrk="1" hangingPunct="1">
              <a:defRPr/>
            </a:pPr>
            <a:r>
              <a:rPr lang="en-US" sz="2200" i="1" dirty="0">
                <a:latin typeface="+mn-lt"/>
                <a:cs typeface="Arial" panose="020B0604020202020204" pitchFamily="34" charset="0"/>
              </a:rPr>
              <a:t>A 70-kg man is made up of about 42L of total water.</a:t>
            </a:r>
            <a:endParaRPr lang="en-US" sz="2200" dirty="0">
              <a:latin typeface="+mn-lt"/>
              <a:cs typeface="Arial" panose="020B0604020202020204" pitchFamily="34" charset="0"/>
            </a:endParaRPr>
          </a:p>
          <a:p>
            <a:pPr eaLnBrk="1" hangingPunct="1">
              <a:defRPr/>
            </a:pPr>
            <a:r>
              <a:rPr lang="en-US" sz="22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70403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16632"/>
            <a:ext cx="9144000" cy="1143000"/>
          </a:xfrm>
        </p:spPr>
        <p:txBody>
          <a:bodyPr>
            <a:normAutofit/>
          </a:bodyPr>
          <a:lstStyle/>
          <a:p>
            <a:pPr eaLnBrk="1" hangingPunct="1"/>
            <a:r>
              <a:rPr lang="en-US" sz="4000" b="1" u="sng" dirty="0">
                <a:solidFill>
                  <a:srgbClr val="0033CC"/>
                </a:solidFill>
              </a:rPr>
              <a:t>Green House effect : Water Vapor</a:t>
            </a:r>
          </a:p>
        </p:txBody>
      </p:sp>
      <p:sp>
        <p:nvSpPr>
          <p:cNvPr id="49155" name="Rectangle 3"/>
          <p:cNvSpPr>
            <a:spLocks noGrp="1" noChangeArrowheads="1"/>
          </p:cNvSpPr>
          <p:nvPr>
            <p:ph type="body" sz="half" idx="1"/>
          </p:nvPr>
        </p:nvSpPr>
        <p:spPr>
          <a:xfrm>
            <a:off x="152400" y="1371600"/>
            <a:ext cx="8686800" cy="5257800"/>
          </a:xfrm>
        </p:spPr>
        <p:txBody>
          <a:bodyPr/>
          <a:lstStyle/>
          <a:p>
            <a:pPr eaLnBrk="1" hangingPunct="1">
              <a:lnSpc>
                <a:spcPct val="90000"/>
              </a:lnSpc>
            </a:pPr>
            <a:r>
              <a:rPr lang="en-US" sz="2800"/>
              <a:t>Water vapor, high specific heat, is a major factor in greenhouse effect.</a:t>
            </a:r>
          </a:p>
          <a:p>
            <a:pPr eaLnBrk="1" hangingPunct="1">
              <a:lnSpc>
                <a:spcPct val="90000"/>
              </a:lnSpc>
              <a:buFont typeface="Arial" charset="0"/>
              <a:buNone/>
            </a:pPr>
            <a:endParaRPr lang="en-US" sz="2800"/>
          </a:p>
          <a:p>
            <a:pPr eaLnBrk="1" hangingPunct="1">
              <a:lnSpc>
                <a:spcPct val="90000"/>
              </a:lnSpc>
            </a:pPr>
            <a:r>
              <a:rPr lang="en-US" sz="2800"/>
              <a:t>Major role in maintain temperature at night when Earth does not receive energy from the Sun</a:t>
            </a:r>
          </a:p>
          <a:p>
            <a:pPr eaLnBrk="1" hangingPunct="1">
              <a:lnSpc>
                <a:spcPct val="90000"/>
              </a:lnSpc>
              <a:buFont typeface="Arial" charset="0"/>
              <a:buNone/>
            </a:pPr>
            <a:endParaRPr lang="en-US" sz="2800"/>
          </a:p>
          <a:p>
            <a:pPr eaLnBrk="1" hangingPunct="1">
              <a:lnSpc>
                <a:spcPct val="90000"/>
              </a:lnSpc>
            </a:pPr>
            <a:r>
              <a:rPr lang="en-US" sz="2800"/>
              <a:t>Ex: Desert areas (low H</a:t>
            </a:r>
            <a:r>
              <a:rPr lang="en-US" sz="2800" baseline="-25000"/>
              <a:t>2</a:t>
            </a:r>
            <a:r>
              <a:rPr lang="en-US" sz="2800"/>
              <a:t>O (g) concentration) have very hot days and very cool nights </a:t>
            </a:r>
          </a:p>
        </p:txBody>
      </p:sp>
    </p:spTree>
    <p:extLst>
      <p:ext uri="{BB962C8B-B14F-4D97-AF65-F5344CB8AC3E}">
        <p14:creationId xmlns:p14="http://schemas.microsoft.com/office/powerpoint/2010/main" val="29872767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fade">
                                      <p:cBhvr>
                                        <p:cTn id="12" dur="2000"/>
                                        <p:tgtEl>
                                          <p:spTgt spid="49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animEffect transition="in" filter="fade">
                                      <p:cBhvr>
                                        <p:cTn id="17" dur="20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4624"/>
            <a:ext cx="8712968" cy="3485570"/>
          </a:xfrm>
          <a:prstGeom prst="rect">
            <a:avLst/>
          </a:prstGeom>
          <a:noFill/>
        </p:spPr>
        <p:txBody>
          <a:bodyPr wrap="square" rtlCol="0">
            <a:spAutoFit/>
          </a:bodyPr>
          <a:lstStyle/>
          <a:p>
            <a:r>
              <a:rPr lang="en-IN" sz="2800" b="1" u="sng" dirty="0">
                <a:solidFill>
                  <a:srgbClr val="0070C0"/>
                </a:solidFill>
              </a:rPr>
              <a:t>Reservoir</a:t>
            </a:r>
          </a:p>
          <a:p>
            <a:pPr>
              <a:lnSpc>
                <a:spcPct val="25000"/>
              </a:lnSpc>
            </a:pPr>
            <a:endParaRPr lang="en-IN" sz="2200" dirty="0"/>
          </a:p>
          <a:p>
            <a:r>
              <a:rPr lang="en-IN" sz="2200" dirty="0"/>
              <a:t>In Earth systems science, the term </a:t>
            </a:r>
            <a:r>
              <a:rPr lang="en-IN" sz="2200" b="1" i="1" dirty="0"/>
              <a:t>reservoir </a:t>
            </a:r>
            <a:r>
              <a:rPr lang="en-IN" sz="2200" dirty="0"/>
              <a:t>is used for </a:t>
            </a:r>
            <a:r>
              <a:rPr lang="en-IN" sz="2200" i="1" dirty="0"/>
              <a:t>a distinctive kind of place </a:t>
            </a:r>
            <a:r>
              <a:rPr lang="en-IN" sz="2200" i="1" dirty="0">
                <a:solidFill>
                  <a:srgbClr val="C00000"/>
                </a:solidFill>
              </a:rPr>
              <a:t>where a certain kind of material is stored, or resides for some period of time</a:t>
            </a:r>
            <a:r>
              <a:rPr lang="en-IN" sz="2200" dirty="0">
                <a:solidFill>
                  <a:srgbClr val="C00000"/>
                </a:solidFill>
              </a:rPr>
              <a:t>. </a:t>
            </a:r>
            <a:endParaRPr lang="en-IN" sz="2200" dirty="0"/>
          </a:p>
          <a:p>
            <a:r>
              <a:rPr lang="en-IN" sz="2200" dirty="0"/>
              <a:t>examples of near-surface reservoirs : </a:t>
            </a:r>
          </a:p>
          <a:p>
            <a:r>
              <a:rPr lang="en-IN" sz="2200" dirty="0"/>
              <a:t>the atmosphere; </a:t>
            </a:r>
          </a:p>
          <a:p>
            <a:r>
              <a:rPr lang="en-IN" sz="2200" dirty="0"/>
              <a:t>glaciers; </a:t>
            </a:r>
          </a:p>
          <a:p>
            <a:r>
              <a:rPr lang="en-IN" sz="2200" dirty="0"/>
              <a:t>the soil layer; </a:t>
            </a:r>
          </a:p>
          <a:p>
            <a:r>
              <a:rPr lang="en-IN" sz="2200" dirty="0"/>
              <a:t>the aggregate of bodies of fresh water on the continents (rivers and lakes). </a:t>
            </a:r>
            <a:endParaRPr lang="en-IN" sz="2200" b="1" dirty="0"/>
          </a:p>
          <a:p>
            <a:pPr>
              <a:lnSpc>
                <a:spcPct val="50000"/>
              </a:lnSpc>
            </a:pPr>
            <a:endParaRPr lang="en-IN" sz="2200" b="1" dirty="0"/>
          </a:p>
        </p:txBody>
      </p:sp>
    </p:spTree>
    <p:extLst>
      <p:ext uri="{BB962C8B-B14F-4D97-AF65-F5344CB8AC3E}">
        <p14:creationId xmlns:p14="http://schemas.microsoft.com/office/powerpoint/2010/main" val="310114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602" y="1058950"/>
            <a:ext cx="6158374" cy="445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915816" y="5517232"/>
            <a:ext cx="3699667" cy="369332"/>
          </a:xfrm>
          <a:prstGeom prst="rect">
            <a:avLst/>
          </a:prstGeom>
        </p:spPr>
        <p:txBody>
          <a:bodyPr wrap="none">
            <a:spAutoFit/>
          </a:bodyPr>
          <a:lstStyle/>
          <a:p>
            <a:r>
              <a:rPr lang="en-IN" b="1" dirty="0"/>
              <a:t>Distribution of earth's water supply </a:t>
            </a:r>
            <a:endParaRPr lang="en-IN" dirty="0"/>
          </a:p>
        </p:txBody>
      </p:sp>
    </p:spTree>
    <p:extLst>
      <p:ext uri="{BB962C8B-B14F-4D97-AF65-F5344CB8AC3E}">
        <p14:creationId xmlns:p14="http://schemas.microsoft.com/office/powerpoint/2010/main" val="35575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6"/>
            <a:ext cx="8064896" cy="492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86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Global Water Distribution</a:t>
            </a:r>
          </a:p>
        </p:txBody>
      </p:sp>
      <p:sp>
        <p:nvSpPr>
          <p:cNvPr id="3" name="Content Placeholder 2"/>
          <p:cNvSpPr>
            <a:spLocks noGrp="1"/>
          </p:cNvSpPr>
          <p:nvPr>
            <p:ph sz="half" idx="1"/>
          </p:nvPr>
        </p:nvSpPr>
        <p:spPr/>
        <p:txBody>
          <a:bodyPr>
            <a:normAutofit fontScale="92500" lnSpcReduction="10000"/>
          </a:bodyPr>
          <a:lstStyle/>
          <a:p>
            <a:r>
              <a:rPr lang="en-US" dirty="0"/>
              <a:t>71% of the Earth’s surface is covered in water</a:t>
            </a:r>
          </a:p>
          <a:p>
            <a:r>
              <a:rPr lang="en-US" dirty="0"/>
              <a:t>97% of that water is salt water in ocean and seas</a:t>
            </a:r>
          </a:p>
          <a:p>
            <a:r>
              <a:rPr lang="en-US" dirty="0"/>
              <a:t>77% of the fresh water on Earth is frozen in icecaps and glaciers</a:t>
            </a:r>
          </a:p>
          <a:p>
            <a:r>
              <a:rPr lang="en-US" dirty="0"/>
              <a:t>Fresh water is a limited resource because there is only about 3% usable freshwater.</a:t>
            </a:r>
          </a:p>
        </p:txBody>
      </p:sp>
      <p:pic>
        <p:nvPicPr>
          <p:cNvPr id="5" name="Content Placeholder 4" descr="globaldistributionwater.gif"/>
          <p:cNvPicPr>
            <a:picLocks noGrp="1" noChangeAspect="1"/>
          </p:cNvPicPr>
          <p:nvPr>
            <p:ph sz="half" idx="2"/>
          </p:nvPr>
        </p:nvPicPr>
        <p:blipFill>
          <a:blip r:embed="rId2" cstate="print"/>
          <a:stretch>
            <a:fillRect/>
          </a:stretch>
        </p:blipFill>
        <p:spPr>
          <a:xfrm>
            <a:off x="4953000" y="1828800"/>
            <a:ext cx="3962400" cy="4267200"/>
          </a:xfrm>
        </p:spPr>
      </p:pic>
      <p:sp>
        <p:nvSpPr>
          <p:cNvPr id="6" name="Slide Number Placeholder 5"/>
          <p:cNvSpPr>
            <a:spLocks noGrp="1"/>
          </p:cNvSpPr>
          <p:nvPr>
            <p:ph type="sldNum" sz="quarter" idx="12"/>
          </p:nvPr>
        </p:nvSpPr>
        <p:spPr/>
        <p:txBody>
          <a:bodyPr/>
          <a:lstStyle/>
          <a:p>
            <a:fld id="{219B2A47-B138-496F-A89B-3768E0092E91}" type="slidenum">
              <a:rPr lang="en-US" sz="2000" b="1" smtClean="0"/>
              <a:pPr/>
              <a:t>5</a:t>
            </a:fld>
            <a:endParaRPr lang="en-US" sz="2000" b="1" dirty="0"/>
          </a:p>
        </p:txBody>
      </p:sp>
    </p:spTree>
    <p:extLst>
      <p:ext uri="{BB962C8B-B14F-4D97-AF65-F5344CB8AC3E}">
        <p14:creationId xmlns:p14="http://schemas.microsoft.com/office/powerpoint/2010/main" val="16895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slide(fromBottom)">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slide(fromBottom)">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slide(fromBottom)">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slide(fromBottom)">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110152"/>
            <a:ext cx="8640960" cy="1631216"/>
          </a:xfrm>
          <a:prstGeom prst="rect">
            <a:avLst/>
          </a:prstGeom>
          <a:noFill/>
        </p:spPr>
        <p:txBody>
          <a:bodyPr wrap="square" rtlCol="0">
            <a:spAutoFit/>
          </a:bodyPr>
          <a:lstStyle/>
          <a:p>
            <a:r>
              <a:rPr lang="en-IN" sz="2000" dirty="0"/>
              <a:t>This Table doesn’t tell anything about </a:t>
            </a:r>
            <a:r>
              <a:rPr lang="en-IN" sz="2000" i="1" dirty="0"/>
              <a:t>the movements and transformation of the earth’s water</a:t>
            </a:r>
            <a:r>
              <a:rPr lang="en-IN" sz="2000" dirty="0"/>
              <a:t>. </a:t>
            </a:r>
          </a:p>
          <a:p>
            <a:r>
              <a:rPr lang="en-IN" sz="2000" dirty="0"/>
              <a:t>You all know that </a:t>
            </a:r>
            <a:r>
              <a:rPr lang="en-IN" sz="2000" b="1" i="1" dirty="0">
                <a:solidFill>
                  <a:srgbClr val="FF0066"/>
                </a:solidFill>
              </a:rPr>
              <a:t>water on, below, and above the earth’s surface </a:t>
            </a:r>
            <a:r>
              <a:rPr lang="en-IN" sz="2000" dirty="0"/>
              <a:t>is </a:t>
            </a:r>
            <a:r>
              <a:rPr lang="en-IN" sz="2000" b="1" i="1" dirty="0">
                <a:solidFill>
                  <a:srgbClr val="7030A0"/>
                </a:solidFill>
              </a:rPr>
              <a:t>in a continuous state of movements and transformations</a:t>
            </a:r>
            <a:r>
              <a:rPr lang="en-IN" sz="2000" dirty="0"/>
              <a:t>. The picture of these movements and transformations is called the</a:t>
            </a:r>
            <a:r>
              <a:rPr lang="en-IN" sz="2000" dirty="0">
                <a:solidFill>
                  <a:srgbClr val="C00000"/>
                </a:solidFill>
              </a:rPr>
              <a:t> </a:t>
            </a:r>
            <a:r>
              <a:rPr lang="en-IN" sz="2000" b="1" i="1" dirty="0">
                <a:solidFill>
                  <a:srgbClr val="C00000"/>
                </a:solidFill>
              </a:rPr>
              <a:t>water cycle </a:t>
            </a:r>
            <a:r>
              <a:rPr lang="en-IN" sz="2000" dirty="0"/>
              <a:t>or the </a:t>
            </a:r>
            <a:r>
              <a:rPr lang="en-IN" sz="2000" b="1" i="1" dirty="0">
                <a:solidFill>
                  <a:srgbClr val="C00000"/>
                </a:solidFill>
              </a:rPr>
              <a:t>hydrologic cycle </a:t>
            </a:r>
            <a:r>
              <a:rPr lang="en-IN" sz="2000" dirty="0">
                <a:solidFill>
                  <a:srgbClr val="C00000"/>
                </a:solidFill>
              </a:rPr>
              <a:t>.</a:t>
            </a:r>
          </a:p>
        </p:txBody>
      </p:sp>
      <p:sp>
        <p:nvSpPr>
          <p:cNvPr id="5" name="TextBox 4"/>
          <p:cNvSpPr txBox="1"/>
          <p:nvPr/>
        </p:nvSpPr>
        <p:spPr>
          <a:xfrm>
            <a:off x="2339752" y="4653136"/>
            <a:ext cx="4896544" cy="338554"/>
          </a:xfrm>
          <a:prstGeom prst="rect">
            <a:avLst/>
          </a:prstGeom>
          <a:noFill/>
        </p:spPr>
        <p:txBody>
          <a:bodyPr wrap="square" rtlCol="0">
            <a:spAutoFit/>
          </a:bodyPr>
          <a:lstStyle/>
          <a:p>
            <a:pPr algn="ctr"/>
            <a:r>
              <a:rPr lang="en-IN" sz="1600" b="1" u="sng" dirty="0"/>
              <a:t>An accounting of where the Earth’s water resides.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6631"/>
            <a:ext cx="8134475" cy="4561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71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15249"/>
            <a:ext cx="540951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86871" y="3717032"/>
            <a:ext cx="2595198" cy="369332"/>
          </a:xfrm>
          <a:prstGeom prst="rect">
            <a:avLst/>
          </a:prstGeom>
        </p:spPr>
        <p:txBody>
          <a:bodyPr wrap="none">
            <a:spAutoFit/>
          </a:bodyPr>
          <a:lstStyle/>
          <a:p>
            <a:r>
              <a:rPr lang="en-IN" b="1" dirty="0"/>
              <a:t>Major use of fresh water </a:t>
            </a:r>
            <a:endParaRPr lang="en-IN" dirty="0"/>
          </a:p>
        </p:txBody>
      </p:sp>
      <p:sp>
        <p:nvSpPr>
          <p:cNvPr id="2" name="Rectangle 1"/>
          <p:cNvSpPr/>
          <p:nvPr/>
        </p:nvSpPr>
        <p:spPr>
          <a:xfrm>
            <a:off x="176158" y="4638327"/>
            <a:ext cx="8500298" cy="1200329"/>
          </a:xfrm>
          <a:prstGeom prst="rect">
            <a:avLst/>
          </a:prstGeom>
        </p:spPr>
        <p:txBody>
          <a:bodyPr wrap="square">
            <a:spAutoFit/>
          </a:bodyPr>
          <a:lstStyle/>
          <a:p>
            <a:r>
              <a:rPr lang="en-US" sz="2400" b="1" i="1" dirty="0">
                <a:solidFill>
                  <a:srgbClr val="0070C0"/>
                </a:solidFill>
              </a:rPr>
              <a:t>Up to 60% of the human adult body is water (</a:t>
            </a:r>
            <a:r>
              <a:rPr lang="en-US" sz="2400" dirty="0"/>
              <a:t>The average adult human body is 50-65% water, averaging around </a:t>
            </a:r>
            <a:r>
              <a:rPr lang="en-US" sz="2400" b="1" dirty="0"/>
              <a:t>57-60%; </a:t>
            </a:r>
            <a:r>
              <a:rPr lang="en-US" sz="2400" dirty="0"/>
              <a:t>They form around </a:t>
            </a:r>
            <a:r>
              <a:rPr lang="en-US" sz="2400" b="1" i="1" dirty="0"/>
              <a:t>80 percent </a:t>
            </a:r>
            <a:r>
              <a:rPr lang="en-US" sz="2400" dirty="0"/>
              <a:t>of the body weight.</a:t>
            </a:r>
            <a:r>
              <a:rPr lang="en-US" sz="2400" b="1" i="1" dirty="0">
                <a:solidFill>
                  <a:srgbClr val="0070C0"/>
                </a:solidFill>
              </a:rPr>
              <a:t>)</a:t>
            </a:r>
          </a:p>
        </p:txBody>
      </p:sp>
    </p:spTree>
    <p:extLst>
      <p:ext uri="{BB962C8B-B14F-4D97-AF65-F5344CB8AC3E}">
        <p14:creationId xmlns:p14="http://schemas.microsoft.com/office/powerpoint/2010/main" val="127060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3648" y="2097430"/>
            <a:ext cx="6480720" cy="769441"/>
          </a:xfrm>
          <a:prstGeom prst="rect">
            <a:avLst/>
          </a:prstGeom>
          <a:noFill/>
        </p:spPr>
        <p:txBody>
          <a:bodyPr wrap="square" rtlCol="0">
            <a:spAutoFit/>
          </a:bodyPr>
          <a:lstStyle/>
          <a:p>
            <a:pPr algn="ctr"/>
            <a:r>
              <a:rPr lang="en-IN" sz="4400" dirty="0">
                <a:solidFill>
                  <a:srgbClr val="002060"/>
                </a:solidFill>
              </a:rPr>
              <a:t> </a:t>
            </a:r>
            <a:r>
              <a:rPr lang="en-IN" sz="4400" b="1" dirty="0">
                <a:solidFill>
                  <a:srgbClr val="002060"/>
                </a:solidFill>
              </a:rPr>
              <a:t>THE HYDROLOGIC CYCLE</a:t>
            </a:r>
            <a:r>
              <a:rPr lang="en-IN" sz="4400" b="1">
                <a:solidFill>
                  <a:srgbClr val="002060"/>
                </a:solidFill>
              </a:rPr>
              <a:t>, </a:t>
            </a:r>
            <a:endParaRPr lang="en-IN" sz="4400" dirty="0">
              <a:solidFill>
                <a:srgbClr val="002060"/>
              </a:solidFill>
            </a:endParaRPr>
          </a:p>
        </p:txBody>
      </p:sp>
      <p:sp>
        <p:nvSpPr>
          <p:cNvPr id="4" name="TextBox 3"/>
          <p:cNvSpPr txBox="1"/>
          <p:nvPr/>
        </p:nvSpPr>
        <p:spPr>
          <a:xfrm>
            <a:off x="1187624" y="190381"/>
            <a:ext cx="6840760" cy="646331"/>
          </a:xfrm>
          <a:prstGeom prst="rect">
            <a:avLst/>
          </a:prstGeom>
          <a:noFill/>
        </p:spPr>
        <p:txBody>
          <a:bodyPr wrap="square" rtlCol="0">
            <a:spAutoFit/>
          </a:bodyPr>
          <a:lstStyle/>
          <a:p>
            <a:pPr algn="ctr"/>
            <a:r>
              <a:rPr lang="en-IN" sz="3600" b="1" u="sng" dirty="0">
                <a:solidFill>
                  <a:srgbClr val="7030A0"/>
                </a:solidFill>
              </a:rPr>
              <a:t>Geochemical cycles</a:t>
            </a:r>
            <a:endParaRPr lang="en-IN" sz="3600" u="sng" dirty="0">
              <a:solidFill>
                <a:srgbClr val="7030A0"/>
              </a:solidFill>
            </a:endParaRPr>
          </a:p>
        </p:txBody>
      </p:sp>
    </p:spTree>
    <p:extLst>
      <p:ext uri="{BB962C8B-B14F-4D97-AF65-F5344CB8AC3E}">
        <p14:creationId xmlns:p14="http://schemas.microsoft.com/office/powerpoint/2010/main" val="223283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84" y="260648"/>
            <a:ext cx="8652596" cy="2308324"/>
          </a:xfrm>
          <a:prstGeom prst="rect">
            <a:avLst/>
          </a:prstGeom>
        </p:spPr>
        <p:txBody>
          <a:bodyPr wrap="square">
            <a:spAutoFit/>
          </a:bodyPr>
          <a:lstStyle/>
          <a:p>
            <a:r>
              <a:rPr lang="en-US" b="1" dirty="0"/>
              <a:t>Water and the atmosphere</a:t>
            </a:r>
          </a:p>
          <a:p>
            <a:r>
              <a:rPr lang="en-US" dirty="0"/>
              <a:t>Water enters the atmosphere through </a:t>
            </a:r>
            <a:r>
              <a:rPr lang="en-US" dirty="0">
                <a:hlinkClick r:id="rId2" tooltip="The process by which a liquid is converted into a gas, without necessarily reaching the boiling point."/>
              </a:rPr>
              <a:t>evaporation</a:t>
            </a:r>
            <a:r>
              <a:rPr lang="en-US" dirty="0"/>
              <a:t>, transpiration, excretion and sublimation:</a:t>
            </a:r>
          </a:p>
          <a:p>
            <a:r>
              <a:rPr lang="en-US" dirty="0"/>
              <a:t>Transpiration is the loss of water from plants (via their leaves).</a:t>
            </a:r>
          </a:p>
          <a:p>
            <a:r>
              <a:rPr lang="en-US" dirty="0"/>
              <a:t>Animals excrete water by </a:t>
            </a:r>
            <a:r>
              <a:rPr lang="en-US" dirty="0">
                <a:hlinkClick r:id="rId3" tooltip="Breaking down food (sugar) to get energy."/>
              </a:rPr>
              <a:t>respiration</a:t>
            </a:r>
            <a:r>
              <a:rPr lang="en-US" dirty="0"/>
              <a:t> and by passing urine.</a:t>
            </a:r>
          </a:p>
          <a:p>
            <a:r>
              <a:rPr lang="en-US" dirty="0"/>
              <a:t>Sublimation is when ice or snow transforms directly into water </a:t>
            </a:r>
            <a:r>
              <a:rPr lang="en-US" dirty="0" err="1"/>
              <a:t>vapour</a:t>
            </a:r>
            <a:r>
              <a:rPr lang="en-US" dirty="0"/>
              <a:t> without going through a liquid phase (i.e. they do not melt).</a:t>
            </a:r>
          </a:p>
          <a:p>
            <a:endParaRPr lang="en-US" dirty="0"/>
          </a:p>
        </p:txBody>
      </p:sp>
      <p:sp>
        <p:nvSpPr>
          <p:cNvPr id="3" name="Rectangle 2"/>
          <p:cNvSpPr/>
          <p:nvPr/>
        </p:nvSpPr>
        <p:spPr>
          <a:xfrm>
            <a:off x="323528" y="2466762"/>
            <a:ext cx="8568952" cy="1477328"/>
          </a:xfrm>
          <a:prstGeom prst="rect">
            <a:avLst/>
          </a:prstGeom>
        </p:spPr>
        <p:txBody>
          <a:bodyPr wrap="square">
            <a:spAutoFit/>
          </a:bodyPr>
          <a:lstStyle/>
          <a:p>
            <a:r>
              <a:rPr lang="en-US" dirty="0"/>
              <a:t>Once the water is in the hydrosphere or geosphere, it can be used by living things. Plants can take water from the soils, and animals can drink water from rivers and lakes or eat plants. Even microbes deep in the ground live in tiny films of water surrounding rocks. The water will then stay in the </a:t>
            </a:r>
            <a:r>
              <a:rPr lang="en-US" dirty="0">
                <a:hlinkClick r:id="rId4" tooltip="All living things on Earth and their environment."/>
              </a:rPr>
              <a:t>biosphere</a:t>
            </a:r>
            <a:r>
              <a:rPr lang="en-US" dirty="0"/>
              <a:t> until released through evaporation, transpiration, excretion, decay, respiration and combustion and the whole process begins again.</a:t>
            </a:r>
          </a:p>
        </p:txBody>
      </p:sp>
    </p:spTree>
    <p:extLst>
      <p:ext uri="{BB962C8B-B14F-4D97-AF65-F5344CB8AC3E}">
        <p14:creationId xmlns:p14="http://schemas.microsoft.com/office/powerpoint/2010/main" val="3166662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1015</Words>
  <Application>Microsoft Office PowerPoint</Application>
  <PresentationFormat>On-screen Show (4:3)</PresentationFormat>
  <Paragraphs>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Global Water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Green House effect : Water Vapor</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 Majumder</dc:creator>
  <cp:lastModifiedBy>Arpi Majumder</cp:lastModifiedBy>
  <cp:revision>33</cp:revision>
  <dcterms:created xsi:type="dcterms:W3CDTF">2017-08-11T11:52:17Z</dcterms:created>
  <dcterms:modified xsi:type="dcterms:W3CDTF">2017-10-03T04:58:21Z</dcterms:modified>
</cp:coreProperties>
</file>