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934A0-8BFA-4744-8899-3228066C1435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A443-C1EC-407D-AE9E-093FFEB7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A443-C1EC-407D-AE9E-093FFEB72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EE6-4D26-47D2-9593-C36116BD6A62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284A-13AB-4188-A304-72482C228D48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E0E-5D6B-41B8-AD9E-CDE67FED6146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D959-959E-41DB-91CC-544C059FAFBE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0398-BE53-4431-8A17-3C730369FA14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7E1C-431D-44F0-BBBE-99EFCD7E2927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BD44-0E9D-41B8-8D17-1F47302EE164}" type="datetime1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1E06-59DA-4DF8-822E-27C58D0F2525}" type="datetime1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02B0-55F6-48BD-A441-0C40A03FF28C}" type="datetime1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75994E-4513-406F-8BB4-CEE3EED9CB39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5EEC-9991-47AD-84CB-1363102B62AC}" type="datetime1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20D62B-EA86-44C6-9FDA-C7804A8830F8}" type="datetime1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Relative grading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Based on average score of the class from all the evaluation exams conducted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59454"/>
              </p:ext>
            </p:extLst>
          </p:nvPr>
        </p:nvGraphicFramePr>
        <p:xfrm>
          <a:off x="1559035" y="2359280"/>
          <a:ext cx="8128000" cy="337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+6/7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-6/7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Absolute grading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98757"/>
              </p:ext>
            </p:extLst>
          </p:nvPr>
        </p:nvGraphicFramePr>
        <p:xfrm>
          <a:off x="1096963" y="1846263"/>
          <a:ext cx="10058400" cy="337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85-100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75-84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65-74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55-64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45-54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35-44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&lt;30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Suggested </a:t>
            </a:r>
            <a:r>
              <a:rPr lang="en-IN" b="1" dirty="0" smtClean="0"/>
              <a:t>Readings: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Text Books: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Dwivedi</a:t>
            </a:r>
            <a:r>
              <a:rPr lang="en-US" sz="2400" dirty="0"/>
              <a:t>, D.N, </a:t>
            </a:r>
            <a:r>
              <a:rPr lang="en-US" sz="2400" i="1" dirty="0"/>
              <a:t>Microeconomics: Theory and applications</a:t>
            </a:r>
            <a:r>
              <a:rPr lang="en-US" sz="2400" dirty="0"/>
              <a:t>, New Delhi, Pearson Education, 2006</a:t>
            </a:r>
          </a:p>
          <a:p>
            <a:pPr marL="0" indent="0">
              <a:buNone/>
            </a:pPr>
            <a:r>
              <a:rPr lang="en-IN" sz="2400" b="1" dirty="0"/>
              <a:t>Reference Books</a:t>
            </a:r>
            <a:r>
              <a:rPr lang="en-IN" sz="2400" b="1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Lipsey</a:t>
            </a:r>
            <a:r>
              <a:rPr lang="en-US" sz="2400" dirty="0"/>
              <a:t>, R.G. and K.A. Chrystal, </a:t>
            </a:r>
            <a:r>
              <a:rPr lang="en-US" sz="2400" i="1" dirty="0"/>
              <a:t>Principles of Economics,</a:t>
            </a:r>
            <a:r>
              <a:rPr lang="en-US" sz="2400" dirty="0"/>
              <a:t> 12</a:t>
            </a:r>
            <a:r>
              <a:rPr lang="en-US" sz="2400" baseline="30000" dirty="0"/>
              <a:t>th</a:t>
            </a:r>
            <a:r>
              <a:rPr lang="en-US" sz="2400" dirty="0"/>
              <a:t> Edition, Oxford, Oxford University Press, 1999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Mankiw</a:t>
            </a:r>
            <a:r>
              <a:rPr lang="en-US" sz="2400" dirty="0"/>
              <a:t>, N. Gregory, </a:t>
            </a:r>
            <a:r>
              <a:rPr lang="en-US" sz="2400" i="1" dirty="0"/>
              <a:t>Economics: Principles and Applications</a:t>
            </a:r>
            <a:r>
              <a:rPr lang="en-US" sz="2400" dirty="0"/>
              <a:t>,  4</a:t>
            </a:r>
            <a:r>
              <a:rPr lang="en-US" sz="2400" baseline="30000" dirty="0"/>
              <a:t>th</a:t>
            </a:r>
            <a:r>
              <a:rPr lang="en-US" sz="2400" dirty="0"/>
              <a:t> edition, New Delhi,  Cengage Learning India Private Limited, 2007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Samuelson, Paul A, Nordhaus, </a:t>
            </a:r>
            <a:r>
              <a:rPr lang="en-US" sz="2400" dirty="0" err="1"/>
              <a:t>Anindya</a:t>
            </a:r>
            <a:r>
              <a:rPr lang="en-US" sz="2400" dirty="0"/>
              <a:t> Sen &amp; </a:t>
            </a:r>
            <a:r>
              <a:rPr lang="en-US" sz="2400" dirty="0" err="1"/>
              <a:t>Sudip</a:t>
            </a:r>
            <a:r>
              <a:rPr lang="en-US" sz="2400" dirty="0"/>
              <a:t> Chaudhuri, </a:t>
            </a:r>
            <a:r>
              <a:rPr lang="en-US" sz="2400" i="1" dirty="0"/>
              <a:t>Economics</a:t>
            </a:r>
            <a:r>
              <a:rPr lang="en-US" sz="2400" dirty="0"/>
              <a:t>, 19</a:t>
            </a:r>
            <a:r>
              <a:rPr lang="en-US" sz="2400" baseline="30000" dirty="0"/>
              <a:t>th</a:t>
            </a:r>
            <a:r>
              <a:rPr lang="en-US" sz="2400" dirty="0"/>
              <a:t> Edition, New Delhi, Tata McGraw Hill Publishing Company Limited, 2010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</a:t>
            </a:r>
            <a:r>
              <a:rPr lang="en-IN" dirty="0"/>
              <a:t> </a:t>
            </a:r>
            <a:r>
              <a:rPr lang="en-IN" b="1" dirty="0"/>
              <a:t>Introduction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sz="2400" dirty="0" smtClean="0"/>
              <a:t>Meaning</a:t>
            </a:r>
            <a:r>
              <a:rPr lang="en-US" sz="2400" dirty="0"/>
              <a:t>, Nature and Scope of Economics, Scarcity and choice, Central Problems of an Economy, Positive and normative Economics, Microeconomics and Macroeconomics, Economic decision making.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Utility </a:t>
            </a:r>
            <a:r>
              <a:rPr lang="en-IN" sz="2400" dirty="0"/>
              <a:t>analysis - Law of diminishing marginal utility, </a:t>
            </a:r>
            <a:r>
              <a:rPr lang="en-IN" sz="2400" dirty="0" err="1"/>
              <a:t>Equi</a:t>
            </a:r>
            <a:r>
              <a:rPr lang="en-IN" sz="2400" dirty="0"/>
              <a:t>-marginal utility.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II</a:t>
            </a:r>
            <a:r>
              <a:rPr lang="en-IN" dirty="0"/>
              <a:t> </a:t>
            </a:r>
            <a:r>
              <a:rPr lang="en-IN" b="1" dirty="0"/>
              <a:t>Demand analysis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Determinants </a:t>
            </a:r>
            <a:r>
              <a:rPr lang="en-US" sz="2400" dirty="0"/>
              <a:t>of Demand, Law of demand, Elasticity of demand-Price, Income and Cross elasticity. Uses of concept of elasticity of demand in decision making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Supply – Factors affecting supply, law of supply, Market equilibrium.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III</a:t>
            </a:r>
            <a:r>
              <a:rPr lang="en-IN" dirty="0"/>
              <a:t> </a:t>
            </a:r>
            <a:r>
              <a:rPr lang="en-IN" b="1" dirty="0"/>
              <a:t>Production function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Law </a:t>
            </a:r>
            <a:r>
              <a:rPr lang="en-IN" sz="2400" dirty="0"/>
              <a:t>of diminishing returns and law of returns to scale, Types of business organizations (firms).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IV</a:t>
            </a:r>
            <a:r>
              <a:rPr lang="en-IN" dirty="0"/>
              <a:t> </a:t>
            </a:r>
            <a:r>
              <a:rPr lang="en-IN" b="1" dirty="0"/>
              <a:t>Cost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Concept </a:t>
            </a:r>
            <a:r>
              <a:rPr lang="en-IN" sz="2400" dirty="0"/>
              <a:t>of cost and classification, Short and long run cost curves, Concept of revenue.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V</a:t>
            </a:r>
            <a:r>
              <a:rPr lang="en-IN" dirty="0"/>
              <a:t> </a:t>
            </a:r>
            <a:r>
              <a:rPr lang="en-IN" b="1" dirty="0"/>
              <a:t>Market Structure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Perfect </a:t>
            </a:r>
            <a:r>
              <a:rPr lang="en-IN" sz="2400" dirty="0"/>
              <a:t>competition, Monopoly, Price discrimination, Monopsony, Monopolistic, Oligopoly and duopoly.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VI</a:t>
            </a:r>
            <a:r>
              <a:rPr lang="en-IN" dirty="0"/>
              <a:t> </a:t>
            </a:r>
            <a:r>
              <a:rPr lang="en-IN" b="1" dirty="0"/>
              <a:t>Macro Economics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Meaning, Scope, Importance and limitations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Circular flow of income, Concepts of national income, Inflation, Unemployment, Business cycle, Fiscal policy, Monetary policy and Balance of payment</a:t>
            </a:r>
          </a:p>
          <a:p>
            <a:r>
              <a:rPr lang="en-IN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Course </a:t>
            </a:r>
            <a:r>
              <a:rPr lang="en-US" b="1" dirty="0" smtClean="0"/>
              <a:t>Outcome: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 fontScale="92500"/>
          </a:bodyPr>
          <a:lstStyle/>
          <a:p>
            <a:pPr lvl="0"/>
            <a:r>
              <a:rPr lang="en-IN" sz="2400" b="1" dirty="0" smtClean="0"/>
              <a:t>After </a:t>
            </a:r>
            <a:r>
              <a:rPr lang="en-IN" sz="2400" b="1" dirty="0"/>
              <a:t>the Completion of the course: </a:t>
            </a:r>
            <a:endParaRPr lang="en-US" sz="2400" dirty="0"/>
          </a:p>
          <a:p>
            <a:r>
              <a:rPr lang="en-IN" sz="2400" b="1" dirty="0"/>
              <a:t>CO1: </a:t>
            </a:r>
            <a:r>
              <a:rPr lang="en-US" sz="2400" dirty="0"/>
              <a:t>Students will be able to develop knowledge of economic reasoning and theory.</a:t>
            </a:r>
          </a:p>
          <a:p>
            <a:r>
              <a:rPr lang="en-IN" sz="2400" b="1" dirty="0"/>
              <a:t>CO2: </a:t>
            </a:r>
            <a:r>
              <a:rPr lang="en-IN" sz="2400" dirty="0"/>
              <a:t>Students will be able to</a:t>
            </a:r>
            <a:r>
              <a:rPr lang="en-IN" sz="2400" b="1" dirty="0"/>
              <a:t> </a:t>
            </a:r>
            <a:r>
              <a:rPr lang="en-US" sz="2400" dirty="0" err="1"/>
              <a:t>analyse</a:t>
            </a:r>
            <a:r>
              <a:rPr lang="en-US" sz="2400" dirty="0"/>
              <a:t> and interpret different types of economic systems, economic problems.</a:t>
            </a:r>
          </a:p>
          <a:p>
            <a:r>
              <a:rPr lang="en-IN" sz="2400" b="1" dirty="0"/>
              <a:t>CO3: </a:t>
            </a:r>
            <a:r>
              <a:rPr lang="en-US" sz="2400" dirty="0"/>
              <a:t>Students will be able to use economic theory to explain and predict economic phenomena using the basic models of economics such as demand and supply.</a:t>
            </a:r>
          </a:p>
          <a:p>
            <a:r>
              <a:rPr lang="en-IN" sz="2400" b="1" dirty="0"/>
              <a:t>CO4:</a:t>
            </a:r>
            <a:r>
              <a:rPr lang="en-IN" sz="2400" dirty="0"/>
              <a:t> Students will be able to</a:t>
            </a:r>
            <a:r>
              <a:rPr lang="en-IN" sz="2400" b="1" dirty="0"/>
              <a:t> </a:t>
            </a:r>
            <a:r>
              <a:rPr lang="en-IN" sz="2400" dirty="0"/>
              <a:t>understand types of costs, revenue and structure of markets. </a:t>
            </a:r>
            <a:endParaRPr lang="en-US" sz="2400" dirty="0"/>
          </a:p>
          <a:p>
            <a:r>
              <a:rPr lang="en-IN" sz="2400" b="1" dirty="0"/>
              <a:t>CO5:  </a:t>
            </a:r>
            <a:r>
              <a:rPr lang="en-IN" sz="2400" dirty="0"/>
              <a:t>Students will be able to</a:t>
            </a:r>
            <a:r>
              <a:rPr lang="en-IN" sz="2400" b="1" dirty="0"/>
              <a:t> </a:t>
            </a:r>
            <a:r>
              <a:rPr lang="en-IN" sz="2400" dirty="0"/>
              <a:t>a</a:t>
            </a:r>
            <a:r>
              <a:rPr lang="en-US" sz="2400" dirty="0" err="1"/>
              <a:t>pply</a:t>
            </a:r>
            <a:r>
              <a:rPr lang="en-US" sz="2400" dirty="0"/>
              <a:t> concepts of macro economics to better understand real world policy issues.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Grading Policy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400" b="1" dirty="0" smtClean="0"/>
              <a:t> Mid </a:t>
            </a:r>
            <a:r>
              <a:rPr lang="en-IN" sz="2400" b="1" dirty="0"/>
              <a:t>semester :</a:t>
            </a:r>
            <a:r>
              <a:rPr lang="en-IN" sz="2400" dirty="0"/>
              <a:t> 40 %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b="1" dirty="0" smtClean="0"/>
              <a:t> End </a:t>
            </a:r>
            <a:r>
              <a:rPr lang="en-IN" sz="2400" b="1" dirty="0"/>
              <a:t>semester : </a:t>
            </a:r>
            <a:r>
              <a:rPr lang="en-IN" sz="2400" dirty="0"/>
              <a:t>50 %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b="1" dirty="0" smtClean="0"/>
              <a:t> Continuous evaluation: </a:t>
            </a:r>
          </a:p>
          <a:p>
            <a:pPr marL="0" lvl="0" indent="0">
              <a:buNone/>
            </a:pPr>
            <a:r>
              <a:rPr lang="en-IN" sz="2400" b="1" dirty="0" smtClean="0"/>
              <a:t>     (Quiz</a:t>
            </a:r>
            <a:r>
              <a:rPr lang="en-IN" sz="2400" b="1" dirty="0"/>
              <a:t>, </a:t>
            </a:r>
            <a:r>
              <a:rPr lang="en-IN" sz="2400" b="1" dirty="0" smtClean="0"/>
              <a:t>Assignment</a:t>
            </a:r>
            <a:r>
              <a:rPr lang="en-IN" sz="2400" b="1" dirty="0"/>
              <a:t>, Seminar, Class Presentation etc.) : </a:t>
            </a:r>
            <a:r>
              <a:rPr lang="en-IN" sz="2400" dirty="0"/>
              <a:t>10 %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ITE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12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552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SYLLABUS</vt:lpstr>
      <vt:lpstr>Unit – I Introduction </vt:lpstr>
      <vt:lpstr>Unit – II Demand analysis </vt:lpstr>
      <vt:lpstr>Unit – III Production function </vt:lpstr>
      <vt:lpstr>Unit – IV Cost </vt:lpstr>
      <vt:lpstr>Unit – V Market Structure </vt:lpstr>
      <vt:lpstr>Unit – VI Macro Economics </vt:lpstr>
      <vt:lpstr>Course Outcome:</vt:lpstr>
      <vt:lpstr>Grading Policy:</vt:lpstr>
      <vt:lpstr>1. Relative grading </vt:lpstr>
      <vt:lpstr>2. Absolute grading</vt:lpstr>
      <vt:lpstr>Suggested Readings: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</dc:title>
  <dc:creator>LNMIIT</dc:creator>
  <cp:lastModifiedBy>LNMIIT</cp:lastModifiedBy>
  <cp:revision>12</cp:revision>
  <dcterms:created xsi:type="dcterms:W3CDTF">2015-07-16T09:40:09Z</dcterms:created>
  <dcterms:modified xsi:type="dcterms:W3CDTF">2015-07-17T05:17:14Z</dcterms:modified>
</cp:coreProperties>
</file>