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65"/>
  </p:notesMasterIdLst>
  <p:sldIdLst>
    <p:sldId id="257" r:id="rId2"/>
    <p:sldId id="258" r:id="rId3"/>
    <p:sldId id="316" r:id="rId4"/>
    <p:sldId id="259" r:id="rId5"/>
    <p:sldId id="317" r:id="rId6"/>
    <p:sldId id="318" r:id="rId7"/>
    <p:sldId id="31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320" r:id="rId29"/>
    <p:sldId id="321" r:id="rId30"/>
    <p:sldId id="280" r:id="rId31"/>
    <p:sldId id="281" r:id="rId32"/>
    <p:sldId id="282" r:id="rId33"/>
    <p:sldId id="283" r:id="rId34"/>
    <p:sldId id="322" r:id="rId35"/>
    <p:sldId id="284" r:id="rId36"/>
    <p:sldId id="285" r:id="rId37"/>
    <p:sldId id="314" r:id="rId38"/>
    <p:sldId id="286" r:id="rId39"/>
    <p:sldId id="287" r:id="rId40"/>
    <p:sldId id="288" r:id="rId41"/>
    <p:sldId id="289" r:id="rId42"/>
    <p:sldId id="290" r:id="rId43"/>
    <p:sldId id="291" r:id="rId44"/>
    <p:sldId id="292" r:id="rId45"/>
    <p:sldId id="293" r:id="rId46"/>
    <p:sldId id="294" r:id="rId47"/>
    <p:sldId id="310" r:id="rId48"/>
    <p:sldId id="295" r:id="rId49"/>
    <p:sldId id="296" r:id="rId50"/>
    <p:sldId id="297" r:id="rId51"/>
    <p:sldId id="298" r:id="rId52"/>
    <p:sldId id="299" r:id="rId53"/>
    <p:sldId id="300" r:id="rId54"/>
    <p:sldId id="301" r:id="rId55"/>
    <p:sldId id="302" r:id="rId56"/>
    <p:sldId id="304" r:id="rId57"/>
    <p:sldId id="305" r:id="rId58"/>
    <p:sldId id="306" r:id="rId59"/>
    <p:sldId id="307" r:id="rId60"/>
    <p:sldId id="308" r:id="rId61"/>
    <p:sldId id="309" r:id="rId62"/>
    <p:sldId id="311" r:id="rId63"/>
    <p:sldId id="312"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108" y="3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CE0F78-EBA6-4D25-AF97-7EA6740B3D78}" type="datetimeFigureOut">
              <a:rPr lang="en-US" smtClean="0"/>
              <a:t>8/2/2015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13727F-728E-4DB4-ADAE-4FBBD320A5FB}" type="slidenum">
              <a:rPr lang="en-US" smtClean="0"/>
              <a:t>‹#›</a:t>
            </a:fld>
            <a:endParaRPr lang="en-US"/>
          </a:p>
        </p:txBody>
      </p:sp>
    </p:spTree>
    <p:extLst>
      <p:ext uri="{BB962C8B-B14F-4D97-AF65-F5344CB8AC3E}">
        <p14:creationId xmlns:p14="http://schemas.microsoft.com/office/powerpoint/2010/main" val="1595997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13727F-728E-4DB4-ADAE-4FBBD320A5FB}" type="slidenum">
              <a:rPr lang="en-US" smtClean="0"/>
              <a:t>2</a:t>
            </a:fld>
            <a:endParaRPr lang="en-US"/>
          </a:p>
        </p:txBody>
      </p:sp>
    </p:spTree>
    <p:extLst>
      <p:ext uri="{BB962C8B-B14F-4D97-AF65-F5344CB8AC3E}">
        <p14:creationId xmlns:p14="http://schemas.microsoft.com/office/powerpoint/2010/main" val="2075127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13727F-728E-4DB4-ADAE-4FBBD320A5FB}" type="slidenum">
              <a:rPr lang="en-US" smtClean="0"/>
              <a:t>3</a:t>
            </a:fld>
            <a:endParaRPr lang="en-US"/>
          </a:p>
        </p:txBody>
      </p:sp>
    </p:spTree>
    <p:extLst>
      <p:ext uri="{BB962C8B-B14F-4D97-AF65-F5344CB8AC3E}">
        <p14:creationId xmlns:p14="http://schemas.microsoft.com/office/powerpoint/2010/main" val="2631006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13727F-728E-4DB4-ADAE-4FBBD320A5FB}" type="slidenum">
              <a:rPr lang="en-US" smtClean="0"/>
              <a:t>4</a:t>
            </a:fld>
            <a:endParaRPr lang="en-US"/>
          </a:p>
        </p:txBody>
      </p:sp>
    </p:spTree>
    <p:extLst>
      <p:ext uri="{BB962C8B-B14F-4D97-AF65-F5344CB8AC3E}">
        <p14:creationId xmlns:p14="http://schemas.microsoft.com/office/powerpoint/2010/main" val="2546630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13727F-728E-4DB4-ADAE-4FBBD320A5FB}" type="slidenum">
              <a:rPr lang="en-US" smtClean="0"/>
              <a:t>47</a:t>
            </a:fld>
            <a:endParaRPr lang="en-US"/>
          </a:p>
        </p:txBody>
      </p:sp>
    </p:spTree>
    <p:extLst>
      <p:ext uri="{BB962C8B-B14F-4D97-AF65-F5344CB8AC3E}">
        <p14:creationId xmlns:p14="http://schemas.microsoft.com/office/powerpoint/2010/main" val="4257490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87DA6A9-A692-42BC-BCF8-77708F8C5EAF}" type="datetime1">
              <a:rPr lang="en-US" smtClean="0"/>
              <a:t>8/2/2015</a:t>
            </a:fld>
            <a:endParaRPr lang="en-US"/>
          </a:p>
        </p:txBody>
      </p:sp>
      <p:sp>
        <p:nvSpPr>
          <p:cNvPr id="5" name="Footer Placeholder 4"/>
          <p:cNvSpPr>
            <a:spLocks noGrp="1"/>
          </p:cNvSpPr>
          <p:nvPr>
            <p:ph type="ftr" sz="quarter" idx="11"/>
          </p:nvPr>
        </p:nvSpPr>
        <p:spPr/>
        <p:txBody>
          <a:bodyPr/>
          <a:lstStyle/>
          <a:p>
            <a:r>
              <a:rPr lang="en-US" smtClean="0"/>
              <a:t>S Nehra ITE Unit I</a:t>
            </a:r>
            <a:endParaRPr lang="en-US"/>
          </a:p>
        </p:txBody>
      </p:sp>
      <p:sp>
        <p:nvSpPr>
          <p:cNvPr id="6" name="Slide Number Placeholder 5"/>
          <p:cNvSpPr>
            <a:spLocks noGrp="1"/>
          </p:cNvSpPr>
          <p:nvPr>
            <p:ph type="sldNum" sz="quarter" idx="12"/>
          </p:nvPr>
        </p:nvSpPr>
        <p:spPr/>
        <p:txBody>
          <a:bodyPr/>
          <a:lstStyle/>
          <a:p>
            <a:fld id="{5C7E17D6-F8D0-4938-9CB1-6B4911052CB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5138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B50276E-B4E6-470B-A702-7223DAB0EAA7}" type="datetime1">
              <a:rPr lang="en-US" smtClean="0"/>
              <a:t>8/2/2015</a:t>
            </a:fld>
            <a:endParaRPr lang="en-US"/>
          </a:p>
        </p:txBody>
      </p:sp>
      <p:sp>
        <p:nvSpPr>
          <p:cNvPr id="5" name="Footer Placeholder 4"/>
          <p:cNvSpPr>
            <a:spLocks noGrp="1"/>
          </p:cNvSpPr>
          <p:nvPr>
            <p:ph type="ftr" sz="quarter" idx="11"/>
          </p:nvPr>
        </p:nvSpPr>
        <p:spPr/>
        <p:txBody>
          <a:bodyPr/>
          <a:lstStyle/>
          <a:p>
            <a:r>
              <a:rPr lang="en-US" smtClean="0"/>
              <a:t>S Nehra ITE Unit I</a:t>
            </a:r>
            <a:endParaRPr lang="en-US"/>
          </a:p>
        </p:txBody>
      </p:sp>
      <p:sp>
        <p:nvSpPr>
          <p:cNvPr id="6" name="Slide Number Placeholder 5"/>
          <p:cNvSpPr>
            <a:spLocks noGrp="1"/>
          </p:cNvSpPr>
          <p:nvPr>
            <p:ph type="sldNum" sz="quarter" idx="12"/>
          </p:nvPr>
        </p:nvSpPr>
        <p:spPr/>
        <p:txBody>
          <a:bodyPr/>
          <a:lstStyle/>
          <a:p>
            <a:fld id="{5C7E17D6-F8D0-4938-9CB1-6B4911052CB1}" type="slidenum">
              <a:rPr lang="en-US" smtClean="0"/>
              <a:t>‹#›</a:t>
            </a:fld>
            <a:endParaRPr lang="en-US"/>
          </a:p>
        </p:txBody>
      </p:sp>
    </p:spTree>
    <p:extLst>
      <p:ext uri="{BB962C8B-B14F-4D97-AF65-F5344CB8AC3E}">
        <p14:creationId xmlns:p14="http://schemas.microsoft.com/office/powerpoint/2010/main" val="2392184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D01E4-F74E-4B79-B40A-553D1A9FC145}" type="datetime1">
              <a:rPr lang="en-US" smtClean="0"/>
              <a:t>8/2/2015</a:t>
            </a:fld>
            <a:endParaRPr lang="en-US"/>
          </a:p>
        </p:txBody>
      </p:sp>
      <p:sp>
        <p:nvSpPr>
          <p:cNvPr id="5" name="Footer Placeholder 4"/>
          <p:cNvSpPr>
            <a:spLocks noGrp="1"/>
          </p:cNvSpPr>
          <p:nvPr>
            <p:ph type="ftr" sz="quarter" idx="11"/>
          </p:nvPr>
        </p:nvSpPr>
        <p:spPr/>
        <p:txBody>
          <a:bodyPr/>
          <a:lstStyle/>
          <a:p>
            <a:r>
              <a:rPr lang="en-US" smtClean="0"/>
              <a:t>S Nehra ITE Unit I</a:t>
            </a:r>
            <a:endParaRPr lang="en-US"/>
          </a:p>
        </p:txBody>
      </p:sp>
      <p:sp>
        <p:nvSpPr>
          <p:cNvPr id="6" name="Slide Number Placeholder 5"/>
          <p:cNvSpPr>
            <a:spLocks noGrp="1"/>
          </p:cNvSpPr>
          <p:nvPr>
            <p:ph type="sldNum" sz="quarter" idx="12"/>
          </p:nvPr>
        </p:nvSpPr>
        <p:spPr/>
        <p:txBody>
          <a:bodyPr/>
          <a:lstStyle/>
          <a:p>
            <a:fld id="{5C7E17D6-F8D0-4938-9CB1-6B4911052CB1}" type="slidenum">
              <a:rPr lang="en-US" smtClean="0"/>
              <a:t>‹#›</a:t>
            </a:fld>
            <a:endParaRPr lang="en-US"/>
          </a:p>
        </p:txBody>
      </p:sp>
    </p:spTree>
    <p:extLst>
      <p:ext uri="{BB962C8B-B14F-4D97-AF65-F5344CB8AC3E}">
        <p14:creationId xmlns:p14="http://schemas.microsoft.com/office/powerpoint/2010/main" val="61202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F6FAF2-A954-4982-9D92-BF1326B58277}" type="datetime1">
              <a:rPr lang="en-US" smtClean="0"/>
              <a:t>8/2/2015</a:t>
            </a:fld>
            <a:endParaRPr lang="en-US"/>
          </a:p>
        </p:txBody>
      </p:sp>
      <p:sp>
        <p:nvSpPr>
          <p:cNvPr id="5" name="Footer Placeholder 4"/>
          <p:cNvSpPr>
            <a:spLocks noGrp="1"/>
          </p:cNvSpPr>
          <p:nvPr>
            <p:ph type="ftr" sz="quarter" idx="11"/>
          </p:nvPr>
        </p:nvSpPr>
        <p:spPr/>
        <p:txBody>
          <a:bodyPr/>
          <a:lstStyle/>
          <a:p>
            <a:r>
              <a:rPr lang="en-US" smtClean="0"/>
              <a:t>S Nehra ITE Unit I</a:t>
            </a:r>
            <a:endParaRPr lang="en-US"/>
          </a:p>
        </p:txBody>
      </p:sp>
      <p:sp>
        <p:nvSpPr>
          <p:cNvPr id="6" name="Slide Number Placeholder 5"/>
          <p:cNvSpPr>
            <a:spLocks noGrp="1"/>
          </p:cNvSpPr>
          <p:nvPr>
            <p:ph type="sldNum" sz="quarter" idx="12"/>
          </p:nvPr>
        </p:nvSpPr>
        <p:spPr/>
        <p:txBody>
          <a:bodyPr/>
          <a:lstStyle/>
          <a:p>
            <a:fld id="{5C7E17D6-F8D0-4938-9CB1-6B4911052CB1}" type="slidenum">
              <a:rPr lang="en-US" smtClean="0"/>
              <a:t>‹#›</a:t>
            </a:fld>
            <a:endParaRPr lang="en-US"/>
          </a:p>
        </p:txBody>
      </p:sp>
    </p:spTree>
    <p:extLst>
      <p:ext uri="{BB962C8B-B14F-4D97-AF65-F5344CB8AC3E}">
        <p14:creationId xmlns:p14="http://schemas.microsoft.com/office/powerpoint/2010/main" val="812738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EF2F33-DB26-41BF-ABDC-5B29A70263B7}" type="datetime1">
              <a:rPr lang="en-US" smtClean="0"/>
              <a:t>8/2/2015</a:t>
            </a:fld>
            <a:endParaRPr lang="en-US"/>
          </a:p>
        </p:txBody>
      </p:sp>
      <p:sp>
        <p:nvSpPr>
          <p:cNvPr id="5" name="Footer Placeholder 4"/>
          <p:cNvSpPr>
            <a:spLocks noGrp="1"/>
          </p:cNvSpPr>
          <p:nvPr>
            <p:ph type="ftr" sz="quarter" idx="11"/>
          </p:nvPr>
        </p:nvSpPr>
        <p:spPr/>
        <p:txBody>
          <a:bodyPr/>
          <a:lstStyle/>
          <a:p>
            <a:r>
              <a:rPr lang="en-US" smtClean="0"/>
              <a:t>S Nehra ITE Unit I</a:t>
            </a:r>
            <a:endParaRPr lang="en-US"/>
          </a:p>
        </p:txBody>
      </p:sp>
      <p:sp>
        <p:nvSpPr>
          <p:cNvPr id="6" name="Slide Number Placeholder 5"/>
          <p:cNvSpPr>
            <a:spLocks noGrp="1"/>
          </p:cNvSpPr>
          <p:nvPr>
            <p:ph type="sldNum" sz="quarter" idx="12"/>
          </p:nvPr>
        </p:nvSpPr>
        <p:spPr/>
        <p:txBody>
          <a:bodyPr/>
          <a:lstStyle/>
          <a:p>
            <a:fld id="{5C7E17D6-F8D0-4938-9CB1-6B4911052CB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4091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E55FDAE-7A50-4E47-BD72-47C9A61E1D0C}" type="datetime1">
              <a:rPr lang="en-US" smtClean="0"/>
              <a:t>8/2/2015</a:t>
            </a:fld>
            <a:endParaRPr lang="en-US"/>
          </a:p>
        </p:txBody>
      </p:sp>
      <p:sp>
        <p:nvSpPr>
          <p:cNvPr id="6" name="Footer Placeholder 5"/>
          <p:cNvSpPr>
            <a:spLocks noGrp="1"/>
          </p:cNvSpPr>
          <p:nvPr>
            <p:ph type="ftr" sz="quarter" idx="11"/>
          </p:nvPr>
        </p:nvSpPr>
        <p:spPr/>
        <p:txBody>
          <a:bodyPr/>
          <a:lstStyle/>
          <a:p>
            <a:r>
              <a:rPr lang="en-US" smtClean="0"/>
              <a:t>S Nehra ITE Unit I</a:t>
            </a:r>
            <a:endParaRPr lang="en-US"/>
          </a:p>
        </p:txBody>
      </p:sp>
      <p:sp>
        <p:nvSpPr>
          <p:cNvPr id="7" name="Slide Number Placeholder 6"/>
          <p:cNvSpPr>
            <a:spLocks noGrp="1"/>
          </p:cNvSpPr>
          <p:nvPr>
            <p:ph type="sldNum" sz="quarter" idx="12"/>
          </p:nvPr>
        </p:nvSpPr>
        <p:spPr/>
        <p:txBody>
          <a:bodyPr/>
          <a:lstStyle/>
          <a:p>
            <a:fld id="{5C7E17D6-F8D0-4938-9CB1-6B4911052CB1}" type="slidenum">
              <a:rPr lang="en-US" smtClean="0"/>
              <a:t>‹#›</a:t>
            </a:fld>
            <a:endParaRPr lang="en-US"/>
          </a:p>
        </p:txBody>
      </p:sp>
    </p:spTree>
    <p:extLst>
      <p:ext uri="{BB962C8B-B14F-4D97-AF65-F5344CB8AC3E}">
        <p14:creationId xmlns:p14="http://schemas.microsoft.com/office/powerpoint/2010/main" val="3361396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D8AAE49-F547-4087-A917-C7E0925E8225}" type="datetime1">
              <a:rPr lang="en-US" smtClean="0"/>
              <a:t>8/2/2015</a:t>
            </a:fld>
            <a:endParaRPr lang="en-US"/>
          </a:p>
        </p:txBody>
      </p:sp>
      <p:sp>
        <p:nvSpPr>
          <p:cNvPr id="8" name="Footer Placeholder 7"/>
          <p:cNvSpPr>
            <a:spLocks noGrp="1"/>
          </p:cNvSpPr>
          <p:nvPr>
            <p:ph type="ftr" sz="quarter" idx="11"/>
          </p:nvPr>
        </p:nvSpPr>
        <p:spPr/>
        <p:txBody>
          <a:bodyPr/>
          <a:lstStyle/>
          <a:p>
            <a:r>
              <a:rPr lang="en-US" smtClean="0"/>
              <a:t>S Nehra ITE Unit I</a:t>
            </a:r>
            <a:endParaRPr lang="en-US"/>
          </a:p>
        </p:txBody>
      </p:sp>
      <p:sp>
        <p:nvSpPr>
          <p:cNvPr id="9" name="Slide Number Placeholder 8"/>
          <p:cNvSpPr>
            <a:spLocks noGrp="1"/>
          </p:cNvSpPr>
          <p:nvPr>
            <p:ph type="sldNum" sz="quarter" idx="12"/>
          </p:nvPr>
        </p:nvSpPr>
        <p:spPr/>
        <p:txBody>
          <a:bodyPr/>
          <a:lstStyle/>
          <a:p>
            <a:fld id="{5C7E17D6-F8D0-4938-9CB1-6B4911052CB1}" type="slidenum">
              <a:rPr lang="en-US" smtClean="0"/>
              <a:t>‹#›</a:t>
            </a:fld>
            <a:endParaRPr lang="en-US"/>
          </a:p>
        </p:txBody>
      </p:sp>
    </p:spTree>
    <p:extLst>
      <p:ext uri="{BB962C8B-B14F-4D97-AF65-F5344CB8AC3E}">
        <p14:creationId xmlns:p14="http://schemas.microsoft.com/office/powerpoint/2010/main" val="298519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73A4CF5-4734-4FF9-BD20-6C1F7E56D318}" type="datetime1">
              <a:rPr lang="en-US" smtClean="0"/>
              <a:t>8/2/2015</a:t>
            </a:fld>
            <a:endParaRPr lang="en-US"/>
          </a:p>
        </p:txBody>
      </p:sp>
      <p:sp>
        <p:nvSpPr>
          <p:cNvPr id="4" name="Footer Placeholder 3"/>
          <p:cNvSpPr>
            <a:spLocks noGrp="1"/>
          </p:cNvSpPr>
          <p:nvPr>
            <p:ph type="ftr" sz="quarter" idx="11"/>
          </p:nvPr>
        </p:nvSpPr>
        <p:spPr/>
        <p:txBody>
          <a:bodyPr/>
          <a:lstStyle/>
          <a:p>
            <a:r>
              <a:rPr lang="en-US" smtClean="0"/>
              <a:t>S Nehra ITE Unit I</a:t>
            </a:r>
            <a:endParaRPr lang="en-US"/>
          </a:p>
        </p:txBody>
      </p:sp>
      <p:sp>
        <p:nvSpPr>
          <p:cNvPr id="5" name="Slide Number Placeholder 4"/>
          <p:cNvSpPr>
            <a:spLocks noGrp="1"/>
          </p:cNvSpPr>
          <p:nvPr>
            <p:ph type="sldNum" sz="quarter" idx="12"/>
          </p:nvPr>
        </p:nvSpPr>
        <p:spPr/>
        <p:txBody>
          <a:bodyPr/>
          <a:lstStyle/>
          <a:p>
            <a:fld id="{5C7E17D6-F8D0-4938-9CB1-6B4911052CB1}" type="slidenum">
              <a:rPr lang="en-US" smtClean="0"/>
              <a:t>‹#›</a:t>
            </a:fld>
            <a:endParaRPr lang="en-US"/>
          </a:p>
        </p:txBody>
      </p:sp>
    </p:spTree>
    <p:extLst>
      <p:ext uri="{BB962C8B-B14F-4D97-AF65-F5344CB8AC3E}">
        <p14:creationId xmlns:p14="http://schemas.microsoft.com/office/powerpoint/2010/main" val="1767723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EA9B477-8E3F-4478-818B-8ACDE72F0551}" type="datetime1">
              <a:rPr lang="en-US" smtClean="0"/>
              <a:t>8/2/2015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S Nehra ITE Unit I</a:t>
            </a:r>
            <a:endParaRPr lang="en-US"/>
          </a:p>
        </p:txBody>
      </p:sp>
      <p:sp>
        <p:nvSpPr>
          <p:cNvPr id="9" name="Slide Number Placeholder 8"/>
          <p:cNvSpPr>
            <a:spLocks noGrp="1"/>
          </p:cNvSpPr>
          <p:nvPr>
            <p:ph type="sldNum" sz="quarter" idx="12"/>
          </p:nvPr>
        </p:nvSpPr>
        <p:spPr/>
        <p:txBody>
          <a:bodyPr/>
          <a:lstStyle/>
          <a:p>
            <a:fld id="{5C7E17D6-F8D0-4938-9CB1-6B4911052CB1}" type="slidenum">
              <a:rPr lang="en-US" smtClean="0"/>
              <a:t>‹#›</a:t>
            </a:fld>
            <a:endParaRPr lang="en-US"/>
          </a:p>
        </p:txBody>
      </p:sp>
    </p:spTree>
    <p:extLst>
      <p:ext uri="{BB962C8B-B14F-4D97-AF65-F5344CB8AC3E}">
        <p14:creationId xmlns:p14="http://schemas.microsoft.com/office/powerpoint/2010/main" val="3603301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7BD9A50-B8D4-4631-BEB8-F0D6E83BBE7B}" type="datetime1">
              <a:rPr lang="en-US" smtClean="0"/>
              <a:t>8/2/2015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S Nehra ITE Unit I</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C7E17D6-F8D0-4938-9CB1-6B4911052CB1}" type="slidenum">
              <a:rPr lang="en-US" smtClean="0"/>
              <a:t>‹#›</a:t>
            </a:fld>
            <a:endParaRPr lang="en-US"/>
          </a:p>
        </p:txBody>
      </p:sp>
    </p:spTree>
    <p:extLst>
      <p:ext uri="{BB962C8B-B14F-4D97-AF65-F5344CB8AC3E}">
        <p14:creationId xmlns:p14="http://schemas.microsoft.com/office/powerpoint/2010/main" val="527162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B63384-65C8-4370-AE55-FE319119FD45}" type="datetime1">
              <a:rPr lang="en-US" smtClean="0"/>
              <a:t>8/2/2015</a:t>
            </a:fld>
            <a:endParaRPr lang="en-US"/>
          </a:p>
        </p:txBody>
      </p:sp>
      <p:sp>
        <p:nvSpPr>
          <p:cNvPr id="6" name="Footer Placeholder 5"/>
          <p:cNvSpPr>
            <a:spLocks noGrp="1"/>
          </p:cNvSpPr>
          <p:nvPr>
            <p:ph type="ftr" sz="quarter" idx="11"/>
          </p:nvPr>
        </p:nvSpPr>
        <p:spPr/>
        <p:txBody>
          <a:bodyPr/>
          <a:lstStyle/>
          <a:p>
            <a:r>
              <a:rPr lang="en-US" smtClean="0"/>
              <a:t>S Nehra ITE Unit I</a:t>
            </a:r>
            <a:endParaRPr lang="en-US"/>
          </a:p>
        </p:txBody>
      </p:sp>
      <p:sp>
        <p:nvSpPr>
          <p:cNvPr id="7" name="Slide Number Placeholder 6"/>
          <p:cNvSpPr>
            <a:spLocks noGrp="1"/>
          </p:cNvSpPr>
          <p:nvPr>
            <p:ph type="sldNum" sz="quarter" idx="12"/>
          </p:nvPr>
        </p:nvSpPr>
        <p:spPr/>
        <p:txBody>
          <a:bodyPr/>
          <a:lstStyle/>
          <a:p>
            <a:fld id="{5C7E17D6-F8D0-4938-9CB1-6B4911052CB1}" type="slidenum">
              <a:rPr lang="en-US" smtClean="0"/>
              <a:t>‹#›</a:t>
            </a:fld>
            <a:endParaRPr lang="en-US"/>
          </a:p>
        </p:txBody>
      </p:sp>
    </p:spTree>
    <p:extLst>
      <p:ext uri="{BB962C8B-B14F-4D97-AF65-F5344CB8AC3E}">
        <p14:creationId xmlns:p14="http://schemas.microsoft.com/office/powerpoint/2010/main" val="3400535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A7BC859-BE59-4F4C-8ACB-25186CCE7CC8}" type="datetime1">
              <a:rPr lang="en-US" smtClean="0"/>
              <a:t>8/2/2015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S Nehra ITE Unit I</a:t>
            </a:r>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C7E17D6-F8D0-4938-9CB1-6B4911052CB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84395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 I</a:t>
            </a:r>
            <a:endParaRPr lang="en-US" dirty="0"/>
          </a:p>
        </p:txBody>
      </p:sp>
      <p:sp>
        <p:nvSpPr>
          <p:cNvPr id="3" name="Subtitle 2"/>
          <p:cNvSpPr>
            <a:spLocks noGrp="1"/>
          </p:cNvSpPr>
          <p:nvPr>
            <p:ph type="subTitle" idx="1"/>
          </p:nvPr>
        </p:nvSpPr>
        <p:spPr/>
        <p:txBody>
          <a:bodyPr/>
          <a:lstStyle/>
          <a:p>
            <a:r>
              <a:rPr lang="en-US" dirty="0" smtClean="0"/>
              <a:t>Introduction to Micro Economics</a:t>
            </a:r>
            <a:endParaRPr lang="en-US" dirty="0"/>
          </a:p>
        </p:txBody>
      </p:sp>
    </p:spTree>
    <p:extLst>
      <p:ext uri="{BB962C8B-B14F-4D97-AF65-F5344CB8AC3E}">
        <p14:creationId xmlns:p14="http://schemas.microsoft.com/office/powerpoint/2010/main" val="2659738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smtClean="0"/>
              <a:t>According to some modern economists, the subject of economics has been growing continuously. </a:t>
            </a:r>
          </a:p>
          <a:p>
            <a:pPr>
              <a:buFont typeface="Wingdings" panose="05000000000000000000" pitchFamily="2" charset="2"/>
              <a:buChar char="Ø"/>
            </a:pPr>
            <a:r>
              <a:rPr lang="en-US" sz="2400" dirty="0" smtClean="0"/>
              <a:t>It will, therefore, be improper to limit its growth to the confines of a given definition. </a:t>
            </a:r>
          </a:p>
          <a:p>
            <a:pPr>
              <a:buFont typeface="Wingdings" panose="05000000000000000000" pitchFamily="2" charset="2"/>
              <a:buChar char="Ø"/>
            </a:pPr>
            <a:r>
              <a:rPr lang="en-US" sz="2400" dirty="0" smtClean="0"/>
              <a:t>There is no need of defining it. </a:t>
            </a:r>
          </a:p>
          <a:p>
            <a:pPr>
              <a:buFont typeface="Wingdings" panose="05000000000000000000" pitchFamily="2" charset="2"/>
              <a:buChar char="Ø"/>
            </a:pPr>
            <a:r>
              <a:rPr lang="en-US" sz="2400" dirty="0" smtClean="0"/>
              <a:t>According to </a:t>
            </a:r>
            <a:r>
              <a:rPr lang="en-US" sz="2400" i="1" dirty="0" smtClean="0"/>
              <a:t>Gunnar Myrdal, - Such definitions are both unnecessary and undesirable.</a:t>
            </a:r>
            <a:endParaRPr lang="en-US" sz="2400" dirty="0"/>
          </a:p>
        </p:txBody>
      </p:sp>
      <p:sp>
        <p:nvSpPr>
          <p:cNvPr id="6" name="Slide Number Placeholder 5"/>
          <p:cNvSpPr>
            <a:spLocks noGrp="1"/>
          </p:cNvSpPr>
          <p:nvPr>
            <p:ph type="sldNum" sz="quarter" idx="12"/>
          </p:nvPr>
        </p:nvSpPr>
        <p:spPr/>
        <p:txBody>
          <a:bodyPr/>
          <a:lstStyle/>
          <a:p>
            <a:fld id="{5C7E17D6-F8D0-4938-9CB1-6B4911052CB1}" type="slidenum">
              <a:rPr lang="en-US" smtClean="0"/>
              <a:t>10</a:t>
            </a:fld>
            <a:endParaRPr lang="en-US"/>
          </a:p>
        </p:txBody>
      </p:sp>
      <p:sp>
        <p:nvSpPr>
          <p:cNvPr id="7" name="Footer Placeholder 6"/>
          <p:cNvSpPr>
            <a:spLocks noGrp="1"/>
          </p:cNvSpPr>
          <p:nvPr>
            <p:ph type="ftr" sz="quarter" idx="11"/>
          </p:nvPr>
        </p:nvSpPr>
        <p:spPr/>
        <p:txBody>
          <a:bodyPr/>
          <a:lstStyle/>
          <a:p>
            <a:r>
              <a:rPr lang="en-US" smtClean="0"/>
              <a:t>S Nehra ITE Unit I</a:t>
            </a:r>
            <a:endParaRPr lang="en-US"/>
          </a:p>
        </p:txBody>
      </p:sp>
    </p:spTree>
    <p:extLst>
      <p:ext uri="{BB962C8B-B14F-4D97-AF65-F5344CB8AC3E}">
        <p14:creationId xmlns:p14="http://schemas.microsoft.com/office/powerpoint/2010/main" val="23227390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smtClean="0"/>
              <a:t>However, many of economists agree with the view that defining Economics is a must. </a:t>
            </a:r>
          </a:p>
          <a:p>
            <a:pPr>
              <a:buFont typeface="Wingdings" panose="05000000000000000000" pitchFamily="2" charset="2"/>
              <a:buChar char="Ø"/>
            </a:pPr>
            <a:r>
              <a:rPr lang="en-US" sz="2400" i="1" dirty="0" smtClean="0"/>
              <a:t>Eric Roll </a:t>
            </a:r>
            <a:r>
              <a:rPr lang="en-US" sz="2400" dirty="0" smtClean="0"/>
              <a:t>is of the view that for a scientific study of a subject, knowledge of its definition is as much essential as the knowledge of the boundaries of a farm to be cultivated. </a:t>
            </a:r>
          </a:p>
          <a:p>
            <a:pPr>
              <a:buFont typeface="Wingdings" panose="05000000000000000000" pitchFamily="2" charset="2"/>
              <a:buChar char="Ø"/>
            </a:pPr>
            <a:r>
              <a:rPr lang="en-US" sz="2400" dirty="0" smtClean="0"/>
              <a:t>By giving a precise definition of Economics, it becomes possible to study it scientifically and properly. </a:t>
            </a:r>
            <a:endParaRPr lang="en-US" sz="2400" dirty="0"/>
          </a:p>
        </p:txBody>
      </p:sp>
      <p:sp>
        <p:nvSpPr>
          <p:cNvPr id="6" name="Slide Number Placeholder 5"/>
          <p:cNvSpPr>
            <a:spLocks noGrp="1"/>
          </p:cNvSpPr>
          <p:nvPr>
            <p:ph type="sldNum" sz="quarter" idx="12"/>
          </p:nvPr>
        </p:nvSpPr>
        <p:spPr/>
        <p:txBody>
          <a:bodyPr/>
          <a:lstStyle/>
          <a:p>
            <a:fld id="{5C7E17D6-F8D0-4938-9CB1-6B4911052CB1}" type="slidenum">
              <a:rPr lang="en-US" smtClean="0"/>
              <a:t>11</a:t>
            </a:fld>
            <a:endParaRPr lang="en-US"/>
          </a:p>
        </p:txBody>
      </p:sp>
      <p:sp>
        <p:nvSpPr>
          <p:cNvPr id="7" name="Footer Placeholder 6"/>
          <p:cNvSpPr>
            <a:spLocks noGrp="1"/>
          </p:cNvSpPr>
          <p:nvPr>
            <p:ph type="ftr" sz="quarter" idx="11"/>
          </p:nvPr>
        </p:nvSpPr>
        <p:spPr/>
        <p:txBody>
          <a:bodyPr/>
          <a:lstStyle/>
          <a:p>
            <a:r>
              <a:rPr lang="en-US" smtClean="0"/>
              <a:t>S Nehra ITE Unit I</a:t>
            </a:r>
            <a:endParaRPr lang="en-US"/>
          </a:p>
        </p:txBody>
      </p:sp>
    </p:spTree>
    <p:extLst>
      <p:ext uri="{BB962C8B-B14F-4D97-AF65-F5344CB8AC3E}">
        <p14:creationId xmlns:p14="http://schemas.microsoft.com/office/powerpoint/2010/main" val="14411151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smtClean="0"/>
              <a:t>But there are so many definitions of Economics that </a:t>
            </a:r>
            <a:r>
              <a:rPr lang="en-US" sz="2400" i="1" dirty="0" smtClean="0"/>
              <a:t>J. N. Keynes was obliged to remark, - Economics is said to have strangled itself with definitions. </a:t>
            </a:r>
          </a:p>
          <a:p>
            <a:pPr>
              <a:buFont typeface="Wingdings" panose="05000000000000000000" pitchFamily="2" charset="2"/>
              <a:buChar char="Ø"/>
            </a:pPr>
            <a:r>
              <a:rPr lang="en-US" sz="2400" dirty="0" smtClean="0"/>
              <a:t>In order to facilitate their study, definitions of Economics have been broadly divided into four parts: </a:t>
            </a:r>
            <a:endParaRPr lang="en-US" sz="2400" dirty="0"/>
          </a:p>
        </p:txBody>
      </p:sp>
      <p:sp>
        <p:nvSpPr>
          <p:cNvPr id="6" name="Slide Number Placeholder 5"/>
          <p:cNvSpPr>
            <a:spLocks noGrp="1"/>
          </p:cNvSpPr>
          <p:nvPr>
            <p:ph type="sldNum" sz="quarter" idx="12"/>
          </p:nvPr>
        </p:nvSpPr>
        <p:spPr/>
        <p:txBody>
          <a:bodyPr/>
          <a:lstStyle/>
          <a:p>
            <a:fld id="{5C7E17D6-F8D0-4938-9CB1-6B4911052CB1}" type="slidenum">
              <a:rPr lang="en-US" smtClean="0"/>
              <a:t>12</a:t>
            </a:fld>
            <a:endParaRPr lang="en-US"/>
          </a:p>
        </p:txBody>
      </p:sp>
      <p:sp>
        <p:nvSpPr>
          <p:cNvPr id="7" name="Footer Placeholder 6"/>
          <p:cNvSpPr>
            <a:spLocks noGrp="1"/>
          </p:cNvSpPr>
          <p:nvPr>
            <p:ph type="ftr" sz="quarter" idx="11"/>
          </p:nvPr>
        </p:nvSpPr>
        <p:spPr/>
        <p:txBody>
          <a:bodyPr/>
          <a:lstStyle/>
          <a:p>
            <a:r>
              <a:rPr lang="en-US" smtClean="0"/>
              <a:t>S Nehra ITE Unit I</a:t>
            </a:r>
            <a:endParaRPr lang="en-US"/>
          </a:p>
        </p:txBody>
      </p:sp>
    </p:spTree>
    <p:extLst>
      <p:ext uri="{BB962C8B-B14F-4D97-AF65-F5344CB8AC3E}">
        <p14:creationId xmlns:p14="http://schemas.microsoft.com/office/powerpoint/2010/main" val="41814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Line 2"/>
          <p:cNvSpPr>
            <a:spLocks noChangeShapeType="1"/>
          </p:cNvSpPr>
          <p:nvPr/>
        </p:nvSpPr>
        <p:spPr bwMode="auto">
          <a:xfrm flipV="1">
            <a:off x="2362200" y="2666998"/>
            <a:ext cx="6781800" cy="45719"/>
          </a:xfrm>
          <a:prstGeom prst="line">
            <a:avLst/>
          </a:prstGeom>
          <a:noFill/>
          <a:ln w="9525">
            <a:solidFill>
              <a:schemeClr val="tx1"/>
            </a:solidFill>
            <a:round/>
            <a:headEnd/>
            <a:tailEnd/>
          </a:ln>
        </p:spPr>
        <p:txBody>
          <a:bodyPr/>
          <a:lstStyle/>
          <a:p>
            <a:endParaRPr lang="en-US"/>
          </a:p>
        </p:txBody>
      </p:sp>
      <p:sp>
        <p:nvSpPr>
          <p:cNvPr id="6147" name="Line 3"/>
          <p:cNvSpPr>
            <a:spLocks noChangeShapeType="1"/>
          </p:cNvSpPr>
          <p:nvPr/>
        </p:nvSpPr>
        <p:spPr bwMode="auto">
          <a:xfrm>
            <a:off x="2362200" y="2667000"/>
            <a:ext cx="0" cy="685800"/>
          </a:xfrm>
          <a:prstGeom prst="line">
            <a:avLst/>
          </a:prstGeom>
          <a:noFill/>
          <a:ln w="9525">
            <a:solidFill>
              <a:schemeClr val="tx1"/>
            </a:solidFill>
            <a:round/>
            <a:headEnd/>
            <a:tailEnd type="triangle" w="med" len="med"/>
          </a:ln>
        </p:spPr>
        <p:txBody>
          <a:bodyPr/>
          <a:lstStyle/>
          <a:p>
            <a:endParaRPr lang="en-US"/>
          </a:p>
        </p:txBody>
      </p:sp>
      <p:sp>
        <p:nvSpPr>
          <p:cNvPr id="6148" name="Line 4"/>
          <p:cNvSpPr>
            <a:spLocks noChangeShapeType="1"/>
          </p:cNvSpPr>
          <p:nvPr/>
        </p:nvSpPr>
        <p:spPr bwMode="auto">
          <a:xfrm>
            <a:off x="4495800" y="2667000"/>
            <a:ext cx="0" cy="685800"/>
          </a:xfrm>
          <a:prstGeom prst="line">
            <a:avLst/>
          </a:prstGeom>
          <a:noFill/>
          <a:ln w="9525">
            <a:solidFill>
              <a:schemeClr val="tx1"/>
            </a:solidFill>
            <a:round/>
            <a:headEnd/>
            <a:tailEnd type="triangle" w="med" len="med"/>
          </a:ln>
        </p:spPr>
        <p:txBody>
          <a:bodyPr/>
          <a:lstStyle/>
          <a:p>
            <a:endParaRPr lang="en-US"/>
          </a:p>
        </p:txBody>
      </p:sp>
      <p:sp>
        <p:nvSpPr>
          <p:cNvPr id="6149" name="Line 5"/>
          <p:cNvSpPr>
            <a:spLocks noChangeShapeType="1"/>
          </p:cNvSpPr>
          <p:nvPr/>
        </p:nvSpPr>
        <p:spPr bwMode="auto">
          <a:xfrm>
            <a:off x="6248399" y="2362200"/>
            <a:ext cx="45719" cy="990600"/>
          </a:xfrm>
          <a:prstGeom prst="line">
            <a:avLst/>
          </a:prstGeom>
          <a:noFill/>
          <a:ln w="9525">
            <a:solidFill>
              <a:schemeClr val="tx1"/>
            </a:solidFill>
            <a:round/>
            <a:headEnd/>
            <a:tailEnd type="triangle" w="med" len="med"/>
          </a:ln>
        </p:spPr>
        <p:txBody>
          <a:bodyPr/>
          <a:lstStyle/>
          <a:p>
            <a:endParaRPr lang="en-US"/>
          </a:p>
        </p:txBody>
      </p:sp>
      <p:sp>
        <p:nvSpPr>
          <p:cNvPr id="6150" name="Line 6"/>
          <p:cNvSpPr>
            <a:spLocks noChangeShapeType="1"/>
          </p:cNvSpPr>
          <p:nvPr/>
        </p:nvSpPr>
        <p:spPr bwMode="auto">
          <a:xfrm>
            <a:off x="9144000" y="2667000"/>
            <a:ext cx="0" cy="685800"/>
          </a:xfrm>
          <a:prstGeom prst="line">
            <a:avLst/>
          </a:prstGeom>
          <a:noFill/>
          <a:ln w="9525">
            <a:solidFill>
              <a:schemeClr val="tx1"/>
            </a:solidFill>
            <a:round/>
            <a:headEnd/>
            <a:tailEnd type="triangle" w="med" len="med"/>
          </a:ln>
        </p:spPr>
        <p:txBody>
          <a:bodyPr/>
          <a:lstStyle/>
          <a:p>
            <a:endParaRPr lang="en-US"/>
          </a:p>
        </p:txBody>
      </p:sp>
      <p:sp>
        <p:nvSpPr>
          <p:cNvPr id="66568" name="Text Box 8"/>
          <p:cNvSpPr txBox="1">
            <a:spLocks noChangeArrowheads="1"/>
          </p:cNvSpPr>
          <p:nvPr/>
        </p:nvSpPr>
        <p:spPr bwMode="auto">
          <a:xfrm>
            <a:off x="2438400" y="1219201"/>
            <a:ext cx="7467600" cy="1200329"/>
          </a:xfrm>
          <a:prstGeom prst="rect">
            <a:avLst/>
          </a:prstGeom>
          <a:noFill/>
          <a:ln w="9525">
            <a:noFill/>
            <a:miter lim="800000"/>
            <a:headEnd/>
            <a:tailEnd/>
          </a:ln>
        </p:spPr>
        <p:txBody>
          <a:bodyPr wrap="square">
            <a:spAutoFit/>
          </a:bodyPr>
          <a:lstStyle/>
          <a:p>
            <a:pPr algn="ctr" eaLnBrk="1" hangingPunct="1"/>
            <a:endParaRPr lang="en-US" sz="2400" b="1" dirty="0"/>
          </a:p>
          <a:p>
            <a:pPr algn="ctr" eaLnBrk="1" hangingPunct="1"/>
            <a:endParaRPr lang="en-US" sz="2400" b="1" dirty="0"/>
          </a:p>
          <a:p>
            <a:pPr algn="ctr" eaLnBrk="1" hangingPunct="1"/>
            <a:r>
              <a:rPr lang="en-US" sz="2400" dirty="0"/>
              <a:t>Definitions of Economics</a:t>
            </a:r>
          </a:p>
        </p:txBody>
      </p:sp>
      <p:sp>
        <p:nvSpPr>
          <p:cNvPr id="6153" name="Text Box 9"/>
          <p:cNvSpPr txBox="1">
            <a:spLocks noChangeArrowheads="1"/>
          </p:cNvSpPr>
          <p:nvPr/>
        </p:nvSpPr>
        <p:spPr bwMode="auto">
          <a:xfrm>
            <a:off x="1524000" y="3303589"/>
            <a:ext cx="1981200" cy="1200329"/>
          </a:xfrm>
          <a:prstGeom prst="rect">
            <a:avLst/>
          </a:prstGeom>
          <a:noFill/>
          <a:ln w="9525">
            <a:noFill/>
            <a:miter lim="800000"/>
            <a:headEnd/>
            <a:tailEnd/>
          </a:ln>
        </p:spPr>
        <p:txBody>
          <a:bodyPr>
            <a:spAutoFit/>
          </a:bodyPr>
          <a:lstStyle/>
          <a:p>
            <a:pPr algn="ctr" eaLnBrk="1" hangingPunct="1"/>
            <a:r>
              <a:rPr lang="en-US" sz="2400" dirty="0"/>
              <a:t>Wealth </a:t>
            </a:r>
          </a:p>
          <a:p>
            <a:pPr algn="ctr" eaLnBrk="1" hangingPunct="1"/>
            <a:r>
              <a:rPr lang="en-US" sz="2400" dirty="0"/>
              <a:t>Definition</a:t>
            </a:r>
          </a:p>
          <a:p>
            <a:pPr algn="ctr" eaLnBrk="1" hangingPunct="1"/>
            <a:r>
              <a:rPr lang="en-US" sz="2400" dirty="0"/>
              <a:t>(Adam Smith)</a:t>
            </a:r>
          </a:p>
        </p:txBody>
      </p:sp>
      <p:sp>
        <p:nvSpPr>
          <p:cNvPr id="6154" name="Text Box 10"/>
          <p:cNvSpPr txBox="1">
            <a:spLocks noChangeArrowheads="1"/>
          </p:cNvSpPr>
          <p:nvPr/>
        </p:nvSpPr>
        <p:spPr bwMode="auto">
          <a:xfrm>
            <a:off x="3532138" y="3308350"/>
            <a:ext cx="1429750" cy="1569660"/>
          </a:xfrm>
          <a:prstGeom prst="rect">
            <a:avLst/>
          </a:prstGeom>
          <a:noFill/>
          <a:ln w="9525">
            <a:noFill/>
            <a:miter lim="800000"/>
            <a:headEnd/>
            <a:tailEnd/>
          </a:ln>
        </p:spPr>
        <p:txBody>
          <a:bodyPr wrap="none">
            <a:spAutoFit/>
          </a:bodyPr>
          <a:lstStyle/>
          <a:p>
            <a:pPr algn="ctr" eaLnBrk="1" hangingPunct="1"/>
            <a:r>
              <a:rPr lang="en-US" sz="2400" dirty="0"/>
              <a:t>Welfare </a:t>
            </a:r>
          </a:p>
          <a:p>
            <a:pPr algn="ctr" eaLnBrk="1" hangingPunct="1"/>
            <a:r>
              <a:rPr lang="en-US" sz="2400" dirty="0"/>
              <a:t>Definition</a:t>
            </a:r>
          </a:p>
          <a:p>
            <a:pPr algn="ctr" eaLnBrk="1" hangingPunct="1"/>
            <a:r>
              <a:rPr lang="en-US" sz="2400" dirty="0"/>
              <a:t>(Alfred</a:t>
            </a:r>
          </a:p>
          <a:p>
            <a:pPr algn="ctr" eaLnBrk="1" hangingPunct="1"/>
            <a:r>
              <a:rPr lang="en-US" sz="2400" dirty="0"/>
              <a:t> Marshall)</a:t>
            </a:r>
          </a:p>
        </p:txBody>
      </p:sp>
      <p:sp>
        <p:nvSpPr>
          <p:cNvPr id="6155" name="Text Box 11"/>
          <p:cNvSpPr txBox="1">
            <a:spLocks noChangeArrowheads="1"/>
          </p:cNvSpPr>
          <p:nvPr/>
        </p:nvSpPr>
        <p:spPr bwMode="auto">
          <a:xfrm>
            <a:off x="5519140" y="3352801"/>
            <a:ext cx="1645130" cy="1200329"/>
          </a:xfrm>
          <a:prstGeom prst="rect">
            <a:avLst/>
          </a:prstGeom>
          <a:noFill/>
          <a:ln w="9525">
            <a:noFill/>
            <a:miter lim="800000"/>
            <a:headEnd/>
            <a:tailEnd/>
          </a:ln>
        </p:spPr>
        <p:txBody>
          <a:bodyPr wrap="none">
            <a:spAutoFit/>
          </a:bodyPr>
          <a:lstStyle/>
          <a:p>
            <a:pPr algn="ctr" eaLnBrk="1" hangingPunct="1"/>
            <a:r>
              <a:rPr lang="en-US" sz="2400" dirty="0"/>
              <a:t>Scarcity </a:t>
            </a:r>
          </a:p>
          <a:p>
            <a:pPr algn="ctr" eaLnBrk="1" hangingPunct="1"/>
            <a:r>
              <a:rPr lang="en-US" sz="2400" dirty="0"/>
              <a:t>Definition</a:t>
            </a:r>
          </a:p>
          <a:p>
            <a:pPr algn="ctr" eaLnBrk="1" hangingPunct="1"/>
            <a:r>
              <a:rPr lang="en-US" sz="2400" dirty="0"/>
              <a:t>(L. Robbins)</a:t>
            </a:r>
          </a:p>
        </p:txBody>
      </p:sp>
      <p:sp>
        <p:nvSpPr>
          <p:cNvPr id="6156" name="Text Box 12"/>
          <p:cNvSpPr txBox="1">
            <a:spLocks noChangeArrowheads="1"/>
          </p:cNvSpPr>
          <p:nvPr/>
        </p:nvSpPr>
        <p:spPr bwMode="auto">
          <a:xfrm>
            <a:off x="7942375" y="3352800"/>
            <a:ext cx="1744388" cy="1569660"/>
          </a:xfrm>
          <a:prstGeom prst="rect">
            <a:avLst/>
          </a:prstGeom>
          <a:noFill/>
          <a:ln w="9525">
            <a:noFill/>
            <a:miter lim="800000"/>
            <a:headEnd/>
            <a:tailEnd/>
          </a:ln>
        </p:spPr>
        <p:txBody>
          <a:bodyPr wrap="none">
            <a:spAutoFit/>
          </a:bodyPr>
          <a:lstStyle/>
          <a:p>
            <a:pPr algn="ctr" eaLnBrk="1" hangingPunct="1"/>
            <a:r>
              <a:rPr lang="en-US" sz="2400" dirty="0"/>
              <a:t>Growth</a:t>
            </a:r>
          </a:p>
          <a:p>
            <a:pPr algn="ctr" eaLnBrk="1" hangingPunct="1"/>
            <a:r>
              <a:rPr lang="en-US" sz="2400" dirty="0"/>
              <a:t> Oriented </a:t>
            </a:r>
          </a:p>
          <a:p>
            <a:pPr algn="ctr" eaLnBrk="1" hangingPunct="1"/>
            <a:r>
              <a:rPr lang="en-US" sz="2400" dirty="0"/>
              <a:t>Definition</a:t>
            </a:r>
          </a:p>
          <a:p>
            <a:pPr algn="ctr" eaLnBrk="1" hangingPunct="1"/>
            <a:r>
              <a:rPr lang="en-US" sz="2400" dirty="0"/>
              <a:t>(Samuelson</a:t>
            </a:r>
            <a:r>
              <a:rPr lang="en-US" sz="2400" dirty="0">
                <a:latin typeface="Times New Roman" charset="0"/>
              </a:rPr>
              <a:t>)</a:t>
            </a:r>
          </a:p>
        </p:txBody>
      </p:sp>
      <p:sp>
        <p:nvSpPr>
          <p:cNvPr id="2" name="Slide Number Placeholder 1"/>
          <p:cNvSpPr>
            <a:spLocks noGrp="1"/>
          </p:cNvSpPr>
          <p:nvPr>
            <p:ph type="sldNum" sz="quarter" idx="12"/>
          </p:nvPr>
        </p:nvSpPr>
        <p:spPr/>
        <p:txBody>
          <a:bodyPr/>
          <a:lstStyle/>
          <a:p>
            <a:fld id="{5C7E17D6-F8D0-4938-9CB1-6B4911052CB1}" type="slidenum">
              <a:rPr lang="en-US" smtClean="0"/>
              <a:t>13</a:t>
            </a:fld>
            <a:endParaRPr lang="en-US"/>
          </a:p>
        </p:txBody>
      </p:sp>
      <p:sp>
        <p:nvSpPr>
          <p:cNvPr id="3" name="Footer Placeholder 2"/>
          <p:cNvSpPr>
            <a:spLocks noGrp="1"/>
          </p:cNvSpPr>
          <p:nvPr>
            <p:ph type="ftr" sz="quarter" idx="11"/>
          </p:nvPr>
        </p:nvSpPr>
        <p:spPr/>
        <p:txBody>
          <a:bodyPr/>
          <a:lstStyle/>
          <a:p>
            <a:r>
              <a:rPr lang="en-US" smtClean="0"/>
              <a:t>S Nehra ITE Unit I</a:t>
            </a:r>
            <a:endParaRPr lang="en-US"/>
          </a:p>
        </p:txBody>
      </p:sp>
    </p:spTree>
    <p:extLst>
      <p:ext uri="{BB962C8B-B14F-4D97-AF65-F5344CB8AC3E}">
        <p14:creationId xmlns:p14="http://schemas.microsoft.com/office/powerpoint/2010/main" val="26847460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1. Wealth  centered definition </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smtClean="0"/>
              <a:t>Classical Economists like </a:t>
            </a:r>
            <a:r>
              <a:rPr lang="en-US" sz="2400" i="1" dirty="0" smtClean="0"/>
              <a:t>Adam Smith, J. B. Saw, Walker, J. S. Mill </a:t>
            </a:r>
            <a:r>
              <a:rPr lang="en-US" sz="2400" dirty="0" smtClean="0"/>
              <a:t>defined economics related to wealth.</a:t>
            </a:r>
          </a:p>
          <a:p>
            <a:pPr>
              <a:buFont typeface="Wingdings" panose="05000000000000000000" pitchFamily="2" charset="2"/>
              <a:buChar char="Ø"/>
            </a:pPr>
            <a:r>
              <a:rPr lang="en-US" sz="2400" dirty="0" smtClean="0"/>
              <a:t>Adam Smith, who is generally regarded as father of economics, defined economics as “ a science which enquires into the nature and cause of wealth of nation”.</a:t>
            </a:r>
          </a:p>
          <a:p>
            <a:pPr>
              <a:buFont typeface="Wingdings" panose="05000000000000000000" pitchFamily="2" charset="2"/>
              <a:buChar char="Ø"/>
            </a:pPr>
            <a:r>
              <a:rPr lang="en-US" sz="2400" dirty="0" smtClean="0"/>
              <a:t>He emphasized the production and growth of wealth as the subject matter of economics.</a:t>
            </a:r>
          </a:p>
          <a:p>
            <a:pPr>
              <a:buFont typeface="Wingdings" panose="05000000000000000000" pitchFamily="2" charset="2"/>
              <a:buChar char="Ø"/>
            </a:pPr>
            <a:r>
              <a:rPr lang="en-US" sz="2400" dirty="0" smtClean="0"/>
              <a:t>Economics had not developed as an independent and important study before the publication in 1776 of the famous book of </a:t>
            </a:r>
            <a:r>
              <a:rPr lang="en-US" sz="2400" i="1" dirty="0" smtClean="0"/>
              <a:t>Adam Smith titled  - An Enquiry into the Nature and Causes of Wealth of Nations. </a:t>
            </a:r>
            <a:endParaRPr lang="en-US" sz="2400" dirty="0" smtClean="0"/>
          </a:p>
          <a:p>
            <a:endParaRPr lang="en-US" dirty="0"/>
          </a:p>
        </p:txBody>
      </p:sp>
      <p:sp>
        <p:nvSpPr>
          <p:cNvPr id="4" name="Slide Number Placeholder 3"/>
          <p:cNvSpPr>
            <a:spLocks noGrp="1"/>
          </p:cNvSpPr>
          <p:nvPr>
            <p:ph type="sldNum" sz="quarter" idx="12"/>
          </p:nvPr>
        </p:nvSpPr>
        <p:spPr/>
        <p:txBody>
          <a:bodyPr/>
          <a:lstStyle/>
          <a:p>
            <a:fld id="{5C7E17D6-F8D0-4938-9CB1-6B4911052CB1}" type="slidenum">
              <a:rPr lang="en-US" smtClean="0"/>
              <a:t>14</a:t>
            </a:fld>
            <a:endParaRPr lang="en-US"/>
          </a:p>
        </p:txBody>
      </p:sp>
      <p:sp>
        <p:nvSpPr>
          <p:cNvPr id="7" name="Footer Placeholder 6"/>
          <p:cNvSpPr>
            <a:spLocks noGrp="1"/>
          </p:cNvSpPr>
          <p:nvPr>
            <p:ph type="ftr" sz="quarter" idx="11"/>
          </p:nvPr>
        </p:nvSpPr>
        <p:spPr/>
        <p:txBody>
          <a:bodyPr/>
          <a:lstStyle/>
          <a:p>
            <a:r>
              <a:rPr lang="en-US" smtClean="0"/>
              <a:t>S Nehra ITE Unit I</a:t>
            </a:r>
            <a:endParaRPr lang="en-US"/>
          </a:p>
        </p:txBody>
      </p:sp>
    </p:spTree>
    <p:extLst>
      <p:ext uri="{BB962C8B-B14F-4D97-AF65-F5344CB8AC3E}">
        <p14:creationId xmlns:p14="http://schemas.microsoft.com/office/powerpoint/2010/main" val="14525011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3945" y="315310"/>
            <a:ext cx="9853448" cy="1274380"/>
          </a:xfrm>
        </p:spPr>
        <p:txBody>
          <a:bodyPr>
            <a:normAutofit fontScale="90000"/>
          </a:bodyPr>
          <a:lstStyle/>
          <a:p>
            <a:r>
              <a:rPr lang="en-US" dirty="0" smtClean="0"/>
              <a:t>2. Welfare &amp; material centered definition</a:t>
            </a:r>
            <a:endParaRPr lang="en-US" dirty="0"/>
          </a:p>
        </p:txBody>
      </p:sp>
      <p:sp>
        <p:nvSpPr>
          <p:cNvPr id="3" name="Content Placeholder 2"/>
          <p:cNvSpPr>
            <a:spLocks noGrp="1"/>
          </p:cNvSpPr>
          <p:nvPr>
            <p:ph idx="1"/>
          </p:nvPr>
        </p:nvSpPr>
        <p:spPr>
          <a:xfrm>
            <a:off x="1213945" y="1899745"/>
            <a:ext cx="8234855" cy="4169979"/>
          </a:xfrm>
        </p:spPr>
        <p:txBody>
          <a:bodyPr>
            <a:noAutofit/>
          </a:bodyPr>
          <a:lstStyle/>
          <a:p>
            <a:pPr>
              <a:buFont typeface="Wingdings" panose="05000000000000000000" pitchFamily="2" charset="2"/>
              <a:buChar char="Ø"/>
            </a:pPr>
            <a:r>
              <a:rPr lang="en-US" sz="2400" dirty="0" smtClean="0"/>
              <a:t>Neo-classical economists like </a:t>
            </a:r>
            <a:r>
              <a:rPr lang="en-US" sz="2400" i="1" dirty="0" smtClean="0"/>
              <a:t>Marshall, J. S. Mill, </a:t>
            </a:r>
            <a:r>
              <a:rPr lang="en-US" sz="2400" i="1" dirty="0" err="1" smtClean="0"/>
              <a:t>Pigou</a:t>
            </a:r>
            <a:r>
              <a:rPr lang="en-US" sz="2400" i="1" dirty="0" smtClean="0"/>
              <a:t>, and </a:t>
            </a:r>
            <a:r>
              <a:rPr lang="en-US" sz="2400" i="1" dirty="0" err="1" smtClean="0"/>
              <a:t>Cannan</a:t>
            </a:r>
            <a:r>
              <a:rPr lang="en-US" sz="2400" i="1" dirty="0" smtClean="0"/>
              <a:t>, etc., </a:t>
            </a:r>
            <a:r>
              <a:rPr lang="en-US" sz="2400" dirty="0" smtClean="0"/>
              <a:t>have included in the scope of economics those activities of man, which are undertaken to acquire material goods that promote the welfare of mankind. </a:t>
            </a:r>
          </a:p>
          <a:p>
            <a:pPr>
              <a:buFont typeface="Wingdings" panose="05000000000000000000" pitchFamily="2" charset="2"/>
              <a:buChar char="Ø"/>
            </a:pPr>
            <a:r>
              <a:rPr lang="en-US" sz="2400" dirty="0" smtClean="0">
                <a:solidFill>
                  <a:srgbClr val="FF0000"/>
                </a:solidFill>
              </a:rPr>
              <a:t>According to A. Marshall </a:t>
            </a:r>
            <a:r>
              <a:rPr lang="en-US" sz="2400" dirty="0" smtClean="0"/>
              <a:t>“Economics is a study of mankind in the ordinary business of life; it examines that part of individual and social action which is most closely connected with the attainment and with the use of material requisites of well being”. </a:t>
            </a:r>
          </a:p>
          <a:p>
            <a:pPr>
              <a:buFont typeface="Wingdings" panose="05000000000000000000" pitchFamily="2" charset="2"/>
              <a:buChar char="Ø"/>
            </a:pPr>
            <a:r>
              <a:rPr lang="en-US" sz="2400" dirty="0" smtClean="0"/>
              <a:t>Welfare-related definitions stress the fact that Economics does not study wealth alone rather it studies human welfare as well. </a:t>
            </a:r>
            <a:endParaRPr lang="en-US" sz="2400" dirty="0"/>
          </a:p>
        </p:txBody>
      </p:sp>
      <p:sp>
        <p:nvSpPr>
          <p:cNvPr id="4" name="Slide Number Placeholder 3"/>
          <p:cNvSpPr>
            <a:spLocks noGrp="1"/>
          </p:cNvSpPr>
          <p:nvPr>
            <p:ph type="sldNum" sz="quarter" idx="12"/>
          </p:nvPr>
        </p:nvSpPr>
        <p:spPr/>
        <p:txBody>
          <a:bodyPr/>
          <a:lstStyle/>
          <a:p>
            <a:fld id="{5C7E17D6-F8D0-4938-9CB1-6B4911052CB1}" type="slidenum">
              <a:rPr lang="en-US" smtClean="0"/>
              <a:t>15</a:t>
            </a:fld>
            <a:endParaRPr lang="en-US"/>
          </a:p>
        </p:txBody>
      </p:sp>
      <p:sp>
        <p:nvSpPr>
          <p:cNvPr id="7" name="Footer Placeholder 6"/>
          <p:cNvSpPr>
            <a:spLocks noGrp="1"/>
          </p:cNvSpPr>
          <p:nvPr>
            <p:ph type="ftr" sz="quarter" idx="11"/>
          </p:nvPr>
        </p:nvSpPr>
        <p:spPr/>
        <p:txBody>
          <a:bodyPr/>
          <a:lstStyle/>
          <a:p>
            <a:r>
              <a:rPr lang="en-US" smtClean="0"/>
              <a:t>S Nehra ITE Unit I</a:t>
            </a:r>
            <a:endParaRPr lang="en-US"/>
          </a:p>
        </p:txBody>
      </p:sp>
    </p:spTree>
    <p:extLst>
      <p:ext uri="{BB962C8B-B14F-4D97-AF65-F5344CB8AC3E}">
        <p14:creationId xmlns:p14="http://schemas.microsoft.com/office/powerpoint/2010/main" val="149487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63824"/>
            <a:ext cx="7467600" cy="639762"/>
          </a:xfrm>
        </p:spPr>
        <p:txBody>
          <a:bodyPr>
            <a:normAutofit fontScale="90000"/>
          </a:bodyPr>
          <a:lstStyle/>
          <a:p>
            <a:r>
              <a:rPr lang="en-US" dirty="0" smtClean="0"/>
              <a:t>3. Scarcity centered definition</a:t>
            </a:r>
            <a:endParaRPr lang="en-US" dirty="0"/>
          </a:p>
        </p:txBody>
      </p:sp>
      <p:sp>
        <p:nvSpPr>
          <p:cNvPr id="3" name="Content Placeholder 2"/>
          <p:cNvSpPr>
            <a:spLocks noGrp="1"/>
          </p:cNvSpPr>
          <p:nvPr>
            <p:ph idx="1"/>
          </p:nvPr>
        </p:nvSpPr>
        <p:spPr>
          <a:xfrm>
            <a:off x="1261241" y="1823545"/>
            <a:ext cx="9238593" cy="4214648"/>
          </a:xfrm>
        </p:spPr>
        <p:txBody>
          <a:bodyPr>
            <a:normAutofit/>
          </a:bodyPr>
          <a:lstStyle/>
          <a:p>
            <a:pPr>
              <a:buFont typeface="Wingdings" panose="05000000000000000000" pitchFamily="2" charset="2"/>
              <a:buChar char="Ø"/>
            </a:pPr>
            <a:r>
              <a:rPr lang="en-US" sz="2400" dirty="0" smtClean="0"/>
              <a:t>Austrian economists </a:t>
            </a:r>
            <a:r>
              <a:rPr lang="en-US" sz="2400" i="1" dirty="0" err="1" smtClean="0"/>
              <a:t>Menger</a:t>
            </a:r>
            <a:r>
              <a:rPr lang="en-US" sz="2400" i="1" dirty="0" smtClean="0"/>
              <a:t> and </a:t>
            </a:r>
            <a:r>
              <a:rPr lang="en-US" sz="2400" i="1" dirty="0" err="1" smtClean="0"/>
              <a:t>Petter</a:t>
            </a:r>
            <a:r>
              <a:rPr lang="en-US" sz="2400" i="1" dirty="0" smtClean="0"/>
              <a:t>, and English economist Stigler </a:t>
            </a:r>
            <a:r>
              <a:rPr lang="en-US" sz="2400" dirty="0" smtClean="0"/>
              <a:t>had given scarcity-related definitions of Economics but it was examined in detail by </a:t>
            </a:r>
            <a:r>
              <a:rPr lang="en-US" sz="2400" i="1" dirty="0" smtClean="0"/>
              <a:t>Prof. Robbins </a:t>
            </a:r>
            <a:r>
              <a:rPr lang="en-US" sz="2400" dirty="0" smtClean="0"/>
              <a:t>in his book </a:t>
            </a:r>
            <a:r>
              <a:rPr lang="en-US" sz="2400" i="1" dirty="0" smtClean="0"/>
              <a:t>- An Essay on the Nature and Significance of Economic Science, published in 1932. </a:t>
            </a:r>
            <a:endParaRPr lang="en-US" sz="2400" dirty="0" smtClean="0"/>
          </a:p>
          <a:p>
            <a:pPr>
              <a:buFont typeface="Wingdings" panose="05000000000000000000" pitchFamily="2" charset="2"/>
              <a:buChar char="Ø"/>
            </a:pPr>
            <a:r>
              <a:rPr lang="en-US" sz="2400" dirty="0" smtClean="0"/>
              <a:t>According to Lionel Robbins: “Economics is the science which studies human behavior as a relationship between ends (wants) and scarce means (resources) which have alternate uses”.</a:t>
            </a:r>
          </a:p>
        </p:txBody>
      </p:sp>
      <p:sp>
        <p:nvSpPr>
          <p:cNvPr id="4" name="Slide Number Placeholder 3"/>
          <p:cNvSpPr>
            <a:spLocks noGrp="1"/>
          </p:cNvSpPr>
          <p:nvPr>
            <p:ph type="sldNum" sz="quarter" idx="12"/>
          </p:nvPr>
        </p:nvSpPr>
        <p:spPr/>
        <p:txBody>
          <a:bodyPr/>
          <a:lstStyle/>
          <a:p>
            <a:fld id="{5C7E17D6-F8D0-4938-9CB1-6B4911052CB1}" type="slidenum">
              <a:rPr lang="en-US" smtClean="0"/>
              <a:t>16</a:t>
            </a:fld>
            <a:endParaRPr lang="en-US"/>
          </a:p>
        </p:txBody>
      </p:sp>
      <p:sp>
        <p:nvSpPr>
          <p:cNvPr id="7" name="Footer Placeholder 6"/>
          <p:cNvSpPr>
            <a:spLocks noGrp="1"/>
          </p:cNvSpPr>
          <p:nvPr>
            <p:ph type="ftr" sz="quarter" idx="11"/>
          </p:nvPr>
        </p:nvSpPr>
        <p:spPr/>
        <p:txBody>
          <a:bodyPr/>
          <a:lstStyle/>
          <a:p>
            <a:r>
              <a:rPr lang="en-US" smtClean="0"/>
              <a:t>S Nehra ITE Unit I</a:t>
            </a:r>
            <a:endParaRPr lang="en-US"/>
          </a:p>
        </p:txBody>
      </p:sp>
    </p:spTree>
    <p:extLst>
      <p:ext uri="{BB962C8B-B14F-4D97-AF65-F5344CB8AC3E}">
        <p14:creationId xmlns:p14="http://schemas.microsoft.com/office/powerpoint/2010/main" val="37937408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Growth/development centered definition</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400" dirty="0" smtClean="0"/>
              <a:t>In the words of noble prize winner Prof. Samuelson “Economics is the study of how men and society choose with or without the use of money, to employ the scarce productive resources which have alternative uses, to produce various commodities over time and distribute them for consumption now and in future among various people and groups of society”.</a:t>
            </a:r>
            <a:r>
              <a:rPr lang="en-US" dirty="0" smtClean="0"/>
              <a:t/>
            </a:r>
            <a:br>
              <a:rPr lang="en-US" dirty="0" smtClean="0"/>
            </a:br>
            <a:endParaRPr lang="en-US" dirty="0"/>
          </a:p>
        </p:txBody>
      </p:sp>
      <p:sp>
        <p:nvSpPr>
          <p:cNvPr id="4" name="Slide Number Placeholder 3"/>
          <p:cNvSpPr>
            <a:spLocks noGrp="1"/>
          </p:cNvSpPr>
          <p:nvPr>
            <p:ph type="sldNum" sz="quarter" idx="12"/>
          </p:nvPr>
        </p:nvSpPr>
        <p:spPr/>
        <p:txBody>
          <a:bodyPr/>
          <a:lstStyle/>
          <a:p>
            <a:fld id="{5C7E17D6-F8D0-4938-9CB1-6B4911052CB1}" type="slidenum">
              <a:rPr lang="en-US" smtClean="0"/>
              <a:t>17</a:t>
            </a:fld>
            <a:endParaRPr lang="en-US"/>
          </a:p>
        </p:txBody>
      </p:sp>
      <p:sp>
        <p:nvSpPr>
          <p:cNvPr id="7" name="Footer Placeholder 6"/>
          <p:cNvSpPr>
            <a:spLocks noGrp="1"/>
          </p:cNvSpPr>
          <p:nvPr>
            <p:ph type="ftr" sz="quarter" idx="11"/>
          </p:nvPr>
        </p:nvSpPr>
        <p:spPr/>
        <p:txBody>
          <a:bodyPr/>
          <a:lstStyle/>
          <a:p>
            <a:r>
              <a:rPr lang="en-US" smtClean="0"/>
              <a:t>S Nehra ITE Unit I</a:t>
            </a:r>
            <a:endParaRPr lang="en-US"/>
          </a:p>
        </p:txBody>
      </p:sp>
    </p:spTree>
    <p:extLst>
      <p:ext uri="{BB962C8B-B14F-4D97-AF65-F5344CB8AC3E}">
        <p14:creationId xmlns:p14="http://schemas.microsoft.com/office/powerpoint/2010/main" val="2717169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OF THESE DEFINITIONS IS THE BEST? </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smtClean="0"/>
              <a:t>Different economists have given different definitions of Economics. </a:t>
            </a:r>
          </a:p>
          <a:p>
            <a:pPr>
              <a:buFont typeface="Wingdings" panose="05000000000000000000" pitchFamily="2" charset="2"/>
              <a:buChar char="Ø"/>
            </a:pPr>
            <a:r>
              <a:rPr lang="en-US" sz="2400" i="1" dirty="0" err="1" smtClean="0">
                <a:solidFill>
                  <a:srgbClr val="FF0000"/>
                </a:solidFill>
              </a:rPr>
              <a:t>Boulding</a:t>
            </a:r>
            <a:r>
              <a:rPr lang="en-US" sz="2400" i="1" dirty="0" smtClean="0">
                <a:solidFill>
                  <a:srgbClr val="FF0000"/>
                </a:solidFill>
              </a:rPr>
              <a:t> </a:t>
            </a:r>
            <a:r>
              <a:rPr lang="en-US" sz="2400" dirty="0" smtClean="0">
                <a:solidFill>
                  <a:srgbClr val="FF0000"/>
                </a:solidFill>
              </a:rPr>
              <a:t>is of the opinion that any single concise definition of Economics will be inadequate. </a:t>
            </a:r>
          </a:p>
          <a:p>
            <a:pPr>
              <a:buFont typeface="Wingdings" panose="05000000000000000000" pitchFamily="2" charset="2"/>
              <a:buChar char="Ø"/>
            </a:pPr>
            <a:r>
              <a:rPr lang="en-US" sz="2400" dirty="0" smtClean="0"/>
              <a:t>Picking up the term ‘wealth’ from the definition of </a:t>
            </a:r>
            <a:r>
              <a:rPr lang="en-US" sz="2400" i="1" dirty="0" smtClean="0"/>
              <a:t>Adam Smith, ‘welfare’ from that of Marshall, ‘scarcity’ from that of Robbins and ‘economic growth’ from that of Samuelson, an acceptable definition of Economics can be constructed in these words: </a:t>
            </a:r>
            <a:endParaRPr lang="en-US" sz="2400" dirty="0"/>
          </a:p>
        </p:txBody>
      </p:sp>
      <p:sp>
        <p:nvSpPr>
          <p:cNvPr id="6" name="Slide Number Placeholder 5"/>
          <p:cNvSpPr>
            <a:spLocks noGrp="1"/>
          </p:cNvSpPr>
          <p:nvPr>
            <p:ph type="sldNum" sz="quarter" idx="12"/>
          </p:nvPr>
        </p:nvSpPr>
        <p:spPr/>
        <p:txBody>
          <a:bodyPr/>
          <a:lstStyle/>
          <a:p>
            <a:fld id="{5C7E17D6-F8D0-4938-9CB1-6B4911052CB1}" type="slidenum">
              <a:rPr lang="en-US" smtClean="0"/>
              <a:t>18</a:t>
            </a:fld>
            <a:endParaRPr lang="en-US"/>
          </a:p>
        </p:txBody>
      </p:sp>
      <p:sp>
        <p:nvSpPr>
          <p:cNvPr id="7" name="Footer Placeholder 6"/>
          <p:cNvSpPr>
            <a:spLocks noGrp="1"/>
          </p:cNvSpPr>
          <p:nvPr>
            <p:ph type="ftr" sz="quarter" idx="11"/>
          </p:nvPr>
        </p:nvSpPr>
        <p:spPr/>
        <p:txBody>
          <a:bodyPr/>
          <a:lstStyle/>
          <a:p>
            <a:r>
              <a:rPr lang="en-US" smtClean="0"/>
              <a:t>S Nehra ITE Unit I</a:t>
            </a:r>
            <a:endParaRPr lang="en-US"/>
          </a:p>
        </p:txBody>
      </p:sp>
    </p:spTree>
    <p:extLst>
      <p:ext uri="{BB962C8B-B14F-4D97-AF65-F5344CB8AC3E}">
        <p14:creationId xmlns:p14="http://schemas.microsoft.com/office/powerpoint/2010/main" val="5413156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Mixed definition</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i="1" dirty="0" smtClean="0"/>
              <a:t>“Economics is a subject that studies those activities of man which are concerned with the maximum satisfaction of wants or with the promotion of welfare and economic growth by the efficient consumption, production and exchange of scarce means having alternative uses.” </a:t>
            </a:r>
            <a:endParaRPr lang="en-US" sz="2400" dirty="0"/>
          </a:p>
        </p:txBody>
      </p:sp>
      <p:sp>
        <p:nvSpPr>
          <p:cNvPr id="6" name="Slide Number Placeholder 5"/>
          <p:cNvSpPr>
            <a:spLocks noGrp="1"/>
          </p:cNvSpPr>
          <p:nvPr>
            <p:ph type="sldNum" sz="quarter" idx="12"/>
          </p:nvPr>
        </p:nvSpPr>
        <p:spPr/>
        <p:txBody>
          <a:bodyPr/>
          <a:lstStyle/>
          <a:p>
            <a:fld id="{5C7E17D6-F8D0-4938-9CB1-6B4911052CB1}" type="slidenum">
              <a:rPr lang="en-US" smtClean="0"/>
              <a:t>19</a:t>
            </a:fld>
            <a:endParaRPr lang="en-US"/>
          </a:p>
        </p:txBody>
      </p:sp>
      <p:sp>
        <p:nvSpPr>
          <p:cNvPr id="7" name="Footer Placeholder 6"/>
          <p:cNvSpPr>
            <a:spLocks noGrp="1"/>
          </p:cNvSpPr>
          <p:nvPr>
            <p:ph type="ftr" sz="quarter" idx="11"/>
          </p:nvPr>
        </p:nvSpPr>
        <p:spPr/>
        <p:txBody>
          <a:bodyPr/>
          <a:lstStyle/>
          <a:p>
            <a:r>
              <a:rPr lang="en-US" smtClean="0"/>
              <a:t>S Nehra ITE Unit I</a:t>
            </a:r>
            <a:endParaRPr lang="en-US"/>
          </a:p>
        </p:txBody>
      </p:sp>
    </p:spTree>
    <p:extLst>
      <p:ext uri="{BB962C8B-B14F-4D97-AF65-F5344CB8AC3E}">
        <p14:creationId xmlns:p14="http://schemas.microsoft.com/office/powerpoint/2010/main" val="1044543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467600" cy="715962"/>
          </a:xfrm>
        </p:spPr>
        <p:txBody>
          <a:bodyPr/>
          <a:lstStyle/>
          <a:p>
            <a:r>
              <a:rPr lang="en-US" dirty="0" smtClean="0"/>
              <a:t>Why study economics?</a:t>
            </a:r>
            <a:endParaRPr lang="en-US" dirty="0"/>
          </a:p>
        </p:txBody>
      </p:sp>
      <p:sp>
        <p:nvSpPr>
          <p:cNvPr id="3" name="Content Placeholder 2"/>
          <p:cNvSpPr>
            <a:spLocks noGrp="1"/>
          </p:cNvSpPr>
          <p:nvPr>
            <p:ph idx="1"/>
          </p:nvPr>
        </p:nvSpPr>
        <p:spPr>
          <a:xfrm>
            <a:off x="1434662" y="1855076"/>
            <a:ext cx="8014138" cy="4261945"/>
          </a:xfrm>
        </p:spPr>
        <p:txBody>
          <a:bodyPr>
            <a:normAutofit/>
          </a:bodyPr>
          <a:lstStyle/>
          <a:p>
            <a:pPr marL="457200" indent="-457200">
              <a:buFont typeface="+mj-lt"/>
              <a:buAutoNum type="arabicPeriod"/>
            </a:pPr>
            <a:r>
              <a:rPr lang="en-US" sz="2400" dirty="0" smtClean="0"/>
              <a:t>To learn economic way of thinking:</a:t>
            </a:r>
          </a:p>
          <a:p>
            <a:pPr marL="0" indent="0">
              <a:buNone/>
            </a:pPr>
            <a:endParaRPr lang="en-US" sz="2400" dirty="0" smtClean="0"/>
          </a:p>
          <a:p>
            <a:pPr marL="749808" lvl="1" indent="-457200">
              <a:buFont typeface="+mj-lt"/>
              <a:buAutoNum type="alphaLcPeriod"/>
            </a:pPr>
            <a:r>
              <a:rPr lang="en-US" sz="2400" dirty="0"/>
              <a:t>People responds to incentives</a:t>
            </a:r>
          </a:p>
          <a:p>
            <a:pPr marL="749808" lvl="1" indent="-457200">
              <a:buFont typeface="+mj-lt"/>
              <a:buAutoNum type="alphaLcPeriod"/>
            </a:pPr>
            <a:r>
              <a:rPr lang="en-US" sz="2400" dirty="0"/>
              <a:t>Optimal decisions are made at margin</a:t>
            </a:r>
          </a:p>
          <a:p>
            <a:pPr marL="749808" lvl="1" indent="-457200">
              <a:buFont typeface="+mj-lt"/>
              <a:buAutoNum type="alphaLcPeriod"/>
            </a:pPr>
            <a:r>
              <a:rPr lang="en-US" sz="2400" dirty="0"/>
              <a:t>NO free lunch – Efficient markets</a:t>
            </a:r>
          </a:p>
          <a:p>
            <a:pPr marL="749808" lvl="1" indent="-457200">
              <a:buFont typeface="+mj-lt"/>
              <a:buAutoNum type="alphaLcPeriod"/>
            </a:pPr>
            <a:r>
              <a:rPr lang="en-US" sz="2400" dirty="0"/>
              <a:t>A choice is trade-off (opportunity cost)</a:t>
            </a:r>
          </a:p>
          <a:p>
            <a:pPr marL="749808" lvl="1" indent="-457200">
              <a:buFont typeface="+mj-lt"/>
              <a:buAutoNum type="alphaLcPeriod"/>
            </a:pPr>
            <a:r>
              <a:rPr lang="en-US" sz="2400" dirty="0"/>
              <a:t>People make rational choices</a:t>
            </a:r>
          </a:p>
          <a:p>
            <a:pPr marL="749808" lvl="1" indent="-457200">
              <a:buFont typeface="+mj-lt"/>
              <a:buAutoNum type="alphaLcPeriod"/>
            </a:pPr>
            <a:r>
              <a:rPr lang="en-US" sz="2400" dirty="0" err="1"/>
              <a:t>Ceterius</a:t>
            </a:r>
            <a:r>
              <a:rPr lang="en-US" sz="2400" dirty="0"/>
              <a:t> paribus – Other things remaining constant</a:t>
            </a:r>
          </a:p>
          <a:p>
            <a:pPr marL="749808" lvl="1" indent="-457200">
              <a:buFont typeface="+mj-lt"/>
              <a:buAutoNum type="alphaLcPeriod"/>
            </a:pPr>
            <a:endParaRPr lang="en-US" sz="2200" dirty="0" smtClean="0"/>
          </a:p>
        </p:txBody>
      </p:sp>
      <p:sp>
        <p:nvSpPr>
          <p:cNvPr id="4" name="Slide Number Placeholder 3"/>
          <p:cNvSpPr>
            <a:spLocks noGrp="1"/>
          </p:cNvSpPr>
          <p:nvPr>
            <p:ph type="sldNum" sz="quarter" idx="12"/>
          </p:nvPr>
        </p:nvSpPr>
        <p:spPr/>
        <p:txBody>
          <a:bodyPr/>
          <a:lstStyle/>
          <a:p>
            <a:fld id="{5C7E17D6-F8D0-4938-9CB1-6B4911052CB1}" type="slidenum">
              <a:rPr lang="en-US" smtClean="0"/>
              <a:t>2</a:t>
            </a:fld>
            <a:endParaRPr lang="en-US"/>
          </a:p>
        </p:txBody>
      </p:sp>
      <p:sp>
        <p:nvSpPr>
          <p:cNvPr id="7" name="Footer Placeholder 6"/>
          <p:cNvSpPr>
            <a:spLocks noGrp="1"/>
          </p:cNvSpPr>
          <p:nvPr>
            <p:ph type="ftr" sz="quarter" idx="11"/>
          </p:nvPr>
        </p:nvSpPr>
        <p:spPr/>
        <p:txBody>
          <a:bodyPr/>
          <a:lstStyle/>
          <a:p>
            <a:r>
              <a:rPr lang="en-US" smtClean="0"/>
              <a:t>S Nehra ITE Unit I</a:t>
            </a:r>
            <a:endParaRPr lang="en-US"/>
          </a:p>
        </p:txBody>
      </p:sp>
    </p:spTree>
    <p:extLst>
      <p:ext uri="{BB962C8B-B14F-4D97-AF65-F5344CB8AC3E}">
        <p14:creationId xmlns:p14="http://schemas.microsoft.com/office/powerpoint/2010/main" val="37157714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400" dirty="0" smtClean="0"/>
              <a:t>Economics is the study of how societies use scarce resources to produce goods and services and distribute them among different individuals.</a:t>
            </a:r>
          </a:p>
          <a:p>
            <a:pPr>
              <a:buFont typeface="Wingdings" panose="05000000000000000000" pitchFamily="2" charset="2"/>
              <a:buChar char="Ø"/>
            </a:pPr>
            <a:r>
              <a:rPr lang="en-US" sz="2400" dirty="0" smtClean="0"/>
              <a:t>Economics is “the study of the behavior of human beings in producing, distributing and consuming material goods and services in a world of scarce resources.”  (McConnell, 1993)</a:t>
            </a:r>
          </a:p>
          <a:p>
            <a:endParaRPr lang="en-US" dirty="0"/>
          </a:p>
        </p:txBody>
      </p:sp>
      <p:sp>
        <p:nvSpPr>
          <p:cNvPr id="4" name="Slide Number Placeholder 3"/>
          <p:cNvSpPr>
            <a:spLocks noGrp="1"/>
          </p:cNvSpPr>
          <p:nvPr>
            <p:ph type="sldNum" sz="quarter" idx="12"/>
          </p:nvPr>
        </p:nvSpPr>
        <p:spPr/>
        <p:txBody>
          <a:bodyPr/>
          <a:lstStyle/>
          <a:p>
            <a:fld id="{5C7E17D6-F8D0-4938-9CB1-6B4911052CB1}" type="slidenum">
              <a:rPr lang="en-US" smtClean="0"/>
              <a:t>20</a:t>
            </a:fld>
            <a:endParaRPr lang="en-US"/>
          </a:p>
        </p:txBody>
      </p:sp>
      <p:sp>
        <p:nvSpPr>
          <p:cNvPr id="7" name="Footer Placeholder 6"/>
          <p:cNvSpPr>
            <a:spLocks noGrp="1"/>
          </p:cNvSpPr>
          <p:nvPr>
            <p:ph type="ftr" sz="quarter" idx="11"/>
          </p:nvPr>
        </p:nvSpPr>
        <p:spPr/>
        <p:txBody>
          <a:bodyPr/>
          <a:lstStyle/>
          <a:p>
            <a:r>
              <a:rPr lang="en-US" smtClean="0"/>
              <a:t>S Nehra ITE Unit I</a:t>
            </a:r>
            <a:endParaRPr lang="en-US"/>
          </a:p>
        </p:txBody>
      </p:sp>
    </p:spTree>
    <p:extLst>
      <p:ext uri="{BB962C8B-B14F-4D97-AF65-F5344CB8AC3E}">
        <p14:creationId xmlns:p14="http://schemas.microsoft.com/office/powerpoint/2010/main" val="6101030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 of economics</a:t>
            </a:r>
            <a:endParaRPr lang="en-US" dirty="0"/>
          </a:p>
        </p:txBody>
      </p:sp>
      <p:sp>
        <p:nvSpPr>
          <p:cNvPr id="3" name="Content Placeholder 2"/>
          <p:cNvSpPr>
            <a:spLocks noGrp="1"/>
          </p:cNvSpPr>
          <p:nvPr>
            <p:ph idx="1"/>
          </p:nvPr>
        </p:nvSpPr>
        <p:spPr/>
        <p:txBody>
          <a:bodyPr/>
          <a:lstStyle/>
          <a:p>
            <a:r>
              <a:rPr lang="en-US" sz="2400" dirty="0" smtClean="0"/>
              <a:t>Economic relates to: </a:t>
            </a:r>
          </a:p>
          <a:p>
            <a:pPr marL="822960" lvl="1" indent="-457200">
              <a:buFont typeface="+mj-lt"/>
              <a:buAutoNum type="arabicPeriod"/>
            </a:pPr>
            <a:r>
              <a:rPr lang="en-US" sz="2400" i="1" dirty="0" smtClean="0"/>
              <a:t>Economics activities – Production, Consumption, Exchange (product &amp; factor pricing)</a:t>
            </a:r>
          </a:p>
          <a:p>
            <a:pPr marL="822960" lvl="1" indent="-457200">
              <a:buFont typeface="+mj-lt"/>
              <a:buAutoNum type="arabicPeriod"/>
            </a:pPr>
            <a:r>
              <a:rPr lang="en-US" sz="2400" i="1" dirty="0" smtClean="0"/>
              <a:t>Economic system – Capitalism, Socialism, Mixed Economy</a:t>
            </a:r>
          </a:p>
          <a:p>
            <a:pPr marL="822960" lvl="1" indent="-457200">
              <a:buFont typeface="+mj-lt"/>
              <a:buAutoNum type="arabicPeriod"/>
            </a:pPr>
            <a:r>
              <a:rPr lang="en-US" sz="2400" i="1" dirty="0" smtClean="0"/>
              <a:t>Economic policies – Monetary, Fiscal</a:t>
            </a:r>
          </a:p>
          <a:p>
            <a:endParaRPr lang="en-US" dirty="0"/>
          </a:p>
        </p:txBody>
      </p:sp>
      <p:sp>
        <p:nvSpPr>
          <p:cNvPr id="6" name="Slide Number Placeholder 5"/>
          <p:cNvSpPr>
            <a:spLocks noGrp="1"/>
          </p:cNvSpPr>
          <p:nvPr>
            <p:ph type="sldNum" sz="quarter" idx="12"/>
          </p:nvPr>
        </p:nvSpPr>
        <p:spPr/>
        <p:txBody>
          <a:bodyPr/>
          <a:lstStyle/>
          <a:p>
            <a:fld id="{5C7E17D6-F8D0-4938-9CB1-6B4911052CB1}" type="slidenum">
              <a:rPr lang="en-US" smtClean="0"/>
              <a:t>21</a:t>
            </a:fld>
            <a:endParaRPr lang="en-US"/>
          </a:p>
        </p:txBody>
      </p:sp>
      <p:sp>
        <p:nvSpPr>
          <p:cNvPr id="7" name="Footer Placeholder 6"/>
          <p:cNvSpPr>
            <a:spLocks noGrp="1"/>
          </p:cNvSpPr>
          <p:nvPr>
            <p:ph type="ftr" sz="quarter" idx="11"/>
          </p:nvPr>
        </p:nvSpPr>
        <p:spPr/>
        <p:txBody>
          <a:bodyPr/>
          <a:lstStyle/>
          <a:p>
            <a:r>
              <a:rPr lang="en-US" smtClean="0"/>
              <a:t>S Nehra ITE Unit I</a:t>
            </a:r>
            <a:endParaRPr lang="en-US"/>
          </a:p>
        </p:txBody>
      </p:sp>
    </p:spTree>
    <p:extLst>
      <p:ext uri="{BB962C8B-B14F-4D97-AF65-F5344CB8AC3E}">
        <p14:creationId xmlns:p14="http://schemas.microsoft.com/office/powerpoint/2010/main" val="35401764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1489842" y="645730"/>
            <a:ext cx="7924800" cy="860425"/>
          </a:xfrm>
        </p:spPr>
        <p:txBody>
          <a:bodyPr/>
          <a:lstStyle/>
          <a:p>
            <a:pPr eaLnBrk="1" hangingPunct="1"/>
            <a:r>
              <a:rPr lang="en-US" dirty="0" smtClean="0"/>
              <a:t> Scope of economics</a:t>
            </a:r>
          </a:p>
        </p:txBody>
      </p:sp>
      <p:sp>
        <p:nvSpPr>
          <p:cNvPr id="77827" name="Rectangle 3"/>
          <p:cNvSpPr>
            <a:spLocks noGrp="1" noChangeArrowheads="1"/>
          </p:cNvSpPr>
          <p:nvPr>
            <p:ph idx="1"/>
          </p:nvPr>
        </p:nvSpPr>
        <p:spPr>
          <a:xfrm>
            <a:off x="1566042" y="1683258"/>
            <a:ext cx="7772400" cy="4572000"/>
          </a:xfrm>
        </p:spPr>
        <p:txBody>
          <a:bodyPr>
            <a:normAutofit/>
          </a:bodyPr>
          <a:lstStyle/>
          <a:p>
            <a:pPr marL="457200" indent="-457200">
              <a:buFontTx/>
              <a:buAutoNum type="alphaLcPeriod"/>
            </a:pPr>
            <a:r>
              <a:rPr lang="en-US" sz="2400" dirty="0" smtClean="0">
                <a:solidFill>
                  <a:srgbClr val="FF0000"/>
                </a:solidFill>
              </a:rPr>
              <a:t>Microeconomics</a:t>
            </a:r>
            <a:r>
              <a:rPr lang="en-US" sz="2400" dirty="0" smtClean="0"/>
              <a:t>: Concerned with the behavior of individual entities such as markets, firms and households.</a:t>
            </a:r>
          </a:p>
          <a:p>
            <a:pPr marL="822960" lvl="1" indent="-457200"/>
            <a:r>
              <a:rPr lang="en-US" sz="2400" dirty="0" smtClean="0"/>
              <a:t>Microeconomics is about decision making by individual consumers &amp; firms, and about how resources are priced and allocated through markets</a:t>
            </a:r>
          </a:p>
          <a:p>
            <a:pPr eaLnBrk="1" hangingPunct="1">
              <a:lnSpc>
                <a:spcPct val="90000"/>
              </a:lnSpc>
              <a:buFontTx/>
              <a:buNone/>
            </a:pPr>
            <a:r>
              <a:rPr lang="en-US" sz="2400" dirty="0" smtClean="0"/>
              <a:t>b. </a:t>
            </a:r>
            <a:r>
              <a:rPr lang="en-US" sz="2400" dirty="0" smtClean="0">
                <a:solidFill>
                  <a:srgbClr val="FF0000"/>
                </a:solidFill>
              </a:rPr>
              <a:t>Macroeconomics</a:t>
            </a:r>
            <a:r>
              <a:rPr lang="en-US" sz="2400" dirty="0" smtClean="0"/>
              <a:t>: Concerned with the overall performance of the economy. </a:t>
            </a:r>
          </a:p>
          <a:p>
            <a:pPr lvl="1">
              <a:lnSpc>
                <a:spcPct val="90000"/>
              </a:lnSpc>
            </a:pPr>
            <a:r>
              <a:rPr lang="en-US" sz="2400" dirty="0" smtClean="0"/>
              <a:t>This concept came into being after 1935 when General Theory of Employment, Internet and Money was published by John Maynard Keynes.</a:t>
            </a:r>
          </a:p>
          <a:p>
            <a:pPr eaLnBrk="1" hangingPunct="1">
              <a:lnSpc>
                <a:spcPct val="90000"/>
              </a:lnSpc>
              <a:buFontTx/>
              <a:buNone/>
            </a:pPr>
            <a:endParaRPr lang="en-US" dirty="0" smtClean="0"/>
          </a:p>
          <a:p>
            <a:pPr eaLnBrk="1" hangingPunct="1">
              <a:lnSpc>
                <a:spcPct val="90000"/>
              </a:lnSpc>
              <a:buFontTx/>
              <a:buNone/>
            </a:pPr>
            <a:endParaRPr lang="en-US" dirty="0" smtClean="0"/>
          </a:p>
          <a:p>
            <a:pPr eaLnBrk="1" hangingPunct="1">
              <a:lnSpc>
                <a:spcPct val="90000"/>
              </a:lnSpc>
              <a:buFontTx/>
              <a:buNone/>
            </a:pPr>
            <a:endParaRPr lang="en-US" dirty="0" smtClean="0"/>
          </a:p>
        </p:txBody>
      </p:sp>
      <p:sp>
        <p:nvSpPr>
          <p:cNvPr id="2" name="Slide Number Placeholder 1"/>
          <p:cNvSpPr>
            <a:spLocks noGrp="1"/>
          </p:cNvSpPr>
          <p:nvPr>
            <p:ph type="sldNum" sz="quarter" idx="12"/>
          </p:nvPr>
        </p:nvSpPr>
        <p:spPr/>
        <p:txBody>
          <a:bodyPr/>
          <a:lstStyle/>
          <a:p>
            <a:fld id="{5C7E17D6-F8D0-4938-9CB1-6B4911052CB1}" type="slidenum">
              <a:rPr lang="en-US" smtClean="0"/>
              <a:t>22</a:t>
            </a:fld>
            <a:endParaRPr lang="en-US"/>
          </a:p>
        </p:txBody>
      </p:sp>
      <p:sp>
        <p:nvSpPr>
          <p:cNvPr id="3" name="Footer Placeholder 2"/>
          <p:cNvSpPr>
            <a:spLocks noGrp="1"/>
          </p:cNvSpPr>
          <p:nvPr>
            <p:ph type="ftr" sz="quarter" idx="11"/>
          </p:nvPr>
        </p:nvSpPr>
        <p:spPr/>
        <p:txBody>
          <a:bodyPr/>
          <a:lstStyle/>
          <a:p>
            <a:r>
              <a:rPr lang="en-US" smtClean="0"/>
              <a:t>S Nehra ITE Unit I</a:t>
            </a:r>
            <a:endParaRPr lang="en-US"/>
          </a:p>
        </p:txBody>
      </p:sp>
    </p:spTree>
    <p:extLst>
      <p:ext uri="{BB962C8B-B14F-4D97-AF65-F5344CB8AC3E}">
        <p14:creationId xmlns:p14="http://schemas.microsoft.com/office/powerpoint/2010/main" val="37591207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en-US" dirty="0" smtClean="0"/>
              <a:t>Scope of Microeconomics</a:t>
            </a:r>
          </a:p>
        </p:txBody>
      </p:sp>
      <p:sp>
        <p:nvSpPr>
          <p:cNvPr id="84995" name="Rectangle 3"/>
          <p:cNvSpPr>
            <a:spLocks noGrp="1" noChangeArrowheads="1"/>
          </p:cNvSpPr>
          <p:nvPr>
            <p:ph idx="1"/>
          </p:nvPr>
        </p:nvSpPr>
        <p:spPr>
          <a:xfrm>
            <a:off x="1374227" y="1879854"/>
            <a:ext cx="7696200" cy="4114800"/>
          </a:xfrm>
        </p:spPr>
        <p:txBody>
          <a:bodyPr>
            <a:normAutofit/>
          </a:bodyPr>
          <a:lstStyle/>
          <a:p>
            <a:pPr marL="457200" indent="-457200">
              <a:buFont typeface="+mj-lt"/>
              <a:buAutoNum type="arabicPeriod"/>
            </a:pPr>
            <a:r>
              <a:rPr lang="en-US" sz="2400" dirty="0" smtClean="0"/>
              <a:t>Theory of consumer </a:t>
            </a:r>
            <a:r>
              <a:rPr lang="en-US" sz="2400" dirty="0" err="1" smtClean="0"/>
              <a:t>behaviour</a:t>
            </a:r>
            <a:endParaRPr lang="en-US" sz="2400" dirty="0" smtClean="0"/>
          </a:p>
          <a:p>
            <a:pPr marL="457200" indent="-457200">
              <a:buFont typeface="+mj-lt"/>
              <a:buAutoNum type="arabicPeriod"/>
            </a:pPr>
            <a:r>
              <a:rPr lang="en-US" sz="2400" dirty="0" smtClean="0"/>
              <a:t>Theory of Production and Cost</a:t>
            </a:r>
          </a:p>
          <a:p>
            <a:pPr marL="457200" indent="-457200">
              <a:buFont typeface="+mj-lt"/>
              <a:buAutoNum type="arabicPeriod"/>
            </a:pPr>
            <a:r>
              <a:rPr lang="en-US" sz="2400" dirty="0" smtClean="0"/>
              <a:t>Theory of Factor Pricing </a:t>
            </a:r>
          </a:p>
          <a:p>
            <a:pPr marL="457200" indent="-457200">
              <a:buFont typeface="+mj-lt"/>
              <a:buAutoNum type="arabicPeriod"/>
            </a:pPr>
            <a:r>
              <a:rPr lang="en-US" sz="2400" dirty="0" smtClean="0"/>
              <a:t>Theory of Economic Welfare</a:t>
            </a:r>
          </a:p>
        </p:txBody>
      </p:sp>
      <p:sp>
        <p:nvSpPr>
          <p:cNvPr id="2" name="Slide Number Placeholder 1"/>
          <p:cNvSpPr>
            <a:spLocks noGrp="1"/>
          </p:cNvSpPr>
          <p:nvPr>
            <p:ph type="sldNum" sz="quarter" idx="12"/>
          </p:nvPr>
        </p:nvSpPr>
        <p:spPr/>
        <p:txBody>
          <a:bodyPr/>
          <a:lstStyle/>
          <a:p>
            <a:fld id="{5C7E17D6-F8D0-4938-9CB1-6B4911052CB1}" type="slidenum">
              <a:rPr lang="en-US" smtClean="0"/>
              <a:t>23</a:t>
            </a:fld>
            <a:endParaRPr lang="en-US"/>
          </a:p>
        </p:txBody>
      </p:sp>
      <p:sp>
        <p:nvSpPr>
          <p:cNvPr id="3" name="Footer Placeholder 2"/>
          <p:cNvSpPr>
            <a:spLocks noGrp="1"/>
          </p:cNvSpPr>
          <p:nvPr>
            <p:ph type="ftr" sz="quarter" idx="11"/>
          </p:nvPr>
        </p:nvSpPr>
        <p:spPr/>
        <p:txBody>
          <a:bodyPr/>
          <a:lstStyle/>
          <a:p>
            <a:r>
              <a:rPr lang="en-US" smtClean="0"/>
              <a:t>S Nehra ITE Unit I</a:t>
            </a:r>
            <a:endParaRPr lang="en-US"/>
          </a:p>
        </p:txBody>
      </p:sp>
    </p:spTree>
    <p:extLst>
      <p:ext uri="{BB962C8B-B14F-4D97-AF65-F5344CB8AC3E}">
        <p14:creationId xmlns:p14="http://schemas.microsoft.com/office/powerpoint/2010/main" val="36862586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dirty="0" smtClean="0"/>
              <a:t>Scope of Macroeconomics </a:t>
            </a:r>
            <a:r>
              <a:rPr lang="en-US" dirty="0"/>
              <a:t>-</a:t>
            </a:r>
          </a:p>
        </p:txBody>
      </p:sp>
      <p:sp>
        <p:nvSpPr>
          <p:cNvPr id="60419" name="Rectangle 3"/>
          <p:cNvSpPr>
            <a:spLocks noGrp="1" noChangeArrowheads="1"/>
          </p:cNvSpPr>
          <p:nvPr>
            <p:ph idx="1"/>
          </p:nvPr>
        </p:nvSpPr>
        <p:spPr/>
        <p:txBody>
          <a:bodyPr>
            <a:normAutofit/>
          </a:bodyPr>
          <a:lstStyle/>
          <a:p>
            <a:pPr marL="457200" indent="-457200">
              <a:buFont typeface="+mj-lt"/>
              <a:buAutoNum type="arabicPeriod"/>
            </a:pPr>
            <a:r>
              <a:rPr lang="en-US" sz="2400" dirty="0"/>
              <a:t>Theory of income and employment</a:t>
            </a:r>
          </a:p>
          <a:p>
            <a:pPr marL="457200" indent="-457200">
              <a:buFont typeface="+mj-lt"/>
              <a:buAutoNum type="arabicPeriod"/>
            </a:pPr>
            <a:r>
              <a:rPr lang="en-US" sz="2400" dirty="0"/>
              <a:t>Theory of consumption &amp; investment</a:t>
            </a:r>
          </a:p>
          <a:p>
            <a:pPr marL="457200" indent="-457200">
              <a:buFont typeface="+mj-lt"/>
              <a:buAutoNum type="arabicPeriod"/>
            </a:pPr>
            <a:r>
              <a:rPr lang="en-US" sz="2400" dirty="0"/>
              <a:t>Theory of business cycles</a:t>
            </a:r>
          </a:p>
          <a:p>
            <a:pPr marL="457200" indent="-457200">
              <a:buFont typeface="+mj-lt"/>
              <a:buAutoNum type="arabicPeriod"/>
            </a:pPr>
            <a:r>
              <a:rPr lang="en-US" sz="2400" dirty="0"/>
              <a:t>Theory of general price level</a:t>
            </a:r>
          </a:p>
          <a:p>
            <a:pPr marL="457200" indent="-457200">
              <a:buFont typeface="+mj-lt"/>
              <a:buAutoNum type="arabicPeriod"/>
            </a:pPr>
            <a:r>
              <a:rPr lang="en-US" sz="2400" dirty="0"/>
              <a:t>Theory of economic growth</a:t>
            </a:r>
          </a:p>
          <a:p>
            <a:pPr marL="457200" indent="-457200">
              <a:buFont typeface="+mj-lt"/>
              <a:buAutoNum type="arabicPeriod"/>
            </a:pPr>
            <a:r>
              <a:rPr lang="en-US" sz="2400" dirty="0"/>
              <a:t>Theory of international trade</a:t>
            </a:r>
          </a:p>
        </p:txBody>
      </p:sp>
      <p:sp>
        <p:nvSpPr>
          <p:cNvPr id="2" name="Slide Number Placeholder 1"/>
          <p:cNvSpPr>
            <a:spLocks noGrp="1"/>
          </p:cNvSpPr>
          <p:nvPr>
            <p:ph type="sldNum" sz="quarter" idx="12"/>
          </p:nvPr>
        </p:nvSpPr>
        <p:spPr/>
        <p:txBody>
          <a:bodyPr/>
          <a:lstStyle/>
          <a:p>
            <a:fld id="{5C7E17D6-F8D0-4938-9CB1-6B4911052CB1}" type="slidenum">
              <a:rPr lang="en-US" smtClean="0"/>
              <a:t>24</a:t>
            </a:fld>
            <a:endParaRPr lang="en-US"/>
          </a:p>
        </p:txBody>
      </p:sp>
      <p:sp>
        <p:nvSpPr>
          <p:cNvPr id="3" name="Footer Placeholder 2"/>
          <p:cNvSpPr>
            <a:spLocks noGrp="1"/>
          </p:cNvSpPr>
          <p:nvPr>
            <p:ph type="ftr" sz="quarter" idx="11"/>
          </p:nvPr>
        </p:nvSpPr>
        <p:spPr/>
        <p:txBody>
          <a:bodyPr/>
          <a:lstStyle/>
          <a:p>
            <a:r>
              <a:rPr lang="en-US" smtClean="0"/>
              <a:t>S Nehra ITE Unit I</a:t>
            </a:r>
            <a:endParaRPr lang="en-US"/>
          </a:p>
        </p:txBody>
      </p:sp>
    </p:spTree>
    <p:extLst>
      <p:ext uri="{BB962C8B-B14F-4D97-AF65-F5344CB8AC3E}">
        <p14:creationId xmlns:p14="http://schemas.microsoft.com/office/powerpoint/2010/main" val="33164596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9048" y="290404"/>
            <a:ext cx="7467600" cy="639762"/>
          </a:xfrm>
        </p:spPr>
        <p:txBody>
          <a:bodyPr>
            <a:normAutofit fontScale="90000"/>
          </a:bodyPr>
          <a:lstStyle/>
          <a:p>
            <a:r>
              <a:rPr lang="en-US" dirty="0" smtClean="0"/>
              <a:t>Difference</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575220106"/>
              </p:ext>
            </p:extLst>
          </p:nvPr>
        </p:nvGraphicFramePr>
        <p:xfrm>
          <a:off x="1166648" y="1134618"/>
          <a:ext cx="10011104" cy="5021179"/>
        </p:xfrm>
        <a:graphic>
          <a:graphicData uri="http://schemas.openxmlformats.org/drawingml/2006/table">
            <a:tbl>
              <a:tblPr firstRow="1" bandRow="1">
                <a:tableStyleId>{5C22544A-7EE6-4342-B048-85BDC9FD1C3A}</a:tableStyleId>
              </a:tblPr>
              <a:tblGrid>
                <a:gridCol w="2758161"/>
                <a:gridCol w="3915908"/>
                <a:gridCol w="3337035"/>
              </a:tblGrid>
              <a:tr h="315368">
                <a:tc>
                  <a:txBody>
                    <a:bodyPr/>
                    <a:lstStyle/>
                    <a:p>
                      <a:r>
                        <a:rPr lang="en-US" dirty="0" smtClean="0"/>
                        <a:t>Basis</a:t>
                      </a:r>
                      <a:endParaRPr lang="en-US" dirty="0"/>
                    </a:p>
                  </a:txBody>
                  <a:tcPr/>
                </a:tc>
                <a:tc>
                  <a:txBody>
                    <a:bodyPr/>
                    <a:lstStyle/>
                    <a:p>
                      <a:r>
                        <a:rPr lang="en-US" dirty="0" smtClean="0"/>
                        <a:t>Micro Economics</a:t>
                      </a:r>
                      <a:endParaRPr lang="en-US" dirty="0"/>
                    </a:p>
                  </a:txBody>
                  <a:tcPr/>
                </a:tc>
                <a:tc>
                  <a:txBody>
                    <a:bodyPr/>
                    <a:lstStyle/>
                    <a:p>
                      <a:r>
                        <a:rPr lang="en-US" dirty="0" smtClean="0"/>
                        <a:t>Macro Economics</a:t>
                      </a:r>
                      <a:endParaRPr lang="en-US" dirty="0"/>
                    </a:p>
                  </a:txBody>
                  <a:tcPr/>
                </a:tc>
              </a:tr>
              <a:tr h="315368">
                <a:tc>
                  <a:txBody>
                    <a:bodyPr/>
                    <a:lstStyle/>
                    <a:p>
                      <a:r>
                        <a:rPr lang="en-US" dirty="0" smtClean="0"/>
                        <a:t>Unit of Study</a:t>
                      </a:r>
                      <a:endParaRPr lang="en-US" dirty="0"/>
                    </a:p>
                  </a:txBody>
                  <a:tcPr/>
                </a:tc>
                <a:tc>
                  <a:txBody>
                    <a:bodyPr/>
                    <a:lstStyle/>
                    <a:p>
                      <a:r>
                        <a:rPr lang="en-US" dirty="0" smtClean="0"/>
                        <a:t>Individual</a:t>
                      </a:r>
                      <a:endParaRPr lang="en-US" dirty="0"/>
                    </a:p>
                  </a:txBody>
                  <a:tcPr/>
                </a:tc>
                <a:tc>
                  <a:txBody>
                    <a:bodyPr/>
                    <a:lstStyle/>
                    <a:p>
                      <a:r>
                        <a:rPr lang="en-US" dirty="0" smtClean="0"/>
                        <a:t>Aggregate</a:t>
                      </a:r>
                      <a:endParaRPr lang="en-US" dirty="0"/>
                    </a:p>
                  </a:txBody>
                  <a:tcPr/>
                </a:tc>
              </a:tr>
              <a:tr h="315368">
                <a:tc>
                  <a:txBody>
                    <a:bodyPr/>
                    <a:lstStyle/>
                    <a:p>
                      <a:r>
                        <a:rPr lang="en-US" dirty="0" smtClean="0"/>
                        <a:t>Method</a:t>
                      </a:r>
                      <a:endParaRPr lang="en-US" dirty="0"/>
                    </a:p>
                  </a:txBody>
                  <a:tcPr/>
                </a:tc>
                <a:tc>
                  <a:txBody>
                    <a:bodyPr/>
                    <a:lstStyle/>
                    <a:p>
                      <a:r>
                        <a:rPr lang="en-US" dirty="0" smtClean="0"/>
                        <a:t>Slicing</a:t>
                      </a:r>
                      <a:endParaRPr lang="en-US" dirty="0"/>
                    </a:p>
                  </a:txBody>
                  <a:tcPr/>
                </a:tc>
                <a:tc>
                  <a:txBody>
                    <a:bodyPr/>
                    <a:lstStyle/>
                    <a:p>
                      <a:r>
                        <a:rPr lang="en-US" dirty="0" smtClean="0"/>
                        <a:t>Complete</a:t>
                      </a:r>
                    </a:p>
                  </a:txBody>
                  <a:tcPr/>
                </a:tc>
              </a:tr>
              <a:tr h="814939">
                <a:tc>
                  <a:txBody>
                    <a:bodyPr/>
                    <a:lstStyle/>
                    <a:p>
                      <a:r>
                        <a:rPr lang="en-US" dirty="0" smtClean="0"/>
                        <a:t>Subject Matter</a:t>
                      </a:r>
                      <a:endParaRPr lang="en-US" dirty="0"/>
                    </a:p>
                  </a:txBody>
                  <a:tcPr/>
                </a:tc>
                <a:tc>
                  <a:txBody>
                    <a:bodyPr/>
                    <a:lstStyle/>
                    <a:p>
                      <a:r>
                        <a:rPr lang="en-US" dirty="0" smtClean="0"/>
                        <a:t>Study of</a:t>
                      </a:r>
                      <a:r>
                        <a:rPr lang="en-US" baseline="0" dirty="0" smtClean="0"/>
                        <a:t> </a:t>
                      </a:r>
                      <a:r>
                        <a:rPr lang="en-US" dirty="0" smtClean="0"/>
                        <a:t>product and factor pricing</a:t>
                      </a:r>
                      <a:endParaRPr lang="en-US" dirty="0"/>
                    </a:p>
                  </a:txBody>
                  <a:tcPr/>
                </a:tc>
                <a:tc>
                  <a:txBody>
                    <a:bodyPr/>
                    <a:lstStyle/>
                    <a:p>
                      <a:r>
                        <a:rPr lang="en-US" dirty="0" smtClean="0"/>
                        <a:t>Study of National income, general level of prices, business cycle</a:t>
                      </a:r>
                    </a:p>
                  </a:txBody>
                  <a:tcPr/>
                </a:tc>
              </a:tr>
              <a:tr h="551896">
                <a:tc>
                  <a:txBody>
                    <a:bodyPr/>
                    <a:lstStyle/>
                    <a:p>
                      <a:r>
                        <a:rPr lang="en-US" dirty="0" smtClean="0"/>
                        <a:t>Basis</a:t>
                      </a:r>
                      <a:endParaRPr lang="en-US" dirty="0"/>
                    </a:p>
                  </a:txBody>
                  <a:tcPr/>
                </a:tc>
                <a:tc>
                  <a:txBody>
                    <a:bodyPr/>
                    <a:lstStyle/>
                    <a:p>
                      <a:r>
                        <a:rPr lang="en-US" dirty="0" smtClean="0"/>
                        <a:t>Based on</a:t>
                      </a:r>
                    </a:p>
                    <a:p>
                      <a:r>
                        <a:rPr lang="en-US" dirty="0" smtClean="0"/>
                        <a:t>independence</a:t>
                      </a:r>
                      <a:endParaRPr lang="en-US" dirty="0"/>
                    </a:p>
                  </a:txBody>
                  <a:tcPr/>
                </a:tc>
                <a:tc>
                  <a:txBody>
                    <a:bodyPr/>
                    <a:lstStyle/>
                    <a:p>
                      <a:r>
                        <a:rPr lang="en-US" dirty="0" smtClean="0"/>
                        <a:t>Based on Interdependence</a:t>
                      </a:r>
                    </a:p>
                  </a:txBody>
                  <a:tcPr/>
                </a:tc>
              </a:tr>
              <a:tr h="331680">
                <a:tc>
                  <a:txBody>
                    <a:bodyPr/>
                    <a:lstStyle/>
                    <a:p>
                      <a:r>
                        <a:rPr lang="en-US" dirty="0" smtClean="0"/>
                        <a:t>Core of study</a:t>
                      </a:r>
                      <a:endParaRPr lang="en-US" dirty="0"/>
                    </a:p>
                  </a:txBody>
                  <a:tcPr/>
                </a:tc>
                <a:tc>
                  <a:txBody>
                    <a:bodyPr/>
                    <a:lstStyle/>
                    <a:p>
                      <a:r>
                        <a:rPr lang="en-US" dirty="0" smtClean="0"/>
                        <a:t>Price</a:t>
                      </a:r>
                      <a:r>
                        <a:rPr lang="en-US" baseline="0" dirty="0" smtClean="0"/>
                        <a:t> </a:t>
                      </a:r>
                      <a:r>
                        <a:rPr lang="en-US" dirty="0" smtClean="0"/>
                        <a:t>Theory</a:t>
                      </a:r>
                    </a:p>
                  </a:txBody>
                  <a:tcPr/>
                </a:tc>
                <a:tc>
                  <a:txBody>
                    <a:bodyPr/>
                    <a:lstStyle/>
                    <a:p>
                      <a:r>
                        <a:rPr lang="en-US" dirty="0" smtClean="0"/>
                        <a:t>Income</a:t>
                      </a:r>
                      <a:endParaRPr lang="en-US" dirty="0"/>
                    </a:p>
                  </a:txBody>
                  <a:tcPr/>
                </a:tc>
              </a:tr>
              <a:tr h="315368">
                <a:tc>
                  <a:txBody>
                    <a:bodyPr/>
                    <a:lstStyle/>
                    <a:p>
                      <a:r>
                        <a:rPr lang="en-US" dirty="0" smtClean="0"/>
                        <a:t>Advocated by</a:t>
                      </a:r>
                      <a:endParaRPr lang="en-US" dirty="0"/>
                    </a:p>
                  </a:txBody>
                  <a:tcPr/>
                </a:tc>
                <a:tc>
                  <a:txBody>
                    <a:bodyPr/>
                    <a:lstStyle/>
                    <a:p>
                      <a:r>
                        <a:rPr lang="en-US" dirty="0" smtClean="0"/>
                        <a:t>Alfred Marshall</a:t>
                      </a:r>
                      <a:endParaRPr lang="en-US" dirty="0"/>
                    </a:p>
                  </a:txBody>
                  <a:tcPr/>
                </a:tc>
                <a:tc>
                  <a:txBody>
                    <a:bodyPr/>
                    <a:lstStyle/>
                    <a:p>
                      <a:r>
                        <a:rPr lang="en-US" dirty="0" smtClean="0"/>
                        <a:t>John Maynard Keynes</a:t>
                      </a:r>
                      <a:endParaRPr lang="en-US" dirty="0"/>
                    </a:p>
                  </a:txBody>
                  <a:tcPr/>
                </a:tc>
              </a:tr>
              <a:tr h="551896">
                <a:tc>
                  <a:txBody>
                    <a:bodyPr/>
                    <a:lstStyle/>
                    <a:p>
                      <a:r>
                        <a:rPr lang="en-US" dirty="0" smtClean="0"/>
                        <a:t>Vision</a:t>
                      </a:r>
                      <a:endParaRPr lang="en-US" dirty="0"/>
                    </a:p>
                  </a:txBody>
                  <a:tcPr/>
                </a:tc>
                <a:tc>
                  <a:txBody>
                    <a:bodyPr/>
                    <a:lstStyle/>
                    <a:p>
                      <a:r>
                        <a:rPr lang="en-US" dirty="0" smtClean="0"/>
                        <a:t>Worms eye view :</a:t>
                      </a:r>
                    </a:p>
                    <a:p>
                      <a:r>
                        <a:rPr lang="en-US" dirty="0" smtClean="0"/>
                        <a:t>study of a tree</a:t>
                      </a:r>
                    </a:p>
                  </a:txBody>
                  <a:tcPr/>
                </a:tc>
                <a:tc>
                  <a:txBody>
                    <a:bodyPr/>
                    <a:lstStyle/>
                    <a:p>
                      <a:r>
                        <a:rPr lang="en-US" dirty="0" smtClean="0"/>
                        <a:t>Birds eye view: Forest as a</a:t>
                      </a:r>
                      <a:r>
                        <a:rPr lang="en-US" baseline="0" dirty="0" smtClean="0"/>
                        <a:t> </a:t>
                      </a:r>
                      <a:r>
                        <a:rPr lang="en-US" dirty="0" smtClean="0"/>
                        <a:t>whole</a:t>
                      </a:r>
                      <a:endParaRPr lang="en-US" dirty="0"/>
                    </a:p>
                  </a:txBody>
                  <a:tcPr/>
                </a:tc>
              </a:tr>
              <a:tr h="315368">
                <a:tc>
                  <a:txBody>
                    <a:bodyPr/>
                    <a:lstStyle/>
                    <a:p>
                      <a:r>
                        <a:rPr lang="en-US" dirty="0" smtClean="0"/>
                        <a:t>Approach</a:t>
                      </a:r>
                      <a:endParaRPr lang="en-US" dirty="0"/>
                    </a:p>
                  </a:txBody>
                  <a:tcPr/>
                </a:tc>
                <a:tc>
                  <a:txBody>
                    <a:bodyPr/>
                    <a:lstStyle/>
                    <a:p>
                      <a:r>
                        <a:rPr lang="en-US" dirty="0" smtClean="0"/>
                        <a:t>Individualistic</a:t>
                      </a:r>
                      <a:endParaRPr lang="en-US" dirty="0"/>
                    </a:p>
                  </a:txBody>
                  <a:tcPr/>
                </a:tc>
                <a:tc>
                  <a:txBody>
                    <a:bodyPr/>
                    <a:lstStyle/>
                    <a:p>
                      <a:r>
                        <a:rPr lang="en-US" dirty="0" smtClean="0"/>
                        <a:t>Aggregative</a:t>
                      </a:r>
                      <a:endParaRPr lang="en-US" dirty="0"/>
                    </a:p>
                  </a:txBody>
                  <a:tcPr/>
                </a:tc>
              </a:tr>
              <a:tr h="315368">
                <a:tc>
                  <a:txBody>
                    <a:bodyPr/>
                    <a:lstStyle/>
                    <a:p>
                      <a:r>
                        <a:rPr lang="en-US" dirty="0" smtClean="0"/>
                        <a:t>Objective</a:t>
                      </a:r>
                      <a:endParaRPr lang="en-US" dirty="0"/>
                    </a:p>
                  </a:txBody>
                  <a:tcPr/>
                </a:tc>
                <a:tc>
                  <a:txBody>
                    <a:bodyPr/>
                    <a:lstStyle/>
                    <a:p>
                      <a:r>
                        <a:rPr lang="en-US" dirty="0" smtClean="0"/>
                        <a:t>Allocation of resources</a:t>
                      </a:r>
                      <a:endParaRPr lang="en-US" dirty="0"/>
                    </a:p>
                  </a:txBody>
                  <a:tcPr/>
                </a:tc>
                <a:tc>
                  <a:txBody>
                    <a:bodyPr/>
                    <a:lstStyle/>
                    <a:p>
                      <a:r>
                        <a:rPr lang="en-US" dirty="0" smtClean="0"/>
                        <a:t>Full </a:t>
                      </a:r>
                      <a:r>
                        <a:rPr lang="en-US" dirty="0" err="1" smtClean="0"/>
                        <a:t>empt</a:t>
                      </a:r>
                      <a:r>
                        <a:rPr lang="en-US" dirty="0" smtClean="0"/>
                        <a:t>. &amp; growth</a:t>
                      </a:r>
                      <a:endParaRPr lang="en-US" dirty="0"/>
                    </a:p>
                  </a:txBody>
                  <a:tcPr/>
                </a:tc>
              </a:tr>
              <a:tr h="315368">
                <a:tc>
                  <a:txBody>
                    <a:bodyPr/>
                    <a:lstStyle/>
                    <a:p>
                      <a:r>
                        <a:rPr lang="en-US" dirty="0" smtClean="0"/>
                        <a:t>Quality of Analysis</a:t>
                      </a:r>
                      <a:endParaRPr lang="en-US" dirty="0"/>
                    </a:p>
                  </a:txBody>
                  <a:tcPr/>
                </a:tc>
                <a:tc>
                  <a:txBody>
                    <a:bodyPr/>
                    <a:lstStyle/>
                    <a:p>
                      <a:r>
                        <a:rPr lang="en-US" dirty="0" smtClean="0"/>
                        <a:t>Simple and easy</a:t>
                      </a:r>
                      <a:endParaRPr lang="en-US" dirty="0"/>
                    </a:p>
                  </a:txBody>
                  <a:tcPr/>
                </a:tc>
                <a:tc>
                  <a:txBody>
                    <a:bodyPr/>
                    <a:lstStyle/>
                    <a:p>
                      <a:r>
                        <a:rPr lang="en-US" dirty="0" smtClean="0"/>
                        <a:t>Difficult and complicated</a:t>
                      </a:r>
                      <a:endParaRPr lang="en-US" dirty="0"/>
                    </a:p>
                  </a:txBody>
                  <a:tcPr/>
                </a:tc>
              </a:tr>
            </a:tbl>
          </a:graphicData>
        </a:graphic>
      </p:graphicFrame>
      <p:sp>
        <p:nvSpPr>
          <p:cNvPr id="3" name="Slide Number Placeholder 2"/>
          <p:cNvSpPr>
            <a:spLocks noGrp="1"/>
          </p:cNvSpPr>
          <p:nvPr>
            <p:ph type="sldNum" sz="quarter" idx="12"/>
          </p:nvPr>
        </p:nvSpPr>
        <p:spPr/>
        <p:txBody>
          <a:bodyPr/>
          <a:lstStyle/>
          <a:p>
            <a:fld id="{5C7E17D6-F8D0-4938-9CB1-6B4911052CB1}" type="slidenum">
              <a:rPr lang="en-US" smtClean="0"/>
              <a:t>25</a:t>
            </a:fld>
            <a:endParaRPr lang="en-US"/>
          </a:p>
        </p:txBody>
      </p:sp>
      <p:sp>
        <p:nvSpPr>
          <p:cNvPr id="7" name="Footer Placeholder 6"/>
          <p:cNvSpPr>
            <a:spLocks noGrp="1"/>
          </p:cNvSpPr>
          <p:nvPr>
            <p:ph type="ftr" sz="quarter" idx="11"/>
          </p:nvPr>
        </p:nvSpPr>
        <p:spPr/>
        <p:txBody>
          <a:bodyPr/>
          <a:lstStyle/>
          <a:p>
            <a:r>
              <a:rPr lang="en-US" smtClean="0"/>
              <a:t>S Nehra ITE Unit I</a:t>
            </a:r>
            <a:endParaRPr lang="en-US"/>
          </a:p>
        </p:txBody>
      </p:sp>
    </p:spTree>
    <p:extLst>
      <p:ext uri="{BB962C8B-B14F-4D97-AF65-F5344CB8AC3E}">
        <p14:creationId xmlns:p14="http://schemas.microsoft.com/office/powerpoint/2010/main" val="7960501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smtClean="0"/>
              <a:t>What determines the inflation rate?</a:t>
            </a:r>
          </a:p>
          <a:p>
            <a:pPr>
              <a:buFont typeface="Wingdings" panose="05000000000000000000" pitchFamily="2" charset="2"/>
              <a:buChar char="Ø"/>
            </a:pPr>
            <a:r>
              <a:rPr lang="en-US" sz="2400" dirty="0" smtClean="0"/>
              <a:t>What determines the production of DVDs?</a:t>
            </a:r>
          </a:p>
          <a:p>
            <a:pPr>
              <a:buFont typeface="Wingdings" panose="05000000000000000000" pitchFamily="2" charset="2"/>
              <a:buChar char="Ø"/>
            </a:pPr>
            <a:r>
              <a:rPr lang="en-US" sz="2400" dirty="0" smtClean="0"/>
              <a:t>What factors determine the price of petrol?</a:t>
            </a:r>
          </a:p>
          <a:p>
            <a:pPr>
              <a:buFont typeface="Wingdings" panose="05000000000000000000" pitchFamily="2" charset="2"/>
              <a:buChar char="Ø"/>
            </a:pPr>
            <a:r>
              <a:rPr lang="en-US" sz="2400" dirty="0" smtClean="0"/>
              <a:t>What determines the wage of auto workers?</a:t>
            </a:r>
          </a:p>
          <a:p>
            <a:pPr>
              <a:buFont typeface="Wingdings" panose="05000000000000000000" pitchFamily="2" charset="2"/>
              <a:buChar char="Ø"/>
            </a:pPr>
            <a:r>
              <a:rPr lang="en-US" sz="2400" dirty="0" smtClean="0"/>
              <a:t>Why are people buying more mobile phones?</a:t>
            </a:r>
          </a:p>
          <a:p>
            <a:pPr>
              <a:buFont typeface="Wingdings" panose="05000000000000000000" pitchFamily="2" charset="2"/>
              <a:buChar char="Ø"/>
            </a:pPr>
            <a:r>
              <a:rPr lang="en-US" sz="2400" dirty="0" smtClean="0"/>
              <a:t>Why did unemployment increase in 2008 and 2009?</a:t>
            </a:r>
          </a:p>
          <a:p>
            <a:pPr>
              <a:buFont typeface="Wingdings" panose="05000000000000000000" pitchFamily="2" charset="2"/>
              <a:buChar char="Ø"/>
            </a:pPr>
            <a:r>
              <a:rPr lang="en-US" sz="2400" dirty="0" smtClean="0"/>
              <a:t>Why did Japan’s economy stagnate during the 1990s?</a:t>
            </a:r>
          </a:p>
          <a:p>
            <a:pPr>
              <a:buFont typeface="Wingdings" panose="05000000000000000000" pitchFamily="2" charset="2"/>
              <a:buChar char="Ø"/>
            </a:pPr>
            <a:r>
              <a:rPr lang="en-US" sz="2400" dirty="0" smtClean="0"/>
              <a:t>Can the Reserve Bank of India bring prosperity by keeping interest rates low?</a:t>
            </a:r>
          </a:p>
          <a:p>
            <a:endParaRPr lang="en-US" dirty="0" smtClean="0"/>
          </a:p>
          <a:p>
            <a:endParaRPr lang="en-US" dirty="0"/>
          </a:p>
        </p:txBody>
      </p:sp>
      <p:sp>
        <p:nvSpPr>
          <p:cNvPr id="6" name="Slide Number Placeholder 5"/>
          <p:cNvSpPr>
            <a:spLocks noGrp="1"/>
          </p:cNvSpPr>
          <p:nvPr>
            <p:ph type="sldNum" sz="quarter" idx="12"/>
          </p:nvPr>
        </p:nvSpPr>
        <p:spPr/>
        <p:txBody>
          <a:bodyPr/>
          <a:lstStyle/>
          <a:p>
            <a:fld id="{5C7E17D6-F8D0-4938-9CB1-6B4911052CB1}" type="slidenum">
              <a:rPr lang="en-US" smtClean="0"/>
              <a:t>26</a:t>
            </a:fld>
            <a:endParaRPr lang="en-US"/>
          </a:p>
        </p:txBody>
      </p:sp>
      <p:sp>
        <p:nvSpPr>
          <p:cNvPr id="7" name="Footer Placeholder 6"/>
          <p:cNvSpPr>
            <a:spLocks noGrp="1"/>
          </p:cNvSpPr>
          <p:nvPr>
            <p:ph type="ftr" sz="quarter" idx="11"/>
          </p:nvPr>
        </p:nvSpPr>
        <p:spPr/>
        <p:txBody>
          <a:bodyPr/>
          <a:lstStyle/>
          <a:p>
            <a:r>
              <a:rPr lang="en-US" smtClean="0"/>
              <a:t>S Nehra ITE Unit I</a:t>
            </a:r>
            <a:endParaRPr lang="en-US"/>
          </a:p>
        </p:txBody>
      </p:sp>
    </p:spTree>
    <p:extLst>
      <p:ext uri="{BB962C8B-B14F-4D97-AF65-F5344CB8AC3E}">
        <p14:creationId xmlns:p14="http://schemas.microsoft.com/office/powerpoint/2010/main" val="38851649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Review question on micro &amp; macro economics</a:t>
            </a:r>
            <a:endParaRPr lang="en-US"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US" sz="2400" dirty="0" smtClean="0"/>
              <a:t>Consider a big event, such as, Cricket World Cup final match at Eden Garden stadium of Kolkata in India.</a:t>
            </a:r>
          </a:p>
          <a:p>
            <a:pPr algn="just"/>
            <a:r>
              <a:rPr lang="en-US" sz="2400" dirty="0" smtClean="0">
                <a:solidFill>
                  <a:srgbClr val="FF0000"/>
                </a:solidFill>
              </a:rPr>
              <a:t>From a micro economic point of view:</a:t>
            </a:r>
          </a:p>
          <a:p>
            <a:pPr marL="822960" lvl="1" indent="-457200" algn="just">
              <a:buFont typeface="+mj-lt"/>
              <a:buAutoNum type="arabicPeriod"/>
            </a:pPr>
            <a:r>
              <a:rPr lang="en-US" sz="2400" dirty="0" smtClean="0"/>
              <a:t>What are the factors influencing demand and supply of tickets?</a:t>
            </a:r>
          </a:p>
          <a:p>
            <a:pPr marL="822960" lvl="1" indent="-457200" algn="just">
              <a:buFont typeface="+mj-lt"/>
              <a:buAutoNum type="arabicPeriod"/>
            </a:pPr>
            <a:r>
              <a:rPr lang="en-US" sz="2400" dirty="0" smtClean="0"/>
              <a:t>Is the market for tickets is competitive or monopolistic?</a:t>
            </a:r>
          </a:p>
          <a:p>
            <a:pPr marL="457200" indent="-457200" algn="just"/>
            <a:r>
              <a:rPr lang="en-US" sz="2400" dirty="0" smtClean="0">
                <a:solidFill>
                  <a:srgbClr val="FF0000"/>
                </a:solidFill>
              </a:rPr>
              <a:t>From a macro economic point of view:</a:t>
            </a:r>
          </a:p>
          <a:p>
            <a:pPr marL="822960" lvl="1" indent="-457200" algn="just">
              <a:buFont typeface="+mj-lt"/>
              <a:buAutoNum type="arabicPeriod"/>
            </a:pPr>
            <a:r>
              <a:rPr lang="en-US" sz="2400" dirty="0" smtClean="0"/>
              <a:t>How might a big event affect tourism, spending and hence inflation rates and exchange rates?</a:t>
            </a:r>
          </a:p>
          <a:p>
            <a:pPr marL="822960" lvl="1" indent="-457200" algn="just">
              <a:buFont typeface="+mj-lt"/>
              <a:buAutoNum type="arabicPeriod"/>
            </a:pPr>
            <a:r>
              <a:rPr lang="en-US" sz="2400" dirty="0" smtClean="0"/>
              <a:t>How might a big event be affected by influences such as aggregate demand or interest rates?</a:t>
            </a:r>
          </a:p>
        </p:txBody>
      </p:sp>
      <p:sp>
        <p:nvSpPr>
          <p:cNvPr id="4" name="Slide Number Placeholder 3"/>
          <p:cNvSpPr>
            <a:spLocks noGrp="1"/>
          </p:cNvSpPr>
          <p:nvPr>
            <p:ph type="sldNum" sz="quarter" idx="12"/>
          </p:nvPr>
        </p:nvSpPr>
        <p:spPr/>
        <p:txBody>
          <a:bodyPr/>
          <a:lstStyle/>
          <a:p>
            <a:fld id="{5C7E17D6-F8D0-4938-9CB1-6B4911052CB1}" type="slidenum">
              <a:rPr lang="en-US" smtClean="0"/>
              <a:t>27</a:t>
            </a:fld>
            <a:endParaRPr lang="en-US"/>
          </a:p>
        </p:txBody>
      </p:sp>
      <p:sp>
        <p:nvSpPr>
          <p:cNvPr id="7" name="Footer Placeholder 6"/>
          <p:cNvSpPr>
            <a:spLocks noGrp="1"/>
          </p:cNvSpPr>
          <p:nvPr>
            <p:ph type="ftr" sz="quarter" idx="11"/>
          </p:nvPr>
        </p:nvSpPr>
        <p:spPr/>
        <p:txBody>
          <a:bodyPr/>
          <a:lstStyle/>
          <a:p>
            <a:r>
              <a:rPr lang="en-US" smtClean="0"/>
              <a:t>S Nehra ITE Unit I</a:t>
            </a:r>
            <a:endParaRPr lang="en-US"/>
          </a:p>
        </p:txBody>
      </p:sp>
    </p:spTree>
    <p:extLst>
      <p:ext uri="{BB962C8B-B14F-4D97-AF65-F5344CB8AC3E}">
        <p14:creationId xmlns:p14="http://schemas.microsoft.com/office/powerpoint/2010/main" val="27059246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Economic </a:t>
            </a:r>
            <a:r>
              <a:rPr lang="en-US" dirty="0"/>
              <a:t>system</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smtClean="0"/>
              <a:t> An </a:t>
            </a:r>
            <a:r>
              <a:rPr lang="en-US" sz="2400" dirty="0"/>
              <a:t>economic system is a mechanism which deals with the production, distribution and consumption of goods and services in a particular society and comprises of people, institutions and their relationships</a:t>
            </a:r>
            <a:r>
              <a:rPr lang="en-US" sz="2400" dirty="0" smtClean="0"/>
              <a:t>.</a:t>
            </a:r>
          </a:p>
          <a:p>
            <a:pPr>
              <a:buFont typeface="Wingdings" panose="05000000000000000000" pitchFamily="2" charset="2"/>
              <a:buChar char="Ø"/>
            </a:pPr>
            <a:r>
              <a:rPr lang="en-US" sz="2400" dirty="0"/>
              <a:t> It addresses the problems like the allocation or scarcity of resources. </a:t>
            </a:r>
          </a:p>
        </p:txBody>
      </p:sp>
      <p:sp>
        <p:nvSpPr>
          <p:cNvPr id="4" name="Footer Placeholder 3"/>
          <p:cNvSpPr>
            <a:spLocks noGrp="1"/>
          </p:cNvSpPr>
          <p:nvPr>
            <p:ph type="ftr" sz="quarter" idx="11"/>
          </p:nvPr>
        </p:nvSpPr>
        <p:spPr/>
        <p:txBody>
          <a:bodyPr/>
          <a:lstStyle/>
          <a:p>
            <a:r>
              <a:rPr lang="en-US" smtClean="0"/>
              <a:t>S Nehra ITE Unit I</a:t>
            </a:r>
            <a:endParaRPr lang="en-US"/>
          </a:p>
        </p:txBody>
      </p:sp>
      <p:sp>
        <p:nvSpPr>
          <p:cNvPr id="5" name="Slide Number Placeholder 4"/>
          <p:cNvSpPr>
            <a:spLocks noGrp="1"/>
          </p:cNvSpPr>
          <p:nvPr>
            <p:ph type="sldNum" sz="quarter" idx="12"/>
          </p:nvPr>
        </p:nvSpPr>
        <p:spPr/>
        <p:txBody>
          <a:bodyPr/>
          <a:lstStyle/>
          <a:p>
            <a:fld id="{5C7E17D6-F8D0-4938-9CB1-6B4911052CB1}" type="slidenum">
              <a:rPr lang="en-US" smtClean="0"/>
              <a:t>28</a:t>
            </a:fld>
            <a:endParaRPr lang="en-US"/>
          </a:p>
        </p:txBody>
      </p:sp>
    </p:spTree>
    <p:extLst>
      <p:ext uri="{BB962C8B-B14F-4D97-AF65-F5344CB8AC3E}">
        <p14:creationId xmlns:p14="http://schemas.microsoft.com/office/powerpoint/2010/main" val="15595926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213945" y="410487"/>
            <a:ext cx="9522372" cy="1134534"/>
          </a:xfrm>
        </p:spPr>
        <p:txBody>
          <a:bodyPr>
            <a:normAutofit fontScale="90000"/>
          </a:bodyPr>
          <a:lstStyle/>
          <a:p>
            <a:r>
              <a:rPr lang="en-US" b="1" dirty="0" smtClean="0"/>
              <a:t> </a:t>
            </a:r>
            <a:br>
              <a:rPr lang="en-US" b="1" dirty="0" smtClean="0"/>
            </a:br>
            <a:r>
              <a:rPr lang="en-US" b="1" dirty="0"/>
              <a:t/>
            </a:r>
            <a:br>
              <a:rPr lang="en-US" b="1" dirty="0"/>
            </a:br>
            <a:r>
              <a:rPr lang="en-US" b="1" dirty="0" smtClean="0"/>
              <a:t/>
            </a:r>
            <a:br>
              <a:rPr lang="en-US" b="1" dirty="0" smtClean="0"/>
            </a:br>
            <a:r>
              <a:rPr lang="en-US" b="1" dirty="0"/>
              <a:t/>
            </a:r>
            <a:br>
              <a:rPr lang="en-US" b="1" dirty="0"/>
            </a:br>
            <a:r>
              <a:rPr lang="en-US" b="1" dirty="0" smtClean="0"/>
              <a:t/>
            </a:r>
            <a:br>
              <a:rPr lang="en-US" b="1" dirty="0" smtClean="0"/>
            </a:br>
            <a:r>
              <a:rPr lang="en-US" b="1" dirty="0"/>
              <a:t/>
            </a:r>
            <a:br>
              <a:rPr lang="en-US" b="1" dirty="0"/>
            </a:br>
            <a:r>
              <a:rPr lang="en-US" b="1" dirty="0" smtClean="0"/>
              <a:t/>
            </a:r>
            <a:br>
              <a:rPr lang="en-US" b="1" dirty="0" smtClean="0"/>
            </a:br>
            <a:r>
              <a:rPr lang="en-US" b="1" dirty="0"/>
              <a:t/>
            </a:r>
            <a:br>
              <a:rPr lang="en-US" b="1" dirty="0"/>
            </a:br>
            <a:r>
              <a:rPr lang="en-US" b="1" dirty="0" smtClean="0"/>
              <a:t/>
            </a:r>
            <a:br>
              <a:rPr lang="en-US" b="1" dirty="0" smtClean="0"/>
            </a:br>
            <a:r>
              <a:rPr lang="en-US" b="1" dirty="0"/>
              <a:t/>
            </a:r>
            <a:br>
              <a:rPr lang="en-US" b="1" dirty="0"/>
            </a:br>
            <a:r>
              <a:rPr lang="en-US" b="1" dirty="0" smtClean="0"/>
              <a:t/>
            </a:r>
            <a:br>
              <a:rPr lang="en-US" b="1" dirty="0" smtClean="0"/>
            </a:br>
            <a:r>
              <a:rPr lang="en-US" dirty="0" smtClean="0"/>
              <a:t>Market</a:t>
            </a:r>
            <a:r>
              <a:rPr lang="en-US" dirty="0"/>
              <a:t>, Command and Mixed </a:t>
            </a:r>
            <a:r>
              <a:rPr lang="en-US" dirty="0" smtClean="0"/>
              <a:t>Economies</a:t>
            </a:r>
            <a:r>
              <a:rPr lang="en-US" dirty="0"/>
              <a:t/>
            </a:r>
            <a:br>
              <a:rPr lang="en-US" dirty="0"/>
            </a:br>
            <a:endParaRPr lang="en-US" dirty="0" smtClean="0"/>
          </a:p>
        </p:txBody>
      </p:sp>
      <p:sp>
        <p:nvSpPr>
          <p:cNvPr id="7171" name="Rectangle 3"/>
          <p:cNvSpPr>
            <a:spLocks noGrp="1" noChangeArrowheads="1"/>
          </p:cNvSpPr>
          <p:nvPr>
            <p:ph idx="1"/>
          </p:nvPr>
        </p:nvSpPr>
        <p:spPr>
          <a:xfrm>
            <a:off x="1213945" y="1828800"/>
            <a:ext cx="8692055" cy="4020207"/>
          </a:xfrm>
        </p:spPr>
        <p:txBody>
          <a:bodyPr>
            <a:noAutofit/>
          </a:bodyPr>
          <a:lstStyle/>
          <a:p>
            <a:pPr marL="457200" indent="-457200" eaLnBrk="1" hangingPunct="1">
              <a:buFont typeface="+mj-lt"/>
              <a:buAutoNum type="arabicPeriod"/>
            </a:pPr>
            <a:r>
              <a:rPr lang="en-US" sz="2400" dirty="0" smtClean="0"/>
              <a:t>Market Economy: Where individuals and private firms make the major decision about production &amp; consumption. It may also be called </a:t>
            </a:r>
            <a:r>
              <a:rPr lang="en-US" sz="2400" dirty="0" err="1" smtClean="0"/>
              <a:t>lassiez</a:t>
            </a:r>
            <a:r>
              <a:rPr lang="en-US" sz="2400" dirty="0" smtClean="0"/>
              <a:t>-faire economy.  Ex - America</a:t>
            </a:r>
          </a:p>
          <a:p>
            <a:pPr marL="457200" indent="-457200" eaLnBrk="1" hangingPunct="1">
              <a:buFont typeface="+mj-lt"/>
              <a:buAutoNum type="arabicPeriod"/>
            </a:pPr>
            <a:r>
              <a:rPr lang="en-US" sz="2400" dirty="0" smtClean="0"/>
              <a:t>Command Economy: Where the Government makes all important decisions about production &amp; distribution. Ex - Soviet Union. It may be called as communistic economy as well.</a:t>
            </a:r>
          </a:p>
          <a:p>
            <a:pPr marL="457200" indent="-457200" eaLnBrk="1" hangingPunct="1">
              <a:buFont typeface="+mj-lt"/>
              <a:buAutoNum type="arabicPeriod"/>
            </a:pPr>
            <a:r>
              <a:rPr lang="en-US" sz="2400" dirty="0" smtClean="0"/>
              <a:t>Mixed Economy: Where the decision pertaining to production, consumption &amp; distribution are taken by the Government  as well as the individual such a market is called to have a mixed economy. Ex- India</a:t>
            </a:r>
          </a:p>
        </p:txBody>
      </p:sp>
      <p:sp>
        <p:nvSpPr>
          <p:cNvPr id="2" name="Slide Number Placeholder 1"/>
          <p:cNvSpPr>
            <a:spLocks noGrp="1"/>
          </p:cNvSpPr>
          <p:nvPr>
            <p:ph type="sldNum" sz="quarter" idx="12"/>
          </p:nvPr>
        </p:nvSpPr>
        <p:spPr/>
        <p:txBody>
          <a:bodyPr/>
          <a:lstStyle/>
          <a:p>
            <a:fld id="{5C7E17D6-F8D0-4938-9CB1-6B4911052CB1}" type="slidenum">
              <a:rPr lang="en-US" smtClean="0"/>
              <a:t>29</a:t>
            </a:fld>
            <a:endParaRPr lang="en-US"/>
          </a:p>
        </p:txBody>
      </p:sp>
      <p:sp>
        <p:nvSpPr>
          <p:cNvPr id="3" name="Footer Placeholder 2"/>
          <p:cNvSpPr>
            <a:spLocks noGrp="1"/>
          </p:cNvSpPr>
          <p:nvPr>
            <p:ph type="ftr" sz="quarter" idx="11"/>
          </p:nvPr>
        </p:nvSpPr>
        <p:spPr/>
        <p:txBody>
          <a:bodyPr/>
          <a:lstStyle/>
          <a:p>
            <a:r>
              <a:rPr lang="en-US" smtClean="0"/>
              <a:t>S Nehra ITE Unit I</a:t>
            </a:r>
            <a:endParaRPr lang="en-US"/>
          </a:p>
        </p:txBody>
      </p:sp>
    </p:spTree>
    <p:extLst>
      <p:ext uri="{BB962C8B-B14F-4D97-AF65-F5344CB8AC3E}">
        <p14:creationId xmlns:p14="http://schemas.microsoft.com/office/powerpoint/2010/main" val="606986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reasons</a:t>
            </a:r>
            <a:endParaRPr lang="en-US" dirty="0"/>
          </a:p>
        </p:txBody>
      </p:sp>
      <p:sp>
        <p:nvSpPr>
          <p:cNvPr id="3" name="Content Placeholder 2"/>
          <p:cNvSpPr>
            <a:spLocks noGrp="1"/>
          </p:cNvSpPr>
          <p:nvPr>
            <p:ph idx="1"/>
          </p:nvPr>
        </p:nvSpPr>
        <p:spPr/>
        <p:txBody>
          <a:bodyPr>
            <a:normAutofit fontScale="92500" lnSpcReduction="20000"/>
          </a:bodyPr>
          <a:lstStyle/>
          <a:p>
            <a:pPr marL="457200" indent="-457200">
              <a:buFont typeface="+mj-lt"/>
              <a:buAutoNum type="arabicPeriod"/>
            </a:pPr>
            <a:r>
              <a:rPr lang="en-US" sz="2400" dirty="0" smtClean="0"/>
              <a:t>To understand society – Rich vs poor nations, Poverty, New innovations and jobs (</a:t>
            </a:r>
            <a:r>
              <a:rPr lang="en-US" sz="2400" dirty="0" err="1" smtClean="0"/>
              <a:t>facebook</a:t>
            </a:r>
            <a:r>
              <a:rPr lang="en-US" sz="2400" dirty="0" smtClean="0"/>
              <a:t>, </a:t>
            </a:r>
            <a:r>
              <a:rPr lang="en-US" sz="2400" dirty="0" err="1" smtClean="0"/>
              <a:t>youtube</a:t>
            </a:r>
            <a:r>
              <a:rPr lang="en-US" sz="2400" dirty="0" smtClean="0"/>
              <a:t>)</a:t>
            </a:r>
          </a:p>
          <a:p>
            <a:pPr lvl="1">
              <a:buFont typeface="Arial" panose="020B0604020202020204" pitchFamily="34" charset="0"/>
              <a:buChar char="•"/>
            </a:pPr>
            <a:r>
              <a:rPr lang="en-US" sz="2200" dirty="0"/>
              <a:t>Most of the nation’s and world’s significant social problems have an economic dimension </a:t>
            </a:r>
            <a:endParaRPr lang="en-US" sz="2200" dirty="0" smtClean="0"/>
          </a:p>
          <a:p>
            <a:pPr marL="457200" indent="-457200">
              <a:buFont typeface="+mj-lt"/>
              <a:buAutoNum type="arabicPeriod"/>
            </a:pPr>
            <a:r>
              <a:rPr lang="en-US" sz="2400" dirty="0" smtClean="0"/>
              <a:t>To </a:t>
            </a:r>
            <a:r>
              <a:rPr lang="en-US" sz="2400" dirty="0"/>
              <a:t>understand </a:t>
            </a:r>
            <a:r>
              <a:rPr lang="en-US" sz="2400" dirty="0" smtClean="0"/>
              <a:t>current global </a:t>
            </a:r>
            <a:r>
              <a:rPr lang="en-US" sz="2400" dirty="0"/>
              <a:t>affairs –  Ex- Barbie doll Made in </a:t>
            </a:r>
            <a:r>
              <a:rPr lang="en-US" sz="2400" dirty="0" smtClean="0"/>
              <a:t>China, Greece crisis, India &amp; China’s role in world economy </a:t>
            </a:r>
          </a:p>
          <a:p>
            <a:pPr marL="457200" indent="-457200">
              <a:buFont typeface="+mj-lt"/>
              <a:buAutoNum type="arabicPeriod"/>
            </a:pPr>
            <a:r>
              <a:rPr lang="en-US" sz="2400" dirty="0" smtClean="0"/>
              <a:t>To </a:t>
            </a:r>
            <a:r>
              <a:rPr lang="en-US" sz="2400" dirty="0"/>
              <a:t>be an informed citizen – Recession after 2008, understanding government policies, fuel prices, rupee depreciation against dollar etc.</a:t>
            </a:r>
          </a:p>
          <a:p>
            <a:pPr marL="457200" indent="-457200">
              <a:buFont typeface="+mj-lt"/>
              <a:buAutoNum type="arabicPeriod"/>
            </a:pPr>
            <a:r>
              <a:rPr lang="en-US" sz="2400" dirty="0"/>
              <a:t>Choosing your life’s occupation – You will know why you are </a:t>
            </a:r>
            <a:r>
              <a:rPr lang="en-US" sz="2400" dirty="0" smtClean="0"/>
              <a:t>unemployed?</a:t>
            </a:r>
          </a:p>
          <a:p>
            <a:pPr marL="457200" indent="-457200">
              <a:buFont typeface="+mj-lt"/>
              <a:buAutoNum type="arabicPeriod"/>
            </a:pPr>
            <a:r>
              <a:rPr lang="en-US" sz="2400" dirty="0" smtClean="0"/>
              <a:t>It is a subject of inquiry – Develops good analytical skills and problem solving skills - </a:t>
            </a:r>
            <a:r>
              <a:rPr lang="en-US" sz="2400" dirty="0" smtClean="0">
                <a:solidFill>
                  <a:srgbClr val="FF0000"/>
                </a:solidFill>
              </a:rPr>
              <a:t>Noble prize in Economics</a:t>
            </a:r>
          </a:p>
          <a:p>
            <a:pPr marL="822960" lvl="1" indent="-457200"/>
            <a:endParaRPr lang="en-US" i="1" dirty="0"/>
          </a:p>
          <a:p>
            <a:pPr marL="365760" lvl="1" indent="0">
              <a:buNone/>
            </a:pPr>
            <a:r>
              <a:rPr lang="en-US" sz="2200" i="1" dirty="0" smtClean="0">
                <a:solidFill>
                  <a:srgbClr val="FF0000"/>
                </a:solidFill>
              </a:rPr>
              <a:t>Disclaimer - Economics </a:t>
            </a:r>
            <a:r>
              <a:rPr lang="en-US" sz="2200" i="1" dirty="0">
                <a:solidFill>
                  <a:srgbClr val="FF0000"/>
                </a:solidFill>
              </a:rPr>
              <a:t>will not make you a genius.</a:t>
            </a:r>
          </a:p>
          <a:p>
            <a:endParaRPr lang="en-US" dirty="0"/>
          </a:p>
        </p:txBody>
      </p:sp>
      <p:sp>
        <p:nvSpPr>
          <p:cNvPr id="6" name="Slide Number Placeholder 5"/>
          <p:cNvSpPr>
            <a:spLocks noGrp="1"/>
          </p:cNvSpPr>
          <p:nvPr>
            <p:ph type="sldNum" sz="quarter" idx="12"/>
          </p:nvPr>
        </p:nvSpPr>
        <p:spPr/>
        <p:txBody>
          <a:bodyPr/>
          <a:lstStyle/>
          <a:p>
            <a:fld id="{5C7E17D6-F8D0-4938-9CB1-6B4911052CB1}" type="slidenum">
              <a:rPr lang="en-US" smtClean="0"/>
              <a:t>3</a:t>
            </a:fld>
            <a:endParaRPr lang="en-US"/>
          </a:p>
        </p:txBody>
      </p:sp>
      <p:sp>
        <p:nvSpPr>
          <p:cNvPr id="7" name="Footer Placeholder 6"/>
          <p:cNvSpPr>
            <a:spLocks noGrp="1"/>
          </p:cNvSpPr>
          <p:nvPr>
            <p:ph type="ftr" sz="quarter" idx="11"/>
          </p:nvPr>
        </p:nvSpPr>
        <p:spPr/>
        <p:txBody>
          <a:bodyPr/>
          <a:lstStyle/>
          <a:p>
            <a:r>
              <a:rPr lang="en-US" smtClean="0"/>
              <a:t>S Nehra ITE Unit I</a:t>
            </a:r>
            <a:endParaRPr lang="en-US"/>
          </a:p>
        </p:txBody>
      </p:sp>
    </p:spTree>
    <p:extLst>
      <p:ext uri="{BB962C8B-B14F-4D97-AF65-F5344CB8AC3E}">
        <p14:creationId xmlns:p14="http://schemas.microsoft.com/office/powerpoint/2010/main" val="18201265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10359"/>
            <a:ext cx="9037320" cy="1139003"/>
          </a:xfrm>
        </p:spPr>
        <p:txBody>
          <a:bodyPr>
            <a:normAutofit fontScale="90000"/>
          </a:bodyPr>
          <a:lstStyle/>
          <a:p>
            <a:r>
              <a:rPr lang="en-US" dirty="0" smtClean="0"/>
              <a:t>Nature / logic of economics / economic statements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smtClean="0"/>
              <a:t>Economics is a popular, useful and significant social science.</a:t>
            </a:r>
          </a:p>
          <a:p>
            <a:pPr>
              <a:buFont typeface="Wingdings" panose="05000000000000000000" pitchFamily="2" charset="2"/>
              <a:buChar char="Ø"/>
            </a:pPr>
            <a:r>
              <a:rPr lang="en-US" sz="2400" dirty="0" smtClean="0"/>
              <a:t>It involves economic activities of man.</a:t>
            </a:r>
          </a:p>
          <a:p>
            <a:pPr>
              <a:buFont typeface="Wingdings" panose="05000000000000000000" pitchFamily="2" charset="2"/>
              <a:buChar char="Ø"/>
            </a:pPr>
            <a:r>
              <a:rPr lang="en-US" sz="2400" dirty="0" smtClean="0"/>
              <a:t>Economists use the scientific approach to understand economic activities</a:t>
            </a:r>
          </a:p>
          <a:p>
            <a:pPr lvl="2">
              <a:buFont typeface="Arial" panose="020B0604020202020204" pitchFamily="34" charset="0"/>
              <a:buChar char="•"/>
            </a:pPr>
            <a:r>
              <a:rPr lang="en-US" sz="2000" i="1" dirty="0" smtClean="0"/>
              <a:t>Observation of facts, </a:t>
            </a:r>
          </a:p>
          <a:p>
            <a:pPr lvl="2">
              <a:buFont typeface="Arial" panose="020B0604020202020204" pitchFamily="34" charset="0"/>
              <a:buChar char="•"/>
            </a:pPr>
            <a:r>
              <a:rPr lang="en-US" sz="2000" i="1" dirty="0" smtClean="0"/>
              <a:t>Measurement, </a:t>
            </a:r>
          </a:p>
          <a:p>
            <a:pPr lvl="2">
              <a:buFont typeface="Arial" panose="020B0604020202020204" pitchFamily="34" charset="0"/>
              <a:buChar char="•"/>
            </a:pPr>
            <a:r>
              <a:rPr lang="en-US" sz="2000" i="1" dirty="0" smtClean="0"/>
              <a:t>Explanation (cause-effect)</a:t>
            </a:r>
          </a:p>
          <a:p>
            <a:pPr lvl="2">
              <a:buFont typeface="Arial" panose="020B0604020202020204" pitchFamily="34" charset="0"/>
              <a:buChar char="•"/>
            </a:pPr>
            <a:r>
              <a:rPr lang="en-US" sz="2000" i="1" dirty="0" smtClean="0"/>
              <a:t>Verification. </a:t>
            </a:r>
            <a:endParaRPr lang="en-US" sz="2000" dirty="0" smtClean="0"/>
          </a:p>
          <a:p>
            <a:pPr>
              <a:buFont typeface="Wingdings" panose="05000000000000000000" pitchFamily="2" charset="2"/>
              <a:buChar char="Ø"/>
            </a:pPr>
            <a:r>
              <a:rPr lang="en-US" sz="2400" dirty="0" smtClean="0"/>
              <a:t>Economics relies upon laws and theories for analysis</a:t>
            </a:r>
          </a:p>
          <a:p>
            <a:pPr>
              <a:buNone/>
            </a:pPr>
            <a:endParaRPr lang="en-US" dirty="0"/>
          </a:p>
        </p:txBody>
      </p:sp>
      <p:sp>
        <p:nvSpPr>
          <p:cNvPr id="4" name="Slide Number Placeholder 3"/>
          <p:cNvSpPr>
            <a:spLocks noGrp="1"/>
          </p:cNvSpPr>
          <p:nvPr>
            <p:ph type="sldNum" sz="quarter" idx="12"/>
          </p:nvPr>
        </p:nvSpPr>
        <p:spPr/>
        <p:txBody>
          <a:bodyPr/>
          <a:lstStyle/>
          <a:p>
            <a:fld id="{5C7E17D6-F8D0-4938-9CB1-6B4911052CB1}" type="slidenum">
              <a:rPr lang="en-US" smtClean="0"/>
              <a:t>30</a:t>
            </a:fld>
            <a:endParaRPr lang="en-US"/>
          </a:p>
        </p:txBody>
      </p:sp>
      <p:sp>
        <p:nvSpPr>
          <p:cNvPr id="7" name="Footer Placeholder 6"/>
          <p:cNvSpPr>
            <a:spLocks noGrp="1"/>
          </p:cNvSpPr>
          <p:nvPr>
            <p:ph type="ftr" sz="quarter" idx="11"/>
          </p:nvPr>
        </p:nvSpPr>
        <p:spPr/>
        <p:txBody>
          <a:bodyPr/>
          <a:lstStyle/>
          <a:p>
            <a:r>
              <a:rPr lang="en-US" smtClean="0"/>
              <a:t>S Nehra ITE Unit I</a:t>
            </a:r>
            <a:endParaRPr lang="en-US"/>
          </a:p>
        </p:txBody>
      </p:sp>
    </p:spTree>
    <p:extLst>
      <p:ext uri="{BB962C8B-B14F-4D97-AF65-F5344CB8AC3E}">
        <p14:creationId xmlns:p14="http://schemas.microsoft.com/office/powerpoint/2010/main" val="24081842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economics only a positive or normative Science?</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smtClean="0"/>
              <a:t>With regard to the nature of economics, another question that arises is whether it is only a positive science or a normative science.</a:t>
            </a:r>
          </a:p>
          <a:p>
            <a:pPr>
              <a:buFont typeface="Wingdings" panose="05000000000000000000" pitchFamily="2" charset="2"/>
              <a:buChar char="Ø"/>
            </a:pPr>
            <a:r>
              <a:rPr lang="en-US" sz="2400" dirty="0" smtClean="0"/>
              <a:t>Economists are not unanimous in this respect. </a:t>
            </a:r>
          </a:p>
          <a:p>
            <a:pPr>
              <a:buFont typeface="Wingdings" panose="05000000000000000000" pitchFamily="2" charset="2"/>
              <a:buChar char="Ø"/>
            </a:pPr>
            <a:r>
              <a:rPr lang="en-US" sz="2400" dirty="0" smtClean="0"/>
              <a:t>According to </a:t>
            </a:r>
            <a:r>
              <a:rPr lang="en-US" sz="2400" i="1" dirty="0" smtClean="0"/>
              <a:t>Robbins, Friedman </a:t>
            </a:r>
            <a:r>
              <a:rPr lang="en-US" sz="2400" dirty="0" smtClean="0"/>
              <a:t>etc. economics is only a positive science. </a:t>
            </a:r>
          </a:p>
          <a:p>
            <a:pPr>
              <a:buFont typeface="Wingdings" panose="05000000000000000000" pitchFamily="2" charset="2"/>
              <a:buChar char="Ø"/>
            </a:pPr>
            <a:r>
              <a:rPr lang="en-US" sz="2400" dirty="0" smtClean="0"/>
              <a:t>On the other hand, </a:t>
            </a:r>
            <a:r>
              <a:rPr lang="en-US" sz="2400" i="1" dirty="0" smtClean="0"/>
              <a:t>Marshall, </a:t>
            </a:r>
            <a:r>
              <a:rPr lang="en-US" sz="2400" i="1" dirty="0" err="1" smtClean="0"/>
              <a:t>Pigou</a:t>
            </a:r>
            <a:r>
              <a:rPr lang="en-US" sz="2400" i="1" dirty="0" smtClean="0"/>
              <a:t>, </a:t>
            </a:r>
            <a:r>
              <a:rPr lang="en-US" sz="2400" i="1" dirty="0" err="1" smtClean="0"/>
              <a:t>Hawtrey</a:t>
            </a:r>
            <a:r>
              <a:rPr lang="en-US" sz="2400" i="1" dirty="0" smtClean="0"/>
              <a:t> </a:t>
            </a:r>
            <a:r>
              <a:rPr lang="en-US" sz="2400" dirty="0" smtClean="0"/>
              <a:t>etc. are of the opinion that it is both a positive and normative science.</a:t>
            </a:r>
            <a:endParaRPr lang="en-US" sz="2400" dirty="0"/>
          </a:p>
        </p:txBody>
      </p:sp>
      <p:sp>
        <p:nvSpPr>
          <p:cNvPr id="6" name="Slide Number Placeholder 5"/>
          <p:cNvSpPr>
            <a:spLocks noGrp="1"/>
          </p:cNvSpPr>
          <p:nvPr>
            <p:ph type="sldNum" sz="quarter" idx="12"/>
          </p:nvPr>
        </p:nvSpPr>
        <p:spPr/>
        <p:txBody>
          <a:bodyPr/>
          <a:lstStyle/>
          <a:p>
            <a:fld id="{5C7E17D6-F8D0-4938-9CB1-6B4911052CB1}" type="slidenum">
              <a:rPr lang="en-US" smtClean="0"/>
              <a:t>31</a:t>
            </a:fld>
            <a:endParaRPr lang="en-US"/>
          </a:p>
        </p:txBody>
      </p:sp>
      <p:sp>
        <p:nvSpPr>
          <p:cNvPr id="7" name="Footer Placeholder 6"/>
          <p:cNvSpPr>
            <a:spLocks noGrp="1"/>
          </p:cNvSpPr>
          <p:nvPr>
            <p:ph type="ftr" sz="quarter" idx="11"/>
          </p:nvPr>
        </p:nvSpPr>
        <p:spPr/>
        <p:txBody>
          <a:bodyPr/>
          <a:lstStyle/>
          <a:p>
            <a:r>
              <a:rPr lang="en-US" smtClean="0"/>
              <a:t>S Nehra ITE Unit I</a:t>
            </a:r>
            <a:endParaRPr lang="en-US"/>
          </a:p>
        </p:txBody>
      </p:sp>
    </p:spTree>
    <p:extLst>
      <p:ext uri="{BB962C8B-B14F-4D97-AF65-F5344CB8AC3E}">
        <p14:creationId xmlns:p14="http://schemas.microsoft.com/office/powerpoint/2010/main" val="5059619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dirty="0"/>
              <a:t>Positive </a:t>
            </a:r>
            <a:r>
              <a:rPr lang="en-US" dirty="0" smtClean="0"/>
              <a:t>economics / statements </a:t>
            </a:r>
            <a:r>
              <a:rPr lang="en-US" dirty="0"/>
              <a:t>-</a:t>
            </a:r>
          </a:p>
        </p:txBody>
      </p:sp>
      <p:sp>
        <p:nvSpPr>
          <p:cNvPr id="61443" name="Rectangle 3"/>
          <p:cNvSpPr>
            <a:spLocks noGrp="1" noChangeArrowheads="1"/>
          </p:cNvSpPr>
          <p:nvPr>
            <p:ph idx="1"/>
          </p:nvPr>
        </p:nvSpPr>
        <p:spPr>
          <a:xfrm>
            <a:off x="1429407" y="1860331"/>
            <a:ext cx="8739352" cy="4394927"/>
          </a:xfrm>
        </p:spPr>
        <p:txBody>
          <a:bodyPr>
            <a:normAutofit/>
          </a:bodyPr>
          <a:lstStyle/>
          <a:p>
            <a:pPr>
              <a:lnSpc>
                <a:spcPct val="90000"/>
              </a:lnSpc>
              <a:buFont typeface="Wingdings" panose="05000000000000000000" pitchFamily="2" charset="2"/>
              <a:buChar char="Ø"/>
            </a:pPr>
            <a:r>
              <a:rPr lang="en-US" sz="2400" dirty="0" smtClean="0"/>
              <a:t>Positive economics is the study of what and why an economy operates as it does.</a:t>
            </a:r>
          </a:p>
          <a:p>
            <a:pPr>
              <a:lnSpc>
                <a:spcPct val="90000"/>
              </a:lnSpc>
              <a:buFont typeface="Wingdings" panose="05000000000000000000" pitchFamily="2" charset="2"/>
              <a:buChar char="Ø"/>
            </a:pPr>
            <a:r>
              <a:rPr lang="en-US" sz="2400" dirty="0" smtClean="0"/>
              <a:t>Positive economics (statements) deals </a:t>
            </a:r>
            <a:r>
              <a:rPr lang="en-US" sz="2400" dirty="0"/>
              <a:t>with matters of fact or they question about how things actually are. </a:t>
            </a:r>
            <a:endParaRPr lang="en-US" sz="2400" dirty="0" smtClean="0"/>
          </a:p>
          <a:p>
            <a:pPr>
              <a:lnSpc>
                <a:spcPct val="90000"/>
              </a:lnSpc>
              <a:buFont typeface="Wingdings" panose="05000000000000000000" pitchFamily="2" charset="2"/>
              <a:buChar char="Ø"/>
            </a:pPr>
            <a:r>
              <a:rPr lang="en-US" sz="2400" dirty="0" smtClean="0"/>
              <a:t>Positive </a:t>
            </a:r>
            <a:r>
              <a:rPr lang="en-US" sz="2400" dirty="0"/>
              <a:t>statements are made without obvious </a:t>
            </a:r>
            <a:r>
              <a:rPr lang="en-US" sz="2400" dirty="0">
                <a:solidFill>
                  <a:srgbClr val="FF0000"/>
                </a:solidFill>
              </a:rPr>
              <a:t>value-judgements </a:t>
            </a:r>
            <a:r>
              <a:rPr lang="en-US" sz="2400" dirty="0"/>
              <a:t>and emotions. </a:t>
            </a:r>
          </a:p>
          <a:p>
            <a:pPr>
              <a:lnSpc>
                <a:spcPct val="90000"/>
              </a:lnSpc>
              <a:buFont typeface="Wingdings" panose="05000000000000000000" pitchFamily="2" charset="2"/>
              <a:buChar char="Ø"/>
            </a:pPr>
            <a:r>
              <a:rPr lang="en-US" sz="2400" dirty="0"/>
              <a:t>Positive economics can be described as </a:t>
            </a:r>
            <a:r>
              <a:rPr lang="en-US" sz="2400" dirty="0">
                <a:solidFill>
                  <a:srgbClr val="FF0000"/>
                </a:solidFill>
              </a:rPr>
              <a:t>“what is, what was, and what probably will </a:t>
            </a:r>
            <a:r>
              <a:rPr lang="en-US" sz="2400" dirty="0" smtClean="0">
                <a:solidFill>
                  <a:srgbClr val="FF0000"/>
                </a:solidFill>
              </a:rPr>
              <a:t>be” </a:t>
            </a:r>
          </a:p>
          <a:p>
            <a:pPr>
              <a:lnSpc>
                <a:spcPct val="90000"/>
              </a:lnSpc>
              <a:buFont typeface="Wingdings" panose="05000000000000000000" pitchFamily="2" charset="2"/>
              <a:buChar char="Ø"/>
            </a:pPr>
            <a:r>
              <a:rPr lang="en-US" sz="2400" dirty="0" smtClean="0"/>
              <a:t>Statements </a:t>
            </a:r>
            <a:r>
              <a:rPr lang="en-US" sz="2400" dirty="0"/>
              <a:t>are based on economic theory rather than raw emotion. </a:t>
            </a:r>
          </a:p>
        </p:txBody>
      </p:sp>
      <p:sp>
        <p:nvSpPr>
          <p:cNvPr id="2" name="Slide Number Placeholder 1"/>
          <p:cNvSpPr>
            <a:spLocks noGrp="1"/>
          </p:cNvSpPr>
          <p:nvPr>
            <p:ph type="sldNum" sz="quarter" idx="12"/>
          </p:nvPr>
        </p:nvSpPr>
        <p:spPr/>
        <p:txBody>
          <a:bodyPr/>
          <a:lstStyle/>
          <a:p>
            <a:fld id="{5C7E17D6-F8D0-4938-9CB1-6B4911052CB1}" type="slidenum">
              <a:rPr lang="en-US" smtClean="0"/>
              <a:t>32</a:t>
            </a:fld>
            <a:endParaRPr lang="en-US"/>
          </a:p>
        </p:txBody>
      </p:sp>
      <p:sp>
        <p:nvSpPr>
          <p:cNvPr id="3" name="Footer Placeholder 2"/>
          <p:cNvSpPr>
            <a:spLocks noGrp="1"/>
          </p:cNvSpPr>
          <p:nvPr>
            <p:ph type="ftr" sz="quarter" idx="11"/>
          </p:nvPr>
        </p:nvSpPr>
        <p:spPr/>
        <p:txBody>
          <a:bodyPr/>
          <a:lstStyle/>
          <a:p>
            <a:r>
              <a:rPr lang="en-US" smtClean="0"/>
              <a:t>S Nehra ITE Unit I</a:t>
            </a:r>
            <a:endParaRPr lang="en-US"/>
          </a:p>
        </p:txBody>
      </p:sp>
    </p:spTree>
    <p:extLst>
      <p:ext uri="{BB962C8B-B14F-4D97-AF65-F5344CB8AC3E}">
        <p14:creationId xmlns:p14="http://schemas.microsoft.com/office/powerpoint/2010/main" val="28942795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1728952" y="596462"/>
            <a:ext cx="7467600" cy="990600"/>
          </a:xfrm>
        </p:spPr>
        <p:txBody>
          <a:bodyPr>
            <a:normAutofit fontScale="90000"/>
          </a:bodyPr>
          <a:lstStyle/>
          <a:p>
            <a:r>
              <a:rPr lang="en-US" sz="5300" dirty="0"/>
              <a:t>Examples:</a:t>
            </a:r>
            <a:r>
              <a:rPr lang="en-US" sz="3800" dirty="0"/>
              <a:t/>
            </a:r>
            <a:br>
              <a:rPr lang="en-US" sz="3800" dirty="0"/>
            </a:br>
            <a:endParaRPr lang="en-US" sz="3800" dirty="0"/>
          </a:p>
        </p:txBody>
      </p:sp>
      <p:sp>
        <p:nvSpPr>
          <p:cNvPr id="63491" name="Rectangle 3"/>
          <p:cNvSpPr>
            <a:spLocks noGrp="1" noChangeArrowheads="1"/>
          </p:cNvSpPr>
          <p:nvPr>
            <p:ph idx="1"/>
          </p:nvPr>
        </p:nvSpPr>
        <p:spPr>
          <a:xfrm>
            <a:off x="1728952" y="1834055"/>
            <a:ext cx="7467600" cy="4219904"/>
          </a:xfrm>
        </p:spPr>
        <p:txBody>
          <a:bodyPr>
            <a:normAutofit/>
          </a:bodyPr>
          <a:lstStyle/>
          <a:p>
            <a:pPr>
              <a:buFont typeface="Wingdings" panose="05000000000000000000" pitchFamily="2" charset="2"/>
              <a:buChar char="Ø"/>
            </a:pPr>
            <a:r>
              <a:rPr lang="en-US" sz="2400" dirty="0" smtClean="0"/>
              <a:t>The Chinese economy now has lower population growth rate than India. </a:t>
            </a:r>
          </a:p>
          <a:p>
            <a:pPr>
              <a:buFont typeface="Wingdings" panose="05000000000000000000" pitchFamily="2" charset="2"/>
              <a:buChar char="Ø"/>
            </a:pPr>
            <a:r>
              <a:rPr lang="en-US" sz="2400" dirty="0" smtClean="0"/>
              <a:t>The </a:t>
            </a:r>
            <a:r>
              <a:rPr lang="en-US" sz="2400" dirty="0"/>
              <a:t>Indian stock market has boomed </a:t>
            </a:r>
            <a:r>
              <a:rPr lang="en-US" sz="2400" dirty="0" smtClean="0"/>
              <a:t>in 2014.</a:t>
            </a:r>
          </a:p>
          <a:p>
            <a:pPr>
              <a:buFont typeface="Wingdings" panose="05000000000000000000" pitchFamily="2" charset="2"/>
              <a:buChar char="Ø"/>
            </a:pPr>
            <a:r>
              <a:rPr lang="en-US" sz="2400" dirty="0" smtClean="0"/>
              <a:t> India is an over-populated country.</a:t>
            </a:r>
          </a:p>
        </p:txBody>
      </p:sp>
      <p:sp>
        <p:nvSpPr>
          <p:cNvPr id="2" name="Slide Number Placeholder 1"/>
          <p:cNvSpPr>
            <a:spLocks noGrp="1"/>
          </p:cNvSpPr>
          <p:nvPr>
            <p:ph type="sldNum" sz="quarter" idx="12"/>
          </p:nvPr>
        </p:nvSpPr>
        <p:spPr/>
        <p:txBody>
          <a:bodyPr/>
          <a:lstStyle/>
          <a:p>
            <a:fld id="{5C7E17D6-F8D0-4938-9CB1-6B4911052CB1}" type="slidenum">
              <a:rPr lang="en-US" smtClean="0"/>
              <a:t>33</a:t>
            </a:fld>
            <a:endParaRPr lang="en-US"/>
          </a:p>
        </p:txBody>
      </p:sp>
      <p:sp>
        <p:nvSpPr>
          <p:cNvPr id="3" name="Footer Placeholder 2"/>
          <p:cNvSpPr>
            <a:spLocks noGrp="1"/>
          </p:cNvSpPr>
          <p:nvPr>
            <p:ph type="ftr" sz="quarter" idx="11"/>
          </p:nvPr>
        </p:nvSpPr>
        <p:spPr/>
        <p:txBody>
          <a:bodyPr/>
          <a:lstStyle/>
          <a:p>
            <a:r>
              <a:rPr lang="en-US" smtClean="0"/>
              <a:t>S Nehra ITE Unit I</a:t>
            </a:r>
            <a:endParaRPr lang="en-US"/>
          </a:p>
        </p:txBody>
      </p:sp>
    </p:spTree>
    <p:extLst>
      <p:ext uri="{BB962C8B-B14F-4D97-AF65-F5344CB8AC3E}">
        <p14:creationId xmlns:p14="http://schemas.microsoft.com/office/powerpoint/2010/main" val="42556624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Unscrambling Cause and Effect</a:t>
            </a:r>
            <a:br>
              <a:rPr lang="en-US" dirty="0"/>
            </a:b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400" dirty="0"/>
              <a:t>Economists are particularly interested in positive statements about cause and effect. Are computers getting cheaper because people are buying them in greater quantities? Or are people buying computers in greater quantities because they are getting cheaper</a:t>
            </a:r>
            <a:r>
              <a:rPr lang="en-US" sz="2400" dirty="0" smtClean="0"/>
              <a:t>?</a:t>
            </a:r>
          </a:p>
          <a:p>
            <a:pPr>
              <a:buFont typeface="Wingdings" panose="05000000000000000000" pitchFamily="2" charset="2"/>
              <a:buChar char="Ø"/>
            </a:pPr>
            <a:r>
              <a:rPr lang="en-US" sz="2400" dirty="0"/>
              <a:t>To answer such questions, economists create and test economic models. </a:t>
            </a:r>
          </a:p>
          <a:p>
            <a:endParaRPr lang="en-US" dirty="0"/>
          </a:p>
        </p:txBody>
      </p:sp>
      <p:sp>
        <p:nvSpPr>
          <p:cNvPr id="4" name="Footer Placeholder 3"/>
          <p:cNvSpPr>
            <a:spLocks noGrp="1"/>
          </p:cNvSpPr>
          <p:nvPr>
            <p:ph type="ftr" sz="quarter" idx="11"/>
          </p:nvPr>
        </p:nvSpPr>
        <p:spPr/>
        <p:txBody>
          <a:bodyPr/>
          <a:lstStyle/>
          <a:p>
            <a:r>
              <a:rPr lang="en-US" smtClean="0"/>
              <a:t>S Nehra ITE Unit I</a:t>
            </a:r>
            <a:endParaRPr lang="en-US"/>
          </a:p>
        </p:txBody>
      </p:sp>
      <p:sp>
        <p:nvSpPr>
          <p:cNvPr id="5" name="Slide Number Placeholder 4"/>
          <p:cNvSpPr>
            <a:spLocks noGrp="1"/>
          </p:cNvSpPr>
          <p:nvPr>
            <p:ph type="sldNum" sz="quarter" idx="12"/>
          </p:nvPr>
        </p:nvSpPr>
        <p:spPr/>
        <p:txBody>
          <a:bodyPr/>
          <a:lstStyle/>
          <a:p>
            <a:fld id="{5C7E17D6-F8D0-4938-9CB1-6B4911052CB1}" type="slidenum">
              <a:rPr lang="en-US" smtClean="0"/>
              <a:t>34</a:t>
            </a:fld>
            <a:endParaRPr lang="en-US"/>
          </a:p>
        </p:txBody>
      </p:sp>
    </p:spTree>
    <p:extLst>
      <p:ext uri="{BB962C8B-B14F-4D97-AF65-F5344CB8AC3E}">
        <p14:creationId xmlns:p14="http://schemas.microsoft.com/office/powerpoint/2010/main" val="25010515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Descriptive eco. &amp; economic theory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smtClean="0">
                <a:solidFill>
                  <a:srgbClr val="FF0000"/>
                </a:solidFill>
              </a:rPr>
              <a:t>Positive economics is often divided into descriptive economics  &amp; economic theory.</a:t>
            </a:r>
          </a:p>
          <a:p>
            <a:pPr>
              <a:buFont typeface="Wingdings" panose="05000000000000000000" pitchFamily="2" charset="2"/>
              <a:buChar char="Ø"/>
            </a:pPr>
            <a:r>
              <a:rPr lang="en-US" sz="2400" dirty="0" smtClean="0"/>
              <a:t>Descriptive economics is simply the compilation of data that describes the facts Ex – factual data on Indian Economy.</a:t>
            </a:r>
          </a:p>
          <a:p>
            <a:pPr>
              <a:buFont typeface="Wingdings" panose="05000000000000000000" pitchFamily="2" charset="2"/>
              <a:buChar char="Ø"/>
            </a:pPr>
            <a:r>
              <a:rPr lang="en-US" sz="2400" dirty="0" smtClean="0"/>
              <a:t>An economic theory (Micro eco., Macro Eco.) is a model or statement or set of related statements about cause and effect, action and reaction – Ex – Law of demand.</a:t>
            </a:r>
            <a:endParaRPr lang="en-US" sz="2400" dirty="0"/>
          </a:p>
        </p:txBody>
      </p:sp>
      <p:sp>
        <p:nvSpPr>
          <p:cNvPr id="4" name="Slide Number Placeholder 3"/>
          <p:cNvSpPr>
            <a:spLocks noGrp="1"/>
          </p:cNvSpPr>
          <p:nvPr>
            <p:ph type="sldNum" sz="quarter" idx="12"/>
          </p:nvPr>
        </p:nvSpPr>
        <p:spPr/>
        <p:txBody>
          <a:bodyPr/>
          <a:lstStyle/>
          <a:p>
            <a:fld id="{5C7E17D6-F8D0-4938-9CB1-6B4911052CB1}" type="slidenum">
              <a:rPr lang="en-US" smtClean="0"/>
              <a:t>35</a:t>
            </a:fld>
            <a:endParaRPr lang="en-US"/>
          </a:p>
        </p:txBody>
      </p:sp>
      <p:sp>
        <p:nvSpPr>
          <p:cNvPr id="7" name="Footer Placeholder 6"/>
          <p:cNvSpPr>
            <a:spLocks noGrp="1"/>
          </p:cNvSpPr>
          <p:nvPr>
            <p:ph type="ftr" sz="quarter" idx="11"/>
          </p:nvPr>
        </p:nvSpPr>
        <p:spPr/>
        <p:txBody>
          <a:bodyPr/>
          <a:lstStyle/>
          <a:p>
            <a:r>
              <a:rPr lang="en-US" smtClean="0"/>
              <a:t>S Nehra ITE Unit I</a:t>
            </a:r>
            <a:endParaRPr lang="en-US"/>
          </a:p>
        </p:txBody>
      </p:sp>
    </p:spTree>
    <p:extLst>
      <p:ext uri="{BB962C8B-B14F-4D97-AF65-F5344CB8AC3E}">
        <p14:creationId xmlns:p14="http://schemas.microsoft.com/office/powerpoint/2010/main" val="36857237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dirty="0"/>
              <a:t>Normative </a:t>
            </a:r>
            <a:r>
              <a:rPr lang="en-US" dirty="0" smtClean="0"/>
              <a:t>economics/statements </a:t>
            </a:r>
            <a:r>
              <a:rPr lang="en-US" dirty="0"/>
              <a:t>-</a:t>
            </a:r>
          </a:p>
        </p:txBody>
      </p:sp>
      <p:sp>
        <p:nvSpPr>
          <p:cNvPr id="62467" name="Rectangle 3"/>
          <p:cNvSpPr>
            <a:spLocks noGrp="1" noChangeArrowheads="1"/>
          </p:cNvSpPr>
          <p:nvPr>
            <p:ph idx="1"/>
          </p:nvPr>
        </p:nvSpPr>
        <p:spPr>
          <a:xfrm>
            <a:off x="1097280" y="1845733"/>
            <a:ext cx="10058400" cy="4444707"/>
          </a:xfrm>
        </p:spPr>
        <p:txBody>
          <a:bodyPr>
            <a:normAutofit lnSpcReduction="10000"/>
          </a:bodyPr>
          <a:lstStyle/>
          <a:p>
            <a:pPr>
              <a:lnSpc>
                <a:spcPct val="90000"/>
              </a:lnSpc>
              <a:buFont typeface="Wingdings" panose="05000000000000000000" pitchFamily="2" charset="2"/>
              <a:buChar char="Ø"/>
            </a:pPr>
            <a:r>
              <a:rPr lang="en-US" sz="2400" dirty="0"/>
              <a:t>Normative economics is the study of how the economy should be. It is also known as Policy economics.</a:t>
            </a:r>
          </a:p>
          <a:p>
            <a:pPr>
              <a:lnSpc>
                <a:spcPct val="90000"/>
              </a:lnSpc>
              <a:buFont typeface="Wingdings" panose="05000000000000000000" pitchFamily="2" charset="2"/>
              <a:buChar char="Ø"/>
            </a:pPr>
            <a:r>
              <a:rPr lang="en-US" sz="2400" dirty="0"/>
              <a:t>Normative statements are </a:t>
            </a:r>
            <a:r>
              <a:rPr lang="en-US" sz="2400" b="1" dirty="0"/>
              <a:t>subjective </a:t>
            </a:r>
            <a:r>
              <a:rPr lang="en-US" sz="2400" dirty="0"/>
              <a:t>- based on opinion only - often without a basis in fact or theory. They are value-laden, emotional statements that focus </a:t>
            </a:r>
            <a:r>
              <a:rPr lang="en-US" sz="2400" dirty="0">
                <a:solidFill>
                  <a:srgbClr val="FF0000"/>
                </a:solidFill>
              </a:rPr>
              <a:t>on "what ought to be".</a:t>
            </a:r>
          </a:p>
          <a:p>
            <a:pPr>
              <a:lnSpc>
                <a:spcPct val="90000"/>
              </a:lnSpc>
              <a:buFont typeface="Wingdings" panose="05000000000000000000" pitchFamily="2" charset="2"/>
              <a:buChar char="Ø"/>
            </a:pPr>
            <a:r>
              <a:rPr lang="en-US" sz="2400" dirty="0"/>
              <a:t> </a:t>
            </a:r>
            <a:r>
              <a:rPr lang="en-US" sz="2400" b="1" dirty="0"/>
              <a:t>Examples:</a:t>
            </a:r>
            <a:endParaRPr lang="en-US" sz="2400" dirty="0"/>
          </a:p>
          <a:p>
            <a:pPr>
              <a:lnSpc>
                <a:spcPct val="90000"/>
              </a:lnSpc>
              <a:buFont typeface="Wingdings" panose="05000000000000000000" pitchFamily="2" charset="2"/>
              <a:buChar char="Ø"/>
            </a:pPr>
            <a:r>
              <a:rPr lang="en-US" sz="2400" dirty="0"/>
              <a:t>Planning commission should not be replaced.</a:t>
            </a:r>
          </a:p>
          <a:p>
            <a:pPr>
              <a:lnSpc>
                <a:spcPct val="90000"/>
              </a:lnSpc>
              <a:buFont typeface="Wingdings" panose="05000000000000000000" pitchFamily="2" charset="2"/>
              <a:buChar char="Ø"/>
            </a:pPr>
            <a:r>
              <a:rPr lang="en-US" sz="2400" dirty="0"/>
              <a:t>The national minimum wage rate should be increased to reduce poverty </a:t>
            </a:r>
          </a:p>
          <a:p>
            <a:pPr>
              <a:lnSpc>
                <a:spcPct val="90000"/>
              </a:lnSpc>
              <a:buFont typeface="Wingdings" panose="05000000000000000000" pitchFamily="2" charset="2"/>
              <a:buChar char="Ø"/>
            </a:pPr>
            <a:r>
              <a:rPr lang="en-US" sz="2400" dirty="0"/>
              <a:t>Agricultural income should also be taxed.</a:t>
            </a:r>
          </a:p>
          <a:p>
            <a:pPr>
              <a:lnSpc>
                <a:spcPct val="90000"/>
              </a:lnSpc>
              <a:buFont typeface="Wingdings" panose="05000000000000000000" pitchFamily="2" charset="2"/>
              <a:buChar char="Ø"/>
            </a:pPr>
            <a:r>
              <a:rPr lang="en-US" sz="2400" dirty="0"/>
              <a:t>Food grains should be given at lower price to the poor families. </a:t>
            </a:r>
          </a:p>
          <a:p>
            <a:pPr>
              <a:lnSpc>
                <a:spcPct val="90000"/>
              </a:lnSpc>
              <a:buFont typeface="Wingdings" pitchFamily="2" charset="2"/>
              <a:buChar char="•"/>
            </a:pPr>
            <a:endParaRPr lang="en-US" sz="2100" dirty="0"/>
          </a:p>
        </p:txBody>
      </p:sp>
      <p:sp>
        <p:nvSpPr>
          <p:cNvPr id="2" name="Slide Number Placeholder 1"/>
          <p:cNvSpPr>
            <a:spLocks noGrp="1"/>
          </p:cNvSpPr>
          <p:nvPr>
            <p:ph type="sldNum" sz="quarter" idx="12"/>
          </p:nvPr>
        </p:nvSpPr>
        <p:spPr/>
        <p:txBody>
          <a:bodyPr/>
          <a:lstStyle/>
          <a:p>
            <a:fld id="{5C7E17D6-F8D0-4938-9CB1-6B4911052CB1}" type="slidenum">
              <a:rPr lang="en-US" smtClean="0"/>
              <a:t>36</a:t>
            </a:fld>
            <a:endParaRPr lang="en-US"/>
          </a:p>
        </p:txBody>
      </p:sp>
      <p:sp>
        <p:nvSpPr>
          <p:cNvPr id="3" name="Footer Placeholder 2"/>
          <p:cNvSpPr>
            <a:spLocks noGrp="1"/>
          </p:cNvSpPr>
          <p:nvPr>
            <p:ph type="ftr" sz="quarter" idx="11"/>
          </p:nvPr>
        </p:nvSpPr>
        <p:spPr/>
        <p:txBody>
          <a:bodyPr/>
          <a:lstStyle/>
          <a:p>
            <a:r>
              <a:rPr lang="en-US" smtClean="0"/>
              <a:t>S Nehra ITE Unit I</a:t>
            </a:r>
            <a:endParaRPr lang="en-US"/>
          </a:p>
        </p:txBody>
      </p:sp>
    </p:spTree>
    <p:extLst>
      <p:ext uri="{BB962C8B-B14F-4D97-AF65-F5344CB8AC3E}">
        <p14:creationId xmlns:p14="http://schemas.microsoft.com/office/powerpoint/2010/main" val="3530858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Fallacies – Improper conclusion</a:t>
            </a:r>
            <a:endParaRPr lang="en-US" dirty="0"/>
          </a:p>
        </p:txBody>
      </p:sp>
      <p:sp>
        <p:nvSpPr>
          <p:cNvPr id="3" name="Content Placeholder 2"/>
          <p:cNvSpPr>
            <a:spLocks noGrp="1"/>
          </p:cNvSpPr>
          <p:nvPr>
            <p:ph sz="quarter" idx="1"/>
          </p:nvPr>
        </p:nvSpPr>
        <p:spPr/>
        <p:txBody>
          <a:bodyPr>
            <a:normAutofit/>
          </a:bodyPr>
          <a:lstStyle/>
          <a:p>
            <a:pPr marL="457200" indent="-457200">
              <a:buFont typeface="+mj-lt"/>
              <a:buAutoNum type="arabicPeriod"/>
            </a:pPr>
            <a:r>
              <a:rPr lang="en-US" sz="2400" dirty="0" smtClean="0"/>
              <a:t>Post hoc fallacy – Assumes because one event occurred before an other event, the first event caused the second event</a:t>
            </a:r>
          </a:p>
          <a:p>
            <a:pPr marL="292608" lvl="1" indent="0">
              <a:buNone/>
            </a:pPr>
            <a:r>
              <a:rPr lang="en-US" sz="2200" dirty="0" smtClean="0"/>
              <a:t>Ex</a:t>
            </a:r>
            <a:r>
              <a:rPr lang="en-US" sz="2200" dirty="0"/>
              <a:t>: This fallacy is often </a:t>
            </a:r>
            <a:r>
              <a:rPr lang="en-US" sz="2200" dirty="0" smtClean="0"/>
              <a:t>apparent when </a:t>
            </a:r>
            <a:r>
              <a:rPr lang="en-US" sz="2200" dirty="0"/>
              <a:t>a newly elected government takes credit for improving the economy. Since the economy improved after the election, the election result must have been responsible.</a:t>
            </a:r>
            <a:endParaRPr lang="en-US" sz="2200" dirty="0" smtClean="0"/>
          </a:p>
          <a:p>
            <a:pPr marL="457200" indent="-457200">
              <a:buFont typeface="+mj-lt"/>
              <a:buAutoNum type="arabicPeriod"/>
            </a:pPr>
            <a:r>
              <a:rPr lang="en-US" sz="2400" dirty="0" smtClean="0"/>
              <a:t>Fallacy of composition – What is true for the part is also true for a whole, you are committing the fallacy of composition</a:t>
            </a:r>
            <a:endParaRPr lang="en-US" sz="2400" dirty="0"/>
          </a:p>
        </p:txBody>
      </p:sp>
      <p:sp>
        <p:nvSpPr>
          <p:cNvPr id="4" name="Slide Number Placeholder 3"/>
          <p:cNvSpPr>
            <a:spLocks noGrp="1"/>
          </p:cNvSpPr>
          <p:nvPr>
            <p:ph type="sldNum" sz="quarter" idx="12"/>
          </p:nvPr>
        </p:nvSpPr>
        <p:spPr/>
        <p:txBody>
          <a:bodyPr/>
          <a:lstStyle/>
          <a:p>
            <a:fld id="{5C7E17D6-F8D0-4938-9CB1-6B4911052CB1}" type="slidenum">
              <a:rPr lang="en-US" smtClean="0"/>
              <a:t>37</a:t>
            </a:fld>
            <a:endParaRPr lang="en-US"/>
          </a:p>
        </p:txBody>
      </p:sp>
      <p:sp>
        <p:nvSpPr>
          <p:cNvPr id="5" name="Footer Placeholder 4"/>
          <p:cNvSpPr>
            <a:spLocks noGrp="1"/>
          </p:cNvSpPr>
          <p:nvPr>
            <p:ph type="ftr" sz="quarter" idx="11"/>
          </p:nvPr>
        </p:nvSpPr>
        <p:spPr/>
        <p:txBody>
          <a:bodyPr/>
          <a:lstStyle/>
          <a:p>
            <a:r>
              <a:rPr lang="en-US" smtClean="0"/>
              <a:t>S Nehra ITE Unit I</a:t>
            </a:r>
            <a:endParaRPr lang="en-US"/>
          </a:p>
        </p:txBody>
      </p:sp>
    </p:spTree>
    <p:extLst>
      <p:ext uri="{BB962C8B-B14F-4D97-AF65-F5344CB8AC3E}">
        <p14:creationId xmlns:p14="http://schemas.microsoft.com/office/powerpoint/2010/main" val="32459813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smtClean="0"/>
              <a:t>Resources / inputs / factors of production-</a:t>
            </a:r>
            <a:endParaRPr lang="en-US" dirty="0"/>
          </a:p>
        </p:txBody>
      </p:sp>
      <p:sp>
        <p:nvSpPr>
          <p:cNvPr id="20483" name="Rectangle 3"/>
          <p:cNvSpPr>
            <a:spLocks noGrp="1" noChangeArrowheads="1"/>
          </p:cNvSpPr>
          <p:nvPr>
            <p:ph idx="1"/>
          </p:nvPr>
        </p:nvSpPr>
        <p:spPr/>
        <p:txBody>
          <a:bodyPr>
            <a:normAutofit/>
          </a:bodyPr>
          <a:lstStyle/>
          <a:p>
            <a:pPr>
              <a:buFont typeface="Wingdings" panose="05000000000000000000" pitchFamily="2" charset="2"/>
              <a:buChar char="Ø"/>
            </a:pPr>
            <a:r>
              <a:rPr lang="en-US" sz="2400" dirty="0" smtClean="0"/>
              <a:t>The scarce materials are called resources</a:t>
            </a:r>
          </a:p>
          <a:p>
            <a:pPr>
              <a:buFont typeface="Wingdings" panose="05000000000000000000" pitchFamily="2" charset="2"/>
              <a:buChar char="Ø"/>
            </a:pPr>
            <a:r>
              <a:rPr lang="en-US" sz="2400" dirty="0" smtClean="0"/>
              <a:t>Scarce resources are called economic goods</a:t>
            </a:r>
          </a:p>
          <a:p>
            <a:pPr>
              <a:buFont typeface="Wingdings" panose="05000000000000000000" pitchFamily="2" charset="2"/>
              <a:buChar char="Ø"/>
            </a:pPr>
            <a:r>
              <a:rPr lang="en-US" sz="2400" dirty="0" smtClean="0"/>
              <a:t>Any resource that are not scarce are called free goods</a:t>
            </a:r>
          </a:p>
          <a:p>
            <a:pPr>
              <a:buFont typeface="Wingdings" panose="05000000000000000000" pitchFamily="2" charset="2"/>
              <a:buChar char="Ø"/>
            </a:pPr>
            <a:r>
              <a:rPr lang="en-US" sz="2400" b="1" dirty="0" smtClean="0"/>
              <a:t>Resources </a:t>
            </a:r>
            <a:r>
              <a:rPr lang="en-US" sz="2400" dirty="0"/>
              <a:t>are factors of production or inputs.</a:t>
            </a:r>
          </a:p>
          <a:p>
            <a:pPr lvl="1"/>
            <a:r>
              <a:rPr lang="en-US" sz="2400" dirty="0"/>
              <a:t>Examples:</a:t>
            </a:r>
          </a:p>
          <a:p>
            <a:pPr lvl="2"/>
            <a:r>
              <a:rPr lang="en-US" sz="2400" dirty="0"/>
              <a:t>Land</a:t>
            </a:r>
          </a:p>
          <a:p>
            <a:pPr lvl="2"/>
            <a:r>
              <a:rPr lang="en-US" sz="2400" dirty="0"/>
              <a:t>Labor</a:t>
            </a:r>
          </a:p>
          <a:p>
            <a:pPr lvl="2"/>
            <a:r>
              <a:rPr lang="en-US" sz="2400" dirty="0"/>
              <a:t>Capital</a:t>
            </a:r>
          </a:p>
          <a:p>
            <a:pPr lvl="2"/>
            <a:r>
              <a:rPr lang="en-US" sz="2400" dirty="0"/>
              <a:t>Entrepreneurship</a:t>
            </a:r>
          </a:p>
        </p:txBody>
      </p:sp>
      <p:sp>
        <p:nvSpPr>
          <p:cNvPr id="2" name="Slide Number Placeholder 1"/>
          <p:cNvSpPr>
            <a:spLocks noGrp="1"/>
          </p:cNvSpPr>
          <p:nvPr>
            <p:ph type="sldNum" sz="quarter" idx="12"/>
          </p:nvPr>
        </p:nvSpPr>
        <p:spPr/>
        <p:txBody>
          <a:bodyPr/>
          <a:lstStyle/>
          <a:p>
            <a:fld id="{5C7E17D6-F8D0-4938-9CB1-6B4911052CB1}" type="slidenum">
              <a:rPr lang="en-US" smtClean="0"/>
              <a:t>38</a:t>
            </a:fld>
            <a:endParaRPr lang="en-US"/>
          </a:p>
        </p:txBody>
      </p:sp>
      <p:sp>
        <p:nvSpPr>
          <p:cNvPr id="3" name="Footer Placeholder 2"/>
          <p:cNvSpPr>
            <a:spLocks noGrp="1"/>
          </p:cNvSpPr>
          <p:nvPr>
            <p:ph type="ftr" sz="quarter" idx="11"/>
          </p:nvPr>
        </p:nvSpPr>
        <p:spPr/>
        <p:txBody>
          <a:bodyPr/>
          <a:lstStyle/>
          <a:p>
            <a:r>
              <a:rPr lang="en-US" smtClean="0"/>
              <a:t>S Nehra ITE Unit I</a:t>
            </a:r>
            <a:endParaRPr lang="en-US"/>
          </a:p>
        </p:txBody>
      </p:sp>
    </p:spTree>
    <p:extLst>
      <p:ext uri="{BB962C8B-B14F-4D97-AF65-F5344CB8AC3E}">
        <p14:creationId xmlns:p14="http://schemas.microsoft.com/office/powerpoint/2010/main" val="4770093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7517" y="653011"/>
            <a:ext cx="7467600" cy="792162"/>
          </a:xfrm>
        </p:spPr>
        <p:txBody>
          <a:bodyPr/>
          <a:lstStyle/>
          <a:p>
            <a:r>
              <a:rPr lang="en-US" dirty="0" smtClean="0"/>
              <a:t>Factors of production</a:t>
            </a:r>
            <a:endParaRPr lang="en-US" dirty="0"/>
          </a:p>
        </p:txBody>
      </p:sp>
      <p:sp>
        <p:nvSpPr>
          <p:cNvPr id="3" name="Content Placeholder 2"/>
          <p:cNvSpPr>
            <a:spLocks noGrp="1"/>
          </p:cNvSpPr>
          <p:nvPr>
            <p:ph idx="1"/>
          </p:nvPr>
        </p:nvSpPr>
        <p:spPr>
          <a:xfrm>
            <a:off x="1287517" y="1805152"/>
            <a:ext cx="9795641" cy="4450106"/>
          </a:xfrm>
        </p:spPr>
        <p:txBody>
          <a:bodyPr>
            <a:normAutofit/>
          </a:bodyPr>
          <a:lstStyle/>
          <a:p>
            <a:pPr>
              <a:buFont typeface="Wingdings" panose="05000000000000000000" pitchFamily="2" charset="2"/>
              <a:buChar char="Ø"/>
            </a:pPr>
            <a:r>
              <a:rPr lang="en-CA" sz="2400" dirty="0"/>
              <a:t>The “gifts of nature” that we use to produce goods and services are </a:t>
            </a:r>
            <a:r>
              <a:rPr lang="en-CA" sz="2400" dirty="0">
                <a:solidFill>
                  <a:srgbClr val="FF0000"/>
                </a:solidFill>
              </a:rPr>
              <a:t>land</a:t>
            </a:r>
            <a:r>
              <a:rPr lang="en-CA" sz="2400" dirty="0"/>
              <a:t>.</a:t>
            </a:r>
          </a:p>
          <a:p>
            <a:pPr marL="141732" indent="-342900">
              <a:spcBef>
                <a:spcPts val="600"/>
              </a:spcBef>
              <a:buSzPct val="70000"/>
              <a:buFont typeface="Wingdings" panose="05000000000000000000" pitchFamily="2" charset="2"/>
              <a:buChar char="Ø"/>
            </a:pPr>
            <a:r>
              <a:rPr lang="en-CA" sz="2600" dirty="0" smtClean="0"/>
              <a:t>The work time and effort that people devote to producing goods and services is </a:t>
            </a:r>
            <a:r>
              <a:rPr lang="en-CA" sz="2600" dirty="0" smtClean="0">
                <a:solidFill>
                  <a:srgbClr val="FF0000"/>
                </a:solidFill>
              </a:rPr>
              <a:t>labour</a:t>
            </a:r>
            <a:r>
              <a:rPr lang="en-CA" sz="2600" dirty="0" smtClean="0"/>
              <a:t>.</a:t>
            </a:r>
          </a:p>
          <a:p>
            <a:pPr marL="141732" indent="-342900">
              <a:spcBef>
                <a:spcPts val="600"/>
              </a:spcBef>
              <a:buSzPct val="70000"/>
              <a:buFont typeface="Wingdings" panose="05000000000000000000" pitchFamily="2" charset="2"/>
              <a:buChar char="Ø"/>
            </a:pPr>
            <a:r>
              <a:rPr lang="en-CA" sz="2600" dirty="0" smtClean="0"/>
              <a:t>The </a:t>
            </a:r>
            <a:r>
              <a:rPr lang="en-CA" sz="2600" i="1" dirty="0" smtClean="0"/>
              <a:t>quality</a:t>
            </a:r>
            <a:r>
              <a:rPr lang="en-CA" sz="2600" dirty="0" smtClean="0"/>
              <a:t> of labour depends on </a:t>
            </a:r>
            <a:r>
              <a:rPr lang="en-CA" sz="2600" dirty="0" smtClean="0">
                <a:solidFill>
                  <a:srgbClr val="FF0000"/>
                </a:solidFill>
              </a:rPr>
              <a:t>human capital</a:t>
            </a:r>
            <a:r>
              <a:rPr lang="en-CA" sz="2600" dirty="0" smtClean="0"/>
              <a:t>, which is the knowledge and skill that people obtain from education, on-the-job training, and work experience</a:t>
            </a:r>
          </a:p>
          <a:p>
            <a:pPr marL="141732" indent="-342900">
              <a:spcBef>
                <a:spcPts val="600"/>
              </a:spcBef>
              <a:buSzPct val="70000"/>
              <a:buFont typeface="Wingdings" panose="05000000000000000000" pitchFamily="2" charset="2"/>
              <a:buChar char="Ø"/>
            </a:pPr>
            <a:r>
              <a:rPr lang="en-CA" sz="2600" dirty="0" smtClean="0"/>
              <a:t>The tools, instruments, machines, buildings, and other constructions that are used to produce goods and services are called </a:t>
            </a:r>
            <a:r>
              <a:rPr lang="en-CA" sz="2600" dirty="0" smtClean="0">
                <a:solidFill>
                  <a:srgbClr val="FF0000"/>
                </a:solidFill>
              </a:rPr>
              <a:t>capital</a:t>
            </a:r>
            <a:r>
              <a:rPr lang="en-CA" sz="2600" dirty="0" smtClean="0"/>
              <a:t>.</a:t>
            </a:r>
          </a:p>
          <a:p>
            <a:pPr marL="141732" indent="-342900">
              <a:spcBef>
                <a:spcPts val="600"/>
              </a:spcBef>
              <a:buSzPct val="70000"/>
              <a:buFont typeface="Wingdings" panose="05000000000000000000" pitchFamily="2" charset="2"/>
              <a:buChar char="Ø"/>
            </a:pPr>
            <a:r>
              <a:rPr lang="en-CA" sz="2600" dirty="0" smtClean="0"/>
              <a:t>The human resource that organizes land, labour, and capital is </a:t>
            </a:r>
            <a:r>
              <a:rPr lang="en-CA" sz="2600" dirty="0" smtClean="0">
                <a:solidFill>
                  <a:srgbClr val="FF0000"/>
                </a:solidFill>
              </a:rPr>
              <a:t>entrepreneurship</a:t>
            </a:r>
            <a:r>
              <a:rPr lang="en-CA" sz="2600" dirty="0" smtClean="0"/>
              <a:t>.</a:t>
            </a:r>
          </a:p>
          <a:p>
            <a:pPr marL="274320" lvl="1">
              <a:spcBef>
                <a:spcPts val="600"/>
              </a:spcBef>
              <a:buSzPct val="70000"/>
              <a:buFont typeface="Wingdings"/>
              <a:buChar char=""/>
            </a:pPr>
            <a:endParaRPr lang="en-CA" sz="2400" dirty="0" smtClean="0"/>
          </a:p>
          <a:p>
            <a:endParaRPr lang="en-US" dirty="0"/>
          </a:p>
        </p:txBody>
      </p:sp>
      <p:sp>
        <p:nvSpPr>
          <p:cNvPr id="4" name="Slide Number Placeholder 3"/>
          <p:cNvSpPr>
            <a:spLocks noGrp="1"/>
          </p:cNvSpPr>
          <p:nvPr>
            <p:ph type="sldNum" sz="quarter" idx="12"/>
          </p:nvPr>
        </p:nvSpPr>
        <p:spPr/>
        <p:txBody>
          <a:bodyPr/>
          <a:lstStyle/>
          <a:p>
            <a:fld id="{5C7E17D6-F8D0-4938-9CB1-6B4911052CB1}" type="slidenum">
              <a:rPr lang="en-US" smtClean="0"/>
              <a:t>39</a:t>
            </a:fld>
            <a:endParaRPr lang="en-US"/>
          </a:p>
        </p:txBody>
      </p:sp>
      <p:sp>
        <p:nvSpPr>
          <p:cNvPr id="7" name="Footer Placeholder 6"/>
          <p:cNvSpPr>
            <a:spLocks noGrp="1"/>
          </p:cNvSpPr>
          <p:nvPr>
            <p:ph type="ftr" sz="quarter" idx="11"/>
          </p:nvPr>
        </p:nvSpPr>
        <p:spPr/>
        <p:txBody>
          <a:bodyPr/>
          <a:lstStyle/>
          <a:p>
            <a:r>
              <a:rPr lang="en-US" smtClean="0"/>
              <a:t>S Nehra ITE Unit I</a:t>
            </a:r>
            <a:endParaRPr lang="en-US"/>
          </a:p>
        </p:txBody>
      </p:sp>
    </p:spTree>
    <p:extLst>
      <p:ext uri="{BB962C8B-B14F-4D97-AF65-F5344CB8AC3E}">
        <p14:creationId xmlns:p14="http://schemas.microsoft.com/office/powerpoint/2010/main" val="15317552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Economics </a:t>
            </a:r>
            <a:r>
              <a:rPr lang="en-US" dirty="0" smtClean="0"/>
              <a:t>– An Introduction</a:t>
            </a:r>
            <a:endParaRPr lang="en-US" dirty="0"/>
          </a:p>
        </p:txBody>
      </p:sp>
      <p:sp>
        <p:nvSpPr>
          <p:cNvPr id="8195" name="Rectangle 3"/>
          <p:cNvSpPr>
            <a:spLocks noGrp="1" noChangeArrowheads="1"/>
          </p:cNvSpPr>
          <p:nvPr>
            <p:ph idx="1"/>
          </p:nvPr>
        </p:nvSpPr>
        <p:spPr/>
        <p:txBody>
          <a:bodyPr>
            <a:normAutofit/>
          </a:bodyPr>
          <a:lstStyle/>
          <a:p>
            <a:pPr>
              <a:buFont typeface="Wingdings" panose="05000000000000000000" pitchFamily="2" charset="2"/>
              <a:buChar char="Ø"/>
            </a:pPr>
            <a:r>
              <a:rPr lang="en-US" sz="2400" dirty="0" smtClean="0"/>
              <a:t>The word ‘Economics’ was derived from the Greek words ‘</a:t>
            </a:r>
            <a:r>
              <a:rPr lang="en-US" sz="2400" dirty="0" err="1" smtClean="0"/>
              <a:t>Oikos</a:t>
            </a:r>
            <a:r>
              <a:rPr lang="en-US" sz="2400" dirty="0" smtClean="0"/>
              <a:t>’ (a house) and ‘</a:t>
            </a:r>
            <a:r>
              <a:rPr lang="en-US" sz="2400" dirty="0" err="1" smtClean="0"/>
              <a:t>Nemein</a:t>
            </a:r>
            <a:r>
              <a:rPr lang="en-US" sz="2400" dirty="0" smtClean="0"/>
              <a:t>’(to manage), which meant managing a household, using the limited money or resources a household has.</a:t>
            </a:r>
          </a:p>
        </p:txBody>
      </p:sp>
      <p:sp>
        <p:nvSpPr>
          <p:cNvPr id="2" name="Slide Number Placeholder 1"/>
          <p:cNvSpPr>
            <a:spLocks noGrp="1"/>
          </p:cNvSpPr>
          <p:nvPr>
            <p:ph type="sldNum" sz="quarter" idx="12"/>
          </p:nvPr>
        </p:nvSpPr>
        <p:spPr/>
        <p:txBody>
          <a:bodyPr/>
          <a:lstStyle/>
          <a:p>
            <a:fld id="{5C7E17D6-F8D0-4938-9CB1-6B4911052CB1}" type="slidenum">
              <a:rPr lang="en-US" smtClean="0"/>
              <a:t>4</a:t>
            </a:fld>
            <a:endParaRPr lang="en-US"/>
          </a:p>
        </p:txBody>
      </p:sp>
      <p:sp>
        <p:nvSpPr>
          <p:cNvPr id="3" name="Footer Placeholder 2"/>
          <p:cNvSpPr>
            <a:spLocks noGrp="1"/>
          </p:cNvSpPr>
          <p:nvPr>
            <p:ph type="ftr" sz="quarter" idx="11"/>
          </p:nvPr>
        </p:nvSpPr>
        <p:spPr/>
        <p:txBody>
          <a:bodyPr/>
          <a:lstStyle/>
          <a:p>
            <a:r>
              <a:rPr lang="en-US" smtClean="0"/>
              <a:t>S Nehra ITE Unit I</a:t>
            </a:r>
            <a:endParaRPr lang="en-US"/>
          </a:p>
        </p:txBody>
      </p:sp>
    </p:spTree>
    <p:extLst>
      <p:ext uri="{BB962C8B-B14F-4D97-AF65-F5344CB8AC3E}">
        <p14:creationId xmlns:p14="http://schemas.microsoft.com/office/powerpoint/2010/main" val="20098226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Scarcity -</a:t>
            </a:r>
          </a:p>
        </p:txBody>
      </p:sp>
      <p:sp>
        <p:nvSpPr>
          <p:cNvPr id="19459" name="Rectangle 3"/>
          <p:cNvSpPr>
            <a:spLocks noGrp="1" noChangeArrowheads="1"/>
          </p:cNvSpPr>
          <p:nvPr>
            <p:ph idx="1"/>
          </p:nvPr>
        </p:nvSpPr>
        <p:spPr/>
        <p:txBody>
          <a:bodyPr>
            <a:normAutofit/>
          </a:bodyPr>
          <a:lstStyle/>
          <a:p>
            <a:pPr>
              <a:buFont typeface="Wingdings" panose="05000000000000000000" pitchFamily="2" charset="2"/>
              <a:buChar char="Ø"/>
            </a:pPr>
            <a:r>
              <a:rPr lang="en-US" sz="2400" dirty="0" smtClean="0"/>
              <a:t>Scarce resources have alternative uses which compel us to make a choice – Ex.- Land</a:t>
            </a:r>
          </a:p>
          <a:p>
            <a:pPr>
              <a:buFont typeface="Wingdings" panose="05000000000000000000" pitchFamily="2" charset="2"/>
              <a:buChar char="Ø"/>
            </a:pPr>
            <a:r>
              <a:rPr lang="en-US" sz="2400" b="1" dirty="0" smtClean="0"/>
              <a:t>Scarcity</a:t>
            </a:r>
            <a:r>
              <a:rPr lang="en-US" sz="2400" dirty="0" smtClean="0"/>
              <a:t> </a:t>
            </a:r>
            <a:r>
              <a:rPr lang="en-US" sz="2400" dirty="0"/>
              <a:t>is the condition in which resources are not available to satisfy all the needs and wants of a specified group of people.</a:t>
            </a:r>
          </a:p>
        </p:txBody>
      </p:sp>
      <p:sp>
        <p:nvSpPr>
          <p:cNvPr id="2" name="Slide Number Placeholder 1"/>
          <p:cNvSpPr>
            <a:spLocks noGrp="1"/>
          </p:cNvSpPr>
          <p:nvPr>
            <p:ph type="sldNum" sz="quarter" idx="12"/>
          </p:nvPr>
        </p:nvSpPr>
        <p:spPr/>
        <p:txBody>
          <a:bodyPr/>
          <a:lstStyle/>
          <a:p>
            <a:fld id="{5C7E17D6-F8D0-4938-9CB1-6B4911052CB1}" type="slidenum">
              <a:rPr lang="en-US" smtClean="0"/>
              <a:t>40</a:t>
            </a:fld>
            <a:endParaRPr lang="en-US"/>
          </a:p>
        </p:txBody>
      </p:sp>
      <p:sp>
        <p:nvSpPr>
          <p:cNvPr id="3" name="Footer Placeholder 2"/>
          <p:cNvSpPr>
            <a:spLocks noGrp="1"/>
          </p:cNvSpPr>
          <p:nvPr>
            <p:ph type="ftr" sz="quarter" idx="11"/>
          </p:nvPr>
        </p:nvSpPr>
        <p:spPr/>
        <p:txBody>
          <a:bodyPr/>
          <a:lstStyle/>
          <a:p>
            <a:r>
              <a:rPr lang="en-US" smtClean="0"/>
              <a:t>S Nehra ITE Unit I</a:t>
            </a:r>
            <a:endParaRPr lang="en-US"/>
          </a:p>
        </p:txBody>
      </p:sp>
    </p:spTree>
    <p:extLst>
      <p:ext uri="{BB962C8B-B14F-4D97-AF65-F5344CB8AC3E}">
        <p14:creationId xmlns:p14="http://schemas.microsoft.com/office/powerpoint/2010/main" val="13005579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213945" y="274638"/>
            <a:ext cx="8920655" cy="1143000"/>
          </a:xfrm>
        </p:spPr>
        <p:txBody>
          <a:bodyPr>
            <a:normAutofit fontScale="90000"/>
          </a:bodyPr>
          <a:lstStyle/>
          <a:p>
            <a:r>
              <a:rPr lang="en-US" dirty="0"/>
              <a:t>Scarcity and Decision making </a:t>
            </a:r>
            <a:r>
              <a:rPr lang="en-US" dirty="0" smtClean="0"/>
              <a:t>– economic problem</a:t>
            </a:r>
            <a:endParaRPr lang="en-US" dirty="0"/>
          </a:p>
        </p:txBody>
      </p:sp>
      <p:sp>
        <p:nvSpPr>
          <p:cNvPr id="22531" name="Rectangle 3"/>
          <p:cNvSpPr>
            <a:spLocks noGrp="1" noChangeArrowheads="1"/>
          </p:cNvSpPr>
          <p:nvPr>
            <p:ph idx="1"/>
          </p:nvPr>
        </p:nvSpPr>
        <p:spPr/>
        <p:txBody>
          <a:bodyPr>
            <a:normAutofit/>
          </a:bodyPr>
          <a:lstStyle/>
          <a:p>
            <a:pPr>
              <a:lnSpc>
                <a:spcPct val="90000"/>
              </a:lnSpc>
              <a:buFont typeface="Wingdings" panose="05000000000000000000" pitchFamily="2" charset="2"/>
              <a:buChar char="Ø"/>
            </a:pPr>
            <a:r>
              <a:rPr lang="en-US" sz="2400" dirty="0"/>
              <a:t>Because of scarcity, </a:t>
            </a:r>
            <a:r>
              <a:rPr lang="en-US" sz="2400" dirty="0" smtClean="0"/>
              <a:t>a choice decision </a:t>
            </a:r>
            <a:r>
              <a:rPr lang="en-US" sz="2400" dirty="0"/>
              <a:t>must be made.  </a:t>
            </a:r>
            <a:endParaRPr lang="en-US" sz="2400" dirty="0" smtClean="0"/>
          </a:p>
          <a:p>
            <a:pPr>
              <a:lnSpc>
                <a:spcPct val="90000"/>
              </a:lnSpc>
              <a:buFont typeface="Wingdings" panose="05000000000000000000" pitchFamily="2" charset="2"/>
              <a:buChar char="Ø"/>
            </a:pPr>
            <a:r>
              <a:rPr lang="en-US" sz="2400" dirty="0" smtClean="0"/>
              <a:t>The problem of </a:t>
            </a:r>
            <a:r>
              <a:rPr lang="en-US" sz="2400" i="1" dirty="0" smtClean="0"/>
              <a:t>choice making</a:t>
            </a:r>
            <a:r>
              <a:rPr lang="en-US" sz="2400" dirty="0" smtClean="0"/>
              <a:t> arising out of limited resources and unlimited wants is called </a:t>
            </a:r>
            <a:r>
              <a:rPr lang="en-US" sz="2400" i="1" dirty="0" smtClean="0"/>
              <a:t>economic problem</a:t>
            </a:r>
            <a:r>
              <a:rPr lang="en-US" sz="2400" dirty="0" smtClean="0"/>
              <a:t>.</a:t>
            </a:r>
          </a:p>
          <a:p>
            <a:pPr>
              <a:lnSpc>
                <a:spcPct val="90000"/>
              </a:lnSpc>
            </a:pPr>
            <a:endParaRPr lang="en-US" sz="2600" dirty="0"/>
          </a:p>
        </p:txBody>
      </p:sp>
      <p:sp>
        <p:nvSpPr>
          <p:cNvPr id="2" name="Slide Number Placeholder 1"/>
          <p:cNvSpPr>
            <a:spLocks noGrp="1"/>
          </p:cNvSpPr>
          <p:nvPr>
            <p:ph type="sldNum" sz="quarter" idx="12"/>
          </p:nvPr>
        </p:nvSpPr>
        <p:spPr/>
        <p:txBody>
          <a:bodyPr/>
          <a:lstStyle/>
          <a:p>
            <a:fld id="{5C7E17D6-F8D0-4938-9CB1-6B4911052CB1}" type="slidenum">
              <a:rPr lang="en-US" smtClean="0"/>
              <a:t>41</a:t>
            </a:fld>
            <a:endParaRPr lang="en-US"/>
          </a:p>
        </p:txBody>
      </p:sp>
      <p:sp>
        <p:nvSpPr>
          <p:cNvPr id="3" name="Footer Placeholder 2"/>
          <p:cNvSpPr>
            <a:spLocks noGrp="1"/>
          </p:cNvSpPr>
          <p:nvPr>
            <p:ph type="ftr" sz="quarter" idx="11"/>
          </p:nvPr>
        </p:nvSpPr>
        <p:spPr/>
        <p:txBody>
          <a:bodyPr/>
          <a:lstStyle/>
          <a:p>
            <a:r>
              <a:rPr lang="en-US" smtClean="0"/>
              <a:t>S Nehra ITE Unit I</a:t>
            </a:r>
            <a:endParaRPr lang="en-US"/>
          </a:p>
        </p:txBody>
      </p:sp>
    </p:spTree>
    <p:extLst>
      <p:ext uri="{BB962C8B-B14F-4D97-AF65-F5344CB8AC3E}">
        <p14:creationId xmlns:p14="http://schemas.microsoft.com/office/powerpoint/2010/main" val="40261564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normAutofit/>
          </a:bodyPr>
          <a:lstStyle/>
          <a:p>
            <a:r>
              <a:rPr lang="en-US" sz="3800"/>
              <a:t>Examples of Scarcity and Decision making -</a:t>
            </a:r>
          </a:p>
        </p:txBody>
      </p:sp>
      <p:sp>
        <p:nvSpPr>
          <p:cNvPr id="56323" name="Rectangle 3"/>
          <p:cNvSpPr>
            <a:spLocks noGrp="1" noChangeArrowheads="1"/>
          </p:cNvSpPr>
          <p:nvPr>
            <p:ph idx="1"/>
          </p:nvPr>
        </p:nvSpPr>
        <p:spPr/>
        <p:txBody>
          <a:bodyPr>
            <a:normAutofit/>
          </a:bodyPr>
          <a:lstStyle/>
          <a:p>
            <a:pPr marL="571500" indent="-571500">
              <a:buFont typeface="Wingdings" pitchFamily="2" charset="2"/>
              <a:buAutoNum type="arabicPeriod"/>
            </a:pPr>
            <a:r>
              <a:rPr lang="en-US" sz="2400" dirty="0"/>
              <a:t>Production manager of Asian paints may face a choice making decision of producing paints for domestic or industrial use, due to scarcity of titanium dioxide.</a:t>
            </a:r>
          </a:p>
          <a:p>
            <a:pPr marL="571500" indent="-571500">
              <a:buFont typeface="Wingdings" pitchFamily="2" charset="2"/>
              <a:buAutoNum type="arabicPeriod"/>
            </a:pPr>
            <a:r>
              <a:rPr lang="en-US" sz="2400" dirty="0"/>
              <a:t>Marketing manager of </a:t>
            </a:r>
            <a:r>
              <a:rPr lang="en-US" sz="2400" dirty="0" err="1"/>
              <a:t>Maruti</a:t>
            </a:r>
            <a:r>
              <a:rPr lang="en-US" sz="2400" dirty="0"/>
              <a:t> </a:t>
            </a:r>
            <a:r>
              <a:rPr lang="en-US" sz="2400" dirty="0" err="1"/>
              <a:t>Udyog</a:t>
            </a:r>
            <a:r>
              <a:rPr lang="en-US" sz="2400" dirty="0"/>
              <a:t> has to decide whether to push up sales of Alto or Wagon R or </a:t>
            </a:r>
            <a:r>
              <a:rPr lang="en-US" sz="2400" dirty="0" err="1"/>
              <a:t>Maruti</a:t>
            </a:r>
            <a:r>
              <a:rPr lang="en-US" sz="2400" dirty="0"/>
              <a:t> </a:t>
            </a:r>
            <a:r>
              <a:rPr lang="en-US" sz="2400" dirty="0" smtClean="0"/>
              <a:t>Alto New 800 </a:t>
            </a:r>
            <a:r>
              <a:rPr lang="en-US" sz="2400" dirty="0"/>
              <a:t>in view of limited advertisement outlay</a:t>
            </a:r>
          </a:p>
          <a:p>
            <a:pPr marL="571500" indent="-571500">
              <a:buFont typeface="Wingdings" pitchFamily="2" charset="2"/>
              <a:buAutoNum type="arabicPeriod"/>
            </a:pPr>
            <a:r>
              <a:rPr lang="en-US" sz="2400" dirty="0"/>
              <a:t>Personnel manager of Titan watches has to decide whether to employ skilled labour on contract basis or to hire labour on daily wages</a:t>
            </a:r>
          </a:p>
          <a:p>
            <a:pPr marL="571500" indent="-571500">
              <a:buNone/>
            </a:pPr>
            <a:r>
              <a:rPr lang="en-US" sz="2400" dirty="0"/>
              <a:t> </a:t>
            </a:r>
          </a:p>
        </p:txBody>
      </p:sp>
      <p:sp>
        <p:nvSpPr>
          <p:cNvPr id="2" name="Slide Number Placeholder 1"/>
          <p:cNvSpPr>
            <a:spLocks noGrp="1"/>
          </p:cNvSpPr>
          <p:nvPr>
            <p:ph type="sldNum" sz="quarter" idx="12"/>
          </p:nvPr>
        </p:nvSpPr>
        <p:spPr/>
        <p:txBody>
          <a:bodyPr/>
          <a:lstStyle/>
          <a:p>
            <a:fld id="{5C7E17D6-F8D0-4938-9CB1-6B4911052CB1}" type="slidenum">
              <a:rPr lang="en-US" smtClean="0"/>
              <a:t>42</a:t>
            </a:fld>
            <a:endParaRPr lang="en-US"/>
          </a:p>
        </p:txBody>
      </p:sp>
      <p:sp>
        <p:nvSpPr>
          <p:cNvPr id="3" name="Footer Placeholder 2"/>
          <p:cNvSpPr>
            <a:spLocks noGrp="1"/>
          </p:cNvSpPr>
          <p:nvPr>
            <p:ph type="ftr" sz="quarter" idx="11"/>
          </p:nvPr>
        </p:nvSpPr>
        <p:spPr/>
        <p:txBody>
          <a:bodyPr/>
          <a:lstStyle/>
          <a:p>
            <a:r>
              <a:rPr lang="en-US" smtClean="0"/>
              <a:t>S Nehra ITE Unit I</a:t>
            </a:r>
            <a:endParaRPr lang="en-US"/>
          </a:p>
        </p:txBody>
      </p:sp>
    </p:spTree>
    <p:extLst>
      <p:ext uri="{BB962C8B-B14F-4D97-AF65-F5344CB8AC3E}">
        <p14:creationId xmlns:p14="http://schemas.microsoft.com/office/powerpoint/2010/main" val="32190843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endParaRPr lang="en-US"/>
          </a:p>
        </p:txBody>
      </p:sp>
      <p:sp>
        <p:nvSpPr>
          <p:cNvPr id="57347" name="Rectangle 3"/>
          <p:cNvSpPr>
            <a:spLocks noGrp="1" noChangeArrowheads="1"/>
          </p:cNvSpPr>
          <p:nvPr>
            <p:ph idx="1"/>
          </p:nvPr>
        </p:nvSpPr>
        <p:spPr/>
        <p:txBody>
          <a:bodyPr>
            <a:normAutofit/>
          </a:bodyPr>
          <a:lstStyle/>
          <a:p>
            <a:pPr marL="571500" indent="-571500">
              <a:buNone/>
            </a:pPr>
            <a:r>
              <a:rPr lang="en-US" dirty="0"/>
              <a:t>4. </a:t>
            </a:r>
            <a:r>
              <a:rPr lang="en-US" dirty="0" smtClean="0"/>
              <a:t>  </a:t>
            </a:r>
            <a:r>
              <a:rPr lang="en-US" sz="2400" dirty="0" smtClean="0"/>
              <a:t>The </a:t>
            </a:r>
            <a:r>
              <a:rPr lang="en-US" sz="2400" dirty="0"/>
              <a:t>finance manager of </a:t>
            </a:r>
            <a:r>
              <a:rPr lang="en-US" sz="2400" dirty="0" smtClean="0"/>
              <a:t>Fortis </a:t>
            </a:r>
            <a:r>
              <a:rPr lang="en-US" sz="2400" dirty="0"/>
              <a:t>hospital may face the problem of allocation of limited budget between pediatric, surgery and orthopedics departments</a:t>
            </a:r>
          </a:p>
          <a:p>
            <a:pPr marL="571500" indent="-571500">
              <a:buNone/>
            </a:pPr>
            <a:r>
              <a:rPr lang="en-US" sz="2400" dirty="0"/>
              <a:t>5. </a:t>
            </a:r>
            <a:r>
              <a:rPr lang="en-US" sz="2400" dirty="0" smtClean="0"/>
              <a:t>   An engineering institute </a:t>
            </a:r>
            <a:r>
              <a:rPr lang="en-US" sz="2400" dirty="0"/>
              <a:t>may strive to </a:t>
            </a:r>
            <a:r>
              <a:rPr lang="en-US" sz="2400" dirty="0" err="1"/>
              <a:t>maximise</a:t>
            </a:r>
            <a:r>
              <a:rPr lang="en-US" sz="2400" dirty="0"/>
              <a:t> the value of teaching and research outputs subject to annual constraints</a:t>
            </a:r>
          </a:p>
          <a:p>
            <a:pPr marL="571500" indent="-571500">
              <a:buNone/>
            </a:pPr>
            <a:r>
              <a:rPr lang="en-US" sz="2400" dirty="0"/>
              <a:t>6. </a:t>
            </a:r>
            <a:r>
              <a:rPr lang="en-US" sz="2400" dirty="0" smtClean="0"/>
              <a:t>  The </a:t>
            </a:r>
            <a:r>
              <a:rPr lang="en-US" sz="2400" dirty="0"/>
              <a:t>technological constraints may set the physical limits on the amount of output per unit time that can be generated by a particular machine, or workers employed by production manager of </a:t>
            </a:r>
            <a:r>
              <a:rPr lang="en-US" sz="2400" dirty="0" smtClean="0"/>
              <a:t>LG India.</a:t>
            </a:r>
            <a:endParaRPr lang="en-US" sz="2400" dirty="0"/>
          </a:p>
          <a:p>
            <a:pPr marL="571500" indent="-571500">
              <a:buNone/>
            </a:pPr>
            <a:endParaRPr lang="en-US" sz="2600" dirty="0"/>
          </a:p>
        </p:txBody>
      </p:sp>
      <p:sp>
        <p:nvSpPr>
          <p:cNvPr id="2" name="Slide Number Placeholder 1"/>
          <p:cNvSpPr>
            <a:spLocks noGrp="1"/>
          </p:cNvSpPr>
          <p:nvPr>
            <p:ph type="sldNum" sz="quarter" idx="12"/>
          </p:nvPr>
        </p:nvSpPr>
        <p:spPr/>
        <p:txBody>
          <a:bodyPr/>
          <a:lstStyle/>
          <a:p>
            <a:fld id="{5C7E17D6-F8D0-4938-9CB1-6B4911052CB1}" type="slidenum">
              <a:rPr lang="en-US" smtClean="0"/>
              <a:t>43</a:t>
            </a:fld>
            <a:endParaRPr lang="en-US"/>
          </a:p>
        </p:txBody>
      </p:sp>
      <p:sp>
        <p:nvSpPr>
          <p:cNvPr id="3" name="Footer Placeholder 2"/>
          <p:cNvSpPr>
            <a:spLocks noGrp="1"/>
          </p:cNvSpPr>
          <p:nvPr>
            <p:ph type="ftr" sz="quarter" idx="11"/>
          </p:nvPr>
        </p:nvSpPr>
        <p:spPr/>
        <p:txBody>
          <a:bodyPr/>
          <a:lstStyle/>
          <a:p>
            <a:r>
              <a:rPr lang="en-US" smtClean="0"/>
              <a:t>S Nehra ITE Unit I</a:t>
            </a:r>
            <a:endParaRPr lang="en-US"/>
          </a:p>
        </p:txBody>
      </p:sp>
    </p:spTree>
    <p:extLst>
      <p:ext uri="{BB962C8B-B14F-4D97-AF65-F5344CB8AC3E}">
        <p14:creationId xmlns:p14="http://schemas.microsoft.com/office/powerpoint/2010/main" val="27755848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6"/>
          <p:cNvSpPr>
            <a:spLocks noChangeArrowheads="1"/>
          </p:cNvSpPr>
          <p:nvPr/>
        </p:nvSpPr>
        <p:spPr bwMode="auto">
          <a:xfrm>
            <a:off x="1844040" y="2057400"/>
            <a:ext cx="7924800" cy="402809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6146" name="Rectangle 2"/>
          <p:cNvSpPr>
            <a:spLocks noGrp="1" noChangeArrowheads="1"/>
          </p:cNvSpPr>
          <p:nvPr>
            <p:ph type="title"/>
          </p:nvPr>
        </p:nvSpPr>
        <p:spPr>
          <a:xfrm>
            <a:off x="2789238" y="304800"/>
            <a:ext cx="6583362" cy="914400"/>
          </a:xfrm>
        </p:spPr>
        <p:txBody>
          <a:bodyPr/>
          <a:lstStyle/>
          <a:p>
            <a:pPr eaLnBrk="1" hangingPunct="1">
              <a:defRPr/>
            </a:pPr>
            <a:r>
              <a:rPr lang="en-US" dirty="0" smtClean="0">
                <a:effectLst>
                  <a:outerShdw blurRad="38100" dist="38100" dir="2700000" algn="tl">
                    <a:srgbClr val="C0C0C0"/>
                  </a:outerShdw>
                </a:effectLst>
              </a:rPr>
              <a:t>Basic or Central Problems</a:t>
            </a:r>
          </a:p>
        </p:txBody>
      </p:sp>
      <p:sp>
        <p:nvSpPr>
          <p:cNvPr id="6147" name="Rectangle 3"/>
          <p:cNvSpPr>
            <a:spLocks noGrp="1" noChangeArrowheads="1"/>
          </p:cNvSpPr>
          <p:nvPr>
            <p:ph idx="1"/>
          </p:nvPr>
        </p:nvSpPr>
        <p:spPr>
          <a:xfrm>
            <a:off x="2383631" y="1755775"/>
            <a:ext cx="7196137" cy="457200"/>
          </a:xfrm>
        </p:spPr>
        <p:txBody>
          <a:bodyPr/>
          <a:lstStyle/>
          <a:p>
            <a:pPr algn="ctr" eaLnBrk="1" hangingPunct="1">
              <a:lnSpc>
                <a:spcPct val="80000"/>
              </a:lnSpc>
              <a:buFontTx/>
              <a:buNone/>
              <a:defRPr/>
            </a:pPr>
            <a:r>
              <a:rPr lang="en-US" dirty="0" smtClean="0"/>
              <a:t>Three Basic or Central Problems of Economy</a:t>
            </a:r>
          </a:p>
          <a:p>
            <a:pPr algn="ctr" eaLnBrk="1" hangingPunct="1">
              <a:lnSpc>
                <a:spcPct val="80000"/>
              </a:lnSpc>
              <a:buFontTx/>
              <a:buNone/>
              <a:defRPr/>
            </a:pPr>
            <a:endParaRPr lang="en-US" dirty="0" smtClean="0"/>
          </a:p>
          <a:p>
            <a:pPr algn="ctr" eaLnBrk="1" hangingPunct="1">
              <a:lnSpc>
                <a:spcPct val="80000"/>
              </a:lnSpc>
              <a:buFontTx/>
              <a:buNone/>
              <a:defRPr/>
            </a:pPr>
            <a:endParaRPr lang="en-US" sz="1200" dirty="0">
              <a:effectLst>
                <a:outerShdw blurRad="38100" dist="38100" dir="2700000" algn="tl">
                  <a:srgbClr val="C0C0C0"/>
                </a:outerShdw>
              </a:effectLst>
            </a:endParaRPr>
          </a:p>
          <a:p>
            <a:pPr algn="ctr" eaLnBrk="1" hangingPunct="1">
              <a:lnSpc>
                <a:spcPct val="80000"/>
              </a:lnSpc>
              <a:buFontTx/>
              <a:buNone/>
              <a:defRPr/>
            </a:pPr>
            <a:endParaRPr lang="en-US" sz="1200" dirty="0">
              <a:effectLst>
                <a:outerShdw blurRad="38100" dist="38100" dir="2700000" algn="tl">
                  <a:srgbClr val="C0C0C0"/>
                </a:outerShdw>
              </a:effectLst>
            </a:endParaRPr>
          </a:p>
          <a:p>
            <a:pPr algn="ctr" eaLnBrk="1" hangingPunct="1">
              <a:lnSpc>
                <a:spcPct val="80000"/>
              </a:lnSpc>
              <a:buFontTx/>
              <a:buNone/>
              <a:defRPr/>
            </a:pPr>
            <a:endParaRPr lang="en-US" sz="1200" dirty="0">
              <a:effectLst>
                <a:outerShdw blurRad="38100" dist="38100" dir="2700000" algn="tl">
                  <a:srgbClr val="C0C0C0"/>
                </a:outerShdw>
              </a:effectLst>
            </a:endParaRPr>
          </a:p>
          <a:p>
            <a:pPr algn="ctr" eaLnBrk="1" hangingPunct="1">
              <a:lnSpc>
                <a:spcPct val="80000"/>
              </a:lnSpc>
              <a:buFontTx/>
              <a:buNone/>
              <a:defRPr/>
            </a:pPr>
            <a:endParaRPr lang="en-US" sz="1200" dirty="0">
              <a:effectLst>
                <a:outerShdw blurRad="38100" dist="38100" dir="2700000" algn="tl">
                  <a:srgbClr val="C0C0C0"/>
                </a:outerShdw>
              </a:effectLst>
            </a:endParaRPr>
          </a:p>
        </p:txBody>
      </p:sp>
      <p:sp>
        <p:nvSpPr>
          <p:cNvPr id="21509" name="Line 5"/>
          <p:cNvSpPr>
            <a:spLocks noChangeShapeType="1"/>
          </p:cNvSpPr>
          <p:nvPr/>
        </p:nvSpPr>
        <p:spPr bwMode="auto">
          <a:xfrm>
            <a:off x="3200400" y="2286000"/>
            <a:ext cx="5715000" cy="0"/>
          </a:xfrm>
          <a:prstGeom prst="line">
            <a:avLst/>
          </a:prstGeom>
          <a:noFill/>
          <a:ln w="9525">
            <a:solidFill>
              <a:schemeClr val="tx1"/>
            </a:solidFill>
            <a:round/>
            <a:headEnd/>
            <a:tailEnd/>
          </a:ln>
        </p:spPr>
        <p:txBody>
          <a:bodyPr/>
          <a:lstStyle/>
          <a:p>
            <a:endParaRPr lang="en-US"/>
          </a:p>
        </p:txBody>
      </p:sp>
      <p:sp>
        <p:nvSpPr>
          <p:cNvPr id="6152" name="Text Box 8"/>
          <p:cNvSpPr txBox="1">
            <a:spLocks noChangeArrowheads="1"/>
          </p:cNvSpPr>
          <p:nvPr/>
        </p:nvSpPr>
        <p:spPr bwMode="auto">
          <a:xfrm>
            <a:off x="2447701" y="2746375"/>
            <a:ext cx="1595886" cy="707886"/>
          </a:xfrm>
          <a:prstGeom prst="rect">
            <a:avLst/>
          </a:prstGeom>
          <a:noFill/>
          <a:ln w="9525">
            <a:noFill/>
            <a:miter lim="800000"/>
            <a:headEnd/>
            <a:tailEnd/>
          </a:ln>
          <a:effectLst/>
        </p:spPr>
        <p:txBody>
          <a:bodyPr wrap="none">
            <a:spAutoFit/>
          </a:bodyPr>
          <a:lstStyle/>
          <a:p>
            <a:pPr algn="ctr" eaLnBrk="1" hangingPunct="1">
              <a:defRPr/>
            </a:pPr>
            <a:r>
              <a:rPr lang="en-US" sz="2000" b="1" dirty="0">
                <a:effectLst>
                  <a:outerShdw blurRad="38100" dist="38100" dir="2700000" algn="tl">
                    <a:srgbClr val="C0C0C0"/>
                  </a:outerShdw>
                </a:effectLst>
              </a:rPr>
              <a:t>Allocation</a:t>
            </a:r>
          </a:p>
          <a:p>
            <a:pPr algn="ctr" eaLnBrk="1" hangingPunct="1">
              <a:defRPr/>
            </a:pPr>
            <a:r>
              <a:rPr lang="en-US" sz="2000" b="1" dirty="0">
                <a:effectLst>
                  <a:outerShdw blurRad="38100" dist="38100" dir="2700000" algn="tl">
                    <a:srgbClr val="C0C0C0"/>
                  </a:outerShdw>
                </a:effectLst>
              </a:rPr>
              <a:t> of Resources</a:t>
            </a:r>
          </a:p>
        </p:txBody>
      </p:sp>
      <p:sp>
        <p:nvSpPr>
          <p:cNvPr id="21511" name="Text Box 10"/>
          <p:cNvSpPr txBox="1">
            <a:spLocks noChangeArrowheads="1"/>
          </p:cNvSpPr>
          <p:nvPr/>
        </p:nvSpPr>
        <p:spPr bwMode="auto">
          <a:xfrm>
            <a:off x="4267200" y="2746376"/>
            <a:ext cx="2819400" cy="1006475"/>
          </a:xfrm>
          <a:prstGeom prst="rect">
            <a:avLst/>
          </a:prstGeom>
          <a:noFill/>
          <a:ln w="9525">
            <a:noFill/>
            <a:miter lim="800000"/>
            <a:headEnd/>
            <a:tailEnd/>
          </a:ln>
        </p:spPr>
        <p:txBody>
          <a:bodyPr>
            <a:spAutoFit/>
          </a:bodyPr>
          <a:lstStyle/>
          <a:p>
            <a:pPr algn="ctr" eaLnBrk="1" hangingPunct="1"/>
            <a:r>
              <a:rPr lang="en-US" sz="2000" b="1" dirty="0"/>
              <a:t>Efficient use or </a:t>
            </a:r>
          </a:p>
          <a:p>
            <a:pPr algn="ctr" eaLnBrk="1" hangingPunct="1"/>
            <a:r>
              <a:rPr lang="en-US" sz="2000" b="1" dirty="0"/>
              <a:t>fuller utilization of </a:t>
            </a:r>
          </a:p>
          <a:p>
            <a:pPr algn="ctr" eaLnBrk="1" hangingPunct="1"/>
            <a:r>
              <a:rPr lang="en-US" sz="2000" b="1" dirty="0"/>
              <a:t>Resources</a:t>
            </a:r>
          </a:p>
        </p:txBody>
      </p:sp>
      <p:sp>
        <p:nvSpPr>
          <p:cNvPr id="21512" name="Text Box 11"/>
          <p:cNvSpPr txBox="1">
            <a:spLocks noChangeArrowheads="1"/>
          </p:cNvSpPr>
          <p:nvPr/>
        </p:nvSpPr>
        <p:spPr bwMode="auto">
          <a:xfrm>
            <a:off x="6934200" y="2746376"/>
            <a:ext cx="3200400" cy="701675"/>
          </a:xfrm>
          <a:prstGeom prst="rect">
            <a:avLst/>
          </a:prstGeom>
          <a:noFill/>
          <a:ln w="9525">
            <a:noFill/>
            <a:miter lim="800000"/>
            <a:headEnd/>
            <a:tailEnd/>
          </a:ln>
        </p:spPr>
        <p:txBody>
          <a:bodyPr>
            <a:spAutoFit/>
          </a:bodyPr>
          <a:lstStyle/>
          <a:p>
            <a:pPr algn="ctr" eaLnBrk="1" hangingPunct="1"/>
            <a:r>
              <a:rPr lang="en-US" sz="2000" b="1" dirty="0"/>
              <a:t>Economic Development </a:t>
            </a:r>
          </a:p>
          <a:p>
            <a:pPr algn="ctr" eaLnBrk="1" hangingPunct="1"/>
            <a:r>
              <a:rPr lang="en-US" sz="2000" b="1" dirty="0"/>
              <a:t>Or Growth of Resources</a:t>
            </a:r>
          </a:p>
        </p:txBody>
      </p:sp>
      <p:sp>
        <p:nvSpPr>
          <p:cNvPr id="21513" name="Line 16"/>
          <p:cNvSpPr>
            <a:spLocks noChangeShapeType="1"/>
          </p:cNvSpPr>
          <p:nvPr/>
        </p:nvSpPr>
        <p:spPr bwMode="auto">
          <a:xfrm>
            <a:off x="6019800" y="2057400"/>
            <a:ext cx="0" cy="609600"/>
          </a:xfrm>
          <a:prstGeom prst="line">
            <a:avLst/>
          </a:prstGeom>
          <a:noFill/>
          <a:ln w="9525">
            <a:solidFill>
              <a:schemeClr val="tx1"/>
            </a:solidFill>
            <a:round/>
            <a:headEnd/>
            <a:tailEnd type="triangle" w="med" len="med"/>
          </a:ln>
        </p:spPr>
        <p:txBody>
          <a:bodyPr/>
          <a:lstStyle/>
          <a:p>
            <a:endParaRPr lang="en-US"/>
          </a:p>
        </p:txBody>
      </p:sp>
      <p:sp>
        <p:nvSpPr>
          <p:cNvPr id="21514" name="Line 17"/>
          <p:cNvSpPr>
            <a:spLocks noChangeShapeType="1"/>
          </p:cNvSpPr>
          <p:nvPr/>
        </p:nvSpPr>
        <p:spPr bwMode="auto">
          <a:xfrm>
            <a:off x="8915400" y="2286000"/>
            <a:ext cx="0" cy="457200"/>
          </a:xfrm>
          <a:prstGeom prst="line">
            <a:avLst/>
          </a:prstGeom>
          <a:noFill/>
          <a:ln w="9525">
            <a:solidFill>
              <a:schemeClr val="tx1"/>
            </a:solidFill>
            <a:round/>
            <a:headEnd/>
            <a:tailEnd type="triangle" w="med" len="med"/>
          </a:ln>
        </p:spPr>
        <p:txBody>
          <a:bodyPr/>
          <a:lstStyle/>
          <a:p>
            <a:endParaRPr lang="en-US"/>
          </a:p>
        </p:txBody>
      </p:sp>
      <p:sp>
        <p:nvSpPr>
          <p:cNvPr id="21515" name="Line 18"/>
          <p:cNvSpPr>
            <a:spLocks noChangeShapeType="1"/>
          </p:cNvSpPr>
          <p:nvPr/>
        </p:nvSpPr>
        <p:spPr bwMode="auto">
          <a:xfrm>
            <a:off x="3200400" y="2286000"/>
            <a:ext cx="0" cy="457200"/>
          </a:xfrm>
          <a:prstGeom prst="line">
            <a:avLst/>
          </a:prstGeom>
          <a:noFill/>
          <a:ln w="9525">
            <a:solidFill>
              <a:schemeClr val="tx1"/>
            </a:solidFill>
            <a:round/>
            <a:headEnd/>
            <a:tailEnd type="triangle" w="med" len="med"/>
          </a:ln>
        </p:spPr>
        <p:txBody>
          <a:bodyPr/>
          <a:lstStyle/>
          <a:p>
            <a:endParaRPr lang="en-US"/>
          </a:p>
        </p:txBody>
      </p:sp>
      <p:sp>
        <p:nvSpPr>
          <p:cNvPr id="21516" name="Line 19"/>
          <p:cNvSpPr>
            <a:spLocks noChangeShapeType="1"/>
          </p:cNvSpPr>
          <p:nvPr/>
        </p:nvSpPr>
        <p:spPr bwMode="auto">
          <a:xfrm>
            <a:off x="2971800" y="3962400"/>
            <a:ext cx="6019800" cy="0"/>
          </a:xfrm>
          <a:prstGeom prst="line">
            <a:avLst/>
          </a:prstGeom>
          <a:noFill/>
          <a:ln w="9525">
            <a:solidFill>
              <a:schemeClr val="tx1"/>
            </a:solidFill>
            <a:round/>
            <a:headEnd/>
            <a:tailEnd/>
          </a:ln>
        </p:spPr>
        <p:txBody>
          <a:bodyPr/>
          <a:lstStyle/>
          <a:p>
            <a:endParaRPr lang="en-US"/>
          </a:p>
        </p:txBody>
      </p:sp>
      <p:sp>
        <p:nvSpPr>
          <p:cNvPr id="21517" name="Line 20"/>
          <p:cNvSpPr>
            <a:spLocks noChangeShapeType="1"/>
          </p:cNvSpPr>
          <p:nvPr/>
        </p:nvSpPr>
        <p:spPr bwMode="auto">
          <a:xfrm>
            <a:off x="6019800" y="3962400"/>
            <a:ext cx="0" cy="457200"/>
          </a:xfrm>
          <a:prstGeom prst="line">
            <a:avLst/>
          </a:prstGeom>
          <a:noFill/>
          <a:ln w="9525">
            <a:solidFill>
              <a:schemeClr val="tx1"/>
            </a:solidFill>
            <a:round/>
            <a:headEnd/>
            <a:tailEnd type="triangle" w="med" len="med"/>
          </a:ln>
        </p:spPr>
        <p:txBody>
          <a:bodyPr/>
          <a:lstStyle/>
          <a:p>
            <a:endParaRPr lang="en-US"/>
          </a:p>
        </p:txBody>
      </p:sp>
      <p:sp>
        <p:nvSpPr>
          <p:cNvPr id="21518" name="Line 21"/>
          <p:cNvSpPr>
            <a:spLocks noChangeShapeType="1"/>
          </p:cNvSpPr>
          <p:nvPr/>
        </p:nvSpPr>
        <p:spPr bwMode="auto">
          <a:xfrm>
            <a:off x="8991600" y="3962400"/>
            <a:ext cx="0" cy="457200"/>
          </a:xfrm>
          <a:prstGeom prst="line">
            <a:avLst/>
          </a:prstGeom>
          <a:noFill/>
          <a:ln w="9525">
            <a:solidFill>
              <a:schemeClr val="tx1"/>
            </a:solidFill>
            <a:round/>
            <a:headEnd/>
            <a:tailEnd type="triangle" w="med" len="med"/>
          </a:ln>
        </p:spPr>
        <p:txBody>
          <a:bodyPr/>
          <a:lstStyle/>
          <a:p>
            <a:endParaRPr lang="en-US"/>
          </a:p>
        </p:txBody>
      </p:sp>
      <p:sp>
        <p:nvSpPr>
          <p:cNvPr id="21519" name="Line 22"/>
          <p:cNvSpPr>
            <a:spLocks noChangeShapeType="1"/>
          </p:cNvSpPr>
          <p:nvPr/>
        </p:nvSpPr>
        <p:spPr bwMode="auto">
          <a:xfrm>
            <a:off x="2971800" y="3429000"/>
            <a:ext cx="0" cy="457200"/>
          </a:xfrm>
          <a:prstGeom prst="line">
            <a:avLst/>
          </a:prstGeom>
          <a:noFill/>
          <a:ln w="9525">
            <a:solidFill>
              <a:schemeClr val="tx1"/>
            </a:solidFill>
            <a:round/>
            <a:headEnd/>
            <a:tailEnd type="triangle" w="med" len="med"/>
          </a:ln>
        </p:spPr>
        <p:txBody>
          <a:bodyPr/>
          <a:lstStyle/>
          <a:p>
            <a:endParaRPr lang="en-US"/>
          </a:p>
        </p:txBody>
      </p:sp>
      <p:sp>
        <p:nvSpPr>
          <p:cNvPr id="6167" name="Text Box 23"/>
          <p:cNvSpPr txBox="1">
            <a:spLocks noChangeArrowheads="1"/>
          </p:cNvSpPr>
          <p:nvPr/>
        </p:nvSpPr>
        <p:spPr bwMode="auto">
          <a:xfrm>
            <a:off x="2667000" y="4495801"/>
            <a:ext cx="1600200" cy="701675"/>
          </a:xfrm>
          <a:prstGeom prst="rect">
            <a:avLst/>
          </a:prstGeom>
          <a:noFill/>
          <a:ln w="9525">
            <a:noFill/>
            <a:miter lim="800000"/>
            <a:headEnd/>
            <a:tailEnd/>
          </a:ln>
          <a:effectLst/>
        </p:spPr>
        <p:txBody>
          <a:bodyPr>
            <a:spAutoFit/>
          </a:bodyPr>
          <a:lstStyle/>
          <a:p>
            <a:pPr eaLnBrk="1" hangingPunct="1">
              <a:defRPr/>
            </a:pPr>
            <a:r>
              <a:rPr lang="en-US" sz="2000" b="1">
                <a:effectLst>
                  <a:outerShdw blurRad="38100" dist="38100" dir="2700000" algn="tl">
                    <a:srgbClr val="C0C0C0"/>
                  </a:outerShdw>
                </a:effectLst>
              </a:rPr>
              <a:t>What to produce?</a:t>
            </a:r>
          </a:p>
        </p:txBody>
      </p:sp>
      <p:sp>
        <p:nvSpPr>
          <p:cNvPr id="6168" name="Text Box 24"/>
          <p:cNvSpPr txBox="1">
            <a:spLocks noChangeArrowheads="1"/>
          </p:cNvSpPr>
          <p:nvPr/>
        </p:nvSpPr>
        <p:spPr bwMode="auto">
          <a:xfrm>
            <a:off x="5715000" y="4495801"/>
            <a:ext cx="1371600" cy="701675"/>
          </a:xfrm>
          <a:prstGeom prst="rect">
            <a:avLst/>
          </a:prstGeom>
          <a:noFill/>
          <a:ln w="9525">
            <a:noFill/>
            <a:miter lim="800000"/>
            <a:headEnd/>
            <a:tailEnd/>
          </a:ln>
          <a:effectLst/>
        </p:spPr>
        <p:txBody>
          <a:bodyPr>
            <a:spAutoFit/>
          </a:bodyPr>
          <a:lstStyle/>
          <a:p>
            <a:pPr eaLnBrk="1" hangingPunct="1">
              <a:defRPr/>
            </a:pPr>
            <a:r>
              <a:rPr lang="en-US" sz="2000" b="1">
                <a:effectLst>
                  <a:outerShdw blurRad="38100" dist="38100" dir="2700000" algn="tl">
                    <a:srgbClr val="C0C0C0"/>
                  </a:outerShdw>
                </a:effectLst>
              </a:rPr>
              <a:t>How to produce?</a:t>
            </a:r>
          </a:p>
        </p:txBody>
      </p:sp>
      <p:sp>
        <p:nvSpPr>
          <p:cNvPr id="6169" name="Text Box 25"/>
          <p:cNvSpPr txBox="1">
            <a:spLocks noChangeArrowheads="1"/>
          </p:cNvSpPr>
          <p:nvPr/>
        </p:nvSpPr>
        <p:spPr bwMode="auto">
          <a:xfrm>
            <a:off x="8229600" y="4419601"/>
            <a:ext cx="1676400" cy="701675"/>
          </a:xfrm>
          <a:prstGeom prst="rect">
            <a:avLst/>
          </a:prstGeom>
          <a:noFill/>
          <a:ln w="9525">
            <a:noFill/>
            <a:miter lim="800000"/>
            <a:headEnd/>
            <a:tailEnd/>
          </a:ln>
          <a:effectLst/>
        </p:spPr>
        <p:txBody>
          <a:bodyPr>
            <a:spAutoFit/>
          </a:bodyPr>
          <a:lstStyle/>
          <a:p>
            <a:pPr eaLnBrk="1" hangingPunct="1">
              <a:defRPr/>
            </a:pPr>
            <a:r>
              <a:rPr lang="en-US" sz="2000" b="1">
                <a:effectLst>
                  <a:outerShdw blurRad="38100" dist="38100" dir="2700000" algn="tl">
                    <a:srgbClr val="C0C0C0"/>
                  </a:outerShdw>
                </a:effectLst>
              </a:rPr>
              <a:t>For whom to produce?</a:t>
            </a:r>
          </a:p>
        </p:txBody>
      </p:sp>
      <p:sp>
        <p:nvSpPr>
          <p:cNvPr id="21523" name="Line 29"/>
          <p:cNvSpPr>
            <a:spLocks noChangeShapeType="1"/>
          </p:cNvSpPr>
          <p:nvPr/>
        </p:nvSpPr>
        <p:spPr bwMode="auto">
          <a:xfrm>
            <a:off x="2971800" y="3962400"/>
            <a:ext cx="0" cy="457200"/>
          </a:xfrm>
          <a:prstGeom prst="line">
            <a:avLst/>
          </a:prstGeom>
          <a:noFill/>
          <a:ln w="9525">
            <a:solidFill>
              <a:schemeClr val="tx1"/>
            </a:solidFill>
            <a:round/>
            <a:headEnd/>
            <a:tailEnd type="triangle" w="med" len="med"/>
          </a:ln>
        </p:spPr>
        <p:txBody>
          <a:bodyPr/>
          <a:lstStyle/>
          <a:p>
            <a:endParaRPr lang="en-US"/>
          </a:p>
        </p:txBody>
      </p:sp>
      <p:sp>
        <p:nvSpPr>
          <p:cNvPr id="2" name="Slide Number Placeholder 1"/>
          <p:cNvSpPr>
            <a:spLocks noGrp="1"/>
          </p:cNvSpPr>
          <p:nvPr>
            <p:ph type="sldNum" sz="quarter" idx="12"/>
          </p:nvPr>
        </p:nvSpPr>
        <p:spPr/>
        <p:txBody>
          <a:bodyPr/>
          <a:lstStyle/>
          <a:p>
            <a:fld id="{5C7E17D6-F8D0-4938-9CB1-6B4911052CB1}" type="slidenum">
              <a:rPr lang="en-US" smtClean="0"/>
              <a:t>44</a:t>
            </a:fld>
            <a:endParaRPr lang="en-US"/>
          </a:p>
        </p:txBody>
      </p:sp>
      <p:sp>
        <p:nvSpPr>
          <p:cNvPr id="3" name="Footer Placeholder 2"/>
          <p:cNvSpPr>
            <a:spLocks noGrp="1"/>
          </p:cNvSpPr>
          <p:nvPr>
            <p:ph type="ftr" sz="quarter" idx="11"/>
          </p:nvPr>
        </p:nvSpPr>
        <p:spPr/>
        <p:txBody>
          <a:bodyPr/>
          <a:lstStyle/>
          <a:p>
            <a:r>
              <a:rPr lang="en-US" smtClean="0"/>
              <a:t>S Nehra ITE Unit I</a:t>
            </a:r>
            <a:endParaRPr lang="en-US"/>
          </a:p>
        </p:txBody>
      </p:sp>
    </p:spTree>
    <p:extLst>
      <p:ext uri="{BB962C8B-B14F-4D97-AF65-F5344CB8AC3E}">
        <p14:creationId xmlns:p14="http://schemas.microsoft.com/office/powerpoint/2010/main" val="3459857374"/>
      </p:ext>
    </p:extLst>
  </p:cSld>
  <p:clrMapOvr>
    <a:masterClrMapping/>
  </p:clrMapOvr>
  <p:transition>
    <p:pull dir="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economic problems</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2400" dirty="0" smtClean="0"/>
              <a:t>What – </a:t>
            </a:r>
          </a:p>
          <a:p>
            <a:pPr lvl="1"/>
            <a:r>
              <a:rPr lang="en-US" sz="2400" dirty="0" smtClean="0"/>
              <a:t>Public goods </a:t>
            </a:r>
            <a:r>
              <a:rPr lang="en-US" sz="2400" dirty="0" err="1" smtClean="0"/>
              <a:t>vs</a:t>
            </a:r>
            <a:r>
              <a:rPr lang="en-US" sz="2400" dirty="0" smtClean="0"/>
              <a:t> private goods</a:t>
            </a:r>
          </a:p>
          <a:p>
            <a:pPr lvl="1"/>
            <a:r>
              <a:rPr lang="en-US" sz="2400" dirty="0" smtClean="0"/>
              <a:t>Necessity </a:t>
            </a:r>
            <a:r>
              <a:rPr lang="en-US" sz="2400" dirty="0" err="1" smtClean="0"/>
              <a:t>vs</a:t>
            </a:r>
            <a:r>
              <a:rPr lang="en-US" sz="2400" dirty="0" smtClean="0"/>
              <a:t> luxury goods</a:t>
            </a:r>
          </a:p>
          <a:p>
            <a:pPr lvl="1"/>
            <a:r>
              <a:rPr lang="en-US" sz="2400" dirty="0" smtClean="0"/>
              <a:t>Military </a:t>
            </a:r>
            <a:r>
              <a:rPr lang="en-US" sz="2400" dirty="0" err="1" smtClean="0"/>
              <a:t>vs</a:t>
            </a:r>
            <a:r>
              <a:rPr lang="en-US" sz="2400" dirty="0" smtClean="0"/>
              <a:t> civilian goods</a:t>
            </a:r>
          </a:p>
          <a:p>
            <a:pPr marL="457200" indent="-457200">
              <a:buFont typeface="+mj-lt"/>
              <a:buAutoNum type="arabicPeriod"/>
            </a:pPr>
            <a:r>
              <a:rPr lang="en-US" sz="2400" dirty="0" smtClean="0"/>
              <a:t>How – Labour intensive </a:t>
            </a:r>
            <a:r>
              <a:rPr lang="en-US" sz="2400" dirty="0" err="1" smtClean="0"/>
              <a:t>vs</a:t>
            </a:r>
            <a:r>
              <a:rPr lang="en-US" sz="2400" dirty="0" smtClean="0"/>
              <a:t> capital intensive technology</a:t>
            </a:r>
          </a:p>
          <a:p>
            <a:pPr marL="457200" indent="-457200">
              <a:buFont typeface="+mj-lt"/>
              <a:buAutoNum type="arabicPeriod"/>
            </a:pPr>
            <a:r>
              <a:rPr lang="en-US" sz="2400" dirty="0" smtClean="0"/>
              <a:t>Whom – Rich </a:t>
            </a:r>
            <a:r>
              <a:rPr lang="en-US" sz="2400" dirty="0" err="1" smtClean="0"/>
              <a:t>vs</a:t>
            </a:r>
            <a:r>
              <a:rPr lang="en-US" sz="2400" dirty="0" smtClean="0"/>
              <a:t> poor</a:t>
            </a:r>
            <a:endParaRPr lang="en-US" sz="2400" dirty="0"/>
          </a:p>
        </p:txBody>
      </p:sp>
      <p:sp>
        <p:nvSpPr>
          <p:cNvPr id="4" name="Slide Number Placeholder 3"/>
          <p:cNvSpPr>
            <a:spLocks noGrp="1"/>
          </p:cNvSpPr>
          <p:nvPr>
            <p:ph type="sldNum" sz="quarter" idx="12"/>
          </p:nvPr>
        </p:nvSpPr>
        <p:spPr/>
        <p:txBody>
          <a:bodyPr/>
          <a:lstStyle/>
          <a:p>
            <a:fld id="{5C7E17D6-F8D0-4938-9CB1-6B4911052CB1}" type="slidenum">
              <a:rPr lang="en-US" smtClean="0"/>
              <a:t>45</a:t>
            </a:fld>
            <a:endParaRPr lang="en-US"/>
          </a:p>
        </p:txBody>
      </p:sp>
      <p:sp>
        <p:nvSpPr>
          <p:cNvPr id="7" name="Footer Placeholder 6"/>
          <p:cNvSpPr>
            <a:spLocks noGrp="1"/>
          </p:cNvSpPr>
          <p:nvPr>
            <p:ph type="ftr" sz="quarter" idx="11"/>
          </p:nvPr>
        </p:nvSpPr>
        <p:spPr/>
        <p:txBody>
          <a:bodyPr/>
          <a:lstStyle/>
          <a:p>
            <a:r>
              <a:rPr lang="en-US" smtClean="0"/>
              <a:t>S Nehra ITE Unit I</a:t>
            </a:r>
            <a:endParaRPr lang="en-US"/>
          </a:p>
        </p:txBody>
      </p:sp>
    </p:spTree>
    <p:extLst>
      <p:ext uri="{BB962C8B-B14F-4D97-AF65-F5344CB8AC3E}">
        <p14:creationId xmlns:p14="http://schemas.microsoft.com/office/powerpoint/2010/main" val="25068306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dirty="0" smtClean="0"/>
              <a:t>Examples - What</a:t>
            </a:r>
            <a:r>
              <a:rPr lang="en-US" dirty="0"/>
              <a:t>, How or for Whom to produce ?</a:t>
            </a:r>
          </a:p>
        </p:txBody>
      </p:sp>
      <p:sp>
        <p:nvSpPr>
          <p:cNvPr id="45059" name="Rectangle 3"/>
          <p:cNvSpPr>
            <a:spLocks noGrp="1" noChangeArrowheads="1"/>
          </p:cNvSpPr>
          <p:nvPr>
            <p:ph idx="1"/>
          </p:nvPr>
        </p:nvSpPr>
        <p:spPr/>
        <p:txBody>
          <a:bodyPr>
            <a:normAutofit lnSpcReduction="10000"/>
          </a:bodyPr>
          <a:lstStyle/>
          <a:p>
            <a:pPr marL="571500" indent="-571500">
              <a:buFont typeface="Wingdings" pitchFamily="2" charset="2"/>
              <a:buAutoNum type="arabicPeriod"/>
            </a:pPr>
            <a:r>
              <a:rPr lang="en-US" sz="2400" dirty="0"/>
              <a:t>Should a company make its own spare parts or buy them from an outside vendor?</a:t>
            </a:r>
          </a:p>
          <a:p>
            <a:pPr marL="571500" indent="-571500">
              <a:buFont typeface="Wingdings" pitchFamily="2" charset="2"/>
              <a:buAutoNum type="arabicPeriod"/>
            </a:pPr>
            <a:r>
              <a:rPr lang="en-US" sz="2400" dirty="0"/>
              <a:t>Should the company continue to service the equipment it sells or ask the customers to use independent repair companies?</a:t>
            </a:r>
          </a:p>
          <a:p>
            <a:pPr marL="571500" indent="-571500">
              <a:buFont typeface="Wingdings" pitchFamily="2" charset="2"/>
              <a:buAutoNum type="arabicPeriod"/>
            </a:pPr>
            <a:r>
              <a:rPr lang="en-US" sz="2400" dirty="0"/>
              <a:t>Should a company expand its business to international markets or concentrate or domestic markets?</a:t>
            </a:r>
          </a:p>
          <a:p>
            <a:pPr marL="571500" indent="-571500">
              <a:buFont typeface="Wingdings" pitchFamily="2" charset="2"/>
              <a:buAutoNum type="arabicPeriod"/>
            </a:pPr>
            <a:r>
              <a:rPr lang="en-US" sz="2400" dirty="0"/>
              <a:t>Should the company replace its telephone operators with a </a:t>
            </a:r>
            <a:r>
              <a:rPr lang="en-US" sz="2400" dirty="0" err="1"/>
              <a:t>computerised</a:t>
            </a:r>
            <a:r>
              <a:rPr lang="en-US" sz="2400" dirty="0"/>
              <a:t> voice messaging system?</a:t>
            </a:r>
          </a:p>
          <a:p>
            <a:pPr marL="571500" indent="-571500">
              <a:buFont typeface="Wingdings" pitchFamily="2" charset="2"/>
              <a:buAutoNum type="arabicPeriod"/>
            </a:pPr>
            <a:r>
              <a:rPr lang="en-US" sz="2400" dirty="0"/>
              <a:t>Should the company buy or lease the fleet of trucks that it uses to translate its products to markets?</a:t>
            </a:r>
          </a:p>
          <a:p>
            <a:pPr marL="571500" indent="-571500">
              <a:buFont typeface="Wingdings" pitchFamily="2" charset="2"/>
              <a:buAutoNum type="arabicPeriod"/>
            </a:pPr>
            <a:endParaRPr lang="en-US" sz="2400" dirty="0"/>
          </a:p>
        </p:txBody>
      </p:sp>
      <p:sp>
        <p:nvSpPr>
          <p:cNvPr id="2" name="Slide Number Placeholder 1"/>
          <p:cNvSpPr>
            <a:spLocks noGrp="1"/>
          </p:cNvSpPr>
          <p:nvPr>
            <p:ph type="sldNum" sz="quarter" idx="12"/>
          </p:nvPr>
        </p:nvSpPr>
        <p:spPr/>
        <p:txBody>
          <a:bodyPr/>
          <a:lstStyle/>
          <a:p>
            <a:fld id="{5C7E17D6-F8D0-4938-9CB1-6B4911052CB1}" type="slidenum">
              <a:rPr lang="en-US" smtClean="0"/>
              <a:t>46</a:t>
            </a:fld>
            <a:endParaRPr lang="en-US"/>
          </a:p>
        </p:txBody>
      </p:sp>
      <p:sp>
        <p:nvSpPr>
          <p:cNvPr id="3" name="Footer Placeholder 2"/>
          <p:cNvSpPr>
            <a:spLocks noGrp="1"/>
          </p:cNvSpPr>
          <p:nvPr>
            <p:ph type="ftr" sz="quarter" idx="11"/>
          </p:nvPr>
        </p:nvSpPr>
        <p:spPr/>
        <p:txBody>
          <a:bodyPr/>
          <a:lstStyle/>
          <a:p>
            <a:r>
              <a:rPr lang="en-US" smtClean="0"/>
              <a:t>S Nehra ITE Unit I</a:t>
            </a:r>
            <a:endParaRPr lang="en-US"/>
          </a:p>
        </p:txBody>
      </p:sp>
    </p:spTree>
    <p:extLst>
      <p:ext uri="{BB962C8B-B14F-4D97-AF65-F5344CB8AC3E}">
        <p14:creationId xmlns:p14="http://schemas.microsoft.com/office/powerpoint/2010/main" val="30515404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lnmiit\Desktop\econintromap.gif"/>
          <p:cNvPicPr>
            <a:picLocks noGrp="1" noChangeAspect="1" noChangeArrowheads="1"/>
          </p:cNvPicPr>
          <p:nvPr>
            <p:ph idx="1"/>
          </p:nvPr>
        </p:nvPicPr>
        <p:blipFill>
          <a:blip r:embed="rId3"/>
          <a:srcRect/>
          <a:stretch>
            <a:fillRect/>
          </a:stretch>
        </p:blipFill>
        <p:spPr bwMode="auto">
          <a:xfrm>
            <a:off x="1966341" y="1828800"/>
            <a:ext cx="7686675" cy="4426458"/>
          </a:xfrm>
          <a:prstGeom prst="rect">
            <a:avLst/>
          </a:prstGeom>
          <a:noFill/>
        </p:spPr>
      </p:pic>
      <p:sp>
        <p:nvSpPr>
          <p:cNvPr id="2" name="Slide Number Placeholder 1"/>
          <p:cNvSpPr>
            <a:spLocks noGrp="1"/>
          </p:cNvSpPr>
          <p:nvPr>
            <p:ph type="sldNum" sz="quarter" idx="12"/>
          </p:nvPr>
        </p:nvSpPr>
        <p:spPr/>
        <p:txBody>
          <a:bodyPr/>
          <a:lstStyle/>
          <a:p>
            <a:fld id="{5C7E17D6-F8D0-4938-9CB1-6B4911052CB1}" type="slidenum">
              <a:rPr lang="en-US" smtClean="0"/>
              <a:t>47</a:t>
            </a:fld>
            <a:endParaRPr lang="en-US"/>
          </a:p>
        </p:txBody>
      </p:sp>
      <p:sp>
        <p:nvSpPr>
          <p:cNvPr id="3" name="Footer Placeholder 2"/>
          <p:cNvSpPr>
            <a:spLocks noGrp="1"/>
          </p:cNvSpPr>
          <p:nvPr>
            <p:ph type="ftr" sz="quarter" idx="11"/>
          </p:nvPr>
        </p:nvSpPr>
        <p:spPr/>
        <p:txBody>
          <a:bodyPr/>
          <a:lstStyle/>
          <a:p>
            <a:r>
              <a:rPr lang="en-US" smtClean="0"/>
              <a:t>S Nehra ITE Unit I</a:t>
            </a:r>
            <a:endParaRPr lang="en-US"/>
          </a:p>
        </p:txBody>
      </p:sp>
    </p:spTree>
    <p:extLst>
      <p:ext uri="{BB962C8B-B14F-4D97-AF65-F5344CB8AC3E}">
        <p14:creationId xmlns:p14="http://schemas.microsoft.com/office/powerpoint/2010/main" val="26508563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Self-interest in the Social Interest</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400" dirty="0" smtClean="0"/>
              <a:t>A choice is in your </a:t>
            </a:r>
            <a:r>
              <a:rPr lang="en-US" sz="2400" b="1" dirty="0" smtClean="0"/>
              <a:t>self-interest if you think that choice </a:t>
            </a:r>
            <a:r>
              <a:rPr lang="en-US" sz="2400" dirty="0" smtClean="0"/>
              <a:t>is the best one available for you.</a:t>
            </a:r>
          </a:p>
          <a:p>
            <a:pPr>
              <a:buFont typeface="Wingdings" panose="05000000000000000000" pitchFamily="2" charset="2"/>
              <a:buChar char="Ø"/>
            </a:pPr>
            <a:r>
              <a:rPr lang="en-US" sz="2400" dirty="0" smtClean="0"/>
              <a:t>A choice is in the </a:t>
            </a:r>
            <a:r>
              <a:rPr lang="en-US" sz="2400" b="1" dirty="0" smtClean="0"/>
              <a:t>social interest if it leads to an outcome </a:t>
            </a:r>
            <a:r>
              <a:rPr lang="en-US" sz="2400" dirty="0" smtClean="0"/>
              <a:t>that is the best for society as a whole.</a:t>
            </a:r>
          </a:p>
          <a:p>
            <a:pPr>
              <a:buFont typeface="Wingdings" panose="05000000000000000000" pitchFamily="2" charset="2"/>
              <a:buChar char="Ø"/>
            </a:pPr>
            <a:r>
              <a:rPr lang="en-US" sz="2400" dirty="0" smtClean="0"/>
              <a:t>The social interest has two dimensions: efficiency and equity (or fairness). </a:t>
            </a:r>
          </a:p>
          <a:p>
            <a:pPr>
              <a:buFont typeface="Wingdings" panose="05000000000000000000" pitchFamily="2" charset="2"/>
              <a:buChar char="Ø"/>
            </a:pPr>
            <a:r>
              <a:rPr lang="en-US" sz="2400" dirty="0" smtClean="0"/>
              <a:t>What is best for society is an efficient and fair use of resources.</a:t>
            </a:r>
          </a:p>
          <a:p>
            <a:endParaRPr lang="en-US" dirty="0"/>
          </a:p>
        </p:txBody>
      </p:sp>
      <p:sp>
        <p:nvSpPr>
          <p:cNvPr id="6" name="Slide Number Placeholder 5"/>
          <p:cNvSpPr>
            <a:spLocks noGrp="1"/>
          </p:cNvSpPr>
          <p:nvPr>
            <p:ph type="sldNum" sz="quarter" idx="12"/>
          </p:nvPr>
        </p:nvSpPr>
        <p:spPr/>
        <p:txBody>
          <a:bodyPr/>
          <a:lstStyle/>
          <a:p>
            <a:fld id="{5C7E17D6-F8D0-4938-9CB1-6B4911052CB1}" type="slidenum">
              <a:rPr lang="en-US" smtClean="0"/>
              <a:t>48</a:t>
            </a:fld>
            <a:endParaRPr lang="en-US"/>
          </a:p>
        </p:txBody>
      </p:sp>
      <p:sp>
        <p:nvSpPr>
          <p:cNvPr id="7" name="Footer Placeholder 6"/>
          <p:cNvSpPr>
            <a:spLocks noGrp="1"/>
          </p:cNvSpPr>
          <p:nvPr>
            <p:ph type="ftr" sz="quarter" idx="11"/>
          </p:nvPr>
        </p:nvSpPr>
        <p:spPr/>
        <p:txBody>
          <a:bodyPr/>
          <a:lstStyle/>
          <a:p>
            <a:r>
              <a:rPr lang="en-US" smtClean="0"/>
              <a:t>S Nehra ITE Unit I</a:t>
            </a:r>
            <a:endParaRPr lang="en-US"/>
          </a:p>
        </p:txBody>
      </p:sp>
    </p:spTree>
    <p:extLst>
      <p:ext uri="{BB962C8B-B14F-4D97-AF65-F5344CB8AC3E}">
        <p14:creationId xmlns:p14="http://schemas.microsoft.com/office/powerpoint/2010/main" val="32318823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Question</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smtClean="0"/>
              <a:t>Now let’s ask whether we can organize our economic lives so that when each one of us makes a choice in our self-interest, we actually promote the social interest.</a:t>
            </a:r>
          </a:p>
          <a:p>
            <a:pPr>
              <a:buFont typeface="Wingdings" panose="05000000000000000000" pitchFamily="2" charset="2"/>
              <a:buChar char="Ø"/>
            </a:pPr>
            <a:r>
              <a:rPr lang="en-US" sz="2400" dirty="0" smtClean="0"/>
              <a:t>Can trading in free markets achieve this social interest?</a:t>
            </a:r>
          </a:p>
          <a:p>
            <a:pPr>
              <a:buFont typeface="Wingdings" panose="05000000000000000000" pitchFamily="2" charset="2"/>
              <a:buChar char="Ø"/>
            </a:pPr>
            <a:r>
              <a:rPr lang="en-US" sz="2400" dirty="0" smtClean="0"/>
              <a:t>Do we need government action to help achieve the social interest? </a:t>
            </a:r>
          </a:p>
          <a:p>
            <a:pPr>
              <a:buFont typeface="Wingdings" panose="05000000000000000000" pitchFamily="2" charset="2"/>
              <a:buChar char="Ø"/>
            </a:pPr>
            <a:r>
              <a:rPr lang="en-US" sz="2400" dirty="0" smtClean="0"/>
              <a:t>Do we need international cooperation and treaties to help achieve the social interest?</a:t>
            </a:r>
            <a:endParaRPr lang="en-US" sz="2400" dirty="0"/>
          </a:p>
        </p:txBody>
      </p:sp>
      <p:sp>
        <p:nvSpPr>
          <p:cNvPr id="6" name="Slide Number Placeholder 5"/>
          <p:cNvSpPr>
            <a:spLocks noGrp="1"/>
          </p:cNvSpPr>
          <p:nvPr>
            <p:ph type="sldNum" sz="quarter" idx="12"/>
          </p:nvPr>
        </p:nvSpPr>
        <p:spPr/>
        <p:txBody>
          <a:bodyPr/>
          <a:lstStyle/>
          <a:p>
            <a:fld id="{5C7E17D6-F8D0-4938-9CB1-6B4911052CB1}" type="slidenum">
              <a:rPr lang="en-US" smtClean="0"/>
              <a:t>49</a:t>
            </a:fld>
            <a:endParaRPr lang="en-US"/>
          </a:p>
        </p:txBody>
      </p:sp>
      <p:sp>
        <p:nvSpPr>
          <p:cNvPr id="7" name="Footer Placeholder 6"/>
          <p:cNvSpPr>
            <a:spLocks noGrp="1"/>
          </p:cNvSpPr>
          <p:nvPr>
            <p:ph type="ftr" sz="quarter" idx="11"/>
          </p:nvPr>
        </p:nvSpPr>
        <p:spPr/>
        <p:txBody>
          <a:bodyPr/>
          <a:lstStyle/>
          <a:p>
            <a:r>
              <a:rPr lang="en-US" smtClean="0"/>
              <a:t>S Nehra ITE Unit I</a:t>
            </a:r>
            <a:endParaRPr lang="en-US"/>
          </a:p>
        </p:txBody>
      </p:sp>
    </p:spTree>
    <p:extLst>
      <p:ext uri="{BB962C8B-B14F-4D97-AF65-F5344CB8AC3E}">
        <p14:creationId xmlns:p14="http://schemas.microsoft.com/office/powerpoint/2010/main" val="22038382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Origin of Economics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400" dirty="0"/>
              <a:t>Earlier, it used to be called as Political Economy. </a:t>
            </a:r>
            <a:endParaRPr lang="en-US" sz="2400" dirty="0" smtClean="0"/>
          </a:p>
          <a:p>
            <a:pPr>
              <a:buFont typeface="Wingdings" panose="05000000000000000000" pitchFamily="2" charset="2"/>
              <a:buChar char="Ø"/>
            </a:pPr>
            <a:r>
              <a:rPr lang="en-US" sz="2400" dirty="0"/>
              <a:t>The early writers used the term “Political Economy” for the management of the State. </a:t>
            </a:r>
            <a:endParaRPr lang="en-US" sz="2400" dirty="0" smtClean="0"/>
          </a:p>
          <a:p>
            <a:pPr>
              <a:buFont typeface="Wingdings" panose="05000000000000000000" pitchFamily="2" charset="2"/>
              <a:buChar char="Ø"/>
            </a:pPr>
            <a:r>
              <a:rPr lang="en-US" sz="2400" dirty="0"/>
              <a:t>Indian scholar and philosopher, </a:t>
            </a:r>
            <a:r>
              <a:rPr lang="en-US" sz="2400" i="1" dirty="0" err="1"/>
              <a:t>Chanakya</a:t>
            </a:r>
            <a:r>
              <a:rPr lang="en-US" sz="2400" i="1" dirty="0"/>
              <a:t> (</a:t>
            </a:r>
            <a:r>
              <a:rPr lang="en-US" sz="2400" i="1" dirty="0" err="1"/>
              <a:t>Kautilya</a:t>
            </a:r>
            <a:r>
              <a:rPr lang="en-US" sz="2400" i="1" dirty="0"/>
              <a:t>) </a:t>
            </a:r>
            <a:r>
              <a:rPr lang="en-US" sz="2400" dirty="0"/>
              <a:t>in his famous book </a:t>
            </a:r>
            <a:r>
              <a:rPr lang="en-US" sz="2400" i="1" dirty="0"/>
              <a:t>‘</a:t>
            </a:r>
            <a:r>
              <a:rPr lang="en-US" sz="2400" i="1" dirty="0" err="1"/>
              <a:t>Arth</a:t>
            </a:r>
            <a:r>
              <a:rPr lang="en-US" sz="2400" i="1" dirty="0"/>
              <a:t>-Shastra’ </a:t>
            </a:r>
            <a:r>
              <a:rPr lang="en-US" sz="2400" dirty="0"/>
              <a:t>has examined both kinds of activities, i.e. economics and political. </a:t>
            </a:r>
            <a:endParaRPr lang="en-US" sz="2400" dirty="0" smtClean="0"/>
          </a:p>
          <a:p>
            <a:pPr>
              <a:buFont typeface="Wingdings" panose="05000000000000000000" pitchFamily="2" charset="2"/>
              <a:buChar char="Ø"/>
            </a:pPr>
            <a:r>
              <a:rPr lang="en-US" sz="2400" dirty="0" smtClean="0"/>
              <a:t>Greek </a:t>
            </a:r>
            <a:r>
              <a:rPr lang="en-US" sz="2400" dirty="0"/>
              <a:t>philosopher </a:t>
            </a:r>
            <a:r>
              <a:rPr lang="en-US" sz="2400" i="1" dirty="0"/>
              <a:t>Aristotle </a:t>
            </a:r>
            <a:r>
              <a:rPr lang="en-US" sz="2400" dirty="0"/>
              <a:t>had used the term economics to mean the management of ‘</a:t>
            </a:r>
            <a:r>
              <a:rPr lang="en-US" sz="2400" i="1" dirty="0"/>
              <a:t>family and the state</a:t>
            </a:r>
            <a:r>
              <a:rPr lang="en-US" sz="2400" dirty="0"/>
              <a:t>’. </a:t>
            </a:r>
          </a:p>
          <a:p>
            <a:pPr>
              <a:buFont typeface="Wingdings" panose="05000000000000000000" pitchFamily="2" charset="2"/>
              <a:buChar char="Ø"/>
            </a:pPr>
            <a:r>
              <a:rPr lang="en-US" sz="2400" dirty="0"/>
              <a:t>Dr. Marshall was the first to use the term ‘economics’ in </a:t>
            </a:r>
            <a:r>
              <a:rPr lang="en-US" sz="2400" i="1" dirty="0"/>
              <a:t>1890 </a:t>
            </a:r>
            <a:r>
              <a:rPr lang="en-US" sz="2400" dirty="0"/>
              <a:t>in his famous work “</a:t>
            </a:r>
            <a:r>
              <a:rPr lang="en-US" sz="2400" i="1" dirty="0"/>
              <a:t>Principles of Economics</a:t>
            </a:r>
            <a:r>
              <a:rPr lang="en-US" sz="2400" dirty="0"/>
              <a:t>”. </a:t>
            </a:r>
          </a:p>
          <a:p>
            <a:endParaRPr lang="en-US" dirty="0"/>
          </a:p>
        </p:txBody>
      </p:sp>
      <p:sp>
        <p:nvSpPr>
          <p:cNvPr id="6" name="Slide Number Placeholder 5"/>
          <p:cNvSpPr>
            <a:spLocks noGrp="1"/>
          </p:cNvSpPr>
          <p:nvPr>
            <p:ph type="sldNum" sz="quarter" idx="12"/>
          </p:nvPr>
        </p:nvSpPr>
        <p:spPr/>
        <p:txBody>
          <a:bodyPr/>
          <a:lstStyle/>
          <a:p>
            <a:fld id="{5C7E17D6-F8D0-4938-9CB1-6B4911052CB1}" type="slidenum">
              <a:rPr lang="en-US" smtClean="0"/>
              <a:t>5</a:t>
            </a:fld>
            <a:endParaRPr lang="en-US"/>
          </a:p>
        </p:txBody>
      </p:sp>
      <p:sp>
        <p:nvSpPr>
          <p:cNvPr id="7" name="Footer Placeholder 6"/>
          <p:cNvSpPr>
            <a:spLocks noGrp="1"/>
          </p:cNvSpPr>
          <p:nvPr>
            <p:ph type="ftr" sz="quarter" idx="11"/>
          </p:nvPr>
        </p:nvSpPr>
        <p:spPr/>
        <p:txBody>
          <a:bodyPr/>
          <a:lstStyle/>
          <a:p>
            <a:r>
              <a:rPr lang="en-US" smtClean="0"/>
              <a:t>S Nehra ITE Unit I</a:t>
            </a:r>
            <a:endParaRPr lang="en-US"/>
          </a:p>
        </p:txBody>
      </p:sp>
    </p:spTree>
    <p:extLst>
      <p:ext uri="{BB962C8B-B14F-4D97-AF65-F5344CB8AC3E}">
        <p14:creationId xmlns:p14="http://schemas.microsoft.com/office/powerpoint/2010/main" val="28080876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smtClean="0"/>
              <a:t>Questions about the social interest are hard ones to answer and they generate a lot of discussion, debate and disagreement. </a:t>
            </a:r>
          </a:p>
          <a:p>
            <a:pPr>
              <a:buFont typeface="Wingdings" panose="05000000000000000000" pitchFamily="2" charset="2"/>
              <a:buChar char="Ø"/>
            </a:pPr>
            <a:r>
              <a:rPr lang="en-US" sz="2400" dirty="0" smtClean="0"/>
              <a:t>Let’s take a closer look at these questions with two examples:</a:t>
            </a:r>
          </a:p>
          <a:p>
            <a:pPr marL="457200" indent="-457200">
              <a:buFont typeface="+mj-lt"/>
              <a:buAutoNum type="arabicPeriod"/>
            </a:pPr>
            <a:r>
              <a:rPr lang="en-US" sz="2400" dirty="0" smtClean="0"/>
              <a:t>Globalization</a:t>
            </a:r>
          </a:p>
          <a:p>
            <a:pPr marL="457200" indent="-457200">
              <a:buFont typeface="+mj-lt"/>
              <a:buAutoNum type="arabicPeriod"/>
            </a:pPr>
            <a:r>
              <a:rPr lang="en-US" sz="2400" dirty="0" smtClean="0"/>
              <a:t>The information-age economy</a:t>
            </a:r>
            <a:endParaRPr lang="en-US" sz="2400" dirty="0"/>
          </a:p>
        </p:txBody>
      </p:sp>
      <p:sp>
        <p:nvSpPr>
          <p:cNvPr id="6" name="Slide Number Placeholder 5"/>
          <p:cNvSpPr>
            <a:spLocks noGrp="1"/>
          </p:cNvSpPr>
          <p:nvPr>
            <p:ph type="sldNum" sz="quarter" idx="12"/>
          </p:nvPr>
        </p:nvSpPr>
        <p:spPr/>
        <p:txBody>
          <a:bodyPr/>
          <a:lstStyle/>
          <a:p>
            <a:fld id="{5C7E17D6-F8D0-4938-9CB1-6B4911052CB1}" type="slidenum">
              <a:rPr lang="en-US" smtClean="0"/>
              <a:t>50</a:t>
            </a:fld>
            <a:endParaRPr lang="en-US"/>
          </a:p>
        </p:txBody>
      </p:sp>
      <p:sp>
        <p:nvSpPr>
          <p:cNvPr id="7" name="Footer Placeholder 6"/>
          <p:cNvSpPr>
            <a:spLocks noGrp="1"/>
          </p:cNvSpPr>
          <p:nvPr>
            <p:ph type="ftr" sz="quarter" idx="11"/>
          </p:nvPr>
        </p:nvSpPr>
        <p:spPr/>
        <p:txBody>
          <a:bodyPr/>
          <a:lstStyle/>
          <a:p>
            <a:r>
              <a:rPr lang="en-US" smtClean="0"/>
              <a:t>S Nehra ITE Unit I</a:t>
            </a:r>
            <a:endParaRPr lang="en-US"/>
          </a:p>
        </p:txBody>
      </p:sp>
    </p:spTree>
    <p:extLst>
      <p:ext uri="{BB962C8B-B14F-4D97-AF65-F5344CB8AC3E}">
        <p14:creationId xmlns:p14="http://schemas.microsoft.com/office/powerpoint/2010/main" val="4006123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Globalization</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smtClean="0"/>
              <a:t>Globalization is in the self-interest of consumers because they can buy low-cost goods and services produced in other countries. </a:t>
            </a:r>
          </a:p>
          <a:p>
            <a:pPr>
              <a:buFont typeface="Wingdings" panose="05000000000000000000" pitchFamily="2" charset="2"/>
              <a:buChar char="Ø"/>
            </a:pPr>
            <a:r>
              <a:rPr lang="en-US" sz="2400" dirty="0" smtClean="0"/>
              <a:t>It is also in the self-interest of the multinational firms that produce in low-cost regions and sell in high-price regions.</a:t>
            </a:r>
          </a:p>
          <a:p>
            <a:pPr>
              <a:buFont typeface="Wingdings" panose="05000000000000000000" pitchFamily="2" charset="2"/>
              <a:buChar char="Ø"/>
            </a:pPr>
            <a:r>
              <a:rPr lang="en-US" sz="2400" dirty="0" smtClean="0">
                <a:solidFill>
                  <a:srgbClr val="FF0000"/>
                </a:solidFill>
              </a:rPr>
              <a:t>But is globalization in the self-interest of the low-wage workers in India who are sewing the sequins on your low-cost top or in the interest of displaced clothing workers in London? Is it in the social interest?</a:t>
            </a:r>
            <a:endParaRPr lang="en-US" sz="2400" dirty="0">
              <a:solidFill>
                <a:srgbClr val="FF0000"/>
              </a:solidFill>
            </a:endParaRPr>
          </a:p>
        </p:txBody>
      </p:sp>
      <p:sp>
        <p:nvSpPr>
          <p:cNvPr id="6" name="Slide Number Placeholder 5"/>
          <p:cNvSpPr>
            <a:spLocks noGrp="1"/>
          </p:cNvSpPr>
          <p:nvPr>
            <p:ph type="sldNum" sz="quarter" idx="12"/>
          </p:nvPr>
        </p:nvSpPr>
        <p:spPr/>
        <p:txBody>
          <a:bodyPr/>
          <a:lstStyle/>
          <a:p>
            <a:fld id="{5C7E17D6-F8D0-4938-9CB1-6B4911052CB1}" type="slidenum">
              <a:rPr lang="en-US" smtClean="0"/>
              <a:t>51</a:t>
            </a:fld>
            <a:endParaRPr lang="en-US"/>
          </a:p>
        </p:txBody>
      </p:sp>
      <p:sp>
        <p:nvSpPr>
          <p:cNvPr id="7" name="Footer Placeholder 6"/>
          <p:cNvSpPr>
            <a:spLocks noGrp="1"/>
          </p:cNvSpPr>
          <p:nvPr>
            <p:ph type="ftr" sz="quarter" idx="11"/>
          </p:nvPr>
        </p:nvSpPr>
        <p:spPr/>
        <p:txBody>
          <a:bodyPr/>
          <a:lstStyle/>
          <a:p>
            <a:r>
              <a:rPr lang="en-US" smtClean="0"/>
              <a:t>S Nehra ITE Unit I</a:t>
            </a:r>
            <a:endParaRPr lang="en-US"/>
          </a:p>
        </p:txBody>
      </p:sp>
    </p:spTree>
    <p:extLst>
      <p:ext uri="{BB962C8B-B14F-4D97-AF65-F5344CB8AC3E}">
        <p14:creationId xmlns:p14="http://schemas.microsoft.com/office/powerpoint/2010/main" val="2434164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smtClean="0"/>
              <a:t>While globalization brings expanded production and job opportunities for some workers, it also destroys jobs.</a:t>
            </a:r>
          </a:p>
          <a:p>
            <a:pPr>
              <a:buFont typeface="Wingdings" panose="05000000000000000000" pitchFamily="2" charset="2"/>
              <a:buChar char="Ø"/>
            </a:pPr>
            <a:r>
              <a:rPr lang="en-US" sz="2400" dirty="0" smtClean="0"/>
              <a:t>New jobs in India means workers in Europe’s clothing manufacturing industries must learn new skills, take lower-paid service jobs or retire earlier than previously planned.</a:t>
            </a:r>
            <a:endParaRPr lang="en-US" sz="2400" dirty="0"/>
          </a:p>
        </p:txBody>
      </p:sp>
      <p:sp>
        <p:nvSpPr>
          <p:cNvPr id="6" name="Slide Number Placeholder 5"/>
          <p:cNvSpPr>
            <a:spLocks noGrp="1"/>
          </p:cNvSpPr>
          <p:nvPr>
            <p:ph type="sldNum" sz="quarter" idx="12"/>
          </p:nvPr>
        </p:nvSpPr>
        <p:spPr/>
        <p:txBody>
          <a:bodyPr/>
          <a:lstStyle/>
          <a:p>
            <a:fld id="{5C7E17D6-F8D0-4938-9CB1-6B4911052CB1}" type="slidenum">
              <a:rPr lang="en-US" smtClean="0"/>
              <a:t>52</a:t>
            </a:fld>
            <a:endParaRPr lang="en-US"/>
          </a:p>
        </p:txBody>
      </p:sp>
      <p:sp>
        <p:nvSpPr>
          <p:cNvPr id="7" name="Footer Placeholder 6"/>
          <p:cNvSpPr>
            <a:spLocks noGrp="1"/>
          </p:cNvSpPr>
          <p:nvPr>
            <p:ph type="ftr" sz="quarter" idx="11"/>
          </p:nvPr>
        </p:nvSpPr>
        <p:spPr/>
        <p:txBody>
          <a:bodyPr/>
          <a:lstStyle/>
          <a:p>
            <a:r>
              <a:rPr lang="en-US" smtClean="0"/>
              <a:t>S Nehra ITE Unit I</a:t>
            </a:r>
            <a:endParaRPr lang="en-US"/>
          </a:p>
        </p:txBody>
      </p:sp>
    </p:spTree>
    <p:extLst>
      <p:ext uri="{BB962C8B-B14F-4D97-AF65-F5344CB8AC3E}">
        <p14:creationId xmlns:p14="http://schemas.microsoft.com/office/powerpoint/2010/main" val="34527836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Information-age Economy</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400" dirty="0" smtClean="0"/>
              <a:t>The Information Revolution has clearly served your self-interest: it has provided your mobile phone, laptop, the latest applications and the Internet. </a:t>
            </a:r>
          </a:p>
          <a:p>
            <a:pPr>
              <a:buFont typeface="Wingdings" panose="05000000000000000000" pitchFamily="2" charset="2"/>
              <a:buChar char="Ø"/>
            </a:pPr>
            <a:r>
              <a:rPr lang="en-US" sz="2400" dirty="0" smtClean="0"/>
              <a:t>It has also served the self-interest of Bill Gates of Microsoft and Gordon Moore of Intel, both of whom have seen their wealth soar.</a:t>
            </a:r>
          </a:p>
          <a:p>
            <a:endParaRPr lang="en-US" dirty="0"/>
          </a:p>
        </p:txBody>
      </p:sp>
      <p:sp>
        <p:nvSpPr>
          <p:cNvPr id="6" name="Slide Number Placeholder 5"/>
          <p:cNvSpPr>
            <a:spLocks noGrp="1"/>
          </p:cNvSpPr>
          <p:nvPr>
            <p:ph type="sldNum" sz="quarter" idx="12"/>
          </p:nvPr>
        </p:nvSpPr>
        <p:spPr/>
        <p:txBody>
          <a:bodyPr/>
          <a:lstStyle/>
          <a:p>
            <a:fld id="{5C7E17D6-F8D0-4938-9CB1-6B4911052CB1}" type="slidenum">
              <a:rPr lang="en-US" smtClean="0"/>
              <a:t>53</a:t>
            </a:fld>
            <a:endParaRPr lang="en-US"/>
          </a:p>
        </p:txBody>
      </p:sp>
      <p:sp>
        <p:nvSpPr>
          <p:cNvPr id="7" name="Footer Placeholder 6"/>
          <p:cNvSpPr>
            <a:spLocks noGrp="1"/>
          </p:cNvSpPr>
          <p:nvPr>
            <p:ph type="ftr" sz="quarter" idx="11"/>
          </p:nvPr>
        </p:nvSpPr>
        <p:spPr/>
        <p:txBody>
          <a:bodyPr/>
          <a:lstStyle/>
          <a:p>
            <a:r>
              <a:rPr lang="en-US" smtClean="0"/>
              <a:t>S Nehra ITE Unit I</a:t>
            </a:r>
            <a:endParaRPr lang="en-US"/>
          </a:p>
        </p:txBody>
      </p:sp>
    </p:spTree>
    <p:extLst>
      <p:ext uri="{BB962C8B-B14F-4D97-AF65-F5344CB8AC3E}">
        <p14:creationId xmlns:p14="http://schemas.microsoft.com/office/powerpoint/2010/main" val="26381401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smtClean="0"/>
              <a:t>But did the Information Revolution best serve the social interest? </a:t>
            </a:r>
          </a:p>
          <a:p>
            <a:pPr>
              <a:buFont typeface="Wingdings" panose="05000000000000000000" pitchFamily="2" charset="2"/>
              <a:buChar char="Ø"/>
            </a:pPr>
            <a:r>
              <a:rPr lang="en-US" sz="2400" dirty="0" smtClean="0"/>
              <a:t>Did Microsoft produce the best possible Windows operating system and sell it at a price that was in the social interest?</a:t>
            </a:r>
          </a:p>
          <a:p>
            <a:pPr>
              <a:buFont typeface="Wingdings" panose="05000000000000000000" pitchFamily="2" charset="2"/>
              <a:buChar char="Ø"/>
            </a:pPr>
            <a:r>
              <a:rPr lang="en-US" sz="2400" dirty="0" smtClean="0"/>
              <a:t>Did Intel make the right quality of microchips and sell them in the right quantities at the right prices?</a:t>
            </a:r>
          </a:p>
          <a:p>
            <a:pPr>
              <a:buFont typeface="Wingdings" panose="05000000000000000000" pitchFamily="2" charset="2"/>
              <a:buChar char="Ø"/>
            </a:pPr>
            <a:r>
              <a:rPr lang="en-US" sz="2400" dirty="0" smtClean="0"/>
              <a:t>Was the quality too low and the prices too high?</a:t>
            </a:r>
          </a:p>
          <a:p>
            <a:pPr>
              <a:buFont typeface="Wingdings" panose="05000000000000000000" pitchFamily="2" charset="2"/>
              <a:buChar char="Ø"/>
            </a:pPr>
            <a:r>
              <a:rPr lang="en-US" sz="2400" dirty="0" smtClean="0"/>
              <a:t>Would the social interest have been better served if Microsoft and Intel had faced competition from other firms?</a:t>
            </a:r>
            <a:endParaRPr lang="en-US" sz="2400" dirty="0"/>
          </a:p>
        </p:txBody>
      </p:sp>
      <p:sp>
        <p:nvSpPr>
          <p:cNvPr id="6" name="Slide Number Placeholder 5"/>
          <p:cNvSpPr>
            <a:spLocks noGrp="1"/>
          </p:cNvSpPr>
          <p:nvPr>
            <p:ph type="sldNum" sz="quarter" idx="12"/>
          </p:nvPr>
        </p:nvSpPr>
        <p:spPr/>
        <p:txBody>
          <a:bodyPr/>
          <a:lstStyle/>
          <a:p>
            <a:fld id="{5C7E17D6-F8D0-4938-9CB1-6B4911052CB1}" type="slidenum">
              <a:rPr lang="en-US" smtClean="0"/>
              <a:t>54</a:t>
            </a:fld>
            <a:endParaRPr lang="en-US"/>
          </a:p>
        </p:txBody>
      </p:sp>
      <p:sp>
        <p:nvSpPr>
          <p:cNvPr id="7" name="Footer Placeholder 6"/>
          <p:cNvSpPr>
            <a:spLocks noGrp="1"/>
          </p:cNvSpPr>
          <p:nvPr>
            <p:ph type="ftr" sz="quarter" idx="11"/>
          </p:nvPr>
        </p:nvSpPr>
        <p:spPr/>
        <p:txBody>
          <a:bodyPr/>
          <a:lstStyle/>
          <a:p>
            <a:r>
              <a:rPr lang="en-US" smtClean="0"/>
              <a:t>S Nehra ITE Unit I</a:t>
            </a:r>
            <a:endParaRPr lang="en-US"/>
          </a:p>
        </p:txBody>
      </p:sp>
    </p:spTree>
    <p:extLst>
      <p:ext uri="{BB962C8B-B14F-4D97-AF65-F5344CB8AC3E}">
        <p14:creationId xmlns:p14="http://schemas.microsoft.com/office/powerpoint/2010/main" val="964297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7875" y="723539"/>
            <a:ext cx="7467600" cy="715962"/>
          </a:xfrm>
        </p:spPr>
        <p:txBody>
          <a:bodyPr/>
          <a:lstStyle/>
          <a:p>
            <a:r>
              <a:rPr lang="en-US" dirty="0" smtClean="0"/>
              <a:t>Microchips and Windows</a:t>
            </a:r>
            <a:endParaRPr lang="en-US" dirty="0"/>
          </a:p>
        </p:txBody>
      </p:sp>
      <p:sp>
        <p:nvSpPr>
          <p:cNvPr id="3" name="Content Placeholder 2"/>
          <p:cNvSpPr>
            <a:spLocks noGrp="1"/>
          </p:cNvSpPr>
          <p:nvPr>
            <p:ph idx="1"/>
          </p:nvPr>
        </p:nvSpPr>
        <p:spPr>
          <a:xfrm>
            <a:off x="1261241" y="1899745"/>
            <a:ext cx="9951242" cy="4355513"/>
          </a:xfrm>
        </p:spPr>
        <p:txBody>
          <a:bodyPr>
            <a:noAutofit/>
          </a:bodyPr>
          <a:lstStyle/>
          <a:p>
            <a:r>
              <a:rPr lang="en-US" sz="2400" dirty="0" smtClean="0"/>
              <a:t>Gordon Moore, who founded the chip-maker Intel, and Bill Gates, a co-founder of Microsoft, held privileged positions in the </a:t>
            </a:r>
            <a:r>
              <a:rPr lang="en-US" sz="2400" i="1" dirty="0" smtClean="0"/>
              <a:t>Information Revolution.</a:t>
            </a:r>
            <a:endParaRPr lang="en-US" sz="2400" dirty="0" smtClean="0"/>
          </a:p>
          <a:p>
            <a:pPr>
              <a:buNone/>
            </a:pPr>
            <a:r>
              <a:rPr lang="en-US" sz="2400" dirty="0" smtClean="0"/>
              <a:t>For many years, Intel chips were the only available chips and Windows was the only available operating system for the original IBM PC and its clones. The PC and Apple’s Mac competed, but the PC has a huge market share. An absence of competition gave Intel and Microsoft the power and ability to sell their products at prices far above the cost of production. If the prices of microchips and Windows had been lower, more people would have been able to afford a computer and would have chosen </a:t>
            </a:r>
            <a:r>
              <a:rPr lang="en-US" sz="2400" dirty="0" err="1" smtClean="0"/>
              <a:t>tobuy</a:t>
            </a:r>
            <a:r>
              <a:rPr lang="en-US" sz="2400" dirty="0" smtClean="0"/>
              <a:t> one.</a:t>
            </a:r>
            <a:endParaRPr lang="en-US" sz="2400" dirty="0"/>
          </a:p>
        </p:txBody>
      </p:sp>
      <p:sp>
        <p:nvSpPr>
          <p:cNvPr id="6" name="Slide Number Placeholder 5"/>
          <p:cNvSpPr>
            <a:spLocks noGrp="1"/>
          </p:cNvSpPr>
          <p:nvPr>
            <p:ph type="sldNum" sz="quarter" idx="12"/>
          </p:nvPr>
        </p:nvSpPr>
        <p:spPr/>
        <p:txBody>
          <a:bodyPr/>
          <a:lstStyle/>
          <a:p>
            <a:fld id="{5C7E17D6-F8D0-4938-9CB1-6B4911052CB1}" type="slidenum">
              <a:rPr lang="en-US" smtClean="0"/>
              <a:t>55</a:t>
            </a:fld>
            <a:endParaRPr lang="en-US"/>
          </a:p>
        </p:txBody>
      </p:sp>
      <p:sp>
        <p:nvSpPr>
          <p:cNvPr id="7" name="Footer Placeholder 6"/>
          <p:cNvSpPr>
            <a:spLocks noGrp="1"/>
          </p:cNvSpPr>
          <p:nvPr>
            <p:ph type="ftr" sz="quarter" idx="11"/>
          </p:nvPr>
        </p:nvSpPr>
        <p:spPr/>
        <p:txBody>
          <a:bodyPr/>
          <a:lstStyle/>
          <a:p>
            <a:r>
              <a:rPr lang="en-US" smtClean="0"/>
              <a:t>S Nehra ITE Unit I</a:t>
            </a:r>
            <a:endParaRPr lang="en-US"/>
          </a:p>
        </p:txBody>
      </p:sp>
    </p:spTree>
    <p:extLst>
      <p:ext uri="{BB962C8B-B14F-4D97-AF65-F5344CB8AC3E}">
        <p14:creationId xmlns:p14="http://schemas.microsoft.com/office/powerpoint/2010/main" val="39257402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Production possibility frontier / curve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400" dirty="0" smtClean="0"/>
              <a:t>PPF shows the maximum quantity of goods that can be efficiently produced by an economy, given its technological knowledge and quantity of available inputs</a:t>
            </a:r>
          </a:p>
          <a:p>
            <a:pPr>
              <a:lnSpc>
                <a:spcPct val="90000"/>
              </a:lnSpc>
              <a:buNone/>
            </a:pPr>
            <a:r>
              <a:rPr lang="en-US" sz="2400" u="sng" dirty="0" smtClean="0"/>
              <a:t>Assumptions:</a:t>
            </a:r>
          </a:p>
          <a:p>
            <a:pPr marL="457200" indent="-457200">
              <a:lnSpc>
                <a:spcPct val="90000"/>
              </a:lnSpc>
              <a:buFont typeface="+mj-lt"/>
              <a:buAutoNum type="arabicPeriod"/>
            </a:pPr>
            <a:r>
              <a:rPr lang="en-US" sz="2400" dirty="0" smtClean="0"/>
              <a:t>Scarce input and technology</a:t>
            </a:r>
          </a:p>
          <a:p>
            <a:pPr marL="457200" indent="-457200">
              <a:lnSpc>
                <a:spcPct val="90000"/>
              </a:lnSpc>
              <a:buFont typeface="+mj-lt"/>
              <a:buAutoNum type="arabicPeriod"/>
            </a:pPr>
            <a:r>
              <a:rPr lang="en-US" sz="2400" dirty="0" smtClean="0"/>
              <a:t>Considering an economy which produces only two economic goods</a:t>
            </a:r>
          </a:p>
          <a:p>
            <a:pPr marL="457200" indent="-457200">
              <a:lnSpc>
                <a:spcPct val="90000"/>
              </a:lnSpc>
              <a:buFont typeface="+mj-lt"/>
              <a:buAutoNum type="arabicPeriod"/>
            </a:pPr>
            <a:r>
              <a:rPr lang="en-US" sz="2400" dirty="0" smtClean="0"/>
              <a:t>Economy is having full employment</a:t>
            </a:r>
          </a:p>
          <a:p>
            <a:endParaRPr lang="en-US" dirty="0"/>
          </a:p>
        </p:txBody>
      </p:sp>
      <p:sp>
        <p:nvSpPr>
          <p:cNvPr id="4" name="Slide Number Placeholder 3"/>
          <p:cNvSpPr>
            <a:spLocks noGrp="1"/>
          </p:cNvSpPr>
          <p:nvPr>
            <p:ph type="sldNum" sz="quarter" idx="12"/>
          </p:nvPr>
        </p:nvSpPr>
        <p:spPr/>
        <p:txBody>
          <a:bodyPr/>
          <a:lstStyle/>
          <a:p>
            <a:fld id="{5C7E17D6-F8D0-4938-9CB1-6B4911052CB1}" type="slidenum">
              <a:rPr lang="en-US" smtClean="0"/>
              <a:t>56</a:t>
            </a:fld>
            <a:endParaRPr lang="en-US"/>
          </a:p>
        </p:txBody>
      </p:sp>
      <p:sp>
        <p:nvSpPr>
          <p:cNvPr id="7" name="Footer Placeholder 6"/>
          <p:cNvSpPr>
            <a:spLocks noGrp="1"/>
          </p:cNvSpPr>
          <p:nvPr>
            <p:ph type="ftr" sz="quarter" idx="11"/>
          </p:nvPr>
        </p:nvSpPr>
        <p:spPr/>
        <p:txBody>
          <a:bodyPr/>
          <a:lstStyle/>
          <a:p>
            <a:r>
              <a:rPr lang="en-US" smtClean="0"/>
              <a:t>S Nehra ITE Unit I</a:t>
            </a:r>
            <a:endParaRPr lang="en-US"/>
          </a:p>
        </p:txBody>
      </p:sp>
    </p:spTree>
    <p:extLst>
      <p:ext uri="{BB962C8B-B14F-4D97-AF65-F5344CB8AC3E}">
        <p14:creationId xmlns:p14="http://schemas.microsoft.com/office/powerpoint/2010/main" val="31354928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dirty="0" smtClean="0"/>
              <a:t>Production possibility schedule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99866583"/>
              </p:ext>
            </p:extLst>
          </p:nvPr>
        </p:nvGraphicFramePr>
        <p:xfrm>
          <a:off x="1902372" y="2041635"/>
          <a:ext cx="7467600" cy="2595880"/>
        </p:xfrm>
        <a:graphic>
          <a:graphicData uri="http://schemas.openxmlformats.org/drawingml/2006/table">
            <a:tbl>
              <a:tblPr firstRow="1" bandRow="1">
                <a:tableStyleId>{5C22544A-7EE6-4342-B048-85BDC9FD1C3A}</a:tableStyleId>
              </a:tblPr>
              <a:tblGrid>
                <a:gridCol w="3733800"/>
                <a:gridCol w="3733800"/>
              </a:tblGrid>
              <a:tr h="370840">
                <a:tc>
                  <a:txBody>
                    <a:bodyPr/>
                    <a:lstStyle/>
                    <a:p>
                      <a:r>
                        <a:rPr lang="en-US" dirty="0" smtClean="0"/>
                        <a:t>Wheat (quintal)</a:t>
                      </a:r>
                      <a:endParaRPr lang="en-US" dirty="0"/>
                    </a:p>
                  </a:txBody>
                  <a:tcPr/>
                </a:tc>
                <a:tc>
                  <a:txBody>
                    <a:bodyPr/>
                    <a:lstStyle/>
                    <a:p>
                      <a:r>
                        <a:rPr lang="en-US" dirty="0" smtClean="0"/>
                        <a:t>Rice (quintal)</a:t>
                      </a:r>
                      <a:endParaRPr lang="en-US" dirty="0"/>
                    </a:p>
                  </a:txBody>
                  <a:tcPr/>
                </a:tc>
              </a:tr>
              <a:tr h="370840">
                <a:tc>
                  <a:txBody>
                    <a:bodyPr/>
                    <a:lstStyle/>
                    <a:p>
                      <a:r>
                        <a:rPr lang="en-US" dirty="0" smtClean="0"/>
                        <a:t>00</a:t>
                      </a:r>
                      <a:endParaRPr lang="en-US" dirty="0"/>
                    </a:p>
                  </a:txBody>
                  <a:tcPr/>
                </a:tc>
                <a:tc>
                  <a:txBody>
                    <a:bodyPr/>
                    <a:lstStyle/>
                    <a:p>
                      <a:r>
                        <a:rPr lang="en-US" dirty="0" smtClean="0"/>
                        <a:t>100</a:t>
                      </a:r>
                      <a:endParaRPr lang="en-US" dirty="0"/>
                    </a:p>
                  </a:txBody>
                  <a:tcPr/>
                </a:tc>
              </a:tr>
              <a:tr h="370840">
                <a:tc>
                  <a:txBody>
                    <a:bodyPr/>
                    <a:lstStyle/>
                    <a:p>
                      <a:r>
                        <a:rPr lang="en-US" dirty="0" smtClean="0"/>
                        <a:t>20</a:t>
                      </a:r>
                      <a:endParaRPr lang="en-US" dirty="0"/>
                    </a:p>
                  </a:txBody>
                  <a:tcPr/>
                </a:tc>
                <a:tc>
                  <a:txBody>
                    <a:bodyPr/>
                    <a:lstStyle/>
                    <a:p>
                      <a:r>
                        <a:rPr lang="en-US" dirty="0" smtClean="0"/>
                        <a:t>80</a:t>
                      </a:r>
                      <a:endParaRPr lang="en-US" dirty="0"/>
                    </a:p>
                  </a:txBody>
                  <a:tcPr/>
                </a:tc>
              </a:tr>
              <a:tr h="370840">
                <a:tc>
                  <a:txBody>
                    <a:bodyPr/>
                    <a:lstStyle/>
                    <a:p>
                      <a:r>
                        <a:rPr lang="en-US" dirty="0" smtClean="0"/>
                        <a:t>40</a:t>
                      </a:r>
                      <a:endParaRPr lang="en-US" dirty="0"/>
                    </a:p>
                  </a:txBody>
                  <a:tcPr/>
                </a:tc>
                <a:tc>
                  <a:txBody>
                    <a:bodyPr/>
                    <a:lstStyle/>
                    <a:p>
                      <a:r>
                        <a:rPr lang="en-US" dirty="0" smtClean="0"/>
                        <a:t>60</a:t>
                      </a:r>
                      <a:endParaRPr lang="en-US" dirty="0"/>
                    </a:p>
                  </a:txBody>
                  <a:tcPr/>
                </a:tc>
              </a:tr>
              <a:tr h="370840">
                <a:tc>
                  <a:txBody>
                    <a:bodyPr/>
                    <a:lstStyle/>
                    <a:p>
                      <a:r>
                        <a:rPr lang="en-US" dirty="0" smtClean="0"/>
                        <a:t>60</a:t>
                      </a:r>
                      <a:endParaRPr lang="en-US" dirty="0"/>
                    </a:p>
                  </a:txBody>
                  <a:tcPr/>
                </a:tc>
                <a:tc>
                  <a:txBody>
                    <a:bodyPr/>
                    <a:lstStyle/>
                    <a:p>
                      <a:r>
                        <a:rPr lang="en-US" dirty="0" smtClean="0"/>
                        <a:t>40</a:t>
                      </a:r>
                      <a:endParaRPr lang="en-US" dirty="0"/>
                    </a:p>
                  </a:txBody>
                  <a:tcPr/>
                </a:tc>
              </a:tr>
              <a:tr h="370840">
                <a:tc>
                  <a:txBody>
                    <a:bodyPr/>
                    <a:lstStyle/>
                    <a:p>
                      <a:r>
                        <a:rPr lang="en-US" dirty="0" smtClean="0"/>
                        <a:t>80</a:t>
                      </a:r>
                      <a:endParaRPr lang="en-US" dirty="0"/>
                    </a:p>
                  </a:txBody>
                  <a:tcPr/>
                </a:tc>
                <a:tc>
                  <a:txBody>
                    <a:bodyPr/>
                    <a:lstStyle/>
                    <a:p>
                      <a:r>
                        <a:rPr lang="en-US" dirty="0" smtClean="0"/>
                        <a:t>20</a:t>
                      </a:r>
                      <a:endParaRPr lang="en-US" dirty="0"/>
                    </a:p>
                  </a:txBody>
                  <a:tcPr/>
                </a:tc>
              </a:tr>
              <a:tr h="370840">
                <a:tc>
                  <a:txBody>
                    <a:bodyPr/>
                    <a:lstStyle/>
                    <a:p>
                      <a:r>
                        <a:rPr lang="en-US" dirty="0" smtClean="0"/>
                        <a:t>100</a:t>
                      </a:r>
                      <a:endParaRPr lang="en-US" dirty="0"/>
                    </a:p>
                  </a:txBody>
                  <a:tcPr/>
                </a:tc>
                <a:tc>
                  <a:txBody>
                    <a:bodyPr/>
                    <a:lstStyle/>
                    <a:p>
                      <a:r>
                        <a:rPr lang="en-US" dirty="0" smtClean="0"/>
                        <a:t>00</a:t>
                      </a:r>
                      <a:endParaRPr lang="en-US" dirty="0"/>
                    </a:p>
                  </a:txBody>
                  <a:tcPr/>
                </a:tc>
              </a:tr>
            </a:tbl>
          </a:graphicData>
        </a:graphic>
      </p:graphicFrame>
      <p:sp>
        <p:nvSpPr>
          <p:cNvPr id="2" name="Slide Number Placeholder 1"/>
          <p:cNvSpPr>
            <a:spLocks noGrp="1"/>
          </p:cNvSpPr>
          <p:nvPr>
            <p:ph type="sldNum" sz="quarter" idx="12"/>
          </p:nvPr>
        </p:nvSpPr>
        <p:spPr/>
        <p:txBody>
          <a:bodyPr/>
          <a:lstStyle/>
          <a:p>
            <a:fld id="{5C7E17D6-F8D0-4938-9CB1-6B4911052CB1}" type="slidenum">
              <a:rPr lang="en-US" smtClean="0"/>
              <a:t>57</a:t>
            </a:fld>
            <a:endParaRPr lang="en-US"/>
          </a:p>
        </p:txBody>
      </p:sp>
      <p:sp>
        <p:nvSpPr>
          <p:cNvPr id="3" name="Footer Placeholder 2"/>
          <p:cNvSpPr>
            <a:spLocks noGrp="1"/>
          </p:cNvSpPr>
          <p:nvPr>
            <p:ph type="ftr" sz="quarter" idx="11"/>
          </p:nvPr>
        </p:nvSpPr>
        <p:spPr/>
        <p:txBody>
          <a:bodyPr/>
          <a:lstStyle/>
          <a:p>
            <a:r>
              <a:rPr lang="en-US" smtClean="0"/>
              <a:t>S Nehra ITE Unit I</a:t>
            </a:r>
            <a:endParaRPr lang="en-US"/>
          </a:p>
        </p:txBody>
      </p:sp>
    </p:spTree>
    <p:extLst>
      <p:ext uri="{BB962C8B-B14F-4D97-AF65-F5344CB8AC3E}">
        <p14:creationId xmlns:p14="http://schemas.microsoft.com/office/powerpoint/2010/main" val="16439492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1981200" y="274638"/>
            <a:ext cx="7467600" cy="715962"/>
          </a:xfrm>
        </p:spPr>
        <p:txBody>
          <a:bodyPr/>
          <a:lstStyle/>
          <a:p>
            <a:r>
              <a:rPr lang="en-US" dirty="0" smtClean="0"/>
              <a:t>Production possibility  curve</a:t>
            </a:r>
          </a:p>
        </p:txBody>
      </p:sp>
      <p:sp>
        <p:nvSpPr>
          <p:cNvPr id="37891" name="Content Placeholder 2"/>
          <p:cNvSpPr>
            <a:spLocks noGrp="1"/>
          </p:cNvSpPr>
          <p:nvPr>
            <p:ph idx="1"/>
          </p:nvPr>
        </p:nvSpPr>
        <p:spPr>
          <a:xfrm>
            <a:off x="1981200" y="1516773"/>
            <a:ext cx="7086600" cy="4191000"/>
          </a:xfrm>
        </p:spPr>
        <p:txBody>
          <a:bodyPr>
            <a:normAutofit fontScale="77500" lnSpcReduction="20000"/>
          </a:bodyPr>
          <a:lstStyle/>
          <a:p>
            <a:pPr>
              <a:buFontTx/>
              <a:buNone/>
            </a:pPr>
            <a:r>
              <a:rPr lang="en-US" dirty="0" smtClean="0"/>
              <a:t>Wheat</a:t>
            </a:r>
          </a:p>
          <a:p>
            <a:pPr>
              <a:buFontTx/>
              <a:buNone/>
            </a:pPr>
            <a:endParaRPr lang="en-US" dirty="0" smtClean="0"/>
          </a:p>
          <a:p>
            <a:pPr>
              <a:buFontTx/>
              <a:buNone/>
            </a:pPr>
            <a:endParaRPr lang="en-US" dirty="0" smtClean="0"/>
          </a:p>
          <a:p>
            <a:pPr>
              <a:buFontTx/>
              <a:buNone/>
            </a:pPr>
            <a:r>
              <a:rPr lang="en-US" dirty="0" smtClean="0"/>
              <a:t> W1</a:t>
            </a:r>
          </a:p>
          <a:p>
            <a:pPr>
              <a:buFontTx/>
              <a:buNone/>
            </a:pPr>
            <a:r>
              <a:rPr lang="en-US" dirty="0" smtClean="0"/>
              <a:t>                                   P </a:t>
            </a:r>
            <a:r>
              <a:rPr lang="en-US" dirty="0" err="1" smtClean="0"/>
              <a:t>P</a:t>
            </a:r>
            <a:r>
              <a:rPr lang="en-US" dirty="0" smtClean="0"/>
              <a:t> Curve  </a:t>
            </a:r>
          </a:p>
          <a:p>
            <a:pPr>
              <a:buFontTx/>
              <a:buNone/>
            </a:pPr>
            <a:endParaRPr lang="en-US" dirty="0" smtClean="0"/>
          </a:p>
          <a:p>
            <a:pPr>
              <a:buFontTx/>
              <a:buNone/>
            </a:pPr>
            <a:r>
              <a:rPr lang="en-US" dirty="0" smtClean="0"/>
              <a:t>  W</a:t>
            </a:r>
          </a:p>
          <a:p>
            <a:pPr>
              <a:buFontTx/>
              <a:buNone/>
            </a:pPr>
            <a:endParaRPr lang="en-US" dirty="0" smtClean="0"/>
          </a:p>
          <a:p>
            <a:pPr>
              <a:buFontTx/>
              <a:buNone/>
            </a:pPr>
            <a:endParaRPr lang="en-US" dirty="0" smtClean="0"/>
          </a:p>
          <a:p>
            <a:pPr>
              <a:buFontTx/>
              <a:buNone/>
            </a:pPr>
            <a:endParaRPr lang="en-US" dirty="0" smtClean="0"/>
          </a:p>
          <a:p>
            <a:pPr>
              <a:buFontTx/>
              <a:buNone/>
            </a:pPr>
            <a:endParaRPr lang="en-US" dirty="0" smtClean="0"/>
          </a:p>
          <a:p>
            <a:pPr>
              <a:buFontTx/>
              <a:buNone/>
            </a:pPr>
            <a:r>
              <a:rPr lang="en-US" dirty="0" smtClean="0"/>
              <a:t>              R        R1 			Rice</a:t>
            </a:r>
          </a:p>
        </p:txBody>
      </p:sp>
      <p:cxnSp>
        <p:nvCxnSpPr>
          <p:cNvPr id="37892" name="Straight Connector 6"/>
          <p:cNvCxnSpPr>
            <a:cxnSpLocks noChangeShapeType="1"/>
          </p:cNvCxnSpPr>
          <p:nvPr/>
        </p:nvCxnSpPr>
        <p:spPr bwMode="auto">
          <a:xfrm rot="5400000">
            <a:off x="874712" y="3314702"/>
            <a:ext cx="3887788" cy="1584"/>
          </a:xfrm>
          <a:prstGeom prst="line">
            <a:avLst/>
          </a:prstGeom>
          <a:noFill/>
          <a:ln w="12700" algn="ctr">
            <a:solidFill>
              <a:schemeClr val="tx1"/>
            </a:solidFill>
            <a:round/>
            <a:headEnd type="none" w="sm" len="sm"/>
            <a:tailEnd type="none" w="sm" len="sm"/>
          </a:ln>
        </p:spPr>
      </p:cxnSp>
      <p:cxnSp>
        <p:nvCxnSpPr>
          <p:cNvPr id="37893" name="Straight Connector 8"/>
          <p:cNvCxnSpPr>
            <a:cxnSpLocks noChangeShapeType="1"/>
          </p:cNvCxnSpPr>
          <p:nvPr/>
        </p:nvCxnSpPr>
        <p:spPr bwMode="auto">
          <a:xfrm>
            <a:off x="2819400" y="5256214"/>
            <a:ext cx="4419600" cy="1587"/>
          </a:xfrm>
          <a:prstGeom prst="line">
            <a:avLst/>
          </a:prstGeom>
          <a:noFill/>
          <a:ln w="12700" algn="ctr">
            <a:solidFill>
              <a:schemeClr val="tx1"/>
            </a:solidFill>
            <a:round/>
            <a:headEnd type="none" w="sm" len="sm"/>
            <a:tailEnd type="none" w="sm" len="sm"/>
          </a:ln>
        </p:spPr>
      </p:cxnSp>
      <p:cxnSp>
        <p:nvCxnSpPr>
          <p:cNvPr id="37894" name="Straight Connector 10"/>
          <p:cNvCxnSpPr>
            <a:cxnSpLocks noChangeShapeType="1"/>
          </p:cNvCxnSpPr>
          <p:nvPr/>
        </p:nvCxnSpPr>
        <p:spPr bwMode="auto">
          <a:xfrm>
            <a:off x="2819400" y="2743200"/>
            <a:ext cx="1066800" cy="1588"/>
          </a:xfrm>
          <a:prstGeom prst="line">
            <a:avLst/>
          </a:prstGeom>
          <a:noFill/>
          <a:ln w="12700" algn="ctr">
            <a:solidFill>
              <a:schemeClr val="tx1"/>
            </a:solidFill>
            <a:round/>
            <a:headEnd type="none" w="sm" len="sm"/>
            <a:tailEnd type="none" w="sm" len="sm"/>
          </a:ln>
        </p:spPr>
      </p:cxnSp>
      <p:cxnSp>
        <p:nvCxnSpPr>
          <p:cNvPr id="37895" name="Straight Connector 12"/>
          <p:cNvCxnSpPr>
            <a:cxnSpLocks noChangeShapeType="1"/>
          </p:cNvCxnSpPr>
          <p:nvPr/>
        </p:nvCxnSpPr>
        <p:spPr bwMode="auto">
          <a:xfrm rot="5400000">
            <a:off x="2627313" y="4000501"/>
            <a:ext cx="2514600" cy="3175"/>
          </a:xfrm>
          <a:prstGeom prst="line">
            <a:avLst/>
          </a:prstGeom>
          <a:noFill/>
          <a:ln w="12700" algn="ctr">
            <a:solidFill>
              <a:schemeClr val="tx1"/>
            </a:solidFill>
            <a:round/>
            <a:headEnd type="none" w="sm" len="sm"/>
            <a:tailEnd type="none" w="sm" len="sm"/>
          </a:ln>
        </p:spPr>
      </p:cxnSp>
      <p:cxnSp>
        <p:nvCxnSpPr>
          <p:cNvPr id="37896" name="Straight Connector 14"/>
          <p:cNvCxnSpPr>
            <a:cxnSpLocks noChangeShapeType="1"/>
          </p:cNvCxnSpPr>
          <p:nvPr/>
        </p:nvCxnSpPr>
        <p:spPr bwMode="auto">
          <a:xfrm>
            <a:off x="2819400" y="3733800"/>
            <a:ext cx="2057400" cy="1588"/>
          </a:xfrm>
          <a:prstGeom prst="line">
            <a:avLst/>
          </a:prstGeom>
          <a:noFill/>
          <a:ln w="12700" algn="ctr">
            <a:solidFill>
              <a:schemeClr val="tx1"/>
            </a:solidFill>
            <a:round/>
            <a:headEnd type="none" w="sm" len="sm"/>
            <a:tailEnd type="none" w="sm" len="sm"/>
          </a:ln>
        </p:spPr>
      </p:cxnSp>
      <p:cxnSp>
        <p:nvCxnSpPr>
          <p:cNvPr id="37897" name="Straight Connector 16"/>
          <p:cNvCxnSpPr>
            <a:cxnSpLocks noChangeShapeType="1"/>
          </p:cNvCxnSpPr>
          <p:nvPr/>
        </p:nvCxnSpPr>
        <p:spPr bwMode="auto">
          <a:xfrm rot="5400000">
            <a:off x="4116388" y="4495800"/>
            <a:ext cx="1522412" cy="1588"/>
          </a:xfrm>
          <a:prstGeom prst="line">
            <a:avLst/>
          </a:prstGeom>
          <a:noFill/>
          <a:ln w="12700" algn="ctr">
            <a:solidFill>
              <a:schemeClr val="tx1"/>
            </a:solidFill>
            <a:round/>
            <a:headEnd type="none" w="sm" len="sm"/>
            <a:tailEnd type="none" w="sm" len="sm"/>
          </a:ln>
        </p:spPr>
      </p:cxnSp>
      <p:cxnSp>
        <p:nvCxnSpPr>
          <p:cNvPr id="37898" name="Straight Connector 18"/>
          <p:cNvCxnSpPr>
            <a:cxnSpLocks noChangeShapeType="1"/>
          </p:cNvCxnSpPr>
          <p:nvPr/>
        </p:nvCxnSpPr>
        <p:spPr bwMode="auto">
          <a:xfrm>
            <a:off x="2819400" y="1676400"/>
            <a:ext cx="3657600" cy="3581400"/>
          </a:xfrm>
          <a:prstGeom prst="line">
            <a:avLst/>
          </a:prstGeom>
          <a:noFill/>
          <a:ln w="12700" algn="ctr">
            <a:solidFill>
              <a:schemeClr val="tx1"/>
            </a:solidFill>
            <a:round/>
            <a:headEnd type="none" w="sm" len="sm"/>
            <a:tailEnd type="none" w="sm" len="sm"/>
          </a:ln>
        </p:spPr>
      </p:cxnSp>
      <p:cxnSp>
        <p:nvCxnSpPr>
          <p:cNvPr id="37899" name="Straight Arrow Connector 19"/>
          <p:cNvCxnSpPr>
            <a:cxnSpLocks noChangeShapeType="1"/>
          </p:cNvCxnSpPr>
          <p:nvPr/>
        </p:nvCxnSpPr>
        <p:spPr bwMode="auto">
          <a:xfrm>
            <a:off x="4648200" y="3352800"/>
            <a:ext cx="1524000" cy="1588"/>
          </a:xfrm>
          <a:prstGeom prst="straightConnector1">
            <a:avLst/>
          </a:prstGeom>
          <a:noFill/>
          <a:ln w="12700" algn="ctr">
            <a:solidFill>
              <a:schemeClr val="tx1"/>
            </a:solidFill>
            <a:round/>
            <a:headEnd type="none" w="sm" len="sm"/>
            <a:tailEnd type="arrow" w="med" len="med"/>
          </a:ln>
        </p:spPr>
      </p:cxnSp>
      <p:sp>
        <p:nvSpPr>
          <p:cNvPr id="2" name="Slide Number Placeholder 1"/>
          <p:cNvSpPr>
            <a:spLocks noGrp="1"/>
          </p:cNvSpPr>
          <p:nvPr>
            <p:ph type="sldNum" sz="quarter" idx="12"/>
          </p:nvPr>
        </p:nvSpPr>
        <p:spPr/>
        <p:txBody>
          <a:bodyPr/>
          <a:lstStyle/>
          <a:p>
            <a:fld id="{5C7E17D6-F8D0-4938-9CB1-6B4911052CB1}" type="slidenum">
              <a:rPr lang="en-US" smtClean="0"/>
              <a:t>58</a:t>
            </a:fld>
            <a:endParaRPr lang="en-US"/>
          </a:p>
        </p:txBody>
      </p:sp>
      <p:sp>
        <p:nvSpPr>
          <p:cNvPr id="3" name="Footer Placeholder 2"/>
          <p:cNvSpPr>
            <a:spLocks noGrp="1"/>
          </p:cNvSpPr>
          <p:nvPr>
            <p:ph type="ftr" sz="quarter" idx="11"/>
          </p:nvPr>
        </p:nvSpPr>
        <p:spPr/>
        <p:txBody>
          <a:bodyPr/>
          <a:lstStyle/>
          <a:p>
            <a:r>
              <a:rPr lang="en-US" smtClean="0"/>
              <a:t>S Nehra ITE Unit I</a:t>
            </a:r>
            <a:endParaRPr lang="en-US"/>
          </a:p>
        </p:txBody>
      </p:sp>
    </p:spTree>
    <p:extLst>
      <p:ext uri="{BB962C8B-B14F-4D97-AF65-F5344CB8AC3E}">
        <p14:creationId xmlns:p14="http://schemas.microsoft.com/office/powerpoint/2010/main" val="33193970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a:xfrm>
            <a:off x="2209800" y="457200"/>
            <a:ext cx="7772400" cy="1066800"/>
          </a:xfrm>
        </p:spPr>
        <p:txBody>
          <a:bodyPr/>
          <a:lstStyle/>
          <a:p>
            <a:pPr algn="ctr">
              <a:lnSpc>
                <a:spcPct val="90000"/>
              </a:lnSpc>
              <a:buNone/>
            </a:pPr>
            <a:r>
              <a:rPr lang="en-US" sz="3600" dirty="0"/>
              <a:t>Production Possibility Curve</a:t>
            </a:r>
          </a:p>
        </p:txBody>
      </p:sp>
      <p:sp>
        <p:nvSpPr>
          <p:cNvPr id="38915" name="Line 4"/>
          <p:cNvSpPr>
            <a:spLocks noChangeShapeType="1"/>
          </p:cNvSpPr>
          <p:nvPr/>
        </p:nvSpPr>
        <p:spPr bwMode="auto">
          <a:xfrm>
            <a:off x="4191000" y="1600200"/>
            <a:ext cx="0" cy="1981200"/>
          </a:xfrm>
          <a:prstGeom prst="line">
            <a:avLst/>
          </a:prstGeom>
          <a:noFill/>
          <a:ln w="9525">
            <a:solidFill>
              <a:schemeClr val="tx1"/>
            </a:solidFill>
            <a:round/>
            <a:headEnd/>
            <a:tailEnd/>
          </a:ln>
        </p:spPr>
        <p:txBody>
          <a:bodyPr/>
          <a:lstStyle/>
          <a:p>
            <a:endParaRPr lang="en-US"/>
          </a:p>
        </p:txBody>
      </p:sp>
      <p:sp>
        <p:nvSpPr>
          <p:cNvPr id="38916" name="Line 5"/>
          <p:cNvSpPr>
            <a:spLocks noChangeShapeType="1"/>
          </p:cNvSpPr>
          <p:nvPr/>
        </p:nvSpPr>
        <p:spPr bwMode="auto">
          <a:xfrm>
            <a:off x="4191000" y="3581400"/>
            <a:ext cx="2438400" cy="0"/>
          </a:xfrm>
          <a:prstGeom prst="line">
            <a:avLst/>
          </a:prstGeom>
          <a:noFill/>
          <a:ln w="9525">
            <a:solidFill>
              <a:schemeClr val="tx1"/>
            </a:solidFill>
            <a:round/>
            <a:headEnd/>
            <a:tailEnd/>
          </a:ln>
        </p:spPr>
        <p:txBody>
          <a:bodyPr/>
          <a:lstStyle/>
          <a:p>
            <a:endParaRPr lang="en-US"/>
          </a:p>
        </p:txBody>
      </p:sp>
      <p:sp>
        <p:nvSpPr>
          <p:cNvPr id="38917" name="Arc 6"/>
          <p:cNvSpPr>
            <a:spLocks/>
          </p:cNvSpPr>
          <p:nvPr/>
        </p:nvSpPr>
        <p:spPr bwMode="auto">
          <a:xfrm>
            <a:off x="4191000" y="2362200"/>
            <a:ext cx="1143000" cy="12192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p:spPr>
        <p:txBody>
          <a:bodyPr wrap="none" anchor="ctr"/>
          <a:lstStyle/>
          <a:p>
            <a:endParaRPr lang="en-US"/>
          </a:p>
        </p:txBody>
      </p:sp>
      <p:sp>
        <p:nvSpPr>
          <p:cNvPr id="38918" name="Arc 8"/>
          <p:cNvSpPr>
            <a:spLocks/>
          </p:cNvSpPr>
          <p:nvPr/>
        </p:nvSpPr>
        <p:spPr bwMode="auto">
          <a:xfrm>
            <a:off x="4191000" y="1981200"/>
            <a:ext cx="1600200" cy="1595438"/>
          </a:xfrm>
          <a:custGeom>
            <a:avLst/>
            <a:gdLst>
              <a:gd name="T0" fmla="*/ 0 w 21600"/>
              <a:gd name="T1" fmla="*/ 0 h 22603"/>
              <a:gd name="T2" fmla="*/ 2147483647 w 21600"/>
              <a:gd name="T3" fmla="*/ 2147483647 h 22603"/>
              <a:gd name="T4" fmla="*/ 0 w 21600"/>
              <a:gd name="T5" fmla="*/ 2147483647 h 22603"/>
              <a:gd name="T6" fmla="*/ 0 60000 65536"/>
              <a:gd name="T7" fmla="*/ 0 60000 65536"/>
              <a:gd name="T8" fmla="*/ 0 60000 65536"/>
              <a:gd name="T9" fmla="*/ 0 w 21600"/>
              <a:gd name="T10" fmla="*/ 0 h 22603"/>
              <a:gd name="T11" fmla="*/ 21600 w 21600"/>
              <a:gd name="T12" fmla="*/ 22603 h 22603"/>
            </a:gdLst>
            <a:ahLst/>
            <a:cxnLst>
              <a:cxn ang="T6">
                <a:pos x="T0" y="T1"/>
              </a:cxn>
              <a:cxn ang="T7">
                <a:pos x="T2" y="T3"/>
              </a:cxn>
              <a:cxn ang="T8">
                <a:pos x="T4" y="T5"/>
              </a:cxn>
            </a:cxnLst>
            <a:rect l="T9" t="T10" r="T11" b="T12"/>
            <a:pathLst>
              <a:path w="21600" h="22603" fill="none" extrusionOk="0">
                <a:moveTo>
                  <a:pt x="-1" y="0"/>
                </a:moveTo>
                <a:cubicBezTo>
                  <a:pt x="11929" y="0"/>
                  <a:pt x="21600" y="9670"/>
                  <a:pt x="21600" y="21600"/>
                </a:cubicBezTo>
                <a:cubicBezTo>
                  <a:pt x="21600" y="21934"/>
                  <a:pt x="21592" y="22268"/>
                  <a:pt x="21576" y="22602"/>
                </a:cubicBezTo>
              </a:path>
              <a:path w="21600" h="22603" stroke="0" extrusionOk="0">
                <a:moveTo>
                  <a:pt x="-1" y="0"/>
                </a:moveTo>
                <a:cubicBezTo>
                  <a:pt x="11929" y="0"/>
                  <a:pt x="21600" y="9670"/>
                  <a:pt x="21600" y="21600"/>
                </a:cubicBezTo>
                <a:cubicBezTo>
                  <a:pt x="21600" y="21934"/>
                  <a:pt x="21592" y="22268"/>
                  <a:pt x="21576" y="22602"/>
                </a:cubicBezTo>
                <a:lnTo>
                  <a:pt x="0" y="21600"/>
                </a:lnTo>
                <a:close/>
              </a:path>
            </a:pathLst>
          </a:custGeom>
          <a:noFill/>
          <a:ln w="9525">
            <a:solidFill>
              <a:schemeClr val="tx1"/>
            </a:solidFill>
            <a:round/>
            <a:headEnd/>
            <a:tailEnd/>
          </a:ln>
        </p:spPr>
        <p:txBody>
          <a:bodyPr wrap="none" anchor="ctr"/>
          <a:lstStyle/>
          <a:p>
            <a:endParaRPr lang="en-US"/>
          </a:p>
        </p:txBody>
      </p:sp>
      <p:sp>
        <p:nvSpPr>
          <p:cNvPr id="38919" name="Line 9"/>
          <p:cNvSpPr>
            <a:spLocks noChangeShapeType="1"/>
          </p:cNvSpPr>
          <p:nvPr/>
        </p:nvSpPr>
        <p:spPr bwMode="auto">
          <a:xfrm flipV="1">
            <a:off x="5410200" y="2209800"/>
            <a:ext cx="304800" cy="152400"/>
          </a:xfrm>
          <a:prstGeom prst="line">
            <a:avLst/>
          </a:prstGeom>
          <a:noFill/>
          <a:ln w="9525">
            <a:solidFill>
              <a:schemeClr val="tx1"/>
            </a:solidFill>
            <a:round/>
            <a:headEnd/>
            <a:tailEnd type="triangle" w="med" len="med"/>
          </a:ln>
        </p:spPr>
        <p:txBody>
          <a:bodyPr/>
          <a:lstStyle/>
          <a:p>
            <a:endParaRPr lang="en-US"/>
          </a:p>
        </p:txBody>
      </p:sp>
      <p:sp>
        <p:nvSpPr>
          <p:cNvPr id="38920" name="Text Box 10"/>
          <p:cNvSpPr txBox="1">
            <a:spLocks noChangeArrowheads="1"/>
          </p:cNvSpPr>
          <p:nvPr/>
        </p:nvSpPr>
        <p:spPr bwMode="auto">
          <a:xfrm>
            <a:off x="5835650" y="1905000"/>
            <a:ext cx="676788" cy="400110"/>
          </a:xfrm>
          <a:prstGeom prst="rect">
            <a:avLst/>
          </a:prstGeom>
          <a:noFill/>
          <a:ln w="9525">
            <a:noFill/>
            <a:miter lim="800000"/>
            <a:headEnd/>
            <a:tailEnd/>
          </a:ln>
        </p:spPr>
        <p:txBody>
          <a:bodyPr wrap="none">
            <a:spAutoFit/>
          </a:bodyPr>
          <a:lstStyle/>
          <a:p>
            <a:pPr eaLnBrk="1" hangingPunct="1"/>
            <a:r>
              <a:rPr lang="en-US" sz="2000" b="1" dirty="0"/>
              <a:t>Shift</a:t>
            </a:r>
          </a:p>
        </p:txBody>
      </p:sp>
      <p:sp>
        <p:nvSpPr>
          <p:cNvPr id="38921" name="Line 11"/>
          <p:cNvSpPr>
            <a:spLocks noChangeShapeType="1"/>
          </p:cNvSpPr>
          <p:nvPr/>
        </p:nvSpPr>
        <p:spPr bwMode="auto">
          <a:xfrm flipH="1">
            <a:off x="4800600" y="2743200"/>
            <a:ext cx="152400" cy="228600"/>
          </a:xfrm>
          <a:prstGeom prst="line">
            <a:avLst/>
          </a:prstGeom>
          <a:noFill/>
          <a:ln w="9525">
            <a:solidFill>
              <a:schemeClr val="tx1"/>
            </a:solidFill>
            <a:round/>
            <a:headEnd/>
            <a:tailEnd type="triangle" w="med" len="med"/>
          </a:ln>
        </p:spPr>
        <p:txBody>
          <a:bodyPr/>
          <a:lstStyle/>
          <a:p>
            <a:endParaRPr lang="en-US"/>
          </a:p>
        </p:txBody>
      </p:sp>
      <p:sp>
        <p:nvSpPr>
          <p:cNvPr id="38922" name="Text Box 12"/>
          <p:cNvSpPr txBox="1">
            <a:spLocks noChangeArrowheads="1"/>
          </p:cNvSpPr>
          <p:nvPr/>
        </p:nvSpPr>
        <p:spPr bwMode="auto">
          <a:xfrm>
            <a:off x="4267201" y="2974975"/>
            <a:ext cx="833883" cy="400110"/>
          </a:xfrm>
          <a:prstGeom prst="rect">
            <a:avLst/>
          </a:prstGeom>
          <a:noFill/>
          <a:ln w="9525">
            <a:noFill/>
            <a:miter lim="800000"/>
            <a:headEnd/>
            <a:tailEnd/>
          </a:ln>
        </p:spPr>
        <p:txBody>
          <a:bodyPr wrap="none">
            <a:spAutoFit/>
          </a:bodyPr>
          <a:lstStyle/>
          <a:p>
            <a:pPr eaLnBrk="1" hangingPunct="1"/>
            <a:r>
              <a:rPr lang="en-US" sz="2000" b="1"/>
              <a:t>Origin</a:t>
            </a:r>
          </a:p>
        </p:txBody>
      </p:sp>
      <p:sp>
        <p:nvSpPr>
          <p:cNvPr id="13325" name="Text Box 13"/>
          <p:cNvSpPr txBox="1">
            <a:spLocks noChangeArrowheads="1"/>
          </p:cNvSpPr>
          <p:nvPr/>
        </p:nvSpPr>
        <p:spPr bwMode="auto">
          <a:xfrm>
            <a:off x="2133600" y="3733800"/>
            <a:ext cx="8001000" cy="1938992"/>
          </a:xfrm>
          <a:prstGeom prst="rect">
            <a:avLst/>
          </a:prstGeom>
          <a:noFill/>
          <a:ln w="9525">
            <a:noFill/>
            <a:miter lim="800000"/>
            <a:headEnd/>
            <a:tailEnd/>
          </a:ln>
          <a:effectLst/>
        </p:spPr>
        <p:txBody>
          <a:bodyPr wrap="square">
            <a:spAutoFit/>
          </a:bodyPr>
          <a:lstStyle/>
          <a:p>
            <a:pPr marL="342900" indent="-342900">
              <a:buFont typeface="Wingdings" panose="05000000000000000000" pitchFamily="2" charset="2"/>
              <a:buChar char="Ø"/>
              <a:defRPr/>
            </a:pPr>
            <a:r>
              <a:rPr lang="en-US" sz="2000" dirty="0">
                <a:effectLst>
                  <a:outerShdw blurRad="38100" dist="38100" dir="2700000" algn="tl">
                    <a:srgbClr val="C0C0C0"/>
                  </a:outerShdw>
                </a:effectLst>
              </a:rPr>
              <a:t> </a:t>
            </a:r>
            <a:r>
              <a:rPr lang="en-US" sz="2400" dirty="0"/>
              <a:t>An increase in inputs or improved technological knowledge enables a country to produce more of all goods and services, thereby shifting out the PPF.</a:t>
            </a:r>
          </a:p>
          <a:p>
            <a:pPr marL="342900" indent="-342900">
              <a:buFont typeface="Wingdings" panose="05000000000000000000" pitchFamily="2" charset="2"/>
              <a:buChar char="Ø"/>
              <a:defRPr/>
            </a:pPr>
            <a:r>
              <a:rPr lang="en-US" sz="2400" dirty="0"/>
              <a:t> Poor countries should devote more towards food production while rich countries towards luxuries</a:t>
            </a:r>
          </a:p>
        </p:txBody>
      </p:sp>
      <p:sp>
        <p:nvSpPr>
          <p:cNvPr id="2" name="Slide Number Placeholder 1"/>
          <p:cNvSpPr>
            <a:spLocks noGrp="1"/>
          </p:cNvSpPr>
          <p:nvPr>
            <p:ph type="sldNum" sz="quarter" idx="12"/>
          </p:nvPr>
        </p:nvSpPr>
        <p:spPr/>
        <p:txBody>
          <a:bodyPr/>
          <a:lstStyle/>
          <a:p>
            <a:fld id="{5C7E17D6-F8D0-4938-9CB1-6B4911052CB1}" type="slidenum">
              <a:rPr lang="en-US" smtClean="0"/>
              <a:t>59</a:t>
            </a:fld>
            <a:endParaRPr lang="en-US"/>
          </a:p>
        </p:txBody>
      </p:sp>
      <p:sp>
        <p:nvSpPr>
          <p:cNvPr id="3" name="Footer Placeholder 2"/>
          <p:cNvSpPr>
            <a:spLocks noGrp="1"/>
          </p:cNvSpPr>
          <p:nvPr>
            <p:ph type="ftr" sz="quarter" idx="11"/>
          </p:nvPr>
        </p:nvSpPr>
        <p:spPr/>
        <p:txBody>
          <a:bodyPr/>
          <a:lstStyle/>
          <a:p>
            <a:r>
              <a:rPr lang="en-US" smtClean="0"/>
              <a:t>S Nehra ITE Unit I</a:t>
            </a:r>
            <a:endParaRPr lang="en-US"/>
          </a:p>
        </p:txBody>
      </p:sp>
    </p:spTree>
    <p:extLst>
      <p:ext uri="{BB962C8B-B14F-4D97-AF65-F5344CB8AC3E}">
        <p14:creationId xmlns:p14="http://schemas.microsoft.com/office/powerpoint/2010/main" val="102654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of Economics as a subject</a:t>
            </a:r>
            <a:endParaRPr lang="en-US" dirty="0"/>
          </a:p>
        </p:txBody>
      </p:sp>
      <p:sp>
        <p:nvSpPr>
          <p:cNvPr id="3" name="Content Placeholder 2"/>
          <p:cNvSpPr>
            <a:spLocks noGrp="1"/>
          </p:cNvSpPr>
          <p:nvPr>
            <p:ph idx="1"/>
          </p:nvPr>
        </p:nvSpPr>
        <p:spPr>
          <a:xfrm>
            <a:off x="1097280" y="1737360"/>
            <a:ext cx="10058400" cy="4584611"/>
          </a:xfrm>
        </p:spPr>
        <p:txBody>
          <a:bodyPr>
            <a:normAutofit/>
          </a:bodyPr>
          <a:lstStyle/>
          <a:p>
            <a:pPr>
              <a:buFont typeface="Wingdings" panose="05000000000000000000" pitchFamily="2" charset="2"/>
              <a:buChar char="Ø"/>
            </a:pPr>
            <a:r>
              <a:rPr lang="en-US" sz="2400" i="1" dirty="0"/>
              <a:t>Adam Smith</a:t>
            </a:r>
            <a:r>
              <a:rPr lang="en-US" sz="2400" dirty="0"/>
              <a:t>, the </a:t>
            </a:r>
            <a:r>
              <a:rPr lang="en-US" sz="2400" i="1" dirty="0"/>
              <a:t>Founder of Modern Economics</a:t>
            </a:r>
            <a:r>
              <a:rPr lang="en-US" sz="2400" dirty="0"/>
              <a:t>, shaped the form in which we </a:t>
            </a:r>
            <a:r>
              <a:rPr lang="en-US" sz="2400" dirty="0" smtClean="0"/>
              <a:t>study economics today</a:t>
            </a:r>
            <a:r>
              <a:rPr lang="en-US" sz="2400" dirty="0"/>
              <a:t>. </a:t>
            </a:r>
            <a:endParaRPr lang="en-US" sz="2400" dirty="0" smtClean="0"/>
          </a:p>
          <a:p>
            <a:pPr>
              <a:buFont typeface="Wingdings" panose="05000000000000000000" pitchFamily="2" charset="2"/>
              <a:buChar char="Ø"/>
            </a:pPr>
            <a:r>
              <a:rPr lang="en-US" sz="2400" dirty="0"/>
              <a:t>His famous book “</a:t>
            </a:r>
            <a:r>
              <a:rPr lang="en-US" sz="2400" i="1" dirty="0"/>
              <a:t>An Enquiry into the Nature and Causes of Wealth of Nations</a:t>
            </a:r>
            <a:r>
              <a:rPr lang="en-US" sz="2400" dirty="0"/>
              <a:t>”, published in 1776, is still acclaimed even today. </a:t>
            </a:r>
            <a:endParaRPr lang="en-US" sz="2400" dirty="0" smtClean="0"/>
          </a:p>
          <a:p>
            <a:pPr>
              <a:buFont typeface="Wingdings" panose="05000000000000000000" pitchFamily="2" charset="2"/>
              <a:buChar char="Ø"/>
            </a:pPr>
            <a:r>
              <a:rPr lang="en-US" sz="2400" dirty="0"/>
              <a:t>Till the end of 18</a:t>
            </a:r>
            <a:r>
              <a:rPr lang="en-US" sz="2400" baseline="30000" dirty="0"/>
              <a:t>th </a:t>
            </a:r>
            <a:r>
              <a:rPr lang="en-US" sz="2400" dirty="0"/>
              <a:t>and the mid of the 19</a:t>
            </a:r>
            <a:r>
              <a:rPr lang="en-US" sz="2400" baseline="30000" dirty="0"/>
              <a:t>th </a:t>
            </a:r>
            <a:r>
              <a:rPr lang="en-US" sz="2400" dirty="0"/>
              <a:t>century (1776 – 1850), several great Economists like </a:t>
            </a:r>
            <a:r>
              <a:rPr lang="en-US" sz="2400" i="1" dirty="0"/>
              <a:t>Ricardo, Malthus, J. B. Say, </a:t>
            </a:r>
            <a:r>
              <a:rPr lang="en-US" sz="2400" dirty="0"/>
              <a:t>etc., had fully supported the thoughts of </a:t>
            </a:r>
            <a:r>
              <a:rPr lang="en-US" sz="2400" i="1" dirty="0"/>
              <a:t>Adam Smith</a:t>
            </a:r>
            <a:r>
              <a:rPr lang="en-US" sz="2400" dirty="0"/>
              <a:t>. These economists are known as </a:t>
            </a:r>
            <a:r>
              <a:rPr lang="en-US" sz="2400" dirty="0">
                <a:solidFill>
                  <a:srgbClr val="FF0000"/>
                </a:solidFill>
              </a:rPr>
              <a:t>classical economists</a:t>
            </a:r>
            <a:r>
              <a:rPr lang="en-US" sz="2400" dirty="0"/>
              <a:t>. </a:t>
            </a:r>
            <a:endParaRPr lang="en-US" sz="2400" dirty="0" smtClean="0"/>
          </a:p>
          <a:p>
            <a:endParaRPr lang="en-US" dirty="0"/>
          </a:p>
          <a:p>
            <a:endParaRPr lang="en-US" dirty="0"/>
          </a:p>
        </p:txBody>
      </p:sp>
      <p:sp>
        <p:nvSpPr>
          <p:cNvPr id="6" name="Slide Number Placeholder 5"/>
          <p:cNvSpPr>
            <a:spLocks noGrp="1"/>
          </p:cNvSpPr>
          <p:nvPr>
            <p:ph type="sldNum" sz="quarter" idx="12"/>
          </p:nvPr>
        </p:nvSpPr>
        <p:spPr/>
        <p:txBody>
          <a:bodyPr/>
          <a:lstStyle/>
          <a:p>
            <a:fld id="{5C7E17D6-F8D0-4938-9CB1-6B4911052CB1}" type="slidenum">
              <a:rPr lang="en-US" smtClean="0"/>
              <a:t>6</a:t>
            </a:fld>
            <a:endParaRPr lang="en-US"/>
          </a:p>
        </p:txBody>
      </p:sp>
      <p:sp>
        <p:nvSpPr>
          <p:cNvPr id="7" name="Footer Placeholder 6"/>
          <p:cNvSpPr>
            <a:spLocks noGrp="1"/>
          </p:cNvSpPr>
          <p:nvPr>
            <p:ph type="ftr" sz="quarter" idx="11"/>
          </p:nvPr>
        </p:nvSpPr>
        <p:spPr/>
        <p:txBody>
          <a:bodyPr/>
          <a:lstStyle/>
          <a:p>
            <a:r>
              <a:rPr lang="en-US" smtClean="0"/>
              <a:t>S Nehra ITE Unit I</a:t>
            </a:r>
            <a:endParaRPr lang="en-US"/>
          </a:p>
        </p:txBody>
      </p:sp>
    </p:spTree>
    <p:extLst>
      <p:ext uri="{BB962C8B-B14F-4D97-AF65-F5344CB8AC3E}">
        <p14:creationId xmlns:p14="http://schemas.microsoft.com/office/powerpoint/2010/main" val="22655064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573319" y="606118"/>
            <a:ext cx="8229600" cy="788987"/>
          </a:xfrm>
        </p:spPr>
        <p:txBody>
          <a:bodyPr/>
          <a:lstStyle/>
          <a:p>
            <a:r>
              <a:rPr lang="en-US" dirty="0"/>
              <a:t>Opportunity cost -</a:t>
            </a:r>
          </a:p>
        </p:txBody>
      </p:sp>
      <p:sp>
        <p:nvSpPr>
          <p:cNvPr id="66563" name="Rectangle 3"/>
          <p:cNvSpPr>
            <a:spLocks noGrp="1" noChangeArrowheads="1"/>
          </p:cNvSpPr>
          <p:nvPr>
            <p:ph idx="1"/>
          </p:nvPr>
        </p:nvSpPr>
        <p:spPr>
          <a:xfrm>
            <a:off x="1884786" y="1891862"/>
            <a:ext cx="8229600" cy="4363396"/>
          </a:xfrm>
        </p:spPr>
        <p:txBody>
          <a:bodyPr>
            <a:normAutofit lnSpcReduction="10000"/>
          </a:bodyPr>
          <a:lstStyle/>
          <a:p>
            <a:pPr>
              <a:lnSpc>
                <a:spcPct val="80000"/>
              </a:lnSpc>
              <a:buFont typeface="Wingdings" panose="05000000000000000000" pitchFamily="2" charset="2"/>
              <a:buChar char="Ø"/>
            </a:pPr>
            <a:r>
              <a:rPr lang="en-US" sz="2400" dirty="0"/>
              <a:t>The opportunity cost of anything is the next best alternative that could be produced </a:t>
            </a:r>
          </a:p>
          <a:p>
            <a:pPr lvl="1">
              <a:lnSpc>
                <a:spcPct val="80000"/>
              </a:lnSpc>
              <a:buFont typeface="Wingdings" panose="05000000000000000000" pitchFamily="2" charset="2"/>
              <a:buChar char="Ø"/>
            </a:pPr>
            <a:r>
              <a:rPr lang="en-US" sz="2200" dirty="0">
                <a:solidFill>
                  <a:srgbClr val="0000FF"/>
                </a:solidFill>
              </a:rPr>
              <a:t>Ex – Farmer, Manager, Government</a:t>
            </a:r>
          </a:p>
          <a:p>
            <a:pPr>
              <a:lnSpc>
                <a:spcPct val="80000"/>
              </a:lnSpc>
              <a:buFont typeface="Wingdings" panose="05000000000000000000" pitchFamily="2" charset="2"/>
              <a:buChar char="Ø"/>
            </a:pPr>
            <a:r>
              <a:rPr lang="en-US" sz="2400" dirty="0"/>
              <a:t>All decisions which involve choice must involve opportunity cost</a:t>
            </a:r>
          </a:p>
          <a:p>
            <a:pPr>
              <a:lnSpc>
                <a:spcPct val="80000"/>
              </a:lnSpc>
              <a:buFont typeface="Wingdings" panose="05000000000000000000" pitchFamily="2" charset="2"/>
              <a:buChar char="Ø"/>
            </a:pPr>
            <a:r>
              <a:rPr lang="en-US" sz="2400" dirty="0"/>
              <a:t>The opportunity cost of the funds employed in one’s own business is the interest that could be earned on those funds if they have been employed in other ventures. </a:t>
            </a:r>
          </a:p>
          <a:p>
            <a:pPr>
              <a:lnSpc>
                <a:spcPct val="80000"/>
              </a:lnSpc>
              <a:buFont typeface="Wingdings" panose="05000000000000000000" pitchFamily="2" charset="2"/>
              <a:buChar char="Ø"/>
            </a:pPr>
            <a:r>
              <a:rPr lang="en-US" sz="2400" dirty="0"/>
              <a:t>The opportunity cost of using a machine to produce one product is the earnings forgone which would have been possible from other products. </a:t>
            </a:r>
          </a:p>
          <a:p>
            <a:pPr>
              <a:lnSpc>
                <a:spcPct val="80000"/>
              </a:lnSpc>
              <a:buFont typeface="Wingdings" panose="05000000000000000000" pitchFamily="2" charset="2"/>
              <a:buChar char="Ø"/>
            </a:pPr>
            <a:r>
              <a:rPr lang="en-US" sz="2400" dirty="0"/>
              <a:t>The opportunity cost of holding Rs. 1000 as cash in hand for one year is the 10% rate of interest, which would have been earned had the money been kept as fixed deposit in bank. </a:t>
            </a:r>
          </a:p>
          <a:p>
            <a:pPr>
              <a:lnSpc>
                <a:spcPct val="80000"/>
              </a:lnSpc>
            </a:pPr>
            <a:endParaRPr lang="en-US" sz="2100" dirty="0"/>
          </a:p>
          <a:p>
            <a:pPr>
              <a:lnSpc>
                <a:spcPct val="80000"/>
              </a:lnSpc>
            </a:pPr>
            <a:endParaRPr lang="en-US" sz="2100" dirty="0"/>
          </a:p>
        </p:txBody>
      </p:sp>
      <p:sp>
        <p:nvSpPr>
          <p:cNvPr id="2" name="Slide Number Placeholder 1"/>
          <p:cNvSpPr>
            <a:spLocks noGrp="1"/>
          </p:cNvSpPr>
          <p:nvPr>
            <p:ph type="sldNum" sz="quarter" idx="12"/>
          </p:nvPr>
        </p:nvSpPr>
        <p:spPr/>
        <p:txBody>
          <a:bodyPr/>
          <a:lstStyle/>
          <a:p>
            <a:fld id="{5C7E17D6-F8D0-4938-9CB1-6B4911052CB1}" type="slidenum">
              <a:rPr lang="en-US" smtClean="0"/>
              <a:t>60</a:t>
            </a:fld>
            <a:endParaRPr lang="en-US"/>
          </a:p>
        </p:txBody>
      </p:sp>
      <p:sp>
        <p:nvSpPr>
          <p:cNvPr id="3" name="Footer Placeholder 2"/>
          <p:cNvSpPr>
            <a:spLocks noGrp="1"/>
          </p:cNvSpPr>
          <p:nvPr>
            <p:ph type="ftr" sz="quarter" idx="11"/>
          </p:nvPr>
        </p:nvSpPr>
        <p:spPr/>
        <p:txBody>
          <a:bodyPr/>
          <a:lstStyle/>
          <a:p>
            <a:r>
              <a:rPr lang="en-US" smtClean="0"/>
              <a:t>S Nehra ITE Unit I</a:t>
            </a:r>
            <a:endParaRPr lang="en-US"/>
          </a:p>
        </p:txBody>
      </p:sp>
    </p:spTree>
    <p:extLst>
      <p:ext uri="{BB962C8B-B14F-4D97-AF65-F5344CB8AC3E}">
        <p14:creationId xmlns:p14="http://schemas.microsoft.com/office/powerpoint/2010/main" val="33810596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t>Marginal analysis -</a:t>
            </a:r>
          </a:p>
        </p:txBody>
      </p:sp>
      <p:sp>
        <p:nvSpPr>
          <p:cNvPr id="65539" name="Rectangle 3"/>
          <p:cNvSpPr>
            <a:spLocks noGrp="1" noChangeArrowheads="1"/>
          </p:cNvSpPr>
          <p:nvPr>
            <p:ph idx="1"/>
          </p:nvPr>
        </p:nvSpPr>
        <p:spPr/>
        <p:txBody>
          <a:bodyPr>
            <a:normAutofit/>
          </a:bodyPr>
          <a:lstStyle/>
          <a:p>
            <a:pPr>
              <a:buFont typeface="Wingdings" panose="05000000000000000000" pitchFamily="2" charset="2"/>
              <a:buChar char="Ø"/>
            </a:pPr>
            <a:r>
              <a:rPr lang="en-US" sz="2400" dirty="0"/>
              <a:t>A decision about additional investment is taken on the basis of the additional return from that investment</a:t>
            </a:r>
          </a:p>
          <a:p>
            <a:pPr>
              <a:buFont typeface="Wingdings" panose="05000000000000000000" pitchFamily="2" charset="2"/>
              <a:buChar char="Ø"/>
            </a:pPr>
            <a:r>
              <a:rPr lang="en-US" sz="2400" dirty="0"/>
              <a:t>The marginal concept measures the change in the dependent variable (Cost, revenue, profit) with respect to a unit change in the independent variable</a:t>
            </a:r>
          </a:p>
          <a:p>
            <a:pPr>
              <a:buFont typeface="Wingdings" panose="05000000000000000000" pitchFamily="2" charset="2"/>
              <a:buChar char="Ø"/>
            </a:pPr>
            <a:r>
              <a:rPr lang="en-US" sz="2400" dirty="0"/>
              <a:t>Marginal analysis measures the effect of </a:t>
            </a:r>
            <a:r>
              <a:rPr lang="en-US" sz="2400" i="1" dirty="0">
                <a:solidFill>
                  <a:srgbClr val="0000FF"/>
                </a:solidFill>
              </a:rPr>
              <a:t>only one unit</a:t>
            </a:r>
            <a:r>
              <a:rPr lang="en-US" sz="2400" dirty="0"/>
              <a:t> change in output</a:t>
            </a:r>
          </a:p>
        </p:txBody>
      </p:sp>
      <p:sp>
        <p:nvSpPr>
          <p:cNvPr id="2" name="Slide Number Placeholder 1"/>
          <p:cNvSpPr>
            <a:spLocks noGrp="1"/>
          </p:cNvSpPr>
          <p:nvPr>
            <p:ph type="sldNum" sz="quarter" idx="12"/>
          </p:nvPr>
        </p:nvSpPr>
        <p:spPr/>
        <p:txBody>
          <a:bodyPr/>
          <a:lstStyle/>
          <a:p>
            <a:fld id="{5C7E17D6-F8D0-4938-9CB1-6B4911052CB1}" type="slidenum">
              <a:rPr lang="en-US" smtClean="0"/>
              <a:t>61</a:t>
            </a:fld>
            <a:endParaRPr lang="en-US"/>
          </a:p>
        </p:txBody>
      </p:sp>
      <p:sp>
        <p:nvSpPr>
          <p:cNvPr id="3" name="Footer Placeholder 2"/>
          <p:cNvSpPr>
            <a:spLocks noGrp="1"/>
          </p:cNvSpPr>
          <p:nvPr>
            <p:ph type="ftr" sz="quarter" idx="11"/>
          </p:nvPr>
        </p:nvSpPr>
        <p:spPr/>
        <p:txBody>
          <a:bodyPr/>
          <a:lstStyle/>
          <a:p>
            <a:r>
              <a:rPr lang="en-US" smtClean="0"/>
              <a:t>S Nehra ITE Unit I</a:t>
            </a:r>
            <a:endParaRPr lang="en-US"/>
          </a:p>
        </p:txBody>
      </p:sp>
    </p:spTree>
    <p:extLst>
      <p:ext uri="{BB962C8B-B14F-4D97-AF65-F5344CB8AC3E}">
        <p14:creationId xmlns:p14="http://schemas.microsoft.com/office/powerpoint/2010/main" val="22023653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873727"/>
            <a:ext cx="7467600" cy="487362"/>
          </a:xfrm>
        </p:spPr>
        <p:txBody>
          <a:bodyPr>
            <a:normAutofit fontScale="90000"/>
          </a:bodyPr>
          <a:lstStyle/>
          <a:p>
            <a:r>
              <a:rPr lang="en-US" dirty="0" smtClean="0"/>
              <a:t>Case let – A new Indian car</a:t>
            </a:r>
            <a:endParaRPr lang="en-US" dirty="0"/>
          </a:p>
        </p:txBody>
      </p:sp>
      <p:sp>
        <p:nvSpPr>
          <p:cNvPr id="3" name="Content Placeholder 2"/>
          <p:cNvSpPr>
            <a:spLocks noGrp="1"/>
          </p:cNvSpPr>
          <p:nvPr>
            <p:ph idx="1"/>
          </p:nvPr>
        </p:nvSpPr>
        <p:spPr>
          <a:xfrm>
            <a:off x="1295399" y="1781503"/>
            <a:ext cx="9917083" cy="4473755"/>
          </a:xfrm>
        </p:spPr>
        <p:txBody>
          <a:bodyPr>
            <a:normAutofit/>
          </a:bodyPr>
          <a:lstStyle/>
          <a:p>
            <a:r>
              <a:rPr lang="en-US" dirty="0" smtClean="0"/>
              <a:t>On 11 January 2008, Tata, an Indian producer, launched a new model, the Nano. This day it became the cheapest car available, selling for half the price of the next cheapest car. For the price of One </a:t>
            </a:r>
            <a:r>
              <a:rPr lang="en-US" dirty="0" err="1" smtClean="0"/>
              <a:t>lakh</a:t>
            </a:r>
            <a:r>
              <a:rPr lang="en-US" dirty="0" smtClean="0"/>
              <a:t> rupees ,a brand new </a:t>
            </a:r>
            <a:r>
              <a:rPr lang="en-US" dirty="0" err="1" smtClean="0"/>
              <a:t>Nano</a:t>
            </a:r>
            <a:r>
              <a:rPr lang="en-US" dirty="0" smtClean="0"/>
              <a:t> could be bought or, for instance, a second hand 1993 Land Rover.</a:t>
            </a:r>
          </a:p>
          <a:p>
            <a:r>
              <a:rPr lang="en-US" dirty="0" smtClean="0"/>
              <a:t>The car is intended initially for the home market. It is thought that millions could be sold in India. The firm also plans to export the car to Latin America. South-east Asia and Africa.</a:t>
            </a:r>
          </a:p>
          <a:p>
            <a:r>
              <a:rPr lang="en-US" dirty="0" smtClean="0"/>
              <a:t>Although selling the car at such a low price will make car ownership more affordable for more people, there are still many millions of people who would like a Car but do not have the income to buy one.</a:t>
            </a:r>
          </a:p>
          <a:p>
            <a:pPr marL="457200" indent="-457200">
              <a:buFont typeface="+mj-lt"/>
              <a:buAutoNum type="arabicPeriod"/>
            </a:pPr>
            <a:r>
              <a:rPr lang="en-US" dirty="0" smtClean="0"/>
              <a:t>Using examples, identify three factors of production used in making cars. </a:t>
            </a:r>
          </a:p>
          <a:p>
            <a:pPr marL="457200" indent="-457200">
              <a:buFont typeface="+mj-lt"/>
              <a:buAutoNum type="arabicPeriod"/>
            </a:pPr>
            <a:r>
              <a:rPr lang="en-US" dirty="0" smtClean="0"/>
              <a:t>Give an example of opportunity cost from the passage. </a:t>
            </a:r>
          </a:p>
          <a:p>
            <a:pPr marL="457200" indent="-457200">
              <a:buFont typeface="+mj-lt"/>
              <a:buAutoNum type="arabicPeriod"/>
            </a:pPr>
            <a:r>
              <a:rPr lang="en-US" dirty="0" smtClean="0"/>
              <a:t>What evidence is there of the economic problem from the passage? </a:t>
            </a:r>
          </a:p>
          <a:p>
            <a:endParaRPr lang="en-US" dirty="0" smtClean="0"/>
          </a:p>
          <a:p>
            <a:endParaRPr lang="en-US" dirty="0" smtClean="0"/>
          </a:p>
          <a:p>
            <a:endParaRPr lang="en-US" dirty="0"/>
          </a:p>
        </p:txBody>
      </p:sp>
      <p:sp>
        <p:nvSpPr>
          <p:cNvPr id="6" name="Slide Number Placeholder 5"/>
          <p:cNvSpPr>
            <a:spLocks noGrp="1"/>
          </p:cNvSpPr>
          <p:nvPr>
            <p:ph type="sldNum" sz="quarter" idx="12"/>
          </p:nvPr>
        </p:nvSpPr>
        <p:spPr/>
        <p:txBody>
          <a:bodyPr/>
          <a:lstStyle/>
          <a:p>
            <a:fld id="{5C7E17D6-F8D0-4938-9CB1-6B4911052CB1}" type="slidenum">
              <a:rPr lang="en-US" smtClean="0"/>
              <a:t>62</a:t>
            </a:fld>
            <a:endParaRPr lang="en-US"/>
          </a:p>
        </p:txBody>
      </p:sp>
      <p:sp>
        <p:nvSpPr>
          <p:cNvPr id="7" name="Footer Placeholder 6"/>
          <p:cNvSpPr>
            <a:spLocks noGrp="1"/>
          </p:cNvSpPr>
          <p:nvPr>
            <p:ph type="ftr" sz="quarter" idx="11"/>
          </p:nvPr>
        </p:nvSpPr>
        <p:spPr/>
        <p:txBody>
          <a:bodyPr/>
          <a:lstStyle/>
          <a:p>
            <a:r>
              <a:rPr lang="en-US" smtClean="0"/>
              <a:t>S Nehra ITE Unit I</a:t>
            </a:r>
            <a:endParaRPr lang="en-US"/>
          </a:p>
        </p:txBody>
      </p:sp>
    </p:spTree>
    <p:extLst>
      <p:ext uri="{BB962C8B-B14F-4D97-AF65-F5344CB8AC3E}">
        <p14:creationId xmlns:p14="http://schemas.microsoft.com/office/powerpoint/2010/main" val="2138608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9709" y="274638"/>
            <a:ext cx="9774622" cy="868362"/>
          </a:xfrm>
        </p:spPr>
        <p:txBody>
          <a:bodyPr>
            <a:normAutofit fontScale="90000"/>
          </a:bodyPr>
          <a:lstStyle/>
          <a:p>
            <a:r>
              <a:rPr lang="en-US" dirty="0" smtClean="0"/>
              <a:t>A German travel company consider its future</a:t>
            </a:r>
            <a:endParaRPr lang="en-US" dirty="0"/>
          </a:p>
        </p:txBody>
      </p:sp>
      <p:sp>
        <p:nvSpPr>
          <p:cNvPr id="3" name="Content Placeholder 2"/>
          <p:cNvSpPr>
            <a:spLocks noGrp="1"/>
          </p:cNvSpPr>
          <p:nvPr>
            <p:ph idx="1"/>
          </p:nvPr>
        </p:nvSpPr>
        <p:spPr>
          <a:xfrm>
            <a:off x="1229709" y="1773620"/>
            <a:ext cx="9982773" cy="4485290"/>
          </a:xfrm>
        </p:spPr>
        <p:txBody>
          <a:bodyPr>
            <a:normAutofit fontScale="92500" lnSpcReduction="20000"/>
          </a:bodyPr>
          <a:lstStyle/>
          <a:p>
            <a:r>
              <a:rPr lang="en-US" sz="2400" dirty="0" smtClean="0"/>
              <a:t>A German travel company decides to stop selling its holidays in Italy and instead to offer holidays in a new destination. This is the Maldives, a group of islands in the Indian Ocean, famous for their long hours of sunshine and sandy beaches. Tourism is a fast growing industry. Not all families, however, are able to go on holiday whether at home or abroad. Most of those who take holidays would like to have more holiday breaks.</a:t>
            </a:r>
          </a:p>
          <a:p>
            <a:pPr marL="457200" indent="-457200">
              <a:buFont typeface="+mj-lt"/>
              <a:buAutoNum type="arabicPeriod"/>
            </a:pPr>
            <a:r>
              <a:rPr lang="en-US" sz="2400" dirty="0" smtClean="0"/>
              <a:t>What evidence is there in the passage of scarcity? </a:t>
            </a:r>
          </a:p>
          <a:p>
            <a:pPr marL="457200" indent="-457200">
              <a:buFont typeface="+mj-lt"/>
              <a:buAutoNum type="arabicPeriod"/>
            </a:pPr>
            <a:r>
              <a:rPr lang="en-US" sz="2400" dirty="0" smtClean="0"/>
              <a:t>Using examples, identify three factors of production involved in providing holidays in the Maldives. </a:t>
            </a:r>
          </a:p>
          <a:p>
            <a:pPr marL="457200" indent="-457200">
              <a:buFont typeface="+mj-lt"/>
              <a:buAutoNum type="arabicPeriod"/>
            </a:pPr>
            <a:r>
              <a:rPr lang="en-US" sz="2400" dirty="0" smtClean="0"/>
              <a:t>Explain the difference between an economic good and a free good. </a:t>
            </a:r>
          </a:p>
          <a:p>
            <a:pPr marL="457200" indent="-457200">
              <a:buFont typeface="+mj-lt"/>
              <a:buAutoNum type="arabicPeriod"/>
            </a:pPr>
            <a:r>
              <a:rPr lang="en-US" sz="2400" dirty="0" smtClean="0"/>
              <a:t>Identify a free good from the passage. </a:t>
            </a:r>
          </a:p>
          <a:p>
            <a:pPr marL="457200" indent="-457200">
              <a:buFont typeface="+mj-lt"/>
              <a:buAutoNum type="arabicPeriod"/>
            </a:pPr>
            <a:r>
              <a:rPr lang="en-US" sz="2400" dirty="0" smtClean="0"/>
              <a:t>Explain the relevance of opportunity cost for a travel firm in deciding how to use its resources. </a:t>
            </a:r>
          </a:p>
          <a:p>
            <a:pPr>
              <a:buNone/>
            </a:pPr>
            <a:r>
              <a:rPr lang="en-US" dirty="0" smtClean="0"/>
              <a:t> </a:t>
            </a:r>
          </a:p>
          <a:p>
            <a:endParaRPr lang="en-US" dirty="0" smtClean="0"/>
          </a:p>
          <a:p>
            <a:endParaRPr lang="en-US" dirty="0"/>
          </a:p>
        </p:txBody>
      </p:sp>
      <p:sp>
        <p:nvSpPr>
          <p:cNvPr id="6" name="Slide Number Placeholder 5"/>
          <p:cNvSpPr>
            <a:spLocks noGrp="1"/>
          </p:cNvSpPr>
          <p:nvPr>
            <p:ph type="sldNum" sz="quarter" idx="12"/>
          </p:nvPr>
        </p:nvSpPr>
        <p:spPr/>
        <p:txBody>
          <a:bodyPr/>
          <a:lstStyle/>
          <a:p>
            <a:fld id="{5C7E17D6-F8D0-4938-9CB1-6B4911052CB1}" type="slidenum">
              <a:rPr lang="en-US" smtClean="0"/>
              <a:t>63</a:t>
            </a:fld>
            <a:endParaRPr lang="en-US"/>
          </a:p>
        </p:txBody>
      </p:sp>
      <p:sp>
        <p:nvSpPr>
          <p:cNvPr id="7" name="Footer Placeholder 6"/>
          <p:cNvSpPr>
            <a:spLocks noGrp="1"/>
          </p:cNvSpPr>
          <p:nvPr>
            <p:ph type="ftr" sz="quarter" idx="11"/>
          </p:nvPr>
        </p:nvSpPr>
        <p:spPr/>
        <p:txBody>
          <a:bodyPr/>
          <a:lstStyle/>
          <a:p>
            <a:r>
              <a:rPr lang="en-US" smtClean="0"/>
              <a:t>S Nehra ITE Unit I</a:t>
            </a:r>
            <a:endParaRPr lang="en-US"/>
          </a:p>
        </p:txBody>
      </p:sp>
    </p:spTree>
    <p:extLst>
      <p:ext uri="{BB962C8B-B14F-4D97-AF65-F5344CB8AC3E}">
        <p14:creationId xmlns:p14="http://schemas.microsoft.com/office/powerpoint/2010/main" val="17724853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400" dirty="0"/>
              <a:t>From the middle of 19</a:t>
            </a:r>
            <a:r>
              <a:rPr lang="en-US" sz="2400" baseline="30000" dirty="0"/>
              <a:t>th </a:t>
            </a:r>
            <a:r>
              <a:rPr lang="en-US" sz="2400" dirty="0"/>
              <a:t>century to the first three decades of the 20</a:t>
            </a:r>
            <a:r>
              <a:rPr lang="en-US" sz="2400" baseline="30000" dirty="0"/>
              <a:t>th </a:t>
            </a:r>
            <a:r>
              <a:rPr lang="en-US" sz="2400" dirty="0"/>
              <a:t>century (1850-1930) economists like </a:t>
            </a:r>
            <a:r>
              <a:rPr lang="en-US" sz="2400" i="1" dirty="0" err="1"/>
              <a:t>Menger</a:t>
            </a:r>
            <a:r>
              <a:rPr lang="en-US" sz="2400" i="1" dirty="0"/>
              <a:t>, </a:t>
            </a:r>
            <a:r>
              <a:rPr lang="en-US" sz="2400" i="1" dirty="0" err="1"/>
              <a:t>Walras</a:t>
            </a:r>
            <a:r>
              <a:rPr lang="en-US" sz="2400" i="1" dirty="0"/>
              <a:t>, </a:t>
            </a:r>
            <a:r>
              <a:rPr lang="en-US" sz="2400" i="1" dirty="0" err="1"/>
              <a:t>Cournot</a:t>
            </a:r>
            <a:r>
              <a:rPr lang="en-US" sz="2400" i="1" dirty="0"/>
              <a:t>, Marshal, Pigou</a:t>
            </a:r>
            <a:r>
              <a:rPr lang="en-US" sz="2400" dirty="0"/>
              <a:t>, etc., had made significant contributions to the development of the study of Economics. </a:t>
            </a:r>
            <a:r>
              <a:rPr lang="en-US" sz="2400" dirty="0">
                <a:solidFill>
                  <a:srgbClr val="FF0000"/>
                </a:solidFill>
              </a:rPr>
              <a:t>(Neo-classical economists)</a:t>
            </a:r>
          </a:p>
          <a:p>
            <a:pPr>
              <a:buFont typeface="Wingdings" panose="05000000000000000000" pitchFamily="2" charset="2"/>
              <a:buChar char="Ø"/>
            </a:pPr>
            <a:r>
              <a:rPr lang="en-US" sz="2400" dirty="0"/>
              <a:t>In 1933, Prof. </a:t>
            </a:r>
            <a:r>
              <a:rPr lang="en-US" sz="2400" i="1" dirty="0"/>
              <a:t>Ragnar Frisch</a:t>
            </a:r>
            <a:r>
              <a:rPr lang="en-US" sz="2400" dirty="0"/>
              <a:t>, a famous economist of Oslo University, Norway, divided the study of economics into two parts:</a:t>
            </a:r>
          </a:p>
          <a:p>
            <a:r>
              <a:rPr lang="en-US" sz="2400" dirty="0" err="1"/>
              <a:t>i</a:t>
            </a:r>
            <a:r>
              <a:rPr lang="en-US" sz="2400" dirty="0"/>
              <a:t>) Micro Economics, and </a:t>
            </a:r>
          </a:p>
          <a:p>
            <a:r>
              <a:rPr lang="en-US" sz="2400" dirty="0"/>
              <a:t>ii) Macro Economics </a:t>
            </a:r>
          </a:p>
          <a:p>
            <a:endParaRPr lang="en-US" dirty="0"/>
          </a:p>
        </p:txBody>
      </p:sp>
      <p:sp>
        <p:nvSpPr>
          <p:cNvPr id="6" name="Slide Number Placeholder 5"/>
          <p:cNvSpPr>
            <a:spLocks noGrp="1"/>
          </p:cNvSpPr>
          <p:nvPr>
            <p:ph type="sldNum" sz="quarter" idx="12"/>
          </p:nvPr>
        </p:nvSpPr>
        <p:spPr/>
        <p:txBody>
          <a:bodyPr/>
          <a:lstStyle/>
          <a:p>
            <a:fld id="{5C7E17D6-F8D0-4938-9CB1-6B4911052CB1}" type="slidenum">
              <a:rPr lang="en-US" smtClean="0"/>
              <a:t>7</a:t>
            </a:fld>
            <a:endParaRPr lang="en-US"/>
          </a:p>
        </p:txBody>
      </p:sp>
      <p:sp>
        <p:nvSpPr>
          <p:cNvPr id="7" name="Footer Placeholder 6"/>
          <p:cNvSpPr>
            <a:spLocks noGrp="1"/>
          </p:cNvSpPr>
          <p:nvPr>
            <p:ph type="ftr" sz="quarter" idx="11"/>
          </p:nvPr>
        </p:nvSpPr>
        <p:spPr/>
        <p:txBody>
          <a:bodyPr/>
          <a:lstStyle/>
          <a:p>
            <a:r>
              <a:rPr lang="en-US" smtClean="0"/>
              <a:t>S Nehra ITE Unit I</a:t>
            </a:r>
            <a:endParaRPr lang="en-US"/>
          </a:p>
        </p:txBody>
      </p:sp>
    </p:spTree>
    <p:extLst>
      <p:ext uri="{BB962C8B-B14F-4D97-AF65-F5344CB8AC3E}">
        <p14:creationId xmlns:p14="http://schemas.microsoft.com/office/powerpoint/2010/main" val="745019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ECONOMICS </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smtClean="0"/>
              <a:t>It is difficult to give an accurate definition of economics. </a:t>
            </a:r>
          </a:p>
          <a:p>
            <a:pPr>
              <a:buFont typeface="Wingdings" panose="05000000000000000000" pitchFamily="2" charset="2"/>
              <a:buChar char="Ø"/>
            </a:pPr>
            <a:r>
              <a:rPr lang="en-US" sz="2400" i="1" dirty="0" smtClean="0"/>
              <a:t>Barbara Wooten </a:t>
            </a:r>
            <a:r>
              <a:rPr lang="en-US" sz="2400" dirty="0" smtClean="0"/>
              <a:t>once remarked</a:t>
            </a:r>
            <a:r>
              <a:rPr lang="en-US" sz="2400" i="1" dirty="0" smtClean="0"/>
              <a:t>, Whenever six economists gather there are seven opinions.</a:t>
            </a:r>
          </a:p>
          <a:p>
            <a:pPr>
              <a:buFont typeface="Wingdings" panose="05000000000000000000" pitchFamily="2" charset="2"/>
              <a:buChar char="Ø"/>
            </a:pPr>
            <a:r>
              <a:rPr lang="en-US" sz="2400" i="1" dirty="0" err="1" smtClean="0"/>
              <a:t>Zuethen</a:t>
            </a:r>
            <a:r>
              <a:rPr lang="en-US" sz="2400" i="1" dirty="0" smtClean="0"/>
              <a:t> </a:t>
            </a:r>
            <a:r>
              <a:rPr lang="en-US" sz="2400" dirty="0" smtClean="0"/>
              <a:t>once said</a:t>
            </a:r>
            <a:r>
              <a:rPr lang="en-US" sz="2400" i="1" dirty="0" smtClean="0"/>
              <a:t>, - Economics is an unfinished science.</a:t>
            </a:r>
            <a:endParaRPr lang="en-US" sz="2400" dirty="0"/>
          </a:p>
        </p:txBody>
      </p:sp>
      <p:sp>
        <p:nvSpPr>
          <p:cNvPr id="6" name="Slide Number Placeholder 5"/>
          <p:cNvSpPr>
            <a:spLocks noGrp="1"/>
          </p:cNvSpPr>
          <p:nvPr>
            <p:ph type="sldNum" sz="quarter" idx="12"/>
          </p:nvPr>
        </p:nvSpPr>
        <p:spPr/>
        <p:txBody>
          <a:bodyPr/>
          <a:lstStyle/>
          <a:p>
            <a:fld id="{5C7E17D6-F8D0-4938-9CB1-6B4911052CB1}" type="slidenum">
              <a:rPr lang="en-US" smtClean="0"/>
              <a:t>8</a:t>
            </a:fld>
            <a:endParaRPr lang="en-US"/>
          </a:p>
        </p:txBody>
      </p:sp>
      <p:sp>
        <p:nvSpPr>
          <p:cNvPr id="7" name="Footer Placeholder 6"/>
          <p:cNvSpPr>
            <a:spLocks noGrp="1"/>
          </p:cNvSpPr>
          <p:nvPr>
            <p:ph type="ftr" sz="quarter" idx="11"/>
          </p:nvPr>
        </p:nvSpPr>
        <p:spPr/>
        <p:txBody>
          <a:bodyPr/>
          <a:lstStyle/>
          <a:p>
            <a:r>
              <a:rPr lang="en-US" smtClean="0"/>
              <a:t>S Nehra ITE Unit I</a:t>
            </a:r>
            <a:endParaRPr lang="en-US"/>
          </a:p>
        </p:txBody>
      </p:sp>
    </p:spTree>
    <p:extLst>
      <p:ext uri="{BB962C8B-B14F-4D97-AF65-F5344CB8AC3E}">
        <p14:creationId xmlns:p14="http://schemas.microsoft.com/office/powerpoint/2010/main" val="4025550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approaches on definition</a:t>
            </a:r>
            <a:endParaRPr lang="en-US" dirty="0"/>
          </a:p>
        </p:txBody>
      </p:sp>
      <p:sp>
        <p:nvSpPr>
          <p:cNvPr id="3" name="Content Placeholder 2"/>
          <p:cNvSpPr>
            <a:spLocks noGrp="1"/>
          </p:cNvSpPr>
          <p:nvPr>
            <p:ph idx="1"/>
          </p:nvPr>
        </p:nvSpPr>
        <p:spPr/>
        <p:txBody>
          <a:bodyPr/>
          <a:lstStyle/>
          <a:p>
            <a:r>
              <a:rPr lang="en-US" sz="2400" dirty="0" smtClean="0"/>
              <a:t>There are </a:t>
            </a:r>
            <a:r>
              <a:rPr lang="en-US" sz="2400" dirty="0" smtClean="0">
                <a:solidFill>
                  <a:srgbClr val="FF0000"/>
                </a:solidFill>
              </a:rPr>
              <a:t>two distinct approaches </a:t>
            </a:r>
            <a:r>
              <a:rPr lang="en-US" sz="2400" dirty="0" smtClean="0"/>
              <a:t>of the economists in respect of the definition of economics</a:t>
            </a:r>
          </a:p>
          <a:p>
            <a:pPr marL="457200" indent="-457200">
              <a:buFont typeface="+mj-lt"/>
              <a:buAutoNum type="arabicPeriod"/>
            </a:pPr>
            <a:r>
              <a:rPr lang="en-US" sz="2400" dirty="0" smtClean="0"/>
              <a:t>One school of thought says that there is no need of defining Economics. </a:t>
            </a:r>
          </a:p>
          <a:p>
            <a:pPr marL="457200" indent="-457200">
              <a:buFont typeface="+mj-lt"/>
              <a:buAutoNum type="arabicPeriod"/>
            </a:pPr>
            <a:r>
              <a:rPr lang="en-US" sz="2400" dirty="0" smtClean="0"/>
              <a:t> Another school of thought emphasizes the necessity of defining Economics. </a:t>
            </a:r>
          </a:p>
          <a:p>
            <a:endParaRPr lang="en-US" dirty="0"/>
          </a:p>
        </p:txBody>
      </p:sp>
      <p:sp>
        <p:nvSpPr>
          <p:cNvPr id="6" name="Slide Number Placeholder 5"/>
          <p:cNvSpPr>
            <a:spLocks noGrp="1"/>
          </p:cNvSpPr>
          <p:nvPr>
            <p:ph type="sldNum" sz="quarter" idx="12"/>
          </p:nvPr>
        </p:nvSpPr>
        <p:spPr/>
        <p:txBody>
          <a:bodyPr/>
          <a:lstStyle/>
          <a:p>
            <a:fld id="{5C7E17D6-F8D0-4938-9CB1-6B4911052CB1}" type="slidenum">
              <a:rPr lang="en-US" smtClean="0"/>
              <a:t>9</a:t>
            </a:fld>
            <a:endParaRPr lang="en-US"/>
          </a:p>
        </p:txBody>
      </p:sp>
      <p:sp>
        <p:nvSpPr>
          <p:cNvPr id="7" name="Footer Placeholder 6"/>
          <p:cNvSpPr>
            <a:spLocks noGrp="1"/>
          </p:cNvSpPr>
          <p:nvPr>
            <p:ph type="ftr" sz="quarter" idx="11"/>
          </p:nvPr>
        </p:nvSpPr>
        <p:spPr/>
        <p:txBody>
          <a:bodyPr/>
          <a:lstStyle/>
          <a:p>
            <a:r>
              <a:rPr lang="en-US" smtClean="0"/>
              <a:t>S Nehra ITE Unit I</a:t>
            </a:r>
            <a:endParaRPr lang="en-US"/>
          </a:p>
        </p:txBody>
      </p:sp>
    </p:spTree>
    <p:extLst>
      <p:ext uri="{BB962C8B-B14F-4D97-AF65-F5344CB8AC3E}">
        <p14:creationId xmlns:p14="http://schemas.microsoft.com/office/powerpoint/2010/main" val="23443890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117</TotalTime>
  <Words>4660</Words>
  <Application>Microsoft Office PowerPoint</Application>
  <PresentationFormat>Widescreen</PresentationFormat>
  <Paragraphs>503</Paragraphs>
  <Slides>63</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63</vt:i4>
      </vt:variant>
    </vt:vector>
  </HeadingPairs>
  <TitlesOfParts>
    <vt:vector size="69" baseType="lpstr">
      <vt:lpstr>Arial</vt:lpstr>
      <vt:lpstr>Calibri</vt:lpstr>
      <vt:lpstr>Calibri Light</vt:lpstr>
      <vt:lpstr>Times New Roman</vt:lpstr>
      <vt:lpstr>Wingdings</vt:lpstr>
      <vt:lpstr>Retrospect</vt:lpstr>
      <vt:lpstr>Unit - I</vt:lpstr>
      <vt:lpstr>Why study economics?</vt:lpstr>
      <vt:lpstr>Other reasons</vt:lpstr>
      <vt:lpstr>Economics – An Introduction</vt:lpstr>
      <vt:lpstr>Origin of Economics</vt:lpstr>
      <vt:lpstr>Development of Economics as a subject</vt:lpstr>
      <vt:lpstr>PowerPoint Presentation</vt:lpstr>
      <vt:lpstr>DEFINING ECONOMICS </vt:lpstr>
      <vt:lpstr>Different approaches on definition</vt:lpstr>
      <vt:lpstr>PowerPoint Presentation</vt:lpstr>
      <vt:lpstr>PowerPoint Presentation</vt:lpstr>
      <vt:lpstr>PowerPoint Presentation</vt:lpstr>
      <vt:lpstr>PowerPoint Presentation</vt:lpstr>
      <vt:lpstr>1. Wealth  centered definition </vt:lpstr>
      <vt:lpstr>2. Welfare &amp; material centered definition</vt:lpstr>
      <vt:lpstr>3. Scarcity centered definition</vt:lpstr>
      <vt:lpstr>4. Growth/development centered definition</vt:lpstr>
      <vt:lpstr>WHICH OF THESE DEFINITIONS IS THE BEST? </vt:lpstr>
      <vt:lpstr>Mixed definition</vt:lpstr>
      <vt:lpstr>Definition</vt:lpstr>
      <vt:lpstr>Concept of economics</vt:lpstr>
      <vt:lpstr> Scope of economics</vt:lpstr>
      <vt:lpstr>Scope of Microeconomics</vt:lpstr>
      <vt:lpstr>Scope of Macroeconomics -</vt:lpstr>
      <vt:lpstr>Difference</vt:lpstr>
      <vt:lpstr>Examples</vt:lpstr>
      <vt:lpstr>Review question on micro &amp; macro economics</vt:lpstr>
      <vt:lpstr>Economic system</vt:lpstr>
      <vt:lpstr>            Market, Command and Mixed Economies </vt:lpstr>
      <vt:lpstr>Nature / logic of economics / economic statements</vt:lpstr>
      <vt:lpstr>Is economics only a positive or normative Science?</vt:lpstr>
      <vt:lpstr>Positive economics / statements -</vt:lpstr>
      <vt:lpstr>Examples: </vt:lpstr>
      <vt:lpstr>Unscrambling Cause and Effect </vt:lpstr>
      <vt:lpstr>Descriptive eco. &amp; economic theory</vt:lpstr>
      <vt:lpstr>Normative economics/statements -</vt:lpstr>
      <vt:lpstr>Fallacies – Improper conclusion</vt:lpstr>
      <vt:lpstr>Resources / inputs / factors of production-</vt:lpstr>
      <vt:lpstr>Factors of production</vt:lpstr>
      <vt:lpstr>Scarcity -</vt:lpstr>
      <vt:lpstr>Scarcity and Decision making – economic problem</vt:lpstr>
      <vt:lpstr>Examples of Scarcity and Decision making -</vt:lpstr>
      <vt:lpstr>PowerPoint Presentation</vt:lpstr>
      <vt:lpstr>Basic or Central Problems</vt:lpstr>
      <vt:lpstr>Basic economic problems</vt:lpstr>
      <vt:lpstr>Examples - What, How or for Whom to produce ?</vt:lpstr>
      <vt:lpstr>PowerPoint Presentation</vt:lpstr>
      <vt:lpstr>Self-interest in the Social Interest</vt:lpstr>
      <vt:lpstr>Big Question</vt:lpstr>
      <vt:lpstr>Examples</vt:lpstr>
      <vt:lpstr>Globalization</vt:lpstr>
      <vt:lpstr>PowerPoint Presentation</vt:lpstr>
      <vt:lpstr>The Information-age Economy</vt:lpstr>
      <vt:lpstr>PowerPoint Presentation</vt:lpstr>
      <vt:lpstr>Microchips and Windows</vt:lpstr>
      <vt:lpstr>Production possibility frontier / curve</vt:lpstr>
      <vt:lpstr>Production possibility schedule</vt:lpstr>
      <vt:lpstr>Production possibility  curve</vt:lpstr>
      <vt:lpstr>PowerPoint Presentation</vt:lpstr>
      <vt:lpstr>Opportunity cost -</vt:lpstr>
      <vt:lpstr>Marginal analysis -</vt:lpstr>
      <vt:lpstr>Case let – A new Indian car</vt:lpstr>
      <vt:lpstr>A German travel company consider its future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I</dc:title>
  <dc:creator>LNMIIT</dc:creator>
  <cp:lastModifiedBy>LNMIIT</cp:lastModifiedBy>
  <cp:revision>35</cp:revision>
  <dcterms:created xsi:type="dcterms:W3CDTF">2015-07-22T04:29:30Z</dcterms:created>
  <dcterms:modified xsi:type="dcterms:W3CDTF">2015-08-02T06:36:07Z</dcterms:modified>
</cp:coreProperties>
</file>