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8" r:id="rId3"/>
    <p:sldId id="266" r:id="rId4"/>
    <p:sldId id="260" r:id="rId5"/>
    <p:sldId id="268" r:id="rId6"/>
    <p:sldId id="262" r:id="rId7"/>
    <p:sldId id="264" r:id="rId8"/>
    <p:sldId id="273" r:id="rId9"/>
    <p:sldId id="269" r:id="rId10"/>
    <p:sldId id="270" r:id="rId11"/>
    <p:sldId id="271" r:id="rId12"/>
    <p:sldId id="274" r:id="rId13"/>
    <p:sldId id="27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E3F665-66C5-44AE-A1A4-9CFB35F4DC38}" type="datetimeFigureOut">
              <a:rPr lang="en-US" smtClean="0"/>
              <a:pPr/>
              <a:t>9/2/2015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076340-E956-4FC8-921F-E365D8D0EEF5}" type="slidenum">
              <a:rPr lang="en-US" smtClean="0"/>
              <a:pPr/>
              <a:t>‹#›</a:t>
            </a:fld>
            <a:endParaRPr lang="en-US"/>
          </a:p>
        </p:txBody>
      </p:sp>
    </p:spTree>
    <p:extLst>
      <p:ext uri="{BB962C8B-B14F-4D97-AF65-F5344CB8AC3E}">
        <p14:creationId xmlns:p14="http://schemas.microsoft.com/office/powerpoint/2010/main" val="2132725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076340-E956-4FC8-921F-E365D8D0EEF5}" type="slidenum">
              <a:rPr lang="en-US" smtClean="0"/>
              <a:pPr/>
              <a:t>5</a:t>
            </a:fld>
            <a:endParaRPr lang="en-US"/>
          </a:p>
        </p:txBody>
      </p:sp>
    </p:spTree>
    <p:extLst>
      <p:ext uri="{BB962C8B-B14F-4D97-AF65-F5344CB8AC3E}">
        <p14:creationId xmlns:p14="http://schemas.microsoft.com/office/powerpoint/2010/main" val="3018797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S NEHRA ITE UNIT II 2.3</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2D22180-03D6-4CCB-AEB7-159E4EE3488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 NEHRA ITE UNIT II 2.3</a:t>
            </a:r>
            <a:endParaRPr lang="en-US"/>
          </a:p>
        </p:txBody>
      </p:sp>
      <p:sp>
        <p:nvSpPr>
          <p:cNvPr id="6" name="Slide Number Placeholder 5"/>
          <p:cNvSpPr>
            <a:spLocks noGrp="1"/>
          </p:cNvSpPr>
          <p:nvPr>
            <p:ph type="sldNum" sz="quarter" idx="12"/>
          </p:nvPr>
        </p:nvSpPr>
        <p:spPr/>
        <p:txBody>
          <a:bodyPr/>
          <a:lstStyle/>
          <a:p>
            <a:fld id="{B2D22180-03D6-4CCB-AEB7-159E4EE348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S NEHRA ITE UNIT II 2.3</a:t>
            </a:r>
            <a:endParaRPr lang="en-US"/>
          </a:p>
        </p:txBody>
      </p:sp>
      <p:sp>
        <p:nvSpPr>
          <p:cNvPr id="6" name="Slide Number Placeholder 5"/>
          <p:cNvSpPr>
            <a:spLocks noGrp="1"/>
          </p:cNvSpPr>
          <p:nvPr>
            <p:ph type="sldNum" sz="quarter" idx="12"/>
          </p:nvPr>
        </p:nvSpPr>
        <p:spPr/>
        <p:txBody>
          <a:bodyPr/>
          <a:lstStyle/>
          <a:p>
            <a:fld id="{B2D22180-03D6-4CCB-AEB7-159E4EE3488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Footer Placeholder 4"/>
          <p:cNvSpPr>
            <a:spLocks noGrp="1"/>
          </p:cNvSpPr>
          <p:nvPr>
            <p:ph type="ftr" sz="quarter" idx="10"/>
          </p:nvPr>
        </p:nvSpPr>
        <p:spPr>
          <a:xfrm>
            <a:off x="687388" y="6486525"/>
            <a:ext cx="7745412" cy="371475"/>
          </a:xfrm>
        </p:spPr>
        <p:txBody>
          <a:bodyPr/>
          <a:lstStyle>
            <a:lvl1pPr>
              <a:defRPr/>
            </a:lvl1pPr>
          </a:lstStyle>
          <a:p>
            <a:r>
              <a:rPr lang="en-US" sz="1000" smtClean="0"/>
              <a:t>S NEHRA ITE UNIT II 2.3</a:t>
            </a:r>
            <a:endParaRPr lang="en-US" sz="10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B2D22180-03D6-4CCB-AEB7-159E4EE34882}"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S NEHRA ITE UNIT II 2.3</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S NEHRA ITE UNIT II 2.3</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2D22180-03D6-4CCB-AEB7-159E4EE3488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S NEHRA ITE UNIT II 2.3</a:t>
            </a:r>
            <a:endParaRPr lang="en-US"/>
          </a:p>
        </p:txBody>
      </p:sp>
      <p:sp>
        <p:nvSpPr>
          <p:cNvPr id="7" name="Slide Number Placeholder 6"/>
          <p:cNvSpPr>
            <a:spLocks noGrp="1"/>
          </p:cNvSpPr>
          <p:nvPr>
            <p:ph type="sldNum" sz="quarter" idx="12"/>
          </p:nvPr>
        </p:nvSpPr>
        <p:spPr/>
        <p:txBody>
          <a:bodyPr/>
          <a:lstStyle/>
          <a:p>
            <a:fld id="{B2D22180-03D6-4CCB-AEB7-159E4EE3488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S NEHRA ITE UNIT II 2.3</a:t>
            </a:r>
            <a:endParaRPr lang="en-US"/>
          </a:p>
        </p:txBody>
      </p:sp>
      <p:sp>
        <p:nvSpPr>
          <p:cNvPr id="9" name="Slide Number Placeholder 8"/>
          <p:cNvSpPr>
            <a:spLocks noGrp="1"/>
          </p:cNvSpPr>
          <p:nvPr>
            <p:ph type="sldNum" sz="quarter" idx="12"/>
          </p:nvPr>
        </p:nvSpPr>
        <p:spPr/>
        <p:txBody>
          <a:bodyPr/>
          <a:lstStyle/>
          <a:p>
            <a:fld id="{B2D22180-03D6-4CCB-AEB7-159E4EE3488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B2D22180-03D6-4CCB-AEB7-159E4EE34882}"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S NEHRA ITE UNIT II 2.3</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S NEHRA ITE UNIT II 2.3</a:t>
            </a:r>
            <a:endParaRPr lang="en-US"/>
          </a:p>
        </p:txBody>
      </p:sp>
      <p:sp>
        <p:nvSpPr>
          <p:cNvPr id="4" name="Slide Number Placeholder 3"/>
          <p:cNvSpPr>
            <a:spLocks noGrp="1"/>
          </p:cNvSpPr>
          <p:nvPr>
            <p:ph type="sldNum" sz="quarter" idx="12"/>
          </p:nvPr>
        </p:nvSpPr>
        <p:spPr/>
        <p:txBody>
          <a:bodyPr/>
          <a:lstStyle/>
          <a:p>
            <a:fld id="{B2D22180-03D6-4CCB-AEB7-159E4EE348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B2D22180-03D6-4CCB-AEB7-159E4EE34882}"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S NEHRA ITE UNIT II 2.3</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B2D22180-03D6-4CCB-AEB7-159E4EE34882}"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S NEHRA ITE UNIT II 2.3</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S NEHRA ITE UNIT II 2.3</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2D22180-03D6-4CCB-AEB7-159E4EE3488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2.3</a:t>
            </a:r>
            <a:endParaRPr lang="en-US" dirty="0"/>
          </a:p>
        </p:txBody>
      </p:sp>
      <p:sp>
        <p:nvSpPr>
          <p:cNvPr id="3" name="Subtitle 2"/>
          <p:cNvSpPr>
            <a:spLocks noGrp="1"/>
          </p:cNvSpPr>
          <p:nvPr>
            <p:ph type="subTitle" idx="1"/>
          </p:nvPr>
        </p:nvSpPr>
        <p:spPr/>
        <p:txBody>
          <a:bodyPr/>
          <a:lstStyle/>
          <a:p>
            <a:r>
              <a:rPr lang="en-US" dirty="0" smtClean="0"/>
              <a:t>Market Equilibrium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normAutofit/>
          </a:bodyPr>
          <a:lstStyle/>
          <a:p>
            <a:r>
              <a:rPr lang="en-US" dirty="0" smtClean="0"/>
              <a:t>Suppose the demand curve for petrol shifts to the right, as global demand from India and China increases. Suppose also that new discoveries of oil enable an increase in the supply of petrol to be sold on the market. Assuming that nothing else changes, what is the likely effect on the equilibrium price of petrol?</a:t>
            </a:r>
          </a:p>
          <a:p>
            <a:pPr marL="457200" indent="-457200">
              <a:buFont typeface="+mj-lt"/>
              <a:buAutoNum type="arabicPeriod"/>
            </a:pPr>
            <a:r>
              <a:rPr lang="en-US" dirty="0" smtClean="0"/>
              <a:t>The equilibrium price rises.</a:t>
            </a:r>
          </a:p>
          <a:p>
            <a:pPr marL="457200" indent="-457200">
              <a:buFont typeface="+mj-lt"/>
              <a:buAutoNum type="arabicPeriod"/>
            </a:pPr>
            <a:r>
              <a:rPr lang="en-US" dirty="0" smtClean="0"/>
              <a:t>The equilibrium price falls.</a:t>
            </a:r>
          </a:p>
          <a:p>
            <a:pPr marL="457200" indent="-457200">
              <a:buFont typeface="+mj-lt"/>
              <a:buAutoNum type="arabicPeriod"/>
            </a:pPr>
            <a:r>
              <a:rPr lang="en-US" dirty="0" smtClean="0"/>
              <a:t>The equilibrium price remains the same.</a:t>
            </a:r>
          </a:p>
          <a:p>
            <a:pPr marL="457200" indent="-457200">
              <a:buFont typeface="+mj-lt"/>
              <a:buAutoNum type="arabicPeriod"/>
            </a:pPr>
            <a:r>
              <a:rPr lang="en-US" dirty="0" smtClean="0"/>
              <a:t>The effect on the equilibrium price is uncertain, as it depends of the extent of the shifts in supply and demand.</a:t>
            </a:r>
            <a:endParaRPr lang="en-US" dirty="0"/>
          </a:p>
        </p:txBody>
      </p:sp>
      <p:sp>
        <p:nvSpPr>
          <p:cNvPr id="4" name="Slide Number Placeholder 3"/>
          <p:cNvSpPr>
            <a:spLocks noGrp="1"/>
          </p:cNvSpPr>
          <p:nvPr>
            <p:ph type="sldNum" sz="quarter" idx="15"/>
          </p:nvPr>
        </p:nvSpPr>
        <p:spPr/>
        <p:txBody>
          <a:bodyPr/>
          <a:lstStyle/>
          <a:p>
            <a:fld id="{B2D22180-03D6-4CCB-AEB7-159E4EE34882}" type="slidenum">
              <a:rPr lang="en-US" smtClean="0"/>
              <a:pPr/>
              <a:t>10</a:t>
            </a:fld>
            <a:endParaRPr lang="en-US"/>
          </a:p>
        </p:txBody>
      </p:sp>
      <p:sp>
        <p:nvSpPr>
          <p:cNvPr id="2" name="Footer Placeholder 1"/>
          <p:cNvSpPr>
            <a:spLocks noGrp="1"/>
          </p:cNvSpPr>
          <p:nvPr>
            <p:ph type="ftr" sz="quarter" idx="16"/>
          </p:nvPr>
        </p:nvSpPr>
        <p:spPr/>
        <p:txBody>
          <a:bodyPr/>
          <a:lstStyle/>
          <a:p>
            <a:r>
              <a:rPr lang="en-US" smtClean="0"/>
              <a:t>S NEHRA ITE UNIT II 2.3</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467600" cy="5711952"/>
          </a:xfrm>
        </p:spPr>
        <p:txBody>
          <a:bodyPr/>
          <a:lstStyle/>
          <a:p>
            <a:r>
              <a:rPr lang="en-US" dirty="0" smtClean="0"/>
              <a:t>Which of the following would cause both the equilibrium price and equilibrium quantity of barley (assume that barley is an inferior good) to increase? </a:t>
            </a:r>
          </a:p>
          <a:p>
            <a:pPr marL="457200" indent="-457200">
              <a:buFont typeface="+mj-lt"/>
              <a:buAutoNum type="arabicPeriod"/>
            </a:pPr>
            <a:r>
              <a:rPr lang="en-US" dirty="0" smtClean="0"/>
              <a:t>an increase in consumer income </a:t>
            </a:r>
          </a:p>
          <a:p>
            <a:pPr marL="457200" indent="-457200">
              <a:buFont typeface="+mj-lt"/>
              <a:buAutoNum type="arabicPeriod"/>
            </a:pPr>
            <a:r>
              <a:rPr lang="en-US" dirty="0" smtClean="0"/>
              <a:t>a drought that sharply reduces barley output </a:t>
            </a:r>
          </a:p>
          <a:p>
            <a:pPr marL="457200" indent="-457200">
              <a:buFont typeface="+mj-lt"/>
              <a:buAutoNum type="arabicPeriod"/>
            </a:pPr>
            <a:r>
              <a:rPr lang="en-US" dirty="0" smtClean="0"/>
              <a:t>a decrease in consumer income </a:t>
            </a:r>
          </a:p>
          <a:p>
            <a:pPr marL="457200" indent="-457200">
              <a:buFont typeface="+mj-lt"/>
              <a:buAutoNum type="arabicPeriod"/>
            </a:pPr>
            <a:r>
              <a:rPr lang="en-US" dirty="0" smtClean="0"/>
              <a:t>unusually good weather that results in a bumper crop of barley</a:t>
            </a:r>
            <a:endParaRPr lang="en-US" dirty="0"/>
          </a:p>
        </p:txBody>
      </p:sp>
      <p:sp>
        <p:nvSpPr>
          <p:cNvPr id="4" name="Slide Number Placeholder 3"/>
          <p:cNvSpPr>
            <a:spLocks noGrp="1"/>
          </p:cNvSpPr>
          <p:nvPr>
            <p:ph type="sldNum" sz="quarter" idx="15"/>
          </p:nvPr>
        </p:nvSpPr>
        <p:spPr/>
        <p:txBody>
          <a:bodyPr/>
          <a:lstStyle/>
          <a:p>
            <a:fld id="{B2D22180-03D6-4CCB-AEB7-159E4EE34882}" type="slidenum">
              <a:rPr lang="en-US" smtClean="0"/>
              <a:pPr/>
              <a:t>11</a:t>
            </a:fld>
            <a:endParaRPr lang="en-US"/>
          </a:p>
        </p:txBody>
      </p:sp>
      <p:sp>
        <p:nvSpPr>
          <p:cNvPr id="2" name="Footer Placeholder 1"/>
          <p:cNvSpPr>
            <a:spLocks noGrp="1"/>
          </p:cNvSpPr>
          <p:nvPr>
            <p:ph type="ftr" sz="quarter" idx="16"/>
          </p:nvPr>
        </p:nvSpPr>
        <p:spPr/>
        <p:txBody>
          <a:bodyPr/>
          <a:lstStyle/>
          <a:p>
            <a:r>
              <a:rPr lang="en-US" smtClean="0"/>
              <a:t>S NEHRA ITE UNIT II 2.3</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sz="quarter" idx="1"/>
          </p:nvPr>
        </p:nvSpPr>
        <p:spPr/>
        <p:txBody>
          <a:bodyPr/>
          <a:lstStyle/>
          <a:p>
            <a:r>
              <a:rPr lang="en-US" dirty="0"/>
              <a:t>a decrease in consumer income </a:t>
            </a:r>
          </a:p>
          <a:p>
            <a:pPr marL="0" indent="0">
              <a:buNone/>
            </a:pPr>
            <a:endParaRPr lang="en-US" dirty="0"/>
          </a:p>
        </p:txBody>
      </p:sp>
      <p:sp>
        <p:nvSpPr>
          <p:cNvPr id="4" name="Slide Number Placeholder 3"/>
          <p:cNvSpPr>
            <a:spLocks noGrp="1"/>
          </p:cNvSpPr>
          <p:nvPr>
            <p:ph type="sldNum" sz="quarter" idx="15"/>
          </p:nvPr>
        </p:nvSpPr>
        <p:spPr/>
        <p:txBody>
          <a:bodyPr/>
          <a:lstStyle/>
          <a:p>
            <a:fld id="{B2D22180-03D6-4CCB-AEB7-159E4EE34882}" type="slidenum">
              <a:rPr lang="en-US" smtClean="0"/>
              <a:pPr/>
              <a:t>12</a:t>
            </a:fld>
            <a:endParaRPr lang="en-US"/>
          </a:p>
        </p:txBody>
      </p:sp>
      <p:sp>
        <p:nvSpPr>
          <p:cNvPr id="5" name="Footer Placeholder 4"/>
          <p:cNvSpPr>
            <a:spLocks noGrp="1"/>
          </p:cNvSpPr>
          <p:nvPr>
            <p:ph type="ftr" sz="quarter" idx="16"/>
          </p:nvPr>
        </p:nvSpPr>
        <p:spPr/>
        <p:txBody>
          <a:bodyPr/>
          <a:lstStyle/>
          <a:p>
            <a:r>
              <a:rPr lang="en-US" smtClean="0"/>
              <a:t>S NEHRA ITE UNIT II 2.3</a:t>
            </a:r>
            <a:endParaRPr lang="en-US"/>
          </a:p>
        </p:txBody>
      </p:sp>
    </p:spTree>
    <p:extLst>
      <p:ext uri="{BB962C8B-B14F-4D97-AF65-F5344CB8AC3E}">
        <p14:creationId xmlns:p14="http://schemas.microsoft.com/office/powerpoint/2010/main" val="165495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normAutofit fontScale="92500"/>
          </a:bodyPr>
          <a:lstStyle/>
          <a:p>
            <a:r>
              <a:rPr lang="en-US" dirty="0" smtClean="0"/>
              <a:t>Prices of commercial airline tickets (assume that this is a normal good) have fallen in recent months. Over this same period, the price of jet fuel has risen and consumer incomes have fallen. Which of the following best explains the falling prices of airline tickets? </a:t>
            </a:r>
          </a:p>
          <a:p>
            <a:pPr marL="457200" indent="-457200">
              <a:buFont typeface="+mj-lt"/>
              <a:buAutoNum type="arabicPeriod"/>
            </a:pPr>
            <a:r>
              <a:rPr lang="en-US" dirty="0" smtClean="0"/>
              <a:t>The supply curve for airline tickets has shifted to the left while the demand curve for airline tickets has shifted to the right. </a:t>
            </a:r>
          </a:p>
          <a:p>
            <a:pPr marL="457200" indent="-457200">
              <a:buFont typeface="+mj-lt"/>
              <a:buAutoNum type="arabicPeriod"/>
            </a:pPr>
            <a:r>
              <a:rPr lang="en-US" dirty="0" smtClean="0"/>
              <a:t>The demand curve for airline tickets has shifted to the left more than the supply curve has shifted to the left. </a:t>
            </a:r>
          </a:p>
          <a:p>
            <a:pPr marL="457200" indent="-457200">
              <a:buFont typeface="+mj-lt"/>
              <a:buAutoNum type="arabicPeriod"/>
            </a:pPr>
            <a:r>
              <a:rPr lang="en-US" dirty="0" smtClean="0"/>
              <a:t>The demand curve and the supply curve for airline tickets have both shifted to the right. </a:t>
            </a:r>
          </a:p>
          <a:p>
            <a:pPr marL="457200" indent="-457200">
              <a:buFont typeface="+mj-lt"/>
              <a:buAutoNum type="arabicPeriod"/>
            </a:pPr>
            <a:r>
              <a:rPr lang="en-US" dirty="0" smtClean="0"/>
              <a:t>The supply curve for airline tickets has shifted to the left more than the demand curve has shifted to the left.</a:t>
            </a:r>
            <a:endParaRPr lang="en-US" dirty="0"/>
          </a:p>
        </p:txBody>
      </p:sp>
      <p:sp>
        <p:nvSpPr>
          <p:cNvPr id="4" name="Slide Number Placeholder 3"/>
          <p:cNvSpPr>
            <a:spLocks noGrp="1"/>
          </p:cNvSpPr>
          <p:nvPr>
            <p:ph type="sldNum" sz="quarter" idx="15"/>
          </p:nvPr>
        </p:nvSpPr>
        <p:spPr/>
        <p:txBody>
          <a:bodyPr/>
          <a:lstStyle/>
          <a:p>
            <a:fld id="{B2D22180-03D6-4CCB-AEB7-159E4EE34882}" type="slidenum">
              <a:rPr lang="en-US" smtClean="0"/>
              <a:pPr/>
              <a:t>13</a:t>
            </a:fld>
            <a:endParaRPr lang="en-US"/>
          </a:p>
        </p:txBody>
      </p:sp>
      <p:sp>
        <p:nvSpPr>
          <p:cNvPr id="2" name="Footer Placeholder 1"/>
          <p:cNvSpPr>
            <a:spLocks noGrp="1"/>
          </p:cNvSpPr>
          <p:nvPr>
            <p:ph type="ftr" sz="quarter" idx="16"/>
          </p:nvPr>
        </p:nvSpPr>
        <p:spPr/>
        <p:txBody>
          <a:bodyPr/>
          <a:lstStyle/>
          <a:p>
            <a:r>
              <a:rPr lang="en-US" smtClean="0"/>
              <a:t>S NEHRA ITE UNIT II 2.3</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5613" y="273050"/>
            <a:ext cx="8226425" cy="630238"/>
          </a:xfrm>
        </p:spPr>
        <p:txBody>
          <a:bodyPr>
            <a:normAutofit fontScale="90000"/>
          </a:bodyPr>
          <a:lstStyle/>
          <a:p>
            <a:r>
              <a:rPr lang="en-US" sz="3200" dirty="0" smtClean="0">
                <a:solidFill>
                  <a:schemeClr val="accent6"/>
                </a:solidFill>
              </a:rPr>
              <a:t>market equilibrium :SUPPLY AND DEMAND</a:t>
            </a:r>
          </a:p>
        </p:txBody>
      </p:sp>
      <p:sp>
        <p:nvSpPr>
          <p:cNvPr id="17411" name="Rectangle 3"/>
          <p:cNvSpPr>
            <a:spLocks noGrp="1" noChangeArrowheads="1"/>
          </p:cNvSpPr>
          <p:nvPr>
            <p:ph type="body" idx="1"/>
          </p:nvPr>
        </p:nvSpPr>
        <p:spPr>
          <a:xfrm>
            <a:off x="457200" y="1052513"/>
            <a:ext cx="8229600" cy="5078412"/>
          </a:xfrm>
          <a:noFill/>
        </p:spPr>
        <p:txBody>
          <a:bodyPr>
            <a:normAutofit/>
          </a:bodyPr>
          <a:lstStyle/>
          <a:p>
            <a:r>
              <a:rPr lang="en-US" dirty="0" smtClean="0"/>
              <a:t>How do supply and demand combined together determine the quantity and price of a good sold in the market? </a:t>
            </a:r>
          </a:p>
          <a:p>
            <a:r>
              <a:rPr lang="en-US" dirty="0" smtClean="0"/>
              <a:t>Supply and demand curves intersect. At this equilibrium price quantity supplied equals quantity demanded</a:t>
            </a:r>
          </a:p>
          <a:p>
            <a:r>
              <a:rPr lang="en-US" dirty="0" smtClean="0"/>
              <a:t>Equilibrium is a situation in which supply equals demand </a:t>
            </a:r>
          </a:p>
          <a:p>
            <a:r>
              <a:rPr lang="en-US" dirty="0" smtClean="0"/>
              <a:t>Equilibrium price is also called as the </a:t>
            </a:r>
            <a:r>
              <a:rPr lang="en-US" dirty="0" smtClean="0">
                <a:solidFill>
                  <a:srgbClr val="FF0000"/>
                </a:solidFill>
              </a:rPr>
              <a:t>market clearing price</a:t>
            </a:r>
            <a:r>
              <a:rPr lang="en-US" dirty="0" smtClean="0"/>
              <a:t> as quantity supplied equals quantity demanded</a:t>
            </a:r>
          </a:p>
          <a:p>
            <a:pPr lvl="1">
              <a:buFont typeface="Wingdings" pitchFamily="2" charset="2"/>
              <a:buNone/>
            </a:pPr>
            <a:endParaRPr lang="en-US" sz="2600" dirty="0">
              <a:solidFill>
                <a:schemeClr val="tx2"/>
              </a:solidFill>
            </a:endParaRPr>
          </a:p>
          <a:p>
            <a:endParaRPr lang="en-US" sz="3000" dirty="0">
              <a:solidFill>
                <a:schemeClr val="tx2"/>
              </a:solidFill>
            </a:endParaRPr>
          </a:p>
        </p:txBody>
      </p:sp>
      <p:sp>
        <p:nvSpPr>
          <p:cNvPr id="4" name="Slide Number Placeholder 3"/>
          <p:cNvSpPr>
            <a:spLocks noGrp="1"/>
          </p:cNvSpPr>
          <p:nvPr>
            <p:ph type="sldNum" sz="quarter" idx="15"/>
          </p:nvPr>
        </p:nvSpPr>
        <p:spPr/>
        <p:txBody>
          <a:bodyPr/>
          <a:lstStyle/>
          <a:p>
            <a:fld id="{B2D22180-03D6-4CCB-AEB7-159E4EE34882}" type="slidenum">
              <a:rPr lang="en-US" smtClean="0"/>
              <a:pPr/>
              <a:t>2</a:t>
            </a:fld>
            <a:endParaRPr lang="en-US"/>
          </a:p>
        </p:txBody>
      </p:sp>
      <p:sp>
        <p:nvSpPr>
          <p:cNvPr id="2" name="Footer Placeholder 1"/>
          <p:cNvSpPr>
            <a:spLocks noGrp="1"/>
          </p:cNvSpPr>
          <p:nvPr>
            <p:ph type="ftr" sz="quarter" idx="16"/>
          </p:nvPr>
        </p:nvSpPr>
        <p:spPr/>
        <p:txBody>
          <a:bodyPr/>
          <a:lstStyle/>
          <a:p>
            <a:r>
              <a:rPr lang="en-US" smtClean="0"/>
              <a:t>S NEHRA ITE UNIT II 2.3</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609600"/>
            <a:ext cx="7772400" cy="914400"/>
          </a:xfrm>
        </p:spPr>
        <p:txBody>
          <a:bodyPr/>
          <a:lstStyle/>
          <a:p>
            <a:r>
              <a:rPr lang="en-US"/>
              <a:t>Market Equilibrium</a:t>
            </a:r>
          </a:p>
        </p:txBody>
      </p:sp>
      <p:sp>
        <p:nvSpPr>
          <p:cNvPr id="7171" name="Rectangle 3"/>
          <p:cNvSpPr>
            <a:spLocks noGrp="1" noChangeArrowheads="1"/>
          </p:cNvSpPr>
          <p:nvPr>
            <p:ph type="body" sz="half" idx="1"/>
          </p:nvPr>
        </p:nvSpPr>
        <p:spPr>
          <a:xfrm>
            <a:off x="685800" y="1981200"/>
            <a:ext cx="4495800" cy="4114800"/>
          </a:xfrm>
        </p:spPr>
        <p:txBody>
          <a:bodyPr/>
          <a:lstStyle/>
          <a:p>
            <a:r>
              <a:rPr lang="en-US" sz="2800" dirty="0"/>
              <a:t>Balancing supply and demand</a:t>
            </a:r>
          </a:p>
          <a:p>
            <a:pPr lvl="1"/>
            <a:r>
              <a:rPr lang="en-US" sz="2800" dirty="0" err="1"/>
              <a:t>Q</a:t>
            </a:r>
            <a:r>
              <a:rPr lang="en-US" sz="2800" baseline="-25000" dirty="0" err="1"/>
              <a:t>x</a:t>
            </a:r>
            <a:r>
              <a:rPr lang="en-US" sz="2800" baseline="30000" dirty="0" err="1"/>
              <a:t>S</a:t>
            </a:r>
            <a:r>
              <a:rPr lang="en-US" sz="2800" baseline="30000" dirty="0"/>
              <a:t> </a:t>
            </a:r>
            <a:r>
              <a:rPr lang="en-US" sz="2800" dirty="0"/>
              <a:t>= </a:t>
            </a:r>
            <a:r>
              <a:rPr lang="en-US" sz="2800" dirty="0" err="1"/>
              <a:t>Q</a:t>
            </a:r>
            <a:r>
              <a:rPr lang="en-US" sz="2800" baseline="-25000" dirty="0" err="1"/>
              <a:t>x</a:t>
            </a:r>
            <a:r>
              <a:rPr lang="en-US" sz="2800" baseline="30000" dirty="0" err="1"/>
              <a:t>d</a:t>
            </a:r>
            <a:r>
              <a:rPr lang="en-US" sz="2000" dirty="0"/>
              <a:t> </a:t>
            </a:r>
          </a:p>
          <a:p>
            <a:r>
              <a:rPr lang="en-US" sz="2800" dirty="0"/>
              <a:t>Steady-state</a:t>
            </a:r>
          </a:p>
        </p:txBody>
      </p:sp>
      <p:graphicFrame>
        <p:nvGraphicFramePr>
          <p:cNvPr id="169984" name="Object 1024"/>
          <p:cNvGraphicFramePr>
            <a:graphicFrameLocks noGrp="1" noChangeAspect="1"/>
          </p:cNvGraphicFramePr>
          <p:nvPr>
            <p:ph type="clipArt" sz="half" idx="2"/>
          </p:nvPr>
        </p:nvGraphicFramePr>
        <p:xfrm>
          <a:off x="5257800" y="2209800"/>
          <a:ext cx="2590800" cy="2514600"/>
        </p:xfrm>
        <a:graphic>
          <a:graphicData uri="http://schemas.openxmlformats.org/presentationml/2006/ole">
            <mc:AlternateContent xmlns:mc="http://schemas.openxmlformats.org/markup-compatibility/2006">
              <mc:Choice xmlns:v="urn:schemas-microsoft-com:vml" Requires="v">
                <p:oleObj spid="_x0000_s1030" name="Clip" r:id="rId3" imgW="4762440" imgH="3504600" progId="">
                  <p:embed/>
                </p:oleObj>
              </mc:Choice>
              <mc:Fallback>
                <p:oleObj name="Clip" r:id="rId3" imgW="4762440" imgH="3504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209800"/>
                        <a:ext cx="2590800" cy="2514600"/>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33CCCC"/>
                            </a:solidFill>
                            <a:miter lim="800000"/>
                            <a:headEnd/>
                            <a:tailEnd/>
                          </a14:hiddenLine>
                        </a:ext>
                      </a:extLst>
                    </p:spPr>
                  </p:pic>
                </p:oleObj>
              </mc:Fallback>
            </mc:AlternateContent>
          </a:graphicData>
        </a:graphic>
      </p:graphicFrame>
      <p:sp>
        <p:nvSpPr>
          <p:cNvPr id="2" name="Footer Placeholder 1"/>
          <p:cNvSpPr>
            <a:spLocks noGrp="1"/>
          </p:cNvSpPr>
          <p:nvPr>
            <p:ph type="ftr" sz="quarter" idx="10"/>
          </p:nvPr>
        </p:nvSpPr>
        <p:spPr/>
        <p:txBody>
          <a:bodyPr/>
          <a:lstStyle/>
          <a:p>
            <a:r>
              <a:rPr lang="en-US" sz="1000" smtClean="0"/>
              <a:t>S NEHRA ITE UNIT II 2.3</a:t>
            </a:r>
            <a:endParaRPr lang="en-US" sz="1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5613" y="273050"/>
            <a:ext cx="8226425" cy="630238"/>
          </a:xfrm>
        </p:spPr>
        <p:txBody>
          <a:bodyPr>
            <a:normAutofit/>
          </a:bodyPr>
          <a:lstStyle/>
          <a:p>
            <a:r>
              <a:rPr lang="en-US" sz="3200" dirty="0">
                <a:solidFill>
                  <a:schemeClr val="accent6"/>
                </a:solidFill>
              </a:rPr>
              <a:t>SUPPLY AND DEMAND</a:t>
            </a:r>
          </a:p>
        </p:txBody>
      </p:sp>
      <p:sp>
        <p:nvSpPr>
          <p:cNvPr id="18435" name="Rectangle 3"/>
          <p:cNvSpPr>
            <a:spLocks noGrp="1" noChangeArrowheads="1"/>
          </p:cNvSpPr>
          <p:nvPr>
            <p:ph type="body" idx="1"/>
          </p:nvPr>
        </p:nvSpPr>
        <p:spPr>
          <a:xfrm>
            <a:off x="457200" y="1052513"/>
            <a:ext cx="8229600" cy="5078412"/>
          </a:xfrm>
          <a:noFill/>
        </p:spPr>
        <p:txBody>
          <a:bodyPr/>
          <a:lstStyle/>
          <a:p>
            <a:r>
              <a:rPr lang="en-US" dirty="0" smtClean="0"/>
              <a:t>What happens when market price is not equal to the equilibrium price? </a:t>
            </a:r>
          </a:p>
          <a:p>
            <a:pPr lvl="1"/>
            <a:r>
              <a:rPr lang="en-US" sz="2400" dirty="0" smtClean="0"/>
              <a:t>Excess supply- surplus in the market </a:t>
            </a:r>
          </a:p>
          <a:p>
            <a:pPr lvl="1"/>
            <a:r>
              <a:rPr lang="en-US" sz="2400" dirty="0" smtClean="0"/>
              <a:t>Excess demand- shortage in the market </a:t>
            </a:r>
          </a:p>
          <a:p>
            <a:r>
              <a:rPr lang="en-US" dirty="0" smtClean="0"/>
              <a:t>Free markets reach equilibrium through the interaction of buyers and sellers and price is the tool through which the market is cleared.</a:t>
            </a:r>
          </a:p>
          <a:p>
            <a:pPr lvl="1">
              <a:buFont typeface="Wingdings" pitchFamily="2" charset="2"/>
              <a:buNone/>
            </a:pPr>
            <a:endParaRPr lang="en-US" sz="3000" dirty="0">
              <a:solidFill>
                <a:schemeClr val="tx2"/>
              </a:solidFill>
            </a:endParaRPr>
          </a:p>
          <a:p>
            <a:endParaRPr lang="en-US" sz="3400" dirty="0">
              <a:solidFill>
                <a:schemeClr val="tx2"/>
              </a:solidFill>
            </a:endParaRPr>
          </a:p>
        </p:txBody>
      </p:sp>
      <p:sp>
        <p:nvSpPr>
          <p:cNvPr id="4" name="Slide Number Placeholder 3"/>
          <p:cNvSpPr>
            <a:spLocks noGrp="1"/>
          </p:cNvSpPr>
          <p:nvPr>
            <p:ph type="sldNum" sz="quarter" idx="15"/>
          </p:nvPr>
        </p:nvSpPr>
        <p:spPr/>
        <p:txBody>
          <a:bodyPr/>
          <a:lstStyle/>
          <a:p>
            <a:fld id="{B2D22180-03D6-4CCB-AEB7-159E4EE34882}" type="slidenum">
              <a:rPr lang="en-US" smtClean="0"/>
              <a:pPr/>
              <a:t>4</a:t>
            </a:fld>
            <a:endParaRPr lang="en-US"/>
          </a:p>
        </p:txBody>
      </p:sp>
      <p:sp>
        <p:nvSpPr>
          <p:cNvPr id="2" name="Footer Placeholder 1"/>
          <p:cNvSpPr>
            <a:spLocks noGrp="1"/>
          </p:cNvSpPr>
          <p:nvPr>
            <p:ph type="ftr" sz="quarter" idx="16"/>
          </p:nvPr>
        </p:nvSpPr>
        <p:spPr/>
        <p:txBody>
          <a:bodyPr/>
          <a:lstStyle/>
          <a:p>
            <a:r>
              <a:rPr lang="en-US" smtClean="0"/>
              <a:t>S NEHRA ITE UNIT II 2.3</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85800" y="304800"/>
            <a:ext cx="7772400" cy="609600"/>
          </a:xfrm>
        </p:spPr>
        <p:txBody>
          <a:bodyPr/>
          <a:lstStyle/>
          <a:p>
            <a:r>
              <a:rPr lang="en-US"/>
              <a:t>Price Restrictions</a:t>
            </a:r>
          </a:p>
        </p:txBody>
      </p:sp>
      <p:sp>
        <p:nvSpPr>
          <p:cNvPr id="128003" name="Rectangle 3"/>
          <p:cNvSpPr>
            <a:spLocks noGrp="1" noChangeArrowheads="1"/>
          </p:cNvSpPr>
          <p:nvPr>
            <p:ph type="body" idx="1"/>
          </p:nvPr>
        </p:nvSpPr>
        <p:spPr>
          <a:xfrm>
            <a:off x="685800" y="1219200"/>
            <a:ext cx="7772400" cy="5257800"/>
          </a:xfrm>
        </p:spPr>
        <p:txBody>
          <a:bodyPr/>
          <a:lstStyle/>
          <a:p>
            <a:r>
              <a:rPr lang="en-US" dirty="0">
                <a:solidFill>
                  <a:srgbClr val="FF0000"/>
                </a:solidFill>
              </a:rPr>
              <a:t>Price Ceilings</a:t>
            </a:r>
          </a:p>
          <a:p>
            <a:pPr lvl="1"/>
            <a:r>
              <a:rPr lang="en-US" sz="2600" dirty="0"/>
              <a:t>The </a:t>
            </a:r>
            <a:r>
              <a:rPr lang="en-US" sz="2600" i="1" dirty="0"/>
              <a:t>maximum</a:t>
            </a:r>
            <a:r>
              <a:rPr lang="en-US" sz="2600" dirty="0"/>
              <a:t> legal price that can be charged</a:t>
            </a:r>
          </a:p>
          <a:p>
            <a:pPr lvl="1"/>
            <a:r>
              <a:rPr lang="en-US" dirty="0"/>
              <a:t>Examples:</a:t>
            </a:r>
            <a:endParaRPr lang="en-US" sz="2600" dirty="0"/>
          </a:p>
          <a:p>
            <a:pPr marL="1085850" lvl="2"/>
            <a:r>
              <a:rPr lang="en-US" dirty="0" smtClean="0"/>
              <a:t>Proposed </a:t>
            </a:r>
            <a:r>
              <a:rPr lang="en-US" dirty="0"/>
              <a:t>restrictions on ATM fees</a:t>
            </a:r>
          </a:p>
          <a:p>
            <a:r>
              <a:rPr lang="en-US" dirty="0">
                <a:solidFill>
                  <a:srgbClr val="FF0000"/>
                </a:solidFill>
              </a:rPr>
              <a:t>Price Floors</a:t>
            </a:r>
          </a:p>
          <a:p>
            <a:pPr lvl="1"/>
            <a:r>
              <a:rPr lang="en-US" sz="2600" dirty="0"/>
              <a:t>The </a:t>
            </a:r>
            <a:r>
              <a:rPr lang="en-US" sz="2600" i="1" dirty="0"/>
              <a:t>minimum</a:t>
            </a:r>
            <a:r>
              <a:rPr lang="en-US" sz="2600" dirty="0"/>
              <a:t> legal price that can be charged</a:t>
            </a:r>
            <a:r>
              <a:rPr lang="en-US" dirty="0"/>
              <a:t>.</a:t>
            </a:r>
          </a:p>
          <a:p>
            <a:pPr lvl="1"/>
            <a:r>
              <a:rPr lang="en-US" dirty="0"/>
              <a:t>Examples:</a:t>
            </a:r>
          </a:p>
          <a:p>
            <a:pPr marL="1085850" lvl="2"/>
            <a:r>
              <a:rPr lang="en-US" dirty="0"/>
              <a:t>Minimum wage</a:t>
            </a:r>
          </a:p>
          <a:p>
            <a:pPr marL="1085850" lvl="2"/>
            <a:r>
              <a:rPr lang="en-US" dirty="0"/>
              <a:t>Agricultural price </a:t>
            </a:r>
            <a:r>
              <a:rPr lang="en-US" dirty="0" smtClean="0"/>
              <a:t>support</a:t>
            </a:r>
            <a:endParaRPr lang="en-US" dirty="0"/>
          </a:p>
          <a:p>
            <a:endParaRPr lang="en-US" dirty="0"/>
          </a:p>
        </p:txBody>
      </p:sp>
      <p:sp>
        <p:nvSpPr>
          <p:cNvPr id="5" name="Slide Number Placeholder 4"/>
          <p:cNvSpPr>
            <a:spLocks noGrp="1"/>
          </p:cNvSpPr>
          <p:nvPr>
            <p:ph type="sldNum" sz="quarter" idx="15"/>
          </p:nvPr>
        </p:nvSpPr>
        <p:spPr/>
        <p:txBody>
          <a:bodyPr/>
          <a:lstStyle/>
          <a:p>
            <a:fld id="{B2D22180-03D6-4CCB-AEB7-159E4EE34882}" type="slidenum">
              <a:rPr lang="en-US" smtClean="0"/>
              <a:pPr/>
              <a:t>5</a:t>
            </a:fld>
            <a:endParaRPr lang="en-US"/>
          </a:p>
        </p:txBody>
      </p:sp>
      <p:sp>
        <p:nvSpPr>
          <p:cNvPr id="2" name="Footer Placeholder 1"/>
          <p:cNvSpPr>
            <a:spLocks noGrp="1"/>
          </p:cNvSpPr>
          <p:nvPr>
            <p:ph type="ftr" sz="quarter" idx="16"/>
          </p:nvPr>
        </p:nvSpPr>
        <p:spPr/>
        <p:txBody>
          <a:bodyPr/>
          <a:lstStyle/>
          <a:p>
            <a:r>
              <a:rPr lang="en-US" smtClean="0"/>
              <a:t>S NEHRA ITE UNIT II 2.3</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0"/>
            <a:ext cx="7543800" cy="1047750"/>
          </a:xfrm>
        </p:spPr>
        <p:txBody>
          <a:bodyPr>
            <a:normAutofit/>
          </a:bodyPr>
          <a:lstStyle/>
          <a:p>
            <a:r>
              <a:rPr lang="en-US" dirty="0"/>
              <a:t>Analyzing Changes in Equilibrium: Application</a:t>
            </a:r>
          </a:p>
        </p:txBody>
      </p:sp>
      <p:sp>
        <p:nvSpPr>
          <p:cNvPr id="20483" name="Rectangle 3"/>
          <p:cNvSpPr>
            <a:spLocks noGrp="1" noChangeArrowheads="1"/>
          </p:cNvSpPr>
          <p:nvPr>
            <p:ph type="body" idx="1"/>
          </p:nvPr>
        </p:nvSpPr>
        <p:spPr>
          <a:xfrm>
            <a:off x="457200" y="1196975"/>
            <a:ext cx="8229600" cy="4933950"/>
          </a:xfrm>
          <a:noFill/>
        </p:spPr>
        <p:txBody>
          <a:bodyPr/>
          <a:lstStyle/>
          <a:p>
            <a:pPr marL="571500" indent="-571500">
              <a:buFont typeface="Wingdings" pitchFamily="2" charset="2"/>
              <a:buAutoNum type="arabicPeriod"/>
            </a:pPr>
            <a:r>
              <a:rPr lang="en-US" dirty="0" smtClean="0"/>
              <a:t>Change in demand- shifts in the demand curve </a:t>
            </a:r>
          </a:p>
          <a:p>
            <a:pPr marL="571500" indent="-571500">
              <a:buFont typeface="Wingdings" pitchFamily="2" charset="2"/>
              <a:buAutoNum type="arabicPeriod"/>
            </a:pPr>
            <a:r>
              <a:rPr lang="en-US" dirty="0" smtClean="0"/>
              <a:t>Change in supply- shifts in the supply curve</a:t>
            </a:r>
          </a:p>
          <a:p>
            <a:pPr marL="571500" indent="-571500">
              <a:buFont typeface="Wingdings" pitchFamily="2" charset="2"/>
              <a:buAutoNum type="arabicPeriod"/>
            </a:pPr>
            <a:r>
              <a:rPr lang="en-US" dirty="0" smtClean="0"/>
              <a:t>Changes in both supply and demand- Change in equilibrium quantity and price</a:t>
            </a:r>
          </a:p>
        </p:txBody>
      </p:sp>
      <p:sp>
        <p:nvSpPr>
          <p:cNvPr id="4" name="Slide Number Placeholder 3"/>
          <p:cNvSpPr>
            <a:spLocks noGrp="1"/>
          </p:cNvSpPr>
          <p:nvPr>
            <p:ph type="sldNum" sz="quarter" idx="15"/>
          </p:nvPr>
        </p:nvSpPr>
        <p:spPr/>
        <p:txBody>
          <a:bodyPr/>
          <a:lstStyle/>
          <a:p>
            <a:fld id="{B2D22180-03D6-4CCB-AEB7-159E4EE34882}" type="slidenum">
              <a:rPr lang="en-US" smtClean="0"/>
              <a:pPr/>
              <a:t>6</a:t>
            </a:fld>
            <a:endParaRPr lang="en-US"/>
          </a:p>
        </p:txBody>
      </p:sp>
      <p:sp>
        <p:nvSpPr>
          <p:cNvPr id="2" name="Footer Placeholder 1"/>
          <p:cNvSpPr>
            <a:spLocks noGrp="1"/>
          </p:cNvSpPr>
          <p:nvPr>
            <p:ph type="ftr" sz="quarter" idx="16"/>
          </p:nvPr>
        </p:nvSpPr>
        <p:spPr/>
        <p:txBody>
          <a:bodyPr/>
          <a:lstStyle/>
          <a:p>
            <a:r>
              <a:rPr lang="en-US" smtClean="0"/>
              <a:t>S NEHRA ITE UNIT II 2.3</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noFill/>
          <a:ln/>
        </p:spPr>
        <p:txBody>
          <a:bodyPr/>
          <a:lstStyle/>
          <a:p>
            <a:r>
              <a:rPr lang="en-US" dirty="0"/>
              <a:t>Applications of Demand and Supply Analysis</a:t>
            </a:r>
          </a:p>
        </p:txBody>
      </p:sp>
      <p:sp>
        <p:nvSpPr>
          <p:cNvPr id="156675" name="Rectangle 3"/>
          <p:cNvSpPr>
            <a:spLocks noGrp="1" noChangeArrowheads="1"/>
          </p:cNvSpPr>
          <p:nvPr>
            <p:ph type="body" idx="1"/>
          </p:nvPr>
        </p:nvSpPr>
        <p:spPr/>
        <p:txBody>
          <a:bodyPr/>
          <a:lstStyle/>
          <a:p>
            <a:r>
              <a:rPr lang="en-US" dirty="0"/>
              <a:t>Event:  </a:t>
            </a:r>
            <a:r>
              <a:rPr lang="en-US" dirty="0" smtClean="0"/>
              <a:t>A national newspaper reports </a:t>
            </a:r>
            <a:r>
              <a:rPr lang="en-US" dirty="0"/>
              <a:t>that the prices of PC components are expected to fall by 5-8 percent over the next six months.</a:t>
            </a:r>
          </a:p>
          <a:p>
            <a:r>
              <a:rPr lang="en-US" dirty="0"/>
              <a:t>Scenario 1: You manage a small firm that manufactures PCs.</a:t>
            </a:r>
          </a:p>
          <a:p>
            <a:r>
              <a:rPr lang="en-US" dirty="0"/>
              <a:t>Scenario 2: You manage a small software company.</a:t>
            </a:r>
          </a:p>
        </p:txBody>
      </p:sp>
      <p:sp>
        <p:nvSpPr>
          <p:cNvPr id="5" name="Slide Number Placeholder 4"/>
          <p:cNvSpPr>
            <a:spLocks noGrp="1"/>
          </p:cNvSpPr>
          <p:nvPr>
            <p:ph type="sldNum" sz="quarter" idx="15"/>
          </p:nvPr>
        </p:nvSpPr>
        <p:spPr/>
        <p:txBody>
          <a:bodyPr/>
          <a:lstStyle/>
          <a:p>
            <a:fld id="{B2D22180-03D6-4CCB-AEB7-159E4EE34882}" type="slidenum">
              <a:rPr lang="en-US" smtClean="0"/>
              <a:pPr/>
              <a:t>7</a:t>
            </a:fld>
            <a:endParaRPr lang="en-US"/>
          </a:p>
        </p:txBody>
      </p:sp>
      <p:sp>
        <p:nvSpPr>
          <p:cNvPr id="2" name="Footer Placeholder 1"/>
          <p:cNvSpPr>
            <a:spLocks noGrp="1"/>
          </p:cNvSpPr>
          <p:nvPr>
            <p:ph type="ftr" sz="quarter" idx="16"/>
          </p:nvPr>
        </p:nvSpPr>
        <p:spPr/>
        <p:txBody>
          <a:bodyPr/>
          <a:lstStyle/>
          <a:p>
            <a:r>
              <a:rPr lang="en-US" smtClean="0"/>
              <a:t>S NEHRA ITE UNIT II 2.3</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both demand and supply shifts</a:t>
            </a:r>
            <a:endParaRPr lang="en-US" dirty="0"/>
          </a:p>
        </p:txBody>
      </p:sp>
      <p:sp>
        <p:nvSpPr>
          <p:cNvPr id="3" name="Content Placeholder 2"/>
          <p:cNvSpPr>
            <a:spLocks noGrp="1"/>
          </p:cNvSpPr>
          <p:nvPr>
            <p:ph sz="quarter" idx="1"/>
          </p:nvPr>
        </p:nvSpPr>
        <p:spPr/>
        <p:txBody>
          <a:bodyPr/>
          <a:lstStyle/>
          <a:p>
            <a:r>
              <a:rPr lang="en-US" dirty="0" smtClean="0"/>
              <a:t>The computer industry. Incredible improvements in technology, as well as the entry of many new firms into the industry, have increased supply.</a:t>
            </a:r>
          </a:p>
          <a:p>
            <a:r>
              <a:rPr lang="en-US" dirty="0" smtClean="0"/>
              <a:t>Simultaneously, many people have become very aware of the benefits of computers, and new software has made computers more useful for a variety of projects, thereby increasing demand as well.</a:t>
            </a:r>
            <a:endParaRPr lang="en-US" dirty="0"/>
          </a:p>
        </p:txBody>
      </p:sp>
      <p:sp>
        <p:nvSpPr>
          <p:cNvPr id="4" name="Slide Number Placeholder 3"/>
          <p:cNvSpPr>
            <a:spLocks noGrp="1"/>
          </p:cNvSpPr>
          <p:nvPr>
            <p:ph type="sldNum" sz="quarter" idx="15"/>
          </p:nvPr>
        </p:nvSpPr>
        <p:spPr/>
        <p:txBody>
          <a:bodyPr/>
          <a:lstStyle/>
          <a:p>
            <a:fld id="{B2D22180-03D6-4CCB-AEB7-159E4EE34882}" type="slidenum">
              <a:rPr lang="en-US" smtClean="0"/>
              <a:pPr/>
              <a:t>8</a:t>
            </a:fld>
            <a:endParaRPr lang="en-US"/>
          </a:p>
        </p:txBody>
      </p:sp>
      <p:sp>
        <p:nvSpPr>
          <p:cNvPr id="5" name="Footer Placeholder 4"/>
          <p:cNvSpPr>
            <a:spLocks noGrp="1"/>
          </p:cNvSpPr>
          <p:nvPr>
            <p:ph type="ftr" sz="quarter" idx="16"/>
          </p:nvPr>
        </p:nvSpPr>
        <p:spPr/>
        <p:txBody>
          <a:bodyPr/>
          <a:lstStyle/>
          <a:p>
            <a:r>
              <a:rPr lang="en-US" smtClean="0"/>
              <a:t>S NEHRA ITE UNIT II 2.3</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a:t>
            </a:r>
            <a:endParaRPr lang="en-US" dirty="0"/>
          </a:p>
        </p:txBody>
      </p:sp>
      <p:sp>
        <p:nvSpPr>
          <p:cNvPr id="3" name="Content Placeholder 2"/>
          <p:cNvSpPr>
            <a:spLocks noGrp="1"/>
          </p:cNvSpPr>
          <p:nvPr>
            <p:ph sz="quarter" idx="1"/>
          </p:nvPr>
        </p:nvSpPr>
        <p:spPr/>
        <p:txBody>
          <a:bodyPr/>
          <a:lstStyle/>
          <a:p>
            <a:pPr marL="457200" indent="-457200">
              <a:buFont typeface="+mj-lt"/>
              <a:buAutoNum type="arabicPeriod"/>
            </a:pPr>
            <a:r>
              <a:rPr lang="en-US" dirty="0" smtClean="0"/>
              <a:t>A new movie is released after having been heavily promoted to teenagers. On the first night, the tickets sell out and there are still teenagers waiting outside theaters, desperate to see the movie and unable to get a ticket. Is this market in equilibrium?</a:t>
            </a:r>
          </a:p>
          <a:p>
            <a:pPr marL="457200" indent="-457200">
              <a:buFont typeface="+mj-lt"/>
              <a:buAutoNum type="arabicPeriod"/>
            </a:pPr>
            <a:r>
              <a:rPr lang="en-US" dirty="0" smtClean="0"/>
              <a:t>A Japanese car manufacturer  in India has produced a lot of SUVs, but now is having difficulty selling them at the price it had intended to sell them for. The cars are sitting at the warehouse unsold. Is this market in equilibrium? Explain</a:t>
            </a:r>
            <a:endParaRPr lang="en-US" dirty="0"/>
          </a:p>
        </p:txBody>
      </p:sp>
      <p:sp>
        <p:nvSpPr>
          <p:cNvPr id="4" name="Slide Number Placeholder 3"/>
          <p:cNvSpPr>
            <a:spLocks noGrp="1"/>
          </p:cNvSpPr>
          <p:nvPr>
            <p:ph type="sldNum" sz="quarter" idx="15"/>
          </p:nvPr>
        </p:nvSpPr>
        <p:spPr/>
        <p:txBody>
          <a:bodyPr/>
          <a:lstStyle/>
          <a:p>
            <a:fld id="{B2D22180-03D6-4CCB-AEB7-159E4EE34882}" type="slidenum">
              <a:rPr lang="en-US" smtClean="0"/>
              <a:pPr/>
              <a:t>9</a:t>
            </a:fld>
            <a:endParaRPr lang="en-US"/>
          </a:p>
        </p:txBody>
      </p:sp>
      <p:sp>
        <p:nvSpPr>
          <p:cNvPr id="5" name="Footer Placeholder 4"/>
          <p:cNvSpPr>
            <a:spLocks noGrp="1"/>
          </p:cNvSpPr>
          <p:nvPr>
            <p:ph type="ftr" sz="quarter" idx="16"/>
          </p:nvPr>
        </p:nvSpPr>
        <p:spPr/>
        <p:txBody>
          <a:bodyPr/>
          <a:lstStyle/>
          <a:p>
            <a:r>
              <a:rPr lang="en-US" smtClean="0"/>
              <a:t>S NEHRA ITE UNIT II 2.3</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69</TotalTime>
  <Words>798</Words>
  <Application>Microsoft Office PowerPoint</Application>
  <PresentationFormat>On-screen Show (4:3)</PresentationFormat>
  <Paragraphs>81</Paragraphs>
  <Slides>13</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Calibri</vt:lpstr>
      <vt:lpstr>Century Schoolbook</vt:lpstr>
      <vt:lpstr>Wingdings</vt:lpstr>
      <vt:lpstr>Wingdings 2</vt:lpstr>
      <vt:lpstr>Oriel</vt:lpstr>
      <vt:lpstr>Clip</vt:lpstr>
      <vt:lpstr>2.3</vt:lpstr>
      <vt:lpstr>market equilibrium :SUPPLY AND DEMAND</vt:lpstr>
      <vt:lpstr>Market Equilibrium</vt:lpstr>
      <vt:lpstr>SUPPLY AND DEMAND</vt:lpstr>
      <vt:lpstr>Price Restrictions</vt:lpstr>
      <vt:lpstr>Analyzing Changes in Equilibrium: Application</vt:lpstr>
      <vt:lpstr>Applications of Demand and Supply Analysis</vt:lpstr>
      <vt:lpstr>both demand and supply shifts</vt:lpstr>
      <vt:lpstr>Review question</vt:lpstr>
      <vt:lpstr>PowerPoint Presentation</vt:lpstr>
      <vt:lpstr>PowerPoint Presentation</vt:lpstr>
      <vt:lpstr>Answer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dc:title>
  <dc:creator>lnmiit</dc:creator>
  <cp:lastModifiedBy>LNMIIT</cp:lastModifiedBy>
  <cp:revision>24</cp:revision>
  <dcterms:created xsi:type="dcterms:W3CDTF">2015-03-03T06:07:28Z</dcterms:created>
  <dcterms:modified xsi:type="dcterms:W3CDTF">2015-09-02T03:59:01Z</dcterms:modified>
</cp:coreProperties>
</file>