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0" r:id="rId1"/>
  </p:sldMasterIdLst>
  <p:notesMasterIdLst>
    <p:notesMasterId r:id="rId21"/>
  </p:notesMasterIdLst>
  <p:sldIdLst>
    <p:sldId id="270" r:id="rId2"/>
    <p:sldId id="267" r:id="rId3"/>
    <p:sldId id="258" r:id="rId4"/>
    <p:sldId id="263" r:id="rId5"/>
    <p:sldId id="269" r:id="rId6"/>
    <p:sldId id="259" r:id="rId7"/>
    <p:sldId id="264" r:id="rId8"/>
    <p:sldId id="271" r:id="rId9"/>
    <p:sldId id="278" r:id="rId10"/>
    <p:sldId id="256" r:id="rId11"/>
    <p:sldId id="262" r:id="rId12"/>
    <p:sldId id="273" r:id="rId13"/>
    <p:sldId id="272" r:id="rId14"/>
    <p:sldId id="260" r:id="rId15"/>
    <p:sldId id="261" r:id="rId16"/>
    <p:sldId id="268" r:id="rId17"/>
    <p:sldId id="275" r:id="rId18"/>
    <p:sldId id="274" r:id="rId19"/>
    <p:sldId id="277"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3333FF"/>
    <a:srgbClr val="00FFFF"/>
    <a:srgbClr val="00FF00"/>
    <a:srgbClr val="FF33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75A6731-D11B-48E7-AA20-02341308E78F}" type="datetimeFigureOut">
              <a:rPr lang="en-US"/>
              <a:pPr>
                <a:defRPr/>
              </a:pPr>
              <a:t>9/16/2015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9A1EC790-E114-45B0-BFD1-A4F11EC3F29F}" type="slidenum">
              <a:rPr lang="en-US"/>
              <a:pPr>
                <a:defRPr/>
              </a:pPr>
              <a:t>‹#›</a:t>
            </a:fld>
            <a:endParaRPr lang="en-US"/>
          </a:p>
        </p:txBody>
      </p:sp>
    </p:spTree>
    <p:extLst>
      <p:ext uri="{BB962C8B-B14F-4D97-AF65-F5344CB8AC3E}">
        <p14:creationId xmlns:p14="http://schemas.microsoft.com/office/powerpoint/2010/main" val="24014690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A1EC790-E114-45B0-BFD1-A4F11EC3F29F}" type="slidenum">
              <a:rPr lang="en-US" smtClean="0"/>
              <a:pPr>
                <a:defRPr/>
              </a:pPr>
              <a:t>11</a:t>
            </a:fld>
            <a:endParaRPr lang="en-US"/>
          </a:p>
        </p:txBody>
      </p:sp>
    </p:spTree>
    <p:extLst>
      <p:ext uri="{BB962C8B-B14F-4D97-AF65-F5344CB8AC3E}">
        <p14:creationId xmlns:p14="http://schemas.microsoft.com/office/powerpoint/2010/main" val="2620705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A1EC790-E114-45B0-BFD1-A4F11EC3F29F}" type="slidenum">
              <a:rPr lang="en-US" smtClean="0"/>
              <a:pPr>
                <a:defRPr/>
              </a:pPr>
              <a:t>17</a:t>
            </a:fld>
            <a:endParaRPr lang="en-US"/>
          </a:p>
        </p:txBody>
      </p:sp>
    </p:spTree>
    <p:extLst>
      <p:ext uri="{BB962C8B-B14F-4D97-AF65-F5344CB8AC3E}">
        <p14:creationId xmlns:p14="http://schemas.microsoft.com/office/powerpoint/2010/main" val="2537001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Straight Connector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latin typeface="Arial" charset="0"/>
            </a:endParaRPr>
          </a:p>
        </p:txBody>
      </p:sp>
      <p:sp>
        <p:nvSpPr>
          <p:cNvPr id="11" name="Straight Connector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latin typeface="Arial" charset="0"/>
            </a:endParaRPr>
          </a:p>
        </p:txBody>
      </p:sp>
      <p:sp>
        <p:nvSpPr>
          <p:cNvPr id="12" name="Straight Connector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endParaRPr>
          </a:p>
        </p:txBody>
      </p:sp>
      <p:sp>
        <p:nvSpPr>
          <p:cNvPr id="13" name="Straight Connector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latin typeface="Arial" charset="0"/>
            </a:endParaRPr>
          </a:p>
        </p:txBody>
      </p:sp>
      <p:sp>
        <p:nvSpPr>
          <p:cNvPr id="14" name="Straight Connector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endParaRPr>
          </a:p>
        </p:txBody>
      </p:sp>
      <p:sp>
        <p:nvSpPr>
          <p:cNvPr id="15" name="Straight Connector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endParaRPr>
          </a:p>
        </p:txBody>
      </p:sp>
      <p:sp>
        <p:nvSpPr>
          <p:cNvPr id="16" name="Rectangle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Oval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Oval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Oval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0" name="Oval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1" name="Oval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smtClean="0"/>
              <a:t>Click to edit Master title style</a:t>
            </a:r>
            <a:endParaRPr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2" name="Date Placeholder 27"/>
          <p:cNvSpPr>
            <a:spLocks noGrp="1"/>
          </p:cNvSpPr>
          <p:nvPr>
            <p:ph type="dt" sz="half" idx="10"/>
          </p:nvPr>
        </p:nvSpPr>
        <p:spPr bwMode="auto">
          <a:xfrm rot="5400000">
            <a:off x="7764463" y="1174750"/>
            <a:ext cx="2286000" cy="381000"/>
          </a:xfrm>
        </p:spPr>
        <p:txBody>
          <a:bodyPr/>
          <a:lstStyle>
            <a:lvl1pPr>
              <a:defRPr/>
            </a:lvl1pPr>
          </a:lstStyle>
          <a:p>
            <a:pPr>
              <a:defRPr/>
            </a:pPr>
            <a:endParaRPr lang="en-US"/>
          </a:p>
        </p:txBody>
      </p:sp>
      <p:sp>
        <p:nvSpPr>
          <p:cNvPr id="23" name="Footer Placeholder 16"/>
          <p:cNvSpPr>
            <a:spLocks noGrp="1"/>
          </p:cNvSpPr>
          <p:nvPr>
            <p:ph type="ftr" sz="quarter" idx="11"/>
          </p:nvPr>
        </p:nvSpPr>
        <p:spPr bwMode="auto">
          <a:xfrm rot="5400000">
            <a:off x="7077076" y="4181475"/>
            <a:ext cx="3657600" cy="384175"/>
          </a:xfrm>
        </p:spPr>
        <p:txBody>
          <a:bodyPr/>
          <a:lstStyle>
            <a:lvl1pPr>
              <a:defRPr smtClean="0"/>
            </a:lvl1pPr>
          </a:lstStyle>
          <a:p>
            <a:pPr>
              <a:defRPr/>
            </a:pPr>
            <a:r>
              <a:rPr lang="en-US" smtClean="0"/>
              <a:t>S NEHRA ITE UNIT III 3.0</a:t>
            </a:r>
            <a:endParaRPr lang="en-US"/>
          </a:p>
        </p:txBody>
      </p:sp>
      <p:sp>
        <p:nvSpPr>
          <p:cNvPr id="24" name="Slide Number Placeholder 28"/>
          <p:cNvSpPr>
            <a:spLocks noGrp="1"/>
          </p:cNvSpPr>
          <p:nvPr>
            <p:ph type="sldNum" sz="quarter" idx="12"/>
          </p:nvPr>
        </p:nvSpPr>
        <p:spPr bwMode="auto">
          <a:xfrm>
            <a:off x="1325563" y="4929188"/>
            <a:ext cx="609600" cy="517525"/>
          </a:xfrm>
        </p:spPr>
        <p:txBody>
          <a:bodyPr/>
          <a:lstStyle>
            <a:lvl1pPr>
              <a:defRPr/>
            </a:lvl1pPr>
          </a:lstStyle>
          <a:p>
            <a:pPr>
              <a:defRPr/>
            </a:pPr>
            <a:fld id="{A1CF8615-9D46-4CEF-8689-150D85797984}"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r>
              <a:rPr lang="en-US" smtClean="0"/>
              <a:t>S NEHRA ITE UNIT III 3.0</a:t>
            </a:r>
            <a:endParaRPr lang="en-US"/>
          </a:p>
        </p:txBody>
      </p:sp>
      <p:sp>
        <p:nvSpPr>
          <p:cNvPr id="6" name="Slide Number Placeholder 22"/>
          <p:cNvSpPr>
            <a:spLocks noGrp="1"/>
          </p:cNvSpPr>
          <p:nvPr>
            <p:ph type="sldNum" sz="quarter" idx="12"/>
          </p:nvPr>
        </p:nvSpPr>
        <p:spPr/>
        <p:txBody>
          <a:bodyPr/>
          <a:lstStyle>
            <a:lvl1pPr>
              <a:defRPr/>
            </a:lvl1pPr>
          </a:lstStyle>
          <a:p>
            <a:pPr>
              <a:defRPr/>
            </a:pPr>
            <a:fld id="{152506B5-BAE1-4DF3-877A-548744D4B41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r>
              <a:rPr lang="en-US" smtClean="0"/>
              <a:t>S NEHRA ITE UNIT III 3.0</a:t>
            </a:r>
            <a:endParaRPr lang="en-US"/>
          </a:p>
        </p:txBody>
      </p:sp>
      <p:sp>
        <p:nvSpPr>
          <p:cNvPr id="6" name="Slide Number Placeholder 22"/>
          <p:cNvSpPr>
            <a:spLocks noGrp="1"/>
          </p:cNvSpPr>
          <p:nvPr>
            <p:ph type="sldNum" sz="quarter" idx="12"/>
          </p:nvPr>
        </p:nvSpPr>
        <p:spPr/>
        <p:txBody>
          <a:bodyPr/>
          <a:lstStyle>
            <a:lvl1pPr>
              <a:defRPr/>
            </a:lvl1pPr>
          </a:lstStyle>
          <a:p>
            <a:pPr>
              <a:defRPr/>
            </a:pPr>
            <a:fld id="{9A935DBD-879E-4E78-A243-3068B2EEEF9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600200"/>
            <a:ext cx="7772400" cy="4530725"/>
          </a:xfrm>
        </p:spPr>
        <p:txBody>
          <a:bodyPr>
            <a:normAutofit/>
          </a:bodyPr>
          <a:lstStyle/>
          <a:p>
            <a:pPr lvl="0"/>
            <a:endParaRPr lang="en-US" noProof="0" smtClean="0"/>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r>
              <a:rPr lang="en-US" smtClean="0"/>
              <a:t>S NEHRA ITE UNIT III 3.0</a:t>
            </a:r>
            <a:endParaRPr lang="en-US"/>
          </a:p>
        </p:txBody>
      </p:sp>
      <p:sp>
        <p:nvSpPr>
          <p:cNvPr id="6" name="Slide Number Placeholder 22"/>
          <p:cNvSpPr>
            <a:spLocks noGrp="1"/>
          </p:cNvSpPr>
          <p:nvPr>
            <p:ph type="sldNum" sz="quarter" idx="12"/>
          </p:nvPr>
        </p:nvSpPr>
        <p:spPr/>
        <p:txBody>
          <a:bodyPr/>
          <a:lstStyle>
            <a:lvl1pPr>
              <a:defRPr/>
            </a:lvl1pPr>
          </a:lstStyle>
          <a:p>
            <a:pPr>
              <a:defRPr/>
            </a:pPr>
            <a:fld id="{74A3549B-AFB1-406D-B088-EA98660B2EC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600200"/>
            <a:ext cx="7467600" cy="4873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p:txBody>
          <a:bodyPr rtlCol="0"/>
          <a:lstStyle>
            <a:lvl1pPr>
              <a:defRPr/>
            </a:lvl1pPr>
          </a:lstStyle>
          <a:p>
            <a:pPr>
              <a:defRPr/>
            </a:pPr>
            <a:endParaRPr lang="en-US"/>
          </a:p>
        </p:txBody>
      </p:sp>
      <p:sp>
        <p:nvSpPr>
          <p:cNvPr id="5" name="Slide Number Placeholder 8"/>
          <p:cNvSpPr>
            <a:spLocks noGrp="1"/>
          </p:cNvSpPr>
          <p:nvPr>
            <p:ph type="sldNum" sz="quarter" idx="11"/>
          </p:nvPr>
        </p:nvSpPr>
        <p:spPr/>
        <p:txBody>
          <a:bodyPr rtlCol="0"/>
          <a:lstStyle>
            <a:lvl1pPr>
              <a:defRPr/>
            </a:lvl1pPr>
          </a:lstStyle>
          <a:p>
            <a:pPr>
              <a:defRPr/>
            </a:pPr>
            <a:fld id="{3CA0BCA1-05BB-4C6E-A712-23531A4BDB17}" type="slidenum">
              <a:rPr lang="en-US"/>
              <a:pPr>
                <a:defRPr/>
              </a:pPr>
              <a:t>‹#›</a:t>
            </a:fld>
            <a:endParaRPr lang="en-US"/>
          </a:p>
        </p:txBody>
      </p:sp>
      <p:sp>
        <p:nvSpPr>
          <p:cNvPr id="6" name="Footer Placeholder 9"/>
          <p:cNvSpPr>
            <a:spLocks noGrp="1"/>
          </p:cNvSpPr>
          <p:nvPr>
            <p:ph type="ftr" sz="quarter" idx="12"/>
          </p:nvPr>
        </p:nvSpPr>
        <p:spPr/>
        <p:txBody>
          <a:bodyPr rtlCol="0"/>
          <a:lstStyle>
            <a:lvl1pPr>
              <a:defRPr smtClean="0"/>
            </a:lvl1pPr>
          </a:lstStyle>
          <a:p>
            <a:pPr>
              <a:defRPr/>
            </a:pPr>
            <a:r>
              <a:rPr lang="en-US" smtClean="0"/>
              <a:t>S NEHRA ITE UNIT III 3.0</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Straight Connector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latin typeface="Arial" charset="0"/>
            </a:endParaRPr>
          </a:p>
        </p:txBody>
      </p:sp>
      <p:sp>
        <p:nvSpPr>
          <p:cNvPr id="9" name="Straight Connector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latin typeface="Arial" charset="0"/>
            </a:endParaRPr>
          </a:p>
        </p:txBody>
      </p:sp>
      <p:sp>
        <p:nvSpPr>
          <p:cNvPr id="10" name="Straight Connector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endParaRPr>
          </a:p>
        </p:txBody>
      </p:sp>
      <p:sp>
        <p:nvSpPr>
          <p:cNvPr id="11" name="Straight Connector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latin typeface="Arial" charset="0"/>
            </a:endParaRPr>
          </a:p>
        </p:txBody>
      </p:sp>
      <p:sp>
        <p:nvSpPr>
          <p:cNvPr id="12" name="Straight Connector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endParaRPr>
          </a:p>
        </p:txBody>
      </p:sp>
      <p:sp>
        <p:nvSpPr>
          <p:cNvPr id="13" name="Rectangle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4" name="Oval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Oval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Oval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Oval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Oval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Straight Connector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a:lvl1pPr>
          </a:lstStyle>
          <a:p>
            <a:pPr>
              <a:defRPr/>
            </a:pPr>
            <a:endParaRPr lang="en-US"/>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smtClean="0"/>
            </a:lvl1pPr>
          </a:lstStyle>
          <a:p>
            <a:pPr>
              <a:defRPr/>
            </a:pPr>
            <a:r>
              <a:rPr lang="en-US" smtClean="0"/>
              <a:t>S NEHRA ITE UNIT III 3.0</a:t>
            </a:r>
            <a:endParaRPr lang="en-US"/>
          </a:p>
        </p:txBody>
      </p:sp>
      <p:sp>
        <p:nvSpPr>
          <p:cNvPr id="22" name="Slide Number Placeholder 5"/>
          <p:cNvSpPr>
            <a:spLocks noGrp="1"/>
          </p:cNvSpPr>
          <p:nvPr>
            <p:ph type="sldNum" sz="quarter" idx="12"/>
          </p:nvPr>
        </p:nvSpPr>
        <p:spPr bwMode="auto">
          <a:xfrm>
            <a:off x="1339850" y="4929188"/>
            <a:ext cx="609600" cy="517525"/>
          </a:xfrm>
        </p:spPr>
        <p:txBody>
          <a:bodyPr/>
          <a:lstStyle>
            <a:lvl1pPr>
              <a:defRPr/>
            </a:lvl1pPr>
          </a:lstStyle>
          <a:p>
            <a:pPr>
              <a:defRPr/>
            </a:pPr>
            <a:fld id="{EC5454DF-2CB1-4351-B2E1-68349F5D6303}"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270248"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r>
              <a:rPr lang="en-US" smtClean="0"/>
              <a:t>S NEHRA ITE UNIT III 3.0</a:t>
            </a:r>
            <a:endParaRPr lang="en-US"/>
          </a:p>
        </p:txBody>
      </p:sp>
      <p:sp>
        <p:nvSpPr>
          <p:cNvPr id="7" name="Slide Number Placeholder 22"/>
          <p:cNvSpPr>
            <a:spLocks noGrp="1"/>
          </p:cNvSpPr>
          <p:nvPr>
            <p:ph type="sldNum" sz="quarter" idx="12"/>
          </p:nvPr>
        </p:nvSpPr>
        <p:spPr/>
        <p:txBody>
          <a:bodyPr/>
          <a:lstStyle>
            <a:lvl1pPr>
              <a:defRPr/>
            </a:lvl1pPr>
          </a:lstStyle>
          <a:p>
            <a:pPr>
              <a:defRPr/>
            </a:pPr>
            <a:fld id="{D754B126-F6B7-41E0-B524-32FB0184CAE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457200"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371975"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7" name="Date Placeholder 13"/>
          <p:cNvSpPr>
            <a:spLocks noGrp="1"/>
          </p:cNvSpPr>
          <p:nvPr>
            <p:ph type="dt" sz="half" idx="10"/>
          </p:nvPr>
        </p:nvSpPr>
        <p:spPr/>
        <p:txBody>
          <a:bodyPr/>
          <a:lstStyle>
            <a:lvl1pPr>
              <a:defRPr/>
            </a:lvl1pPr>
          </a:lstStyle>
          <a:p>
            <a:pPr>
              <a:defRPr/>
            </a:pPr>
            <a:endParaRPr lang="en-US"/>
          </a:p>
        </p:txBody>
      </p:sp>
      <p:sp>
        <p:nvSpPr>
          <p:cNvPr id="8" name="Footer Placeholder 2"/>
          <p:cNvSpPr>
            <a:spLocks noGrp="1"/>
          </p:cNvSpPr>
          <p:nvPr>
            <p:ph type="ftr" sz="quarter" idx="11"/>
          </p:nvPr>
        </p:nvSpPr>
        <p:spPr/>
        <p:txBody>
          <a:bodyPr/>
          <a:lstStyle>
            <a:lvl1pPr>
              <a:defRPr/>
            </a:lvl1pPr>
          </a:lstStyle>
          <a:p>
            <a:pPr>
              <a:defRPr/>
            </a:pPr>
            <a:r>
              <a:rPr lang="en-US" smtClean="0"/>
              <a:t>S NEHRA ITE UNIT III 3.0</a:t>
            </a:r>
            <a:endParaRPr lang="en-US"/>
          </a:p>
        </p:txBody>
      </p:sp>
      <p:sp>
        <p:nvSpPr>
          <p:cNvPr id="9" name="Slide Number Placeholder 22"/>
          <p:cNvSpPr>
            <a:spLocks noGrp="1"/>
          </p:cNvSpPr>
          <p:nvPr>
            <p:ph type="sldNum" sz="quarter" idx="12"/>
          </p:nvPr>
        </p:nvSpPr>
        <p:spPr/>
        <p:txBody>
          <a:bodyPr/>
          <a:lstStyle>
            <a:lvl1pPr>
              <a:defRPr/>
            </a:lvl1pPr>
          </a:lstStyle>
          <a:p>
            <a:pPr>
              <a:defRPr/>
            </a:pPr>
            <a:fld id="{4DAFDFC3-5C42-4AC6-8EC5-B0E7A30DF1B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p:txBody>
          <a:bodyPr rtlCol="0"/>
          <a:lstStyle>
            <a:lvl1pPr>
              <a:defRPr/>
            </a:lvl1pPr>
          </a:lstStyle>
          <a:p>
            <a:pPr>
              <a:defRPr/>
            </a:pPr>
            <a:endParaRPr lang="en-US"/>
          </a:p>
        </p:txBody>
      </p:sp>
      <p:sp>
        <p:nvSpPr>
          <p:cNvPr id="4" name="Slide Number Placeholder 6"/>
          <p:cNvSpPr>
            <a:spLocks noGrp="1"/>
          </p:cNvSpPr>
          <p:nvPr>
            <p:ph type="sldNum" sz="quarter" idx="11"/>
          </p:nvPr>
        </p:nvSpPr>
        <p:spPr/>
        <p:txBody>
          <a:bodyPr rtlCol="0"/>
          <a:lstStyle>
            <a:lvl1pPr>
              <a:defRPr/>
            </a:lvl1pPr>
          </a:lstStyle>
          <a:p>
            <a:pPr>
              <a:defRPr/>
            </a:pPr>
            <a:fld id="{01CE94D0-B295-461C-9A1C-A6CF6614F04E}" type="slidenum">
              <a:rPr lang="en-US"/>
              <a:pPr>
                <a:defRPr/>
              </a:pPr>
              <a:t>‹#›</a:t>
            </a:fld>
            <a:endParaRPr lang="en-US"/>
          </a:p>
        </p:txBody>
      </p:sp>
      <p:sp>
        <p:nvSpPr>
          <p:cNvPr id="5" name="Footer Placeholder 7"/>
          <p:cNvSpPr>
            <a:spLocks noGrp="1"/>
          </p:cNvSpPr>
          <p:nvPr>
            <p:ph type="ftr" sz="quarter" idx="12"/>
          </p:nvPr>
        </p:nvSpPr>
        <p:spPr/>
        <p:txBody>
          <a:bodyPr rtlCol="0"/>
          <a:lstStyle>
            <a:lvl1pPr>
              <a:defRPr smtClean="0"/>
            </a:lvl1pPr>
          </a:lstStyle>
          <a:p>
            <a:pPr>
              <a:defRPr/>
            </a:pPr>
            <a:r>
              <a:rPr lang="en-US" smtClean="0"/>
              <a:t>S NEHRA ITE UNIT III 3.0</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r>
              <a:rPr lang="en-US" smtClean="0"/>
              <a:t>S NEHRA ITE UNIT III 3.0</a:t>
            </a:r>
            <a:endParaRPr lang="en-US"/>
          </a:p>
        </p:txBody>
      </p:sp>
      <p:sp>
        <p:nvSpPr>
          <p:cNvPr id="4" name="Slide Number Placeholder 22"/>
          <p:cNvSpPr>
            <a:spLocks noGrp="1"/>
          </p:cNvSpPr>
          <p:nvPr>
            <p:ph type="sldNum" sz="quarter" idx="12"/>
          </p:nvPr>
        </p:nvSpPr>
        <p:spPr/>
        <p:txBody>
          <a:bodyPr/>
          <a:lstStyle>
            <a:lvl1pPr>
              <a:defRPr/>
            </a:lvl1pPr>
          </a:lstStyle>
          <a:p>
            <a:pPr>
              <a:defRPr/>
            </a:pPr>
            <a:fld id="{B03688C4-D936-4192-8A05-93FA1C238E8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latin typeface="Arial" charset="0"/>
            </a:endParaRPr>
          </a:p>
        </p:txBody>
      </p:sp>
      <p:sp>
        <p:nvSpPr>
          <p:cNvPr id="6" name="Straight Connector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latin typeface="Arial" charset="0"/>
            </a:endParaRPr>
          </a:p>
        </p:txBody>
      </p:sp>
      <p:sp>
        <p:nvSpPr>
          <p:cNvPr id="7" name="Straight Connector 6"/>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latin typeface="Arial" charset="0"/>
            </a:endParaRPr>
          </a:p>
        </p:txBody>
      </p:sp>
      <p:sp>
        <p:nvSpPr>
          <p:cNvPr id="8" name="Straight Connector 7"/>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latin typeface="Arial" charset="0"/>
            </a:endParaRPr>
          </a:p>
        </p:txBody>
      </p:sp>
      <p:sp>
        <p:nvSpPr>
          <p:cNvPr id="9" name="Rectangle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Straight Connector 9"/>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latin typeface="Arial" charset="0"/>
            </a:endParaRPr>
          </a:p>
        </p:txBody>
      </p:sp>
      <p:sp>
        <p:nvSpPr>
          <p:cNvPr id="11" name="Oval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smtClean="0"/>
              <a:t>Click to edit Master title style</a:t>
            </a:r>
            <a:endParaRPr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20"/>
          <p:cNvSpPr>
            <a:spLocks noGrp="1"/>
          </p:cNvSpPr>
          <p:nvPr>
            <p:ph type="dt" sz="half" idx="10"/>
          </p:nvPr>
        </p:nvSpPr>
        <p:spPr/>
        <p:txBody>
          <a:bodyPr rtlCol="0"/>
          <a:lstStyle>
            <a:lvl1pPr>
              <a:defRPr/>
            </a:lvl1pPr>
          </a:lstStyle>
          <a:p>
            <a:pPr>
              <a:defRPr/>
            </a:pPr>
            <a:endParaRPr lang="en-US"/>
          </a:p>
        </p:txBody>
      </p:sp>
      <p:sp>
        <p:nvSpPr>
          <p:cNvPr id="13" name="Slide Number Placeholder 21"/>
          <p:cNvSpPr>
            <a:spLocks noGrp="1"/>
          </p:cNvSpPr>
          <p:nvPr>
            <p:ph type="sldNum" sz="quarter" idx="11"/>
          </p:nvPr>
        </p:nvSpPr>
        <p:spPr/>
        <p:txBody>
          <a:bodyPr rtlCol="0"/>
          <a:lstStyle>
            <a:lvl1pPr>
              <a:defRPr/>
            </a:lvl1pPr>
          </a:lstStyle>
          <a:p>
            <a:pPr>
              <a:defRPr/>
            </a:pPr>
            <a:fld id="{A4A021A0-6E61-495E-848E-70A6D4EE5181}" type="slidenum">
              <a:rPr lang="en-US"/>
              <a:pPr>
                <a:defRPr/>
              </a:pPr>
              <a:t>‹#›</a:t>
            </a:fld>
            <a:endParaRPr lang="en-US"/>
          </a:p>
        </p:txBody>
      </p:sp>
      <p:sp>
        <p:nvSpPr>
          <p:cNvPr id="14" name="Footer Placeholder 22"/>
          <p:cNvSpPr>
            <a:spLocks noGrp="1"/>
          </p:cNvSpPr>
          <p:nvPr>
            <p:ph type="ftr" sz="quarter" idx="12"/>
          </p:nvPr>
        </p:nvSpPr>
        <p:spPr/>
        <p:txBody>
          <a:bodyPr rtlCol="0"/>
          <a:lstStyle>
            <a:lvl1pPr>
              <a:defRPr smtClean="0"/>
            </a:lvl1pPr>
          </a:lstStyle>
          <a:p>
            <a:pPr>
              <a:defRPr/>
            </a:pPr>
            <a:r>
              <a:rPr lang="en-US" smtClean="0"/>
              <a:t>S NEHRA ITE UNIT III 3.0</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endParaRPr>
          </a:p>
        </p:txBody>
      </p:sp>
      <p:sp>
        <p:nvSpPr>
          <p:cNvPr id="6" name="Oval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Straight Connector 6"/>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a:defRPr/>
            </a:pPr>
            <a:endParaRPr lang="en-US">
              <a:latin typeface="Arial" charset="0"/>
            </a:endParaRPr>
          </a:p>
        </p:txBody>
      </p:sp>
      <p:sp>
        <p:nvSpPr>
          <p:cNvPr id="8" name="Rectangle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traight Connector 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latin typeface="Arial" charset="0"/>
            </a:endParaRPr>
          </a:p>
        </p:txBody>
      </p:sp>
      <p:sp>
        <p:nvSpPr>
          <p:cNvPr id="10" name="Straight Connector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latin typeface="Arial" charset="0"/>
            </a:endParaRPr>
          </a:p>
        </p:txBody>
      </p:sp>
      <p:sp>
        <p:nvSpPr>
          <p:cNvPr id="11" name="Straight Connector 10"/>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latin typeface="Arial" charset="0"/>
            </a:endParaRPr>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smtClean="0"/>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endParaRPr lang="en-US"/>
          </a:p>
        </p:txBody>
      </p:sp>
      <p:sp>
        <p:nvSpPr>
          <p:cNvPr id="13" name="Slide Number Placeholder 17"/>
          <p:cNvSpPr>
            <a:spLocks noGrp="1"/>
          </p:cNvSpPr>
          <p:nvPr>
            <p:ph type="sldNum" sz="quarter" idx="11"/>
          </p:nvPr>
        </p:nvSpPr>
        <p:spPr/>
        <p:txBody>
          <a:bodyPr rtlCol="0"/>
          <a:lstStyle>
            <a:lvl1pPr>
              <a:defRPr/>
            </a:lvl1pPr>
          </a:lstStyle>
          <a:p>
            <a:pPr>
              <a:defRPr/>
            </a:pPr>
            <a:fld id="{AABA06FF-A119-4321-AB42-C2974065A9E9}" type="slidenum">
              <a:rPr lang="en-US"/>
              <a:pPr>
                <a:defRPr/>
              </a:pPr>
              <a:t>‹#›</a:t>
            </a:fld>
            <a:endParaRPr lang="en-US"/>
          </a:p>
        </p:txBody>
      </p:sp>
      <p:sp>
        <p:nvSpPr>
          <p:cNvPr id="14" name="Footer Placeholder 20"/>
          <p:cNvSpPr>
            <a:spLocks noGrp="1"/>
          </p:cNvSpPr>
          <p:nvPr>
            <p:ph type="ftr" sz="quarter" idx="12"/>
          </p:nvPr>
        </p:nvSpPr>
        <p:spPr/>
        <p:txBody>
          <a:bodyPr rtlCol="0"/>
          <a:lstStyle>
            <a:lvl1pPr>
              <a:defRPr smtClean="0"/>
            </a:lvl1pPr>
          </a:lstStyle>
          <a:p>
            <a:pPr>
              <a:defRPr/>
            </a:pPr>
            <a:r>
              <a:rPr lang="en-US" smtClean="0"/>
              <a:t>S NEHRA ITE UNIT III 3.0</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latin typeface="Arial" charset="0"/>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smtClean="0"/>
              <a:t>Click to edit Master title style</a:t>
            </a:r>
            <a:endParaRPr lang="en-US"/>
          </a:p>
        </p:txBody>
      </p:sp>
      <p:sp>
        <p:nvSpPr>
          <p:cNvPr id="1028" name="Text Placeholder 12"/>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anchor="ctr" anchorCtr="0"/>
          <a:lstStyle>
            <a:lvl1pPr algn="r" eaLnBrk="1" latinLnBrk="0" hangingPunct="1">
              <a:defRPr kumimoji="0" sz="1200">
                <a:solidFill>
                  <a:schemeClr val="tx2"/>
                </a:solidFill>
                <a:latin typeface="Arial" charset="0"/>
              </a:defRPr>
            </a:lvl1pPr>
          </a:lstStyle>
          <a:p>
            <a:pPr>
              <a:defRPr/>
            </a:pPr>
            <a:endParaRPr lang="en-US"/>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defRPr kumimoji="0" sz="1200" smtClean="0">
                <a:solidFill>
                  <a:schemeClr val="tx2"/>
                </a:solidFill>
                <a:latin typeface="Arial" charset="0"/>
              </a:defRPr>
            </a:lvl1pPr>
          </a:lstStyle>
          <a:p>
            <a:pPr>
              <a:defRPr/>
            </a:pPr>
            <a:r>
              <a:rPr lang="en-US" smtClean="0"/>
              <a:t>S NEHRA ITE UNIT III 3.0</a:t>
            </a: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endParaRPr>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latin typeface="Arial" charset="0"/>
            </a:endParaRP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latin typeface="Arial" charset="0"/>
            </a:endParaRPr>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3" name="Slide Number Placeholder 22"/>
          <p:cNvSpPr>
            <a:spLocks noGrp="1"/>
          </p:cNvSpPr>
          <p:nvPr>
            <p:ph type="sldNum" sz="quarter" idx="4"/>
          </p:nvPr>
        </p:nvSpPr>
        <p:spPr>
          <a:xfrm>
            <a:off x="8129588" y="5734050"/>
            <a:ext cx="609600" cy="520700"/>
          </a:xfrm>
          <a:prstGeom prst="rect">
            <a:avLst/>
          </a:prstGeom>
        </p:spPr>
        <p:txBody>
          <a:bodyPr vert="horz" anchor="ctr"/>
          <a:lstStyle>
            <a:lvl1pPr algn="ctr" eaLnBrk="1" latinLnBrk="0" hangingPunct="1">
              <a:defRPr kumimoji="0" sz="1400" b="1">
                <a:solidFill>
                  <a:srgbClr val="FFFFFF"/>
                </a:solidFill>
                <a:latin typeface="Arial" charset="0"/>
              </a:defRPr>
            </a:lvl1pPr>
          </a:lstStyle>
          <a:p>
            <a:pPr>
              <a:defRPr/>
            </a:pPr>
            <a:fld id="{DE06B49F-2062-47E1-A2DD-B19DBBEDAD6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792" r:id="rId4"/>
    <p:sldLayoutId id="2147483793" r:id="rId5"/>
    <p:sldLayoutId id="2147483801" r:id="rId6"/>
    <p:sldLayoutId id="2147483794" r:id="rId7"/>
    <p:sldLayoutId id="2147483802" r:id="rId8"/>
    <p:sldLayoutId id="2147483803" r:id="rId9"/>
    <p:sldLayoutId id="2147483795" r:id="rId10"/>
    <p:sldLayoutId id="2147483796" r:id="rId11"/>
    <p:sldLayoutId id="2147483797" r:id="rId12"/>
  </p:sldLayoutIdLst>
  <p:hf hd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a:defRPr>
      </a:lvl2pPr>
      <a:lvl3pPr algn="l" rtl="0" eaLnBrk="0" fontAlgn="base" hangingPunct="0">
        <a:spcBef>
          <a:spcPct val="0"/>
        </a:spcBef>
        <a:spcAft>
          <a:spcPct val="0"/>
        </a:spcAft>
        <a:defRPr sz="3000">
          <a:solidFill>
            <a:schemeClr val="tx2"/>
          </a:solidFill>
          <a:latin typeface="Century Schoolbook"/>
        </a:defRPr>
      </a:lvl3pPr>
      <a:lvl4pPr algn="l" rtl="0" eaLnBrk="0" fontAlgn="base" hangingPunct="0">
        <a:spcBef>
          <a:spcPct val="0"/>
        </a:spcBef>
        <a:spcAft>
          <a:spcPct val="0"/>
        </a:spcAft>
        <a:defRPr sz="3000">
          <a:solidFill>
            <a:schemeClr val="tx2"/>
          </a:solidFill>
          <a:latin typeface="Century Schoolbook"/>
        </a:defRPr>
      </a:lvl4pPr>
      <a:lvl5pPr algn="l" rtl="0" eaLnBrk="0" fontAlgn="base" hangingPunct="0">
        <a:spcBef>
          <a:spcPct val="0"/>
        </a:spcBef>
        <a:spcAft>
          <a:spcPct val="0"/>
        </a:spcAft>
        <a:defRPr sz="3000">
          <a:solidFill>
            <a:schemeClr val="tx2"/>
          </a:solidFill>
          <a:latin typeface="Century Schoolbook"/>
        </a:defRPr>
      </a:lvl5pPr>
      <a:lvl6pPr marL="457200" algn="l" rtl="0" fontAlgn="base">
        <a:spcBef>
          <a:spcPct val="0"/>
        </a:spcBef>
        <a:spcAft>
          <a:spcPct val="0"/>
        </a:spcAft>
        <a:defRPr sz="3000">
          <a:solidFill>
            <a:schemeClr val="tx2"/>
          </a:solidFill>
          <a:latin typeface="Century Schoolbook"/>
        </a:defRPr>
      </a:lvl6pPr>
      <a:lvl7pPr marL="914400" algn="l" rtl="0" fontAlgn="base">
        <a:spcBef>
          <a:spcPct val="0"/>
        </a:spcBef>
        <a:spcAft>
          <a:spcPct val="0"/>
        </a:spcAft>
        <a:defRPr sz="3000">
          <a:solidFill>
            <a:schemeClr val="tx2"/>
          </a:solidFill>
          <a:latin typeface="Century Schoolbook"/>
        </a:defRPr>
      </a:lvl7pPr>
      <a:lvl8pPr marL="1371600" algn="l" rtl="0" fontAlgn="base">
        <a:spcBef>
          <a:spcPct val="0"/>
        </a:spcBef>
        <a:spcAft>
          <a:spcPct val="0"/>
        </a:spcAft>
        <a:defRPr sz="3000">
          <a:solidFill>
            <a:schemeClr val="tx2"/>
          </a:solidFill>
          <a:latin typeface="Century Schoolbook"/>
        </a:defRPr>
      </a:lvl8pPr>
      <a:lvl9pPr marL="1828800" algn="l" rtl="0" fontAlgn="base">
        <a:spcBef>
          <a:spcPct val="0"/>
        </a:spcBef>
        <a:spcAft>
          <a:spcPct val="0"/>
        </a:spcAft>
        <a:defRPr sz="3000">
          <a:solidFill>
            <a:schemeClr val="tx2"/>
          </a:solidFill>
          <a:latin typeface="Century Schoolbook"/>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sz="2400"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sz="2000"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3124200"/>
            <a:ext cx="6172200" cy="1893888"/>
          </a:xfrm>
        </p:spPr>
        <p:txBody>
          <a:bodyPr/>
          <a:lstStyle/>
          <a:p>
            <a:pPr eaLnBrk="1" fontAlgn="auto" hangingPunct="1">
              <a:spcAft>
                <a:spcPts val="0"/>
              </a:spcAft>
              <a:defRPr/>
            </a:pPr>
            <a:r>
              <a:rPr lang="en-US" dirty="0" smtClean="0"/>
              <a:t>Unit - iii</a:t>
            </a:r>
            <a:endParaRPr lang="en-US" dirty="0"/>
          </a:p>
        </p:txBody>
      </p:sp>
      <p:sp>
        <p:nvSpPr>
          <p:cNvPr id="8195" name="Subtitle 2"/>
          <p:cNvSpPr>
            <a:spLocks noGrp="1"/>
          </p:cNvSpPr>
          <p:nvPr>
            <p:ph type="subTitle" idx="1"/>
          </p:nvPr>
        </p:nvSpPr>
        <p:spPr>
          <a:xfrm>
            <a:off x="2286000" y="5003800"/>
            <a:ext cx="6172200" cy="1371600"/>
          </a:xfrm>
        </p:spPr>
        <p:txBody>
          <a:bodyPr/>
          <a:lstStyle/>
          <a:p>
            <a:pPr eaLnBrk="1" hangingPunct="1"/>
            <a:r>
              <a:rPr lang="en-US" smtClean="0"/>
              <a:t>Theory of Production </a:t>
            </a:r>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fontAlgn="auto" hangingPunct="1">
              <a:spcAft>
                <a:spcPts val="0"/>
              </a:spcAft>
              <a:defRPr/>
            </a:pPr>
            <a:r>
              <a:rPr lang="en-US" smtClean="0"/>
              <a:t>ASSUMPTIONS</a:t>
            </a:r>
          </a:p>
        </p:txBody>
      </p:sp>
      <p:sp>
        <p:nvSpPr>
          <p:cNvPr id="2051" name="Rectangle 3"/>
          <p:cNvSpPr>
            <a:spLocks noGrp="1" noChangeArrowheads="1"/>
          </p:cNvSpPr>
          <p:nvPr>
            <p:ph sz="quarter" idx="1"/>
          </p:nvPr>
        </p:nvSpPr>
        <p:spPr>
          <a:xfrm>
            <a:off x="457200" y="1600200"/>
            <a:ext cx="7467600" cy="4873625"/>
          </a:xfrm>
        </p:spPr>
        <p:txBody>
          <a:bodyPr/>
          <a:lstStyle/>
          <a:p>
            <a:pPr marL="609600" indent="-609600" eaLnBrk="1" hangingPunct="1">
              <a:buFont typeface="Wingdings" pitchFamily="2" charset="2"/>
              <a:buAutoNum type="arabicPeriod"/>
            </a:pPr>
            <a:r>
              <a:rPr lang="en-US" dirty="0" smtClean="0"/>
              <a:t>Technology will remain constant</a:t>
            </a:r>
          </a:p>
          <a:p>
            <a:pPr marL="609600" indent="-609600" eaLnBrk="1" hangingPunct="1">
              <a:buFont typeface="Wingdings" pitchFamily="2" charset="2"/>
              <a:buAutoNum type="arabicPeriod"/>
            </a:pPr>
            <a:r>
              <a:rPr lang="en-US" dirty="0" smtClean="0"/>
              <a:t>Variable factors are homogeneous</a:t>
            </a:r>
          </a:p>
          <a:p>
            <a:pPr marL="609600" indent="-609600" eaLnBrk="1" hangingPunct="1">
              <a:buFont typeface="Wingdings" pitchFamily="2" charset="2"/>
              <a:buAutoNum type="arabicPeriod"/>
            </a:pPr>
            <a:r>
              <a:rPr lang="en-US" dirty="0" smtClean="0"/>
              <a:t>Proportion of various productive factors may be combined should be variable</a:t>
            </a:r>
          </a:p>
          <a:p>
            <a:pPr marL="609600" indent="-609600" eaLnBrk="1" hangingPunct="1">
              <a:buFont typeface="Wingdings" pitchFamily="2" charset="2"/>
              <a:buAutoNum type="arabicPeriod"/>
            </a:pPr>
            <a:r>
              <a:rPr lang="en-US" dirty="0" smtClean="0"/>
              <a:t>Addition to the variable </a:t>
            </a:r>
            <a:r>
              <a:rPr lang="en-US" dirty="0" smtClean="0"/>
              <a:t>input </a:t>
            </a:r>
            <a:r>
              <a:rPr lang="en-US" dirty="0" smtClean="0"/>
              <a:t>is made in equal increment</a:t>
            </a:r>
          </a:p>
          <a:p>
            <a:pPr marL="0" indent="0" eaLnBrk="1" hangingPunct="1">
              <a:buNone/>
            </a:pPr>
            <a:endParaRPr lang="en-US" dirty="0" smtClean="0"/>
          </a:p>
        </p:txBody>
      </p:sp>
      <p:sp>
        <p:nvSpPr>
          <p:cNvPr id="16388"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421C8B3B-7E5A-4786-85F8-1B5514942EF8}" type="slidenum">
              <a:rPr lang="en-US" smtClean="0">
                <a:latin typeface="Arial" pitchFamily="34" charset="0"/>
              </a:rPr>
              <a:pPr/>
              <a:t>10</a:t>
            </a:fld>
            <a:endParaRPr lang="en-US" smtClean="0">
              <a:latin typeface="Arial" pitchFamily="34" charset="0"/>
            </a:endParaRPr>
          </a:p>
        </p:txBody>
      </p:sp>
      <p:sp>
        <p:nvSpPr>
          <p:cNvPr id="16389"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en-US" smtClean="0">
                <a:latin typeface="Arial" pitchFamily="34" charset="0"/>
              </a:rPr>
              <a:t>S NEHRA ITE UNIT III 3.0</a:t>
            </a:r>
            <a:endParaRPr lang="en-US">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1">
                                            <p:txEl>
                                              <p:pRg st="0" end="0"/>
                                            </p:txEl>
                                          </p:spTgt>
                                        </p:tgtEl>
                                        <p:attrNameLst>
                                          <p:attrName>style.visibility</p:attrName>
                                        </p:attrNameLst>
                                      </p:cBhvr>
                                      <p:to>
                                        <p:strVal val="visible"/>
                                      </p:to>
                                    </p:set>
                                    <p:animEffect transition="in" filter="wipe(left)">
                                      <p:cBhvr>
                                        <p:cTn id="12" dur="500"/>
                                        <p:tgtEl>
                                          <p:spTgt spid="205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51">
                                            <p:txEl>
                                              <p:pRg st="1" end="1"/>
                                            </p:txEl>
                                          </p:spTgt>
                                        </p:tgtEl>
                                        <p:attrNameLst>
                                          <p:attrName>style.visibility</p:attrName>
                                        </p:attrNameLst>
                                      </p:cBhvr>
                                      <p:to>
                                        <p:strVal val="visible"/>
                                      </p:to>
                                    </p:set>
                                    <p:animEffect transition="in" filter="wipe(left)">
                                      <p:cBhvr>
                                        <p:cTn id="17" dur="500"/>
                                        <p:tgtEl>
                                          <p:spTgt spid="205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51">
                                            <p:txEl>
                                              <p:pRg st="2" end="2"/>
                                            </p:txEl>
                                          </p:spTgt>
                                        </p:tgtEl>
                                        <p:attrNameLst>
                                          <p:attrName>style.visibility</p:attrName>
                                        </p:attrNameLst>
                                      </p:cBhvr>
                                      <p:to>
                                        <p:strVal val="visible"/>
                                      </p:to>
                                    </p:set>
                                    <p:animEffect transition="in" filter="wipe(left)">
                                      <p:cBhvr>
                                        <p:cTn id="22" dur="500"/>
                                        <p:tgtEl>
                                          <p:spTgt spid="205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51">
                                            <p:txEl>
                                              <p:pRg st="3" end="3"/>
                                            </p:txEl>
                                          </p:spTgt>
                                        </p:tgtEl>
                                        <p:attrNameLst>
                                          <p:attrName>style.visibility</p:attrName>
                                        </p:attrNameLst>
                                      </p:cBhvr>
                                      <p:to>
                                        <p:strVal val="visible"/>
                                      </p:to>
                                    </p:set>
                                    <p:animEffect transition="in" filter="wipe(left)">
                                      <p:cBhvr>
                                        <p:cTn id="27" dur="500"/>
                                        <p:tgtEl>
                                          <p:spTgt spid="20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205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152400" y="277813"/>
            <a:ext cx="8534400" cy="560387"/>
          </a:xfrm>
        </p:spPr>
        <p:txBody>
          <a:bodyPr>
            <a:normAutofit fontScale="90000"/>
          </a:bodyPr>
          <a:lstStyle/>
          <a:p>
            <a:pPr eaLnBrk="1" fontAlgn="auto" hangingPunct="1">
              <a:spcAft>
                <a:spcPts val="0"/>
              </a:spcAft>
              <a:defRPr/>
            </a:pPr>
            <a:r>
              <a:rPr lang="en-US" sz="3800" dirty="0" smtClean="0"/>
              <a:t>Law of variable proportion schedule</a:t>
            </a:r>
          </a:p>
        </p:txBody>
      </p:sp>
      <p:graphicFrame>
        <p:nvGraphicFramePr>
          <p:cNvPr id="41043" name="Group 83"/>
          <p:cNvGraphicFramePr>
            <a:graphicFrameLocks noGrp="1"/>
          </p:cNvGraphicFramePr>
          <p:nvPr>
            <p:ph type="tbl" idx="1"/>
            <p:extLst>
              <p:ext uri="{D42A27DB-BD31-4B8C-83A1-F6EECF244321}">
                <p14:modId xmlns:p14="http://schemas.microsoft.com/office/powerpoint/2010/main" val="4162932664"/>
              </p:ext>
            </p:extLst>
          </p:nvPr>
        </p:nvGraphicFramePr>
        <p:xfrm>
          <a:off x="457200" y="990601"/>
          <a:ext cx="7950199" cy="4724403"/>
        </p:xfrm>
        <a:graphic>
          <a:graphicData uri="http://schemas.openxmlformats.org/drawingml/2006/table">
            <a:tbl>
              <a:tblPr/>
              <a:tblGrid>
                <a:gridCol w="1590347"/>
                <a:gridCol w="1590346"/>
                <a:gridCol w="1588813"/>
                <a:gridCol w="1590347"/>
                <a:gridCol w="1590346"/>
              </a:tblGrid>
              <a:tr h="87415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No of workers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smtClean="0">
                          <a:ln>
                            <a:noFill/>
                          </a:ln>
                          <a:solidFill>
                            <a:schemeClr val="tx1"/>
                          </a:solidFill>
                          <a:effectLst/>
                          <a:latin typeface="Arial" charset="0"/>
                        </a:rPr>
                        <a:t>MP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smtClean="0">
                          <a:ln>
                            <a:noFill/>
                          </a:ln>
                          <a:solidFill>
                            <a:schemeClr val="tx1"/>
                          </a:solidFill>
                          <a:effectLst/>
                          <a:latin typeface="Arial" charset="0"/>
                        </a:rPr>
                        <a:t>Stage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smtClean="0">
                          <a:ln>
                            <a:noFill/>
                          </a:ln>
                          <a:solidFill>
                            <a:srgbClr val="996633"/>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solidFill>
                  </a:tcPr>
                </a:tc>
                <a:tc rowSpan="4">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dirty="0" smtClean="0">
                          <a:ln>
                            <a:noFill/>
                          </a:ln>
                          <a:solidFill>
                            <a:schemeClr val="tx1"/>
                          </a:solidFill>
                          <a:effectLst/>
                          <a:latin typeface="Arial" charset="0"/>
                        </a:rPr>
                        <a:t>I </a:t>
                      </a:r>
                      <a:r>
                        <a:rPr kumimoji="0" lang="en-US" sz="1600" b="1" i="0" u="none" strike="noStrike" cap="none" normalizeH="0" baseline="0" dirty="0" smtClean="0">
                          <a:ln>
                            <a:noFill/>
                          </a:ln>
                          <a:solidFill>
                            <a:schemeClr val="tx1"/>
                          </a:solidFill>
                          <a:effectLst/>
                          <a:latin typeface="Arial" charset="0"/>
                        </a:rPr>
                        <a:t>stage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r>
              <a:tr h="4810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smtClean="0">
                          <a:ln>
                            <a:noFill/>
                          </a:ln>
                          <a:solidFill>
                            <a:srgbClr val="996633"/>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solidFill>
                  </a:tcPr>
                </a:tc>
                <a:tc vMerge="1">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r>
              <a:tr h="4810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smtClean="0">
                          <a:ln>
                            <a:noFill/>
                          </a:ln>
                          <a:solidFill>
                            <a:srgbClr val="996633"/>
                          </a:solidFill>
                          <a:effectLst/>
                          <a:latin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solidFill>
                  </a:tcPr>
                </a:tc>
                <a:tc vMerge="1">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r>
              <a:tr h="48260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smtClean="0">
                          <a:ln>
                            <a:noFill/>
                          </a:ln>
                          <a:solidFill>
                            <a:srgbClr val="996633"/>
                          </a:solidFill>
                          <a:effectLst/>
                          <a:latin typeface="Arial"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solidFill>
                  </a:tcPr>
                </a:tc>
                <a:tc vMerge="1">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r>
              <a:tr h="4810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smtClean="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smtClean="0">
                          <a:ln>
                            <a:noFill/>
                          </a:ln>
                          <a:solidFill>
                            <a:srgbClr val="996633"/>
                          </a:solidFill>
                          <a:effectLst/>
                          <a:latin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en-US" sz="1600" b="1" i="0" u="none" strike="noStrike" cap="none" normalizeH="0" baseline="0" dirty="0" smtClean="0">
                          <a:ln>
                            <a:noFill/>
                          </a:ln>
                          <a:solidFill>
                            <a:schemeClr val="tx1"/>
                          </a:solidFill>
                          <a:effectLst/>
                          <a:latin typeface="Arial" charset="0"/>
                        </a:rPr>
                        <a:t>II stage</a:t>
                      </a:r>
                      <a:endParaRPr kumimoji="0" lang="en-US" sz="1600" b="1" i="0" u="none" strike="noStrike" cap="none" normalizeH="0" baseline="0" dirty="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r>
              <a:tr h="4810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smtClean="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smtClean="0">
                          <a:ln>
                            <a:noFill/>
                          </a:ln>
                          <a:solidFill>
                            <a:srgbClr val="996633"/>
                          </a:solidFill>
                          <a:effectLst/>
                          <a:latin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solidFill>
                  </a:tcPr>
                </a:tc>
                <a:tc vMerge="1">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r>
              <a:tr h="4810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smtClean="0">
                          <a:ln>
                            <a:noFill/>
                          </a:ln>
                          <a:solidFill>
                            <a:schemeClr val="tx1"/>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smtClean="0">
                          <a:ln>
                            <a:noFill/>
                          </a:ln>
                          <a:solidFill>
                            <a:srgbClr val="996633"/>
                          </a:solidFill>
                          <a:effectLst/>
                          <a:latin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en-US" sz="1600" b="1" i="0" u="none" strike="noStrike" cap="none" normalizeH="0" baseline="0" dirty="0" smtClean="0">
                          <a:ln>
                            <a:noFill/>
                          </a:ln>
                          <a:solidFill>
                            <a:schemeClr val="tx1"/>
                          </a:solidFill>
                          <a:effectLst/>
                          <a:latin typeface="Arial" charset="0"/>
                        </a:rPr>
                        <a:t>III </a:t>
                      </a:r>
                      <a:r>
                        <a:rPr kumimoji="0" lang="en-US" sz="1600" b="1" i="0" u="none" strike="noStrike" cap="none" normalizeH="0" baseline="0" dirty="0" smtClean="0">
                          <a:ln>
                            <a:noFill/>
                          </a:ln>
                          <a:solidFill>
                            <a:schemeClr val="tx1"/>
                          </a:solidFill>
                          <a:effectLst/>
                          <a:latin typeface="Arial" charset="0"/>
                        </a:rPr>
                        <a:t>stage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r>
              <a:tr h="4810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smtClean="0">
                          <a:ln>
                            <a:noFill/>
                          </a:ln>
                          <a:solidFill>
                            <a:srgbClr val="996633"/>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solidFill>
                  </a:tcPr>
                </a:tc>
                <a:tc vMerge="1">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r>
            </a:tbl>
          </a:graphicData>
        </a:graphic>
      </p:graphicFrame>
      <p:sp>
        <p:nvSpPr>
          <p:cNvPr id="17473" name="Slide Number Placeholder 3"/>
          <p:cNvSpPr>
            <a:spLocks noGrp="1"/>
          </p:cNvSpPr>
          <p:nvPr>
            <p:ph type="sldNum" sz="quarter" idx="12"/>
          </p:nvPr>
        </p:nvSpPr>
        <p:spPr bwMode="auto">
          <a:xfrm>
            <a:off x="8153400" y="5715000"/>
            <a:ext cx="609600" cy="520700"/>
          </a:xfrm>
          <a:noFill/>
          <a:ln>
            <a:miter lim="800000"/>
            <a:headEnd/>
            <a:tailEnd/>
          </a:ln>
        </p:spPr>
        <p:txBody>
          <a:bodyPr wrap="square" lIns="91440" tIns="45720" rIns="91440" bIns="45720" numCol="1" anchorCtr="0" compatLnSpc="1">
            <a:prstTxWarp prst="textNoShape">
              <a:avLst/>
            </a:prstTxWarp>
          </a:bodyPr>
          <a:lstStyle/>
          <a:p>
            <a:fld id="{F0A4426F-8ED5-4D58-AAE9-622A76A88BC9}" type="slidenum">
              <a:rPr lang="en-US" smtClean="0">
                <a:latin typeface="Arial" pitchFamily="34" charset="0"/>
              </a:rPr>
              <a:pPr/>
              <a:t>11</a:t>
            </a:fld>
            <a:endParaRPr lang="en-US" smtClean="0">
              <a:latin typeface="Arial" pitchFamily="34" charset="0"/>
            </a:endParaRPr>
          </a:p>
        </p:txBody>
      </p:sp>
      <p:sp>
        <p:nvSpPr>
          <p:cNvPr id="17474" name="Footer Placeholder 4"/>
          <p:cNvSpPr>
            <a:spLocks noGrp="1"/>
          </p:cNvSpPr>
          <p:nvPr>
            <p:ph type="ftr" sz="quarter" idx="11"/>
          </p:nvPr>
        </p:nvSpPr>
        <p:spPr bwMode="auto">
          <a:noFill/>
          <a:ln>
            <a:miter lim="800000"/>
            <a:headEnd/>
            <a:tailEnd/>
          </a:ln>
        </p:spPr>
        <p:txBody>
          <a:bodyPr wrap="square" lIns="91440" tIns="45720" rIns="91440" bIns="45720" numCol="1" compatLnSpc="1">
            <a:prstTxWarp prst="textNoShape">
              <a:avLst/>
            </a:prstTxWarp>
          </a:bodyPr>
          <a:lstStyle/>
          <a:p>
            <a:r>
              <a:rPr lang="en-US" smtClean="0">
                <a:latin typeface="Arial" pitchFamily="34" charset="0"/>
              </a:rPr>
              <a:t>S NEHRA ITE UNIT III 3.0</a:t>
            </a:r>
            <a:endParaRPr lang="en-US">
              <a:latin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3CA0BCA1-05BB-4C6E-A712-23531A4BDB17}" type="slidenum">
              <a:rPr lang="en-US" smtClean="0"/>
              <a:pPr>
                <a:defRPr/>
              </a:pPr>
              <a:t>12</a:t>
            </a:fld>
            <a:endParaRPr lang="en-US"/>
          </a:p>
        </p:txBody>
      </p:sp>
      <p:sp>
        <p:nvSpPr>
          <p:cNvPr id="5" name="Footer Placeholder 4"/>
          <p:cNvSpPr>
            <a:spLocks noGrp="1"/>
          </p:cNvSpPr>
          <p:nvPr>
            <p:ph type="ftr" sz="quarter" idx="12"/>
          </p:nvPr>
        </p:nvSpPr>
        <p:spPr/>
        <p:txBody>
          <a:bodyPr/>
          <a:lstStyle/>
          <a:p>
            <a:pPr>
              <a:defRPr/>
            </a:pPr>
            <a:r>
              <a:rPr lang="en-US" smtClean="0"/>
              <a:t>S NEHRA ITE UNIT III 3.0</a:t>
            </a:r>
            <a:endParaRPr lang="en-US"/>
          </a:p>
        </p:txBody>
      </p:sp>
      <p:pic>
        <p:nvPicPr>
          <p:cNvPr id="7" name="Content Placeholder 6" descr="11"/>
          <p:cNvPicPr>
            <a:picLocks noGrp="1"/>
          </p:cNvPicPr>
          <p:nvPr>
            <p:ph sz="quarter" idx="1"/>
          </p:nvPr>
        </p:nvPicPr>
        <p:blipFill>
          <a:blip r:embed="rId2"/>
          <a:srcRect/>
          <a:stretch>
            <a:fillRect/>
          </a:stretch>
        </p:blipFill>
        <p:spPr bwMode="auto">
          <a:xfrm>
            <a:off x="990600" y="1903412"/>
            <a:ext cx="6400800" cy="42672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8848C01-F86D-4F4D-9CBF-89F5AC93D1AE}" type="slidenum">
              <a:rPr lang="en-US" smtClean="0">
                <a:latin typeface="Arial" pitchFamily="34" charset="0"/>
              </a:rPr>
              <a:pPr/>
              <a:t>13</a:t>
            </a:fld>
            <a:endParaRPr lang="en-US" smtClean="0">
              <a:latin typeface="Arial" pitchFamily="34" charset="0"/>
            </a:endParaRPr>
          </a:p>
        </p:txBody>
      </p:sp>
      <p:pic>
        <p:nvPicPr>
          <p:cNvPr id="5" name="Picture 5" descr="law-of-variable-proportion"/>
          <p:cNvPicPr>
            <a:picLocks noChangeAspect="1" noChangeArrowheads="1"/>
          </p:cNvPicPr>
          <p:nvPr/>
        </p:nvPicPr>
        <p:blipFill>
          <a:blip r:embed="rId2"/>
          <a:srcRect/>
          <a:stretch>
            <a:fillRect/>
          </a:stretch>
        </p:blipFill>
        <p:spPr bwMode="auto">
          <a:xfrm>
            <a:off x="990600" y="685800"/>
            <a:ext cx="7391400" cy="5791200"/>
          </a:xfrm>
          <a:prstGeom prst="rect">
            <a:avLst/>
          </a:prstGeom>
          <a:noFill/>
          <a:ln cmpd="sng">
            <a:solidFill>
              <a:schemeClr val="bg2">
                <a:lumMod val="50000"/>
                <a:alpha val="53000"/>
              </a:schemeClr>
            </a:solidFill>
          </a:ln>
        </p:spPr>
      </p:pic>
      <p:sp>
        <p:nvSpPr>
          <p:cNvPr id="18436" name="Footer Placeholder 3"/>
          <p:cNvSpPr>
            <a:spLocks noGrp="1"/>
          </p:cNvSpPr>
          <p:nvPr>
            <p:ph type="ftr" sz="quarter" idx="11"/>
          </p:nvPr>
        </p:nvSpPr>
        <p:spPr bwMode="auto">
          <a:noFill/>
          <a:ln>
            <a:miter lim="800000"/>
            <a:headEnd/>
            <a:tailEnd/>
          </a:ln>
        </p:spPr>
        <p:txBody>
          <a:bodyPr wrap="square" lIns="91440" tIns="45720" rIns="91440" bIns="45720" numCol="1" compatLnSpc="1">
            <a:prstTxWarp prst="textNoShape">
              <a:avLst/>
            </a:prstTxWarp>
          </a:bodyPr>
          <a:lstStyle/>
          <a:p>
            <a:r>
              <a:rPr lang="en-US" smtClean="0">
                <a:latin typeface="Arial" pitchFamily="34" charset="0"/>
              </a:rPr>
              <a:t>S NEHRA ITE UNIT III 3.0</a:t>
            </a:r>
            <a:endParaRPr lang="en-US">
              <a:latin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fontAlgn="auto" hangingPunct="1">
              <a:spcAft>
                <a:spcPts val="0"/>
              </a:spcAft>
              <a:defRPr/>
            </a:pPr>
            <a:r>
              <a:rPr lang="en-US" smtClean="0"/>
              <a:t>Stages</a:t>
            </a:r>
          </a:p>
        </p:txBody>
      </p:sp>
      <p:sp>
        <p:nvSpPr>
          <p:cNvPr id="35845" name="Rectangle 5"/>
          <p:cNvSpPr>
            <a:spLocks noGrp="1" noChangeArrowheads="1"/>
          </p:cNvSpPr>
          <p:nvPr>
            <p:ph sz="quarter" idx="1"/>
          </p:nvPr>
        </p:nvSpPr>
        <p:spPr>
          <a:xfrm>
            <a:off x="914400" y="1600200"/>
            <a:ext cx="3814763" cy="4530725"/>
          </a:xfrm>
        </p:spPr>
        <p:txBody>
          <a:bodyPr/>
          <a:lstStyle/>
          <a:p>
            <a:pPr marL="533400" indent="-533400" eaLnBrk="1" hangingPunct="1"/>
            <a:r>
              <a:rPr lang="en-US" u="sng" dirty="0" smtClean="0">
                <a:solidFill>
                  <a:srgbClr val="FF0000"/>
                </a:solidFill>
              </a:rPr>
              <a:t>Stage -1 (IRRATIONAL)</a:t>
            </a:r>
          </a:p>
          <a:p>
            <a:pPr marL="533400" indent="-533400" eaLnBrk="1" hangingPunct="1"/>
            <a:r>
              <a:rPr lang="en-US" dirty="0" smtClean="0"/>
              <a:t>TP increases at an increasing rate</a:t>
            </a:r>
          </a:p>
          <a:p>
            <a:pPr marL="533400" indent="-533400" eaLnBrk="1" hangingPunct="1"/>
            <a:r>
              <a:rPr lang="en-US" dirty="0" smtClean="0"/>
              <a:t>MP also rises</a:t>
            </a:r>
          </a:p>
          <a:p>
            <a:pPr marL="533400" indent="-533400" eaLnBrk="1" hangingPunct="1"/>
            <a:r>
              <a:rPr lang="en-US" dirty="0" smtClean="0"/>
              <a:t>AP also increases but lies below MP</a:t>
            </a:r>
          </a:p>
          <a:p>
            <a:pPr marL="533400" indent="-533400" eaLnBrk="1" hangingPunct="1">
              <a:buFont typeface="Wingdings" pitchFamily="2" charset="2"/>
              <a:buAutoNum type="arabicPeriod"/>
            </a:pPr>
            <a:r>
              <a:rPr lang="en-US" dirty="0" smtClean="0"/>
              <a:t>Indivisible fixed factors</a:t>
            </a:r>
          </a:p>
          <a:p>
            <a:pPr marL="533400" indent="-533400" eaLnBrk="1" hangingPunct="1">
              <a:buFont typeface="Wingdings" pitchFamily="2" charset="2"/>
              <a:buAutoNum type="arabicPeriod"/>
            </a:pPr>
            <a:r>
              <a:rPr lang="en-US" dirty="0" smtClean="0"/>
              <a:t>Division of labour &amp; specialization</a:t>
            </a:r>
          </a:p>
        </p:txBody>
      </p:sp>
      <p:sp>
        <p:nvSpPr>
          <p:cNvPr id="35846" name="Rectangle 6"/>
          <p:cNvSpPr>
            <a:spLocks noGrp="1" noChangeArrowheads="1"/>
          </p:cNvSpPr>
          <p:nvPr>
            <p:ph sz="quarter" idx="2"/>
          </p:nvPr>
        </p:nvSpPr>
        <p:spPr>
          <a:xfrm>
            <a:off x="4872038" y="1600200"/>
            <a:ext cx="3814762" cy="4530725"/>
          </a:xfrm>
        </p:spPr>
        <p:txBody>
          <a:bodyPr/>
          <a:lstStyle/>
          <a:p>
            <a:pPr marL="533400" indent="-533400" eaLnBrk="1" hangingPunct="1"/>
            <a:r>
              <a:rPr lang="en-US" u="sng" dirty="0" smtClean="0">
                <a:solidFill>
                  <a:srgbClr val="FF0000"/>
                </a:solidFill>
              </a:rPr>
              <a:t>Stage –II (RATIONAL)</a:t>
            </a:r>
          </a:p>
          <a:p>
            <a:pPr marL="533400" indent="-533400" eaLnBrk="1" hangingPunct="1"/>
            <a:r>
              <a:rPr lang="en-US" dirty="0" smtClean="0"/>
              <a:t>TP rises but at a diminishing rate –Maximum</a:t>
            </a:r>
          </a:p>
          <a:p>
            <a:pPr marL="533400" indent="-533400" eaLnBrk="1" hangingPunct="1"/>
            <a:r>
              <a:rPr lang="en-US" dirty="0" smtClean="0"/>
              <a:t>MP falls-Becomes zero</a:t>
            </a:r>
          </a:p>
          <a:p>
            <a:pPr marL="533400" indent="-533400" eaLnBrk="1" hangingPunct="1"/>
            <a:r>
              <a:rPr lang="en-US" dirty="0" smtClean="0"/>
              <a:t>AP also diminish –AP&gt;MP</a:t>
            </a:r>
          </a:p>
          <a:p>
            <a:pPr marL="533400" indent="-533400" eaLnBrk="1" hangingPunct="1">
              <a:buFont typeface="Wingdings" pitchFamily="2" charset="2"/>
              <a:buAutoNum type="arabicPeriod"/>
            </a:pPr>
            <a:r>
              <a:rPr lang="en-US" dirty="0" smtClean="0"/>
              <a:t>Optimum utilization of resources.</a:t>
            </a:r>
          </a:p>
          <a:p>
            <a:pPr marL="533400" indent="-533400" eaLnBrk="1" hangingPunct="1"/>
            <a:endParaRPr lang="en-US" dirty="0" smtClean="0"/>
          </a:p>
          <a:p>
            <a:pPr marL="533400" indent="-533400" eaLnBrk="1" hangingPunct="1">
              <a:buFont typeface="Wingdings" pitchFamily="2" charset="2"/>
              <a:buNone/>
            </a:pPr>
            <a:endParaRPr lang="en-US" dirty="0" smtClean="0"/>
          </a:p>
        </p:txBody>
      </p:sp>
      <p:sp>
        <p:nvSpPr>
          <p:cNvPr id="20485"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A8D7492-FA3B-4496-8625-F922A211CF91}" type="slidenum">
              <a:rPr lang="en-US" smtClean="0">
                <a:latin typeface="Arial" pitchFamily="34" charset="0"/>
              </a:rPr>
              <a:pPr/>
              <a:t>14</a:t>
            </a:fld>
            <a:endParaRPr lang="en-US" smtClean="0">
              <a:latin typeface="Arial" pitchFamily="34" charset="0"/>
            </a:endParaRPr>
          </a:p>
        </p:txBody>
      </p:sp>
      <p:sp>
        <p:nvSpPr>
          <p:cNvPr id="20486" name="Footer Placeholder 5"/>
          <p:cNvSpPr>
            <a:spLocks noGrp="1"/>
          </p:cNvSpPr>
          <p:nvPr>
            <p:ph type="ftr" sz="quarter" idx="11"/>
          </p:nvPr>
        </p:nvSpPr>
        <p:spPr bwMode="auto">
          <a:noFill/>
          <a:ln>
            <a:miter lim="800000"/>
            <a:headEnd/>
            <a:tailEnd/>
          </a:ln>
        </p:spPr>
        <p:txBody>
          <a:bodyPr wrap="square" lIns="91440" tIns="45720" rIns="91440" bIns="45720" numCol="1" compatLnSpc="1">
            <a:prstTxWarp prst="textNoShape">
              <a:avLst/>
            </a:prstTxWarp>
          </a:bodyPr>
          <a:lstStyle/>
          <a:p>
            <a:r>
              <a:rPr lang="en-US" smtClean="0">
                <a:latin typeface="Arial" pitchFamily="34" charset="0"/>
              </a:rPr>
              <a:t>S NEHRA ITE UNIT III 3.0</a:t>
            </a:r>
            <a:endParaRPr lang="en-US">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fade">
                                      <p:cBhvr>
                                        <p:cTn id="7" dur="2000"/>
                                        <p:tgtEl>
                                          <p:spTgt spid="358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5">
                                            <p:txEl>
                                              <p:pRg st="0" end="0"/>
                                            </p:txEl>
                                          </p:spTgt>
                                        </p:tgtEl>
                                        <p:attrNameLst>
                                          <p:attrName>style.visibility</p:attrName>
                                        </p:attrNameLst>
                                      </p:cBhvr>
                                      <p:to>
                                        <p:strVal val="visible"/>
                                      </p:to>
                                    </p:set>
                                    <p:animEffect transition="in" filter="wipe(left)">
                                      <p:cBhvr>
                                        <p:cTn id="12" dur="500"/>
                                        <p:tgtEl>
                                          <p:spTgt spid="3584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45">
                                            <p:txEl>
                                              <p:pRg st="1" end="1"/>
                                            </p:txEl>
                                          </p:spTgt>
                                        </p:tgtEl>
                                        <p:attrNameLst>
                                          <p:attrName>style.visibility</p:attrName>
                                        </p:attrNameLst>
                                      </p:cBhvr>
                                      <p:to>
                                        <p:strVal val="visible"/>
                                      </p:to>
                                    </p:set>
                                    <p:animEffect transition="in" filter="wipe(left)">
                                      <p:cBhvr>
                                        <p:cTn id="17" dur="500"/>
                                        <p:tgtEl>
                                          <p:spTgt spid="3584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845">
                                            <p:txEl>
                                              <p:pRg st="2" end="2"/>
                                            </p:txEl>
                                          </p:spTgt>
                                        </p:tgtEl>
                                        <p:attrNameLst>
                                          <p:attrName>style.visibility</p:attrName>
                                        </p:attrNameLst>
                                      </p:cBhvr>
                                      <p:to>
                                        <p:strVal val="visible"/>
                                      </p:to>
                                    </p:set>
                                    <p:animEffect transition="in" filter="wipe(left)">
                                      <p:cBhvr>
                                        <p:cTn id="22" dur="500"/>
                                        <p:tgtEl>
                                          <p:spTgt spid="3584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845">
                                            <p:txEl>
                                              <p:pRg st="3" end="3"/>
                                            </p:txEl>
                                          </p:spTgt>
                                        </p:tgtEl>
                                        <p:attrNameLst>
                                          <p:attrName>style.visibility</p:attrName>
                                        </p:attrNameLst>
                                      </p:cBhvr>
                                      <p:to>
                                        <p:strVal val="visible"/>
                                      </p:to>
                                    </p:set>
                                    <p:animEffect transition="in" filter="wipe(left)">
                                      <p:cBhvr>
                                        <p:cTn id="27" dur="500"/>
                                        <p:tgtEl>
                                          <p:spTgt spid="3584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845">
                                            <p:txEl>
                                              <p:pRg st="4" end="4"/>
                                            </p:txEl>
                                          </p:spTgt>
                                        </p:tgtEl>
                                        <p:attrNameLst>
                                          <p:attrName>style.visibility</p:attrName>
                                        </p:attrNameLst>
                                      </p:cBhvr>
                                      <p:to>
                                        <p:strVal val="visible"/>
                                      </p:to>
                                    </p:set>
                                    <p:animEffect transition="in" filter="wipe(left)">
                                      <p:cBhvr>
                                        <p:cTn id="32" dur="500"/>
                                        <p:tgtEl>
                                          <p:spTgt spid="3584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5845">
                                            <p:txEl>
                                              <p:pRg st="5" end="5"/>
                                            </p:txEl>
                                          </p:spTgt>
                                        </p:tgtEl>
                                        <p:attrNameLst>
                                          <p:attrName>style.visibility</p:attrName>
                                        </p:attrNameLst>
                                      </p:cBhvr>
                                      <p:to>
                                        <p:strVal val="visible"/>
                                      </p:to>
                                    </p:set>
                                    <p:animEffect transition="in" filter="wipe(left)">
                                      <p:cBhvr>
                                        <p:cTn id="37" dur="500"/>
                                        <p:tgtEl>
                                          <p:spTgt spid="3584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5846">
                                            <p:txEl>
                                              <p:pRg st="0" end="0"/>
                                            </p:txEl>
                                          </p:spTgt>
                                        </p:tgtEl>
                                        <p:attrNameLst>
                                          <p:attrName>style.visibility</p:attrName>
                                        </p:attrNameLst>
                                      </p:cBhvr>
                                      <p:to>
                                        <p:strVal val="visible"/>
                                      </p:to>
                                    </p:set>
                                    <p:animEffect transition="in" filter="wipe(left)">
                                      <p:cBhvr>
                                        <p:cTn id="42" dur="500"/>
                                        <p:tgtEl>
                                          <p:spTgt spid="3584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5846">
                                            <p:txEl>
                                              <p:pRg st="1" end="1"/>
                                            </p:txEl>
                                          </p:spTgt>
                                        </p:tgtEl>
                                        <p:attrNameLst>
                                          <p:attrName>style.visibility</p:attrName>
                                        </p:attrNameLst>
                                      </p:cBhvr>
                                      <p:to>
                                        <p:strVal val="visible"/>
                                      </p:to>
                                    </p:set>
                                    <p:animEffect transition="in" filter="wipe(left)">
                                      <p:cBhvr>
                                        <p:cTn id="47" dur="500"/>
                                        <p:tgtEl>
                                          <p:spTgt spid="3584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5846">
                                            <p:txEl>
                                              <p:pRg st="2" end="2"/>
                                            </p:txEl>
                                          </p:spTgt>
                                        </p:tgtEl>
                                        <p:attrNameLst>
                                          <p:attrName>style.visibility</p:attrName>
                                        </p:attrNameLst>
                                      </p:cBhvr>
                                      <p:to>
                                        <p:strVal val="visible"/>
                                      </p:to>
                                    </p:set>
                                    <p:animEffect transition="in" filter="wipe(left)">
                                      <p:cBhvr>
                                        <p:cTn id="52" dur="500"/>
                                        <p:tgtEl>
                                          <p:spTgt spid="35846">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5846">
                                            <p:txEl>
                                              <p:pRg st="3" end="3"/>
                                            </p:txEl>
                                          </p:spTgt>
                                        </p:tgtEl>
                                        <p:attrNameLst>
                                          <p:attrName>style.visibility</p:attrName>
                                        </p:attrNameLst>
                                      </p:cBhvr>
                                      <p:to>
                                        <p:strVal val="visible"/>
                                      </p:to>
                                    </p:set>
                                    <p:animEffect transition="in" filter="wipe(left)">
                                      <p:cBhvr>
                                        <p:cTn id="57" dur="500"/>
                                        <p:tgtEl>
                                          <p:spTgt spid="35846">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5846">
                                            <p:txEl>
                                              <p:pRg st="4" end="4"/>
                                            </p:txEl>
                                          </p:spTgt>
                                        </p:tgtEl>
                                        <p:attrNameLst>
                                          <p:attrName>style.visibility</p:attrName>
                                        </p:attrNameLst>
                                      </p:cBhvr>
                                      <p:to>
                                        <p:strVal val="visible"/>
                                      </p:to>
                                    </p:set>
                                    <p:animEffect transition="in" filter="wipe(left)">
                                      <p:cBhvr>
                                        <p:cTn id="62" dur="500"/>
                                        <p:tgtEl>
                                          <p:spTgt spid="3584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p:bldP spid="35845" grpId="0" build="p"/>
      <p:bldP spid="35846"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2" name="Rectangle 4"/>
          <p:cNvSpPr>
            <a:spLocks noGrp="1" noChangeArrowheads="1"/>
          </p:cNvSpPr>
          <p:nvPr>
            <p:ph type="title"/>
          </p:nvPr>
        </p:nvSpPr>
        <p:spPr/>
        <p:txBody>
          <a:bodyPr/>
          <a:lstStyle/>
          <a:p>
            <a:pPr eaLnBrk="1" fontAlgn="auto" hangingPunct="1">
              <a:spcAft>
                <a:spcPts val="0"/>
              </a:spcAft>
              <a:defRPr/>
            </a:pPr>
            <a:r>
              <a:rPr lang="en-US" smtClean="0"/>
              <a:t>Stages contd…..</a:t>
            </a:r>
          </a:p>
        </p:txBody>
      </p:sp>
      <p:sp>
        <p:nvSpPr>
          <p:cNvPr id="37893" name="Rectangle 5"/>
          <p:cNvSpPr>
            <a:spLocks noGrp="1" noChangeArrowheads="1"/>
          </p:cNvSpPr>
          <p:nvPr>
            <p:ph sz="quarter" idx="1"/>
          </p:nvPr>
        </p:nvSpPr>
        <p:spPr>
          <a:xfrm>
            <a:off x="914400" y="1600200"/>
            <a:ext cx="3814763" cy="4530725"/>
          </a:xfrm>
        </p:spPr>
        <p:txBody>
          <a:bodyPr/>
          <a:lstStyle/>
          <a:p>
            <a:pPr marL="533400" indent="-533400" eaLnBrk="1" hangingPunct="1"/>
            <a:r>
              <a:rPr lang="en-US" u="sng" dirty="0" smtClean="0">
                <a:solidFill>
                  <a:srgbClr val="FF0000"/>
                </a:solidFill>
              </a:rPr>
              <a:t>Stage-III (IRRATIONAL)</a:t>
            </a:r>
          </a:p>
          <a:p>
            <a:pPr marL="533400" indent="-533400" eaLnBrk="1" hangingPunct="1"/>
            <a:r>
              <a:rPr lang="en-US" dirty="0" smtClean="0"/>
              <a:t>TP starts declining</a:t>
            </a:r>
          </a:p>
          <a:p>
            <a:pPr marL="533400" indent="-533400" eaLnBrk="1" hangingPunct="1"/>
            <a:r>
              <a:rPr lang="en-US" dirty="0" smtClean="0"/>
              <a:t>MP becomes negative</a:t>
            </a:r>
          </a:p>
          <a:p>
            <a:pPr marL="533400" indent="-533400" eaLnBrk="1" hangingPunct="1"/>
            <a:r>
              <a:rPr lang="en-US" dirty="0" smtClean="0"/>
              <a:t>AP also diminish</a:t>
            </a:r>
          </a:p>
          <a:p>
            <a:pPr marL="533400" indent="-533400" eaLnBrk="1" hangingPunct="1">
              <a:buFont typeface="Wingdings" pitchFamily="2" charset="2"/>
              <a:buAutoNum type="arabicPeriod"/>
            </a:pPr>
            <a:r>
              <a:rPr lang="en-US" dirty="0" smtClean="0"/>
              <a:t>Excess variable factor with fixed factors</a:t>
            </a:r>
          </a:p>
          <a:p>
            <a:pPr marL="533400" indent="-533400" eaLnBrk="1" hangingPunct="1"/>
            <a:endParaRPr lang="en-US" dirty="0" smtClean="0"/>
          </a:p>
        </p:txBody>
      </p:sp>
      <p:sp>
        <p:nvSpPr>
          <p:cNvPr id="37894" name="Rectangle 6"/>
          <p:cNvSpPr>
            <a:spLocks noGrp="1" noChangeArrowheads="1"/>
          </p:cNvSpPr>
          <p:nvPr>
            <p:ph sz="quarter" idx="2"/>
          </p:nvPr>
        </p:nvSpPr>
        <p:spPr>
          <a:xfrm>
            <a:off x="4872038" y="1600200"/>
            <a:ext cx="3535362" cy="4530725"/>
          </a:xfrm>
        </p:spPr>
        <p:txBody>
          <a:bodyPr/>
          <a:lstStyle/>
          <a:p>
            <a:pPr eaLnBrk="1" hangingPunct="1"/>
            <a:r>
              <a:rPr lang="en-US" u="sng" dirty="0" smtClean="0">
                <a:solidFill>
                  <a:srgbClr val="FF0000"/>
                </a:solidFill>
              </a:rPr>
              <a:t>Universality of law-</a:t>
            </a:r>
          </a:p>
          <a:p>
            <a:pPr eaLnBrk="1" hangingPunct="1"/>
            <a:r>
              <a:rPr lang="en-US" dirty="0" smtClean="0"/>
              <a:t>Applies to every industry &amp; firm</a:t>
            </a:r>
          </a:p>
          <a:p>
            <a:pPr eaLnBrk="1" hangingPunct="1"/>
            <a:r>
              <a:rPr lang="en-US" dirty="0" smtClean="0"/>
              <a:t>Operates in </a:t>
            </a:r>
            <a:r>
              <a:rPr lang="en-US" dirty="0" smtClean="0">
                <a:solidFill>
                  <a:srgbClr val="3333FF"/>
                </a:solidFill>
              </a:rPr>
              <a:t>agriculture</a:t>
            </a:r>
          </a:p>
          <a:p>
            <a:pPr eaLnBrk="1" hangingPunct="1"/>
            <a:r>
              <a:rPr lang="en-US" dirty="0" smtClean="0"/>
              <a:t>Negative MP in PSU - </a:t>
            </a:r>
            <a:r>
              <a:rPr lang="en-US" dirty="0" smtClean="0">
                <a:solidFill>
                  <a:srgbClr val="3333FF"/>
                </a:solidFill>
              </a:rPr>
              <a:t>SAIL</a:t>
            </a:r>
          </a:p>
        </p:txBody>
      </p:sp>
      <p:sp>
        <p:nvSpPr>
          <p:cNvPr id="21509"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7844B4E4-F742-4E33-8EEE-4238723CBC72}" type="slidenum">
              <a:rPr lang="en-US" smtClean="0">
                <a:latin typeface="Arial" pitchFamily="34" charset="0"/>
              </a:rPr>
              <a:pPr/>
              <a:t>15</a:t>
            </a:fld>
            <a:endParaRPr lang="en-US" smtClean="0">
              <a:latin typeface="Arial" pitchFamily="34" charset="0"/>
            </a:endParaRPr>
          </a:p>
        </p:txBody>
      </p:sp>
      <p:sp>
        <p:nvSpPr>
          <p:cNvPr id="21510" name="Footer Placeholder 5"/>
          <p:cNvSpPr>
            <a:spLocks noGrp="1"/>
          </p:cNvSpPr>
          <p:nvPr>
            <p:ph type="ftr" sz="quarter" idx="11"/>
          </p:nvPr>
        </p:nvSpPr>
        <p:spPr bwMode="auto">
          <a:noFill/>
          <a:ln>
            <a:miter lim="800000"/>
            <a:headEnd/>
            <a:tailEnd/>
          </a:ln>
        </p:spPr>
        <p:txBody>
          <a:bodyPr wrap="square" lIns="91440" tIns="45720" rIns="91440" bIns="45720" numCol="1" compatLnSpc="1">
            <a:prstTxWarp prst="textNoShape">
              <a:avLst/>
            </a:prstTxWarp>
          </a:bodyPr>
          <a:lstStyle/>
          <a:p>
            <a:r>
              <a:rPr lang="en-US" smtClean="0">
                <a:latin typeface="Arial" pitchFamily="34" charset="0"/>
              </a:rPr>
              <a:t>S NEHRA ITE UNIT III 3.0</a:t>
            </a:r>
            <a:endParaRPr lang="en-US">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892"/>
                                        </p:tgtEl>
                                        <p:attrNameLst>
                                          <p:attrName>style.visibility</p:attrName>
                                        </p:attrNameLst>
                                      </p:cBhvr>
                                      <p:to>
                                        <p:strVal val="visible"/>
                                      </p:to>
                                    </p:set>
                                    <p:animEffect transition="in" filter="fade">
                                      <p:cBhvr>
                                        <p:cTn id="7" dur="2000"/>
                                        <p:tgtEl>
                                          <p:spTgt spid="378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3">
                                            <p:txEl>
                                              <p:pRg st="0" end="0"/>
                                            </p:txEl>
                                          </p:spTgt>
                                        </p:tgtEl>
                                        <p:attrNameLst>
                                          <p:attrName>style.visibility</p:attrName>
                                        </p:attrNameLst>
                                      </p:cBhvr>
                                      <p:to>
                                        <p:strVal val="visible"/>
                                      </p:to>
                                    </p:set>
                                    <p:animEffect transition="in" filter="wipe(left)">
                                      <p:cBhvr>
                                        <p:cTn id="12" dur="500"/>
                                        <p:tgtEl>
                                          <p:spTgt spid="3789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893">
                                            <p:txEl>
                                              <p:pRg st="1" end="1"/>
                                            </p:txEl>
                                          </p:spTgt>
                                        </p:tgtEl>
                                        <p:attrNameLst>
                                          <p:attrName>style.visibility</p:attrName>
                                        </p:attrNameLst>
                                      </p:cBhvr>
                                      <p:to>
                                        <p:strVal val="visible"/>
                                      </p:to>
                                    </p:set>
                                    <p:animEffect transition="in" filter="wipe(left)">
                                      <p:cBhvr>
                                        <p:cTn id="17" dur="500"/>
                                        <p:tgtEl>
                                          <p:spTgt spid="3789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893">
                                            <p:txEl>
                                              <p:pRg st="2" end="2"/>
                                            </p:txEl>
                                          </p:spTgt>
                                        </p:tgtEl>
                                        <p:attrNameLst>
                                          <p:attrName>style.visibility</p:attrName>
                                        </p:attrNameLst>
                                      </p:cBhvr>
                                      <p:to>
                                        <p:strVal val="visible"/>
                                      </p:to>
                                    </p:set>
                                    <p:animEffect transition="in" filter="wipe(left)">
                                      <p:cBhvr>
                                        <p:cTn id="22" dur="500"/>
                                        <p:tgtEl>
                                          <p:spTgt spid="3789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893">
                                            <p:txEl>
                                              <p:pRg st="3" end="3"/>
                                            </p:txEl>
                                          </p:spTgt>
                                        </p:tgtEl>
                                        <p:attrNameLst>
                                          <p:attrName>style.visibility</p:attrName>
                                        </p:attrNameLst>
                                      </p:cBhvr>
                                      <p:to>
                                        <p:strVal val="visible"/>
                                      </p:to>
                                    </p:set>
                                    <p:animEffect transition="in" filter="wipe(left)">
                                      <p:cBhvr>
                                        <p:cTn id="27" dur="500"/>
                                        <p:tgtEl>
                                          <p:spTgt spid="3789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7893">
                                            <p:txEl>
                                              <p:pRg st="4" end="4"/>
                                            </p:txEl>
                                          </p:spTgt>
                                        </p:tgtEl>
                                        <p:attrNameLst>
                                          <p:attrName>style.visibility</p:attrName>
                                        </p:attrNameLst>
                                      </p:cBhvr>
                                      <p:to>
                                        <p:strVal val="visible"/>
                                      </p:to>
                                    </p:set>
                                    <p:animEffect transition="in" filter="wipe(left)">
                                      <p:cBhvr>
                                        <p:cTn id="32" dur="500"/>
                                        <p:tgtEl>
                                          <p:spTgt spid="3789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7894">
                                            <p:txEl>
                                              <p:pRg st="0" end="0"/>
                                            </p:txEl>
                                          </p:spTgt>
                                        </p:tgtEl>
                                        <p:attrNameLst>
                                          <p:attrName>style.visibility</p:attrName>
                                        </p:attrNameLst>
                                      </p:cBhvr>
                                      <p:to>
                                        <p:strVal val="visible"/>
                                      </p:to>
                                    </p:set>
                                    <p:animEffect transition="in" filter="wipe(left)">
                                      <p:cBhvr>
                                        <p:cTn id="37" dur="500"/>
                                        <p:tgtEl>
                                          <p:spTgt spid="3789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7894">
                                            <p:txEl>
                                              <p:pRg st="1" end="1"/>
                                            </p:txEl>
                                          </p:spTgt>
                                        </p:tgtEl>
                                        <p:attrNameLst>
                                          <p:attrName>style.visibility</p:attrName>
                                        </p:attrNameLst>
                                      </p:cBhvr>
                                      <p:to>
                                        <p:strVal val="visible"/>
                                      </p:to>
                                    </p:set>
                                    <p:animEffect transition="in" filter="wipe(left)">
                                      <p:cBhvr>
                                        <p:cTn id="42" dur="500"/>
                                        <p:tgtEl>
                                          <p:spTgt spid="37894">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7894">
                                            <p:txEl>
                                              <p:pRg st="2" end="2"/>
                                            </p:txEl>
                                          </p:spTgt>
                                        </p:tgtEl>
                                        <p:attrNameLst>
                                          <p:attrName>style.visibility</p:attrName>
                                        </p:attrNameLst>
                                      </p:cBhvr>
                                      <p:to>
                                        <p:strVal val="visible"/>
                                      </p:to>
                                    </p:set>
                                    <p:animEffect transition="in" filter="wipe(left)">
                                      <p:cBhvr>
                                        <p:cTn id="47" dur="500"/>
                                        <p:tgtEl>
                                          <p:spTgt spid="3789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7894">
                                            <p:txEl>
                                              <p:pRg st="3" end="3"/>
                                            </p:txEl>
                                          </p:spTgt>
                                        </p:tgtEl>
                                        <p:attrNameLst>
                                          <p:attrName>style.visibility</p:attrName>
                                        </p:attrNameLst>
                                      </p:cBhvr>
                                      <p:to>
                                        <p:strVal val="visible"/>
                                      </p:to>
                                    </p:set>
                                    <p:animEffect transition="in" filter="wipe(left)">
                                      <p:cBhvr>
                                        <p:cTn id="52" dur="500"/>
                                        <p:tgtEl>
                                          <p:spTgt spid="378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p:bldP spid="37893" grpId="0" build="p"/>
      <p:bldP spid="3789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fontAlgn="auto" hangingPunct="1">
              <a:spcAft>
                <a:spcPts val="0"/>
              </a:spcAft>
              <a:defRPr/>
            </a:pPr>
            <a:r>
              <a:rPr lang="en-US" sz="3800" smtClean="0"/>
              <a:t>Law of variable proportion and capacity planning -</a:t>
            </a:r>
          </a:p>
        </p:txBody>
      </p:sp>
      <p:sp>
        <p:nvSpPr>
          <p:cNvPr id="22531" name="Rectangle 3"/>
          <p:cNvSpPr>
            <a:spLocks noGrp="1" noChangeArrowheads="1"/>
          </p:cNvSpPr>
          <p:nvPr>
            <p:ph sz="quarter" idx="1"/>
          </p:nvPr>
        </p:nvSpPr>
        <p:spPr>
          <a:xfrm>
            <a:off x="457200" y="1600200"/>
            <a:ext cx="7467600" cy="4873625"/>
          </a:xfrm>
        </p:spPr>
        <p:txBody>
          <a:bodyPr/>
          <a:lstStyle/>
          <a:p>
            <a:pPr eaLnBrk="1" hangingPunct="1">
              <a:lnSpc>
                <a:spcPct val="90000"/>
              </a:lnSpc>
            </a:pPr>
            <a:r>
              <a:rPr lang="en-US" smtClean="0"/>
              <a:t>Total output decisions of a firm depend on the demand made by the consumers</a:t>
            </a:r>
          </a:p>
          <a:p>
            <a:pPr eaLnBrk="1" hangingPunct="1">
              <a:lnSpc>
                <a:spcPct val="90000"/>
              </a:lnSpc>
            </a:pPr>
            <a:r>
              <a:rPr lang="en-US" smtClean="0"/>
              <a:t>Production decisions in turn influence the selection of the plant capacity in the short run</a:t>
            </a:r>
          </a:p>
          <a:p>
            <a:pPr eaLnBrk="1" hangingPunct="1">
              <a:lnSpc>
                <a:spcPct val="90000"/>
              </a:lnSpc>
            </a:pPr>
            <a:r>
              <a:rPr lang="en-US" smtClean="0"/>
              <a:t>To operate in the second stage of increasing returns, the firm has to select the best combination of fixed inputs and variable inputs</a:t>
            </a:r>
          </a:p>
          <a:p>
            <a:pPr eaLnBrk="1" hangingPunct="1">
              <a:lnSpc>
                <a:spcPct val="90000"/>
              </a:lnSpc>
            </a:pPr>
            <a:r>
              <a:rPr lang="en-US" smtClean="0"/>
              <a:t>Ex – Birla copper and rise in  demand for furnaces for power</a:t>
            </a:r>
          </a:p>
        </p:txBody>
      </p:sp>
      <p:sp>
        <p:nvSpPr>
          <p:cNvPr id="22532"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658923B1-B825-47BD-898F-0F4E51972F14}" type="slidenum">
              <a:rPr lang="en-US" smtClean="0">
                <a:latin typeface="Arial" pitchFamily="34" charset="0"/>
              </a:rPr>
              <a:pPr/>
              <a:t>16</a:t>
            </a:fld>
            <a:endParaRPr lang="en-US" smtClean="0">
              <a:latin typeface="Arial" pitchFamily="34" charset="0"/>
            </a:endParaRPr>
          </a:p>
        </p:txBody>
      </p:sp>
      <p:sp>
        <p:nvSpPr>
          <p:cNvPr id="22533"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en-US" smtClean="0">
                <a:latin typeface="Arial" pitchFamily="34" charset="0"/>
              </a:rPr>
              <a:t>S NEHRA ITE UNIT III 3.0</a:t>
            </a:r>
            <a:endParaRPr lang="en-US">
              <a:latin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Review question</a:t>
            </a:r>
            <a:endParaRPr lang="en-US" dirty="0"/>
          </a:p>
        </p:txBody>
      </p:sp>
      <p:sp>
        <p:nvSpPr>
          <p:cNvPr id="8" name="Content Placeholder 7"/>
          <p:cNvSpPr>
            <a:spLocks noGrp="1"/>
          </p:cNvSpPr>
          <p:nvPr>
            <p:ph sz="quarter" idx="1"/>
          </p:nvPr>
        </p:nvSpPr>
        <p:spPr/>
        <p:txBody>
          <a:bodyPr/>
          <a:lstStyle/>
          <a:p>
            <a:r>
              <a:rPr lang="en-US" dirty="0" smtClean="0"/>
              <a:t>Which of the following is most likely an example of production inputs that can be adjusted in the long run, but not in the short run?</a:t>
            </a:r>
          </a:p>
          <a:p>
            <a:pPr marL="823913" lvl="1" indent="-457200">
              <a:buFont typeface="+mj-lt"/>
              <a:buAutoNum type="alphaLcPeriod"/>
            </a:pPr>
            <a:r>
              <a:rPr lang="en-US" dirty="0" smtClean="0"/>
              <a:t>Amount of wood used to make a desk.</a:t>
            </a:r>
          </a:p>
          <a:p>
            <a:pPr marL="823913" lvl="1" indent="-457200">
              <a:buFont typeface="+mj-lt"/>
              <a:buAutoNum type="alphaLcPeriod"/>
            </a:pPr>
            <a:r>
              <a:rPr lang="en-US" dirty="0" smtClean="0"/>
              <a:t>Number of pickles put on a sandwich.</a:t>
            </a:r>
          </a:p>
          <a:p>
            <a:pPr marL="823913" lvl="1" indent="-457200">
              <a:buFont typeface="+mj-lt"/>
              <a:buAutoNum type="alphaLcPeriod"/>
            </a:pPr>
            <a:r>
              <a:rPr lang="en-US" dirty="0" smtClean="0"/>
              <a:t>The size of a McDonald’s kitchen.</a:t>
            </a:r>
          </a:p>
          <a:p>
            <a:pPr marL="823913" lvl="1" indent="-457200">
              <a:buFont typeface="+mj-lt"/>
              <a:buAutoNum type="alphaLcPeriod"/>
            </a:pPr>
            <a:r>
              <a:rPr lang="en-US" dirty="0" smtClean="0"/>
              <a:t>The amount of electricity consumed by a manufacturing plant.</a:t>
            </a:r>
            <a:endParaRPr lang="en-US" dirty="0"/>
          </a:p>
        </p:txBody>
      </p:sp>
      <p:sp>
        <p:nvSpPr>
          <p:cNvPr id="6" name="Slide Number Placeholder 5"/>
          <p:cNvSpPr>
            <a:spLocks noGrp="1"/>
          </p:cNvSpPr>
          <p:nvPr>
            <p:ph type="sldNum" sz="quarter" idx="11"/>
          </p:nvPr>
        </p:nvSpPr>
        <p:spPr/>
        <p:txBody>
          <a:bodyPr/>
          <a:lstStyle/>
          <a:p>
            <a:pPr>
              <a:defRPr/>
            </a:pPr>
            <a:fld id="{D754B126-F6B7-41E0-B524-32FB0184CAE9}" type="slidenum">
              <a:rPr lang="en-US" smtClean="0"/>
              <a:pPr>
                <a:defRPr/>
              </a:pPr>
              <a:t>17</a:t>
            </a:fld>
            <a:endParaRPr lang="en-US"/>
          </a:p>
        </p:txBody>
      </p:sp>
      <p:sp>
        <p:nvSpPr>
          <p:cNvPr id="5" name="Footer Placeholder 4"/>
          <p:cNvSpPr>
            <a:spLocks noGrp="1"/>
          </p:cNvSpPr>
          <p:nvPr>
            <p:ph type="ftr" sz="quarter" idx="12"/>
          </p:nvPr>
        </p:nvSpPr>
        <p:spPr/>
        <p:txBody>
          <a:bodyPr/>
          <a:lstStyle/>
          <a:p>
            <a:pPr>
              <a:defRPr/>
            </a:pPr>
            <a:r>
              <a:rPr lang="en-US" smtClean="0"/>
              <a:t>S NEHRA ITE UNIT III 3.0</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a:t>
            </a:r>
            <a:endParaRPr lang="en-US" dirty="0"/>
          </a:p>
        </p:txBody>
      </p:sp>
      <p:sp>
        <p:nvSpPr>
          <p:cNvPr id="3" name="Content Placeholder 2"/>
          <p:cNvSpPr>
            <a:spLocks noGrp="1"/>
          </p:cNvSpPr>
          <p:nvPr>
            <p:ph sz="quarter" idx="1"/>
          </p:nvPr>
        </p:nvSpPr>
        <p:spPr/>
        <p:txBody>
          <a:bodyPr/>
          <a:lstStyle/>
          <a:p>
            <a:r>
              <a:rPr lang="en-US" dirty="0" smtClean="0"/>
              <a:t>The relationship between hours spent studying (input) and knowledge of economics (output) is positive. However, once you have done 20 hours of studying, an additional hour does not add as much to your knowledge as the first hour did. When you graph the relationship between studying and knowledge, is the resulting line straight or curved? Why? </a:t>
            </a:r>
          </a:p>
          <a:p>
            <a:endParaRPr lang="en-US" dirty="0"/>
          </a:p>
        </p:txBody>
      </p:sp>
      <p:sp>
        <p:nvSpPr>
          <p:cNvPr id="4" name="Slide Number Placeholder 3"/>
          <p:cNvSpPr>
            <a:spLocks noGrp="1"/>
          </p:cNvSpPr>
          <p:nvPr>
            <p:ph type="sldNum" sz="quarter" idx="11"/>
          </p:nvPr>
        </p:nvSpPr>
        <p:spPr/>
        <p:txBody>
          <a:bodyPr/>
          <a:lstStyle/>
          <a:p>
            <a:pPr>
              <a:defRPr/>
            </a:pPr>
            <a:fld id="{3CA0BCA1-05BB-4C6E-A712-23531A4BDB17}" type="slidenum">
              <a:rPr lang="en-US" smtClean="0"/>
              <a:pPr>
                <a:defRPr/>
              </a:pPr>
              <a:t>18</a:t>
            </a:fld>
            <a:endParaRPr lang="en-US"/>
          </a:p>
        </p:txBody>
      </p:sp>
      <p:sp>
        <p:nvSpPr>
          <p:cNvPr id="5" name="Footer Placeholder 4"/>
          <p:cNvSpPr>
            <a:spLocks noGrp="1"/>
          </p:cNvSpPr>
          <p:nvPr>
            <p:ph type="ftr" sz="quarter" idx="12"/>
          </p:nvPr>
        </p:nvSpPr>
        <p:spPr/>
        <p:txBody>
          <a:bodyPr/>
          <a:lstStyle/>
          <a:p>
            <a:pPr>
              <a:defRPr/>
            </a:pPr>
            <a:r>
              <a:rPr lang="en-US" smtClean="0"/>
              <a:t>S NEHRA ITE UNIT III 3.0</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A shoe factory has 500 employees and produces a thousand pairs of shoes per hour. </a:t>
            </a:r>
          </a:p>
          <a:p>
            <a:r>
              <a:rPr lang="en-US" dirty="0" smtClean="0"/>
              <a:t>The factory hires one new worker. Now, the factory produces 1,002 shoes per hour. Then the factory hires one more worker. Production rises to 1,004 per hour. Does the factory have diminishing, constant, or increasing marginal returns at this level of production? </a:t>
            </a:r>
          </a:p>
          <a:p>
            <a:endParaRPr lang="en-US" dirty="0"/>
          </a:p>
        </p:txBody>
      </p:sp>
      <p:sp>
        <p:nvSpPr>
          <p:cNvPr id="4" name="Slide Number Placeholder 3"/>
          <p:cNvSpPr>
            <a:spLocks noGrp="1"/>
          </p:cNvSpPr>
          <p:nvPr>
            <p:ph type="sldNum" sz="quarter" idx="4294967295"/>
          </p:nvPr>
        </p:nvSpPr>
        <p:spPr>
          <a:xfrm>
            <a:off x="8129016" y="5734050"/>
            <a:ext cx="609600" cy="521208"/>
          </a:xfrm>
          <a:prstGeom prst="rect">
            <a:avLst/>
          </a:prstGeom>
        </p:spPr>
        <p:txBody>
          <a:bodyPr/>
          <a:lstStyle/>
          <a:p>
            <a:fld id="{68B442A1-E43C-4932-A7F9-32A0A5707DD4}" type="slidenum">
              <a:rPr lang="en-US" smtClean="0"/>
              <a:pPr/>
              <a:t>19</a:t>
            </a:fld>
            <a:endParaRPr lang="en-US"/>
          </a:p>
        </p:txBody>
      </p:sp>
      <p:sp>
        <p:nvSpPr>
          <p:cNvPr id="5" name="Footer Placeholder 4"/>
          <p:cNvSpPr>
            <a:spLocks noGrp="1"/>
          </p:cNvSpPr>
          <p:nvPr>
            <p:ph type="ftr" sz="quarter" idx="4294967295"/>
          </p:nvPr>
        </p:nvSpPr>
        <p:spPr>
          <a:xfrm rot="5400000">
            <a:off x="6990186" y="3737240"/>
            <a:ext cx="3200400" cy="365760"/>
          </a:xfrm>
          <a:prstGeom prst="rect">
            <a:avLst/>
          </a:prstGeom>
        </p:spPr>
        <p:txBody>
          <a:bodyPr/>
          <a:lstStyle/>
          <a:p>
            <a:r>
              <a:rPr lang="en-US" smtClean="0"/>
              <a:t>S NEHRA ITE UNIT III 3.0</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fontAlgn="auto" hangingPunct="1">
              <a:spcAft>
                <a:spcPts val="0"/>
              </a:spcAft>
              <a:defRPr/>
            </a:pPr>
            <a:r>
              <a:rPr lang="en-US" smtClean="0"/>
              <a:t>Production function -</a:t>
            </a:r>
          </a:p>
        </p:txBody>
      </p:sp>
      <p:sp>
        <p:nvSpPr>
          <p:cNvPr id="9219" name="Rectangle 3"/>
          <p:cNvSpPr>
            <a:spLocks noGrp="1" noChangeArrowheads="1"/>
          </p:cNvSpPr>
          <p:nvPr>
            <p:ph sz="quarter" idx="1"/>
          </p:nvPr>
        </p:nvSpPr>
        <p:spPr>
          <a:xfrm>
            <a:off x="457200" y="1600200"/>
            <a:ext cx="7467600" cy="4873625"/>
          </a:xfrm>
        </p:spPr>
        <p:txBody>
          <a:bodyPr/>
          <a:lstStyle/>
          <a:p>
            <a:pPr eaLnBrk="1" hangingPunct="1"/>
            <a:r>
              <a:rPr lang="en-US" smtClean="0"/>
              <a:t>A manager/economy is faced with the problem of ‘how to produce?’</a:t>
            </a:r>
          </a:p>
          <a:p>
            <a:pPr eaLnBrk="1" hangingPunct="1"/>
            <a:r>
              <a:rPr lang="en-US" smtClean="0"/>
              <a:t>He has to take a decision about the combination of fixed and variable factors should be employed </a:t>
            </a:r>
          </a:p>
          <a:p>
            <a:pPr eaLnBrk="1" hangingPunct="1"/>
            <a:r>
              <a:rPr lang="en-US" smtClean="0"/>
              <a:t>He has to decide about the input combination</a:t>
            </a:r>
          </a:p>
        </p:txBody>
      </p:sp>
      <p:sp>
        <p:nvSpPr>
          <p:cNvPr id="9220"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7E983BB2-D41F-4E23-A211-F0D4F69CBC0F}" type="slidenum">
              <a:rPr lang="en-US" smtClean="0">
                <a:latin typeface="Arial" pitchFamily="34" charset="0"/>
              </a:rPr>
              <a:pPr/>
              <a:t>2</a:t>
            </a:fld>
            <a:endParaRPr lang="en-US" smtClean="0">
              <a:latin typeface="Arial" pitchFamily="34" charset="0"/>
            </a:endParaRPr>
          </a:p>
        </p:txBody>
      </p:sp>
      <p:sp>
        <p:nvSpPr>
          <p:cNvPr id="9221"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en-US" smtClean="0">
                <a:latin typeface="Arial" pitchFamily="34" charset="0"/>
              </a:rPr>
              <a:t>S NEHRA ITE UNIT III 3.0</a:t>
            </a:r>
            <a:endParaRPr lang="en-US">
              <a:latin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pPr eaLnBrk="1" fontAlgn="auto" hangingPunct="1">
              <a:spcAft>
                <a:spcPts val="0"/>
              </a:spcAft>
              <a:defRPr/>
            </a:pPr>
            <a:r>
              <a:rPr lang="en-US" sz="3800" dirty="0" smtClean="0"/>
              <a:t>Production and Production function</a:t>
            </a:r>
          </a:p>
        </p:txBody>
      </p:sp>
      <p:sp>
        <p:nvSpPr>
          <p:cNvPr id="28675" name="Rectangle 3"/>
          <p:cNvSpPr>
            <a:spLocks noGrp="1" noChangeArrowheads="1"/>
          </p:cNvSpPr>
          <p:nvPr>
            <p:ph sz="quarter" idx="1"/>
          </p:nvPr>
        </p:nvSpPr>
        <p:spPr>
          <a:xfrm>
            <a:off x="457200" y="1600200"/>
            <a:ext cx="7467600" cy="4873625"/>
          </a:xfrm>
        </p:spPr>
        <p:txBody>
          <a:bodyPr/>
          <a:lstStyle/>
          <a:p>
            <a:pPr marL="609600" indent="-609600" eaLnBrk="1" hangingPunct="1"/>
            <a:r>
              <a:rPr lang="en-US" dirty="0" smtClean="0">
                <a:solidFill>
                  <a:srgbClr val="FF0000"/>
                </a:solidFill>
              </a:rPr>
              <a:t>Production</a:t>
            </a:r>
            <a:r>
              <a:rPr lang="en-US" dirty="0" smtClean="0"/>
              <a:t> refers to the process by which man utilizes or converts the resources of nature, so as to satisfy human wants</a:t>
            </a:r>
          </a:p>
          <a:p>
            <a:pPr marL="609600" indent="-609600" eaLnBrk="1" hangingPunct="1"/>
            <a:r>
              <a:rPr lang="en-US" dirty="0" smtClean="0">
                <a:solidFill>
                  <a:srgbClr val="FF0000"/>
                </a:solidFill>
              </a:rPr>
              <a:t>Production function </a:t>
            </a:r>
            <a:r>
              <a:rPr lang="en-US" dirty="0" smtClean="0"/>
              <a:t>means transformation of physical inputs into outputs </a:t>
            </a:r>
          </a:p>
          <a:p>
            <a:pPr marL="609600" indent="-609600" eaLnBrk="1" hangingPunct="1"/>
            <a:r>
              <a:rPr lang="en-US" dirty="0" smtClean="0"/>
              <a:t>Refers to the </a:t>
            </a:r>
            <a:r>
              <a:rPr lang="en-US" i="1" u="sng" dirty="0" smtClean="0"/>
              <a:t>functional relationship</a:t>
            </a:r>
            <a:r>
              <a:rPr lang="en-US" dirty="0" smtClean="0"/>
              <a:t> between inputs &amp; output under given technology</a:t>
            </a:r>
          </a:p>
          <a:p>
            <a:pPr marL="609600" indent="-609600" eaLnBrk="1" hangingPunct="1"/>
            <a:r>
              <a:rPr lang="en-US" sz="2500" dirty="0" smtClean="0"/>
              <a:t>Mathematically,</a:t>
            </a:r>
            <a:br>
              <a:rPr lang="en-US" sz="2500" dirty="0" smtClean="0"/>
            </a:br>
            <a:r>
              <a:rPr lang="en-US" sz="2500" dirty="0" smtClean="0"/>
              <a:t>                     Q=f (f1,f2……….</a:t>
            </a:r>
            <a:r>
              <a:rPr lang="en-US" sz="2500" dirty="0" err="1" smtClean="0"/>
              <a:t>fn</a:t>
            </a:r>
            <a:r>
              <a:rPr lang="en-US" sz="2500" dirty="0" smtClean="0"/>
              <a:t>)</a:t>
            </a:r>
            <a:r>
              <a:rPr lang="en-US" dirty="0" smtClean="0"/>
              <a:t> </a:t>
            </a:r>
            <a:br>
              <a:rPr lang="en-US" dirty="0" smtClean="0"/>
            </a:br>
            <a:r>
              <a:rPr lang="en-US" b="1" dirty="0" smtClean="0"/>
              <a:t>      </a:t>
            </a:r>
            <a:r>
              <a:rPr lang="en-US" sz="2100" b="1" dirty="0" smtClean="0"/>
              <a:t>Q= physical qty. of a certain product.</a:t>
            </a:r>
            <a:br>
              <a:rPr lang="en-US" sz="2100" b="1" dirty="0" smtClean="0"/>
            </a:br>
            <a:r>
              <a:rPr lang="en-US" sz="2100" b="1" dirty="0" smtClean="0"/>
              <a:t>  f1,f2= various inputs needed to produce Q.</a:t>
            </a:r>
            <a:endParaRPr lang="en-US" sz="2200" b="1" dirty="0" smtClean="0"/>
          </a:p>
        </p:txBody>
      </p:sp>
      <p:sp>
        <p:nvSpPr>
          <p:cNvPr id="10244"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77BA51F4-091A-4615-9EC0-247D6E857911}" type="slidenum">
              <a:rPr lang="en-US" smtClean="0">
                <a:latin typeface="Arial" pitchFamily="34" charset="0"/>
              </a:rPr>
              <a:pPr/>
              <a:t>3</a:t>
            </a:fld>
            <a:endParaRPr lang="en-US" smtClean="0">
              <a:latin typeface="Arial" pitchFamily="34" charset="0"/>
            </a:endParaRPr>
          </a:p>
        </p:txBody>
      </p:sp>
      <p:sp>
        <p:nvSpPr>
          <p:cNvPr id="10245"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en-US" smtClean="0">
                <a:latin typeface="Arial" pitchFamily="34" charset="0"/>
              </a:rPr>
              <a:t>S NEHRA ITE UNIT III 3.0</a:t>
            </a:r>
            <a:endParaRPr lang="en-US">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fade">
                                      <p:cBhvr>
                                        <p:cTn id="7" dur="2000"/>
                                        <p:tgtEl>
                                          <p:spTgt spid="286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5">
                                            <p:txEl>
                                              <p:pRg st="0" end="0"/>
                                            </p:txEl>
                                          </p:spTgt>
                                        </p:tgtEl>
                                        <p:attrNameLst>
                                          <p:attrName>style.visibility</p:attrName>
                                        </p:attrNameLst>
                                      </p:cBhvr>
                                      <p:to>
                                        <p:strVal val="visible"/>
                                      </p:to>
                                    </p:set>
                                    <p:animEffect transition="in" filter="wipe(left)">
                                      <p:cBhvr>
                                        <p:cTn id="12" dur="500"/>
                                        <p:tgtEl>
                                          <p:spTgt spid="2867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675">
                                            <p:txEl>
                                              <p:pRg st="1" end="1"/>
                                            </p:txEl>
                                          </p:spTgt>
                                        </p:tgtEl>
                                        <p:attrNameLst>
                                          <p:attrName>style.visibility</p:attrName>
                                        </p:attrNameLst>
                                      </p:cBhvr>
                                      <p:to>
                                        <p:strVal val="visible"/>
                                      </p:to>
                                    </p:set>
                                    <p:animEffect transition="in" filter="wipe(left)">
                                      <p:cBhvr>
                                        <p:cTn id="17" dur="500"/>
                                        <p:tgtEl>
                                          <p:spTgt spid="2867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675">
                                            <p:txEl>
                                              <p:pRg st="2" end="2"/>
                                            </p:txEl>
                                          </p:spTgt>
                                        </p:tgtEl>
                                        <p:attrNameLst>
                                          <p:attrName>style.visibility</p:attrName>
                                        </p:attrNameLst>
                                      </p:cBhvr>
                                      <p:to>
                                        <p:strVal val="visible"/>
                                      </p:to>
                                    </p:set>
                                    <p:animEffect transition="in" filter="wipe(left)">
                                      <p:cBhvr>
                                        <p:cTn id="22" dur="500"/>
                                        <p:tgtEl>
                                          <p:spTgt spid="2867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675">
                                            <p:txEl>
                                              <p:pRg st="3" end="3"/>
                                            </p:txEl>
                                          </p:spTgt>
                                        </p:tgtEl>
                                        <p:attrNameLst>
                                          <p:attrName>style.visibility</p:attrName>
                                        </p:attrNameLst>
                                      </p:cBhvr>
                                      <p:to>
                                        <p:strVal val="visible"/>
                                      </p:to>
                                    </p:set>
                                    <p:animEffect transition="in" filter="wipe(left)">
                                      <p:cBhvr>
                                        <p:cTn id="27" dur="500"/>
                                        <p:tgtEl>
                                          <p:spTgt spid="28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7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fontAlgn="auto" hangingPunct="1">
              <a:spcAft>
                <a:spcPts val="0"/>
              </a:spcAft>
              <a:defRPr/>
            </a:pPr>
            <a:r>
              <a:rPr lang="en-US" smtClean="0"/>
              <a:t>DEFINITIONS:-</a:t>
            </a:r>
            <a:r>
              <a:rPr lang="en-US" b="1" smtClean="0"/>
              <a:t> </a:t>
            </a:r>
            <a:endParaRPr lang="en-US" smtClean="0"/>
          </a:p>
        </p:txBody>
      </p:sp>
      <p:sp>
        <p:nvSpPr>
          <p:cNvPr id="11267" name="Rectangle 3"/>
          <p:cNvSpPr>
            <a:spLocks noGrp="1" noChangeArrowheads="1"/>
          </p:cNvSpPr>
          <p:nvPr>
            <p:ph sz="quarter" idx="1"/>
          </p:nvPr>
        </p:nvSpPr>
        <p:spPr>
          <a:xfrm>
            <a:off x="838200" y="1447800"/>
            <a:ext cx="7696200" cy="5410200"/>
          </a:xfrm>
        </p:spPr>
        <p:txBody>
          <a:bodyPr/>
          <a:lstStyle/>
          <a:p>
            <a:pPr eaLnBrk="1" hangingPunct="1"/>
            <a:r>
              <a:rPr lang="en-US" dirty="0" smtClean="0"/>
              <a:t>“A production function refers to the functional relationship, under the given technology, between physical rates of input &amp; output of a firm, per unit of time.”</a:t>
            </a:r>
          </a:p>
          <a:p>
            <a:pPr eaLnBrk="1" hangingPunct="1">
              <a:buFont typeface="Wingdings" pitchFamily="2" charset="2"/>
              <a:buNone/>
            </a:pPr>
            <a:endParaRPr lang="en-US" dirty="0" smtClean="0"/>
          </a:p>
          <a:p>
            <a:pPr eaLnBrk="1" hangingPunct="1"/>
            <a:r>
              <a:rPr lang="en-US" dirty="0" smtClean="0"/>
              <a:t>“A production function relates maximum quantity of output that can be produced from given amount of various inputs for given technology.” </a:t>
            </a:r>
          </a:p>
          <a:p>
            <a:pPr eaLnBrk="1" hangingPunct="1">
              <a:buFont typeface="Wingdings" pitchFamily="2" charset="2"/>
              <a:buNone/>
            </a:pPr>
            <a:r>
              <a:rPr lang="en-US" dirty="0" smtClean="0"/>
              <a:t>                                   - </a:t>
            </a:r>
            <a:r>
              <a:rPr lang="en-US" dirty="0" err="1" smtClean="0"/>
              <a:t>McGuigan</a:t>
            </a:r>
            <a:r>
              <a:rPr lang="en-US" dirty="0" smtClean="0"/>
              <a:t> &amp; Moyer.                                                                                    </a:t>
            </a:r>
          </a:p>
        </p:txBody>
      </p:sp>
      <p:sp>
        <p:nvSpPr>
          <p:cNvPr id="11268"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66D637B0-E4D5-47AD-BD26-51905A00183D}" type="slidenum">
              <a:rPr lang="en-US" smtClean="0">
                <a:latin typeface="Arial" pitchFamily="34" charset="0"/>
              </a:rPr>
              <a:pPr/>
              <a:t>4</a:t>
            </a:fld>
            <a:endParaRPr lang="en-US" smtClean="0">
              <a:latin typeface="Arial" pitchFamily="34" charset="0"/>
            </a:endParaRPr>
          </a:p>
        </p:txBody>
      </p:sp>
      <p:sp>
        <p:nvSpPr>
          <p:cNvPr id="11269"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en-US" smtClean="0">
                <a:latin typeface="Arial" pitchFamily="34" charset="0"/>
              </a:rPr>
              <a:t>S NEHRA ITE UNIT III 3.0</a:t>
            </a:r>
            <a:endParaRPr lang="en-US">
              <a:latin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pPr eaLnBrk="1" fontAlgn="auto" hangingPunct="1">
              <a:spcAft>
                <a:spcPts val="0"/>
              </a:spcAft>
              <a:defRPr/>
            </a:pPr>
            <a:r>
              <a:rPr lang="en-US" sz="3800" smtClean="0"/>
              <a:t>Factors affecting production function -</a:t>
            </a:r>
          </a:p>
        </p:txBody>
      </p:sp>
      <p:sp>
        <p:nvSpPr>
          <p:cNvPr id="12291" name="Rectangle 3"/>
          <p:cNvSpPr>
            <a:spLocks noGrp="1" noChangeArrowheads="1"/>
          </p:cNvSpPr>
          <p:nvPr>
            <p:ph sz="quarter" idx="1"/>
          </p:nvPr>
        </p:nvSpPr>
        <p:spPr>
          <a:xfrm>
            <a:off x="457200" y="1600200"/>
            <a:ext cx="7467600" cy="4873625"/>
          </a:xfrm>
        </p:spPr>
        <p:txBody>
          <a:bodyPr/>
          <a:lstStyle/>
          <a:p>
            <a:pPr marL="533400" indent="-533400" eaLnBrk="1" hangingPunct="1">
              <a:buFont typeface="Wingdings" pitchFamily="2" charset="2"/>
              <a:buAutoNum type="arabicPeriod"/>
            </a:pPr>
            <a:r>
              <a:rPr lang="en-US" smtClean="0"/>
              <a:t>Technology</a:t>
            </a:r>
          </a:p>
          <a:p>
            <a:pPr marL="533400" indent="-533400" eaLnBrk="1" hangingPunct="1">
              <a:buFont typeface="Wingdings" pitchFamily="2" charset="2"/>
              <a:buAutoNum type="arabicPeriod"/>
            </a:pPr>
            <a:r>
              <a:rPr lang="en-US" smtClean="0"/>
              <a:t>Inputs – Land, labour, capital, entrepreneur</a:t>
            </a:r>
          </a:p>
          <a:p>
            <a:pPr marL="952500" lvl="1" indent="-495300" eaLnBrk="1" hangingPunct="1"/>
            <a:r>
              <a:rPr lang="en-US" smtClean="0"/>
              <a:t>Inputs are divided into fixed  and variable</a:t>
            </a:r>
          </a:p>
          <a:p>
            <a:pPr marL="533400" indent="-533400" eaLnBrk="1" hangingPunct="1">
              <a:buFont typeface="Wingdings" pitchFamily="2" charset="2"/>
              <a:buAutoNum type="arabicPeriod"/>
            </a:pPr>
            <a:r>
              <a:rPr lang="en-US" smtClean="0"/>
              <a:t>Time period of production – Short run and long run</a:t>
            </a:r>
          </a:p>
        </p:txBody>
      </p:sp>
      <p:sp>
        <p:nvSpPr>
          <p:cNvPr id="12292"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F723BC62-0F22-4A18-ABE9-8C1C6CA80CCA}" type="slidenum">
              <a:rPr lang="en-US" smtClean="0">
                <a:latin typeface="Arial" pitchFamily="34" charset="0"/>
              </a:rPr>
              <a:pPr/>
              <a:t>5</a:t>
            </a:fld>
            <a:endParaRPr lang="en-US" smtClean="0">
              <a:latin typeface="Arial" pitchFamily="34" charset="0"/>
            </a:endParaRPr>
          </a:p>
        </p:txBody>
      </p:sp>
      <p:sp>
        <p:nvSpPr>
          <p:cNvPr id="12293"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en-US" smtClean="0">
                <a:latin typeface="Arial" pitchFamily="34" charset="0"/>
              </a:rPr>
              <a:t>S NEHRA ITE UNIT III 3.0</a:t>
            </a:r>
            <a:endParaRPr lang="en-US">
              <a:latin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p:txBody>
          <a:bodyPr>
            <a:normAutofit fontScale="90000"/>
          </a:bodyPr>
          <a:lstStyle/>
          <a:p>
            <a:pPr eaLnBrk="1" fontAlgn="auto" hangingPunct="1">
              <a:spcAft>
                <a:spcPts val="0"/>
              </a:spcAft>
              <a:defRPr/>
            </a:pPr>
            <a:r>
              <a:rPr lang="en-US" sz="3800" b="1" dirty="0" smtClean="0"/>
              <a:t/>
            </a:r>
            <a:br>
              <a:rPr lang="en-US" sz="3800" b="1" dirty="0" smtClean="0"/>
            </a:br>
            <a:r>
              <a:rPr lang="en-US" sz="3800" b="1" dirty="0" smtClean="0"/>
              <a:t/>
            </a:r>
            <a:br>
              <a:rPr lang="en-US" sz="3800" b="1" dirty="0" smtClean="0"/>
            </a:br>
            <a:r>
              <a:rPr lang="en-US" sz="3800" b="1" dirty="0" smtClean="0"/>
              <a:t>short run &amp; long run production functions</a:t>
            </a:r>
            <a:endParaRPr lang="en-US" sz="3800" dirty="0" smtClean="0"/>
          </a:p>
        </p:txBody>
      </p:sp>
      <p:sp>
        <p:nvSpPr>
          <p:cNvPr id="13315" name="Rectangle 10"/>
          <p:cNvSpPr>
            <a:spLocks noGrp="1" noChangeArrowheads="1"/>
          </p:cNvSpPr>
          <p:nvPr>
            <p:ph sz="quarter" idx="1"/>
          </p:nvPr>
        </p:nvSpPr>
        <p:spPr>
          <a:xfrm>
            <a:off x="457200" y="1600200"/>
            <a:ext cx="7467600" cy="4873625"/>
          </a:xfrm>
        </p:spPr>
        <p:txBody>
          <a:bodyPr/>
          <a:lstStyle/>
          <a:p>
            <a:pPr eaLnBrk="1" hangingPunct="1"/>
            <a:r>
              <a:rPr lang="en-US" dirty="0" smtClean="0"/>
              <a:t>The inputs or factors of production are classified as fixed and variable</a:t>
            </a:r>
            <a:r>
              <a:rPr lang="en-US" dirty="0" smtClean="0"/>
              <a:t>.</a:t>
            </a:r>
          </a:p>
          <a:p>
            <a:pPr eaLnBrk="1" hangingPunct="1"/>
            <a:r>
              <a:rPr lang="en-US" dirty="0" smtClean="0">
                <a:solidFill>
                  <a:srgbClr val="FF0000"/>
                </a:solidFill>
              </a:rPr>
              <a:t>Both short run &amp; long run actually depends on the inputs, which can vary in production</a:t>
            </a:r>
            <a:endParaRPr lang="en-US" dirty="0" smtClean="0">
              <a:solidFill>
                <a:srgbClr val="FF0000"/>
              </a:solidFill>
            </a:endParaRPr>
          </a:p>
          <a:p>
            <a:pPr eaLnBrk="1" hangingPunct="1"/>
            <a:r>
              <a:rPr lang="en-US" b="1" u="sng" dirty="0" smtClean="0"/>
              <a:t>Variable </a:t>
            </a:r>
            <a:r>
              <a:rPr lang="en-US" b="1" u="sng" dirty="0" smtClean="0"/>
              <a:t>factors / inputs</a:t>
            </a:r>
            <a:r>
              <a:rPr lang="en-US" dirty="0" smtClean="0"/>
              <a:t> </a:t>
            </a:r>
            <a:r>
              <a:rPr lang="en-US" dirty="0" smtClean="0"/>
              <a:t>- can be changed in the </a:t>
            </a:r>
            <a:r>
              <a:rPr lang="en-US" dirty="0" smtClean="0">
                <a:solidFill>
                  <a:srgbClr val="FF0000"/>
                </a:solidFill>
              </a:rPr>
              <a:t>short-run </a:t>
            </a:r>
            <a:r>
              <a:rPr lang="en-US" dirty="0" smtClean="0"/>
              <a:t>Ex- </a:t>
            </a:r>
            <a:r>
              <a:rPr lang="en-US" dirty="0" smtClean="0"/>
              <a:t>labour, electricity, fuel, transportation</a:t>
            </a:r>
            <a:endParaRPr lang="en-US" dirty="0" smtClean="0"/>
          </a:p>
          <a:p>
            <a:pPr eaLnBrk="1" hangingPunct="1"/>
            <a:r>
              <a:rPr lang="en-US" b="1" u="sng" dirty="0" smtClean="0"/>
              <a:t>Fixed </a:t>
            </a:r>
            <a:r>
              <a:rPr lang="en-US" b="1" u="sng" dirty="0" smtClean="0"/>
              <a:t>factors / inputs</a:t>
            </a:r>
            <a:r>
              <a:rPr lang="en-US" dirty="0" smtClean="0"/>
              <a:t> </a:t>
            </a:r>
            <a:r>
              <a:rPr lang="en-US" dirty="0" smtClean="0"/>
              <a:t>- Cannot be changed during short-run Ex- land, </a:t>
            </a:r>
            <a:r>
              <a:rPr lang="en-US" dirty="0" smtClean="0"/>
              <a:t>capital, buildings, tools, machinery </a:t>
            </a:r>
            <a:endParaRPr lang="en-US" dirty="0" smtClean="0"/>
          </a:p>
        </p:txBody>
      </p:sp>
      <p:sp>
        <p:nvSpPr>
          <p:cNvPr id="13316"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9C3FC319-8E12-4784-BA9E-42A267EDA611}" type="slidenum">
              <a:rPr lang="en-US" smtClean="0">
                <a:latin typeface="Arial" pitchFamily="34" charset="0"/>
              </a:rPr>
              <a:pPr/>
              <a:t>6</a:t>
            </a:fld>
            <a:endParaRPr lang="en-US" smtClean="0">
              <a:latin typeface="Arial" pitchFamily="34" charset="0"/>
            </a:endParaRPr>
          </a:p>
        </p:txBody>
      </p:sp>
      <p:sp>
        <p:nvSpPr>
          <p:cNvPr id="13317"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en-US" smtClean="0">
                <a:latin typeface="Arial" pitchFamily="34" charset="0"/>
              </a:rPr>
              <a:t>S NEHRA ITE UNIT III 3.0</a:t>
            </a:r>
            <a:endParaRPr lang="en-US">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fade">
                                      <p:cBhvr>
                                        <p:cTn id="7" dur="2000"/>
                                        <p:tgtEl>
                                          <p:spTgt spid="30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7672388" cy="1143000"/>
          </a:xfrm>
        </p:spPr>
        <p:txBody>
          <a:bodyPr>
            <a:normAutofit fontScale="90000"/>
          </a:bodyPr>
          <a:lstStyle/>
          <a:p>
            <a:pPr eaLnBrk="1" fontAlgn="auto" hangingPunct="1">
              <a:spcAft>
                <a:spcPts val="0"/>
              </a:spcAft>
              <a:defRPr/>
            </a:pPr>
            <a:r>
              <a:rPr lang="en-US" sz="3800" dirty="0" smtClean="0"/>
              <a:t>Production function with one </a:t>
            </a:r>
            <a:r>
              <a:rPr lang="en-US" sz="3800" dirty="0" smtClean="0"/>
              <a:t>fixed input &amp; one variable input</a:t>
            </a:r>
            <a:endParaRPr lang="en-US" sz="3800" dirty="0" smtClean="0"/>
          </a:p>
        </p:txBody>
      </p:sp>
      <p:sp>
        <p:nvSpPr>
          <p:cNvPr id="14339" name="Rectangle 3"/>
          <p:cNvSpPr>
            <a:spLocks noGrp="1" noChangeArrowheads="1"/>
          </p:cNvSpPr>
          <p:nvPr>
            <p:ph sz="quarter" idx="1"/>
          </p:nvPr>
        </p:nvSpPr>
        <p:spPr>
          <a:xfrm>
            <a:off x="457200" y="1600200"/>
            <a:ext cx="7467600" cy="4873625"/>
          </a:xfrm>
        </p:spPr>
        <p:txBody>
          <a:bodyPr/>
          <a:lstStyle/>
          <a:p>
            <a:pPr eaLnBrk="1" hangingPunct="1"/>
            <a:r>
              <a:rPr lang="en-US" dirty="0" smtClean="0"/>
              <a:t>We assume at least one input is fixed</a:t>
            </a:r>
          </a:p>
          <a:p>
            <a:pPr eaLnBrk="1" hangingPunct="1"/>
            <a:r>
              <a:rPr lang="en-US" dirty="0" smtClean="0"/>
              <a:t>Q = f(L, </a:t>
            </a:r>
            <a:r>
              <a:rPr lang="en-US" dirty="0" smtClean="0">
                <a:solidFill>
                  <a:srgbClr val="FF0000"/>
                </a:solidFill>
              </a:rPr>
              <a:t>K</a:t>
            </a:r>
            <a:r>
              <a:rPr lang="en-US" dirty="0" smtClean="0"/>
              <a:t>) K is fixed here</a:t>
            </a:r>
          </a:p>
          <a:p>
            <a:pPr marL="0" indent="0" algn="ctr" eaLnBrk="1" hangingPunct="1">
              <a:buNone/>
            </a:pPr>
            <a:r>
              <a:rPr lang="en-US" dirty="0" smtClean="0"/>
              <a:t>OR</a:t>
            </a:r>
          </a:p>
          <a:p>
            <a:pPr eaLnBrk="1" hangingPunct="1"/>
            <a:r>
              <a:rPr lang="en-US" dirty="0"/>
              <a:t>Q = </a:t>
            </a:r>
            <a:r>
              <a:rPr lang="en-US" dirty="0" smtClean="0"/>
              <a:t>f(K, </a:t>
            </a:r>
            <a:r>
              <a:rPr lang="en-US" dirty="0" smtClean="0">
                <a:solidFill>
                  <a:srgbClr val="FF0000"/>
                </a:solidFill>
              </a:rPr>
              <a:t>L</a:t>
            </a:r>
            <a:r>
              <a:rPr lang="en-US" dirty="0" smtClean="0"/>
              <a:t>) L is fixed here</a:t>
            </a:r>
            <a:endParaRPr lang="en-US" dirty="0"/>
          </a:p>
          <a:p>
            <a:pPr eaLnBrk="1" hangingPunct="1"/>
            <a:endParaRPr lang="en-US" dirty="0" smtClean="0"/>
          </a:p>
        </p:txBody>
      </p:sp>
      <p:sp>
        <p:nvSpPr>
          <p:cNvPr id="14340"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50B3A1F5-5864-4411-9BBF-B10FB5C1B80B}" type="slidenum">
              <a:rPr lang="en-US" smtClean="0">
                <a:latin typeface="Arial" pitchFamily="34" charset="0"/>
              </a:rPr>
              <a:pPr/>
              <a:t>7</a:t>
            </a:fld>
            <a:endParaRPr lang="en-US" smtClean="0">
              <a:latin typeface="Arial" pitchFamily="34" charset="0"/>
            </a:endParaRPr>
          </a:p>
        </p:txBody>
      </p:sp>
      <p:sp>
        <p:nvSpPr>
          <p:cNvPr id="14341"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en-US" smtClean="0">
                <a:latin typeface="Arial" pitchFamily="34" charset="0"/>
              </a:rPr>
              <a:t>S NEHRA ITE UNIT III 3.0</a:t>
            </a:r>
            <a:endParaRPr lang="en-US">
              <a:latin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law of diminishing </a:t>
            </a:r>
            <a:r>
              <a:rPr lang="en-US" dirty="0"/>
              <a:t>marginal returns </a:t>
            </a:r>
            <a:r>
              <a:rPr lang="en-US" dirty="0" smtClean="0"/>
              <a:t>/ law </a:t>
            </a:r>
            <a:r>
              <a:rPr lang="en-US" dirty="0"/>
              <a:t>of variable proportion </a:t>
            </a:r>
            <a:endParaRPr lang="en-US" dirty="0"/>
          </a:p>
        </p:txBody>
      </p:sp>
      <p:sp>
        <p:nvSpPr>
          <p:cNvPr id="15363" name="Content Placeholder 2"/>
          <p:cNvSpPr>
            <a:spLocks noGrp="1"/>
          </p:cNvSpPr>
          <p:nvPr>
            <p:ph sz="quarter" idx="1"/>
          </p:nvPr>
        </p:nvSpPr>
        <p:spPr>
          <a:xfrm>
            <a:off x="457200" y="1600200"/>
            <a:ext cx="7672388" cy="4873625"/>
          </a:xfrm>
        </p:spPr>
        <p:txBody>
          <a:bodyPr/>
          <a:lstStyle/>
          <a:p>
            <a:pPr eaLnBrk="1" hangingPunct="1"/>
            <a:r>
              <a:rPr lang="en-US" dirty="0" smtClean="0"/>
              <a:t>The law basically explains the behaviour of production functions in the short run</a:t>
            </a:r>
          </a:p>
          <a:p>
            <a:pPr eaLnBrk="1" hangingPunct="1"/>
            <a:r>
              <a:rPr lang="en-US" dirty="0" smtClean="0"/>
              <a:t>“</a:t>
            </a:r>
            <a:r>
              <a:rPr lang="en-US" dirty="0" smtClean="0"/>
              <a:t>As the proportion of one factor in a combination of factors is increased after a point, the AVERAGE  &amp; MARGINAL production of that factor will diminish.” </a:t>
            </a:r>
          </a:p>
          <a:p>
            <a:pPr eaLnBrk="1" hangingPunct="1"/>
            <a:r>
              <a:rPr lang="en-US" dirty="0" smtClean="0"/>
              <a:t>When more units of variable factors used with the fixed factors a point is reached first MP </a:t>
            </a:r>
            <a:r>
              <a:rPr lang="en-US" dirty="0" smtClean="0"/>
              <a:t>falls, then </a:t>
            </a:r>
            <a:r>
              <a:rPr lang="en-US" dirty="0" smtClean="0"/>
              <a:t>the AP &amp; finally the TP will diminish</a:t>
            </a:r>
          </a:p>
          <a:p>
            <a:pPr eaLnBrk="1" hangingPunct="1"/>
            <a:r>
              <a:rPr lang="en-US" dirty="0" smtClean="0"/>
              <a:t>This law is also called the law of variable proportions because it shows how output varies with variable and fixed inputs</a:t>
            </a:r>
            <a:endParaRPr lang="en-US" dirty="0" smtClean="0"/>
          </a:p>
        </p:txBody>
      </p:sp>
      <p:sp>
        <p:nvSpPr>
          <p:cNvPr id="15364"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EE63C20A-3C60-4367-948E-6936C6B7BCCA}" type="slidenum">
              <a:rPr lang="en-US" smtClean="0">
                <a:latin typeface="Arial" pitchFamily="34" charset="0"/>
              </a:rPr>
              <a:pPr/>
              <a:t>8</a:t>
            </a:fld>
            <a:endParaRPr lang="en-US" smtClean="0">
              <a:latin typeface="Arial" pitchFamily="34" charset="0"/>
            </a:endParaRPr>
          </a:p>
        </p:txBody>
      </p:sp>
      <p:sp>
        <p:nvSpPr>
          <p:cNvPr id="15365"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en-US" smtClean="0">
                <a:latin typeface="Arial" pitchFamily="34" charset="0"/>
              </a:rPr>
              <a:t>S NEHRA ITE UNIT III 3.0</a:t>
            </a:r>
            <a:endParaRPr lang="en-US">
              <a:latin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Concept </a:t>
            </a:r>
            <a:r>
              <a:rPr lang="en-US" dirty="0">
                <a:solidFill>
                  <a:schemeClr val="tx1"/>
                </a:solidFill>
              </a:rPr>
              <a:t>of </a:t>
            </a:r>
            <a:r>
              <a:rPr lang="en-US" dirty="0" smtClean="0">
                <a:solidFill>
                  <a:schemeClr val="tx1"/>
                </a:solidFill>
              </a:rPr>
              <a:t>production</a:t>
            </a:r>
            <a:r>
              <a:rPr lang="en-US" dirty="0">
                <a:solidFill>
                  <a:srgbClr val="FF0000"/>
                </a:solidFill>
              </a:rPr>
              <a:t/>
            </a:r>
            <a:br>
              <a:rPr lang="en-US" dirty="0">
                <a:solidFill>
                  <a:srgbClr val="FF0000"/>
                </a:solidFill>
              </a:rPr>
            </a:br>
            <a:endParaRPr lang="en-US" dirty="0"/>
          </a:p>
        </p:txBody>
      </p:sp>
      <p:sp>
        <p:nvSpPr>
          <p:cNvPr id="3" name="Content Placeholder 2"/>
          <p:cNvSpPr>
            <a:spLocks noGrp="1"/>
          </p:cNvSpPr>
          <p:nvPr>
            <p:ph sz="quarter" idx="1"/>
          </p:nvPr>
        </p:nvSpPr>
        <p:spPr/>
        <p:txBody>
          <a:bodyPr/>
          <a:lstStyle/>
          <a:p>
            <a:pPr eaLnBrk="1" hangingPunct="1">
              <a:buFont typeface="Wingdings" pitchFamily="2" charset="2"/>
              <a:buAutoNum type="arabicPeriod"/>
            </a:pPr>
            <a:r>
              <a:rPr lang="en-US" b="1" dirty="0"/>
              <a:t>Total product</a:t>
            </a:r>
            <a:r>
              <a:rPr lang="en-US" dirty="0"/>
              <a:t> -Total volume of goods &amp; services produced</a:t>
            </a:r>
          </a:p>
          <a:p>
            <a:pPr eaLnBrk="1" hangingPunct="1">
              <a:buFont typeface="Wingdings" pitchFamily="2" charset="2"/>
              <a:buAutoNum type="arabicPeriod"/>
            </a:pPr>
            <a:r>
              <a:rPr lang="en-US" b="1" dirty="0"/>
              <a:t>Average product</a:t>
            </a:r>
            <a:r>
              <a:rPr lang="en-US" dirty="0"/>
              <a:t> - Per unit product of a variable product</a:t>
            </a:r>
          </a:p>
          <a:p>
            <a:pPr eaLnBrk="1" hangingPunct="1">
              <a:buFont typeface="Wingdings" pitchFamily="2" charset="2"/>
              <a:buAutoNum type="arabicPeriod"/>
            </a:pPr>
            <a:r>
              <a:rPr lang="en-US" b="1" dirty="0"/>
              <a:t>Marginal product</a:t>
            </a:r>
            <a:r>
              <a:rPr lang="en-US" dirty="0"/>
              <a:t> - Net addition to total product</a:t>
            </a:r>
          </a:p>
          <a:p>
            <a:endParaRPr lang="en-US" dirty="0"/>
          </a:p>
        </p:txBody>
      </p:sp>
      <p:sp>
        <p:nvSpPr>
          <p:cNvPr id="4" name="Slide Number Placeholder 3"/>
          <p:cNvSpPr>
            <a:spLocks noGrp="1"/>
          </p:cNvSpPr>
          <p:nvPr>
            <p:ph type="sldNum" sz="quarter" idx="11"/>
          </p:nvPr>
        </p:nvSpPr>
        <p:spPr/>
        <p:txBody>
          <a:bodyPr/>
          <a:lstStyle/>
          <a:p>
            <a:pPr>
              <a:defRPr/>
            </a:pPr>
            <a:fld id="{3CA0BCA1-05BB-4C6E-A712-23531A4BDB17}" type="slidenum">
              <a:rPr lang="en-US" smtClean="0"/>
              <a:pPr>
                <a:defRPr/>
              </a:pPr>
              <a:t>9</a:t>
            </a:fld>
            <a:endParaRPr lang="en-US"/>
          </a:p>
        </p:txBody>
      </p:sp>
      <p:sp>
        <p:nvSpPr>
          <p:cNvPr id="5" name="Footer Placeholder 4"/>
          <p:cNvSpPr>
            <a:spLocks noGrp="1"/>
          </p:cNvSpPr>
          <p:nvPr>
            <p:ph type="ftr" sz="quarter" idx="12"/>
          </p:nvPr>
        </p:nvSpPr>
        <p:spPr/>
        <p:txBody>
          <a:bodyPr/>
          <a:lstStyle/>
          <a:p>
            <a:pPr>
              <a:defRPr/>
            </a:pPr>
            <a:r>
              <a:rPr lang="en-US" smtClean="0"/>
              <a:t>S NEHRA ITE UNIT III 3.0</a:t>
            </a:r>
            <a:endParaRPr lang="en-US"/>
          </a:p>
        </p:txBody>
      </p:sp>
    </p:spTree>
    <p:extLst>
      <p:ext uri="{BB962C8B-B14F-4D97-AF65-F5344CB8AC3E}">
        <p14:creationId xmlns:p14="http://schemas.microsoft.com/office/powerpoint/2010/main" val="28490667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254</TotalTime>
  <Words>1011</Words>
  <Application>Microsoft Office PowerPoint</Application>
  <PresentationFormat>On-screen Show (4:3)</PresentationFormat>
  <Paragraphs>161</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Schoolbook</vt:lpstr>
      <vt:lpstr>Wingdings</vt:lpstr>
      <vt:lpstr>Wingdings 2</vt:lpstr>
      <vt:lpstr>Oriel</vt:lpstr>
      <vt:lpstr>Unit - iii</vt:lpstr>
      <vt:lpstr>Production function -</vt:lpstr>
      <vt:lpstr>Production and Production function</vt:lpstr>
      <vt:lpstr>DEFINITIONS:- </vt:lpstr>
      <vt:lpstr>Factors affecting production function -</vt:lpstr>
      <vt:lpstr>  short run &amp; long run production functions</vt:lpstr>
      <vt:lpstr>Production function with one fixed input &amp; one variable input</vt:lpstr>
      <vt:lpstr>law of diminishing marginal returns / law of variable proportion </vt:lpstr>
      <vt:lpstr>Concept of production </vt:lpstr>
      <vt:lpstr>ASSUMPTIONS</vt:lpstr>
      <vt:lpstr>Law of variable proportion schedule</vt:lpstr>
      <vt:lpstr>PowerPoint Presentation</vt:lpstr>
      <vt:lpstr>PowerPoint Presentation</vt:lpstr>
      <vt:lpstr>Stages</vt:lpstr>
      <vt:lpstr>Stages contd…..</vt:lpstr>
      <vt:lpstr>Law of variable proportion and capacity planning -</vt:lpstr>
      <vt:lpstr>Review question</vt:lpstr>
      <vt:lpstr>Review question</vt:lpstr>
      <vt:lpstr>PowerPoint Presentation</vt:lpstr>
    </vt:vector>
  </TitlesOfParts>
  <Company>Indira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 of variable proportion</dc:title>
  <dc:creator>DSP</dc:creator>
  <cp:lastModifiedBy>LNMIIT</cp:lastModifiedBy>
  <cp:revision>46</cp:revision>
  <dcterms:created xsi:type="dcterms:W3CDTF">2005-06-24T00:27:32Z</dcterms:created>
  <dcterms:modified xsi:type="dcterms:W3CDTF">2015-09-16T04:58:05Z</dcterms:modified>
</cp:coreProperties>
</file>