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1" r:id="rId5"/>
    <p:sldId id="269" r:id="rId6"/>
    <p:sldId id="270" r:id="rId7"/>
    <p:sldId id="259" r:id="rId8"/>
    <p:sldId id="272" r:id="rId9"/>
    <p:sldId id="260" r:id="rId10"/>
    <p:sldId id="265" r:id="rId11"/>
    <p:sldId id="263" r:id="rId12"/>
    <p:sldId id="26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7" r:id="rId22"/>
    <p:sldId id="268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7E502-4E05-4A29-A13C-FCC4A38A7EA8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8BD817-409B-4A2E-A11C-2D986BECAF3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800" dirty="0" smtClean="0"/>
            <a:t>Types of Company</a:t>
          </a:r>
          <a:endParaRPr lang="en-US" sz="2800" dirty="0"/>
        </a:p>
      </dgm:t>
    </dgm:pt>
    <dgm:pt modelId="{83AC93D3-E913-4AE3-89DA-4C75BC3C9EB4}" type="parTrans" cxnId="{312180C6-5FD4-4C3F-B281-050D0AF7F010}">
      <dgm:prSet/>
      <dgm:spPr/>
      <dgm:t>
        <a:bodyPr/>
        <a:lstStyle/>
        <a:p>
          <a:endParaRPr lang="en-US"/>
        </a:p>
      </dgm:t>
    </dgm:pt>
    <dgm:pt modelId="{B6FFEBF0-6E02-462D-B035-E09B429F29A8}" type="sibTrans" cxnId="{312180C6-5FD4-4C3F-B281-050D0AF7F010}">
      <dgm:prSet/>
      <dgm:spPr/>
      <dgm:t>
        <a:bodyPr/>
        <a:lstStyle/>
        <a:p>
          <a:endParaRPr lang="en-US"/>
        </a:p>
      </dgm:t>
    </dgm:pt>
    <dgm:pt modelId="{39A7EE7C-BE2C-4588-A871-754654DB781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Private Ltd. company</a:t>
          </a:r>
        </a:p>
        <a:p>
          <a:r>
            <a:rPr lang="en-US" sz="1200" dirty="0" err="1" smtClean="0"/>
            <a:t>Sundaram</a:t>
          </a:r>
          <a:r>
            <a:rPr lang="en-US" sz="1200" dirty="0" smtClean="0"/>
            <a:t> Finance</a:t>
          </a:r>
        </a:p>
        <a:p>
          <a:r>
            <a:rPr lang="en-US" sz="1200" dirty="0" err="1" smtClean="0"/>
            <a:t>Balaji</a:t>
          </a:r>
          <a:r>
            <a:rPr lang="en-US" sz="1200" dirty="0" smtClean="0"/>
            <a:t> Telefilms private ltd</a:t>
          </a:r>
        </a:p>
        <a:p>
          <a:r>
            <a:rPr lang="en-US" sz="1200" dirty="0" smtClean="0"/>
            <a:t>Flipcart.com</a:t>
          </a:r>
        </a:p>
        <a:p>
          <a:endParaRPr lang="en-US" sz="1500" dirty="0"/>
        </a:p>
      </dgm:t>
    </dgm:pt>
    <dgm:pt modelId="{F79E3421-D6E1-4864-AB40-0969E5A52013}" type="parTrans" cxnId="{AF7270CA-EB18-42FD-93E7-1FE1943249BF}">
      <dgm:prSet/>
      <dgm:spPr/>
      <dgm:t>
        <a:bodyPr/>
        <a:lstStyle/>
        <a:p>
          <a:endParaRPr lang="en-US"/>
        </a:p>
      </dgm:t>
    </dgm:pt>
    <dgm:pt modelId="{55F961B6-D073-41FD-B314-86DE4AE6AAA6}" type="sibTrans" cxnId="{AF7270CA-EB18-42FD-93E7-1FE1943249BF}">
      <dgm:prSet/>
      <dgm:spPr/>
      <dgm:t>
        <a:bodyPr/>
        <a:lstStyle/>
        <a:p>
          <a:endParaRPr lang="en-US"/>
        </a:p>
      </dgm:t>
    </dgm:pt>
    <dgm:pt modelId="{85B3C595-CF1A-4FF7-B892-2C1C837FDE7F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Public Ltd. Company</a:t>
          </a:r>
        </a:p>
        <a:p>
          <a:r>
            <a:rPr lang="en-US" sz="1200" dirty="0" smtClean="0"/>
            <a:t>Reliance Industries</a:t>
          </a:r>
        </a:p>
        <a:p>
          <a:r>
            <a:rPr lang="en-US" sz="1200" dirty="0" smtClean="0"/>
            <a:t>HUL</a:t>
          </a:r>
        </a:p>
        <a:p>
          <a:r>
            <a:rPr lang="en-US" sz="1200" dirty="0" smtClean="0"/>
            <a:t>Infosys</a:t>
          </a:r>
        </a:p>
        <a:p>
          <a:endParaRPr lang="en-US" sz="1500" dirty="0"/>
        </a:p>
      </dgm:t>
    </dgm:pt>
    <dgm:pt modelId="{7322FA78-0F05-4988-ABE4-44242F6D96E4}" type="parTrans" cxnId="{3296CB0E-A030-4AF4-BAF5-3FEF3F327065}">
      <dgm:prSet/>
      <dgm:spPr/>
      <dgm:t>
        <a:bodyPr/>
        <a:lstStyle/>
        <a:p>
          <a:endParaRPr lang="en-US"/>
        </a:p>
      </dgm:t>
    </dgm:pt>
    <dgm:pt modelId="{6601158B-B5AD-4E63-B5D5-48D58F596EA3}" type="sibTrans" cxnId="{3296CB0E-A030-4AF4-BAF5-3FEF3F327065}">
      <dgm:prSet/>
      <dgm:spPr/>
      <dgm:t>
        <a:bodyPr/>
        <a:lstStyle/>
        <a:p>
          <a:endParaRPr lang="en-US"/>
        </a:p>
      </dgm:t>
    </dgm:pt>
    <dgm:pt modelId="{FE73D634-95C7-4EC4-9FFC-7A4870C23A29}">
      <dgm:prSet phldrT="[Text]"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1200" dirty="0" smtClean="0">
              <a:solidFill>
                <a:schemeClr val="tx1"/>
              </a:solidFill>
            </a:rPr>
            <a:t>Government</a:t>
          </a:r>
        </a:p>
        <a:p>
          <a:pPr algn="ctr"/>
          <a:r>
            <a:rPr lang="en-US" sz="1200" dirty="0" smtClean="0"/>
            <a:t>1. Public corporation</a:t>
          </a:r>
        </a:p>
        <a:p>
          <a:pPr algn="ctr"/>
          <a:r>
            <a:rPr lang="en-US" sz="1200" dirty="0" smtClean="0"/>
            <a:t>Air India</a:t>
          </a:r>
        </a:p>
        <a:p>
          <a:pPr algn="ctr"/>
          <a:r>
            <a:rPr lang="en-US" sz="1200" dirty="0" smtClean="0"/>
            <a:t>2. Board organisation</a:t>
          </a:r>
        </a:p>
        <a:p>
          <a:pPr algn="ctr"/>
          <a:r>
            <a:rPr lang="en-US" sz="1200" dirty="0" smtClean="0"/>
            <a:t>FCI, </a:t>
          </a:r>
          <a:r>
            <a:rPr lang="en-US" sz="1200" dirty="0" err="1" smtClean="0"/>
            <a:t>Khadi</a:t>
          </a:r>
          <a:endParaRPr lang="en-US" sz="1200" dirty="0" smtClean="0"/>
        </a:p>
        <a:p>
          <a:pPr algn="ctr"/>
          <a:r>
            <a:rPr lang="en-US" sz="1200" dirty="0" smtClean="0"/>
            <a:t>3. Govt. company</a:t>
          </a:r>
        </a:p>
        <a:p>
          <a:pPr algn="ctr"/>
          <a:r>
            <a:rPr lang="en-US" sz="1200" dirty="0" smtClean="0"/>
            <a:t>ONGC, SAIL</a:t>
          </a:r>
        </a:p>
        <a:p>
          <a:pPr algn="ctr"/>
          <a:r>
            <a:rPr lang="en-US" sz="1200" dirty="0" smtClean="0"/>
            <a:t>3. Department</a:t>
          </a:r>
        </a:p>
        <a:p>
          <a:pPr algn="ctr"/>
          <a:r>
            <a:rPr lang="en-US" sz="1200" dirty="0" smtClean="0"/>
            <a:t>Telecom, Post</a:t>
          </a:r>
        </a:p>
        <a:p>
          <a:pPr algn="ctr"/>
          <a:endParaRPr lang="en-US" sz="1000" dirty="0" smtClean="0"/>
        </a:p>
        <a:p>
          <a:pPr algn="ctr"/>
          <a:endParaRPr lang="en-US" sz="1000" dirty="0"/>
        </a:p>
      </dgm:t>
    </dgm:pt>
    <dgm:pt modelId="{F63AA64A-072A-4765-801E-A99E8B169E6F}" type="parTrans" cxnId="{14F79F74-C093-44AC-9101-492632CF9054}">
      <dgm:prSet/>
      <dgm:spPr/>
      <dgm:t>
        <a:bodyPr/>
        <a:lstStyle/>
        <a:p>
          <a:endParaRPr lang="en-US"/>
        </a:p>
      </dgm:t>
    </dgm:pt>
    <dgm:pt modelId="{263AA18A-D758-4E93-8EE8-50E92A6925BC}" type="sibTrans" cxnId="{14F79F74-C093-44AC-9101-492632CF9054}">
      <dgm:prSet/>
      <dgm:spPr/>
      <dgm:t>
        <a:bodyPr/>
        <a:lstStyle/>
        <a:p>
          <a:endParaRPr lang="en-US"/>
        </a:p>
      </dgm:t>
    </dgm:pt>
    <dgm:pt modelId="{5DE1A41F-A391-473B-AF3B-8B64DCE7F513}" type="pres">
      <dgm:prSet presAssocID="{04A7E502-4E05-4A29-A13C-FCC4A38A7E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0DC90C-A7E2-4B75-B6E3-337BDF1EF803}" type="pres">
      <dgm:prSet presAssocID="{398BD817-409B-4A2E-A11C-2D986BECAF31}" presName="hierRoot1" presStyleCnt="0">
        <dgm:presLayoutVars>
          <dgm:hierBranch val="init"/>
        </dgm:presLayoutVars>
      </dgm:prSet>
      <dgm:spPr/>
    </dgm:pt>
    <dgm:pt modelId="{489EBB95-BF17-42AC-810A-9FCA314CCBC9}" type="pres">
      <dgm:prSet presAssocID="{398BD817-409B-4A2E-A11C-2D986BECAF31}" presName="rootComposite1" presStyleCnt="0"/>
      <dgm:spPr/>
    </dgm:pt>
    <dgm:pt modelId="{970870F7-0312-44EE-874B-089D2FD3C89B}" type="pres">
      <dgm:prSet presAssocID="{398BD817-409B-4A2E-A11C-2D986BECAF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9FC786-308C-4570-88F3-8B35CAB20E6A}" type="pres">
      <dgm:prSet presAssocID="{398BD817-409B-4A2E-A11C-2D986BECAF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67EE003-E550-47D1-80CB-72D40C257473}" type="pres">
      <dgm:prSet presAssocID="{398BD817-409B-4A2E-A11C-2D986BECAF31}" presName="hierChild2" presStyleCnt="0"/>
      <dgm:spPr/>
    </dgm:pt>
    <dgm:pt modelId="{574D06E9-1010-40E1-B521-29A9ACD9F5AB}" type="pres">
      <dgm:prSet presAssocID="{F79E3421-D6E1-4864-AB40-0969E5A5201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C7EC65E-D08D-4286-AE2D-3B2CAFA12C35}" type="pres">
      <dgm:prSet presAssocID="{39A7EE7C-BE2C-4588-A871-754654DB781D}" presName="hierRoot2" presStyleCnt="0">
        <dgm:presLayoutVars>
          <dgm:hierBranch val="init"/>
        </dgm:presLayoutVars>
      </dgm:prSet>
      <dgm:spPr/>
    </dgm:pt>
    <dgm:pt modelId="{C1918E79-3561-4602-B2E9-E875A4542C23}" type="pres">
      <dgm:prSet presAssocID="{39A7EE7C-BE2C-4588-A871-754654DB781D}" presName="rootComposite" presStyleCnt="0"/>
      <dgm:spPr/>
    </dgm:pt>
    <dgm:pt modelId="{932CCD1C-421F-4FDF-80E4-F235793C564E}" type="pres">
      <dgm:prSet presAssocID="{39A7EE7C-BE2C-4588-A871-754654DB781D}" presName="rootText" presStyleLbl="node2" presStyleIdx="0" presStyleCnt="3" custScaleX="79117" custScaleY="1369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496F92-BD7E-48E0-9BE8-134304722E39}" type="pres">
      <dgm:prSet presAssocID="{39A7EE7C-BE2C-4588-A871-754654DB781D}" presName="rootConnector" presStyleLbl="node2" presStyleIdx="0" presStyleCnt="3"/>
      <dgm:spPr/>
      <dgm:t>
        <a:bodyPr/>
        <a:lstStyle/>
        <a:p>
          <a:endParaRPr lang="en-US"/>
        </a:p>
      </dgm:t>
    </dgm:pt>
    <dgm:pt modelId="{B3F55C64-F3F8-49F0-BD65-25FE1EF3BCD2}" type="pres">
      <dgm:prSet presAssocID="{39A7EE7C-BE2C-4588-A871-754654DB781D}" presName="hierChild4" presStyleCnt="0"/>
      <dgm:spPr/>
    </dgm:pt>
    <dgm:pt modelId="{F4B6DD5E-CF4F-400F-BB79-501E0117377C}" type="pres">
      <dgm:prSet presAssocID="{39A7EE7C-BE2C-4588-A871-754654DB781D}" presName="hierChild5" presStyleCnt="0"/>
      <dgm:spPr/>
    </dgm:pt>
    <dgm:pt modelId="{7958DB3D-D174-4775-8FF5-FD6580948D44}" type="pres">
      <dgm:prSet presAssocID="{7322FA78-0F05-4988-ABE4-44242F6D96E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C23E7BB-EB09-47C4-A163-1C724A0EFD75}" type="pres">
      <dgm:prSet presAssocID="{85B3C595-CF1A-4FF7-B892-2C1C837FDE7F}" presName="hierRoot2" presStyleCnt="0">
        <dgm:presLayoutVars>
          <dgm:hierBranch val="init"/>
        </dgm:presLayoutVars>
      </dgm:prSet>
      <dgm:spPr/>
    </dgm:pt>
    <dgm:pt modelId="{0BC560BA-39BF-40F0-9252-C78C656D8307}" type="pres">
      <dgm:prSet presAssocID="{85B3C595-CF1A-4FF7-B892-2C1C837FDE7F}" presName="rootComposite" presStyleCnt="0"/>
      <dgm:spPr/>
    </dgm:pt>
    <dgm:pt modelId="{E9CDAB5D-988D-4844-BECA-BC3BD6175B54}" type="pres">
      <dgm:prSet presAssocID="{85B3C595-CF1A-4FF7-B892-2C1C837FDE7F}" presName="rootText" presStyleLbl="node2" presStyleIdx="1" presStyleCnt="3" custScaleX="76379" custScaleY="1570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B545C-A35B-4D43-961E-4956D4BADA09}" type="pres">
      <dgm:prSet presAssocID="{85B3C595-CF1A-4FF7-B892-2C1C837FDE7F}" presName="rootConnector" presStyleLbl="node2" presStyleIdx="1" presStyleCnt="3"/>
      <dgm:spPr/>
      <dgm:t>
        <a:bodyPr/>
        <a:lstStyle/>
        <a:p>
          <a:endParaRPr lang="en-US"/>
        </a:p>
      </dgm:t>
    </dgm:pt>
    <dgm:pt modelId="{FE01093B-5358-4A97-B396-E5709D003F86}" type="pres">
      <dgm:prSet presAssocID="{85B3C595-CF1A-4FF7-B892-2C1C837FDE7F}" presName="hierChild4" presStyleCnt="0"/>
      <dgm:spPr/>
    </dgm:pt>
    <dgm:pt modelId="{2D12F810-E195-43FE-8BD8-1166824FBFF3}" type="pres">
      <dgm:prSet presAssocID="{85B3C595-CF1A-4FF7-B892-2C1C837FDE7F}" presName="hierChild5" presStyleCnt="0"/>
      <dgm:spPr/>
    </dgm:pt>
    <dgm:pt modelId="{FC2CC4CA-C40A-4E41-A0E8-47E15826A662}" type="pres">
      <dgm:prSet presAssocID="{F63AA64A-072A-4765-801E-A99E8B169E6F}" presName="Name37" presStyleLbl="parChTrans1D2" presStyleIdx="2" presStyleCnt="3"/>
      <dgm:spPr/>
      <dgm:t>
        <a:bodyPr/>
        <a:lstStyle/>
        <a:p>
          <a:endParaRPr lang="en-US"/>
        </a:p>
      </dgm:t>
    </dgm:pt>
    <dgm:pt modelId="{3FE8C0D1-1AC5-41B2-930B-5DFA1D7E4F6A}" type="pres">
      <dgm:prSet presAssocID="{FE73D634-95C7-4EC4-9FFC-7A4870C23A29}" presName="hierRoot2" presStyleCnt="0">
        <dgm:presLayoutVars>
          <dgm:hierBranch val="init"/>
        </dgm:presLayoutVars>
      </dgm:prSet>
      <dgm:spPr/>
    </dgm:pt>
    <dgm:pt modelId="{84B99CC4-09CD-4A7F-AAB4-ECB2477CFBAA}" type="pres">
      <dgm:prSet presAssocID="{FE73D634-95C7-4EC4-9FFC-7A4870C23A29}" presName="rootComposite" presStyleCnt="0"/>
      <dgm:spPr/>
    </dgm:pt>
    <dgm:pt modelId="{9388C846-CB24-42C2-9DE1-25EDAA0B857B}" type="pres">
      <dgm:prSet presAssocID="{FE73D634-95C7-4EC4-9FFC-7A4870C23A29}" presName="rootText" presStyleLbl="node2" presStyleIdx="2" presStyleCnt="3" custScaleX="125192" custScaleY="222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93D928-7344-4AF6-9F2E-3ED17EB2F42E}" type="pres">
      <dgm:prSet presAssocID="{FE73D634-95C7-4EC4-9FFC-7A4870C23A29}" presName="rootConnector" presStyleLbl="node2" presStyleIdx="2" presStyleCnt="3"/>
      <dgm:spPr/>
      <dgm:t>
        <a:bodyPr/>
        <a:lstStyle/>
        <a:p>
          <a:endParaRPr lang="en-US"/>
        </a:p>
      </dgm:t>
    </dgm:pt>
    <dgm:pt modelId="{41CB4CD8-D09B-4618-B759-1A1AECFC7D9F}" type="pres">
      <dgm:prSet presAssocID="{FE73D634-95C7-4EC4-9FFC-7A4870C23A29}" presName="hierChild4" presStyleCnt="0"/>
      <dgm:spPr/>
    </dgm:pt>
    <dgm:pt modelId="{EDF8584B-154B-496D-9DDC-ECDC4B52683C}" type="pres">
      <dgm:prSet presAssocID="{FE73D634-95C7-4EC4-9FFC-7A4870C23A29}" presName="hierChild5" presStyleCnt="0"/>
      <dgm:spPr/>
    </dgm:pt>
    <dgm:pt modelId="{9E0F6BC3-F250-4145-B2A2-8AE235995CF4}" type="pres">
      <dgm:prSet presAssocID="{398BD817-409B-4A2E-A11C-2D986BECAF31}" presName="hierChild3" presStyleCnt="0"/>
      <dgm:spPr/>
    </dgm:pt>
  </dgm:ptLst>
  <dgm:cxnLst>
    <dgm:cxn modelId="{1E61775A-BFB1-4DA4-8709-5FD6314EB335}" type="presOf" srcId="{FE73D634-95C7-4EC4-9FFC-7A4870C23A29}" destId="{9388C846-CB24-42C2-9DE1-25EDAA0B857B}" srcOrd="0" destOrd="0" presId="urn:microsoft.com/office/officeart/2005/8/layout/orgChart1"/>
    <dgm:cxn modelId="{3A616540-1A58-48D6-A6B6-94E753A111B7}" type="presOf" srcId="{398BD817-409B-4A2E-A11C-2D986BECAF31}" destId="{779FC786-308C-4570-88F3-8B35CAB20E6A}" srcOrd="1" destOrd="0" presId="urn:microsoft.com/office/officeart/2005/8/layout/orgChart1"/>
    <dgm:cxn modelId="{BEA49861-E7D0-4076-A983-1FFE87645A8D}" type="presOf" srcId="{398BD817-409B-4A2E-A11C-2D986BECAF31}" destId="{970870F7-0312-44EE-874B-089D2FD3C89B}" srcOrd="0" destOrd="0" presId="urn:microsoft.com/office/officeart/2005/8/layout/orgChart1"/>
    <dgm:cxn modelId="{5D3952A8-C3EB-43A6-8E06-29DFAC37223A}" type="presOf" srcId="{FE73D634-95C7-4EC4-9FFC-7A4870C23A29}" destId="{C993D928-7344-4AF6-9F2E-3ED17EB2F42E}" srcOrd="1" destOrd="0" presId="urn:microsoft.com/office/officeart/2005/8/layout/orgChart1"/>
    <dgm:cxn modelId="{E3A51739-758A-45CF-815D-9317E64F8400}" type="presOf" srcId="{85B3C595-CF1A-4FF7-B892-2C1C837FDE7F}" destId="{142B545C-A35B-4D43-961E-4956D4BADA09}" srcOrd="1" destOrd="0" presId="urn:microsoft.com/office/officeart/2005/8/layout/orgChart1"/>
    <dgm:cxn modelId="{3296CB0E-A030-4AF4-BAF5-3FEF3F327065}" srcId="{398BD817-409B-4A2E-A11C-2D986BECAF31}" destId="{85B3C595-CF1A-4FF7-B892-2C1C837FDE7F}" srcOrd="1" destOrd="0" parTransId="{7322FA78-0F05-4988-ABE4-44242F6D96E4}" sibTransId="{6601158B-B5AD-4E63-B5D5-48D58F596EA3}"/>
    <dgm:cxn modelId="{AF7270CA-EB18-42FD-93E7-1FE1943249BF}" srcId="{398BD817-409B-4A2E-A11C-2D986BECAF31}" destId="{39A7EE7C-BE2C-4588-A871-754654DB781D}" srcOrd="0" destOrd="0" parTransId="{F79E3421-D6E1-4864-AB40-0969E5A52013}" sibTransId="{55F961B6-D073-41FD-B314-86DE4AE6AAA6}"/>
    <dgm:cxn modelId="{0E8889D1-A74A-4621-8015-046CA5CD597A}" type="presOf" srcId="{85B3C595-CF1A-4FF7-B892-2C1C837FDE7F}" destId="{E9CDAB5D-988D-4844-BECA-BC3BD6175B54}" srcOrd="0" destOrd="0" presId="urn:microsoft.com/office/officeart/2005/8/layout/orgChart1"/>
    <dgm:cxn modelId="{14F79F74-C093-44AC-9101-492632CF9054}" srcId="{398BD817-409B-4A2E-A11C-2D986BECAF31}" destId="{FE73D634-95C7-4EC4-9FFC-7A4870C23A29}" srcOrd="2" destOrd="0" parTransId="{F63AA64A-072A-4765-801E-A99E8B169E6F}" sibTransId="{263AA18A-D758-4E93-8EE8-50E92A6925BC}"/>
    <dgm:cxn modelId="{312180C6-5FD4-4C3F-B281-050D0AF7F010}" srcId="{04A7E502-4E05-4A29-A13C-FCC4A38A7EA8}" destId="{398BD817-409B-4A2E-A11C-2D986BECAF31}" srcOrd="0" destOrd="0" parTransId="{83AC93D3-E913-4AE3-89DA-4C75BC3C9EB4}" sibTransId="{B6FFEBF0-6E02-462D-B035-E09B429F29A8}"/>
    <dgm:cxn modelId="{53C132E9-05E0-499F-B34C-070682E01358}" type="presOf" srcId="{39A7EE7C-BE2C-4588-A871-754654DB781D}" destId="{932CCD1C-421F-4FDF-80E4-F235793C564E}" srcOrd="0" destOrd="0" presId="urn:microsoft.com/office/officeart/2005/8/layout/orgChart1"/>
    <dgm:cxn modelId="{F2B82CC5-7039-4E38-8575-8E57C6723144}" type="presOf" srcId="{39A7EE7C-BE2C-4588-A871-754654DB781D}" destId="{1E496F92-BD7E-48E0-9BE8-134304722E39}" srcOrd="1" destOrd="0" presId="urn:microsoft.com/office/officeart/2005/8/layout/orgChart1"/>
    <dgm:cxn modelId="{C48A8D7B-434B-4C4C-A787-B7F84C5E3AC7}" type="presOf" srcId="{7322FA78-0F05-4988-ABE4-44242F6D96E4}" destId="{7958DB3D-D174-4775-8FF5-FD6580948D44}" srcOrd="0" destOrd="0" presId="urn:microsoft.com/office/officeart/2005/8/layout/orgChart1"/>
    <dgm:cxn modelId="{72D613D5-E869-4EAF-9D3F-4B028F577B6E}" type="presOf" srcId="{04A7E502-4E05-4A29-A13C-FCC4A38A7EA8}" destId="{5DE1A41F-A391-473B-AF3B-8B64DCE7F513}" srcOrd="0" destOrd="0" presId="urn:microsoft.com/office/officeart/2005/8/layout/orgChart1"/>
    <dgm:cxn modelId="{CC1B96E1-9796-4AB0-A14A-9A1C52B7509E}" type="presOf" srcId="{F79E3421-D6E1-4864-AB40-0969E5A52013}" destId="{574D06E9-1010-40E1-B521-29A9ACD9F5AB}" srcOrd="0" destOrd="0" presId="urn:microsoft.com/office/officeart/2005/8/layout/orgChart1"/>
    <dgm:cxn modelId="{896336A2-71C7-4264-961C-CBF52F353DB8}" type="presOf" srcId="{F63AA64A-072A-4765-801E-A99E8B169E6F}" destId="{FC2CC4CA-C40A-4E41-A0E8-47E15826A662}" srcOrd="0" destOrd="0" presId="urn:microsoft.com/office/officeart/2005/8/layout/orgChart1"/>
    <dgm:cxn modelId="{2CD98799-AF24-4978-A0F9-87917B182C30}" type="presParOf" srcId="{5DE1A41F-A391-473B-AF3B-8B64DCE7F513}" destId="{910DC90C-A7E2-4B75-B6E3-337BDF1EF803}" srcOrd="0" destOrd="0" presId="urn:microsoft.com/office/officeart/2005/8/layout/orgChart1"/>
    <dgm:cxn modelId="{F3D2DA78-4FAC-4857-B317-1AFEA49B1108}" type="presParOf" srcId="{910DC90C-A7E2-4B75-B6E3-337BDF1EF803}" destId="{489EBB95-BF17-42AC-810A-9FCA314CCBC9}" srcOrd="0" destOrd="0" presId="urn:microsoft.com/office/officeart/2005/8/layout/orgChart1"/>
    <dgm:cxn modelId="{FCB0FB20-74E1-42E5-9664-E18B8012AC55}" type="presParOf" srcId="{489EBB95-BF17-42AC-810A-9FCA314CCBC9}" destId="{970870F7-0312-44EE-874B-089D2FD3C89B}" srcOrd="0" destOrd="0" presId="urn:microsoft.com/office/officeart/2005/8/layout/orgChart1"/>
    <dgm:cxn modelId="{D75EE2AA-21C1-419C-BBCC-10A7425CAB13}" type="presParOf" srcId="{489EBB95-BF17-42AC-810A-9FCA314CCBC9}" destId="{779FC786-308C-4570-88F3-8B35CAB20E6A}" srcOrd="1" destOrd="0" presId="urn:microsoft.com/office/officeart/2005/8/layout/orgChart1"/>
    <dgm:cxn modelId="{096ABD28-4F62-45D9-8970-B7AA7E1073AC}" type="presParOf" srcId="{910DC90C-A7E2-4B75-B6E3-337BDF1EF803}" destId="{567EE003-E550-47D1-80CB-72D40C257473}" srcOrd="1" destOrd="0" presId="urn:microsoft.com/office/officeart/2005/8/layout/orgChart1"/>
    <dgm:cxn modelId="{3F3F6AC1-2FD6-4FFA-BABC-0B3C3992CCE6}" type="presParOf" srcId="{567EE003-E550-47D1-80CB-72D40C257473}" destId="{574D06E9-1010-40E1-B521-29A9ACD9F5AB}" srcOrd="0" destOrd="0" presId="urn:microsoft.com/office/officeart/2005/8/layout/orgChart1"/>
    <dgm:cxn modelId="{84C5DE4E-DC95-4560-94BE-8E2A4EFBEADD}" type="presParOf" srcId="{567EE003-E550-47D1-80CB-72D40C257473}" destId="{EC7EC65E-D08D-4286-AE2D-3B2CAFA12C35}" srcOrd="1" destOrd="0" presId="urn:microsoft.com/office/officeart/2005/8/layout/orgChart1"/>
    <dgm:cxn modelId="{3FC1DDA1-8E8D-4832-B6A9-A32A7BC44853}" type="presParOf" srcId="{EC7EC65E-D08D-4286-AE2D-3B2CAFA12C35}" destId="{C1918E79-3561-4602-B2E9-E875A4542C23}" srcOrd="0" destOrd="0" presId="urn:microsoft.com/office/officeart/2005/8/layout/orgChart1"/>
    <dgm:cxn modelId="{099CBBA6-D70E-4C56-97FC-34424ED94B82}" type="presParOf" srcId="{C1918E79-3561-4602-B2E9-E875A4542C23}" destId="{932CCD1C-421F-4FDF-80E4-F235793C564E}" srcOrd="0" destOrd="0" presId="urn:microsoft.com/office/officeart/2005/8/layout/orgChart1"/>
    <dgm:cxn modelId="{64810537-C452-4B92-B92E-98209D64D642}" type="presParOf" srcId="{C1918E79-3561-4602-B2E9-E875A4542C23}" destId="{1E496F92-BD7E-48E0-9BE8-134304722E39}" srcOrd="1" destOrd="0" presId="urn:microsoft.com/office/officeart/2005/8/layout/orgChart1"/>
    <dgm:cxn modelId="{77968F90-C8F5-46B9-9566-84F4753B2694}" type="presParOf" srcId="{EC7EC65E-D08D-4286-AE2D-3B2CAFA12C35}" destId="{B3F55C64-F3F8-49F0-BD65-25FE1EF3BCD2}" srcOrd="1" destOrd="0" presId="urn:microsoft.com/office/officeart/2005/8/layout/orgChart1"/>
    <dgm:cxn modelId="{DAA2EF3E-638E-414C-96C1-15959ABA9815}" type="presParOf" srcId="{EC7EC65E-D08D-4286-AE2D-3B2CAFA12C35}" destId="{F4B6DD5E-CF4F-400F-BB79-501E0117377C}" srcOrd="2" destOrd="0" presId="urn:microsoft.com/office/officeart/2005/8/layout/orgChart1"/>
    <dgm:cxn modelId="{6108A8AD-CAD1-45C3-9F7F-2A73F488BB16}" type="presParOf" srcId="{567EE003-E550-47D1-80CB-72D40C257473}" destId="{7958DB3D-D174-4775-8FF5-FD6580948D44}" srcOrd="2" destOrd="0" presId="urn:microsoft.com/office/officeart/2005/8/layout/orgChart1"/>
    <dgm:cxn modelId="{3D912D2C-9C3D-462C-BED2-982A43B02C18}" type="presParOf" srcId="{567EE003-E550-47D1-80CB-72D40C257473}" destId="{8C23E7BB-EB09-47C4-A163-1C724A0EFD75}" srcOrd="3" destOrd="0" presId="urn:microsoft.com/office/officeart/2005/8/layout/orgChart1"/>
    <dgm:cxn modelId="{E3D9EC94-A268-4F19-8706-5B9635CD78F3}" type="presParOf" srcId="{8C23E7BB-EB09-47C4-A163-1C724A0EFD75}" destId="{0BC560BA-39BF-40F0-9252-C78C656D8307}" srcOrd="0" destOrd="0" presId="urn:microsoft.com/office/officeart/2005/8/layout/orgChart1"/>
    <dgm:cxn modelId="{6B128C50-641F-4D70-AF21-B6C4F9EAC408}" type="presParOf" srcId="{0BC560BA-39BF-40F0-9252-C78C656D8307}" destId="{E9CDAB5D-988D-4844-BECA-BC3BD6175B54}" srcOrd="0" destOrd="0" presId="urn:microsoft.com/office/officeart/2005/8/layout/orgChart1"/>
    <dgm:cxn modelId="{7B2EDAE7-2973-4CE4-8D0F-CE30C76F5280}" type="presParOf" srcId="{0BC560BA-39BF-40F0-9252-C78C656D8307}" destId="{142B545C-A35B-4D43-961E-4956D4BADA09}" srcOrd="1" destOrd="0" presId="urn:microsoft.com/office/officeart/2005/8/layout/orgChart1"/>
    <dgm:cxn modelId="{532C44A2-D4B4-480A-B197-FB0EF7665570}" type="presParOf" srcId="{8C23E7BB-EB09-47C4-A163-1C724A0EFD75}" destId="{FE01093B-5358-4A97-B396-E5709D003F86}" srcOrd="1" destOrd="0" presId="urn:microsoft.com/office/officeart/2005/8/layout/orgChart1"/>
    <dgm:cxn modelId="{4E994C03-196D-4982-957F-766CA7A31B79}" type="presParOf" srcId="{8C23E7BB-EB09-47C4-A163-1C724A0EFD75}" destId="{2D12F810-E195-43FE-8BD8-1166824FBFF3}" srcOrd="2" destOrd="0" presId="urn:microsoft.com/office/officeart/2005/8/layout/orgChart1"/>
    <dgm:cxn modelId="{48887796-6798-403B-BBC5-7FF6A51AF6A9}" type="presParOf" srcId="{567EE003-E550-47D1-80CB-72D40C257473}" destId="{FC2CC4CA-C40A-4E41-A0E8-47E15826A662}" srcOrd="4" destOrd="0" presId="urn:microsoft.com/office/officeart/2005/8/layout/orgChart1"/>
    <dgm:cxn modelId="{54ADDCB8-EF4F-4FC5-8D74-B7179B10E314}" type="presParOf" srcId="{567EE003-E550-47D1-80CB-72D40C257473}" destId="{3FE8C0D1-1AC5-41B2-930B-5DFA1D7E4F6A}" srcOrd="5" destOrd="0" presId="urn:microsoft.com/office/officeart/2005/8/layout/orgChart1"/>
    <dgm:cxn modelId="{09188B84-F314-498B-B4CD-8AD961C252AF}" type="presParOf" srcId="{3FE8C0D1-1AC5-41B2-930B-5DFA1D7E4F6A}" destId="{84B99CC4-09CD-4A7F-AAB4-ECB2477CFBAA}" srcOrd="0" destOrd="0" presId="urn:microsoft.com/office/officeart/2005/8/layout/orgChart1"/>
    <dgm:cxn modelId="{39E38F0A-2169-47D7-8FD1-6377AF997D5F}" type="presParOf" srcId="{84B99CC4-09CD-4A7F-AAB4-ECB2477CFBAA}" destId="{9388C846-CB24-42C2-9DE1-25EDAA0B857B}" srcOrd="0" destOrd="0" presId="urn:microsoft.com/office/officeart/2005/8/layout/orgChart1"/>
    <dgm:cxn modelId="{2F9A7ECC-829E-48F5-96D5-177F1685A2FB}" type="presParOf" srcId="{84B99CC4-09CD-4A7F-AAB4-ECB2477CFBAA}" destId="{C993D928-7344-4AF6-9F2E-3ED17EB2F42E}" srcOrd="1" destOrd="0" presId="urn:microsoft.com/office/officeart/2005/8/layout/orgChart1"/>
    <dgm:cxn modelId="{F8B42D83-A29E-4B36-A46A-C2110D8BC7E6}" type="presParOf" srcId="{3FE8C0D1-1AC5-41B2-930B-5DFA1D7E4F6A}" destId="{41CB4CD8-D09B-4618-B759-1A1AECFC7D9F}" srcOrd="1" destOrd="0" presId="urn:microsoft.com/office/officeart/2005/8/layout/orgChart1"/>
    <dgm:cxn modelId="{9306BED3-D148-4ED9-9174-E0F6B28C501E}" type="presParOf" srcId="{3FE8C0D1-1AC5-41B2-930B-5DFA1D7E4F6A}" destId="{EDF8584B-154B-496D-9DDC-ECDC4B52683C}" srcOrd="2" destOrd="0" presId="urn:microsoft.com/office/officeart/2005/8/layout/orgChart1"/>
    <dgm:cxn modelId="{FE9F10DA-99F4-45DF-AEFE-381FD7AC421F}" type="presParOf" srcId="{910DC90C-A7E2-4B75-B6E3-337BDF1EF803}" destId="{9E0F6BC3-F250-4145-B2A2-8AE235995C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CC4CA-C40A-4E41-A0E8-47E15826A662}">
      <dsp:nvSpPr>
        <dsp:cNvPr id="0" name=""/>
        <dsp:cNvSpPr/>
      </dsp:nvSpPr>
      <dsp:spPr>
        <a:xfrm>
          <a:off x="3924300" y="1434129"/>
          <a:ext cx="2400692" cy="510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68"/>
              </a:lnTo>
              <a:lnTo>
                <a:pt x="2400692" y="255268"/>
              </a:lnTo>
              <a:lnTo>
                <a:pt x="2400692" y="5105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8DB3D-D174-4775-8FF5-FD6580948D44}">
      <dsp:nvSpPr>
        <dsp:cNvPr id="0" name=""/>
        <dsp:cNvSpPr/>
      </dsp:nvSpPr>
      <dsp:spPr>
        <a:xfrm>
          <a:off x="3364228" y="1434129"/>
          <a:ext cx="560071" cy="510537"/>
        </a:xfrm>
        <a:custGeom>
          <a:avLst/>
          <a:gdLst/>
          <a:ahLst/>
          <a:cxnLst/>
          <a:rect l="0" t="0" r="0" b="0"/>
          <a:pathLst>
            <a:path>
              <a:moveTo>
                <a:pt x="560071" y="0"/>
              </a:moveTo>
              <a:lnTo>
                <a:pt x="560071" y="255268"/>
              </a:lnTo>
              <a:lnTo>
                <a:pt x="0" y="255268"/>
              </a:lnTo>
              <a:lnTo>
                <a:pt x="0" y="5105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D06E9-1010-40E1-B521-29A9ACD9F5AB}">
      <dsp:nvSpPr>
        <dsp:cNvPr id="0" name=""/>
        <dsp:cNvSpPr/>
      </dsp:nvSpPr>
      <dsp:spPr>
        <a:xfrm>
          <a:off x="963535" y="1434129"/>
          <a:ext cx="2960764" cy="510537"/>
        </a:xfrm>
        <a:custGeom>
          <a:avLst/>
          <a:gdLst/>
          <a:ahLst/>
          <a:cxnLst/>
          <a:rect l="0" t="0" r="0" b="0"/>
          <a:pathLst>
            <a:path>
              <a:moveTo>
                <a:pt x="2960764" y="0"/>
              </a:moveTo>
              <a:lnTo>
                <a:pt x="2960764" y="255268"/>
              </a:lnTo>
              <a:lnTo>
                <a:pt x="0" y="255268"/>
              </a:lnTo>
              <a:lnTo>
                <a:pt x="0" y="5105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870F7-0312-44EE-874B-089D2FD3C89B}">
      <dsp:nvSpPr>
        <dsp:cNvPr id="0" name=""/>
        <dsp:cNvSpPr/>
      </dsp:nvSpPr>
      <dsp:spPr>
        <a:xfrm>
          <a:off x="2708734" y="218563"/>
          <a:ext cx="2431130" cy="1215565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Types of Company</a:t>
          </a:r>
          <a:endParaRPr lang="en-US" sz="2800" kern="1200" dirty="0"/>
        </a:p>
      </dsp:txBody>
      <dsp:txXfrm>
        <a:off x="2708734" y="218563"/>
        <a:ext cx="2431130" cy="1215565"/>
      </dsp:txXfrm>
    </dsp:sp>
    <dsp:sp modelId="{932CCD1C-421F-4FDF-80E4-F235793C564E}">
      <dsp:nvSpPr>
        <dsp:cNvPr id="0" name=""/>
        <dsp:cNvSpPr/>
      </dsp:nvSpPr>
      <dsp:spPr>
        <a:xfrm>
          <a:off x="1816" y="1944666"/>
          <a:ext cx="1923437" cy="1664376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Private Ltd. company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Sundaram</a:t>
          </a:r>
          <a:r>
            <a:rPr lang="en-US" sz="1200" kern="1200" dirty="0" smtClean="0"/>
            <a:t> Finance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Balaji</a:t>
          </a:r>
          <a:r>
            <a:rPr lang="en-US" sz="1200" kern="1200" dirty="0" smtClean="0"/>
            <a:t> Telefilms private ltd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Flipcart.com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816" y="1944666"/>
        <a:ext cx="1923437" cy="1664376"/>
      </dsp:txXfrm>
    </dsp:sp>
    <dsp:sp modelId="{E9CDAB5D-988D-4844-BECA-BC3BD6175B54}">
      <dsp:nvSpPr>
        <dsp:cNvPr id="0" name=""/>
        <dsp:cNvSpPr/>
      </dsp:nvSpPr>
      <dsp:spPr>
        <a:xfrm>
          <a:off x="2435791" y="1944666"/>
          <a:ext cx="1856873" cy="190874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Public Ltd. Company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Reliance Industries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HUL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Infosys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2435791" y="1944666"/>
        <a:ext cx="1856873" cy="1908741"/>
      </dsp:txXfrm>
    </dsp:sp>
    <dsp:sp modelId="{9388C846-CB24-42C2-9DE1-25EDAA0B857B}">
      <dsp:nvSpPr>
        <dsp:cNvPr id="0" name=""/>
        <dsp:cNvSpPr/>
      </dsp:nvSpPr>
      <dsp:spPr>
        <a:xfrm>
          <a:off x="4803202" y="1944666"/>
          <a:ext cx="3043581" cy="2710394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Government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 Public corporation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Air India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 Board organisation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FCI, </a:t>
          </a:r>
          <a:r>
            <a:rPr lang="en-US" sz="1200" kern="1200" dirty="0" err="1" smtClean="0"/>
            <a:t>Khadi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 Govt. company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ONGC, SAIL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 Department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Telecom, Post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4803202" y="1944666"/>
        <a:ext cx="3043581" cy="2710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3F9F4-9F2A-4E32-9F9C-27ED2F7984BE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B8CD9-5CE5-4B47-92FF-38B44C6B60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B8CD9-5CE5-4B47-92FF-38B44C6B60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8DE8857-5316-4233-8B0D-BB1CAF2A0CFF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BA05-05BF-4C22-A21C-EB49BE8F3085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5A23-446F-4BF3-95E8-BAE4386DFC2E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342D89-28EE-4C4B-8892-78585677332D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F2EC36-F52B-4E1F-A333-CB7736E0BCF6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0E6B-B04C-4C2F-8FB7-FCC5AC9B363E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599-26E1-481D-A31F-0FC51A186BAD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37A501-A573-42A0-8E61-1CC4FA49A296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C10F-69C1-4CD2-A0F1-53A36BC7D1B4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EE50B1-E404-4132-85BD-B97473925FB4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C9396A-317B-4DB3-8328-845B84C052C7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7E80EA-7850-4E11-9EEF-E0E212504C46}" type="datetime1">
              <a:rPr lang="en-US" smtClean="0"/>
              <a:pPr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 NEHRA ITE UNIT III 3.2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67F4EE-795C-4C09-A022-67849FC02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business </a:t>
            </a:r>
            <a:r>
              <a:rPr lang="en-US" dirty="0" err="1" smtClean="0"/>
              <a:t>organisations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Joint stock company / a company (corporate)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company is an association of persons formed for carrying out business activities and has a legal status independent of its members. </a:t>
            </a:r>
          </a:p>
          <a:p>
            <a:r>
              <a:rPr lang="en-US" dirty="0" smtClean="0"/>
              <a:t>The company form of organization is governed by The Companies Act, 1956</a:t>
            </a:r>
          </a:p>
          <a:p>
            <a:r>
              <a:rPr lang="en-US" dirty="0" smtClean="0"/>
              <a:t>The shareholders are the owners of the company while the Board of Directors is the chief managing body elected by the shareholders. </a:t>
            </a:r>
          </a:p>
          <a:p>
            <a:r>
              <a:rPr lang="en-US" dirty="0" smtClean="0"/>
              <a:t>The capital of the company is divided into smaller parts called ‘shares’ which can be transferred freely from one shareholder to another person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 - </a:t>
            </a:r>
            <a:r>
              <a:rPr lang="en-US" dirty="0" smtClean="0"/>
              <a:t>.</a:t>
            </a:r>
            <a:r>
              <a:rPr lang="en-US" dirty="0" err="1" smtClean="0"/>
              <a:t>inc</a:t>
            </a:r>
            <a:r>
              <a:rPr lang="en-US" dirty="0" smtClean="0"/>
              <a:t> (incorporated) follows the company name in USA</a:t>
            </a:r>
          </a:p>
          <a:p>
            <a:r>
              <a:rPr lang="en-US" dirty="0" smtClean="0"/>
              <a:t>Ltd. in 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company / corporate forms of organizations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6078439"/>
              </p:ext>
            </p:extLst>
          </p:nvPr>
        </p:nvGraphicFramePr>
        <p:xfrm>
          <a:off x="457200" y="1600200"/>
          <a:ext cx="7848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Co-operative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co-operative is a nonprofit, nonpolitical, nonreligious, voluntary organization, formed with economic objective</a:t>
            </a:r>
          </a:p>
          <a:p>
            <a:r>
              <a:rPr lang="en-US" dirty="0" smtClean="0"/>
              <a:t>Ex – Indian Fertilizers and Farmers Cooperative (IFFCO), AMUL, Cooperative banks, Sugarcane Growers Cooperative Society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Merits </a:t>
            </a:r>
            <a:r>
              <a:rPr lang="en-US" dirty="0" smtClean="0"/>
              <a:t>– Promotes societal values, limited liability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Demerits</a:t>
            </a:r>
            <a:r>
              <a:rPr lang="en-US" dirty="0" smtClean="0"/>
              <a:t> – Fraudulent activities, limited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Multinational </a:t>
            </a:r>
            <a:r>
              <a:rPr lang="en-US" dirty="0"/>
              <a:t>Companies (MNC’s)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multinational </a:t>
            </a:r>
            <a:r>
              <a:rPr lang="en-US" dirty="0"/>
              <a:t>company may be defined as a company that operates in several countries.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company has factories, branches and in more than one country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– HUL, Coca Cola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0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Non-Profit </a:t>
            </a:r>
            <a:r>
              <a:rPr lang="en-US" dirty="0"/>
              <a:t>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Non-profit organisation can be classified into </a:t>
            </a:r>
            <a:r>
              <a:rPr lang="en-US" dirty="0" smtClean="0"/>
              <a:t>public </a:t>
            </a:r>
            <a:r>
              <a:rPr lang="en-US" dirty="0" err="1" smtClean="0"/>
              <a:t>organisations</a:t>
            </a:r>
            <a:r>
              <a:rPr lang="en-US" dirty="0" smtClean="0"/>
              <a:t> </a:t>
            </a:r>
            <a:r>
              <a:rPr lang="en-US" dirty="0"/>
              <a:t>and private sector </a:t>
            </a:r>
            <a:r>
              <a:rPr lang="en-US" dirty="0" err="1"/>
              <a:t>organisations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err="1"/>
              <a:t>organisations</a:t>
            </a:r>
            <a:r>
              <a:rPr lang="en-US" dirty="0"/>
              <a:t> created by the Government in the public sector are directed towards meeting the basic needs of the people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Many private sector organisation are created by socially oriented people with a view to meet certain unmet needs of the society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both these cases profit-making is not a goal.</a:t>
            </a:r>
          </a:p>
          <a:p>
            <a:r>
              <a:rPr lang="en-US" dirty="0" smtClean="0"/>
              <a:t>Example – Red cross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S NEHRA ITE UNIT III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8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GOVERNMENT </a:t>
            </a:r>
            <a:r>
              <a:rPr lang="en-US" dirty="0"/>
              <a:t>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sector enterprises are those enterprises which are owned, controlled and operated by the central or state government or by both. </a:t>
            </a:r>
            <a:endParaRPr lang="en-US" dirty="0" smtClean="0"/>
          </a:p>
          <a:p>
            <a:r>
              <a:rPr lang="en-US" dirty="0" smtClean="0"/>
              <a:t>Example- Iron </a:t>
            </a:r>
            <a:r>
              <a:rPr lang="en-US" dirty="0"/>
              <a:t>and steel electronics, ships, </a:t>
            </a:r>
            <a:r>
              <a:rPr lang="en-US" dirty="0" smtClean="0"/>
              <a:t>aviation, </a:t>
            </a:r>
            <a:r>
              <a:rPr lang="en-US" dirty="0"/>
              <a:t>locomotives, heavy machinery, </a:t>
            </a:r>
            <a:r>
              <a:rPr lang="en-US" dirty="0" err="1"/>
              <a:t>fertilisers</a:t>
            </a:r>
            <a:r>
              <a:rPr lang="en-US" dirty="0"/>
              <a:t>, chemicals, insecticides, </a:t>
            </a:r>
            <a:r>
              <a:rPr lang="en-US" dirty="0" smtClean="0"/>
              <a:t>drugs.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4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	Departmental Undertaking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considered as a department attached to the ministry of a government. </a:t>
            </a:r>
            <a:endParaRPr lang="en-US" dirty="0" smtClean="0"/>
          </a:p>
          <a:p>
            <a:r>
              <a:rPr lang="en-US" dirty="0"/>
              <a:t>Railways, postal, B.S.N.L., broad casters like </a:t>
            </a:r>
            <a:r>
              <a:rPr lang="en-US" dirty="0" err="1"/>
              <a:t>Doordarshan</a:t>
            </a:r>
            <a:r>
              <a:rPr lang="en-US" dirty="0"/>
              <a:t> are the examples of Departmental Undertakings.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	Public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established under a specific statute passed in the parliament. It is known as a statutory corporation because it is created by a statute</a:t>
            </a:r>
            <a:r>
              <a:rPr lang="en-US" dirty="0" smtClean="0"/>
              <a:t>.</a:t>
            </a:r>
          </a:p>
          <a:p>
            <a:r>
              <a:rPr lang="en-US" dirty="0"/>
              <a:t>Reserve Bank of India, Air India, IDBI, Life Insurance Corporation and Unit Trust of India are the examples of public corporation.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	Government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Government Company is also established under the Companies Act of 1956.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company in which not less than 51% of paid up share capital is held by the central government or by one or more state governments </a:t>
            </a:r>
            <a:r>
              <a:rPr lang="en-US" dirty="0" smtClean="0"/>
              <a:t>or </a:t>
            </a:r>
            <a:r>
              <a:rPr lang="en-US" dirty="0"/>
              <a:t>jointly by the central and state governments</a:t>
            </a:r>
            <a:r>
              <a:rPr lang="en-US" dirty="0" smtClean="0"/>
              <a:t>.</a:t>
            </a:r>
          </a:p>
          <a:p>
            <a:r>
              <a:rPr lang="en-US" dirty="0"/>
              <a:t> Hindustan Steel Limited, Bharat Heavy Electricals Limited, ONGC, SAIL are the examples of Government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S NEHRA ITE UNIT III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0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Holding company and subsidiary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company A holds more than 50% Shares of company B then, Company A is a holding company and Company B is a subsidiary company</a:t>
            </a:r>
            <a:r>
              <a:rPr lang="en-US" dirty="0" smtClean="0"/>
              <a:t>.</a:t>
            </a:r>
          </a:p>
          <a:p>
            <a:r>
              <a:rPr lang="en-US" dirty="0"/>
              <a:t>Coal India is a holding company. Bharat Coking ltd, Mahanadi Coal Fields ltd are its subsidiary companies.</a:t>
            </a:r>
          </a:p>
          <a:p>
            <a:r>
              <a:rPr lang="en-US" dirty="0"/>
              <a:t>Similarly, Konkan Railway is a subsidiary company of Indian Railways. Although Indian Railways is not a ‘Holding Company’, it is a Departmental undertaking.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Retail outlet – Reliance Fresh, McDonald, Lifestyle</a:t>
            </a:r>
          </a:p>
          <a:p>
            <a:r>
              <a:rPr lang="en-US" dirty="0" smtClean="0"/>
              <a:t>Manufacturing – Tata, Bajaj, L &amp; T</a:t>
            </a:r>
          </a:p>
          <a:p>
            <a:r>
              <a:rPr lang="en-US" dirty="0" smtClean="0"/>
              <a:t>Service – TCS, ICICI Bank, Apollo Hospitals</a:t>
            </a:r>
          </a:p>
          <a:p>
            <a:r>
              <a:rPr lang="en-US" dirty="0" smtClean="0"/>
              <a:t>Government – NTPC, BHEL, BSNL, Indian Railways</a:t>
            </a:r>
          </a:p>
          <a:p>
            <a:r>
              <a:rPr lang="en-US" dirty="0" smtClean="0"/>
              <a:t>NGO – Cry, </a:t>
            </a:r>
            <a:r>
              <a:rPr lang="en-US" dirty="0" err="1" smtClean="0"/>
              <a:t>Helpage</a:t>
            </a:r>
            <a:r>
              <a:rPr lang="en-US" dirty="0" smtClean="0"/>
              <a:t> India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	Board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organisation management is carried on by a government nominated independent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Tamil </a:t>
            </a:r>
            <a:r>
              <a:rPr lang="en-US" dirty="0"/>
              <a:t>Nadu Electricity Board, Tamil Nadu Housing Board, Tamil Nadu Water and Drainage Board are the examples of Board Organisation.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type of business 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group of programmers in India plan to start a software company and sell stock to other investors.</a:t>
            </a:r>
          </a:p>
          <a:p>
            <a:r>
              <a:rPr lang="en-US" dirty="0" smtClean="0"/>
              <a:t>A person in Jaipur who creates small home decorations as a hobby plans to start selling these items</a:t>
            </a:r>
          </a:p>
          <a:p>
            <a:r>
              <a:rPr lang="en-US" dirty="0" smtClean="0"/>
              <a:t>Three doctors in Gurgaon wish to share office, staff and equipment</a:t>
            </a:r>
          </a:p>
          <a:p>
            <a:r>
              <a:rPr lang="en-US" dirty="0" smtClean="0"/>
              <a:t>Three friends are opening a small store to sell sports equipment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30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Corporation : Public ltd. </a:t>
            </a:r>
          </a:p>
          <a:p>
            <a:r>
              <a:rPr lang="en-US" dirty="0" smtClean="0"/>
              <a:t>Sole proprietorship</a:t>
            </a:r>
          </a:p>
          <a:p>
            <a:r>
              <a:rPr lang="en-US" dirty="0" smtClean="0"/>
              <a:t>Partnership</a:t>
            </a:r>
          </a:p>
          <a:p>
            <a:r>
              <a:rPr lang="en-US" dirty="0" smtClean="0"/>
              <a:t>Partnership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which of the following types of business do you think a </a:t>
            </a:r>
            <a:r>
              <a:rPr lang="en-US" dirty="0" smtClean="0"/>
              <a:t>sole proprietorship </a:t>
            </a:r>
            <a:r>
              <a:rPr lang="en-US" dirty="0"/>
              <a:t>form </a:t>
            </a:r>
            <a:r>
              <a:rPr lang="en-US" dirty="0" smtClean="0"/>
              <a:t>of organisation </a:t>
            </a:r>
            <a:r>
              <a:rPr lang="en-US" dirty="0"/>
              <a:t>would be more suitable, and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Grocery 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Medical </a:t>
            </a:r>
            <a:r>
              <a:rPr lang="en-US" dirty="0"/>
              <a:t>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Legal </a:t>
            </a:r>
            <a:r>
              <a:rPr lang="en-US" dirty="0"/>
              <a:t>consultancy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Craft </a:t>
            </a:r>
            <a:r>
              <a:rPr lang="en-US" dirty="0" err="1"/>
              <a:t>centre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</a:t>
            </a:r>
            <a:r>
              <a:rPr lang="en-US" dirty="0"/>
              <a:t>café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Chartered accountancy firm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ownership –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Private sector –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Individual – Sole Proprietorship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Collective – Partnership/Company/Cooperative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sector – Company/ Corporation/ Department/Board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Joint sector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dirty="0" smtClean="0"/>
              <a:t>TYPES OF BUSINESS ORGANISATION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A. INDIVIDUALISTIC INSTITUTIONS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Sole Trader</a:t>
            </a:r>
          </a:p>
          <a:p>
            <a:pPr>
              <a:buNone/>
            </a:pPr>
            <a:r>
              <a:rPr lang="en-US" dirty="0" smtClean="0"/>
              <a:t>2. Joint Hindu Family </a:t>
            </a:r>
          </a:p>
          <a:p>
            <a:pPr>
              <a:buNone/>
            </a:pPr>
            <a:r>
              <a:rPr lang="en-US" dirty="0" smtClean="0"/>
              <a:t>3. Partnership </a:t>
            </a:r>
          </a:p>
          <a:p>
            <a:pPr>
              <a:buNone/>
            </a:pPr>
            <a:r>
              <a:rPr lang="en-US" dirty="0" smtClean="0"/>
              <a:t>4. Joint Stock company </a:t>
            </a:r>
          </a:p>
          <a:p>
            <a:pPr>
              <a:buNone/>
            </a:pPr>
            <a:r>
              <a:rPr lang="en-US" dirty="0" smtClean="0"/>
              <a:t>5. Co-operatives</a:t>
            </a:r>
          </a:p>
          <a:p>
            <a:pPr>
              <a:buNone/>
            </a:pPr>
            <a:r>
              <a:rPr lang="en-US" dirty="0" smtClean="0"/>
              <a:t>6. Multinational companies</a:t>
            </a:r>
          </a:p>
          <a:p>
            <a:pPr>
              <a:buNone/>
            </a:pPr>
            <a:r>
              <a:rPr lang="en-US" dirty="0" smtClean="0"/>
              <a:t>7. Non-profit organizations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B. GOVERNMENT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Departmental Undertaking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Public Corporation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Government Company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Board organization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Sole Proprietorship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Business entity owned and operated by one person. </a:t>
            </a:r>
          </a:p>
          <a:p>
            <a:r>
              <a:rPr lang="en-US" dirty="0" smtClean="0"/>
              <a:t>This is usually the least costly way of starting a business. </a:t>
            </a:r>
          </a:p>
          <a:p>
            <a:r>
              <a:rPr lang="en-US" dirty="0" smtClean="0"/>
              <a:t>Ex- Hotels, Restaurants, Retail outlets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Merits </a:t>
            </a:r>
            <a:r>
              <a:rPr lang="en-US" dirty="0" smtClean="0"/>
              <a:t>– Simple &amp; easy to start and exit, Quick decision making, undivided profits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Demerits </a:t>
            </a:r>
            <a:r>
              <a:rPr lang="en-US" dirty="0" smtClean="0"/>
              <a:t>– Unlimited liability, ltd. funds, uncertain life of business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Joint </a:t>
            </a:r>
            <a:r>
              <a:rPr lang="en-US" dirty="0"/>
              <a:t>Hindu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Joint Hindu Family comprises of father, mother, sons, daughters, grandsons and granddaughters.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hold the property jointly. They do the business under the control of the head of the family. </a:t>
            </a:r>
            <a:endParaRPr lang="en-US" dirty="0" smtClean="0"/>
          </a:p>
          <a:p>
            <a:r>
              <a:rPr lang="en-US" dirty="0"/>
              <a:t>The head of the family is known as ‘KARTA’.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families have been engaged in occupations like agriculture ,handicrafts, small industries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Partnership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partnership is an association between two or more persons who have agreed to operate a business. </a:t>
            </a:r>
          </a:p>
          <a:p>
            <a:r>
              <a:rPr lang="en-US" dirty="0" smtClean="0"/>
              <a:t>Ex - &amp; Sons, &amp; Brothers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Merits</a:t>
            </a:r>
            <a:r>
              <a:rPr lang="en-US" dirty="0" smtClean="0"/>
              <a:t> – Easy formation, availability of funds, shared risk, shared wisdom &amp; resources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Demerits </a:t>
            </a:r>
            <a:r>
              <a:rPr lang="en-US" dirty="0" smtClean="0"/>
              <a:t>– Unlimited liability, uncertain life of firm, distrust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67F4EE-795C-4C09-A022-67849FC023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 NEHRA ITE UNIT III 3.2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419</TotalTime>
  <Words>1250</Words>
  <Application>Microsoft Office PowerPoint</Application>
  <PresentationFormat>On-screen Show (4:3)</PresentationFormat>
  <Paragraphs>168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Schoolbook</vt:lpstr>
      <vt:lpstr>Wingdings</vt:lpstr>
      <vt:lpstr>Wingdings 2</vt:lpstr>
      <vt:lpstr>Oriel</vt:lpstr>
      <vt:lpstr>3.2</vt:lpstr>
      <vt:lpstr>Types of organization</vt:lpstr>
      <vt:lpstr>Forms of ownership – </vt:lpstr>
      <vt:lpstr>TYPES OF BUSINESS ORGANISATION</vt:lpstr>
      <vt:lpstr>A. INDIVIDUALISTIC INSTITUTIONS  </vt:lpstr>
      <vt:lpstr>B. GOVERNMENT </vt:lpstr>
      <vt:lpstr>1. Sole Proprietorship</vt:lpstr>
      <vt:lpstr>2. Joint Hindu Family</vt:lpstr>
      <vt:lpstr>3. Partnership</vt:lpstr>
      <vt:lpstr>4. Joint stock company / a company (corporate)</vt:lpstr>
      <vt:lpstr>forms of company / corporate forms of organizations</vt:lpstr>
      <vt:lpstr>5. Co-operative</vt:lpstr>
      <vt:lpstr>6. Multinational Companies (MNC’s)</vt:lpstr>
      <vt:lpstr>7. Non-Profit Organizations</vt:lpstr>
      <vt:lpstr>B. GOVERNMENT INSTITUTIONS</vt:lpstr>
      <vt:lpstr>1. Departmental Undertaking</vt:lpstr>
      <vt:lpstr>2. Public Corporation</vt:lpstr>
      <vt:lpstr>3. Government Company</vt:lpstr>
      <vt:lpstr>Holding company and subsidiary company</vt:lpstr>
      <vt:lpstr>4. Board Organisation</vt:lpstr>
      <vt:lpstr>Identify type of business organisation</vt:lpstr>
      <vt:lpstr>Answers</vt:lpstr>
      <vt:lpstr>Review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</dc:title>
  <dc:creator>lnmiit</dc:creator>
  <cp:lastModifiedBy>LNMIIT</cp:lastModifiedBy>
  <cp:revision>38</cp:revision>
  <dcterms:created xsi:type="dcterms:W3CDTF">2014-08-28T04:29:03Z</dcterms:created>
  <dcterms:modified xsi:type="dcterms:W3CDTF">2015-09-22T05:40:05Z</dcterms:modified>
</cp:coreProperties>
</file>