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37"/>
  </p:notesMasterIdLst>
  <p:sldIdLst>
    <p:sldId id="309" r:id="rId2"/>
    <p:sldId id="318" r:id="rId3"/>
    <p:sldId id="280" r:id="rId4"/>
    <p:sldId id="303" r:id="rId5"/>
    <p:sldId id="319" r:id="rId6"/>
    <p:sldId id="302" r:id="rId7"/>
    <p:sldId id="287" r:id="rId8"/>
    <p:sldId id="321" r:id="rId9"/>
    <p:sldId id="320" r:id="rId10"/>
    <p:sldId id="291" r:id="rId11"/>
    <p:sldId id="301" r:id="rId12"/>
    <p:sldId id="337" r:id="rId13"/>
    <p:sldId id="296" r:id="rId14"/>
    <p:sldId id="297" r:id="rId15"/>
    <p:sldId id="322" r:id="rId16"/>
    <p:sldId id="294" r:id="rId17"/>
    <p:sldId id="295" r:id="rId18"/>
    <p:sldId id="304" r:id="rId19"/>
    <p:sldId id="273" r:id="rId20"/>
    <p:sldId id="308" r:id="rId21"/>
    <p:sldId id="311" r:id="rId22"/>
    <p:sldId id="323" r:id="rId23"/>
    <p:sldId id="333" r:id="rId24"/>
    <p:sldId id="336" r:id="rId25"/>
    <p:sldId id="335" r:id="rId26"/>
    <p:sldId id="334" r:id="rId27"/>
    <p:sldId id="324" r:id="rId28"/>
    <p:sldId id="310" r:id="rId29"/>
    <p:sldId id="312" r:id="rId30"/>
    <p:sldId id="327" r:id="rId31"/>
    <p:sldId id="328" r:id="rId32"/>
    <p:sldId id="332" r:id="rId33"/>
    <p:sldId id="257" r:id="rId34"/>
    <p:sldId id="317" r:id="rId35"/>
    <p:sldId id="325"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516120100372124E-2"/>
          <c:y val="3.8243426213789698E-2"/>
          <c:w val="0.64888337468982704"/>
          <c:h val="0.89399293286219172"/>
        </c:manualLayout>
      </c:layout>
      <c:lineChart>
        <c:grouping val="standard"/>
        <c:varyColors val="0"/>
        <c:ser>
          <c:idx val="0"/>
          <c:order val="0"/>
          <c:tx>
            <c:strRef>
              <c:f>Sheet1!$A$2</c:f>
              <c:strCache>
                <c:ptCount val="1"/>
                <c:pt idx="0">
                  <c:v>Total Utility</c:v>
                </c:pt>
              </c:strCache>
            </c:strRef>
          </c:tx>
          <c:spPr>
            <a:ln w="9959">
              <a:solidFill>
                <a:srgbClr val="FF0000"/>
              </a:solidFill>
              <a:prstDash val="solid"/>
            </a:ln>
          </c:spPr>
          <c:marker>
            <c:symbol val="diamond"/>
            <c:size val="3"/>
            <c:spPr>
              <a:solidFill>
                <a:srgbClr val="FF0000"/>
              </a:solidFill>
              <a:ln>
                <a:solidFill>
                  <a:srgbClr val="FF0000"/>
                </a:solidFill>
                <a:prstDash val="solid"/>
              </a:ln>
            </c:spPr>
          </c:marker>
          <c:cat>
            <c:numRef>
              <c:f>Sheet1!$B$1:$G$1</c:f>
              <c:numCache>
                <c:formatCode>General</c:formatCode>
                <c:ptCount val="6"/>
                <c:pt idx="0">
                  <c:v>1</c:v>
                </c:pt>
                <c:pt idx="1">
                  <c:v>2</c:v>
                </c:pt>
                <c:pt idx="2">
                  <c:v>3</c:v>
                </c:pt>
                <c:pt idx="3">
                  <c:v>4</c:v>
                </c:pt>
                <c:pt idx="4">
                  <c:v>5</c:v>
                </c:pt>
                <c:pt idx="5">
                  <c:v>6</c:v>
                </c:pt>
              </c:numCache>
            </c:numRef>
          </c:cat>
          <c:val>
            <c:numRef>
              <c:f>Sheet1!$B$2:$G$2</c:f>
              <c:numCache>
                <c:formatCode>General</c:formatCode>
                <c:ptCount val="6"/>
                <c:pt idx="0">
                  <c:v>40</c:v>
                </c:pt>
                <c:pt idx="1">
                  <c:v>70</c:v>
                </c:pt>
                <c:pt idx="2">
                  <c:v>90</c:v>
                </c:pt>
                <c:pt idx="3">
                  <c:v>100</c:v>
                </c:pt>
                <c:pt idx="4">
                  <c:v>100</c:v>
                </c:pt>
                <c:pt idx="5">
                  <c:v>90</c:v>
                </c:pt>
              </c:numCache>
            </c:numRef>
          </c:val>
          <c:smooth val="0"/>
        </c:ser>
        <c:ser>
          <c:idx val="1"/>
          <c:order val="1"/>
          <c:tx>
            <c:strRef>
              <c:f>Sheet1!$A$3</c:f>
              <c:strCache>
                <c:ptCount val="1"/>
                <c:pt idx="0">
                  <c:v>Marginal Utility</c:v>
                </c:pt>
              </c:strCache>
            </c:strRef>
          </c:tx>
          <c:spPr>
            <a:ln w="9959">
              <a:solidFill>
                <a:srgbClr val="0000FF"/>
              </a:solidFill>
              <a:prstDash val="solid"/>
            </a:ln>
          </c:spPr>
          <c:marker>
            <c:symbol val="square"/>
            <c:size val="3"/>
            <c:spPr>
              <a:solidFill>
                <a:srgbClr val="FFFF00"/>
              </a:solidFill>
              <a:ln>
                <a:solidFill>
                  <a:srgbClr val="FFFF00"/>
                </a:solidFill>
                <a:prstDash val="solid"/>
              </a:ln>
            </c:spPr>
          </c:marker>
          <c:cat>
            <c:numRef>
              <c:f>Sheet1!$B$1:$G$1</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40</c:v>
                </c:pt>
                <c:pt idx="1">
                  <c:v>30</c:v>
                </c:pt>
                <c:pt idx="2">
                  <c:v>20</c:v>
                </c:pt>
                <c:pt idx="3">
                  <c:v>10</c:v>
                </c:pt>
                <c:pt idx="4">
                  <c:v>0</c:v>
                </c:pt>
                <c:pt idx="5">
                  <c:v>-10</c:v>
                </c:pt>
              </c:numCache>
            </c:numRef>
          </c:val>
          <c:smooth val="0"/>
        </c:ser>
        <c:dLbls>
          <c:showLegendKey val="0"/>
          <c:showVal val="0"/>
          <c:showCatName val="0"/>
          <c:showSerName val="0"/>
          <c:showPercent val="0"/>
          <c:showBubbleSize val="0"/>
        </c:dLbls>
        <c:marker val="1"/>
        <c:smooth val="0"/>
        <c:axId val="6703520"/>
        <c:axId val="6703912"/>
      </c:lineChart>
      <c:catAx>
        <c:axId val="6703520"/>
        <c:scaling>
          <c:orientation val="minMax"/>
        </c:scaling>
        <c:delete val="0"/>
        <c:axPos val="b"/>
        <c:numFmt formatCode="General" sourceLinked="1"/>
        <c:majorTickMark val="out"/>
        <c:minorTickMark val="none"/>
        <c:tickLblPos val="nextTo"/>
        <c:spPr>
          <a:ln w="2490">
            <a:solidFill>
              <a:schemeClr val="tx1"/>
            </a:solidFill>
            <a:prstDash val="solid"/>
          </a:ln>
        </c:spPr>
        <c:txPr>
          <a:bodyPr rot="0" vert="horz"/>
          <a:lstStyle/>
          <a:p>
            <a:pPr>
              <a:defRPr sz="1411" b="1" i="0" u="none" strike="noStrike" baseline="0">
                <a:solidFill>
                  <a:schemeClr val="tx1"/>
                </a:solidFill>
                <a:latin typeface="Times New Roman"/>
                <a:ea typeface="Times New Roman"/>
                <a:cs typeface="Times New Roman"/>
              </a:defRPr>
            </a:pPr>
            <a:endParaRPr lang="en-US"/>
          </a:p>
        </c:txPr>
        <c:crossAx val="6703912"/>
        <c:crosses val="autoZero"/>
        <c:auto val="1"/>
        <c:lblAlgn val="ctr"/>
        <c:lblOffset val="100"/>
        <c:tickLblSkip val="1"/>
        <c:tickMarkSkip val="1"/>
        <c:noMultiLvlLbl val="0"/>
      </c:catAx>
      <c:valAx>
        <c:axId val="6703912"/>
        <c:scaling>
          <c:orientation val="minMax"/>
        </c:scaling>
        <c:delete val="0"/>
        <c:axPos val="l"/>
        <c:majorGridlines>
          <c:spPr>
            <a:ln w="2490">
              <a:solidFill>
                <a:schemeClr val="tx1"/>
              </a:solidFill>
              <a:prstDash val="solid"/>
            </a:ln>
          </c:spPr>
        </c:majorGridlines>
        <c:numFmt formatCode="General" sourceLinked="1"/>
        <c:majorTickMark val="out"/>
        <c:minorTickMark val="none"/>
        <c:tickLblPos val="nextTo"/>
        <c:spPr>
          <a:ln w="2490">
            <a:solidFill>
              <a:schemeClr val="tx1"/>
            </a:solidFill>
            <a:prstDash val="solid"/>
          </a:ln>
        </c:spPr>
        <c:txPr>
          <a:bodyPr rot="0" vert="horz"/>
          <a:lstStyle/>
          <a:p>
            <a:pPr>
              <a:defRPr sz="1411" b="1" i="0" u="none" strike="noStrike" baseline="0">
                <a:solidFill>
                  <a:schemeClr val="tx1"/>
                </a:solidFill>
                <a:latin typeface="Times New Roman"/>
                <a:ea typeface="Times New Roman"/>
                <a:cs typeface="Times New Roman"/>
              </a:defRPr>
            </a:pPr>
            <a:endParaRPr lang="en-US"/>
          </a:p>
        </c:txPr>
        <c:crossAx val="6703520"/>
        <c:crosses val="autoZero"/>
        <c:crossBetween val="between"/>
      </c:valAx>
      <c:spPr>
        <a:noFill/>
        <a:ln w="9959">
          <a:solidFill>
            <a:schemeClr val="tx1"/>
          </a:solidFill>
          <a:prstDash val="solid"/>
        </a:ln>
      </c:spPr>
    </c:plotArea>
    <c:legend>
      <c:legendPos val="r"/>
      <c:layout>
        <c:manualLayout>
          <c:xMode val="edge"/>
          <c:yMode val="edge"/>
          <c:x val="0.72704714640198564"/>
          <c:y val="0.44169611307420537"/>
          <c:w val="0.26799007444168726"/>
          <c:h val="0.11837455830388702"/>
        </c:manualLayout>
      </c:layout>
      <c:overlay val="0"/>
      <c:spPr>
        <a:noFill/>
        <a:ln w="2490">
          <a:solidFill>
            <a:schemeClr val="tx1"/>
          </a:solidFill>
          <a:prstDash val="solid"/>
        </a:ln>
      </c:spPr>
      <c:txPr>
        <a:bodyPr/>
        <a:lstStyle/>
        <a:p>
          <a:pPr>
            <a:defRPr sz="1298"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411"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100CD8-0568-494D-A9C7-32EE727DACFE}" type="datetimeFigureOut">
              <a:rPr lang="en-US" smtClean="0"/>
              <a:pPr/>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66AE4E-3D22-49A4-80AA-D53E35CAA8B5}" type="slidenum">
              <a:rPr lang="en-US" smtClean="0"/>
              <a:pPr/>
              <a:t>‹#›</a:t>
            </a:fld>
            <a:endParaRPr lang="en-US"/>
          </a:p>
        </p:txBody>
      </p:sp>
    </p:spTree>
    <p:extLst>
      <p:ext uri="{BB962C8B-B14F-4D97-AF65-F5344CB8AC3E}">
        <p14:creationId xmlns:p14="http://schemas.microsoft.com/office/powerpoint/2010/main" val="1744111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866AE4E-3D22-49A4-80AA-D53E35CAA8B5}" type="slidenum">
              <a:rPr lang="en-US" smtClean="0"/>
              <a:pPr/>
              <a:t>35</a:t>
            </a:fld>
            <a:endParaRPr lang="en-US"/>
          </a:p>
        </p:txBody>
      </p:sp>
    </p:spTree>
    <p:extLst>
      <p:ext uri="{BB962C8B-B14F-4D97-AF65-F5344CB8AC3E}">
        <p14:creationId xmlns:p14="http://schemas.microsoft.com/office/powerpoint/2010/main" val="19259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6" name="Slide Number Placeholder 5"/>
          <p:cNvSpPr>
            <a:spLocks noGrp="1"/>
          </p:cNvSpPr>
          <p:nvPr>
            <p:ph type="sldNum" sz="quarter" idx="12"/>
          </p:nvPr>
        </p:nvSpPr>
        <p:spPr/>
        <p:txBody>
          <a:bodyPr/>
          <a:lstStyle/>
          <a:p>
            <a:fld id="{1E465591-CAC6-4D56-84E2-D6A6431EE10B}"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8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6" name="Slide Number Placeholder 5"/>
          <p:cNvSpPr>
            <a:spLocks noGrp="1"/>
          </p:cNvSpPr>
          <p:nvPr>
            <p:ph type="sldNum" sz="quarter" idx="12"/>
          </p:nvPr>
        </p:nvSpPr>
        <p:spPr/>
        <p:txBody>
          <a:bodyPr/>
          <a:lstStyle/>
          <a:p>
            <a:fld id="{65DB7682-7337-4DE3-BDAF-C692688708F7}" type="slidenum">
              <a:rPr lang="en-US" altLang="en-US" smtClean="0"/>
              <a:pPr/>
              <a:t>‹#›</a:t>
            </a:fld>
            <a:endParaRPr lang="en-US" altLang="en-US"/>
          </a:p>
        </p:txBody>
      </p:sp>
    </p:spTree>
    <p:extLst>
      <p:ext uri="{BB962C8B-B14F-4D97-AF65-F5344CB8AC3E}">
        <p14:creationId xmlns:p14="http://schemas.microsoft.com/office/powerpoint/2010/main" val="428797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6" name="Slide Number Placeholder 5"/>
          <p:cNvSpPr>
            <a:spLocks noGrp="1"/>
          </p:cNvSpPr>
          <p:nvPr>
            <p:ph type="sldNum" sz="quarter" idx="12"/>
          </p:nvPr>
        </p:nvSpPr>
        <p:spPr/>
        <p:txBody>
          <a:bodyPr/>
          <a:lstStyle/>
          <a:p>
            <a:fld id="{5D37F5A8-5DF5-4A46-8C21-BB6AF3AC9731}" type="slidenum">
              <a:rPr lang="en-US" altLang="en-US" smtClean="0"/>
              <a:pPr/>
              <a:t>‹#›</a:t>
            </a:fld>
            <a:endParaRPr lang="en-US" altLang="en-US"/>
          </a:p>
        </p:txBody>
      </p:sp>
    </p:spTree>
    <p:extLst>
      <p:ext uri="{BB962C8B-B14F-4D97-AF65-F5344CB8AC3E}">
        <p14:creationId xmlns:p14="http://schemas.microsoft.com/office/powerpoint/2010/main" val="378283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US" altLang="en-US" smtClean="0"/>
              <a:t>S Nehra ITE Unit I 1.1</a:t>
            </a:r>
            <a:endParaRPr lang="en-US" alt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5B585AB4-F69E-4AE2-AFC2-D7FAAB1A1857}" type="slidenum">
              <a:rPr lang="en-US" altLang="en-US"/>
              <a:pPr/>
              <a:t>‹#›</a:t>
            </a:fld>
            <a:endParaRPr lang="en-US" altLang="en-US"/>
          </a:p>
        </p:txBody>
      </p:sp>
    </p:spTree>
    <p:extLst>
      <p:ext uri="{BB962C8B-B14F-4D97-AF65-F5344CB8AC3E}">
        <p14:creationId xmlns:p14="http://schemas.microsoft.com/office/powerpoint/2010/main" val="31122111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6" name="Slide Number Placeholder 5"/>
          <p:cNvSpPr>
            <a:spLocks noGrp="1"/>
          </p:cNvSpPr>
          <p:nvPr>
            <p:ph type="sldNum" sz="quarter" idx="12"/>
          </p:nvPr>
        </p:nvSpPr>
        <p:spPr/>
        <p:txBody>
          <a:bodyPr/>
          <a:lstStyle/>
          <a:p>
            <a:fld id="{AAC13321-7EBB-4EDC-A359-A96657808812}" type="slidenum">
              <a:rPr lang="en-US" altLang="en-US" smtClean="0"/>
              <a:pPr/>
              <a:t>‹#›</a:t>
            </a:fld>
            <a:endParaRPr lang="en-US" altLang="en-US"/>
          </a:p>
        </p:txBody>
      </p:sp>
    </p:spTree>
    <p:extLst>
      <p:ext uri="{BB962C8B-B14F-4D97-AF65-F5344CB8AC3E}">
        <p14:creationId xmlns:p14="http://schemas.microsoft.com/office/powerpoint/2010/main" val="338320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6" name="Slide Number Placeholder 5"/>
          <p:cNvSpPr>
            <a:spLocks noGrp="1"/>
          </p:cNvSpPr>
          <p:nvPr>
            <p:ph type="sldNum" sz="quarter" idx="12"/>
          </p:nvPr>
        </p:nvSpPr>
        <p:spPr/>
        <p:txBody>
          <a:bodyPr/>
          <a:lstStyle/>
          <a:p>
            <a:fld id="{C906A279-1C60-493F-B463-20387CB8D753}"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52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smtClean="0"/>
              <a:t>S Nehra ITE Unit I 1.1</a:t>
            </a:r>
            <a:endParaRPr lang="en-US" altLang="en-US"/>
          </a:p>
        </p:txBody>
      </p:sp>
      <p:sp>
        <p:nvSpPr>
          <p:cNvPr id="7" name="Slide Number Placeholder 6"/>
          <p:cNvSpPr>
            <a:spLocks noGrp="1"/>
          </p:cNvSpPr>
          <p:nvPr>
            <p:ph type="sldNum" sz="quarter" idx="12"/>
          </p:nvPr>
        </p:nvSpPr>
        <p:spPr/>
        <p:txBody>
          <a:bodyPr/>
          <a:lstStyle/>
          <a:p>
            <a:fld id="{851C36BA-4C75-477F-98C7-682E1152B17F}" type="slidenum">
              <a:rPr lang="en-US" altLang="en-US" smtClean="0"/>
              <a:pPr/>
              <a:t>‹#›</a:t>
            </a:fld>
            <a:endParaRPr lang="en-US" altLang="en-US"/>
          </a:p>
        </p:txBody>
      </p:sp>
    </p:spTree>
    <p:extLst>
      <p:ext uri="{BB962C8B-B14F-4D97-AF65-F5344CB8AC3E}">
        <p14:creationId xmlns:p14="http://schemas.microsoft.com/office/powerpoint/2010/main" val="12572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smtClean="0"/>
              <a:t>S Nehra ITE Unit I 1.1</a:t>
            </a:r>
            <a:endParaRPr lang="en-US" altLang="en-US"/>
          </a:p>
        </p:txBody>
      </p:sp>
      <p:sp>
        <p:nvSpPr>
          <p:cNvPr id="9" name="Slide Number Placeholder 8"/>
          <p:cNvSpPr>
            <a:spLocks noGrp="1"/>
          </p:cNvSpPr>
          <p:nvPr>
            <p:ph type="sldNum" sz="quarter" idx="12"/>
          </p:nvPr>
        </p:nvSpPr>
        <p:spPr/>
        <p:txBody>
          <a:bodyPr/>
          <a:lstStyle/>
          <a:p>
            <a:fld id="{72420353-2714-4BEC-9EF7-AAFD7552AB9B}" type="slidenum">
              <a:rPr lang="en-US" altLang="en-US" smtClean="0"/>
              <a:pPr/>
              <a:t>‹#›</a:t>
            </a:fld>
            <a:endParaRPr lang="en-US" altLang="en-US"/>
          </a:p>
        </p:txBody>
      </p:sp>
    </p:spTree>
    <p:extLst>
      <p:ext uri="{BB962C8B-B14F-4D97-AF65-F5344CB8AC3E}">
        <p14:creationId xmlns:p14="http://schemas.microsoft.com/office/powerpoint/2010/main" val="80872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smtClean="0"/>
              <a:t>S Nehra ITE Unit I 1.1</a:t>
            </a:r>
            <a:endParaRPr lang="en-US" altLang="en-US"/>
          </a:p>
        </p:txBody>
      </p:sp>
      <p:sp>
        <p:nvSpPr>
          <p:cNvPr id="5" name="Slide Number Placeholder 4"/>
          <p:cNvSpPr>
            <a:spLocks noGrp="1"/>
          </p:cNvSpPr>
          <p:nvPr>
            <p:ph type="sldNum" sz="quarter" idx="12"/>
          </p:nvPr>
        </p:nvSpPr>
        <p:spPr/>
        <p:txBody>
          <a:bodyPr/>
          <a:lstStyle/>
          <a:p>
            <a:fld id="{DF7A7D46-D4AA-4B56-8617-07569F2A2EEF}" type="slidenum">
              <a:rPr lang="en-US" altLang="en-US" smtClean="0"/>
              <a:pPr/>
              <a:t>‹#›</a:t>
            </a:fld>
            <a:endParaRPr lang="en-US" altLang="en-US"/>
          </a:p>
        </p:txBody>
      </p:sp>
    </p:spTree>
    <p:extLst>
      <p:ext uri="{BB962C8B-B14F-4D97-AF65-F5344CB8AC3E}">
        <p14:creationId xmlns:p14="http://schemas.microsoft.com/office/powerpoint/2010/main" val="278341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smtClean="0"/>
              <a:t>S Nehra ITE Unit I 1.1</a:t>
            </a:r>
            <a:endParaRPr lang="en-US" altLang="en-US"/>
          </a:p>
        </p:txBody>
      </p:sp>
      <p:sp>
        <p:nvSpPr>
          <p:cNvPr id="9" name="Slide Number Placeholder 8"/>
          <p:cNvSpPr>
            <a:spLocks noGrp="1"/>
          </p:cNvSpPr>
          <p:nvPr>
            <p:ph type="sldNum" sz="quarter" idx="12"/>
          </p:nvPr>
        </p:nvSpPr>
        <p:spPr/>
        <p:txBody>
          <a:bodyPr/>
          <a:lstStyle/>
          <a:p>
            <a:fld id="{ED3952EE-F9FA-4C20-990F-CD73B82B6D35}" type="slidenum">
              <a:rPr lang="en-US" altLang="en-US" smtClean="0"/>
              <a:pPr/>
              <a:t>‹#›</a:t>
            </a:fld>
            <a:endParaRPr lang="en-US" altLang="en-US"/>
          </a:p>
        </p:txBody>
      </p:sp>
    </p:spTree>
    <p:extLst>
      <p:ext uri="{BB962C8B-B14F-4D97-AF65-F5344CB8AC3E}">
        <p14:creationId xmlns:p14="http://schemas.microsoft.com/office/powerpoint/2010/main" val="204510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smtClean="0"/>
              <a:t>S Nehra ITE Unit I 1.1</a:t>
            </a: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CF35D9-DBB6-436F-82C6-23AEF693FA5C}" type="slidenum">
              <a:rPr lang="en-US" altLang="en-US" smtClean="0"/>
              <a:pPr/>
              <a:t>‹#›</a:t>
            </a:fld>
            <a:endParaRPr lang="en-US" altLang="en-US"/>
          </a:p>
        </p:txBody>
      </p:sp>
    </p:spTree>
    <p:extLst>
      <p:ext uri="{BB962C8B-B14F-4D97-AF65-F5344CB8AC3E}">
        <p14:creationId xmlns:p14="http://schemas.microsoft.com/office/powerpoint/2010/main" val="168415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smtClean="0"/>
              <a:t>S Nehra ITE Unit I 1.1</a:t>
            </a:r>
            <a:endParaRPr lang="en-US" altLang="en-US"/>
          </a:p>
        </p:txBody>
      </p:sp>
      <p:sp>
        <p:nvSpPr>
          <p:cNvPr id="7" name="Slide Number Placeholder 6"/>
          <p:cNvSpPr>
            <a:spLocks noGrp="1"/>
          </p:cNvSpPr>
          <p:nvPr>
            <p:ph type="sldNum" sz="quarter" idx="12"/>
          </p:nvPr>
        </p:nvSpPr>
        <p:spPr/>
        <p:txBody>
          <a:bodyPr/>
          <a:lstStyle/>
          <a:p>
            <a:fld id="{8C8C8BC3-3581-4A5C-9D5F-3E77E8399294}" type="slidenum">
              <a:rPr lang="en-US" altLang="en-US" smtClean="0"/>
              <a:pPr/>
              <a:t>‹#›</a:t>
            </a:fld>
            <a:endParaRPr lang="en-US" altLang="en-US"/>
          </a:p>
        </p:txBody>
      </p:sp>
    </p:spTree>
    <p:extLst>
      <p:ext uri="{BB962C8B-B14F-4D97-AF65-F5344CB8AC3E}">
        <p14:creationId xmlns:p14="http://schemas.microsoft.com/office/powerpoint/2010/main" val="246420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en-US" smtClean="0"/>
              <a:t>S Nehra ITE Unit I 1.1</a:t>
            </a:r>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5CE6DB4-09E7-41FE-B8DB-61B2F0B11FCA}"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00958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a:t>
            </a:r>
            <a:endParaRPr lang="en-US" dirty="0"/>
          </a:p>
        </p:txBody>
      </p:sp>
      <p:sp>
        <p:nvSpPr>
          <p:cNvPr id="3" name="Subtitle 2"/>
          <p:cNvSpPr>
            <a:spLocks noGrp="1"/>
          </p:cNvSpPr>
          <p:nvPr>
            <p:ph type="subTitle" idx="1"/>
          </p:nvPr>
        </p:nvSpPr>
        <p:spPr/>
        <p:txBody>
          <a:bodyPr/>
          <a:lstStyle/>
          <a:p>
            <a:r>
              <a:rPr lang="en-US" dirty="0" smtClean="0"/>
              <a:t>1.1 Theory of consumer behaviour : Utility Analysis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Marginal Utility</a:t>
            </a:r>
          </a:p>
        </p:txBody>
      </p:sp>
      <p:sp>
        <p:nvSpPr>
          <p:cNvPr id="43011" name="Rectangle 3"/>
          <p:cNvSpPr>
            <a:spLocks noGrp="1" noChangeArrowheads="1"/>
          </p:cNvSpPr>
          <p:nvPr>
            <p:ph idx="1"/>
          </p:nvPr>
        </p:nvSpPr>
        <p:spPr/>
        <p:txBody>
          <a:bodyPr>
            <a:normAutofit/>
          </a:bodyPr>
          <a:lstStyle/>
          <a:p>
            <a:pPr>
              <a:lnSpc>
                <a:spcPct val="90000"/>
              </a:lnSpc>
              <a:buFont typeface="Wingdings" panose="05000000000000000000" pitchFamily="2" charset="2"/>
              <a:buChar char="Ø"/>
            </a:pPr>
            <a:r>
              <a:rPr lang="en-US" sz="2400" dirty="0"/>
              <a:t>Marginal utility refers to the net addition made to the total utility by consuming one more unit</a:t>
            </a:r>
          </a:p>
          <a:p>
            <a:pPr>
              <a:lnSpc>
                <a:spcPct val="90000"/>
              </a:lnSpc>
              <a:buFont typeface="Wingdings" panose="05000000000000000000" pitchFamily="2" charset="2"/>
              <a:buChar char="Ø"/>
            </a:pPr>
            <a:r>
              <a:rPr lang="en-US" sz="2400" dirty="0"/>
              <a:t>In mathematical terms,</a:t>
            </a:r>
          </a:p>
          <a:p>
            <a:pPr>
              <a:lnSpc>
                <a:spcPct val="90000"/>
              </a:lnSpc>
              <a:buFont typeface="Wingdings" pitchFamily="2" charset="2"/>
              <a:buNone/>
            </a:pPr>
            <a:r>
              <a:rPr lang="en-US" sz="2400" dirty="0"/>
              <a:t>	MU= </a:t>
            </a:r>
            <a:r>
              <a:rPr lang="en-US" sz="2400" dirty="0">
                <a:cs typeface="Times New Roman" charset="0"/>
              </a:rPr>
              <a:t>Δ Total Utility/ Δ in units of consumption of a commodity</a:t>
            </a:r>
          </a:p>
          <a:p>
            <a:pPr>
              <a:lnSpc>
                <a:spcPct val="90000"/>
              </a:lnSpc>
              <a:buFont typeface="Wingdings" pitchFamily="2" charset="2"/>
              <a:buNone/>
            </a:pPr>
            <a:r>
              <a:rPr lang="en-US" sz="2400" dirty="0">
                <a:cs typeface="Times New Roman" charset="0"/>
              </a:rPr>
              <a:t>or </a:t>
            </a:r>
            <a:r>
              <a:rPr lang="en-US" sz="2400" dirty="0"/>
              <a:t>MU = </a:t>
            </a:r>
            <a:r>
              <a:rPr lang="en-US" sz="2400" dirty="0">
                <a:cs typeface="Times New Roman" charset="0"/>
              </a:rPr>
              <a:t>TU n – TU n-1</a:t>
            </a:r>
          </a:p>
          <a:p>
            <a:pPr lvl="1">
              <a:lnSpc>
                <a:spcPct val="90000"/>
              </a:lnSpc>
            </a:pPr>
            <a:r>
              <a:rPr lang="en-US" sz="2400" u="sng" dirty="0">
                <a:cs typeface="Times New Roman" charset="0"/>
              </a:rPr>
              <a:t>Note that Δ means change</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Total </a:t>
            </a:r>
            <a:r>
              <a:rPr lang="en-US" dirty="0" smtClean="0"/>
              <a:t>Utility</a:t>
            </a:r>
            <a:endParaRPr lang="en-US" dirty="0"/>
          </a:p>
        </p:txBody>
      </p:sp>
      <p:sp>
        <p:nvSpPr>
          <p:cNvPr id="53251" name="Rectangle 3"/>
          <p:cNvSpPr>
            <a:spLocks noGrp="1" noChangeArrowheads="1"/>
          </p:cNvSpPr>
          <p:nvPr>
            <p:ph idx="1"/>
          </p:nvPr>
        </p:nvSpPr>
        <p:spPr/>
        <p:txBody>
          <a:bodyPr>
            <a:normAutofit/>
          </a:bodyPr>
          <a:lstStyle/>
          <a:p>
            <a:pPr>
              <a:buFont typeface="Wingdings" panose="05000000000000000000" pitchFamily="2" charset="2"/>
              <a:buChar char="Ø"/>
            </a:pPr>
            <a:r>
              <a:rPr lang="en-US" sz="2400" dirty="0"/>
              <a:t>Total utility means the total satisfaction obtained by the consumer from the consumption of all units at a time.</a:t>
            </a:r>
          </a:p>
          <a:p>
            <a:pPr>
              <a:buFont typeface="Wingdings" panose="05000000000000000000" pitchFamily="2" charset="2"/>
              <a:buChar char="Ø"/>
            </a:pPr>
            <a:r>
              <a:rPr lang="en-US" sz="2400" dirty="0"/>
              <a:t>TU = Sum total of MU</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utility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Utility </a:t>
            </a:r>
            <a:r>
              <a:rPr lang="en-US" dirty="0"/>
              <a:t>analysis consists of two important laws</a:t>
            </a:r>
          </a:p>
          <a:p>
            <a:r>
              <a:rPr lang="en-US" dirty="0"/>
              <a:t>1. Law of Diminishing Marginal Utility.</a:t>
            </a:r>
          </a:p>
          <a:p>
            <a:r>
              <a:rPr lang="en-US" dirty="0"/>
              <a:t>2. Law of </a:t>
            </a:r>
            <a:r>
              <a:rPr lang="en-US" dirty="0" err="1"/>
              <a:t>Equi</a:t>
            </a:r>
            <a:r>
              <a:rPr lang="en-US" dirty="0"/>
              <a:t>-Marginal Utility.</a:t>
            </a:r>
          </a:p>
        </p:txBody>
      </p:sp>
      <p:sp>
        <p:nvSpPr>
          <p:cNvPr id="4" name="Footer Placeholder 3"/>
          <p:cNvSpPr>
            <a:spLocks noGrp="1"/>
          </p:cNvSpPr>
          <p:nvPr>
            <p:ph type="ftr" sz="quarter" idx="11"/>
          </p:nvPr>
        </p:nvSpPr>
        <p:spPr/>
        <p:txBody>
          <a:bodyPr/>
          <a:lstStyle/>
          <a:p>
            <a:r>
              <a:rPr lang="en-US" altLang="en-US" smtClean="0"/>
              <a:t>S Nehra ITE Unit I 1.1</a:t>
            </a:r>
            <a:endParaRPr lang="en-US" altLang="en-US"/>
          </a:p>
        </p:txBody>
      </p:sp>
      <p:sp>
        <p:nvSpPr>
          <p:cNvPr id="5" name="Slide Number Placeholder 4"/>
          <p:cNvSpPr>
            <a:spLocks noGrp="1"/>
          </p:cNvSpPr>
          <p:nvPr>
            <p:ph type="sldNum" sz="quarter" idx="12"/>
          </p:nvPr>
        </p:nvSpPr>
        <p:spPr/>
        <p:txBody>
          <a:bodyPr/>
          <a:lstStyle/>
          <a:p>
            <a:fld id="{AAC13321-7EBB-4EDC-A359-A96657808812}" type="slidenum">
              <a:rPr lang="en-US" altLang="en-US" smtClean="0"/>
              <a:pPr/>
              <a:t>12</a:t>
            </a:fld>
            <a:endParaRPr lang="en-US" altLang="en-US"/>
          </a:p>
        </p:txBody>
      </p:sp>
    </p:spTree>
    <p:extLst>
      <p:ext uri="{BB962C8B-B14F-4D97-AF65-F5344CB8AC3E}">
        <p14:creationId xmlns:p14="http://schemas.microsoft.com/office/powerpoint/2010/main" val="96398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Law of Diminishing Marginal Utility</a:t>
            </a:r>
          </a:p>
        </p:txBody>
      </p:sp>
      <p:sp>
        <p:nvSpPr>
          <p:cNvPr id="48131" name="Rectangle 3"/>
          <p:cNvSpPr>
            <a:spLocks noGrp="1" noChangeArrowheads="1"/>
          </p:cNvSpPr>
          <p:nvPr>
            <p:ph idx="1"/>
          </p:nvPr>
        </p:nvSpPr>
        <p:spPr/>
        <p:txBody>
          <a:bodyPr>
            <a:normAutofit fontScale="92500" lnSpcReduction="10000"/>
          </a:bodyPr>
          <a:lstStyle/>
          <a:p>
            <a:pPr>
              <a:buFont typeface="Wingdings" panose="05000000000000000000" pitchFamily="2" charset="2"/>
              <a:buChar char="Ø"/>
            </a:pPr>
            <a:r>
              <a:rPr lang="en-US" sz="2600" dirty="0" smtClean="0"/>
              <a:t>The law of DMU is central to the cardinal utility analysis of the consumer behaviour</a:t>
            </a:r>
          </a:p>
          <a:p>
            <a:pPr>
              <a:buFont typeface="Wingdings" panose="05000000000000000000" pitchFamily="2" charset="2"/>
              <a:buChar char="Ø"/>
            </a:pPr>
            <a:r>
              <a:rPr lang="en-US" sz="2600" dirty="0" smtClean="0">
                <a:solidFill>
                  <a:srgbClr val="FF0000"/>
                </a:solidFill>
              </a:rPr>
              <a:t>Concept </a:t>
            </a:r>
            <a:r>
              <a:rPr lang="en-US" sz="2600" dirty="0">
                <a:solidFill>
                  <a:srgbClr val="FF0000"/>
                </a:solidFill>
              </a:rPr>
              <a:t>developed by Alfred Marshall</a:t>
            </a:r>
          </a:p>
          <a:p>
            <a:pPr>
              <a:buFont typeface="Wingdings" panose="05000000000000000000" pitchFamily="2" charset="2"/>
              <a:buChar char="Ø"/>
            </a:pPr>
            <a:r>
              <a:rPr lang="en-US" sz="2600" dirty="0"/>
              <a:t>Other things being equal, as the quantity consume increases the MU of that commodity tends to diminish.</a:t>
            </a:r>
          </a:p>
          <a:p>
            <a:pPr>
              <a:buFont typeface="Wingdings" panose="05000000000000000000" pitchFamily="2" charset="2"/>
              <a:buChar char="Ø"/>
            </a:pPr>
            <a:r>
              <a:rPr lang="en-US" sz="2600" dirty="0"/>
              <a:t>It means more we have of a thing, the less we want to have of it because the utility of every additional unit appears to go on </a:t>
            </a:r>
            <a:r>
              <a:rPr lang="en-US" sz="2600" dirty="0" smtClean="0"/>
              <a:t>diminishing</a:t>
            </a:r>
          </a:p>
          <a:p>
            <a:pPr>
              <a:buFont typeface="Wingdings" panose="05000000000000000000" pitchFamily="2" charset="2"/>
              <a:buChar char="Ø"/>
            </a:pPr>
            <a:r>
              <a:rPr lang="en-US" sz="2600" dirty="0" smtClean="0"/>
              <a:t>The relationship between quantity consumed and utility derived from each successive unit consumed is called the law of DMU</a:t>
            </a:r>
            <a:endParaRPr lang="en-US" sz="26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nchor="b"/>
          <a:lstStyle/>
          <a:p>
            <a:r>
              <a:rPr lang="en-US" dirty="0"/>
              <a:t>Utility Assumptions</a:t>
            </a:r>
          </a:p>
        </p:txBody>
      </p:sp>
      <p:sp>
        <p:nvSpPr>
          <p:cNvPr id="49155" name="Rectangle 3"/>
          <p:cNvSpPr>
            <a:spLocks noGrp="1" noChangeArrowheads="1"/>
          </p:cNvSpPr>
          <p:nvPr>
            <p:ph idx="1"/>
          </p:nvPr>
        </p:nvSpPr>
        <p:spPr>
          <a:noFill/>
          <a:ln/>
        </p:spPr>
        <p:txBody>
          <a:bodyPr/>
          <a:lstStyle/>
          <a:p>
            <a:pPr marL="609600" indent="-609600">
              <a:lnSpc>
                <a:spcPct val="90000"/>
              </a:lnSpc>
              <a:buFont typeface="Wingdings" pitchFamily="2" charset="2"/>
              <a:buAutoNum type="arabicPeriod"/>
            </a:pPr>
            <a:r>
              <a:rPr lang="en-US" sz="2400" dirty="0"/>
              <a:t>Homogeneous – Various units are alike in all aspects</a:t>
            </a:r>
          </a:p>
          <a:p>
            <a:pPr marL="609600" indent="-609600">
              <a:lnSpc>
                <a:spcPct val="90000"/>
              </a:lnSpc>
              <a:buFont typeface="Wingdings" pitchFamily="2" charset="2"/>
              <a:buAutoNum type="arabicPeriod"/>
            </a:pPr>
            <a:r>
              <a:rPr lang="en-US" sz="2400" dirty="0">
                <a:sym typeface="Symbol" pitchFamily="18" charset="2"/>
              </a:rPr>
              <a:t>Continuity – Continuous consumption</a:t>
            </a:r>
          </a:p>
          <a:p>
            <a:pPr marL="609600" indent="-609600">
              <a:lnSpc>
                <a:spcPct val="90000"/>
              </a:lnSpc>
              <a:buFont typeface="Wingdings" pitchFamily="2" charset="2"/>
              <a:buAutoNum type="arabicPeriod"/>
            </a:pPr>
            <a:r>
              <a:rPr lang="en-US" sz="2400" dirty="0">
                <a:sym typeface="Symbol" pitchFamily="18" charset="2"/>
              </a:rPr>
              <a:t>Standard unit – Standard size of all units</a:t>
            </a:r>
          </a:p>
          <a:p>
            <a:pPr marL="609600" indent="-609600">
              <a:lnSpc>
                <a:spcPct val="90000"/>
              </a:lnSpc>
              <a:buFont typeface="Wingdings" pitchFamily="2" charset="2"/>
              <a:buAutoNum type="arabicPeriod"/>
            </a:pPr>
            <a:r>
              <a:rPr lang="en-US" sz="2400" dirty="0">
                <a:sym typeface="Symbol" pitchFamily="18" charset="2"/>
              </a:rPr>
              <a:t>No change in taste or habit of the consumer</a:t>
            </a:r>
          </a:p>
          <a:p>
            <a:pPr marL="609600" indent="-609600">
              <a:lnSpc>
                <a:spcPct val="90000"/>
              </a:lnSpc>
              <a:buFont typeface="Wingdings" pitchFamily="2" charset="2"/>
              <a:buAutoNum type="arabicPeriod"/>
            </a:pPr>
            <a:r>
              <a:rPr lang="en-US" sz="2400" dirty="0">
                <a:sym typeface="Symbol" pitchFamily="18" charset="2"/>
              </a:rPr>
              <a:t>Rationality – Behaviour of consumer is normal and rational</a:t>
            </a:r>
          </a:p>
          <a:p>
            <a:pPr marL="609600" indent="-609600">
              <a:lnSpc>
                <a:spcPct val="90000"/>
              </a:lnSpc>
              <a:buFont typeface="Wingdings" pitchFamily="2" charset="2"/>
              <a:buAutoNum type="arabicPeriod"/>
            </a:pPr>
            <a:r>
              <a:rPr lang="en-US" sz="2400" dirty="0">
                <a:sym typeface="Symbol" pitchFamily="18" charset="2"/>
              </a:rPr>
              <a:t>Cardinal measurement – Utility is measurable in numerical units</a:t>
            </a:r>
          </a:p>
          <a:p>
            <a:pPr marL="609600" indent="-609600">
              <a:lnSpc>
                <a:spcPct val="90000"/>
              </a:lnSpc>
              <a:buFont typeface="Wingdings" pitchFamily="2" charset="2"/>
              <a:buAutoNum type="arabicPeriod"/>
            </a:pPr>
            <a:endParaRPr lang="en-US" dirty="0">
              <a:sym typeface="Symbol" pitchFamily="18" charset="2"/>
            </a:endParaRP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a:t>
            </a:r>
            <a:endParaRPr lang="en-US" dirty="0"/>
          </a:p>
        </p:txBody>
      </p:sp>
      <p:graphicFrame>
        <p:nvGraphicFramePr>
          <p:cNvPr id="7" name="Content Placeholder 6"/>
          <p:cNvGraphicFramePr>
            <a:graphicFrameLocks noGrp="1"/>
          </p:cNvGraphicFramePr>
          <p:nvPr>
            <p:ph idx="1"/>
          </p:nvPr>
        </p:nvGraphicFramePr>
        <p:xfrm>
          <a:off x="822325" y="1846263"/>
          <a:ext cx="7543800" cy="259588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r>
                        <a:rPr lang="en-US" dirty="0" smtClean="0"/>
                        <a:t>Commodity</a:t>
                      </a:r>
                      <a:endParaRPr lang="en-US" dirty="0"/>
                    </a:p>
                  </a:txBody>
                  <a:tcPr marL="92373" marR="92373"/>
                </a:tc>
                <a:tc>
                  <a:txBody>
                    <a:bodyPr/>
                    <a:lstStyle/>
                    <a:p>
                      <a:r>
                        <a:rPr lang="en-US" dirty="0" smtClean="0"/>
                        <a:t>Total Utility</a:t>
                      </a:r>
                      <a:endParaRPr lang="en-US" dirty="0"/>
                    </a:p>
                  </a:txBody>
                  <a:tcPr marL="92373" marR="92373"/>
                </a:tc>
                <a:tc>
                  <a:txBody>
                    <a:bodyPr/>
                    <a:lstStyle/>
                    <a:p>
                      <a:r>
                        <a:rPr lang="en-US" dirty="0" smtClean="0"/>
                        <a:t>Marginal Utility</a:t>
                      </a:r>
                      <a:endParaRPr lang="en-US" dirty="0"/>
                    </a:p>
                  </a:txBody>
                  <a:tcPr marL="92373" marR="92373"/>
                </a:tc>
              </a:tr>
              <a:tr h="370840">
                <a:tc>
                  <a:txBody>
                    <a:bodyPr/>
                    <a:lstStyle/>
                    <a:p>
                      <a:r>
                        <a:rPr lang="en-US" dirty="0" smtClean="0"/>
                        <a:t>1</a:t>
                      </a:r>
                      <a:endParaRPr lang="en-US" dirty="0"/>
                    </a:p>
                  </a:txBody>
                  <a:tcPr marL="92373" marR="92373"/>
                </a:tc>
                <a:tc>
                  <a:txBody>
                    <a:bodyPr/>
                    <a:lstStyle/>
                    <a:p>
                      <a:r>
                        <a:rPr lang="en-US" dirty="0" smtClean="0"/>
                        <a:t>40</a:t>
                      </a:r>
                      <a:endParaRPr lang="en-US" dirty="0"/>
                    </a:p>
                  </a:txBody>
                  <a:tcPr marL="92373" marR="92373"/>
                </a:tc>
                <a:tc>
                  <a:txBody>
                    <a:bodyPr/>
                    <a:lstStyle/>
                    <a:p>
                      <a:r>
                        <a:rPr lang="en-US" dirty="0" smtClean="0"/>
                        <a:t>40</a:t>
                      </a:r>
                      <a:endParaRPr lang="en-US" dirty="0"/>
                    </a:p>
                  </a:txBody>
                  <a:tcPr marL="92373" marR="92373"/>
                </a:tc>
              </a:tr>
              <a:tr h="370840">
                <a:tc>
                  <a:txBody>
                    <a:bodyPr/>
                    <a:lstStyle/>
                    <a:p>
                      <a:r>
                        <a:rPr lang="en-US" dirty="0" smtClean="0"/>
                        <a:t>2</a:t>
                      </a:r>
                      <a:endParaRPr lang="en-US" dirty="0"/>
                    </a:p>
                  </a:txBody>
                  <a:tcPr marL="92373" marR="92373"/>
                </a:tc>
                <a:tc>
                  <a:txBody>
                    <a:bodyPr/>
                    <a:lstStyle/>
                    <a:p>
                      <a:r>
                        <a:rPr lang="en-US" dirty="0" smtClean="0"/>
                        <a:t>70</a:t>
                      </a:r>
                      <a:endParaRPr lang="en-US" dirty="0"/>
                    </a:p>
                  </a:txBody>
                  <a:tcPr marL="92373" marR="92373"/>
                </a:tc>
                <a:tc>
                  <a:txBody>
                    <a:bodyPr/>
                    <a:lstStyle/>
                    <a:p>
                      <a:r>
                        <a:rPr lang="en-US" dirty="0" smtClean="0"/>
                        <a:t>30</a:t>
                      </a:r>
                      <a:endParaRPr lang="en-US" dirty="0"/>
                    </a:p>
                  </a:txBody>
                  <a:tcPr marL="92373" marR="92373"/>
                </a:tc>
              </a:tr>
              <a:tr h="370840">
                <a:tc>
                  <a:txBody>
                    <a:bodyPr/>
                    <a:lstStyle/>
                    <a:p>
                      <a:r>
                        <a:rPr lang="en-US" dirty="0" smtClean="0"/>
                        <a:t>3</a:t>
                      </a:r>
                      <a:endParaRPr lang="en-US" dirty="0"/>
                    </a:p>
                  </a:txBody>
                  <a:tcPr marL="92373" marR="92373"/>
                </a:tc>
                <a:tc>
                  <a:txBody>
                    <a:bodyPr/>
                    <a:lstStyle/>
                    <a:p>
                      <a:r>
                        <a:rPr lang="en-US" dirty="0" smtClean="0"/>
                        <a:t>90</a:t>
                      </a:r>
                      <a:endParaRPr lang="en-US" dirty="0"/>
                    </a:p>
                  </a:txBody>
                  <a:tcPr marL="92373" marR="92373"/>
                </a:tc>
                <a:tc>
                  <a:txBody>
                    <a:bodyPr/>
                    <a:lstStyle/>
                    <a:p>
                      <a:r>
                        <a:rPr lang="en-US" dirty="0" smtClean="0"/>
                        <a:t>20</a:t>
                      </a:r>
                      <a:endParaRPr lang="en-US" dirty="0"/>
                    </a:p>
                  </a:txBody>
                  <a:tcPr marL="92373" marR="92373"/>
                </a:tc>
              </a:tr>
              <a:tr h="370840">
                <a:tc>
                  <a:txBody>
                    <a:bodyPr/>
                    <a:lstStyle/>
                    <a:p>
                      <a:r>
                        <a:rPr lang="en-US" dirty="0" smtClean="0"/>
                        <a:t>4</a:t>
                      </a:r>
                      <a:endParaRPr lang="en-US" dirty="0"/>
                    </a:p>
                  </a:txBody>
                  <a:tcPr marL="92373" marR="92373"/>
                </a:tc>
                <a:tc>
                  <a:txBody>
                    <a:bodyPr/>
                    <a:lstStyle/>
                    <a:p>
                      <a:r>
                        <a:rPr lang="en-US" dirty="0" smtClean="0"/>
                        <a:t>100</a:t>
                      </a:r>
                      <a:endParaRPr lang="en-US" dirty="0"/>
                    </a:p>
                  </a:txBody>
                  <a:tcPr marL="92373" marR="92373"/>
                </a:tc>
                <a:tc>
                  <a:txBody>
                    <a:bodyPr/>
                    <a:lstStyle/>
                    <a:p>
                      <a:r>
                        <a:rPr lang="en-US" dirty="0" smtClean="0"/>
                        <a:t>10</a:t>
                      </a:r>
                      <a:endParaRPr lang="en-US" dirty="0"/>
                    </a:p>
                  </a:txBody>
                  <a:tcPr marL="92373" marR="92373"/>
                </a:tc>
              </a:tr>
              <a:tr h="370840">
                <a:tc>
                  <a:txBody>
                    <a:bodyPr/>
                    <a:lstStyle/>
                    <a:p>
                      <a:r>
                        <a:rPr lang="en-US" dirty="0" smtClean="0"/>
                        <a:t>5</a:t>
                      </a:r>
                      <a:endParaRPr lang="en-US" dirty="0"/>
                    </a:p>
                  </a:txBody>
                  <a:tcPr marL="92373" marR="92373"/>
                </a:tc>
                <a:tc>
                  <a:txBody>
                    <a:bodyPr/>
                    <a:lstStyle/>
                    <a:p>
                      <a:r>
                        <a:rPr lang="en-US" dirty="0" smtClean="0"/>
                        <a:t>100</a:t>
                      </a:r>
                      <a:endParaRPr lang="en-US" dirty="0"/>
                    </a:p>
                  </a:txBody>
                  <a:tcPr marL="92373" marR="92373"/>
                </a:tc>
                <a:tc>
                  <a:txBody>
                    <a:bodyPr/>
                    <a:lstStyle/>
                    <a:p>
                      <a:r>
                        <a:rPr lang="en-US" dirty="0" smtClean="0"/>
                        <a:t>00</a:t>
                      </a:r>
                      <a:endParaRPr lang="en-US" dirty="0"/>
                    </a:p>
                  </a:txBody>
                  <a:tcPr marL="92373" marR="92373"/>
                </a:tc>
              </a:tr>
              <a:tr h="370840">
                <a:tc>
                  <a:txBody>
                    <a:bodyPr/>
                    <a:lstStyle/>
                    <a:p>
                      <a:r>
                        <a:rPr lang="en-US" dirty="0" smtClean="0"/>
                        <a:t>6</a:t>
                      </a:r>
                      <a:endParaRPr lang="en-US" dirty="0"/>
                    </a:p>
                  </a:txBody>
                  <a:tcPr marL="92373" marR="92373"/>
                </a:tc>
                <a:tc>
                  <a:txBody>
                    <a:bodyPr/>
                    <a:lstStyle/>
                    <a:p>
                      <a:r>
                        <a:rPr lang="en-US" dirty="0" smtClean="0"/>
                        <a:t>90</a:t>
                      </a:r>
                      <a:endParaRPr lang="en-US" dirty="0"/>
                    </a:p>
                  </a:txBody>
                  <a:tcPr marL="92373" marR="92373"/>
                </a:tc>
                <a:tc>
                  <a:txBody>
                    <a:bodyPr/>
                    <a:lstStyle/>
                    <a:p>
                      <a:r>
                        <a:rPr lang="en-US" dirty="0" smtClean="0"/>
                        <a:t>-10</a:t>
                      </a:r>
                      <a:endParaRPr lang="en-US" dirty="0"/>
                    </a:p>
                  </a:txBody>
                  <a:tcPr marL="92373" marR="92373"/>
                </a:tc>
              </a:tr>
            </a:tbl>
          </a:graphicData>
        </a:graphic>
      </p:graphicFrame>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2"/>
          <p:cNvGraphicFramePr>
            <a:graphicFrameLocks noGrp="1" noChangeAspect="1"/>
          </p:cNvGraphicFramePr>
          <p:nvPr>
            <p:ph/>
            <p:extLst>
              <p:ext uri="{D42A27DB-BD31-4B8C-83A1-F6EECF244321}">
                <p14:modId xmlns:p14="http://schemas.microsoft.com/office/powerpoint/2010/main" val="147119495"/>
              </p:ext>
            </p:extLst>
          </p:nvPr>
        </p:nvGraphicFramePr>
        <p:xfrm>
          <a:off x="1038465" y="1676400"/>
          <a:ext cx="7223125" cy="4302125"/>
        </p:xfrm>
        <a:graphic>
          <a:graphicData uri="http://schemas.openxmlformats.org/drawingml/2006/chart">
            <c:chart xmlns:c="http://schemas.openxmlformats.org/drawingml/2006/chart" xmlns:r="http://schemas.openxmlformats.org/officeDocument/2006/relationships" r:id="rId2"/>
          </a:graphicData>
        </a:graphic>
      </p:graphicFrame>
      <p:sp>
        <p:nvSpPr>
          <p:cNvPr id="9" name="Footer Placeholder 8"/>
          <p:cNvSpPr>
            <a:spLocks noGrp="1"/>
          </p:cNvSpPr>
          <p:nvPr>
            <p:ph type="ftr" sz="quarter" idx="11"/>
          </p:nvPr>
        </p:nvSpPr>
        <p:spPr/>
        <p:txBody>
          <a:bodyPr/>
          <a:lstStyle/>
          <a:p>
            <a:r>
              <a:rPr lang="en-US" altLang="en-US" smtClean="0"/>
              <a:t>S Nehra ITE Unit I 1.1</a:t>
            </a:r>
            <a:endParaRPr lang="en-US" altLang="en-US"/>
          </a:p>
        </p:txBody>
      </p:sp>
      <p:sp>
        <p:nvSpPr>
          <p:cNvPr id="3" name="Slide Number Placeholder 2"/>
          <p:cNvSpPr>
            <a:spLocks noGrp="1"/>
          </p:cNvSpPr>
          <p:nvPr>
            <p:ph type="sldNum" sz="quarter" idx="12"/>
          </p:nvPr>
        </p:nvSpPr>
        <p:spPr/>
        <p:txBody>
          <a:bodyPr/>
          <a:lstStyle/>
          <a:p>
            <a:fld id="{5B585AB4-F69E-4AE2-AFC2-D7FAAB1A1857}" type="slidenum">
              <a:rPr lang="en-US" altLang="en-US" smtClean="0"/>
              <a:pPr/>
              <a:t>16</a:t>
            </a:fld>
            <a:endParaRPr lang="en-US" altLang="en-US"/>
          </a:p>
        </p:txBody>
      </p:sp>
      <p:sp>
        <p:nvSpPr>
          <p:cNvPr id="5" name="Rectangle 4"/>
          <p:cNvSpPr/>
          <p:nvPr/>
        </p:nvSpPr>
        <p:spPr>
          <a:xfrm>
            <a:off x="830239" y="457200"/>
            <a:ext cx="5181600" cy="461665"/>
          </a:xfrm>
          <a:prstGeom prst="rect">
            <a:avLst/>
          </a:prstGeom>
        </p:spPr>
        <p:txBody>
          <a:bodyPr wrap="square">
            <a:spAutoFit/>
          </a:bodyPr>
          <a:lstStyle/>
          <a:p>
            <a:r>
              <a:rPr lang="en-US" sz="2400" dirty="0" smtClean="0"/>
              <a:t>Graphical illustration</a:t>
            </a:r>
            <a:endParaRPr lang="en-US" sz="2400" dirty="0"/>
          </a:p>
        </p:txBody>
      </p:sp>
      <p:sp>
        <p:nvSpPr>
          <p:cNvPr id="6" name="Rectangle 5"/>
          <p:cNvSpPr/>
          <p:nvPr/>
        </p:nvSpPr>
        <p:spPr>
          <a:xfrm>
            <a:off x="152400" y="2819400"/>
            <a:ext cx="915635" cy="369332"/>
          </a:xfrm>
          <a:prstGeom prst="rect">
            <a:avLst/>
          </a:prstGeom>
        </p:spPr>
        <p:txBody>
          <a:bodyPr wrap="none">
            <a:spAutoFit/>
          </a:bodyPr>
          <a:lstStyle/>
          <a:p>
            <a:r>
              <a:rPr lang="en-US" dirty="0" smtClean="0"/>
              <a:t>TU/MU</a:t>
            </a:r>
          </a:p>
        </p:txBody>
      </p:sp>
      <p:sp>
        <p:nvSpPr>
          <p:cNvPr id="7" name="Rectangle 6"/>
          <p:cNvSpPr/>
          <p:nvPr/>
        </p:nvSpPr>
        <p:spPr>
          <a:xfrm>
            <a:off x="2743200" y="5410200"/>
            <a:ext cx="1838965" cy="369332"/>
          </a:xfrm>
          <a:prstGeom prst="rect">
            <a:avLst/>
          </a:prstGeom>
        </p:spPr>
        <p:txBody>
          <a:bodyPr wrap="none">
            <a:spAutoFit/>
          </a:bodyPr>
          <a:lstStyle/>
          <a:p>
            <a:r>
              <a:rPr lang="en-US" dirty="0" smtClean="0"/>
              <a:t>Units consumed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Lessons Learned from Example</a:t>
            </a:r>
          </a:p>
        </p:txBody>
      </p:sp>
      <p:sp>
        <p:nvSpPr>
          <p:cNvPr id="47107" name="Rectangle 3"/>
          <p:cNvSpPr>
            <a:spLocks noGrp="1" noChangeArrowheads="1"/>
          </p:cNvSpPr>
          <p:nvPr>
            <p:ph idx="1"/>
          </p:nvPr>
        </p:nvSpPr>
        <p:spPr>
          <a:xfrm>
            <a:off x="990600" y="1927275"/>
            <a:ext cx="7696200" cy="4873752"/>
          </a:xfrm>
        </p:spPr>
        <p:txBody>
          <a:bodyPr>
            <a:normAutofit/>
          </a:bodyPr>
          <a:lstStyle/>
          <a:p>
            <a:pPr>
              <a:buFont typeface="Wingdings" panose="05000000000000000000" pitchFamily="2" charset="2"/>
              <a:buChar char="Ø"/>
            </a:pPr>
            <a:r>
              <a:rPr lang="en-US" sz="2400" dirty="0" smtClean="0"/>
              <a:t>MU is the rate of change of TU</a:t>
            </a:r>
          </a:p>
          <a:p>
            <a:pPr>
              <a:buFont typeface="Wingdings" panose="05000000000000000000" pitchFamily="2" charset="2"/>
              <a:buChar char="Ø"/>
            </a:pPr>
            <a:r>
              <a:rPr lang="en-US" sz="2400" dirty="0" smtClean="0"/>
              <a:t>Total Utility follows marginal utility.</a:t>
            </a:r>
          </a:p>
          <a:p>
            <a:pPr marL="514350" indent="-514350">
              <a:buFont typeface="+mj-lt"/>
              <a:buAutoNum type="arabicPeriod"/>
            </a:pPr>
            <a:r>
              <a:rPr lang="en-US" sz="2400" dirty="0" smtClean="0"/>
              <a:t>When the MU decreases, TU increases at decreasing rate.</a:t>
            </a:r>
          </a:p>
          <a:p>
            <a:pPr marL="514350" indent="-514350">
              <a:buFont typeface="+mj-lt"/>
              <a:buAutoNum type="arabicPeriod"/>
            </a:pPr>
            <a:r>
              <a:rPr lang="en-US" sz="2400" dirty="0" smtClean="0"/>
              <a:t>When MU becomes zero, TU is maximum. It is a saturation point.</a:t>
            </a:r>
          </a:p>
          <a:p>
            <a:pPr marL="514350" indent="-514350">
              <a:buFont typeface="+mj-lt"/>
              <a:buAutoNum type="arabicPeriod"/>
            </a:pPr>
            <a:r>
              <a:rPr lang="en-US" sz="2400" dirty="0" smtClean="0"/>
              <a:t>When MU becomes negative, TU declines</a:t>
            </a:r>
          </a:p>
          <a:p>
            <a:endParaRPr lang="en-US" sz="2600" dirty="0" smtClean="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Exceptions of the law </a:t>
            </a:r>
          </a:p>
        </p:txBody>
      </p:sp>
      <p:sp>
        <p:nvSpPr>
          <p:cNvPr id="56323" name="Rectangle 3"/>
          <p:cNvSpPr>
            <a:spLocks noGrp="1" noChangeArrowheads="1"/>
          </p:cNvSpPr>
          <p:nvPr>
            <p:ph idx="1"/>
          </p:nvPr>
        </p:nvSpPr>
        <p:spPr/>
        <p:txBody>
          <a:bodyPr>
            <a:normAutofit/>
          </a:bodyPr>
          <a:lstStyle/>
          <a:p>
            <a:pPr marL="571500" indent="-571500">
              <a:buFont typeface="Wingdings" pitchFamily="2" charset="2"/>
              <a:buAutoNum type="arabicPeriod"/>
            </a:pPr>
            <a:r>
              <a:rPr lang="en-US" sz="2400" dirty="0"/>
              <a:t>Rare collections – </a:t>
            </a:r>
            <a:r>
              <a:rPr lang="en-US" sz="2400" dirty="0" smtClean="0"/>
              <a:t>Ex: Stamps</a:t>
            </a:r>
            <a:r>
              <a:rPr lang="en-US" sz="2400" dirty="0"/>
              <a:t>, Coins</a:t>
            </a:r>
          </a:p>
          <a:p>
            <a:pPr marL="571500" indent="-571500">
              <a:buFont typeface="Wingdings" pitchFamily="2" charset="2"/>
              <a:buAutoNum type="arabicPeriod"/>
            </a:pPr>
            <a:r>
              <a:rPr lang="en-US" sz="2400" dirty="0"/>
              <a:t>Drunkards – </a:t>
            </a:r>
            <a:r>
              <a:rPr lang="en-US" sz="2400" dirty="0" smtClean="0"/>
              <a:t>Ex: Liquor</a:t>
            </a:r>
            <a:endParaRPr lang="en-US" sz="2400" dirty="0"/>
          </a:p>
          <a:p>
            <a:pPr marL="571500" indent="-571500">
              <a:buFont typeface="Wingdings" pitchFamily="2" charset="2"/>
              <a:buAutoNum type="arabicPeriod"/>
            </a:pPr>
            <a:r>
              <a:rPr lang="en-US" sz="2400" dirty="0"/>
              <a:t>Misers – </a:t>
            </a:r>
            <a:r>
              <a:rPr lang="en-US" sz="2400" dirty="0" smtClean="0"/>
              <a:t>Ex: Money</a:t>
            </a:r>
            <a:endParaRPr lang="en-US" sz="2400" dirty="0"/>
          </a:p>
          <a:p>
            <a:pPr marL="571500" indent="-571500">
              <a:buFont typeface="Wingdings" pitchFamily="2" charset="2"/>
              <a:buAutoNum type="arabicPeriod"/>
            </a:pPr>
            <a:r>
              <a:rPr lang="en-US" sz="2400" dirty="0"/>
              <a:t>Music &amp; Poetry </a:t>
            </a:r>
          </a:p>
          <a:p>
            <a:pPr marL="571500" indent="-571500">
              <a:buFont typeface="Wingdings" pitchFamily="2" charset="2"/>
              <a:buAutoNum type="arabicPeriod"/>
            </a:pPr>
            <a:r>
              <a:rPr lang="en-US" sz="2400" dirty="0"/>
              <a:t>Reading </a:t>
            </a:r>
          </a:p>
          <a:p>
            <a:pPr marL="571500" indent="-571500">
              <a:buFont typeface="Wingdings" pitchFamily="2" charset="2"/>
              <a:buAutoNum type="arabicPeriod"/>
            </a:pPr>
            <a:r>
              <a:rPr lang="en-US" sz="2400" dirty="0"/>
              <a:t>Money – MU of money does not diminish </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3800"/>
              <a:t>Importance of law of DMU –</a:t>
            </a:r>
            <a:br>
              <a:rPr lang="en-US" sz="3800"/>
            </a:br>
            <a:r>
              <a:rPr lang="en-US" sz="3800"/>
              <a:t>Theoretical Importance</a:t>
            </a:r>
          </a:p>
        </p:txBody>
      </p:sp>
      <p:sp>
        <p:nvSpPr>
          <p:cNvPr id="23555" name="Rectangle 3"/>
          <p:cNvSpPr>
            <a:spLocks noGrp="1" noChangeArrowheads="1"/>
          </p:cNvSpPr>
          <p:nvPr>
            <p:ph idx="1"/>
          </p:nvPr>
        </p:nvSpPr>
        <p:spPr/>
        <p:txBody>
          <a:bodyPr/>
          <a:lstStyle/>
          <a:p>
            <a:pPr marL="571500" indent="-571500">
              <a:buFont typeface="Wingdings" pitchFamily="2" charset="2"/>
              <a:buAutoNum type="arabicPeriod"/>
            </a:pPr>
            <a:r>
              <a:rPr lang="en-US" sz="2400" dirty="0"/>
              <a:t>Law explains the consumers equilibrium – MU=P</a:t>
            </a:r>
          </a:p>
          <a:p>
            <a:pPr marL="571500" indent="-571500">
              <a:buFont typeface="Wingdings" pitchFamily="2" charset="2"/>
              <a:buAutoNum type="arabicPeriod"/>
            </a:pPr>
            <a:r>
              <a:rPr lang="en-US" sz="2400" dirty="0"/>
              <a:t>Diminishing utility is a universal truth</a:t>
            </a:r>
          </a:p>
          <a:p>
            <a:pPr marL="571500" indent="-571500">
              <a:buFont typeface="Wingdings" pitchFamily="2" charset="2"/>
              <a:buAutoNum type="arabicPeriod"/>
            </a:pPr>
            <a:r>
              <a:rPr lang="en-US" sz="2400" dirty="0"/>
              <a:t>The law explains the </a:t>
            </a:r>
            <a:r>
              <a:rPr lang="en-US" sz="2400" dirty="0" smtClean="0"/>
              <a:t>Water - </a:t>
            </a:r>
            <a:r>
              <a:rPr lang="en-US" sz="2400" dirty="0"/>
              <a:t>Diamond paradox</a:t>
            </a:r>
          </a:p>
          <a:p>
            <a:pPr marL="571500" indent="-571500">
              <a:buFont typeface="Wingdings" pitchFamily="2" charset="2"/>
              <a:buNone/>
            </a:pPr>
            <a:endParaRPr lang="en-US"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19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consumer behaviour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How does a consumer decide how much of a commodity to buy at a given price?</a:t>
            </a:r>
          </a:p>
          <a:p>
            <a:pPr>
              <a:buFont typeface="Wingdings" panose="05000000000000000000" pitchFamily="2" charset="2"/>
              <a:buChar char="Ø"/>
            </a:pPr>
            <a:r>
              <a:rPr lang="en-US" sz="2400" dirty="0" smtClean="0"/>
              <a:t>How does the consumer respond to change in price of the commodity, given his income, and prices of the related goods?</a:t>
            </a:r>
          </a:p>
          <a:p>
            <a:pPr>
              <a:buFont typeface="Wingdings" panose="05000000000000000000" pitchFamily="2" charset="2"/>
              <a:buChar char="Ø"/>
            </a:pPr>
            <a:r>
              <a:rPr lang="en-US" sz="2400" dirty="0" smtClean="0"/>
              <a:t>These questions takes us to the theory of consumer behaviour.</a:t>
            </a:r>
          </a:p>
          <a:p>
            <a:pPr>
              <a:buFont typeface="Wingdings" panose="05000000000000000000" pitchFamily="2" charset="2"/>
              <a:buChar char="Ø"/>
            </a:pPr>
            <a:r>
              <a:rPr lang="en-US" sz="2400" dirty="0" smtClean="0"/>
              <a:t>The theory of consumer behaviour is based on the assumption that a </a:t>
            </a:r>
            <a:r>
              <a:rPr lang="en-US" sz="2400" dirty="0" smtClean="0">
                <a:solidFill>
                  <a:srgbClr val="FF0000"/>
                </a:solidFill>
              </a:rPr>
              <a:t>consumer is a utility maximizing entity.</a:t>
            </a:r>
            <a:endParaRPr lang="en-US" sz="2400" dirty="0">
              <a:solidFill>
                <a:srgbClr val="FF0000"/>
              </a:solidFill>
            </a:endParaRP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Practical Importance </a:t>
            </a:r>
          </a:p>
        </p:txBody>
      </p:sp>
      <p:sp>
        <p:nvSpPr>
          <p:cNvPr id="60419" name="Rectangle 3"/>
          <p:cNvSpPr>
            <a:spLocks noGrp="1" noChangeArrowheads="1"/>
          </p:cNvSpPr>
          <p:nvPr>
            <p:ph idx="1"/>
          </p:nvPr>
        </p:nvSpPr>
        <p:spPr/>
        <p:txBody>
          <a:bodyPr>
            <a:normAutofit/>
          </a:bodyPr>
          <a:lstStyle/>
          <a:p>
            <a:pPr marL="571500" indent="-571500">
              <a:buFont typeface="Wingdings" pitchFamily="2" charset="2"/>
              <a:buAutoNum type="arabicPeriod"/>
            </a:pPr>
            <a:r>
              <a:rPr lang="en-US" sz="2400" dirty="0"/>
              <a:t>In Business – Sales can be promoted by reducing price</a:t>
            </a:r>
          </a:p>
          <a:p>
            <a:pPr marL="571500" indent="-571500">
              <a:buFont typeface="Wingdings" pitchFamily="2" charset="2"/>
              <a:buAutoNum type="arabicPeriod"/>
            </a:pPr>
            <a:r>
              <a:rPr lang="en-US" sz="2400" dirty="0"/>
              <a:t>In Public Finance – Taxation policy – Progressive tax for rich people as MU of money is less for rich</a:t>
            </a:r>
          </a:p>
          <a:p>
            <a:pPr marL="571500" indent="-571500">
              <a:buFont typeface="Wingdings" pitchFamily="2" charset="2"/>
              <a:buAutoNum type="arabicPeriod"/>
            </a:pPr>
            <a:r>
              <a:rPr lang="en-US" sz="2400" dirty="0"/>
              <a:t>In Welfare Policy – </a:t>
            </a:r>
            <a:r>
              <a:rPr lang="en-US" sz="2400" dirty="0" smtClean="0"/>
              <a:t>Redistribution </a:t>
            </a:r>
            <a:r>
              <a:rPr lang="en-US" sz="2400" dirty="0"/>
              <a:t>of wealth to promote welfare from rich to poor</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Utility maximization / consumer’s equilibrium</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The consumer is in equilibrium if he consumes up to the point where the MU of the goods equals the market price of the good</a:t>
            </a:r>
          </a:p>
          <a:p>
            <a:pPr>
              <a:buFont typeface="Wingdings" panose="05000000000000000000" pitchFamily="2" charset="2"/>
              <a:buChar char="Ø"/>
            </a:pPr>
            <a:r>
              <a:rPr lang="en-US" sz="2400" dirty="0" smtClean="0"/>
              <a:t> Mux = </a:t>
            </a:r>
            <a:r>
              <a:rPr lang="en-US" sz="2400" dirty="0" err="1" smtClean="0"/>
              <a:t>Px</a:t>
            </a:r>
            <a:endParaRPr lang="en-US" sz="2400" dirty="0" smtClean="0"/>
          </a:p>
          <a:p>
            <a:pPr>
              <a:buFont typeface="Wingdings" panose="05000000000000000000" pitchFamily="2" charset="2"/>
              <a:buChar char="Ø"/>
            </a:pPr>
            <a:r>
              <a:rPr lang="en-US" sz="2400" dirty="0" smtClean="0"/>
              <a:t>Analyzing consumers equilibrium requires answering the question how does a consumer allocate his money income among the various goods and services he consumes to arrive at his equilibrium?</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Rationality</a:t>
            </a:r>
          </a:p>
          <a:p>
            <a:pPr marL="457200" indent="-457200">
              <a:buFont typeface="+mj-lt"/>
              <a:buAutoNum type="arabicPeriod"/>
            </a:pPr>
            <a:r>
              <a:rPr lang="en-US" sz="2400" dirty="0" smtClean="0"/>
              <a:t>Limited money income</a:t>
            </a:r>
          </a:p>
          <a:p>
            <a:pPr marL="457200" indent="-457200">
              <a:buFont typeface="+mj-lt"/>
              <a:buAutoNum type="arabicPeriod"/>
            </a:pPr>
            <a:r>
              <a:rPr lang="en-US" sz="2400" dirty="0" smtClean="0"/>
              <a:t>Maximization of satisfaction</a:t>
            </a:r>
          </a:p>
          <a:p>
            <a:pPr marL="457200" indent="-457200">
              <a:buFont typeface="+mj-lt"/>
              <a:buAutoNum type="arabicPeriod"/>
            </a:pPr>
            <a:r>
              <a:rPr lang="en-US" sz="2400" dirty="0" smtClean="0"/>
              <a:t>Utility is cardinally measurable</a:t>
            </a:r>
          </a:p>
          <a:p>
            <a:pPr marL="457200" indent="-457200">
              <a:buFont typeface="+mj-lt"/>
              <a:buAutoNum type="arabicPeriod"/>
            </a:pPr>
            <a:r>
              <a:rPr lang="en-US" sz="2400" dirty="0" smtClean="0"/>
              <a:t>Diminishing marginal utility</a:t>
            </a:r>
          </a:p>
          <a:p>
            <a:pPr marL="457200" indent="-457200">
              <a:buFont typeface="+mj-lt"/>
              <a:buAutoNum type="arabicPeriod"/>
            </a:pPr>
            <a:r>
              <a:rPr lang="en-US" sz="2400" dirty="0" smtClean="0"/>
              <a:t>Constant utility of money</a:t>
            </a:r>
          </a:p>
          <a:p>
            <a:pPr marL="457200" indent="-457200">
              <a:buFont typeface="+mj-lt"/>
              <a:buAutoNum type="arabicPeriod"/>
            </a:pPr>
            <a:r>
              <a:rPr lang="en-US" sz="2400" dirty="0" smtClean="0"/>
              <a:t>Utility is additive</a:t>
            </a:r>
          </a:p>
          <a:p>
            <a:pPr marL="457200" indent="-457200">
              <a:buNone/>
            </a:pPr>
            <a:r>
              <a:rPr lang="en-US" dirty="0" smtClean="0"/>
              <a:t> </a:t>
            </a:r>
          </a:p>
          <a:p>
            <a:pPr marL="457200" indent="-457200">
              <a:buNone/>
            </a:pPr>
            <a:endParaRPr lang="en-US" dirty="0" smtClean="0"/>
          </a:p>
          <a:p>
            <a:pPr marL="457200" indent="-457200">
              <a:buFont typeface="+mj-lt"/>
              <a:buAutoNum type="arabicPeriod"/>
            </a:pPr>
            <a:endParaRPr lang="en-US"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6" name="Content Placeholder 5"/>
          <p:cNvGraphicFramePr>
            <a:graphicFrameLocks noGrp="1"/>
          </p:cNvGraphicFramePr>
          <p:nvPr>
            <p:ph idx="1"/>
          </p:nvPr>
        </p:nvGraphicFramePr>
        <p:xfrm>
          <a:off x="822325" y="1846263"/>
          <a:ext cx="7543800" cy="333756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r>
                        <a:rPr lang="en-US" dirty="0" smtClean="0"/>
                        <a:t>No. of old movies</a:t>
                      </a:r>
                      <a:endParaRPr lang="en-US" dirty="0"/>
                    </a:p>
                  </a:txBody>
                  <a:tcPr marL="92373" marR="92373"/>
                </a:tc>
                <a:tc>
                  <a:txBody>
                    <a:bodyPr/>
                    <a:lstStyle/>
                    <a:p>
                      <a:r>
                        <a:rPr lang="en-US" dirty="0" smtClean="0"/>
                        <a:t>T.U</a:t>
                      </a:r>
                      <a:endParaRPr lang="en-US" dirty="0"/>
                    </a:p>
                  </a:txBody>
                  <a:tcPr marL="92373" marR="92373"/>
                </a:tc>
                <a:tc>
                  <a:txBody>
                    <a:bodyPr/>
                    <a:lstStyle/>
                    <a:p>
                      <a:r>
                        <a:rPr lang="en-US" dirty="0" smtClean="0"/>
                        <a:t>MU</a:t>
                      </a:r>
                      <a:endParaRPr lang="en-US" dirty="0"/>
                    </a:p>
                  </a:txBody>
                  <a:tcPr marL="92373" marR="92373"/>
                </a:tc>
              </a:tr>
              <a:tr h="370840">
                <a:tc>
                  <a:txBody>
                    <a:bodyPr/>
                    <a:lstStyle/>
                    <a:p>
                      <a:r>
                        <a:rPr lang="en-US" dirty="0" smtClean="0"/>
                        <a:t>1</a:t>
                      </a:r>
                      <a:endParaRPr lang="en-US" dirty="0"/>
                    </a:p>
                  </a:txBody>
                  <a:tcPr marL="92373" marR="92373"/>
                </a:tc>
                <a:tc>
                  <a:txBody>
                    <a:bodyPr/>
                    <a:lstStyle/>
                    <a:p>
                      <a:r>
                        <a:rPr lang="en-US" dirty="0" smtClean="0"/>
                        <a:t>100</a:t>
                      </a:r>
                      <a:endParaRPr lang="en-US" dirty="0"/>
                    </a:p>
                  </a:txBody>
                  <a:tcPr marL="92373" marR="92373"/>
                </a:tc>
                <a:tc>
                  <a:txBody>
                    <a:bodyPr/>
                    <a:lstStyle/>
                    <a:p>
                      <a:r>
                        <a:rPr lang="en-US" dirty="0" smtClean="0"/>
                        <a:t>60</a:t>
                      </a:r>
                      <a:endParaRPr lang="en-US" dirty="0"/>
                    </a:p>
                  </a:txBody>
                  <a:tcPr marL="92373" marR="92373"/>
                </a:tc>
              </a:tr>
              <a:tr h="370840">
                <a:tc>
                  <a:txBody>
                    <a:bodyPr/>
                    <a:lstStyle/>
                    <a:p>
                      <a:r>
                        <a:rPr lang="en-US" dirty="0" smtClean="0"/>
                        <a:t>2</a:t>
                      </a:r>
                      <a:endParaRPr lang="en-US" dirty="0"/>
                    </a:p>
                  </a:txBody>
                  <a:tcPr marL="92373" marR="92373"/>
                </a:tc>
                <a:tc>
                  <a:txBody>
                    <a:bodyPr/>
                    <a:lstStyle/>
                    <a:p>
                      <a:r>
                        <a:rPr lang="en-US" dirty="0" smtClean="0"/>
                        <a:t>155</a:t>
                      </a:r>
                      <a:endParaRPr lang="en-US" dirty="0"/>
                    </a:p>
                  </a:txBody>
                  <a:tcPr marL="92373" marR="92373"/>
                </a:tc>
                <a:tc>
                  <a:txBody>
                    <a:bodyPr/>
                    <a:lstStyle/>
                    <a:p>
                      <a:r>
                        <a:rPr lang="en-US" dirty="0" smtClean="0"/>
                        <a:t>55</a:t>
                      </a:r>
                      <a:endParaRPr lang="en-US" dirty="0"/>
                    </a:p>
                  </a:txBody>
                  <a:tcPr marL="92373" marR="92373"/>
                </a:tc>
              </a:tr>
              <a:tr h="370840">
                <a:tc>
                  <a:txBody>
                    <a:bodyPr/>
                    <a:lstStyle/>
                    <a:p>
                      <a:r>
                        <a:rPr lang="en-US" dirty="0" smtClean="0"/>
                        <a:t>3</a:t>
                      </a:r>
                      <a:endParaRPr lang="en-US" dirty="0"/>
                    </a:p>
                  </a:txBody>
                  <a:tcPr marL="92373" marR="92373"/>
                </a:tc>
                <a:tc>
                  <a:txBody>
                    <a:bodyPr/>
                    <a:lstStyle/>
                    <a:p>
                      <a:r>
                        <a:rPr lang="en-US" dirty="0" smtClean="0"/>
                        <a:t>190</a:t>
                      </a:r>
                      <a:endParaRPr lang="en-US" dirty="0"/>
                    </a:p>
                  </a:txBody>
                  <a:tcPr marL="92373" marR="92373"/>
                </a:tc>
                <a:tc>
                  <a:txBody>
                    <a:bodyPr/>
                    <a:lstStyle/>
                    <a:p>
                      <a:r>
                        <a:rPr lang="en-US" dirty="0" smtClean="0"/>
                        <a:t>35</a:t>
                      </a:r>
                      <a:endParaRPr lang="en-US" dirty="0"/>
                    </a:p>
                  </a:txBody>
                  <a:tcPr marL="92373" marR="92373"/>
                </a:tc>
              </a:tr>
              <a:tr h="370840">
                <a:tc>
                  <a:txBody>
                    <a:bodyPr/>
                    <a:lstStyle/>
                    <a:p>
                      <a:r>
                        <a:rPr lang="en-US" dirty="0" smtClean="0"/>
                        <a:t>4</a:t>
                      </a:r>
                      <a:endParaRPr lang="en-US" dirty="0"/>
                    </a:p>
                  </a:txBody>
                  <a:tcPr marL="92373" marR="92373"/>
                </a:tc>
                <a:tc>
                  <a:txBody>
                    <a:bodyPr/>
                    <a:lstStyle/>
                    <a:p>
                      <a:r>
                        <a:rPr lang="en-US" dirty="0" smtClean="0"/>
                        <a:t>220</a:t>
                      </a:r>
                      <a:endParaRPr lang="en-US" dirty="0"/>
                    </a:p>
                  </a:txBody>
                  <a:tcPr marL="92373" marR="92373"/>
                </a:tc>
                <a:tc>
                  <a:txBody>
                    <a:bodyPr/>
                    <a:lstStyle/>
                    <a:p>
                      <a:r>
                        <a:rPr lang="en-US" dirty="0" smtClean="0"/>
                        <a:t>30</a:t>
                      </a:r>
                      <a:endParaRPr lang="en-US" dirty="0"/>
                    </a:p>
                  </a:txBody>
                  <a:tcPr marL="92373" marR="92373"/>
                </a:tc>
              </a:tr>
              <a:tr h="370840">
                <a:tc>
                  <a:txBody>
                    <a:bodyPr/>
                    <a:lstStyle/>
                    <a:p>
                      <a:r>
                        <a:rPr lang="en-US" dirty="0" smtClean="0"/>
                        <a:t>5</a:t>
                      </a:r>
                      <a:endParaRPr lang="en-US" dirty="0"/>
                    </a:p>
                  </a:txBody>
                  <a:tcPr marL="92373" marR="92373"/>
                </a:tc>
                <a:tc>
                  <a:txBody>
                    <a:bodyPr/>
                    <a:lstStyle/>
                    <a:p>
                      <a:r>
                        <a:rPr lang="en-US" dirty="0" smtClean="0"/>
                        <a:t>233</a:t>
                      </a:r>
                      <a:endParaRPr lang="en-US" dirty="0"/>
                    </a:p>
                  </a:txBody>
                  <a:tcPr marL="92373" marR="92373"/>
                </a:tc>
                <a:tc>
                  <a:txBody>
                    <a:bodyPr/>
                    <a:lstStyle/>
                    <a:p>
                      <a:r>
                        <a:rPr lang="en-US" dirty="0" smtClean="0"/>
                        <a:t>13</a:t>
                      </a:r>
                      <a:endParaRPr lang="en-US" dirty="0"/>
                    </a:p>
                  </a:txBody>
                  <a:tcPr marL="92373" marR="92373"/>
                </a:tc>
              </a:tr>
              <a:tr h="370840">
                <a:tc>
                  <a:txBody>
                    <a:bodyPr/>
                    <a:lstStyle/>
                    <a:p>
                      <a:r>
                        <a:rPr lang="en-US" dirty="0" smtClean="0">
                          <a:solidFill>
                            <a:srgbClr val="FF0000"/>
                          </a:solidFill>
                        </a:rPr>
                        <a:t>6</a:t>
                      </a:r>
                      <a:endParaRPr lang="en-US" dirty="0">
                        <a:solidFill>
                          <a:srgbClr val="FF0000"/>
                        </a:solidFill>
                      </a:endParaRPr>
                    </a:p>
                  </a:txBody>
                  <a:tcPr marL="92373" marR="92373"/>
                </a:tc>
                <a:tc>
                  <a:txBody>
                    <a:bodyPr/>
                    <a:lstStyle/>
                    <a:p>
                      <a:r>
                        <a:rPr lang="en-US" dirty="0" smtClean="0">
                          <a:solidFill>
                            <a:srgbClr val="FF0000"/>
                          </a:solidFill>
                        </a:rPr>
                        <a:t>235</a:t>
                      </a:r>
                      <a:endParaRPr lang="en-US" dirty="0">
                        <a:solidFill>
                          <a:srgbClr val="FF0000"/>
                        </a:solidFill>
                      </a:endParaRPr>
                    </a:p>
                  </a:txBody>
                  <a:tcPr marL="92373" marR="92373"/>
                </a:tc>
                <a:tc>
                  <a:txBody>
                    <a:bodyPr/>
                    <a:lstStyle/>
                    <a:p>
                      <a:r>
                        <a:rPr lang="en-US" dirty="0" smtClean="0">
                          <a:solidFill>
                            <a:srgbClr val="FF0000"/>
                          </a:solidFill>
                        </a:rPr>
                        <a:t>2</a:t>
                      </a:r>
                      <a:endParaRPr lang="en-US" dirty="0">
                        <a:solidFill>
                          <a:srgbClr val="FF0000"/>
                        </a:solidFill>
                      </a:endParaRPr>
                    </a:p>
                  </a:txBody>
                  <a:tcPr marL="92373" marR="92373"/>
                </a:tc>
              </a:tr>
              <a:tr h="370840">
                <a:tc>
                  <a:txBody>
                    <a:bodyPr/>
                    <a:lstStyle/>
                    <a:p>
                      <a:r>
                        <a:rPr lang="en-US" dirty="0" smtClean="0"/>
                        <a:t>7</a:t>
                      </a:r>
                      <a:endParaRPr lang="en-US" dirty="0"/>
                    </a:p>
                  </a:txBody>
                  <a:tcPr marL="92373" marR="92373"/>
                </a:tc>
                <a:tc>
                  <a:txBody>
                    <a:bodyPr/>
                    <a:lstStyle/>
                    <a:p>
                      <a:r>
                        <a:rPr lang="en-US" dirty="0" smtClean="0"/>
                        <a:t>225</a:t>
                      </a:r>
                      <a:endParaRPr lang="en-US" dirty="0"/>
                    </a:p>
                  </a:txBody>
                  <a:tcPr marL="92373" marR="92373"/>
                </a:tc>
                <a:tc>
                  <a:txBody>
                    <a:bodyPr/>
                    <a:lstStyle/>
                    <a:p>
                      <a:r>
                        <a:rPr lang="en-US" dirty="0" smtClean="0"/>
                        <a:t>-5</a:t>
                      </a:r>
                      <a:endParaRPr lang="en-US" dirty="0"/>
                    </a:p>
                  </a:txBody>
                  <a:tcPr marL="92373" marR="92373"/>
                </a:tc>
              </a:tr>
              <a:tr h="370840">
                <a:tc>
                  <a:txBody>
                    <a:bodyPr/>
                    <a:lstStyle/>
                    <a:p>
                      <a:r>
                        <a:rPr lang="en-US" dirty="0" smtClean="0"/>
                        <a:t>8</a:t>
                      </a:r>
                      <a:endParaRPr lang="en-US" dirty="0"/>
                    </a:p>
                  </a:txBody>
                  <a:tcPr marL="92373" marR="92373"/>
                </a:tc>
                <a:tc>
                  <a:txBody>
                    <a:bodyPr/>
                    <a:lstStyle/>
                    <a:p>
                      <a:r>
                        <a:rPr lang="en-US" dirty="0" smtClean="0"/>
                        <a:t>195</a:t>
                      </a:r>
                      <a:endParaRPr lang="en-US" dirty="0"/>
                    </a:p>
                  </a:txBody>
                  <a:tcPr marL="92373" marR="92373"/>
                </a:tc>
                <a:tc>
                  <a:txBody>
                    <a:bodyPr/>
                    <a:lstStyle/>
                    <a:p>
                      <a:r>
                        <a:rPr lang="en-US" dirty="0" smtClean="0"/>
                        <a:t>-30</a:t>
                      </a:r>
                      <a:endParaRPr lang="en-US" dirty="0"/>
                    </a:p>
                  </a:txBody>
                  <a:tcPr marL="92373" marR="92373"/>
                </a:tc>
              </a:tr>
            </a:tbl>
          </a:graphicData>
        </a:graphic>
      </p:graphicFrame>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&amp; costs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To compare the  benefits and costs of watching more movies at the cost of sacrificing other goods and services, it is necessary that the utility must be expressed in terms of money. </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Suppose that an old Hindi movie DVD can be rented for Rs 15 (assume that you do not have cable connection in your TV and renting DVDs is the only way for you to see these movies). </a:t>
            </a:r>
          </a:p>
          <a:p>
            <a:pPr>
              <a:buFont typeface="Wingdings" panose="05000000000000000000" pitchFamily="2" charset="2"/>
              <a:buChar char="Ø"/>
            </a:pPr>
            <a:r>
              <a:rPr lang="en-US" sz="2400" dirty="0" smtClean="0"/>
              <a:t>The question is, how many movies are you going to consume or demand?</a:t>
            </a:r>
          </a:p>
          <a:p>
            <a:pPr>
              <a:buFont typeface="Wingdings" panose="05000000000000000000" pitchFamily="2" charset="2"/>
              <a:buChar char="Ø"/>
            </a:pPr>
            <a:r>
              <a:rPr lang="en-US" sz="2400" dirty="0" smtClean="0"/>
              <a:t>Assume that, for you, one rupee is worth 2 </a:t>
            </a:r>
            <a:r>
              <a:rPr lang="en-US" sz="2400" dirty="0" err="1" smtClean="0"/>
              <a:t>utils</a:t>
            </a:r>
            <a:r>
              <a:rPr lang="en-US" sz="2400" dirty="0" smtClean="0"/>
              <a:t>.</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in terms of rupees</a:t>
            </a:r>
            <a:endParaRPr lang="en-US" dirty="0"/>
          </a:p>
        </p:txBody>
      </p:sp>
      <p:graphicFrame>
        <p:nvGraphicFramePr>
          <p:cNvPr id="6" name="Content Placeholder 5"/>
          <p:cNvGraphicFramePr>
            <a:graphicFrameLocks noGrp="1"/>
          </p:cNvGraphicFramePr>
          <p:nvPr>
            <p:ph idx="1"/>
          </p:nvPr>
        </p:nvGraphicFramePr>
        <p:xfrm>
          <a:off x="822325" y="1846263"/>
          <a:ext cx="7543800" cy="333756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r>
                        <a:rPr lang="en-US" dirty="0" smtClean="0"/>
                        <a:t>No. of old movies</a:t>
                      </a:r>
                      <a:endParaRPr lang="en-US" dirty="0"/>
                    </a:p>
                  </a:txBody>
                  <a:tcPr marL="92373" marR="92373"/>
                </a:tc>
                <a:tc>
                  <a:txBody>
                    <a:bodyPr/>
                    <a:lstStyle/>
                    <a:p>
                      <a:r>
                        <a:rPr lang="en-US" dirty="0" smtClean="0"/>
                        <a:t>T.U (Rs.)</a:t>
                      </a:r>
                      <a:endParaRPr lang="en-US" dirty="0"/>
                    </a:p>
                  </a:txBody>
                  <a:tcPr marL="92373" marR="92373"/>
                </a:tc>
                <a:tc>
                  <a:txBody>
                    <a:bodyPr/>
                    <a:lstStyle/>
                    <a:p>
                      <a:r>
                        <a:rPr lang="en-US" dirty="0" smtClean="0"/>
                        <a:t>MU (Rs.)</a:t>
                      </a:r>
                      <a:endParaRPr lang="en-US" dirty="0"/>
                    </a:p>
                  </a:txBody>
                  <a:tcPr marL="92373" marR="92373"/>
                </a:tc>
              </a:tr>
              <a:tr h="370840">
                <a:tc>
                  <a:txBody>
                    <a:bodyPr/>
                    <a:lstStyle/>
                    <a:p>
                      <a:r>
                        <a:rPr lang="en-US" dirty="0" smtClean="0"/>
                        <a:t>1</a:t>
                      </a:r>
                      <a:endParaRPr lang="en-US" dirty="0"/>
                    </a:p>
                  </a:txBody>
                  <a:tcPr marL="92373" marR="92373"/>
                </a:tc>
                <a:tc>
                  <a:txBody>
                    <a:bodyPr/>
                    <a:lstStyle/>
                    <a:p>
                      <a:r>
                        <a:rPr lang="en-US" dirty="0" smtClean="0"/>
                        <a:t>50</a:t>
                      </a:r>
                      <a:endParaRPr lang="en-US" dirty="0"/>
                    </a:p>
                  </a:txBody>
                  <a:tcPr marL="92373" marR="92373"/>
                </a:tc>
                <a:tc>
                  <a:txBody>
                    <a:bodyPr/>
                    <a:lstStyle/>
                    <a:p>
                      <a:r>
                        <a:rPr lang="en-US" dirty="0" smtClean="0"/>
                        <a:t>30</a:t>
                      </a:r>
                      <a:endParaRPr lang="en-US" dirty="0"/>
                    </a:p>
                  </a:txBody>
                  <a:tcPr marL="92373" marR="92373"/>
                </a:tc>
              </a:tr>
              <a:tr h="370840">
                <a:tc>
                  <a:txBody>
                    <a:bodyPr/>
                    <a:lstStyle/>
                    <a:p>
                      <a:r>
                        <a:rPr lang="en-US" dirty="0" smtClean="0"/>
                        <a:t>2</a:t>
                      </a:r>
                      <a:endParaRPr lang="en-US" dirty="0"/>
                    </a:p>
                  </a:txBody>
                  <a:tcPr marL="92373" marR="92373"/>
                </a:tc>
                <a:tc>
                  <a:txBody>
                    <a:bodyPr/>
                    <a:lstStyle/>
                    <a:p>
                      <a:r>
                        <a:rPr lang="en-US" dirty="0" smtClean="0"/>
                        <a:t>77.5</a:t>
                      </a:r>
                      <a:endParaRPr lang="en-US" dirty="0"/>
                    </a:p>
                  </a:txBody>
                  <a:tcPr marL="92373" marR="92373"/>
                </a:tc>
                <a:tc>
                  <a:txBody>
                    <a:bodyPr/>
                    <a:lstStyle/>
                    <a:p>
                      <a:r>
                        <a:rPr lang="en-US" dirty="0" smtClean="0"/>
                        <a:t>27.5</a:t>
                      </a:r>
                      <a:endParaRPr lang="en-US" dirty="0"/>
                    </a:p>
                  </a:txBody>
                  <a:tcPr marL="92373" marR="92373"/>
                </a:tc>
              </a:tr>
              <a:tr h="370840">
                <a:tc>
                  <a:txBody>
                    <a:bodyPr/>
                    <a:lstStyle/>
                    <a:p>
                      <a:r>
                        <a:rPr lang="en-US" dirty="0" smtClean="0"/>
                        <a:t>3</a:t>
                      </a:r>
                      <a:endParaRPr lang="en-US" dirty="0"/>
                    </a:p>
                  </a:txBody>
                  <a:tcPr marL="92373" marR="92373"/>
                </a:tc>
                <a:tc>
                  <a:txBody>
                    <a:bodyPr/>
                    <a:lstStyle/>
                    <a:p>
                      <a:r>
                        <a:rPr lang="en-US" dirty="0" smtClean="0"/>
                        <a:t>95</a:t>
                      </a:r>
                      <a:endParaRPr lang="en-US" dirty="0"/>
                    </a:p>
                  </a:txBody>
                  <a:tcPr marL="92373" marR="92373"/>
                </a:tc>
                <a:tc>
                  <a:txBody>
                    <a:bodyPr/>
                    <a:lstStyle/>
                    <a:p>
                      <a:r>
                        <a:rPr lang="en-US" dirty="0" smtClean="0"/>
                        <a:t>17.5</a:t>
                      </a:r>
                      <a:endParaRPr lang="en-US" dirty="0"/>
                    </a:p>
                  </a:txBody>
                  <a:tcPr marL="92373" marR="92373"/>
                </a:tc>
              </a:tr>
              <a:tr h="370840">
                <a:tc>
                  <a:txBody>
                    <a:bodyPr/>
                    <a:lstStyle/>
                    <a:p>
                      <a:r>
                        <a:rPr lang="en-US" dirty="0" smtClean="0"/>
                        <a:t>4</a:t>
                      </a:r>
                      <a:endParaRPr lang="en-US" dirty="0"/>
                    </a:p>
                  </a:txBody>
                  <a:tcPr marL="92373" marR="92373"/>
                </a:tc>
                <a:tc>
                  <a:txBody>
                    <a:bodyPr/>
                    <a:lstStyle/>
                    <a:p>
                      <a:r>
                        <a:rPr lang="en-US" dirty="0" smtClean="0"/>
                        <a:t>110</a:t>
                      </a:r>
                      <a:endParaRPr lang="en-US" dirty="0"/>
                    </a:p>
                  </a:txBody>
                  <a:tcPr marL="92373" marR="92373"/>
                </a:tc>
                <a:tc>
                  <a:txBody>
                    <a:bodyPr/>
                    <a:lstStyle/>
                    <a:p>
                      <a:r>
                        <a:rPr lang="en-US" dirty="0" smtClean="0"/>
                        <a:t>15</a:t>
                      </a:r>
                      <a:endParaRPr lang="en-US" dirty="0"/>
                    </a:p>
                  </a:txBody>
                  <a:tcPr marL="92373" marR="92373"/>
                </a:tc>
              </a:tr>
              <a:tr h="370840">
                <a:tc>
                  <a:txBody>
                    <a:bodyPr/>
                    <a:lstStyle/>
                    <a:p>
                      <a:r>
                        <a:rPr lang="en-US" dirty="0" smtClean="0"/>
                        <a:t>5</a:t>
                      </a:r>
                      <a:endParaRPr lang="en-US" dirty="0"/>
                    </a:p>
                  </a:txBody>
                  <a:tcPr marL="92373" marR="92373"/>
                </a:tc>
                <a:tc>
                  <a:txBody>
                    <a:bodyPr/>
                    <a:lstStyle/>
                    <a:p>
                      <a:r>
                        <a:rPr lang="en-US" dirty="0" smtClean="0"/>
                        <a:t>116.5</a:t>
                      </a:r>
                      <a:endParaRPr lang="en-US" dirty="0"/>
                    </a:p>
                  </a:txBody>
                  <a:tcPr marL="92373" marR="92373"/>
                </a:tc>
                <a:tc>
                  <a:txBody>
                    <a:bodyPr/>
                    <a:lstStyle/>
                    <a:p>
                      <a:r>
                        <a:rPr lang="en-US" dirty="0" smtClean="0"/>
                        <a:t>6.5</a:t>
                      </a:r>
                      <a:endParaRPr lang="en-US" dirty="0"/>
                    </a:p>
                  </a:txBody>
                  <a:tcPr marL="92373" marR="92373"/>
                </a:tc>
              </a:tr>
              <a:tr h="370840">
                <a:tc>
                  <a:txBody>
                    <a:bodyPr/>
                    <a:lstStyle/>
                    <a:p>
                      <a:r>
                        <a:rPr lang="en-US" dirty="0" smtClean="0"/>
                        <a:t>6</a:t>
                      </a:r>
                      <a:endParaRPr lang="en-US" dirty="0"/>
                    </a:p>
                  </a:txBody>
                  <a:tcPr marL="92373" marR="92373"/>
                </a:tc>
                <a:tc>
                  <a:txBody>
                    <a:bodyPr/>
                    <a:lstStyle/>
                    <a:p>
                      <a:r>
                        <a:rPr lang="en-US" dirty="0" smtClean="0"/>
                        <a:t>117.5</a:t>
                      </a:r>
                      <a:endParaRPr lang="en-US" dirty="0"/>
                    </a:p>
                  </a:txBody>
                  <a:tcPr marL="92373" marR="92373"/>
                </a:tc>
                <a:tc>
                  <a:txBody>
                    <a:bodyPr/>
                    <a:lstStyle/>
                    <a:p>
                      <a:r>
                        <a:rPr lang="en-US" dirty="0" smtClean="0"/>
                        <a:t>1</a:t>
                      </a:r>
                      <a:endParaRPr lang="en-US" dirty="0"/>
                    </a:p>
                  </a:txBody>
                  <a:tcPr marL="92373" marR="92373"/>
                </a:tc>
              </a:tr>
              <a:tr h="370840">
                <a:tc>
                  <a:txBody>
                    <a:bodyPr/>
                    <a:lstStyle/>
                    <a:p>
                      <a:r>
                        <a:rPr lang="en-US" dirty="0" smtClean="0"/>
                        <a:t>7</a:t>
                      </a:r>
                      <a:endParaRPr lang="en-US" dirty="0"/>
                    </a:p>
                  </a:txBody>
                  <a:tcPr marL="92373" marR="92373"/>
                </a:tc>
                <a:tc>
                  <a:txBody>
                    <a:bodyPr/>
                    <a:lstStyle/>
                    <a:p>
                      <a:r>
                        <a:rPr lang="en-US" dirty="0" smtClean="0"/>
                        <a:t>112.5</a:t>
                      </a:r>
                      <a:endParaRPr lang="en-US" dirty="0"/>
                    </a:p>
                  </a:txBody>
                  <a:tcPr marL="92373" marR="92373"/>
                </a:tc>
                <a:tc>
                  <a:txBody>
                    <a:bodyPr/>
                    <a:lstStyle/>
                    <a:p>
                      <a:r>
                        <a:rPr lang="en-US" dirty="0" smtClean="0"/>
                        <a:t>-2.5</a:t>
                      </a:r>
                      <a:endParaRPr lang="en-US" dirty="0"/>
                    </a:p>
                  </a:txBody>
                  <a:tcPr marL="92373" marR="92373"/>
                </a:tc>
              </a:tr>
              <a:tr h="370840">
                <a:tc>
                  <a:txBody>
                    <a:bodyPr/>
                    <a:lstStyle/>
                    <a:p>
                      <a:r>
                        <a:rPr lang="en-US" dirty="0" smtClean="0"/>
                        <a:t>8</a:t>
                      </a:r>
                      <a:endParaRPr lang="en-US" dirty="0"/>
                    </a:p>
                  </a:txBody>
                  <a:tcPr marL="92373" marR="92373"/>
                </a:tc>
                <a:tc>
                  <a:txBody>
                    <a:bodyPr/>
                    <a:lstStyle/>
                    <a:p>
                      <a:r>
                        <a:rPr lang="en-US" dirty="0" smtClean="0"/>
                        <a:t>97.5</a:t>
                      </a:r>
                      <a:endParaRPr lang="en-US" dirty="0"/>
                    </a:p>
                  </a:txBody>
                  <a:tcPr marL="92373" marR="92373"/>
                </a:tc>
                <a:tc>
                  <a:txBody>
                    <a:bodyPr/>
                    <a:lstStyle/>
                    <a:p>
                      <a:r>
                        <a:rPr lang="en-US" dirty="0" smtClean="0"/>
                        <a:t>-15</a:t>
                      </a:r>
                      <a:endParaRPr lang="en-US" dirty="0"/>
                    </a:p>
                  </a:txBody>
                  <a:tcPr marL="92373" marR="92373"/>
                </a:tc>
              </a:tr>
            </a:tbl>
          </a:graphicData>
        </a:graphic>
      </p:graphicFrame>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26</a:t>
            </a:fld>
            <a:endParaRPr lang="en-US" altLang="en-US"/>
          </a:p>
        </p:txBody>
      </p:sp>
      <p:sp>
        <p:nvSpPr>
          <p:cNvPr id="7" name="Rectangle 6"/>
          <p:cNvSpPr/>
          <p:nvPr/>
        </p:nvSpPr>
        <p:spPr>
          <a:xfrm>
            <a:off x="1295400" y="5181600"/>
            <a:ext cx="2989921" cy="646331"/>
          </a:xfrm>
          <a:prstGeom prst="rect">
            <a:avLst/>
          </a:prstGeom>
        </p:spPr>
        <p:txBody>
          <a:bodyPr wrap="none">
            <a:spAutoFit/>
          </a:bodyPr>
          <a:lstStyle/>
          <a:p>
            <a:pPr>
              <a:buFont typeface="Arial" pitchFamily="34" charset="0"/>
              <a:buChar char="•"/>
            </a:pPr>
            <a:r>
              <a:rPr lang="en-US" dirty="0" smtClean="0">
                <a:solidFill>
                  <a:srgbClr val="FF0000"/>
                </a:solidFill>
              </a:rPr>
              <a:t> One rupee is worth 2 </a:t>
            </a:r>
            <a:r>
              <a:rPr lang="en-US" dirty="0" err="1" smtClean="0">
                <a:solidFill>
                  <a:srgbClr val="FF0000"/>
                </a:solidFill>
              </a:rPr>
              <a:t>utils</a:t>
            </a:r>
            <a:endParaRPr lang="en-US" dirty="0" smtClean="0">
              <a:solidFill>
                <a:srgbClr val="FF0000"/>
              </a:solidFill>
            </a:endParaRPr>
          </a:p>
          <a:p>
            <a:pPr>
              <a:buFont typeface="Arial" pitchFamily="34" charset="0"/>
              <a:buChar char="•"/>
            </a:pPr>
            <a:r>
              <a:rPr lang="en-US" dirty="0" smtClean="0">
                <a:solidFill>
                  <a:srgbClr val="FF0000"/>
                </a:solidFill>
              </a:rPr>
              <a:t> </a:t>
            </a:r>
            <a:r>
              <a:rPr lang="en-US" dirty="0" err="1" smtClean="0">
                <a:solidFill>
                  <a:srgbClr val="FF0000"/>
                </a:solidFill>
              </a:rPr>
              <a:t>MUx</a:t>
            </a:r>
            <a:r>
              <a:rPr lang="en-US" dirty="0" smtClean="0">
                <a:solidFill>
                  <a:srgbClr val="FF0000"/>
                </a:solidFill>
              </a:rPr>
              <a:t>/MU of rupee = Price </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equilibrium: one commodity case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solidFill>
                  <a:srgbClr val="FF0000"/>
                </a:solidFill>
              </a:rPr>
              <a:t>Marginal Utility of a Product  / Marginal Utility of a Rupee = Its Price</a:t>
            </a:r>
          </a:p>
          <a:p>
            <a:pPr>
              <a:buFont typeface="Wingdings" panose="05000000000000000000" pitchFamily="2" charset="2"/>
              <a:buChar char="Ø"/>
            </a:pPr>
            <a:r>
              <a:rPr lang="en-US" sz="2400" dirty="0" smtClean="0"/>
              <a:t>We can rewrite the above equation as:</a:t>
            </a:r>
          </a:p>
          <a:p>
            <a:pPr>
              <a:buFont typeface="Wingdings" panose="05000000000000000000" pitchFamily="2" charset="2"/>
              <a:buChar char="Ø"/>
            </a:pPr>
            <a:r>
              <a:rPr lang="en-US" sz="2400" dirty="0" smtClean="0">
                <a:solidFill>
                  <a:srgbClr val="FF0000"/>
                </a:solidFill>
              </a:rPr>
              <a:t>Marginal Utility of a Product / Its Price = Marginal Utility of a Rupee</a:t>
            </a:r>
          </a:p>
          <a:p>
            <a:pPr>
              <a:buFont typeface="Wingdings" panose="05000000000000000000" pitchFamily="2" charset="2"/>
              <a:buChar char="Ø"/>
            </a:pPr>
            <a:r>
              <a:rPr lang="en-US" sz="2400" dirty="0" smtClean="0"/>
              <a:t>The above equations shows consumer’s equilibrium</a:t>
            </a:r>
          </a:p>
          <a:p>
            <a:pPr>
              <a:buFont typeface="Wingdings" panose="05000000000000000000" pitchFamily="2" charset="2"/>
              <a:buChar char="Ø"/>
            </a:pPr>
            <a:r>
              <a:rPr lang="en-US" sz="2400" dirty="0" smtClean="0"/>
              <a:t>This is sometimes loosely called the </a:t>
            </a:r>
            <a:r>
              <a:rPr lang="en-US" sz="2400" dirty="0" smtClean="0">
                <a:solidFill>
                  <a:srgbClr val="FF0000"/>
                </a:solidFill>
              </a:rPr>
              <a:t>‘marginal utility = price’ (</a:t>
            </a:r>
            <a:r>
              <a:rPr lang="en-US" sz="2400" dirty="0" err="1" smtClean="0">
                <a:solidFill>
                  <a:srgbClr val="FF0000"/>
                </a:solidFill>
              </a:rPr>
              <a:t>MUx</a:t>
            </a:r>
            <a:r>
              <a:rPr lang="en-US" sz="2400" dirty="0" smtClean="0">
                <a:solidFill>
                  <a:srgbClr val="FF0000"/>
                </a:solidFill>
              </a:rPr>
              <a:t>=</a:t>
            </a:r>
            <a:r>
              <a:rPr lang="en-US" sz="2400" dirty="0" err="1" smtClean="0">
                <a:solidFill>
                  <a:srgbClr val="FF0000"/>
                </a:solidFill>
              </a:rPr>
              <a:t>Px</a:t>
            </a:r>
            <a:r>
              <a:rPr lang="en-US" sz="2400" dirty="0" smtClean="0">
                <a:solidFill>
                  <a:srgbClr val="FF0000"/>
                </a:solidFill>
              </a:rPr>
              <a:t>)</a:t>
            </a:r>
            <a:r>
              <a:rPr lang="en-US" sz="2400" dirty="0" smtClean="0"/>
              <a:t> principle, implicitly assuming that the marginal utility of a rupee is equal to one.</a:t>
            </a:r>
          </a:p>
          <a:p>
            <a:endParaRPr lang="en-US"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6604"/>
            <a:ext cx="7757160" cy="1450757"/>
          </a:xfrm>
        </p:spPr>
        <p:txBody>
          <a:bodyPr>
            <a:normAutofit fontScale="90000"/>
          </a:bodyPr>
          <a:lstStyle/>
          <a:p>
            <a:r>
              <a:rPr lang="en-US" dirty="0" smtClean="0"/>
              <a:t>Consumer equilibrium: The general case / Law of </a:t>
            </a:r>
            <a:r>
              <a:rPr lang="en-US" dirty="0" err="1" smtClean="0"/>
              <a:t>equi</a:t>
            </a:r>
            <a:r>
              <a:rPr lang="en-US" dirty="0" smtClean="0"/>
              <a:t>-marginal utility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In real life, consumer purchases many goods with the help of their income</a:t>
            </a:r>
          </a:p>
          <a:p>
            <a:pPr>
              <a:buFont typeface="Wingdings" panose="05000000000000000000" pitchFamily="2" charset="2"/>
              <a:buChar char="Ø"/>
            </a:pPr>
            <a:r>
              <a:rPr lang="en-US" sz="2400" dirty="0" smtClean="0"/>
              <a:t>He has to decide how he should spend his limited income on different goods so as to get maximum possible satisfaction</a:t>
            </a:r>
          </a:p>
          <a:p>
            <a:pPr>
              <a:buFont typeface="Wingdings" panose="05000000000000000000" pitchFamily="2" charset="2"/>
              <a:buChar char="Ø"/>
            </a:pPr>
            <a:r>
              <a:rPr lang="en-US" sz="2400" dirty="0" smtClean="0"/>
              <a:t>A consumer maximizes his TU by allocating his income among  goods available to him in such a way that the MU per rupee’s worth of one good equals the MU per rupee’s worth of any other good</a:t>
            </a:r>
          </a:p>
          <a:p>
            <a:r>
              <a:rPr lang="en-US" sz="2400" dirty="0" err="1" smtClean="0"/>
              <a:t>Mux</a:t>
            </a:r>
            <a:r>
              <a:rPr lang="en-US" sz="2400" dirty="0" smtClean="0"/>
              <a:t>/</a:t>
            </a:r>
            <a:r>
              <a:rPr lang="en-US" sz="2400" dirty="0" err="1" smtClean="0"/>
              <a:t>Px</a:t>
            </a:r>
            <a:r>
              <a:rPr lang="en-US" sz="2400" dirty="0" smtClean="0"/>
              <a:t> = </a:t>
            </a:r>
            <a:r>
              <a:rPr lang="en-US" sz="2400" dirty="0" err="1" smtClean="0"/>
              <a:t>MUy</a:t>
            </a:r>
            <a:r>
              <a:rPr lang="en-US" sz="2400" dirty="0" smtClean="0"/>
              <a:t>/</a:t>
            </a:r>
            <a:r>
              <a:rPr lang="en-US" sz="2400" dirty="0" err="1" smtClean="0"/>
              <a:t>Py</a:t>
            </a:r>
            <a:r>
              <a:rPr lang="en-US" sz="2400" dirty="0" smtClean="0"/>
              <a:t>=……..</a:t>
            </a:r>
            <a:r>
              <a:rPr lang="en-US" sz="2400" dirty="0" err="1" smtClean="0"/>
              <a:t>MUn</a:t>
            </a:r>
            <a:r>
              <a:rPr lang="en-US" sz="2400" dirty="0" smtClean="0"/>
              <a:t>/</a:t>
            </a:r>
            <a:r>
              <a:rPr lang="en-US" sz="2400" dirty="0" err="1" smtClean="0"/>
              <a:t>Pn</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 schedule of consumer</a:t>
            </a:r>
            <a:endParaRPr lang="en-US" dirty="0"/>
          </a:p>
        </p:txBody>
      </p:sp>
      <p:graphicFrame>
        <p:nvGraphicFramePr>
          <p:cNvPr id="5" name="Content Placeholder 4"/>
          <p:cNvGraphicFramePr>
            <a:graphicFrameLocks noGrp="1"/>
          </p:cNvGraphicFramePr>
          <p:nvPr>
            <p:ph idx="1"/>
          </p:nvPr>
        </p:nvGraphicFramePr>
        <p:xfrm>
          <a:off x="822325" y="1846263"/>
          <a:ext cx="7543800" cy="3657600"/>
        </p:xfrm>
        <a:graphic>
          <a:graphicData uri="http://schemas.openxmlformats.org/drawingml/2006/table">
            <a:tbl>
              <a:tblPr firstRow="1" bandRow="1">
                <a:tableStyleId>{5C22544A-7EE6-4342-B048-85BDC9FD1C3A}</a:tableStyleId>
              </a:tblPr>
              <a:tblGrid>
                <a:gridCol w="1885950"/>
                <a:gridCol w="1885950"/>
                <a:gridCol w="1885950"/>
                <a:gridCol w="1885950"/>
              </a:tblGrid>
              <a:tr h="357254">
                <a:tc>
                  <a:txBody>
                    <a:bodyPr/>
                    <a:lstStyle/>
                    <a:p>
                      <a:r>
                        <a:rPr lang="en-US" dirty="0" smtClean="0"/>
                        <a:t>Good X (</a:t>
                      </a:r>
                      <a:r>
                        <a:rPr lang="en-US" dirty="0" err="1" smtClean="0"/>
                        <a:t>Px</a:t>
                      </a:r>
                      <a:r>
                        <a:rPr lang="en-US" dirty="0" smtClean="0"/>
                        <a:t>=1)</a:t>
                      </a:r>
                      <a:endParaRPr lang="en-US" dirty="0"/>
                    </a:p>
                  </a:txBody>
                  <a:tcPr marL="92373" marR="92373"/>
                </a:tc>
                <a:tc>
                  <a:txBody>
                    <a:bodyPr/>
                    <a:lstStyle/>
                    <a:p>
                      <a:endParaRPr lang="en-US"/>
                    </a:p>
                  </a:txBody>
                  <a:tcPr marL="92373" marR="92373"/>
                </a:tc>
                <a:tc>
                  <a:txBody>
                    <a:bodyPr/>
                    <a:lstStyle/>
                    <a:p>
                      <a:r>
                        <a:rPr lang="en-US" dirty="0" smtClean="0"/>
                        <a:t>Good Y (</a:t>
                      </a:r>
                      <a:r>
                        <a:rPr lang="en-US" dirty="0" err="1" smtClean="0"/>
                        <a:t>Py</a:t>
                      </a:r>
                      <a:r>
                        <a:rPr lang="en-US" dirty="0" smtClean="0"/>
                        <a:t>=1)</a:t>
                      </a:r>
                      <a:endParaRPr lang="en-US" dirty="0"/>
                    </a:p>
                  </a:txBody>
                  <a:tcPr marL="92373" marR="92373"/>
                </a:tc>
                <a:tc>
                  <a:txBody>
                    <a:bodyPr/>
                    <a:lstStyle/>
                    <a:p>
                      <a:endParaRPr lang="en-US"/>
                    </a:p>
                  </a:txBody>
                  <a:tcPr marL="92373" marR="92373"/>
                </a:tc>
              </a:tr>
              <a:tr h="357254">
                <a:tc>
                  <a:txBody>
                    <a:bodyPr/>
                    <a:lstStyle/>
                    <a:p>
                      <a:r>
                        <a:rPr lang="en-US" dirty="0" smtClean="0"/>
                        <a:t>Units of X</a:t>
                      </a:r>
                      <a:endParaRPr lang="en-US" dirty="0"/>
                    </a:p>
                  </a:txBody>
                  <a:tcPr marL="92373" marR="92373"/>
                </a:tc>
                <a:tc>
                  <a:txBody>
                    <a:bodyPr/>
                    <a:lstStyle/>
                    <a:p>
                      <a:r>
                        <a:rPr lang="en-US" dirty="0" err="1" smtClean="0"/>
                        <a:t>MUx</a:t>
                      </a:r>
                      <a:endParaRPr lang="en-US" dirty="0"/>
                    </a:p>
                  </a:txBody>
                  <a:tcPr marL="92373" marR="92373"/>
                </a:tc>
                <a:tc>
                  <a:txBody>
                    <a:bodyPr/>
                    <a:lstStyle/>
                    <a:p>
                      <a:r>
                        <a:rPr lang="en-US" dirty="0" smtClean="0"/>
                        <a:t>Units of</a:t>
                      </a:r>
                      <a:r>
                        <a:rPr lang="en-US" baseline="0" dirty="0" smtClean="0"/>
                        <a:t> Y</a:t>
                      </a:r>
                      <a:endParaRPr lang="en-US" dirty="0"/>
                    </a:p>
                  </a:txBody>
                  <a:tcPr marL="92373" marR="92373"/>
                </a:tc>
                <a:tc>
                  <a:txBody>
                    <a:bodyPr/>
                    <a:lstStyle/>
                    <a:p>
                      <a:r>
                        <a:rPr lang="en-US" dirty="0" err="1" smtClean="0"/>
                        <a:t>MUy</a:t>
                      </a:r>
                      <a:endParaRPr lang="en-US" dirty="0"/>
                    </a:p>
                  </a:txBody>
                  <a:tcPr marL="92373" marR="92373"/>
                </a:tc>
              </a:tr>
              <a:tr h="259080">
                <a:tc>
                  <a:txBody>
                    <a:bodyPr/>
                    <a:lstStyle/>
                    <a:p>
                      <a:r>
                        <a:rPr lang="en-US" dirty="0" smtClean="0"/>
                        <a:t>1</a:t>
                      </a:r>
                      <a:endParaRPr lang="en-US" dirty="0"/>
                    </a:p>
                  </a:txBody>
                  <a:tcPr marL="92373" marR="92373"/>
                </a:tc>
                <a:tc>
                  <a:txBody>
                    <a:bodyPr/>
                    <a:lstStyle/>
                    <a:p>
                      <a:r>
                        <a:rPr lang="en-US" dirty="0" smtClean="0"/>
                        <a:t>80 </a:t>
                      </a:r>
                      <a:r>
                        <a:rPr lang="en-US" dirty="0" smtClean="0">
                          <a:solidFill>
                            <a:srgbClr val="FF0000"/>
                          </a:solidFill>
                        </a:rPr>
                        <a:t>(1)</a:t>
                      </a:r>
                      <a:endParaRPr lang="en-US" dirty="0">
                        <a:solidFill>
                          <a:srgbClr val="FF0000"/>
                        </a:solidFill>
                      </a:endParaRPr>
                    </a:p>
                  </a:txBody>
                  <a:tcPr marL="92373" marR="92373"/>
                </a:tc>
                <a:tc>
                  <a:txBody>
                    <a:bodyPr/>
                    <a:lstStyle/>
                    <a:p>
                      <a:r>
                        <a:rPr lang="en-US" dirty="0"/>
                        <a:t>1</a:t>
                      </a:r>
                      <a:endParaRPr lang="en-US" dirty="0" smtClean="0"/>
                    </a:p>
                  </a:txBody>
                  <a:tcPr marL="92373" marR="92373"/>
                </a:tc>
                <a:tc>
                  <a:txBody>
                    <a:bodyPr/>
                    <a:lstStyle/>
                    <a:p>
                      <a:r>
                        <a:rPr lang="en-US" dirty="0" smtClean="0"/>
                        <a:t>60 </a:t>
                      </a:r>
                      <a:r>
                        <a:rPr lang="en-US" dirty="0" smtClean="0">
                          <a:solidFill>
                            <a:srgbClr val="FF0000"/>
                          </a:solidFill>
                        </a:rPr>
                        <a:t>(4)</a:t>
                      </a:r>
                      <a:endParaRPr lang="en-US" dirty="0">
                        <a:solidFill>
                          <a:srgbClr val="FF0000"/>
                        </a:solidFill>
                      </a:endParaRPr>
                    </a:p>
                  </a:txBody>
                  <a:tcPr marL="92373" marR="92373"/>
                </a:tc>
              </a:tr>
              <a:tr h="357254">
                <a:tc>
                  <a:txBody>
                    <a:bodyPr/>
                    <a:lstStyle/>
                    <a:p>
                      <a:r>
                        <a:rPr lang="en-US" dirty="0" smtClean="0"/>
                        <a:t>2</a:t>
                      </a:r>
                      <a:endParaRPr lang="en-US" dirty="0"/>
                    </a:p>
                  </a:txBody>
                  <a:tcPr marL="92373" marR="92373"/>
                </a:tc>
                <a:tc>
                  <a:txBody>
                    <a:bodyPr/>
                    <a:lstStyle/>
                    <a:p>
                      <a:r>
                        <a:rPr lang="en-US" dirty="0" smtClean="0"/>
                        <a:t>72 </a:t>
                      </a:r>
                      <a:r>
                        <a:rPr lang="en-US" dirty="0" smtClean="0">
                          <a:solidFill>
                            <a:srgbClr val="FF0000"/>
                          </a:solidFill>
                        </a:rPr>
                        <a:t>(2)</a:t>
                      </a:r>
                      <a:endParaRPr lang="en-US" dirty="0">
                        <a:solidFill>
                          <a:srgbClr val="FF0000"/>
                        </a:solidFill>
                      </a:endParaRPr>
                    </a:p>
                  </a:txBody>
                  <a:tcPr marL="92373" marR="92373"/>
                </a:tc>
                <a:tc>
                  <a:txBody>
                    <a:bodyPr/>
                    <a:lstStyle/>
                    <a:p>
                      <a:r>
                        <a:rPr lang="en-US" dirty="0" smtClean="0"/>
                        <a:t>2</a:t>
                      </a:r>
                      <a:endParaRPr lang="en-US" dirty="0"/>
                    </a:p>
                  </a:txBody>
                  <a:tcPr marL="92373" marR="92373"/>
                </a:tc>
                <a:tc>
                  <a:txBody>
                    <a:bodyPr/>
                    <a:lstStyle/>
                    <a:p>
                      <a:r>
                        <a:rPr lang="en-US" dirty="0" smtClean="0"/>
                        <a:t>58 </a:t>
                      </a:r>
                      <a:r>
                        <a:rPr lang="en-US" dirty="0" smtClean="0">
                          <a:solidFill>
                            <a:srgbClr val="FF0000"/>
                          </a:solidFill>
                        </a:rPr>
                        <a:t>(5)</a:t>
                      </a:r>
                      <a:endParaRPr lang="en-US" dirty="0">
                        <a:solidFill>
                          <a:srgbClr val="FF0000"/>
                        </a:solidFill>
                      </a:endParaRPr>
                    </a:p>
                  </a:txBody>
                  <a:tcPr marL="92373" marR="92373"/>
                </a:tc>
              </a:tr>
              <a:tr h="357254">
                <a:tc>
                  <a:txBody>
                    <a:bodyPr/>
                    <a:lstStyle/>
                    <a:p>
                      <a:r>
                        <a:rPr lang="en-US" dirty="0" smtClean="0"/>
                        <a:t>3</a:t>
                      </a:r>
                      <a:endParaRPr lang="en-US" dirty="0"/>
                    </a:p>
                  </a:txBody>
                  <a:tcPr marL="92373" marR="92373"/>
                </a:tc>
                <a:tc>
                  <a:txBody>
                    <a:bodyPr/>
                    <a:lstStyle/>
                    <a:p>
                      <a:r>
                        <a:rPr lang="en-US" dirty="0" smtClean="0"/>
                        <a:t>64 </a:t>
                      </a:r>
                      <a:r>
                        <a:rPr lang="en-US" dirty="0" smtClean="0">
                          <a:solidFill>
                            <a:srgbClr val="FF0000"/>
                          </a:solidFill>
                        </a:rPr>
                        <a:t>(3)</a:t>
                      </a:r>
                      <a:endParaRPr lang="en-US" dirty="0">
                        <a:solidFill>
                          <a:srgbClr val="FF0000"/>
                        </a:solidFill>
                      </a:endParaRPr>
                    </a:p>
                  </a:txBody>
                  <a:tcPr marL="92373" marR="92373"/>
                </a:tc>
                <a:tc>
                  <a:txBody>
                    <a:bodyPr/>
                    <a:lstStyle/>
                    <a:p>
                      <a:r>
                        <a:rPr lang="en-US" dirty="0" smtClean="0"/>
                        <a:t>3</a:t>
                      </a:r>
                      <a:endParaRPr lang="en-US" dirty="0"/>
                    </a:p>
                  </a:txBody>
                  <a:tcPr marL="92373" marR="92373"/>
                </a:tc>
                <a:tc>
                  <a:txBody>
                    <a:bodyPr/>
                    <a:lstStyle/>
                    <a:p>
                      <a:r>
                        <a:rPr lang="en-US" dirty="0" smtClean="0"/>
                        <a:t>56 </a:t>
                      </a:r>
                      <a:r>
                        <a:rPr lang="en-US" dirty="0" smtClean="0">
                          <a:solidFill>
                            <a:srgbClr val="FF0000"/>
                          </a:solidFill>
                        </a:rPr>
                        <a:t>(6)</a:t>
                      </a:r>
                      <a:endParaRPr lang="en-US" dirty="0">
                        <a:solidFill>
                          <a:srgbClr val="FF0000"/>
                        </a:solidFill>
                      </a:endParaRPr>
                    </a:p>
                  </a:txBody>
                  <a:tcPr marL="92373" marR="92373"/>
                </a:tc>
              </a:tr>
              <a:tr h="357254">
                <a:tc>
                  <a:txBody>
                    <a:bodyPr/>
                    <a:lstStyle/>
                    <a:p>
                      <a:r>
                        <a:rPr lang="en-US" dirty="0" smtClean="0"/>
                        <a:t>4</a:t>
                      </a:r>
                      <a:endParaRPr lang="en-US" dirty="0"/>
                    </a:p>
                  </a:txBody>
                  <a:tcPr marL="92373" marR="92373"/>
                </a:tc>
                <a:tc>
                  <a:txBody>
                    <a:bodyPr/>
                    <a:lstStyle/>
                    <a:p>
                      <a:r>
                        <a:rPr lang="en-US" dirty="0" smtClean="0"/>
                        <a:t>56 </a:t>
                      </a:r>
                      <a:r>
                        <a:rPr lang="en-US" dirty="0" smtClean="0">
                          <a:solidFill>
                            <a:srgbClr val="FF0000"/>
                          </a:solidFill>
                        </a:rPr>
                        <a:t>(7)</a:t>
                      </a:r>
                      <a:endParaRPr lang="en-US" dirty="0">
                        <a:solidFill>
                          <a:srgbClr val="FF0000"/>
                        </a:solidFill>
                      </a:endParaRPr>
                    </a:p>
                  </a:txBody>
                  <a:tcPr marL="92373" marR="92373"/>
                </a:tc>
                <a:tc>
                  <a:txBody>
                    <a:bodyPr/>
                    <a:lstStyle/>
                    <a:p>
                      <a:r>
                        <a:rPr lang="en-US" dirty="0" smtClean="0"/>
                        <a:t>4</a:t>
                      </a:r>
                      <a:endParaRPr lang="en-US" dirty="0"/>
                    </a:p>
                  </a:txBody>
                  <a:tcPr marL="92373" marR="92373"/>
                </a:tc>
                <a:tc>
                  <a:txBody>
                    <a:bodyPr/>
                    <a:lstStyle/>
                    <a:p>
                      <a:r>
                        <a:rPr lang="en-US" dirty="0" smtClean="0"/>
                        <a:t>54 </a:t>
                      </a:r>
                      <a:r>
                        <a:rPr lang="en-US" dirty="0" smtClean="0">
                          <a:solidFill>
                            <a:srgbClr val="FF0000"/>
                          </a:solidFill>
                        </a:rPr>
                        <a:t>(8)</a:t>
                      </a:r>
                      <a:endParaRPr lang="en-US" dirty="0">
                        <a:solidFill>
                          <a:srgbClr val="FF0000"/>
                        </a:solidFill>
                      </a:endParaRPr>
                    </a:p>
                  </a:txBody>
                  <a:tcPr marL="92373" marR="92373"/>
                </a:tc>
              </a:tr>
              <a:tr h="357254">
                <a:tc>
                  <a:txBody>
                    <a:bodyPr/>
                    <a:lstStyle/>
                    <a:p>
                      <a:r>
                        <a:rPr lang="en-US" dirty="0" smtClean="0"/>
                        <a:t>5</a:t>
                      </a:r>
                      <a:endParaRPr lang="en-US" dirty="0"/>
                    </a:p>
                  </a:txBody>
                  <a:tcPr marL="92373" marR="92373"/>
                </a:tc>
                <a:tc>
                  <a:txBody>
                    <a:bodyPr/>
                    <a:lstStyle/>
                    <a:p>
                      <a:r>
                        <a:rPr lang="en-US" dirty="0" smtClean="0"/>
                        <a:t>48 </a:t>
                      </a:r>
                      <a:r>
                        <a:rPr lang="en-US" dirty="0" smtClean="0">
                          <a:solidFill>
                            <a:srgbClr val="FF0000"/>
                          </a:solidFill>
                        </a:rPr>
                        <a:t>(11) </a:t>
                      </a:r>
                      <a:endParaRPr lang="en-US" dirty="0">
                        <a:solidFill>
                          <a:srgbClr val="FF0000"/>
                        </a:solidFill>
                      </a:endParaRPr>
                    </a:p>
                  </a:txBody>
                  <a:tcPr marL="92373" marR="92373"/>
                </a:tc>
                <a:tc>
                  <a:txBody>
                    <a:bodyPr/>
                    <a:lstStyle/>
                    <a:p>
                      <a:r>
                        <a:rPr lang="en-US" dirty="0" smtClean="0"/>
                        <a:t>5</a:t>
                      </a:r>
                      <a:endParaRPr lang="en-US" dirty="0"/>
                    </a:p>
                  </a:txBody>
                  <a:tcPr marL="92373" marR="92373"/>
                </a:tc>
                <a:tc>
                  <a:txBody>
                    <a:bodyPr/>
                    <a:lstStyle/>
                    <a:p>
                      <a:r>
                        <a:rPr lang="en-US" dirty="0" smtClean="0"/>
                        <a:t>52 </a:t>
                      </a:r>
                      <a:r>
                        <a:rPr lang="en-US" dirty="0" smtClean="0">
                          <a:solidFill>
                            <a:srgbClr val="FF0000"/>
                          </a:solidFill>
                        </a:rPr>
                        <a:t>(9)</a:t>
                      </a:r>
                      <a:endParaRPr lang="en-US" dirty="0">
                        <a:solidFill>
                          <a:srgbClr val="FF0000"/>
                        </a:solidFill>
                      </a:endParaRPr>
                    </a:p>
                  </a:txBody>
                  <a:tcPr marL="92373" marR="92373"/>
                </a:tc>
              </a:tr>
              <a:tr h="357254">
                <a:tc>
                  <a:txBody>
                    <a:bodyPr/>
                    <a:lstStyle/>
                    <a:p>
                      <a:r>
                        <a:rPr lang="en-US" dirty="0" smtClean="0"/>
                        <a:t>6</a:t>
                      </a:r>
                      <a:endParaRPr lang="en-US" dirty="0"/>
                    </a:p>
                  </a:txBody>
                  <a:tcPr marL="92373" marR="92373"/>
                </a:tc>
                <a:tc>
                  <a:txBody>
                    <a:bodyPr/>
                    <a:lstStyle/>
                    <a:p>
                      <a:r>
                        <a:rPr lang="en-US" dirty="0" smtClean="0"/>
                        <a:t>40 </a:t>
                      </a:r>
                      <a:r>
                        <a:rPr lang="en-US" dirty="0" smtClean="0">
                          <a:solidFill>
                            <a:srgbClr val="FF0000"/>
                          </a:solidFill>
                        </a:rPr>
                        <a:t>(13)</a:t>
                      </a:r>
                      <a:endParaRPr lang="en-US" dirty="0">
                        <a:solidFill>
                          <a:srgbClr val="FF0000"/>
                        </a:solidFill>
                      </a:endParaRPr>
                    </a:p>
                  </a:txBody>
                  <a:tcPr marL="92373" marR="92373"/>
                </a:tc>
                <a:tc>
                  <a:txBody>
                    <a:bodyPr/>
                    <a:lstStyle/>
                    <a:p>
                      <a:r>
                        <a:rPr lang="en-US" dirty="0" smtClean="0"/>
                        <a:t>6</a:t>
                      </a:r>
                      <a:endParaRPr lang="en-US" dirty="0"/>
                    </a:p>
                  </a:txBody>
                  <a:tcPr marL="92373" marR="92373"/>
                </a:tc>
                <a:tc>
                  <a:txBody>
                    <a:bodyPr/>
                    <a:lstStyle/>
                    <a:p>
                      <a:r>
                        <a:rPr lang="en-US" dirty="0" smtClean="0"/>
                        <a:t>50 </a:t>
                      </a:r>
                      <a:r>
                        <a:rPr lang="en-US" dirty="0" smtClean="0">
                          <a:solidFill>
                            <a:srgbClr val="FF0000"/>
                          </a:solidFill>
                        </a:rPr>
                        <a:t>(10)</a:t>
                      </a:r>
                      <a:endParaRPr lang="en-US" dirty="0">
                        <a:solidFill>
                          <a:srgbClr val="FF0000"/>
                        </a:solidFill>
                      </a:endParaRPr>
                    </a:p>
                  </a:txBody>
                  <a:tcPr marL="92373" marR="92373"/>
                </a:tc>
              </a:tr>
              <a:tr h="357254">
                <a:tc>
                  <a:txBody>
                    <a:bodyPr/>
                    <a:lstStyle/>
                    <a:p>
                      <a:r>
                        <a:rPr lang="en-US" dirty="0" smtClean="0"/>
                        <a:t>7</a:t>
                      </a:r>
                      <a:endParaRPr lang="en-US" dirty="0"/>
                    </a:p>
                  </a:txBody>
                  <a:tcPr marL="92373" marR="92373"/>
                </a:tc>
                <a:tc>
                  <a:txBody>
                    <a:bodyPr/>
                    <a:lstStyle/>
                    <a:p>
                      <a:r>
                        <a:rPr lang="en-US" dirty="0" smtClean="0"/>
                        <a:t>24</a:t>
                      </a:r>
                      <a:endParaRPr lang="en-US" dirty="0"/>
                    </a:p>
                  </a:txBody>
                  <a:tcPr marL="92373" marR="92373"/>
                </a:tc>
                <a:tc>
                  <a:txBody>
                    <a:bodyPr/>
                    <a:lstStyle/>
                    <a:p>
                      <a:r>
                        <a:rPr lang="en-US" dirty="0" smtClean="0"/>
                        <a:t>7</a:t>
                      </a:r>
                      <a:endParaRPr lang="en-US" dirty="0"/>
                    </a:p>
                  </a:txBody>
                  <a:tcPr marL="92373" marR="92373"/>
                </a:tc>
                <a:tc>
                  <a:txBody>
                    <a:bodyPr/>
                    <a:lstStyle/>
                    <a:p>
                      <a:r>
                        <a:rPr lang="en-US" dirty="0" smtClean="0"/>
                        <a:t>48 </a:t>
                      </a:r>
                      <a:r>
                        <a:rPr lang="en-US" dirty="0" smtClean="0">
                          <a:solidFill>
                            <a:srgbClr val="FF0000"/>
                          </a:solidFill>
                        </a:rPr>
                        <a:t>(12)</a:t>
                      </a:r>
                      <a:endParaRPr lang="en-US" dirty="0">
                        <a:solidFill>
                          <a:srgbClr val="FF0000"/>
                        </a:solidFill>
                      </a:endParaRPr>
                    </a:p>
                  </a:txBody>
                  <a:tcPr marL="92373" marR="92373"/>
                </a:tc>
              </a:tr>
              <a:tr h="357254">
                <a:tc>
                  <a:txBody>
                    <a:bodyPr/>
                    <a:lstStyle/>
                    <a:p>
                      <a:r>
                        <a:rPr lang="en-US" dirty="0" smtClean="0"/>
                        <a:t>8</a:t>
                      </a:r>
                      <a:endParaRPr lang="en-US" dirty="0"/>
                    </a:p>
                  </a:txBody>
                  <a:tcPr marL="92373" marR="92373"/>
                </a:tc>
                <a:tc>
                  <a:txBody>
                    <a:bodyPr/>
                    <a:lstStyle/>
                    <a:p>
                      <a:r>
                        <a:rPr lang="en-US" dirty="0" smtClean="0"/>
                        <a:t>8</a:t>
                      </a:r>
                      <a:endParaRPr lang="en-US" dirty="0"/>
                    </a:p>
                  </a:txBody>
                  <a:tcPr marL="92373" marR="92373"/>
                </a:tc>
                <a:tc>
                  <a:txBody>
                    <a:bodyPr/>
                    <a:lstStyle/>
                    <a:p>
                      <a:r>
                        <a:rPr lang="en-US" dirty="0" smtClean="0"/>
                        <a:t>8</a:t>
                      </a:r>
                      <a:endParaRPr lang="en-US" dirty="0"/>
                    </a:p>
                  </a:txBody>
                  <a:tcPr marL="92373" marR="92373"/>
                </a:tc>
                <a:tc>
                  <a:txBody>
                    <a:bodyPr/>
                    <a:lstStyle/>
                    <a:p>
                      <a:r>
                        <a:rPr lang="en-US" dirty="0" smtClean="0"/>
                        <a:t>40 </a:t>
                      </a:r>
                      <a:r>
                        <a:rPr lang="en-US" dirty="0" smtClean="0">
                          <a:solidFill>
                            <a:srgbClr val="FF0000"/>
                          </a:solidFill>
                        </a:rPr>
                        <a:t>(14)</a:t>
                      </a:r>
                      <a:endParaRPr lang="en-US" dirty="0">
                        <a:solidFill>
                          <a:srgbClr val="FF0000"/>
                        </a:solidFill>
                      </a:endParaRPr>
                    </a:p>
                  </a:txBody>
                  <a:tcPr marL="92373" marR="92373"/>
                </a:tc>
              </a:tr>
            </a:tbl>
          </a:graphicData>
        </a:graphic>
      </p:graphicFrame>
      <p:sp>
        <p:nvSpPr>
          <p:cNvPr id="6" name="Footer Placeholder 5"/>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29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UTILITY</a:t>
            </a:r>
          </a:p>
        </p:txBody>
      </p:sp>
      <p:sp>
        <p:nvSpPr>
          <p:cNvPr id="30723" name="Rectangle 3"/>
          <p:cNvSpPr>
            <a:spLocks noGrp="1" noChangeArrowheads="1"/>
          </p:cNvSpPr>
          <p:nvPr>
            <p:ph idx="1"/>
          </p:nvPr>
        </p:nvSpPr>
        <p:spPr>
          <a:xfrm>
            <a:off x="822959" y="1845734"/>
            <a:ext cx="7787641" cy="4023360"/>
          </a:xfrm>
        </p:spPr>
        <p:txBody>
          <a:bodyPr>
            <a:normAutofit/>
          </a:bodyPr>
          <a:lstStyle/>
          <a:p>
            <a:pPr>
              <a:buFont typeface="Wingdings" panose="05000000000000000000" pitchFamily="2" charset="2"/>
              <a:buChar char="Ø"/>
            </a:pPr>
            <a:r>
              <a:rPr lang="en-US" sz="2400" dirty="0"/>
              <a:t>Economic term referring to the added value or “usefulness” of a product.</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Among many things, </a:t>
            </a:r>
            <a:r>
              <a:rPr lang="en-US" sz="2400" dirty="0" err="1" smtClean="0"/>
              <a:t>Sangeeta</a:t>
            </a:r>
            <a:r>
              <a:rPr lang="en-US" sz="2400" dirty="0" smtClean="0"/>
              <a:t> buys </a:t>
            </a:r>
            <a:r>
              <a:rPr lang="en-US" sz="2400" i="1" dirty="0" err="1" smtClean="0"/>
              <a:t>alu</a:t>
            </a:r>
            <a:r>
              <a:rPr lang="en-US" sz="2400" i="1" dirty="0" smtClean="0"/>
              <a:t> </a:t>
            </a:r>
            <a:r>
              <a:rPr lang="en-US" sz="2400" i="1" dirty="0" err="1" smtClean="0"/>
              <a:t>bhujia</a:t>
            </a:r>
            <a:r>
              <a:rPr lang="en-US" sz="2400" i="1" dirty="0" smtClean="0"/>
              <a:t> packets at Rs 10 a packet and picture books at Rs 15. Her marginal utility schedules with respect to these </a:t>
            </a:r>
            <a:r>
              <a:rPr lang="en-US" sz="2400" dirty="0" smtClean="0"/>
              <a:t>two goods are given in table.</a:t>
            </a:r>
          </a:p>
          <a:p>
            <a:pPr>
              <a:buFont typeface="Wingdings" panose="05000000000000000000" pitchFamily="2" charset="2"/>
              <a:buChar char="Ø"/>
            </a:pPr>
            <a:r>
              <a:rPr lang="en-US" sz="2400" dirty="0" smtClean="0"/>
              <a:t>The marginal utility of a rupee is worth 4 </a:t>
            </a:r>
            <a:r>
              <a:rPr lang="en-US" sz="2400" dirty="0" err="1" smtClean="0"/>
              <a:t>utils</a:t>
            </a:r>
            <a:r>
              <a:rPr lang="en-US" sz="2400" dirty="0" smtClean="0"/>
              <a:t> for her. She has Rs 85 to spend on these two goods. How many </a:t>
            </a:r>
            <a:r>
              <a:rPr lang="en-US" sz="2400" i="1" dirty="0" err="1" smtClean="0"/>
              <a:t>alu</a:t>
            </a:r>
            <a:r>
              <a:rPr lang="en-US" sz="2400" i="1" dirty="0" smtClean="0"/>
              <a:t> </a:t>
            </a:r>
            <a:r>
              <a:rPr lang="en-US" sz="2400" i="1" dirty="0" err="1" smtClean="0"/>
              <a:t>bhujia</a:t>
            </a:r>
            <a:r>
              <a:rPr lang="en-US" sz="2400" i="1" dirty="0" smtClean="0"/>
              <a:t> packets </a:t>
            </a:r>
            <a:r>
              <a:rPr lang="en-US" sz="2400" dirty="0" smtClean="0"/>
              <a:t>and </a:t>
            </a:r>
            <a:r>
              <a:rPr lang="en-US" sz="2400" i="1" dirty="0" smtClean="0"/>
              <a:t>picture books should she buy?</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30</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a:t>
            </a:r>
            <a:endParaRPr lang="en-US" dirty="0"/>
          </a:p>
        </p:txBody>
      </p:sp>
      <p:graphicFrame>
        <p:nvGraphicFramePr>
          <p:cNvPr id="6" name="Content Placeholder 5"/>
          <p:cNvGraphicFramePr>
            <a:graphicFrameLocks noGrp="1"/>
          </p:cNvGraphicFramePr>
          <p:nvPr>
            <p:ph idx="1"/>
          </p:nvPr>
        </p:nvGraphicFramePr>
        <p:xfrm>
          <a:off x="822325" y="1846263"/>
          <a:ext cx="7543800" cy="3784600"/>
        </p:xfrm>
        <a:graphic>
          <a:graphicData uri="http://schemas.openxmlformats.org/drawingml/2006/table">
            <a:tbl>
              <a:tblPr firstRow="1" bandRow="1">
                <a:tableStyleId>{5C22544A-7EE6-4342-B048-85BDC9FD1C3A}</a:tableStyleId>
              </a:tblPr>
              <a:tblGrid>
                <a:gridCol w="1508760"/>
                <a:gridCol w="1339409"/>
                <a:gridCol w="1678111"/>
                <a:gridCol w="1324014"/>
                <a:gridCol w="1693506"/>
              </a:tblGrid>
              <a:tr h="370840">
                <a:tc>
                  <a:txBody>
                    <a:bodyPr/>
                    <a:lstStyle/>
                    <a:p>
                      <a:r>
                        <a:rPr lang="en-US" dirty="0" smtClean="0"/>
                        <a:t>Units consumed</a:t>
                      </a:r>
                      <a:endParaRPr lang="en-US" dirty="0"/>
                    </a:p>
                  </a:txBody>
                  <a:tcPr marL="92373" marR="92373"/>
                </a:tc>
                <a:tc>
                  <a:txBody>
                    <a:bodyPr/>
                    <a:lstStyle/>
                    <a:p>
                      <a:r>
                        <a:rPr lang="en-US" dirty="0" smtClean="0"/>
                        <a:t>MU of </a:t>
                      </a:r>
                      <a:r>
                        <a:rPr lang="en-US" dirty="0" err="1" smtClean="0"/>
                        <a:t>Alu</a:t>
                      </a:r>
                      <a:r>
                        <a:rPr lang="en-US" dirty="0" smtClean="0"/>
                        <a:t> </a:t>
                      </a:r>
                      <a:r>
                        <a:rPr lang="en-US" dirty="0" err="1" smtClean="0"/>
                        <a:t>Bhujia</a:t>
                      </a:r>
                      <a:endParaRPr lang="en-US" dirty="0"/>
                    </a:p>
                  </a:txBody>
                  <a:tcPr marL="92373" marR="92373"/>
                </a:tc>
                <a:tc>
                  <a:txBody>
                    <a:bodyPr/>
                    <a:lstStyle/>
                    <a:p>
                      <a:r>
                        <a:rPr lang="en-US" dirty="0" smtClean="0"/>
                        <a:t>MU/Price</a:t>
                      </a:r>
                      <a:r>
                        <a:rPr lang="en-US" baseline="0" dirty="0" smtClean="0"/>
                        <a:t> of </a:t>
                      </a:r>
                      <a:r>
                        <a:rPr lang="en-US" dirty="0" err="1" smtClean="0"/>
                        <a:t>Alu</a:t>
                      </a:r>
                      <a:r>
                        <a:rPr lang="en-US" dirty="0" smtClean="0"/>
                        <a:t> </a:t>
                      </a:r>
                      <a:r>
                        <a:rPr lang="en-US" dirty="0" err="1" smtClean="0"/>
                        <a:t>Bhujia</a:t>
                      </a:r>
                      <a:r>
                        <a:rPr lang="en-US" dirty="0" smtClean="0"/>
                        <a:t> (Rs. 10)</a:t>
                      </a:r>
                      <a:endParaRPr lang="en-US" dirty="0"/>
                    </a:p>
                  </a:txBody>
                  <a:tcPr marL="92373" marR="92373"/>
                </a:tc>
                <a:tc>
                  <a:txBody>
                    <a:bodyPr/>
                    <a:lstStyle/>
                    <a:p>
                      <a:r>
                        <a:rPr lang="en-US" dirty="0" smtClean="0"/>
                        <a:t>MU of Picture</a:t>
                      </a:r>
                      <a:r>
                        <a:rPr lang="en-US" baseline="0" dirty="0" smtClean="0"/>
                        <a:t> book</a:t>
                      </a:r>
                      <a:endParaRPr lang="en-US" dirty="0"/>
                    </a:p>
                  </a:txBody>
                  <a:tcPr marL="92373" marR="9237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MU/Price of Picture</a:t>
                      </a:r>
                      <a:r>
                        <a:rPr lang="en-US" baseline="0" dirty="0" smtClean="0"/>
                        <a:t> book (Rs. 15)</a:t>
                      </a:r>
                      <a:endParaRPr lang="en-US" dirty="0" smtClean="0"/>
                    </a:p>
                    <a:p>
                      <a:endParaRPr lang="en-US" dirty="0"/>
                    </a:p>
                  </a:txBody>
                  <a:tcPr marL="92373" marR="92373"/>
                </a:tc>
              </a:tr>
              <a:tr h="370840">
                <a:tc>
                  <a:txBody>
                    <a:bodyPr/>
                    <a:lstStyle/>
                    <a:p>
                      <a:r>
                        <a:rPr lang="en-US" dirty="0" smtClean="0"/>
                        <a:t>1</a:t>
                      </a:r>
                      <a:endParaRPr lang="en-US" dirty="0"/>
                    </a:p>
                  </a:txBody>
                  <a:tcPr marL="92373" marR="92373"/>
                </a:tc>
                <a:tc>
                  <a:txBody>
                    <a:bodyPr/>
                    <a:lstStyle/>
                    <a:p>
                      <a:r>
                        <a:rPr lang="en-US" dirty="0" smtClean="0"/>
                        <a:t>60</a:t>
                      </a:r>
                      <a:endParaRPr lang="en-US" dirty="0"/>
                    </a:p>
                  </a:txBody>
                  <a:tcPr marL="92373" marR="92373"/>
                </a:tc>
                <a:tc>
                  <a:txBody>
                    <a:bodyPr/>
                    <a:lstStyle/>
                    <a:p>
                      <a:r>
                        <a:rPr lang="en-US" dirty="0" smtClean="0"/>
                        <a:t>6</a:t>
                      </a:r>
                      <a:endParaRPr lang="en-US" dirty="0"/>
                    </a:p>
                  </a:txBody>
                  <a:tcPr marL="92373" marR="92373"/>
                </a:tc>
                <a:tc>
                  <a:txBody>
                    <a:bodyPr/>
                    <a:lstStyle/>
                    <a:p>
                      <a:r>
                        <a:rPr lang="en-US" dirty="0" smtClean="0"/>
                        <a:t>81</a:t>
                      </a:r>
                      <a:endParaRPr lang="en-US" dirty="0"/>
                    </a:p>
                  </a:txBody>
                  <a:tcPr marL="92373" marR="92373"/>
                </a:tc>
                <a:tc>
                  <a:txBody>
                    <a:bodyPr/>
                    <a:lstStyle/>
                    <a:p>
                      <a:r>
                        <a:rPr lang="en-US" dirty="0" smtClean="0"/>
                        <a:t>5.4</a:t>
                      </a:r>
                      <a:endParaRPr lang="en-US" dirty="0"/>
                    </a:p>
                  </a:txBody>
                  <a:tcPr marL="92373" marR="92373"/>
                </a:tc>
              </a:tr>
              <a:tr h="370840">
                <a:tc>
                  <a:txBody>
                    <a:bodyPr/>
                    <a:lstStyle/>
                    <a:p>
                      <a:r>
                        <a:rPr lang="en-US" dirty="0" smtClean="0"/>
                        <a:t>2</a:t>
                      </a:r>
                      <a:endParaRPr lang="en-US" dirty="0"/>
                    </a:p>
                  </a:txBody>
                  <a:tcPr marL="92373" marR="92373"/>
                </a:tc>
                <a:tc>
                  <a:txBody>
                    <a:bodyPr/>
                    <a:lstStyle/>
                    <a:p>
                      <a:r>
                        <a:rPr lang="en-US" dirty="0" smtClean="0"/>
                        <a:t>56</a:t>
                      </a:r>
                      <a:endParaRPr lang="en-US" dirty="0"/>
                    </a:p>
                  </a:txBody>
                  <a:tcPr marL="92373" marR="92373"/>
                </a:tc>
                <a:tc>
                  <a:txBody>
                    <a:bodyPr/>
                    <a:lstStyle/>
                    <a:p>
                      <a:r>
                        <a:rPr lang="en-US" dirty="0" smtClean="0"/>
                        <a:t>5.6</a:t>
                      </a:r>
                      <a:endParaRPr lang="en-US" dirty="0"/>
                    </a:p>
                  </a:txBody>
                  <a:tcPr marL="92373" marR="92373"/>
                </a:tc>
                <a:tc>
                  <a:txBody>
                    <a:bodyPr/>
                    <a:lstStyle/>
                    <a:p>
                      <a:r>
                        <a:rPr lang="en-US" dirty="0" smtClean="0"/>
                        <a:t>72</a:t>
                      </a:r>
                      <a:endParaRPr lang="en-US" dirty="0"/>
                    </a:p>
                  </a:txBody>
                  <a:tcPr marL="92373" marR="92373"/>
                </a:tc>
                <a:tc>
                  <a:txBody>
                    <a:bodyPr/>
                    <a:lstStyle/>
                    <a:p>
                      <a:r>
                        <a:rPr lang="en-US" dirty="0" smtClean="0"/>
                        <a:t>4.8</a:t>
                      </a:r>
                      <a:endParaRPr lang="en-US" dirty="0"/>
                    </a:p>
                  </a:txBody>
                  <a:tcPr marL="92373" marR="92373"/>
                </a:tc>
              </a:tr>
              <a:tr h="370840">
                <a:tc>
                  <a:txBody>
                    <a:bodyPr/>
                    <a:lstStyle/>
                    <a:p>
                      <a:r>
                        <a:rPr lang="en-US" dirty="0" smtClean="0"/>
                        <a:t>3</a:t>
                      </a:r>
                      <a:endParaRPr lang="en-US" dirty="0"/>
                    </a:p>
                  </a:txBody>
                  <a:tcPr marL="92373" marR="92373"/>
                </a:tc>
                <a:tc>
                  <a:txBody>
                    <a:bodyPr/>
                    <a:lstStyle/>
                    <a:p>
                      <a:r>
                        <a:rPr lang="en-US" dirty="0" smtClean="0"/>
                        <a:t>47</a:t>
                      </a:r>
                      <a:endParaRPr lang="en-US" dirty="0"/>
                    </a:p>
                  </a:txBody>
                  <a:tcPr marL="92373" marR="92373"/>
                </a:tc>
                <a:tc>
                  <a:txBody>
                    <a:bodyPr/>
                    <a:lstStyle/>
                    <a:p>
                      <a:r>
                        <a:rPr lang="en-US" dirty="0" smtClean="0"/>
                        <a:t>4.7</a:t>
                      </a:r>
                      <a:endParaRPr lang="en-US" dirty="0"/>
                    </a:p>
                  </a:txBody>
                  <a:tcPr marL="92373" marR="92373"/>
                </a:tc>
                <a:tc>
                  <a:txBody>
                    <a:bodyPr/>
                    <a:lstStyle/>
                    <a:p>
                      <a:r>
                        <a:rPr lang="en-US" dirty="0" smtClean="0"/>
                        <a:t>60</a:t>
                      </a:r>
                      <a:endParaRPr lang="en-US" dirty="0"/>
                    </a:p>
                  </a:txBody>
                  <a:tcPr marL="92373" marR="92373"/>
                </a:tc>
                <a:tc>
                  <a:txBody>
                    <a:bodyPr/>
                    <a:lstStyle/>
                    <a:p>
                      <a:r>
                        <a:rPr lang="en-US" dirty="0" smtClean="0"/>
                        <a:t>4</a:t>
                      </a:r>
                      <a:endParaRPr lang="en-US" dirty="0"/>
                    </a:p>
                  </a:txBody>
                  <a:tcPr marL="92373" marR="92373"/>
                </a:tc>
              </a:tr>
              <a:tr h="370840">
                <a:tc>
                  <a:txBody>
                    <a:bodyPr/>
                    <a:lstStyle/>
                    <a:p>
                      <a:r>
                        <a:rPr lang="en-US" dirty="0" smtClean="0"/>
                        <a:t>4</a:t>
                      </a:r>
                      <a:endParaRPr lang="en-US" dirty="0"/>
                    </a:p>
                  </a:txBody>
                  <a:tcPr marL="92373" marR="92373"/>
                </a:tc>
                <a:tc>
                  <a:txBody>
                    <a:bodyPr/>
                    <a:lstStyle/>
                    <a:p>
                      <a:r>
                        <a:rPr lang="en-US" dirty="0" smtClean="0"/>
                        <a:t>40</a:t>
                      </a:r>
                      <a:endParaRPr lang="en-US" dirty="0"/>
                    </a:p>
                  </a:txBody>
                  <a:tcPr marL="92373" marR="92373"/>
                </a:tc>
                <a:tc>
                  <a:txBody>
                    <a:bodyPr/>
                    <a:lstStyle/>
                    <a:p>
                      <a:r>
                        <a:rPr lang="en-US" dirty="0" smtClean="0"/>
                        <a:t>4</a:t>
                      </a:r>
                      <a:endParaRPr lang="en-US" dirty="0"/>
                    </a:p>
                  </a:txBody>
                  <a:tcPr marL="92373" marR="92373"/>
                </a:tc>
                <a:tc>
                  <a:txBody>
                    <a:bodyPr/>
                    <a:lstStyle/>
                    <a:p>
                      <a:r>
                        <a:rPr lang="en-US" dirty="0" smtClean="0"/>
                        <a:t>54</a:t>
                      </a:r>
                      <a:endParaRPr lang="en-US" dirty="0"/>
                    </a:p>
                  </a:txBody>
                  <a:tcPr marL="92373" marR="92373"/>
                </a:tc>
                <a:tc>
                  <a:txBody>
                    <a:bodyPr/>
                    <a:lstStyle/>
                    <a:p>
                      <a:r>
                        <a:rPr lang="en-US" dirty="0" smtClean="0"/>
                        <a:t>3.6</a:t>
                      </a:r>
                      <a:endParaRPr lang="en-US" dirty="0"/>
                    </a:p>
                  </a:txBody>
                  <a:tcPr marL="92373" marR="92373"/>
                </a:tc>
              </a:tr>
              <a:tr h="370840">
                <a:tc>
                  <a:txBody>
                    <a:bodyPr/>
                    <a:lstStyle/>
                    <a:p>
                      <a:r>
                        <a:rPr lang="en-US" dirty="0" smtClean="0"/>
                        <a:t>5</a:t>
                      </a:r>
                      <a:endParaRPr lang="en-US" dirty="0"/>
                    </a:p>
                  </a:txBody>
                  <a:tcPr marL="92373" marR="92373"/>
                </a:tc>
                <a:tc>
                  <a:txBody>
                    <a:bodyPr/>
                    <a:lstStyle/>
                    <a:p>
                      <a:r>
                        <a:rPr lang="en-US" dirty="0" smtClean="0"/>
                        <a:t>36</a:t>
                      </a:r>
                      <a:endParaRPr lang="en-US" dirty="0"/>
                    </a:p>
                  </a:txBody>
                  <a:tcPr marL="92373" marR="92373"/>
                </a:tc>
                <a:tc>
                  <a:txBody>
                    <a:bodyPr/>
                    <a:lstStyle/>
                    <a:p>
                      <a:r>
                        <a:rPr lang="en-US" dirty="0" smtClean="0"/>
                        <a:t>3.6</a:t>
                      </a:r>
                      <a:endParaRPr lang="en-US" dirty="0"/>
                    </a:p>
                  </a:txBody>
                  <a:tcPr marL="92373" marR="92373"/>
                </a:tc>
                <a:tc>
                  <a:txBody>
                    <a:bodyPr/>
                    <a:lstStyle/>
                    <a:p>
                      <a:r>
                        <a:rPr lang="en-US" dirty="0" smtClean="0"/>
                        <a:t>45</a:t>
                      </a:r>
                      <a:endParaRPr lang="en-US" dirty="0"/>
                    </a:p>
                  </a:txBody>
                  <a:tcPr marL="92373" marR="92373"/>
                </a:tc>
                <a:tc>
                  <a:txBody>
                    <a:bodyPr/>
                    <a:lstStyle/>
                    <a:p>
                      <a:r>
                        <a:rPr lang="en-US" dirty="0" smtClean="0"/>
                        <a:t>3</a:t>
                      </a:r>
                      <a:endParaRPr lang="en-US" dirty="0"/>
                    </a:p>
                  </a:txBody>
                  <a:tcPr marL="92373" marR="92373"/>
                </a:tc>
              </a:tr>
              <a:tr h="370840">
                <a:tc>
                  <a:txBody>
                    <a:bodyPr/>
                    <a:lstStyle/>
                    <a:p>
                      <a:r>
                        <a:rPr lang="en-US" dirty="0" smtClean="0"/>
                        <a:t>6</a:t>
                      </a:r>
                      <a:endParaRPr lang="en-US" dirty="0"/>
                    </a:p>
                  </a:txBody>
                  <a:tcPr marL="92373" marR="92373"/>
                </a:tc>
                <a:tc>
                  <a:txBody>
                    <a:bodyPr/>
                    <a:lstStyle/>
                    <a:p>
                      <a:r>
                        <a:rPr lang="en-US" dirty="0" smtClean="0"/>
                        <a:t>32</a:t>
                      </a:r>
                      <a:endParaRPr lang="en-US" dirty="0"/>
                    </a:p>
                  </a:txBody>
                  <a:tcPr marL="92373" marR="92373"/>
                </a:tc>
                <a:tc>
                  <a:txBody>
                    <a:bodyPr/>
                    <a:lstStyle/>
                    <a:p>
                      <a:r>
                        <a:rPr lang="en-US" dirty="0" smtClean="0"/>
                        <a:t>3.2</a:t>
                      </a:r>
                      <a:endParaRPr lang="en-US" dirty="0"/>
                    </a:p>
                  </a:txBody>
                  <a:tcPr marL="92373" marR="92373"/>
                </a:tc>
                <a:tc>
                  <a:txBody>
                    <a:bodyPr/>
                    <a:lstStyle/>
                    <a:p>
                      <a:r>
                        <a:rPr lang="en-US" dirty="0" smtClean="0"/>
                        <a:t>39</a:t>
                      </a:r>
                      <a:endParaRPr lang="en-US" dirty="0"/>
                    </a:p>
                  </a:txBody>
                  <a:tcPr marL="92373" marR="92373"/>
                </a:tc>
                <a:tc>
                  <a:txBody>
                    <a:bodyPr/>
                    <a:lstStyle/>
                    <a:p>
                      <a:r>
                        <a:rPr lang="en-US" dirty="0" smtClean="0"/>
                        <a:t>2.6</a:t>
                      </a:r>
                      <a:endParaRPr lang="en-US" dirty="0"/>
                    </a:p>
                  </a:txBody>
                  <a:tcPr marL="92373" marR="92373"/>
                </a:tc>
              </a:tr>
              <a:tr h="370840">
                <a:tc>
                  <a:txBody>
                    <a:bodyPr/>
                    <a:lstStyle/>
                    <a:p>
                      <a:r>
                        <a:rPr lang="en-US" dirty="0" smtClean="0"/>
                        <a:t>7</a:t>
                      </a:r>
                      <a:endParaRPr lang="en-US" dirty="0"/>
                    </a:p>
                  </a:txBody>
                  <a:tcPr marL="92373" marR="92373"/>
                </a:tc>
                <a:tc>
                  <a:txBody>
                    <a:bodyPr/>
                    <a:lstStyle/>
                    <a:p>
                      <a:r>
                        <a:rPr lang="en-US" dirty="0" smtClean="0"/>
                        <a:t>29</a:t>
                      </a:r>
                      <a:endParaRPr lang="en-US" dirty="0"/>
                    </a:p>
                  </a:txBody>
                  <a:tcPr marL="92373" marR="92373"/>
                </a:tc>
                <a:tc>
                  <a:txBody>
                    <a:bodyPr/>
                    <a:lstStyle/>
                    <a:p>
                      <a:r>
                        <a:rPr lang="en-US" dirty="0" smtClean="0"/>
                        <a:t>2.9</a:t>
                      </a:r>
                      <a:endParaRPr lang="en-US" dirty="0"/>
                    </a:p>
                  </a:txBody>
                  <a:tcPr marL="92373" marR="92373"/>
                </a:tc>
                <a:tc>
                  <a:txBody>
                    <a:bodyPr/>
                    <a:lstStyle/>
                    <a:p>
                      <a:r>
                        <a:rPr lang="en-US" dirty="0" smtClean="0"/>
                        <a:t>30</a:t>
                      </a:r>
                      <a:endParaRPr lang="en-US" dirty="0"/>
                    </a:p>
                  </a:txBody>
                  <a:tcPr marL="92373" marR="92373"/>
                </a:tc>
                <a:tc>
                  <a:txBody>
                    <a:bodyPr/>
                    <a:lstStyle/>
                    <a:p>
                      <a:r>
                        <a:rPr lang="en-US" dirty="0" smtClean="0"/>
                        <a:t>2</a:t>
                      </a:r>
                      <a:endParaRPr lang="en-US" dirty="0"/>
                    </a:p>
                  </a:txBody>
                  <a:tcPr marL="92373" marR="92373"/>
                </a:tc>
              </a:tr>
            </a:tbl>
          </a:graphicData>
        </a:graphic>
      </p:graphicFrame>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31</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The cost of this bundle is equal to Rs (4 × 10 + 3 × 15) = Rs 85, which </a:t>
            </a:r>
            <a:r>
              <a:rPr lang="en-US" sz="2400" dirty="0" err="1" smtClean="0"/>
              <a:t>Sangeeta</a:t>
            </a:r>
            <a:r>
              <a:rPr lang="en-US" sz="2400" dirty="0" smtClean="0"/>
              <a:t> can just afford. Thus the answer is that she will buy 4 packets of </a:t>
            </a:r>
            <a:r>
              <a:rPr lang="en-US" sz="2400" i="1" dirty="0" err="1" smtClean="0"/>
              <a:t>alu</a:t>
            </a:r>
            <a:r>
              <a:rPr lang="en-US" sz="2400" i="1" dirty="0" smtClean="0"/>
              <a:t> </a:t>
            </a:r>
            <a:r>
              <a:rPr lang="en-US" sz="2400" i="1" dirty="0" err="1" smtClean="0"/>
              <a:t>bhujia</a:t>
            </a:r>
            <a:r>
              <a:rPr lang="en-US" sz="2400" i="1" dirty="0" smtClean="0"/>
              <a:t> and 3 picture books.</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32</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Criticisms / limitations of marginal utility analysis </a:t>
            </a:r>
            <a:r>
              <a:rPr lang="en-US" dirty="0"/>
              <a:t>-</a:t>
            </a:r>
          </a:p>
        </p:txBody>
      </p:sp>
      <p:sp>
        <p:nvSpPr>
          <p:cNvPr id="7171" name="Rectangle 3"/>
          <p:cNvSpPr>
            <a:spLocks noGrp="1" noChangeArrowheads="1"/>
          </p:cNvSpPr>
          <p:nvPr>
            <p:ph idx="1"/>
          </p:nvPr>
        </p:nvSpPr>
        <p:spPr>
          <a:xfrm>
            <a:off x="822959" y="1764251"/>
            <a:ext cx="7863841" cy="4407949"/>
          </a:xfrm>
        </p:spPr>
        <p:txBody>
          <a:bodyPr>
            <a:noAutofit/>
          </a:bodyPr>
          <a:lstStyle/>
          <a:p>
            <a:pPr marL="571500" indent="-571500">
              <a:lnSpc>
                <a:spcPct val="100000"/>
              </a:lnSpc>
              <a:buFont typeface="Wingdings" pitchFamily="2" charset="2"/>
              <a:buAutoNum type="arabicPeriod"/>
            </a:pPr>
            <a:r>
              <a:rPr lang="en-US" sz="2300" dirty="0"/>
              <a:t>Cardinal measurement – Utility cannot measured numerically</a:t>
            </a:r>
          </a:p>
          <a:p>
            <a:pPr marL="571500" indent="-571500">
              <a:lnSpc>
                <a:spcPct val="100000"/>
              </a:lnSpc>
              <a:buFont typeface="Wingdings" pitchFamily="2" charset="2"/>
              <a:buAutoNum type="arabicPeriod"/>
            </a:pPr>
            <a:r>
              <a:rPr lang="en-US" sz="2300" dirty="0"/>
              <a:t>Unrealistic assumptions – Difficult to satisfy the conditions of homogeneity, continuity, rationality conditions simultaneously</a:t>
            </a:r>
          </a:p>
          <a:p>
            <a:pPr marL="571500" indent="-571500">
              <a:lnSpc>
                <a:spcPct val="100000"/>
              </a:lnSpc>
              <a:buFont typeface="Wingdings" pitchFamily="2" charset="2"/>
              <a:buAutoNum type="arabicPeriod"/>
            </a:pPr>
            <a:r>
              <a:rPr lang="en-US" sz="2300" dirty="0"/>
              <a:t>Inapplicability in case of indivisible </a:t>
            </a:r>
            <a:r>
              <a:rPr lang="en-US" sz="2300" dirty="0" smtClean="0"/>
              <a:t>goods (goods cannot be broken into pieces for consumption) </a:t>
            </a:r>
            <a:r>
              <a:rPr lang="en-US" sz="2300" dirty="0"/>
              <a:t>– Ex – T.V., Scooter, </a:t>
            </a:r>
            <a:r>
              <a:rPr lang="en-US" sz="2300" dirty="0" smtClean="0"/>
              <a:t>House</a:t>
            </a:r>
          </a:p>
          <a:p>
            <a:pPr marL="571500" indent="-571500">
              <a:lnSpc>
                <a:spcPct val="100000"/>
              </a:lnSpc>
              <a:buFont typeface="Wingdings" pitchFamily="2" charset="2"/>
              <a:buAutoNum type="arabicPeriod"/>
            </a:pPr>
            <a:r>
              <a:rPr lang="en-US" sz="2300" dirty="0" smtClean="0"/>
              <a:t>Constant </a:t>
            </a:r>
            <a:r>
              <a:rPr lang="en-US" sz="2300" dirty="0"/>
              <a:t>MU of money – MU of money never remains </a:t>
            </a:r>
            <a:r>
              <a:rPr lang="en-US" sz="2300" dirty="0" smtClean="0"/>
              <a:t>constant</a:t>
            </a:r>
          </a:p>
          <a:p>
            <a:pPr marL="571500" indent="-571500">
              <a:lnSpc>
                <a:spcPct val="100000"/>
              </a:lnSpc>
              <a:buFont typeface="Wingdings" pitchFamily="2" charset="2"/>
              <a:buAutoNum type="arabicPeriod"/>
            </a:pPr>
            <a:r>
              <a:rPr lang="en-US" sz="2300" dirty="0" smtClean="0"/>
              <a:t>Law is based on observation – Scientific validity has not been tested</a:t>
            </a:r>
            <a:endParaRPr lang="en-US" sz="23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dirty="0"/>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33</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Carrot </a:t>
            </a:r>
            <a:r>
              <a:rPr lang="en-US" sz="2400" i="1" dirty="0" err="1" smtClean="0"/>
              <a:t>halwa</a:t>
            </a:r>
            <a:r>
              <a:rPr lang="en-US" sz="2400" i="1" dirty="0" smtClean="0"/>
              <a:t> </a:t>
            </a:r>
            <a:r>
              <a:rPr lang="en-US" sz="2400" dirty="0" smtClean="0"/>
              <a:t>sells for Rs 40/kg</a:t>
            </a:r>
            <a:r>
              <a:rPr lang="en-US" sz="2400" i="1" dirty="0" smtClean="0"/>
              <a:t>. A </a:t>
            </a:r>
            <a:r>
              <a:rPr lang="en-US" sz="2400" dirty="0" smtClean="0"/>
              <a:t>family consumes </a:t>
            </a:r>
            <a:r>
              <a:rPr lang="en-US" sz="2400" i="1" dirty="0" smtClean="0"/>
              <a:t>3.5 kg of carrot </a:t>
            </a:r>
            <a:r>
              <a:rPr lang="en-US" sz="2400" i="1" dirty="0" err="1" smtClean="0"/>
              <a:t>halwa</a:t>
            </a:r>
            <a:r>
              <a:rPr lang="en-US" sz="2400" i="1" dirty="0" smtClean="0"/>
              <a:t> </a:t>
            </a:r>
            <a:r>
              <a:rPr lang="en-US" sz="2400" dirty="0" smtClean="0"/>
              <a:t>(over a month) and its marginal utility is 100 </a:t>
            </a:r>
            <a:r>
              <a:rPr lang="en-US" sz="2400" dirty="0" err="1" smtClean="0"/>
              <a:t>utils</a:t>
            </a:r>
            <a:r>
              <a:rPr lang="en-US" sz="2400" dirty="0" smtClean="0"/>
              <a:t>. Assume that carrot </a:t>
            </a:r>
            <a:r>
              <a:rPr lang="en-US" sz="2400" i="1" dirty="0" err="1" smtClean="0"/>
              <a:t>halwa</a:t>
            </a:r>
            <a:r>
              <a:rPr lang="en-US" sz="2400" i="1" dirty="0" smtClean="0"/>
              <a:t> </a:t>
            </a:r>
            <a:r>
              <a:rPr lang="en-US" sz="2400" dirty="0" smtClean="0"/>
              <a:t>can be measured cardinally. If for this family the marginal utility of rupee is 2 </a:t>
            </a:r>
            <a:r>
              <a:rPr lang="en-US" sz="2400" dirty="0" err="1" smtClean="0"/>
              <a:t>utils</a:t>
            </a:r>
            <a:r>
              <a:rPr lang="en-US" sz="2400" dirty="0" smtClean="0"/>
              <a:t>, should it consume more, less or is its consumption level of carrot </a:t>
            </a:r>
            <a:r>
              <a:rPr lang="en-US" sz="2400" i="1" dirty="0" err="1" smtClean="0"/>
              <a:t>halwa</a:t>
            </a:r>
            <a:r>
              <a:rPr lang="en-US" sz="2400" i="1" dirty="0" smtClean="0"/>
              <a:t> </a:t>
            </a:r>
            <a:r>
              <a:rPr lang="en-US" sz="2400" dirty="0" smtClean="0"/>
              <a:t>optimal</a:t>
            </a:r>
            <a:r>
              <a:rPr lang="en-US" sz="2400" i="1" dirty="0" smtClean="0"/>
              <a:t>?</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This family should consume more carrot </a:t>
            </a:r>
            <a:r>
              <a:rPr lang="en-US" sz="2400" i="1" dirty="0" err="1" smtClean="0"/>
              <a:t>halwa</a:t>
            </a:r>
            <a:r>
              <a:rPr lang="en-US" sz="2400" i="1" dirty="0" smtClean="0"/>
              <a:t> because the marginal utility </a:t>
            </a:r>
            <a:r>
              <a:rPr lang="en-US" sz="2400" dirty="0" smtClean="0"/>
              <a:t>(from consuming 3.5 kg of this good) in terms of rupees = 100/2 = Rs 50, which is greater than the price (Rs 40).</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35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93594" y="604809"/>
            <a:ext cx="7467600" cy="715962"/>
          </a:xfrm>
        </p:spPr>
        <p:txBody>
          <a:bodyPr>
            <a:normAutofit/>
          </a:bodyPr>
          <a:lstStyle/>
          <a:p>
            <a:r>
              <a:rPr lang="en-US" dirty="0"/>
              <a:t>Characteristics of Utility </a:t>
            </a:r>
          </a:p>
        </p:txBody>
      </p:sp>
      <p:sp>
        <p:nvSpPr>
          <p:cNvPr id="55299" name="Rectangle 3"/>
          <p:cNvSpPr>
            <a:spLocks noGrp="1" noChangeArrowheads="1"/>
          </p:cNvSpPr>
          <p:nvPr>
            <p:ph idx="1"/>
          </p:nvPr>
        </p:nvSpPr>
        <p:spPr>
          <a:xfrm>
            <a:off x="457200" y="1828800"/>
            <a:ext cx="7467600" cy="4267200"/>
          </a:xfrm>
        </p:spPr>
        <p:txBody>
          <a:bodyPr>
            <a:normAutofit fontScale="92500" lnSpcReduction="20000"/>
          </a:bodyPr>
          <a:lstStyle/>
          <a:p>
            <a:pPr marL="571500" indent="-571500">
              <a:lnSpc>
                <a:spcPct val="80000"/>
              </a:lnSpc>
              <a:buFont typeface="Wingdings" pitchFamily="2" charset="2"/>
              <a:buAutoNum type="arabicPeriod"/>
            </a:pPr>
            <a:r>
              <a:rPr lang="en-US" sz="2600" dirty="0"/>
              <a:t>Utility is a subjective term – Differs from person to person</a:t>
            </a:r>
          </a:p>
          <a:p>
            <a:pPr marL="571500" indent="-571500">
              <a:lnSpc>
                <a:spcPct val="80000"/>
              </a:lnSpc>
              <a:buFont typeface="Wingdings" pitchFamily="2" charset="2"/>
              <a:buAutoNum type="arabicPeriod"/>
            </a:pPr>
            <a:r>
              <a:rPr lang="en-US" sz="2600" dirty="0"/>
              <a:t>It is a relative term – Value changes according to time, place, person</a:t>
            </a:r>
          </a:p>
          <a:p>
            <a:pPr marL="571500" indent="-571500">
              <a:lnSpc>
                <a:spcPct val="80000"/>
              </a:lnSpc>
              <a:buFont typeface="Wingdings" pitchFamily="2" charset="2"/>
              <a:buAutoNum type="arabicPeriod"/>
            </a:pPr>
            <a:r>
              <a:rPr lang="en-US" sz="2600" dirty="0"/>
              <a:t>It has no ethical or moral significance – Ex - Knife</a:t>
            </a:r>
          </a:p>
          <a:p>
            <a:pPr marL="571500" indent="-571500">
              <a:lnSpc>
                <a:spcPct val="80000"/>
              </a:lnSpc>
              <a:buFont typeface="Wingdings" pitchFamily="2" charset="2"/>
              <a:buAutoNum type="arabicPeriod"/>
            </a:pPr>
            <a:r>
              <a:rPr lang="en-US" sz="2600" dirty="0"/>
              <a:t>It is different from usefulness – Ex - Cigarettes</a:t>
            </a:r>
          </a:p>
          <a:p>
            <a:pPr marL="571500" indent="-571500">
              <a:lnSpc>
                <a:spcPct val="80000"/>
              </a:lnSpc>
              <a:buFont typeface="Wingdings" pitchFamily="2" charset="2"/>
              <a:buAutoNum type="arabicPeriod"/>
            </a:pPr>
            <a:r>
              <a:rPr lang="en-US" sz="2600" dirty="0"/>
              <a:t>It is different from pleasure – Ex - Injection</a:t>
            </a:r>
          </a:p>
          <a:p>
            <a:pPr marL="571500" indent="-571500">
              <a:lnSpc>
                <a:spcPct val="80000"/>
              </a:lnSpc>
              <a:buFont typeface="Wingdings" pitchFamily="2" charset="2"/>
              <a:buAutoNum type="arabicPeriod"/>
            </a:pPr>
            <a:r>
              <a:rPr lang="en-US" sz="2600" dirty="0"/>
              <a:t>It depends on the intensity of want – Ex - Thirst</a:t>
            </a:r>
          </a:p>
          <a:p>
            <a:pPr marL="571500" indent="-571500">
              <a:lnSpc>
                <a:spcPct val="80000"/>
              </a:lnSpc>
              <a:buFont typeface="Wingdings" pitchFamily="2" charset="2"/>
              <a:buAutoNum type="arabicPeriod"/>
            </a:pPr>
            <a:r>
              <a:rPr lang="en-US" sz="2600" dirty="0"/>
              <a:t>It cannot be objectively measured – Cannot assign numbers for satisfaction derived</a:t>
            </a:r>
          </a:p>
          <a:p>
            <a:pPr marL="571500" indent="-571500">
              <a:lnSpc>
                <a:spcPct val="80000"/>
              </a:lnSpc>
              <a:buFont typeface="Wingdings" pitchFamily="2" charset="2"/>
              <a:buAutoNum type="arabicPeriod"/>
            </a:pPr>
            <a:r>
              <a:rPr lang="en-US" sz="2600" dirty="0"/>
              <a:t>It is different from satisfaction – Satisfaction is the end result</a:t>
            </a:r>
          </a:p>
          <a:p>
            <a:pPr marL="571500" indent="-571500">
              <a:lnSpc>
                <a:spcPct val="80000"/>
              </a:lnSpc>
              <a:buFont typeface="Wingdings" pitchFamily="2" charset="2"/>
              <a:buAutoNum type="arabicPeriod"/>
            </a:pPr>
            <a:endParaRPr lang="en-US" sz="26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of utility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Economists hold different views on whether utility is measurable in absolute terms.</a:t>
            </a:r>
          </a:p>
          <a:p>
            <a:pPr>
              <a:buFont typeface="Wingdings" panose="05000000000000000000" pitchFamily="2" charset="2"/>
              <a:buChar char="Ø"/>
            </a:pPr>
            <a:r>
              <a:rPr lang="en-US" sz="2400" dirty="0" smtClean="0"/>
              <a:t>The classical and neo-classical economists held the view that utility is cardinally or quantitatively measurable</a:t>
            </a:r>
          </a:p>
          <a:p>
            <a:pPr>
              <a:buFont typeface="Wingdings" panose="05000000000000000000" pitchFamily="2" charset="2"/>
              <a:buChar char="Ø"/>
            </a:pPr>
            <a:r>
              <a:rPr lang="en-US" sz="2400" dirty="0" smtClean="0"/>
              <a:t>Modern economists, on the other hand, hold the view that utility is not cardinally measurable.</a:t>
            </a:r>
          </a:p>
          <a:p>
            <a:pPr>
              <a:buFont typeface="Wingdings" panose="05000000000000000000" pitchFamily="2" charset="2"/>
              <a:buChar char="Ø"/>
            </a:pPr>
            <a:r>
              <a:rPr lang="en-US" sz="2400" dirty="0" smtClean="0"/>
              <a:t>It can be measured in ordinal terms</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5</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Utility Cont.</a:t>
            </a:r>
          </a:p>
        </p:txBody>
      </p:sp>
      <p:sp>
        <p:nvSpPr>
          <p:cNvPr id="54275" name="Rectangle 3"/>
          <p:cNvSpPr>
            <a:spLocks noGrp="1" noChangeArrowheads="1"/>
          </p:cNvSpPr>
          <p:nvPr>
            <p:ph idx="1"/>
          </p:nvPr>
        </p:nvSpPr>
        <p:spPr>
          <a:xfrm>
            <a:off x="822959" y="1845734"/>
            <a:ext cx="7543801" cy="4250266"/>
          </a:xfrm>
        </p:spPr>
        <p:txBody>
          <a:bodyPr>
            <a:noAutofit/>
          </a:bodyPr>
          <a:lstStyle/>
          <a:p>
            <a:pPr>
              <a:buFont typeface="Wingdings" panose="05000000000000000000" pitchFamily="2" charset="2"/>
              <a:buChar char="Ø"/>
            </a:pPr>
            <a:r>
              <a:rPr lang="en-US" sz="2400" dirty="0"/>
              <a:t>There are two views of utility:</a:t>
            </a:r>
          </a:p>
          <a:p>
            <a:pPr lvl="1"/>
            <a:r>
              <a:rPr lang="en-US" sz="2400" dirty="0">
                <a:solidFill>
                  <a:srgbClr val="FF0000"/>
                </a:solidFill>
              </a:rPr>
              <a:t>Cardinal </a:t>
            </a:r>
            <a:r>
              <a:rPr lang="en-US" sz="2400" dirty="0" smtClean="0">
                <a:solidFill>
                  <a:srgbClr val="FF0000"/>
                </a:solidFill>
              </a:rPr>
              <a:t>Utility / </a:t>
            </a:r>
            <a:r>
              <a:rPr lang="en-US" sz="2400" dirty="0" err="1" smtClean="0">
                <a:solidFill>
                  <a:srgbClr val="FF0000"/>
                </a:solidFill>
              </a:rPr>
              <a:t>Marshallian</a:t>
            </a:r>
            <a:r>
              <a:rPr lang="en-US" sz="2400" dirty="0" smtClean="0">
                <a:solidFill>
                  <a:srgbClr val="FF0000"/>
                </a:solidFill>
              </a:rPr>
              <a:t> approach</a:t>
            </a:r>
            <a:endParaRPr lang="en-US" sz="2400" dirty="0">
              <a:solidFill>
                <a:srgbClr val="FF0000"/>
              </a:solidFill>
            </a:endParaRPr>
          </a:p>
          <a:p>
            <a:pPr lvl="2"/>
            <a:r>
              <a:rPr lang="en-US" sz="2400" dirty="0"/>
              <a:t>Cardinal utility is the belief that utility can be measured and compared on a unit by unit basis.</a:t>
            </a:r>
          </a:p>
          <a:p>
            <a:pPr lvl="3"/>
            <a:r>
              <a:rPr lang="en-US" sz="2400" dirty="0" smtClean="0"/>
              <a:t>EX - A </a:t>
            </a:r>
            <a:r>
              <a:rPr lang="en-US" sz="2400" dirty="0"/>
              <a:t>utility measure of 200 is twice as big as a utility measure of 100. </a:t>
            </a:r>
          </a:p>
          <a:p>
            <a:pPr lvl="1"/>
            <a:r>
              <a:rPr lang="en-US" sz="2400" dirty="0">
                <a:solidFill>
                  <a:srgbClr val="FF0000"/>
                </a:solidFill>
              </a:rPr>
              <a:t>Ordinal Utility</a:t>
            </a:r>
          </a:p>
          <a:p>
            <a:pPr lvl="2"/>
            <a:r>
              <a:rPr lang="en-US" sz="2400" dirty="0"/>
              <a:t>Ordinal utility is where you rank bundles of goods, but cannot say how much greater one bundle is to another.</a:t>
            </a:r>
          </a:p>
          <a:p>
            <a:pPr lvl="3"/>
            <a:r>
              <a:rPr lang="en-US" sz="2400" dirty="0"/>
              <a:t>Ranking is the only thing that matters when dealing with ordinal utility.</a:t>
            </a:r>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6</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977652"/>
            <a:ext cx="7467600" cy="715962"/>
          </a:xfrm>
        </p:spPr>
        <p:txBody>
          <a:bodyPr/>
          <a:lstStyle/>
          <a:p>
            <a:r>
              <a:rPr lang="en-US" dirty="0" smtClean="0"/>
              <a:t>Concept of utility</a:t>
            </a:r>
            <a:endParaRPr lang="en-US" dirty="0"/>
          </a:p>
        </p:txBody>
      </p:sp>
      <p:sp>
        <p:nvSpPr>
          <p:cNvPr id="38915" name="Rectangle 3"/>
          <p:cNvSpPr>
            <a:spLocks noGrp="1" noChangeArrowheads="1"/>
          </p:cNvSpPr>
          <p:nvPr>
            <p:ph idx="1"/>
          </p:nvPr>
        </p:nvSpPr>
        <p:spPr>
          <a:xfrm>
            <a:off x="381000" y="1828800"/>
            <a:ext cx="7620000" cy="4495800"/>
          </a:xfrm>
          <a:noFill/>
          <a:ln/>
        </p:spPr>
        <p:txBody>
          <a:bodyPr>
            <a:normAutofit lnSpcReduction="10000"/>
          </a:bodyPr>
          <a:lstStyle/>
          <a:p>
            <a:pPr>
              <a:buFont typeface="Wingdings" panose="05000000000000000000" pitchFamily="2" charset="2"/>
              <a:buChar char="Ø"/>
            </a:pPr>
            <a:r>
              <a:rPr lang="en-US" sz="2600" dirty="0" smtClean="0"/>
              <a:t>Concept was introduced by social thoughts by Bentham in 1789 and to economic thoughts by Jevons in 1871</a:t>
            </a:r>
            <a:endParaRPr lang="en-US" sz="2600" dirty="0" smtClean="0">
              <a:solidFill>
                <a:srgbClr val="FF0000"/>
              </a:solidFill>
            </a:endParaRPr>
          </a:p>
          <a:p>
            <a:pPr>
              <a:buFont typeface="Wingdings" panose="05000000000000000000" pitchFamily="2" charset="2"/>
              <a:buChar char="Ø"/>
            </a:pPr>
            <a:r>
              <a:rPr lang="en-US" sz="2600" dirty="0" smtClean="0">
                <a:solidFill>
                  <a:srgbClr val="FF0000"/>
                </a:solidFill>
              </a:rPr>
              <a:t>Utility</a:t>
            </a:r>
            <a:r>
              <a:rPr lang="en-US" sz="2600" dirty="0">
                <a:solidFill>
                  <a:srgbClr val="FF0000"/>
                </a:solidFill>
              </a:rPr>
              <a:t>: </a:t>
            </a:r>
            <a:r>
              <a:rPr lang="en-US" sz="2600" dirty="0"/>
              <a:t>A measure of the satisfaction, happiness, or benefit that results from the consumption of a </a:t>
            </a:r>
            <a:r>
              <a:rPr lang="en-US" sz="2600" dirty="0" smtClean="0"/>
              <a:t>good.</a:t>
            </a:r>
          </a:p>
          <a:p>
            <a:pPr>
              <a:buFont typeface="Wingdings" panose="05000000000000000000" pitchFamily="2" charset="2"/>
              <a:buChar char="Ø"/>
            </a:pPr>
            <a:r>
              <a:rPr lang="en-US" sz="2200" dirty="0" err="1" smtClean="0">
                <a:solidFill>
                  <a:srgbClr val="FF0000"/>
                </a:solidFill>
              </a:rPr>
              <a:t>Util</a:t>
            </a:r>
            <a:r>
              <a:rPr lang="en-US" sz="2200" dirty="0">
                <a:solidFill>
                  <a:srgbClr val="FF0000"/>
                </a:solidFill>
              </a:rPr>
              <a:t>:  </a:t>
            </a:r>
            <a:r>
              <a:rPr lang="en-US" sz="2200" dirty="0"/>
              <a:t>An artificial construct used to measure </a:t>
            </a:r>
            <a:r>
              <a:rPr lang="en-US" sz="2200" dirty="0" smtClean="0"/>
              <a:t>utility – Concept coined by a neo-classical economists, </a:t>
            </a:r>
            <a:r>
              <a:rPr lang="en-US" sz="2200" dirty="0" err="1" smtClean="0"/>
              <a:t>Walras</a:t>
            </a:r>
            <a:r>
              <a:rPr lang="en-US" sz="2200" dirty="0" smtClean="0"/>
              <a:t> and used money as the measure of utility with the following assumptions:</a:t>
            </a:r>
          </a:p>
          <a:p>
            <a:pPr marL="457200" indent="-457200">
              <a:buFont typeface="+mj-lt"/>
              <a:buAutoNum type="arabicPeriod"/>
            </a:pPr>
            <a:r>
              <a:rPr lang="en-US" sz="2200" dirty="0" smtClean="0"/>
              <a:t>Utility of a commodity equals the money a consumer is willing to pay for it</a:t>
            </a:r>
          </a:p>
          <a:p>
            <a:pPr marL="457200" indent="-457200">
              <a:buFont typeface="+mj-lt"/>
              <a:buAutoNum type="arabicPeriod"/>
            </a:pPr>
            <a:r>
              <a:rPr lang="en-US" sz="2200" dirty="0" smtClean="0"/>
              <a:t>Marginal utility of money remains constant</a:t>
            </a:r>
          </a:p>
          <a:p>
            <a:pPr marL="457200" indent="-457200">
              <a:buFont typeface="+mj-lt"/>
              <a:buAutoNum type="arabicPeriod"/>
            </a:pPr>
            <a:r>
              <a:rPr lang="en-US" sz="2200" dirty="0" smtClean="0"/>
              <a:t>One </a:t>
            </a:r>
            <a:r>
              <a:rPr lang="en-US" sz="2200" dirty="0" err="1" smtClean="0"/>
              <a:t>util</a:t>
            </a:r>
            <a:r>
              <a:rPr lang="en-US" sz="2200" dirty="0" smtClean="0"/>
              <a:t> = one unit of money</a:t>
            </a:r>
          </a:p>
          <a:p>
            <a:endParaRPr lang="en-US" sz="22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7</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This method of measuring utility has been rejected by the modern economists as it was realised that cardinal measurement of utility is not possible</a:t>
            </a:r>
          </a:p>
          <a:p>
            <a:pPr>
              <a:buFont typeface="Wingdings" panose="05000000000000000000" pitchFamily="2" charset="2"/>
              <a:buChar char="Ø"/>
            </a:pPr>
            <a:r>
              <a:rPr lang="en-US" sz="2400" dirty="0" smtClean="0"/>
              <a:t>Further, money was not found to be a reliable measure of utility because the utility of money changes with its stock</a:t>
            </a:r>
          </a:p>
          <a:p>
            <a:pPr>
              <a:buFont typeface="Wingdings" panose="05000000000000000000" pitchFamily="2" charset="2"/>
              <a:buChar char="Ø"/>
            </a:pPr>
            <a:r>
              <a:rPr lang="en-US" sz="2400" dirty="0" smtClean="0"/>
              <a:t>In spite of these problems, the consumer theory based on cardinal utility concept provides a deep insight in to the consumer psychology and consumer behaviour</a:t>
            </a:r>
            <a:endParaRPr lang="en-US" sz="2400"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8</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&amp; marginal utility</a:t>
            </a:r>
            <a:endParaRPr lang="en-US" dirty="0"/>
          </a:p>
        </p:txBody>
      </p:sp>
      <p:sp>
        <p:nvSpPr>
          <p:cNvPr id="3" name="Content Placeholder 2"/>
          <p:cNvSpPr>
            <a:spLocks noGrp="1"/>
          </p:cNvSpPr>
          <p:nvPr>
            <p:ph idx="1"/>
          </p:nvPr>
        </p:nvSpPr>
        <p:spPr/>
        <p:txBody>
          <a:bodyPr/>
          <a:lstStyle/>
          <a:p>
            <a:r>
              <a:rPr lang="en-US" sz="2400" dirty="0" smtClean="0">
                <a:solidFill>
                  <a:srgbClr val="FF0000"/>
                </a:solidFill>
              </a:rPr>
              <a:t>Total Utility: </a:t>
            </a:r>
            <a:r>
              <a:rPr lang="en-US" sz="2400" dirty="0" smtClean="0"/>
              <a:t>The total satisfaction received from consuming a particular quantity of a good.</a:t>
            </a:r>
          </a:p>
          <a:p>
            <a:r>
              <a:rPr lang="en-US" sz="2400" dirty="0" smtClean="0">
                <a:solidFill>
                  <a:srgbClr val="FF0000"/>
                </a:solidFill>
              </a:rPr>
              <a:t>Marginal Utility: </a:t>
            </a:r>
            <a:r>
              <a:rPr lang="en-US" sz="2400" dirty="0" smtClean="0"/>
              <a:t>The additional utility a person receives from consuming </a:t>
            </a:r>
            <a:r>
              <a:rPr lang="en-US" sz="2400" dirty="0" smtClean="0">
                <a:solidFill>
                  <a:srgbClr val="FF0000"/>
                </a:solidFill>
              </a:rPr>
              <a:t>an additional unit of a good.</a:t>
            </a:r>
          </a:p>
          <a:p>
            <a:endParaRPr lang="en-US" dirty="0"/>
          </a:p>
        </p:txBody>
      </p:sp>
      <p:sp>
        <p:nvSpPr>
          <p:cNvPr id="5" name="Footer Placeholder 4"/>
          <p:cNvSpPr>
            <a:spLocks noGrp="1"/>
          </p:cNvSpPr>
          <p:nvPr>
            <p:ph type="ftr" sz="quarter" idx="11"/>
          </p:nvPr>
        </p:nvSpPr>
        <p:spPr/>
        <p:txBody>
          <a:bodyPr/>
          <a:lstStyle/>
          <a:p>
            <a:r>
              <a:rPr lang="en-US" altLang="en-US" smtClean="0"/>
              <a:t>S Nehra ITE Unit I 1.1</a:t>
            </a:r>
            <a:endParaRPr lang="en-US" altLang="en-US"/>
          </a:p>
        </p:txBody>
      </p:sp>
      <p:sp>
        <p:nvSpPr>
          <p:cNvPr id="4" name="Slide Number Placeholder 3"/>
          <p:cNvSpPr>
            <a:spLocks noGrp="1"/>
          </p:cNvSpPr>
          <p:nvPr>
            <p:ph type="sldNum" sz="quarter" idx="12"/>
          </p:nvPr>
        </p:nvSpPr>
        <p:spPr/>
        <p:txBody>
          <a:bodyPr/>
          <a:lstStyle/>
          <a:p>
            <a:fld id="{AAC13321-7EBB-4EDC-A359-A96657808812}" type="slidenum">
              <a:rPr lang="en-US" altLang="en-US" smtClean="0"/>
              <a:pPr/>
              <a:t>9</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401</TotalTime>
  <Words>2114</Words>
  <Application>Microsoft Office PowerPoint</Application>
  <PresentationFormat>On-screen Show (4:3)</PresentationFormat>
  <Paragraphs>367</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Symbol</vt:lpstr>
      <vt:lpstr>Times New Roman</vt:lpstr>
      <vt:lpstr>Wingdings</vt:lpstr>
      <vt:lpstr>Retrospect</vt:lpstr>
      <vt:lpstr>Unit - I</vt:lpstr>
      <vt:lpstr>Theory of consumer behaviour</vt:lpstr>
      <vt:lpstr>UTILITY</vt:lpstr>
      <vt:lpstr>Characteristics of Utility </vt:lpstr>
      <vt:lpstr>Measurement of utility</vt:lpstr>
      <vt:lpstr>Utility Cont.</vt:lpstr>
      <vt:lpstr>Concept of utility</vt:lpstr>
      <vt:lpstr>Problems </vt:lpstr>
      <vt:lpstr>Total &amp; marginal utility</vt:lpstr>
      <vt:lpstr>Marginal Utility</vt:lpstr>
      <vt:lpstr>Total Utility</vt:lpstr>
      <vt:lpstr>Laws of utility analysis</vt:lpstr>
      <vt:lpstr>Law of Diminishing Marginal Utility</vt:lpstr>
      <vt:lpstr>Utility Assumptions</vt:lpstr>
      <vt:lpstr>Numerical example</vt:lpstr>
      <vt:lpstr>PowerPoint Presentation</vt:lpstr>
      <vt:lpstr>Lessons Learned from Example</vt:lpstr>
      <vt:lpstr>Exceptions of the law </vt:lpstr>
      <vt:lpstr>Importance of law of DMU – Theoretical Importance</vt:lpstr>
      <vt:lpstr>Practical Importance </vt:lpstr>
      <vt:lpstr>Utility maximization / consumer’s equilibrium</vt:lpstr>
      <vt:lpstr>Assumptions</vt:lpstr>
      <vt:lpstr>Example</vt:lpstr>
      <vt:lpstr>Benefits &amp; costs</vt:lpstr>
      <vt:lpstr>PowerPoint Presentation</vt:lpstr>
      <vt:lpstr>Utilities in terms of rupees</vt:lpstr>
      <vt:lpstr>Consumer equilibrium: one commodity case</vt:lpstr>
      <vt:lpstr>Consumer equilibrium: The general case / Law of equi-marginal utility</vt:lpstr>
      <vt:lpstr>MU schedule of consumer</vt:lpstr>
      <vt:lpstr>Example</vt:lpstr>
      <vt:lpstr>Numerical example</vt:lpstr>
      <vt:lpstr>PowerPoint Presentation</vt:lpstr>
      <vt:lpstr>Criticisms / limitations of marginal utility analysis -</vt:lpstr>
      <vt:lpstr>REVIEW QUESTION</vt:lpstr>
      <vt:lpstr>Answer</vt:lpstr>
    </vt:vector>
  </TitlesOfParts>
  <Company>Indira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Theory… Definitions</dc:title>
  <dc:creator>ssingh</dc:creator>
  <cp:lastModifiedBy>LNMIIT</cp:lastModifiedBy>
  <cp:revision>120</cp:revision>
  <dcterms:created xsi:type="dcterms:W3CDTF">2008-08-13T04:34:07Z</dcterms:created>
  <dcterms:modified xsi:type="dcterms:W3CDTF">2015-08-05T06:15:56Z</dcterms:modified>
</cp:coreProperties>
</file>