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4"/>
  </p:notesMasterIdLst>
  <p:sldIdLst>
    <p:sldId id="295" r:id="rId2"/>
    <p:sldId id="318" r:id="rId3"/>
    <p:sldId id="312" r:id="rId4"/>
    <p:sldId id="313" r:id="rId5"/>
    <p:sldId id="314" r:id="rId6"/>
    <p:sldId id="315" r:id="rId7"/>
    <p:sldId id="316" r:id="rId8"/>
    <p:sldId id="317" r:id="rId9"/>
    <p:sldId id="319" r:id="rId10"/>
    <p:sldId id="297" r:id="rId11"/>
    <p:sldId id="298" r:id="rId12"/>
    <p:sldId id="299" r:id="rId13"/>
    <p:sldId id="300" r:id="rId14"/>
    <p:sldId id="328" r:id="rId15"/>
    <p:sldId id="329" r:id="rId16"/>
    <p:sldId id="284" r:id="rId17"/>
    <p:sldId id="285" r:id="rId18"/>
    <p:sldId id="286" r:id="rId19"/>
    <p:sldId id="287" r:id="rId20"/>
    <p:sldId id="331" r:id="rId21"/>
    <p:sldId id="294" r:id="rId22"/>
    <p:sldId id="288" r:id="rId23"/>
    <p:sldId id="308" r:id="rId24"/>
    <p:sldId id="304" r:id="rId25"/>
    <p:sldId id="290" r:id="rId26"/>
    <p:sldId id="323" r:id="rId27"/>
    <p:sldId id="327" r:id="rId28"/>
    <p:sldId id="326" r:id="rId29"/>
    <p:sldId id="301" r:id="rId30"/>
    <p:sldId id="309" r:id="rId31"/>
    <p:sldId id="324" r:id="rId32"/>
    <p:sldId id="305"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243"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ahoma"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ahoma" charset="0"/>
              </a:defRPr>
            </a:lvl1pPr>
          </a:lstStyle>
          <a:p>
            <a:pPr>
              <a:defRPr/>
            </a:pPr>
            <a:fld id="{3C9F0A79-5B34-4FEE-B6B2-78C9B2628DAC}" type="datetimeFigureOut">
              <a:rPr lang="en-US"/>
              <a:pPr>
                <a:defRPr/>
              </a:pPr>
              <a:t>10/29/2015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ahoma"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ahoma" charset="0"/>
              </a:defRPr>
            </a:lvl1pPr>
          </a:lstStyle>
          <a:p>
            <a:pPr>
              <a:defRPr/>
            </a:pPr>
            <a:fld id="{5D28ECE8-E031-4DD4-BF1D-9CD991AC9C49}" type="slidenum">
              <a:rPr lang="en-US"/>
              <a:pPr>
                <a:defRPr/>
              </a:pPr>
              <a:t>‹#›</a:t>
            </a:fld>
            <a:endParaRPr lang="en-US"/>
          </a:p>
        </p:txBody>
      </p:sp>
    </p:spTree>
    <p:extLst>
      <p:ext uri="{BB962C8B-B14F-4D97-AF65-F5344CB8AC3E}">
        <p14:creationId xmlns:p14="http://schemas.microsoft.com/office/powerpoint/2010/main" val="3957871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C41B4FD-51D1-477D-983C-232E84E4B4CF}" type="slidenum">
              <a:rPr lang="en-US" smtClean="0">
                <a:latin typeface="Tahoma" pitchFamily="34" charset="0"/>
              </a:rPr>
              <a:pPr/>
              <a:t>16</a:t>
            </a:fld>
            <a:endParaRPr lang="en-US" smtClean="0">
              <a:latin typeface="Tahoma" pitchFamily="34" charset="0"/>
            </a:endParaRPr>
          </a:p>
        </p:txBody>
      </p:sp>
      <p:sp>
        <p:nvSpPr>
          <p:cNvPr id="5529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229649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0379DA3-4A88-459D-B7D4-B7459CEB2A09}" type="slidenum">
              <a:rPr lang="en-US" smtClean="0">
                <a:latin typeface="Tahoma" pitchFamily="34" charset="0"/>
              </a:rPr>
              <a:pPr/>
              <a:t>17</a:t>
            </a:fld>
            <a:endParaRPr lang="en-US" smtClean="0">
              <a:latin typeface="Tahoma" pitchFamily="34" charset="0"/>
            </a:endParaRPr>
          </a:p>
        </p:txBody>
      </p:sp>
      <p:sp>
        <p:nvSpPr>
          <p:cNvPr id="5632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813966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507086C-8E87-44FF-BB4C-42D266C877D4}" type="slidenum">
              <a:rPr lang="en-US" smtClean="0">
                <a:latin typeface="Tahoma" pitchFamily="34" charset="0"/>
              </a:rPr>
              <a:pPr/>
              <a:t>18</a:t>
            </a:fld>
            <a:endParaRPr lang="en-US" smtClean="0">
              <a:latin typeface="Tahoma" pitchFamily="34" charset="0"/>
            </a:endParaRPr>
          </a:p>
        </p:txBody>
      </p:sp>
      <p:sp>
        <p:nvSpPr>
          <p:cNvPr id="57347"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438183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2821A99-64B2-4252-8DE6-2B75998ADDA3}" type="slidenum">
              <a:rPr lang="en-US" smtClean="0">
                <a:latin typeface="Tahoma" pitchFamily="34" charset="0"/>
              </a:rPr>
              <a:pPr/>
              <a:t>19</a:t>
            </a:fld>
            <a:endParaRPr lang="en-US" smtClean="0">
              <a:latin typeface="Tahoma" pitchFamily="34" charset="0"/>
            </a:endParaRPr>
          </a:p>
        </p:txBody>
      </p:sp>
      <p:sp>
        <p:nvSpPr>
          <p:cNvPr id="5837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017282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smtClean="0"/>
            </a:lvl1pPr>
          </a:lstStyle>
          <a:p>
            <a:pPr>
              <a:defRPr/>
            </a:pPr>
            <a:r>
              <a:rPr lang="sv-SE" smtClean="0"/>
              <a:t>S NEHRA ITE UNIT VI</a:t>
            </a: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0229E09B-E9E3-4FF9-865F-3AFAD508B3B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sv-SE" smtClean="0"/>
              <a:t>S NEHRA ITE UNIT VI</a:t>
            </a:r>
            <a:endParaRPr lang="en-US"/>
          </a:p>
        </p:txBody>
      </p:sp>
      <p:sp>
        <p:nvSpPr>
          <p:cNvPr id="6" name="Slide Number Placeholder 22"/>
          <p:cNvSpPr>
            <a:spLocks noGrp="1"/>
          </p:cNvSpPr>
          <p:nvPr>
            <p:ph type="sldNum" sz="quarter" idx="12"/>
          </p:nvPr>
        </p:nvSpPr>
        <p:spPr/>
        <p:txBody>
          <a:bodyPr/>
          <a:lstStyle>
            <a:lvl1pPr>
              <a:defRPr/>
            </a:lvl1pPr>
          </a:lstStyle>
          <a:p>
            <a:pPr>
              <a:defRPr/>
            </a:pPr>
            <a:fld id="{422BB20A-8630-4AE7-893C-CD5C696B919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sv-SE" smtClean="0"/>
              <a:t>S NEHRA ITE UNIT VI</a:t>
            </a:r>
            <a:endParaRPr lang="en-US"/>
          </a:p>
        </p:txBody>
      </p:sp>
      <p:sp>
        <p:nvSpPr>
          <p:cNvPr id="6" name="Slide Number Placeholder 22"/>
          <p:cNvSpPr>
            <a:spLocks noGrp="1"/>
          </p:cNvSpPr>
          <p:nvPr>
            <p:ph type="sldNum" sz="quarter" idx="12"/>
          </p:nvPr>
        </p:nvSpPr>
        <p:spPr/>
        <p:txBody>
          <a:bodyPr/>
          <a:lstStyle>
            <a:lvl1pPr>
              <a:defRPr/>
            </a:lvl1pPr>
          </a:lstStyle>
          <a:p>
            <a:pPr>
              <a:defRPr/>
            </a:pPr>
            <a:fld id="{DD2FC8F2-A8BE-42BC-91C2-F4195BB0025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C54A1601-48B4-4A4C-99F9-C0C078D5C018}" type="slidenum">
              <a:rPr lang="en-US"/>
              <a:pPr>
                <a:defRPr/>
              </a:pPr>
              <a:t>‹#›</a:t>
            </a:fld>
            <a:endParaRPr lang="en-US"/>
          </a:p>
        </p:txBody>
      </p:sp>
      <p:sp>
        <p:nvSpPr>
          <p:cNvPr id="6" name="Footer Placeholder 9"/>
          <p:cNvSpPr>
            <a:spLocks noGrp="1"/>
          </p:cNvSpPr>
          <p:nvPr>
            <p:ph type="ftr" sz="quarter" idx="12"/>
          </p:nvPr>
        </p:nvSpPr>
        <p:spPr/>
        <p:txBody>
          <a:bodyPr rtlCol="0"/>
          <a:lstStyle>
            <a:lvl1pPr>
              <a:defRPr smtClean="0"/>
            </a:lvl1pPr>
          </a:lstStyle>
          <a:p>
            <a:pPr>
              <a:defRPr/>
            </a:pPr>
            <a:r>
              <a:rPr lang="sv-SE" smtClean="0"/>
              <a:t>S NEHRA ITE UNIT VI</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smtClean="0"/>
            </a:lvl1pPr>
          </a:lstStyle>
          <a:p>
            <a:pPr>
              <a:defRPr/>
            </a:pPr>
            <a:r>
              <a:rPr lang="sv-SE" smtClean="0"/>
              <a:t>S NEHRA ITE UNIT VI</a:t>
            </a: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3C992AF9-5BEE-4994-90A0-629D81692F6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sv-SE" smtClean="0"/>
              <a:t>S NEHRA ITE UNIT VI</a:t>
            </a:r>
            <a:endParaRPr lang="en-US"/>
          </a:p>
        </p:txBody>
      </p:sp>
      <p:sp>
        <p:nvSpPr>
          <p:cNvPr id="7" name="Slide Number Placeholder 22"/>
          <p:cNvSpPr>
            <a:spLocks noGrp="1"/>
          </p:cNvSpPr>
          <p:nvPr>
            <p:ph type="sldNum" sz="quarter" idx="12"/>
          </p:nvPr>
        </p:nvSpPr>
        <p:spPr/>
        <p:txBody>
          <a:bodyPr/>
          <a:lstStyle>
            <a:lvl1pPr>
              <a:defRPr/>
            </a:lvl1pPr>
          </a:lstStyle>
          <a:p>
            <a:pPr>
              <a:defRPr/>
            </a:pPr>
            <a:fld id="{E6B374E2-371A-4649-85B0-342142DFDE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r>
              <a:rPr lang="sv-SE" smtClean="0"/>
              <a:t>S NEHRA ITE UNIT VI</a:t>
            </a:r>
            <a:endParaRPr lang="en-US"/>
          </a:p>
        </p:txBody>
      </p:sp>
      <p:sp>
        <p:nvSpPr>
          <p:cNvPr id="9" name="Slide Number Placeholder 22"/>
          <p:cNvSpPr>
            <a:spLocks noGrp="1"/>
          </p:cNvSpPr>
          <p:nvPr>
            <p:ph type="sldNum" sz="quarter" idx="12"/>
          </p:nvPr>
        </p:nvSpPr>
        <p:spPr/>
        <p:txBody>
          <a:bodyPr/>
          <a:lstStyle>
            <a:lvl1pPr>
              <a:defRPr/>
            </a:lvl1pPr>
          </a:lstStyle>
          <a:p>
            <a:pPr>
              <a:defRPr/>
            </a:pPr>
            <a:fld id="{1C06F22A-0F0D-4BCB-8A8C-3CA09C02AB3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14E72E7D-CCBB-4636-B338-94AD4CEE11D7}" type="slidenum">
              <a:rPr lang="en-US"/>
              <a:pPr>
                <a:defRPr/>
              </a:pPr>
              <a:t>‹#›</a:t>
            </a:fld>
            <a:endParaRPr lang="en-US"/>
          </a:p>
        </p:txBody>
      </p:sp>
      <p:sp>
        <p:nvSpPr>
          <p:cNvPr id="5" name="Footer Placeholder 7"/>
          <p:cNvSpPr>
            <a:spLocks noGrp="1"/>
          </p:cNvSpPr>
          <p:nvPr>
            <p:ph type="ftr" sz="quarter" idx="12"/>
          </p:nvPr>
        </p:nvSpPr>
        <p:spPr/>
        <p:txBody>
          <a:bodyPr rtlCol="0"/>
          <a:lstStyle>
            <a:lvl1pPr>
              <a:defRPr smtClean="0"/>
            </a:lvl1pPr>
          </a:lstStyle>
          <a:p>
            <a:pPr>
              <a:defRPr/>
            </a:pPr>
            <a:r>
              <a:rPr lang="sv-SE" smtClean="0"/>
              <a:t>S NEHRA ITE UNIT VI</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sv-SE" smtClean="0"/>
              <a:t>S NEHRA ITE UNIT VI</a:t>
            </a:r>
            <a:endParaRPr lang="en-US"/>
          </a:p>
        </p:txBody>
      </p:sp>
      <p:sp>
        <p:nvSpPr>
          <p:cNvPr id="4" name="Slide Number Placeholder 22"/>
          <p:cNvSpPr>
            <a:spLocks noGrp="1"/>
          </p:cNvSpPr>
          <p:nvPr>
            <p:ph type="sldNum" sz="quarter" idx="12"/>
          </p:nvPr>
        </p:nvSpPr>
        <p:spPr/>
        <p:txBody>
          <a:bodyPr/>
          <a:lstStyle>
            <a:lvl1pPr>
              <a:defRPr/>
            </a:lvl1pPr>
          </a:lstStyle>
          <a:p>
            <a:pPr>
              <a:defRPr/>
            </a:pPr>
            <a:fld id="{0511BB83-601E-4A67-A850-C31AB2C93F1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Tahoma" charset="0"/>
            </a:endParaRPr>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Tahoma" charset="0"/>
            </a:endParaRPr>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Tahoma" charset="0"/>
            </a:endParaRPr>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Tahoma" charset="0"/>
            </a:endParaRPr>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ahoma" charset="0"/>
            </a:endParaRPr>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1BF76552-8845-4E12-99B2-839BC3593652}"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smtClean="0"/>
            </a:lvl1pPr>
          </a:lstStyle>
          <a:p>
            <a:pPr>
              <a:defRPr/>
            </a:pPr>
            <a:r>
              <a:rPr lang="sv-SE" smtClean="0"/>
              <a:t>S NEHRA ITE UNIT VI</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latin typeface="Tahoma" charset="0"/>
            </a:endParaRPr>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ahoma" charset="0"/>
            </a:endParaRPr>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Tahoma" charset="0"/>
            </a:endParaRPr>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Tahoma" charset="0"/>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4A50BFD9-0762-494F-9E0B-75C60F08DDAC}"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smtClean="0"/>
            </a:lvl1pPr>
          </a:lstStyle>
          <a:p>
            <a:pPr>
              <a:defRPr/>
            </a:pPr>
            <a:r>
              <a:rPr lang="sv-SE" smtClean="0"/>
              <a:t>S NEHRA ITE UNIT VI</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Tahoma" charset="0"/>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latin typeface="Tahoma" charset="0"/>
              </a:defRPr>
            </a:lvl1pPr>
          </a:lstStyle>
          <a:p>
            <a:pPr>
              <a:defRPr/>
            </a:pPr>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smtClean="0">
                <a:solidFill>
                  <a:schemeClr val="tx2"/>
                </a:solidFill>
                <a:latin typeface="Tahoma" charset="0"/>
              </a:defRPr>
            </a:lvl1pPr>
          </a:lstStyle>
          <a:p>
            <a:pPr>
              <a:defRPr/>
            </a:pPr>
            <a:r>
              <a:rPr lang="sv-SE" smtClean="0"/>
              <a:t>S NEHRA ITE UNIT VI</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Tahoma" charset="0"/>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ahoma" charset="0"/>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a:solidFill>
                  <a:srgbClr val="FFFFFF"/>
                </a:solidFill>
                <a:latin typeface="Tahoma" charset="0"/>
              </a:defRPr>
            </a:lvl1pPr>
          </a:lstStyle>
          <a:p>
            <a:pPr>
              <a:defRPr/>
            </a:pPr>
            <a:fld id="{15C14909-D012-436D-98BD-E0792FE51F9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1" r:id="rId4"/>
    <p:sldLayoutId id="2147483782" r:id="rId5"/>
    <p:sldLayoutId id="2147483789" r:id="rId6"/>
    <p:sldLayoutId id="2147483783" r:id="rId7"/>
    <p:sldLayoutId id="2147483790" r:id="rId8"/>
    <p:sldLayoutId id="2147483791" r:id="rId9"/>
    <p:sldLayoutId id="2147483784" r:id="rId10"/>
    <p:sldLayoutId id="2147483785" r:id="rId11"/>
  </p:sldLayoutIdLst>
  <p:hf hd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a:defRPr>
      </a:lvl2pPr>
      <a:lvl3pPr algn="l" rtl="0" eaLnBrk="0" fontAlgn="base" hangingPunct="0">
        <a:spcBef>
          <a:spcPct val="0"/>
        </a:spcBef>
        <a:spcAft>
          <a:spcPct val="0"/>
        </a:spcAft>
        <a:defRPr sz="3000">
          <a:solidFill>
            <a:schemeClr val="tx2"/>
          </a:solidFill>
          <a:latin typeface="Century Schoolbook"/>
        </a:defRPr>
      </a:lvl3pPr>
      <a:lvl4pPr algn="l" rtl="0" eaLnBrk="0" fontAlgn="base" hangingPunct="0">
        <a:spcBef>
          <a:spcPct val="0"/>
        </a:spcBef>
        <a:spcAft>
          <a:spcPct val="0"/>
        </a:spcAft>
        <a:defRPr sz="3000">
          <a:solidFill>
            <a:schemeClr val="tx2"/>
          </a:solidFill>
          <a:latin typeface="Century Schoolbook"/>
        </a:defRPr>
      </a:lvl4pPr>
      <a:lvl5pPr algn="l" rtl="0" eaLnBrk="0" fontAlgn="base" hangingPunct="0">
        <a:spcBef>
          <a:spcPct val="0"/>
        </a:spcBef>
        <a:spcAft>
          <a:spcPct val="0"/>
        </a:spcAft>
        <a:defRPr sz="3000">
          <a:solidFill>
            <a:schemeClr val="tx2"/>
          </a:solidFill>
          <a:latin typeface="Century Schoolbook"/>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172200" cy="1893888"/>
          </a:xfrm>
        </p:spPr>
        <p:txBody>
          <a:bodyPr/>
          <a:lstStyle/>
          <a:p>
            <a:pPr eaLnBrk="1" fontAlgn="auto" hangingPunct="1">
              <a:spcAft>
                <a:spcPts val="0"/>
              </a:spcAft>
              <a:defRPr/>
            </a:pPr>
            <a:r>
              <a:rPr lang="en-US" dirty="0" smtClean="0"/>
              <a:t>unit - vi</a:t>
            </a:r>
            <a:endParaRPr lang="en-US" dirty="0"/>
          </a:p>
        </p:txBody>
      </p:sp>
      <p:sp>
        <p:nvSpPr>
          <p:cNvPr id="8195" name="Subtitle 2"/>
          <p:cNvSpPr>
            <a:spLocks noGrp="1"/>
          </p:cNvSpPr>
          <p:nvPr>
            <p:ph type="subTitle" idx="1"/>
          </p:nvPr>
        </p:nvSpPr>
        <p:spPr>
          <a:xfrm>
            <a:off x="2286000" y="5003800"/>
            <a:ext cx="6172200" cy="1371600"/>
          </a:xfrm>
        </p:spPr>
        <p:txBody>
          <a:bodyPr/>
          <a:lstStyle/>
          <a:p>
            <a:pPr eaLnBrk="1" hangingPunct="1"/>
            <a:r>
              <a:rPr lang="en-US" smtClean="0"/>
              <a:t>Macro Economics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533400"/>
            <a:ext cx="7467600" cy="884238"/>
          </a:xfrm>
        </p:spPr>
        <p:txBody>
          <a:bodyPr lIns="90488" tIns="44450" rIns="90488" bIns="44450" anchor="t"/>
          <a:lstStyle/>
          <a:p>
            <a:pPr eaLnBrk="1" fontAlgn="auto" hangingPunct="1">
              <a:spcAft>
                <a:spcPts val="0"/>
              </a:spcAft>
              <a:defRPr/>
            </a:pPr>
            <a:r>
              <a:rPr lang="en-US" dirty="0" smtClean="0"/>
              <a:t>the circular flow of income</a:t>
            </a:r>
            <a:endParaRPr lang="en-US" dirty="0"/>
          </a:p>
        </p:txBody>
      </p:sp>
      <p:sp>
        <p:nvSpPr>
          <p:cNvPr id="17411" name="Freeform 3"/>
          <p:cNvSpPr>
            <a:spLocks/>
          </p:cNvSpPr>
          <p:nvPr/>
        </p:nvSpPr>
        <p:spPr bwMode="auto">
          <a:xfrm>
            <a:off x="847725" y="3576638"/>
            <a:ext cx="390525" cy="1354137"/>
          </a:xfrm>
          <a:custGeom>
            <a:avLst/>
            <a:gdLst>
              <a:gd name="T0" fmla="*/ 2147483647 w 246"/>
              <a:gd name="T1" fmla="*/ 2147483647 h 730"/>
              <a:gd name="T2" fmla="*/ 2147483647 w 246"/>
              <a:gd name="T3" fmla="*/ 2147483647 h 730"/>
              <a:gd name="T4" fmla="*/ 2147483647 w 246"/>
              <a:gd name="T5" fmla="*/ 2147483647 h 730"/>
              <a:gd name="T6" fmla="*/ 2147483647 w 246"/>
              <a:gd name="T7" fmla="*/ 2147483647 h 730"/>
              <a:gd name="T8" fmla="*/ 2147483647 w 246"/>
              <a:gd name="T9" fmla="*/ 2147483647 h 730"/>
              <a:gd name="T10" fmla="*/ 2147483647 w 246"/>
              <a:gd name="T11" fmla="*/ 2147483647 h 730"/>
              <a:gd name="T12" fmla="*/ 2147483647 w 246"/>
              <a:gd name="T13" fmla="*/ 2147483647 h 730"/>
              <a:gd name="T14" fmla="*/ 0 w 246"/>
              <a:gd name="T15" fmla="*/ 2147483647 h 730"/>
              <a:gd name="T16" fmla="*/ 2147483647 w 246"/>
              <a:gd name="T17" fmla="*/ 0 h 7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6"/>
              <a:gd name="T28" fmla="*/ 0 h 730"/>
              <a:gd name="T29" fmla="*/ 246 w 246"/>
              <a:gd name="T30" fmla="*/ 730 h 7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6" h="730">
                <a:moveTo>
                  <a:pt x="245" y="729"/>
                </a:moveTo>
                <a:lnTo>
                  <a:pt x="156" y="620"/>
                </a:lnTo>
                <a:lnTo>
                  <a:pt x="91" y="521"/>
                </a:lnTo>
                <a:lnTo>
                  <a:pt x="47" y="429"/>
                </a:lnTo>
                <a:lnTo>
                  <a:pt x="20" y="342"/>
                </a:lnTo>
                <a:lnTo>
                  <a:pt x="6" y="258"/>
                </a:lnTo>
                <a:lnTo>
                  <a:pt x="1" y="175"/>
                </a:lnTo>
                <a:lnTo>
                  <a:pt x="0" y="90"/>
                </a:lnTo>
                <a:lnTo>
                  <a:pt x="1" y="0"/>
                </a:lnTo>
              </a:path>
            </a:pathLst>
          </a:custGeom>
          <a:noFill/>
          <a:ln w="12700" cap="rnd">
            <a:noFill/>
            <a:round/>
            <a:headEnd/>
            <a:tailEnd/>
          </a:ln>
        </p:spPr>
        <p:txBody>
          <a:bodyPr/>
          <a:lstStyle/>
          <a:p>
            <a:endParaRPr lang="en-US"/>
          </a:p>
        </p:txBody>
      </p:sp>
      <p:sp>
        <p:nvSpPr>
          <p:cNvPr id="17412" name="Rectangle 4"/>
          <p:cNvSpPr>
            <a:spLocks noChangeArrowheads="1"/>
          </p:cNvSpPr>
          <p:nvPr/>
        </p:nvSpPr>
        <p:spPr bwMode="auto">
          <a:xfrm>
            <a:off x="7527925" y="4010025"/>
            <a:ext cx="184150" cy="107950"/>
          </a:xfrm>
          <a:prstGeom prst="rect">
            <a:avLst/>
          </a:prstGeom>
          <a:noFill/>
          <a:ln w="12700">
            <a:noFill/>
            <a:miter lim="800000"/>
            <a:headEnd/>
            <a:tailEnd/>
          </a:ln>
        </p:spPr>
        <p:txBody>
          <a:bodyPr wrap="none" anchor="ctr"/>
          <a:lstStyle/>
          <a:p>
            <a:endParaRPr lang="en-US"/>
          </a:p>
        </p:txBody>
      </p:sp>
      <p:sp>
        <p:nvSpPr>
          <p:cNvPr id="17413" name="Rectangle 5"/>
          <p:cNvSpPr>
            <a:spLocks noChangeArrowheads="1"/>
          </p:cNvSpPr>
          <p:nvPr/>
        </p:nvSpPr>
        <p:spPr bwMode="auto">
          <a:xfrm>
            <a:off x="7696200" y="4213225"/>
            <a:ext cx="184150" cy="106363"/>
          </a:xfrm>
          <a:prstGeom prst="rect">
            <a:avLst/>
          </a:prstGeom>
          <a:noFill/>
          <a:ln w="12700">
            <a:noFill/>
            <a:miter lim="800000"/>
            <a:headEnd/>
            <a:tailEnd/>
          </a:ln>
        </p:spPr>
        <p:txBody>
          <a:bodyPr wrap="none" anchor="ctr"/>
          <a:lstStyle/>
          <a:p>
            <a:endParaRPr lang="en-US"/>
          </a:p>
        </p:txBody>
      </p:sp>
      <p:sp>
        <p:nvSpPr>
          <p:cNvPr id="17414" name="Rectangle 6"/>
          <p:cNvSpPr>
            <a:spLocks noChangeArrowheads="1"/>
          </p:cNvSpPr>
          <p:nvPr/>
        </p:nvSpPr>
        <p:spPr bwMode="auto">
          <a:xfrm>
            <a:off x="4957763" y="3054350"/>
            <a:ext cx="184150" cy="106363"/>
          </a:xfrm>
          <a:prstGeom prst="rect">
            <a:avLst/>
          </a:prstGeom>
          <a:noFill/>
          <a:ln w="12700">
            <a:noFill/>
            <a:miter lim="800000"/>
            <a:headEnd/>
            <a:tailEnd/>
          </a:ln>
        </p:spPr>
        <p:txBody>
          <a:bodyPr wrap="none" anchor="ctr"/>
          <a:lstStyle/>
          <a:p>
            <a:endParaRPr lang="en-US"/>
          </a:p>
        </p:txBody>
      </p:sp>
      <p:grpSp>
        <p:nvGrpSpPr>
          <p:cNvPr id="2" name="Group 7"/>
          <p:cNvGrpSpPr>
            <a:grpSpLocks/>
          </p:cNvGrpSpPr>
          <p:nvPr/>
        </p:nvGrpSpPr>
        <p:grpSpPr bwMode="auto">
          <a:xfrm>
            <a:off x="2533650" y="3238500"/>
            <a:ext cx="4038600" cy="1162050"/>
            <a:chOff x="1824" y="2088"/>
            <a:chExt cx="2544" cy="732"/>
          </a:xfrm>
        </p:grpSpPr>
        <p:sp>
          <p:nvSpPr>
            <p:cNvPr id="17494" name="Freeform 8"/>
            <p:cNvSpPr>
              <a:spLocks/>
            </p:cNvSpPr>
            <p:nvPr/>
          </p:nvSpPr>
          <p:spPr bwMode="auto">
            <a:xfrm>
              <a:off x="1824" y="2088"/>
              <a:ext cx="2544" cy="732"/>
            </a:xfrm>
            <a:custGeom>
              <a:avLst/>
              <a:gdLst>
                <a:gd name="T0" fmla="*/ 2239 w 2603"/>
                <a:gd name="T1" fmla="*/ 153051 h 233"/>
                <a:gd name="T2" fmla="*/ 185 w 2603"/>
                <a:gd name="T3" fmla="*/ 151778 h 233"/>
                <a:gd name="T4" fmla="*/ 206 w 2603"/>
                <a:gd name="T5" fmla="*/ 223068 h 233"/>
                <a:gd name="T6" fmla="*/ 0 w 2603"/>
                <a:gd name="T7" fmla="*/ 101886 h 233"/>
                <a:gd name="T8" fmla="*/ 191 w 2603"/>
                <a:gd name="T9" fmla="*/ 0 h 233"/>
                <a:gd name="T10" fmla="*/ 182 w 2603"/>
                <a:gd name="T11" fmla="*/ 64281 h 233"/>
                <a:gd name="T12" fmla="*/ 2267 w 2603"/>
                <a:gd name="T13" fmla="*/ 64281 h 233"/>
                <a:gd name="T14" fmla="*/ 2239 w 2603"/>
                <a:gd name="T15" fmla="*/ 153051 h 233"/>
                <a:gd name="T16" fmla="*/ 0 60000 65536"/>
                <a:gd name="T17" fmla="*/ 0 60000 65536"/>
                <a:gd name="T18" fmla="*/ 0 60000 65536"/>
                <a:gd name="T19" fmla="*/ 0 60000 65536"/>
                <a:gd name="T20" fmla="*/ 0 60000 65536"/>
                <a:gd name="T21" fmla="*/ 0 60000 65536"/>
                <a:gd name="T22" fmla="*/ 0 60000 65536"/>
                <a:gd name="T23" fmla="*/ 0 60000 65536"/>
                <a:gd name="T24" fmla="*/ 0 w 2603"/>
                <a:gd name="T25" fmla="*/ 0 h 233"/>
                <a:gd name="T26" fmla="*/ 2603 w 2603"/>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03" h="233">
                  <a:moveTo>
                    <a:pt x="2569" y="159"/>
                  </a:moveTo>
                  <a:lnTo>
                    <a:pt x="212" y="158"/>
                  </a:lnTo>
                  <a:lnTo>
                    <a:pt x="236" y="232"/>
                  </a:lnTo>
                  <a:lnTo>
                    <a:pt x="0" y="106"/>
                  </a:lnTo>
                  <a:lnTo>
                    <a:pt x="220" y="0"/>
                  </a:lnTo>
                  <a:lnTo>
                    <a:pt x="208" y="67"/>
                  </a:lnTo>
                  <a:lnTo>
                    <a:pt x="2602" y="67"/>
                  </a:lnTo>
                  <a:lnTo>
                    <a:pt x="2569" y="159"/>
                  </a:lnTo>
                </a:path>
              </a:pathLst>
            </a:custGeom>
            <a:solidFill>
              <a:srgbClr val="CCECFF"/>
            </a:solidFill>
            <a:ln w="12700" cap="rnd">
              <a:noFill/>
              <a:round/>
              <a:headEnd/>
              <a:tailEnd/>
            </a:ln>
            <a:effectLst>
              <a:prstShdw prst="shdw17" dist="17961" dir="2700000">
                <a:srgbClr val="7A8E99"/>
              </a:prstShdw>
            </a:effectLst>
          </p:spPr>
          <p:txBody>
            <a:bodyPr/>
            <a:lstStyle/>
            <a:p>
              <a:endParaRPr lang="en-US"/>
            </a:p>
          </p:txBody>
        </p:sp>
        <p:sp>
          <p:nvSpPr>
            <p:cNvPr id="17495" name="Rectangle 9"/>
            <p:cNvSpPr>
              <a:spLocks noChangeArrowheads="1"/>
            </p:cNvSpPr>
            <p:nvPr/>
          </p:nvSpPr>
          <p:spPr bwMode="auto">
            <a:xfrm>
              <a:off x="2763" y="2287"/>
              <a:ext cx="580" cy="286"/>
            </a:xfrm>
            <a:prstGeom prst="rect">
              <a:avLst/>
            </a:prstGeom>
            <a:noFill/>
            <a:ln w="9525">
              <a:noFill/>
              <a:miter lim="800000"/>
              <a:headEnd/>
              <a:tailEnd/>
            </a:ln>
          </p:spPr>
          <p:txBody>
            <a:bodyPr wrap="none" lIns="90488" tIns="44450" rIns="90488" bIns="44450">
              <a:spAutoFit/>
            </a:bodyPr>
            <a:lstStyle/>
            <a:p>
              <a:r>
                <a:rPr lang="en-US" sz="2400">
                  <a:solidFill>
                    <a:srgbClr val="000000"/>
                  </a:solidFill>
                  <a:latin typeface="Arial Narrow" pitchFamily="34" charset="0"/>
                </a:rPr>
                <a:t>Goods</a:t>
              </a:r>
            </a:p>
          </p:txBody>
        </p:sp>
      </p:grpSp>
      <p:sp>
        <p:nvSpPr>
          <p:cNvPr id="17416" name="Rectangle 10"/>
          <p:cNvSpPr>
            <a:spLocks noChangeArrowheads="1"/>
          </p:cNvSpPr>
          <p:nvPr/>
        </p:nvSpPr>
        <p:spPr bwMode="auto">
          <a:xfrm rot="840000">
            <a:off x="2459038" y="5513388"/>
            <a:ext cx="184150" cy="107950"/>
          </a:xfrm>
          <a:prstGeom prst="rect">
            <a:avLst/>
          </a:prstGeom>
          <a:noFill/>
          <a:ln w="12700">
            <a:noFill/>
            <a:miter lim="800000"/>
            <a:headEnd/>
            <a:tailEnd/>
          </a:ln>
        </p:spPr>
        <p:txBody>
          <a:bodyPr wrap="none" anchor="ctr"/>
          <a:lstStyle/>
          <a:p>
            <a:endParaRPr lang="en-US"/>
          </a:p>
        </p:txBody>
      </p:sp>
      <p:grpSp>
        <p:nvGrpSpPr>
          <p:cNvPr id="3" name="Group 11"/>
          <p:cNvGrpSpPr>
            <a:grpSpLocks/>
          </p:cNvGrpSpPr>
          <p:nvPr/>
        </p:nvGrpSpPr>
        <p:grpSpPr bwMode="auto">
          <a:xfrm>
            <a:off x="3411538" y="4194175"/>
            <a:ext cx="2144712" cy="1901825"/>
            <a:chOff x="2377" y="2690"/>
            <a:chExt cx="1351" cy="1198"/>
          </a:xfrm>
        </p:grpSpPr>
        <p:sp>
          <p:nvSpPr>
            <p:cNvPr id="17491" name="Rectangle 12"/>
            <p:cNvSpPr>
              <a:spLocks noChangeArrowheads="1"/>
            </p:cNvSpPr>
            <p:nvPr/>
          </p:nvSpPr>
          <p:spPr bwMode="auto">
            <a:xfrm>
              <a:off x="2456" y="3602"/>
              <a:ext cx="1194" cy="286"/>
            </a:xfrm>
            <a:prstGeom prst="rect">
              <a:avLst/>
            </a:prstGeom>
            <a:solidFill>
              <a:srgbClr val="FFCC66"/>
            </a:solidFill>
            <a:ln w="12700">
              <a:noFill/>
              <a:miter lim="800000"/>
              <a:headEnd/>
              <a:tailEnd/>
            </a:ln>
            <a:effectLst>
              <a:prstShdw prst="shdw17" dist="17961" dir="2700000">
                <a:srgbClr val="997A3D"/>
              </a:prstShdw>
            </a:effectLst>
          </p:spPr>
          <p:txBody>
            <a:bodyPr wrap="none" lIns="90488" tIns="44450" rIns="90488" bIns="44450">
              <a:spAutoFit/>
            </a:bodyPr>
            <a:lstStyle/>
            <a:p>
              <a:pPr algn="ctr"/>
              <a:r>
                <a:rPr lang="en-US" sz="2400">
                  <a:solidFill>
                    <a:srgbClr val="000000"/>
                  </a:solidFill>
                  <a:latin typeface="Arial Narrow" pitchFamily="34" charset="0"/>
                </a:rPr>
                <a:t>Other countries</a:t>
              </a:r>
            </a:p>
          </p:txBody>
        </p:sp>
        <p:sp>
          <p:nvSpPr>
            <p:cNvPr id="17492" name="Rectangle 13"/>
            <p:cNvSpPr>
              <a:spLocks noChangeArrowheads="1"/>
            </p:cNvSpPr>
            <p:nvPr/>
          </p:nvSpPr>
          <p:spPr bwMode="auto">
            <a:xfrm>
              <a:off x="2377" y="3031"/>
              <a:ext cx="1351" cy="286"/>
            </a:xfrm>
            <a:prstGeom prst="rect">
              <a:avLst/>
            </a:prstGeom>
            <a:solidFill>
              <a:srgbClr val="FFCC66"/>
            </a:solidFill>
            <a:ln w="12700">
              <a:noFill/>
              <a:miter lim="800000"/>
              <a:headEnd/>
              <a:tailEnd/>
            </a:ln>
            <a:effectLst>
              <a:prstShdw prst="shdw17" dist="17961" dir="2700000">
                <a:srgbClr val="997A3D"/>
              </a:prstShdw>
            </a:effectLst>
          </p:spPr>
          <p:txBody>
            <a:bodyPr wrap="none" lIns="90488" tIns="44450" rIns="90488" bIns="44450">
              <a:spAutoFit/>
            </a:bodyPr>
            <a:lstStyle/>
            <a:p>
              <a:pPr algn="ctr"/>
              <a:r>
                <a:rPr lang="en-US" sz="2400">
                  <a:solidFill>
                    <a:srgbClr val="000000"/>
                  </a:solidFill>
                  <a:latin typeface="Arial Narrow" pitchFamily="34" charset="0"/>
                </a:rPr>
                <a:t>Financial markets</a:t>
              </a:r>
            </a:p>
          </p:txBody>
        </p:sp>
        <p:sp>
          <p:nvSpPr>
            <p:cNvPr id="17493" name="Rectangle 14"/>
            <p:cNvSpPr>
              <a:spLocks noChangeArrowheads="1"/>
            </p:cNvSpPr>
            <p:nvPr/>
          </p:nvSpPr>
          <p:spPr bwMode="auto">
            <a:xfrm>
              <a:off x="2561" y="2690"/>
              <a:ext cx="983" cy="286"/>
            </a:xfrm>
            <a:prstGeom prst="rect">
              <a:avLst/>
            </a:prstGeom>
            <a:solidFill>
              <a:srgbClr val="FFCC66"/>
            </a:solidFill>
            <a:ln w="12700">
              <a:noFill/>
              <a:miter lim="800000"/>
              <a:headEnd/>
              <a:tailEnd/>
            </a:ln>
            <a:effectLst>
              <a:prstShdw prst="shdw17" dist="17961" dir="2700000">
                <a:srgbClr val="997A3D"/>
              </a:prstShdw>
            </a:effectLst>
          </p:spPr>
          <p:txBody>
            <a:bodyPr wrap="none" lIns="90488" tIns="44450" rIns="90488" bIns="44450">
              <a:spAutoFit/>
            </a:bodyPr>
            <a:lstStyle/>
            <a:p>
              <a:pPr algn="ctr"/>
              <a:r>
                <a:rPr lang="en-US" sz="2400">
                  <a:solidFill>
                    <a:srgbClr val="000000"/>
                  </a:solidFill>
                  <a:latin typeface="Arial Narrow" pitchFamily="34" charset="0"/>
                </a:rPr>
                <a:t>Government</a:t>
              </a:r>
            </a:p>
          </p:txBody>
        </p:sp>
      </p:grpSp>
      <p:sp>
        <p:nvSpPr>
          <p:cNvPr id="17418" name="Rectangle 15"/>
          <p:cNvSpPr>
            <a:spLocks noChangeArrowheads="1"/>
          </p:cNvSpPr>
          <p:nvPr/>
        </p:nvSpPr>
        <p:spPr bwMode="auto">
          <a:xfrm>
            <a:off x="4822825" y="4506913"/>
            <a:ext cx="184150" cy="107950"/>
          </a:xfrm>
          <a:prstGeom prst="rect">
            <a:avLst/>
          </a:prstGeom>
          <a:noFill/>
          <a:ln w="12700">
            <a:noFill/>
            <a:miter lim="800000"/>
            <a:headEnd/>
            <a:tailEnd/>
          </a:ln>
        </p:spPr>
        <p:txBody>
          <a:bodyPr wrap="none" anchor="ctr"/>
          <a:lstStyle/>
          <a:p>
            <a:endParaRPr lang="en-US"/>
          </a:p>
        </p:txBody>
      </p:sp>
      <p:sp>
        <p:nvSpPr>
          <p:cNvPr id="17419" name="Rectangle 16"/>
          <p:cNvSpPr>
            <a:spLocks noChangeArrowheads="1"/>
          </p:cNvSpPr>
          <p:nvPr/>
        </p:nvSpPr>
        <p:spPr bwMode="auto">
          <a:xfrm>
            <a:off x="5019675" y="4954588"/>
            <a:ext cx="184150" cy="106362"/>
          </a:xfrm>
          <a:prstGeom prst="rect">
            <a:avLst/>
          </a:prstGeom>
          <a:noFill/>
          <a:ln w="12700">
            <a:noFill/>
            <a:miter lim="800000"/>
            <a:headEnd/>
            <a:tailEnd/>
          </a:ln>
        </p:spPr>
        <p:txBody>
          <a:bodyPr wrap="none" anchor="ctr"/>
          <a:lstStyle/>
          <a:p>
            <a:endParaRPr lang="en-US"/>
          </a:p>
        </p:txBody>
      </p:sp>
      <p:grpSp>
        <p:nvGrpSpPr>
          <p:cNvPr id="4" name="Group 17"/>
          <p:cNvGrpSpPr>
            <a:grpSpLocks/>
          </p:cNvGrpSpPr>
          <p:nvPr/>
        </p:nvGrpSpPr>
        <p:grpSpPr bwMode="auto">
          <a:xfrm>
            <a:off x="812800" y="2087563"/>
            <a:ext cx="7686675" cy="2892425"/>
            <a:chOff x="740" y="1363"/>
            <a:chExt cx="4842" cy="1822"/>
          </a:xfrm>
        </p:grpSpPr>
        <p:grpSp>
          <p:nvGrpSpPr>
            <p:cNvPr id="17453" name="Group 18"/>
            <p:cNvGrpSpPr>
              <a:grpSpLocks/>
            </p:cNvGrpSpPr>
            <p:nvPr/>
          </p:nvGrpSpPr>
          <p:grpSpPr bwMode="auto">
            <a:xfrm>
              <a:off x="4065" y="1363"/>
              <a:ext cx="1517" cy="1822"/>
              <a:chOff x="4065" y="1363"/>
              <a:chExt cx="1517" cy="1822"/>
            </a:xfrm>
          </p:grpSpPr>
          <p:grpSp>
            <p:nvGrpSpPr>
              <p:cNvPr id="17472" name="Group 19"/>
              <p:cNvGrpSpPr>
                <a:grpSpLocks/>
              </p:cNvGrpSpPr>
              <p:nvPr/>
            </p:nvGrpSpPr>
            <p:grpSpPr bwMode="auto">
              <a:xfrm>
                <a:off x="4065" y="1363"/>
                <a:ext cx="1411" cy="1822"/>
                <a:chOff x="4065" y="1363"/>
                <a:chExt cx="1411" cy="1822"/>
              </a:xfrm>
            </p:grpSpPr>
            <p:sp>
              <p:nvSpPr>
                <p:cNvPr id="17474" name="Freeform 20"/>
                <p:cNvSpPr>
                  <a:spLocks/>
                </p:cNvSpPr>
                <p:nvPr/>
              </p:nvSpPr>
              <p:spPr bwMode="auto">
                <a:xfrm>
                  <a:off x="4065" y="1442"/>
                  <a:ext cx="1398" cy="1743"/>
                </a:xfrm>
                <a:custGeom>
                  <a:avLst/>
                  <a:gdLst>
                    <a:gd name="T0" fmla="*/ 1143 w 1398"/>
                    <a:gd name="T1" fmla="*/ 3790 h 1492"/>
                    <a:gd name="T2" fmla="*/ 17 w 1398"/>
                    <a:gd name="T3" fmla="*/ 3201 h 1492"/>
                    <a:gd name="T4" fmla="*/ 23 w 1398"/>
                    <a:gd name="T5" fmla="*/ 3183 h 1492"/>
                    <a:gd name="T6" fmla="*/ 24 w 1398"/>
                    <a:gd name="T7" fmla="*/ 3157 h 1492"/>
                    <a:gd name="T8" fmla="*/ 22 w 1398"/>
                    <a:gd name="T9" fmla="*/ 3126 h 1492"/>
                    <a:gd name="T10" fmla="*/ 18 w 1398"/>
                    <a:gd name="T11" fmla="*/ 3092 h 1492"/>
                    <a:gd name="T12" fmla="*/ 14 w 1398"/>
                    <a:gd name="T13" fmla="*/ 3063 h 1492"/>
                    <a:gd name="T14" fmla="*/ 12 w 1398"/>
                    <a:gd name="T15" fmla="*/ 3032 h 1492"/>
                    <a:gd name="T16" fmla="*/ 12 w 1398"/>
                    <a:gd name="T17" fmla="*/ 3004 h 1492"/>
                    <a:gd name="T18" fmla="*/ 17 w 1398"/>
                    <a:gd name="T19" fmla="*/ 2986 h 1492"/>
                    <a:gd name="T20" fmla="*/ 78 w 1398"/>
                    <a:gd name="T21" fmla="*/ 2872 h 1492"/>
                    <a:gd name="T22" fmla="*/ 137 w 1398"/>
                    <a:gd name="T23" fmla="*/ 2766 h 1492"/>
                    <a:gd name="T24" fmla="*/ 191 w 1398"/>
                    <a:gd name="T25" fmla="*/ 2660 h 1492"/>
                    <a:gd name="T26" fmla="*/ 240 w 1398"/>
                    <a:gd name="T27" fmla="*/ 2556 h 1492"/>
                    <a:gd name="T28" fmla="*/ 281 w 1398"/>
                    <a:gd name="T29" fmla="*/ 2445 h 1492"/>
                    <a:gd name="T30" fmla="*/ 312 w 1398"/>
                    <a:gd name="T31" fmla="*/ 2329 h 1492"/>
                    <a:gd name="T32" fmla="*/ 333 w 1398"/>
                    <a:gd name="T33" fmla="*/ 2211 h 1492"/>
                    <a:gd name="T34" fmla="*/ 340 w 1398"/>
                    <a:gd name="T35" fmla="*/ 2082 h 1492"/>
                    <a:gd name="T36" fmla="*/ 335 w 1398"/>
                    <a:gd name="T37" fmla="*/ 1873 h 1492"/>
                    <a:gd name="T38" fmla="*/ 321 w 1398"/>
                    <a:gd name="T39" fmla="*/ 1680 h 1492"/>
                    <a:gd name="T40" fmla="*/ 297 w 1398"/>
                    <a:gd name="T41" fmla="*/ 1508 h 1492"/>
                    <a:gd name="T42" fmla="*/ 263 w 1398"/>
                    <a:gd name="T43" fmla="*/ 1348 h 1492"/>
                    <a:gd name="T44" fmla="*/ 217 w 1398"/>
                    <a:gd name="T45" fmla="*/ 1214 h 1492"/>
                    <a:gd name="T46" fmla="*/ 159 w 1398"/>
                    <a:gd name="T47" fmla="*/ 1092 h 1492"/>
                    <a:gd name="T48" fmla="*/ 88 w 1398"/>
                    <a:gd name="T49" fmla="*/ 993 h 1492"/>
                    <a:gd name="T50" fmla="*/ 5 w 1398"/>
                    <a:gd name="T51" fmla="*/ 908 h 1492"/>
                    <a:gd name="T52" fmla="*/ 0 w 1398"/>
                    <a:gd name="T53" fmla="*/ 700 h 1492"/>
                    <a:gd name="T54" fmla="*/ 861 w 1398"/>
                    <a:gd name="T55" fmla="*/ 0 h 1492"/>
                    <a:gd name="T56" fmla="*/ 993 w 1398"/>
                    <a:gd name="T57" fmla="*/ 243 h 1492"/>
                    <a:gd name="T58" fmla="*/ 1104 w 1398"/>
                    <a:gd name="T59" fmla="*/ 484 h 1492"/>
                    <a:gd name="T60" fmla="*/ 1195 w 1398"/>
                    <a:gd name="T61" fmla="*/ 723 h 1492"/>
                    <a:gd name="T62" fmla="*/ 1268 w 1398"/>
                    <a:gd name="T63" fmla="*/ 967 h 1492"/>
                    <a:gd name="T64" fmla="*/ 1324 w 1398"/>
                    <a:gd name="T65" fmla="*/ 1210 h 1492"/>
                    <a:gd name="T66" fmla="*/ 1363 w 1398"/>
                    <a:gd name="T67" fmla="*/ 1452 h 1492"/>
                    <a:gd name="T68" fmla="*/ 1387 w 1398"/>
                    <a:gd name="T69" fmla="*/ 1696 h 1492"/>
                    <a:gd name="T70" fmla="*/ 1397 w 1398"/>
                    <a:gd name="T71" fmla="*/ 1945 h 1492"/>
                    <a:gd name="T72" fmla="*/ 1397 w 1398"/>
                    <a:gd name="T73" fmla="*/ 2172 h 1492"/>
                    <a:gd name="T74" fmla="*/ 1395 w 1398"/>
                    <a:gd name="T75" fmla="*/ 2409 h 1492"/>
                    <a:gd name="T76" fmla="*/ 1388 w 1398"/>
                    <a:gd name="T77" fmla="*/ 2655 h 1492"/>
                    <a:gd name="T78" fmla="*/ 1372 w 1398"/>
                    <a:gd name="T79" fmla="*/ 2902 h 1492"/>
                    <a:gd name="T80" fmla="*/ 1343 w 1398"/>
                    <a:gd name="T81" fmla="*/ 3146 h 1492"/>
                    <a:gd name="T82" fmla="*/ 1297 w 1398"/>
                    <a:gd name="T83" fmla="*/ 3377 h 1492"/>
                    <a:gd name="T84" fmla="*/ 1232 w 1398"/>
                    <a:gd name="T85" fmla="*/ 3595 h 1492"/>
                    <a:gd name="T86" fmla="*/ 1143 w 1398"/>
                    <a:gd name="T87" fmla="*/ 3790 h 14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98"/>
                    <a:gd name="T133" fmla="*/ 0 h 1492"/>
                    <a:gd name="T134" fmla="*/ 1398 w 1398"/>
                    <a:gd name="T135" fmla="*/ 1492 h 14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98" h="1492">
                      <a:moveTo>
                        <a:pt x="1143" y="1491"/>
                      </a:moveTo>
                      <a:lnTo>
                        <a:pt x="17" y="1259"/>
                      </a:lnTo>
                      <a:lnTo>
                        <a:pt x="23" y="1252"/>
                      </a:lnTo>
                      <a:lnTo>
                        <a:pt x="24" y="1242"/>
                      </a:lnTo>
                      <a:lnTo>
                        <a:pt x="22" y="1230"/>
                      </a:lnTo>
                      <a:lnTo>
                        <a:pt x="18" y="1217"/>
                      </a:lnTo>
                      <a:lnTo>
                        <a:pt x="14" y="1204"/>
                      </a:lnTo>
                      <a:lnTo>
                        <a:pt x="12" y="1192"/>
                      </a:lnTo>
                      <a:lnTo>
                        <a:pt x="12" y="1182"/>
                      </a:lnTo>
                      <a:lnTo>
                        <a:pt x="17" y="1174"/>
                      </a:lnTo>
                      <a:lnTo>
                        <a:pt x="78" y="1130"/>
                      </a:lnTo>
                      <a:lnTo>
                        <a:pt x="137" y="1088"/>
                      </a:lnTo>
                      <a:lnTo>
                        <a:pt x="191" y="1046"/>
                      </a:lnTo>
                      <a:lnTo>
                        <a:pt x="240" y="1005"/>
                      </a:lnTo>
                      <a:lnTo>
                        <a:pt x="281" y="962"/>
                      </a:lnTo>
                      <a:lnTo>
                        <a:pt x="312" y="917"/>
                      </a:lnTo>
                      <a:lnTo>
                        <a:pt x="333" y="870"/>
                      </a:lnTo>
                      <a:lnTo>
                        <a:pt x="340" y="818"/>
                      </a:lnTo>
                      <a:lnTo>
                        <a:pt x="335" y="736"/>
                      </a:lnTo>
                      <a:lnTo>
                        <a:pt x="321" y="661"/>
                      </a:lnTo>
                      <a:lnTo>
                        <a:pt x="297" y="593"/>
                      </a:lnTo>
                      <a:lnTo>
                        <a:pt x="263" y="531"/>
                      </a:lnTo>
                      <a:lnTo>
                        <a:pt x="217" y="477"/>
                      </a:lnTo>
                      <a:lnTo>
                        <a:pt x="159" y="430"/>
                      </a:lnTo>
                      <a:lnTo>
                        <a:pt x="88" y="390"/>
                      </a:lnTo>
                      <a:lnTo>
                        <a:pt x="5" y="357"/>
                      </a:lnTo>
                      <a:lnTo>
                        <a:pt x="0" y="276"/>
                      </a:lnTo>
                      <a:lnTo>
                        <a:pt x="861" y="0"/>
                      </a:lnTo>
                      <a:lnTo>
                        <a:pt x="993" y="95"/>
                      </a:lnTo>
                      <a:lnTo>
                        <a:pt x="1104" y="190"/>
                      </a:lnTo>
                      <a:lnTo>
                        <a:pt x="1195" y="285"/>
                      </a:lnTo>
                      <a:lnTo>
                        <a:pt x="1268" y="381"/>
                      </a:lnTo>
                      <a:lnTo>
                        <a:pt x="1324" y="476"/>
                      </a:lnTo>
                      <a:lnTo>
                        <a:pt x="1363" y="572"/>
                      </a:lnTo>
                      <a:lnTo>
                        <a:pt x="1387" y="668"/>
                      </a:lnTo>
                      <a:lnTo>
                        <a:pt x="1397" y="765"/>
                      </a:lnTo>
                      <a:lnTo>
                        <a:pt x="1397" y="854"/>
                      </a:lnTo>
                      <a:lnTo>
                        <a:pt x="1395" y="948"/>
                      </a:lnTo>
                      <a:lnTo>
                        <a:pt x="1388" y="1045"/>
                      </a:lnTo>
                      <a:lnTo>
                        <a:pt x="1372" y="1142"/>
                      </a:lnTo>
                      <a:lnTo>
                        <a:pt x="1343" y="1238"/>
                      </a:lnTo>
                      <a:lnTo>
                        <a:pt x="1297" y="1329"/>
                      </a:lnTo>
                      <a:lnTo>
                        <a:pt x="1232" y="1414"/>
                      </a:lnTo>
                      <a:lnTo>
                        <a:pt x="1143" y="1491"/>
                      </a:lnTo>
                    </a:path>
                  </a:pathLst>
                </a:custGeom>
                <a:solidFill>
                  <a:schemeClr val="hlink">
                    <a:alpha val="50195"/>
                  </a:schemeClr>
                </a:solidFill>
                <a:ln w="12700" cap="rnd">
                  <a:solidFill>
                    <a:srgbClr val="4F80FF"/>
                  </a:solidFill>
                  <a:round/>
                  <a:headEnd/>
                  <a:tailEnd/>
                </a:ln>
              </p:spPr>
              <p:txBody>
                <a:bodyPr/>
                <a:lstStyle/>
                <a:p>
                  <a:endParaRPr lang="en-US"/>
                </a:p>
              </p:txBody>
            </p:sp>
            <p:sp>
              <p:nvSpPr>
                <p:cNvPr id="17475" name="Freeform 21"/>
                <p:cNvSpPr>
                  <a:spLocks/>
                </p:cNvSpPr>
                <p:nvPr/>
              </p:nvSpPr>
              <p:spPr bwMode="auto">
                <a:xfrm>
                  <a:off x="4076" y="2811"/>
                  <a:ext cx="1123" cy="372"/>
                </a:xfrm>
                <a:custGeom>
                  <a:avLst/>
                  <a:gdLst>
                    <a:gd name="T0" fmla="*/ 1122 w 1123"/>
                    <a:gd name="T1" fmla="*/ 593 h 318"/>
                    <a:gd name="T2" fmla="*/ 1122 w 1123"/>
                    <a:gd name="T3" fmla="*/ 813 h 318"/>
                    <a:gd name="T4" fmla="*/ 0 w 1123"/>
                    <a:gd name="T5" fmla="*/ 218 h 318"/>
                    <a:gd name="T6" fmla="*/ 0 w 1123"/>
                    <a:gd name="T7" fmla="*/ 0 h 318"/>
                    <a:gd name="T8" fmla="*/ 1122 w 1123"/>
                    <a:gd name="T9" fmla="*/ 593 h 318"/>
                    <a:gd name="T10" fmla="*/ 0 60000 65536"/>
                    <a:gd name="T11" fmla="*/ 0 60000 65536"/>
                    <a:gd name="T12" fmla="*/ 0 60000 65536"/>
                    <a:gd name="T13" fmla="*/ 0 60000 65536"/>
                    <a:gd name="T14" fmla="*/ 0 60000 65536"/>
                    <a:gd name="T15" fmla="*/ 0 w 1123"/>
                    <a:gd name="T16" fmla="*/ 0 h 318"/>
                    <a:gd name="T17" fmla="*/ 1123 w 1123"/>
                    <a:gd name="T18" fmla="*/ 318 h 318"/>
                  </a:gdLst>
                  <a:ahLst/>
                  <a:cxnLst>
                    <a:cxn ang="T10">
                      <a:pos x="T0" y="T1"/>
                    </a:cxn>
                    <a:cxn ang="T11">
                      <a:pos x="T2" y="T3"/>
                    </a:cxn>
                    <a:cxn ang="T12">
                      <a:pos x="T4" y="T5"/>
                    </a:cxn>
                    <a:cxn ang="T13">
                      <a:pos x="T6" y="T7"/>
                    </a:cxn>
                    <a:cxn ang="T14">
                      <a:pos x="T8" y="T9"/>
                    </a:cxn>
                  </a:cxnLst>
                  <a:rect l="T15" t="T16" r="T17" b="T18"/>
                  <a:pathLst>
                    <a:path w="1123" h="318">
                      <a:moveTo>
                        <a:pt x="1122" y="231"/>
                      </a:moveTo>
                      <a:lnTo>
                        <a:pt x="1122" y="317"/>
                      </a:lnTo>
                      <a:lnTo>
                        <a:pt x="0" y="85"/>
                      </a:lnTo>
                      <a:lnTo>
                        <a:pt x="0" y="0"/>
                      </a:lnTo>
                      <a:lnTo>
                        <a:pt x="1122" y="231"/>
                      </a:lnTo>
                    </a:path>
                  </a:pathLst>
                </a:custGeom>
                <a:solidFill>
                  <a:srgbClr val="009932">
                    <a:alpha val="50195"/>
                  </a:srgbClr>
                </a:solidFill>
                <a:ln w="12700" cap="rnd">
                  <a:solidFill>
                    <a:srgbClr val="009932"/>
                  </a:solidFill>
                  <a:round/>
                  <a:headEnd/>
                  <a:tailEnd/>
                </a:ln>
              </p:spPr>
              <p:txBody>
                <a:bodyPr/>
                <a:lstStyle/>
                <a:p>
                  <a:endParaRPr lang="en-US"/>
                </a:p>
              </p:txBody>
            </p:sp>
            <p:sp>
              <p:nvSpPr>
                <p:cNvPr id="17476" name="Freeform 22"/>
                <p:cNvSpPr>
                  <a:spLocks/>
                </p:cNvSpPr>
                <p:nvPr/>
              </p:nvSpPr>
              <p:spPr bwMode="auto">
                <a:xfrm>
                  <a:off x="4065" y="1442"/>
                  <a:ext cx="1411" cy="1644"/>
                </a:xfrm>
                <a:custGeom>
                  <a:avLst/>
                  <a:gdLst>
                    <a:gd name="T0" fmla="*/ 1143 w 1411"/>
                    <a:gd name="T1" fmla="*/ 3578 h 1407"/>
                    <a:gd name="T2" fmla="*/ 17 w 1411"/>
                    <a:gd name="T3" fmla="*/ 2988 h 1407"/>
                    <a:gd name="T4" fmla="*/ 90 w 1411"/>
                    <a:gd name="T5" fmla="*/ 2859 h 1407"/>
                    <a:gd name="T6" fmla="*/ 154 w 1411"/>
                    <a:gd name="T7" fmla="*/ 2731 h 1407"/>
                    <a:gd name="T8" fmla="*/ 210 w 1411"/>
                    <a:gd name="T9" fmla="*/ 2596 h 1407"/>
                    <a:gd name="T10" fmla="*/ 256 w 1411"/>
                    <a:gd name="T11" fmla="*/ 2456 h 1407"/>
                    <a:gd name="T12" fmla="*/ 292 w 1411"/>
                    <a:gd name="T13" fmla="*/ 2312 h 1407"/>
                    <a:gd name="T14" fmla="*/ 318 w 1411"/>
                    <a:gd name="T15" fmla="*/ 2170 h 1407"/>
                    <a:gd name="T16" fmla="*/ 334 w 1411"/>
                    <a:gd name="T17" fmla="*/ 2018 h 1407"/>
                    <a:gd name="T18" fmla="*/ 340 w 1411"/>
                    <a:gd name="T19" fmla="*/ 1864 h 1407"/>
                    <a:gd name="T20" fmla="*/ 337 w 1411"/>
                    <a:gd name="T21" fmla="*/ 1694 h 1407"/>
                    <a:gd name="T22" fmla="*/ 325 w 1411"/>
                    <a:gd name="T23" fmla="*/ 1535 h 1407"/>
                    <a:gd name="T24" fmla="*/ 304 w 1411"/>
                    <a:gd name="T25" fmla="*/ 1385 h 1407"/>
                    <a:gd name="T26" fmla="*/ 272 w 1411"/>
                    <a:gd name="T27" fmla="*/ 1241 h 1407"/>
                    <a:gd name="T28" fmla="*/ 227 w 1411"/>
                    <a:gd name="T29" fmla="*/ 1104 h 1407"/>
                    <a:gd name="T30" fmla="*/ 168 w 1411"/>
                    <a:gd name="T31" fmla="*/ 972 h 1407"/>
                    <a:gd name="T32" fmla="*/ 92 w 1411"/>
                    <a:gd name="T33" fmla="*/ 837 h 1407"/>
                    <a:gd name="T34" fmla="*/ 0 w 1411"/>
                    <a:gd name="T35" fmla="*/ 700 h 1407"/>
                    <a:gd name="T36" fmla="*/ 870 w 1411"/>
                    <a:gd name="T37" fmla="*/ 0 h 1407"/>
                    <a:gd name="T38" fmla="*/ 1005 w 1411"/>
                    <a:gd name="T39" fmla="*/ 254 h 1407"/>
                    <a:gd name="T40" fmla="*/ 1115 w 1411"/>
                    <a:gd name="T41" fmla="*/ 492 h 1407"/>
                    <a:gd name="T42" fmla="*/ 1204 w 1411"/>
                    <a:gd name="T43" fmla="*/ 727 h 1407"/>
                    <a:gd name="T44" fmla="*/ 1272 w 1411"/>
                    <a:gd name="T45" fmla="*/ 956 h 1407"/>
                    <a:gd name="T46" fmla="*/ 1324 w 1411"/>
                    <a:gd name="T47" fmla="*/ 1188 h 1407"/>
                    <a:gd name="T48" fmla="*/ 1363 w 1411"/>
                    <a:gd name="T49" fmla="*/ 1434 h 1407"/>
                    <a:gd name="T50" fmla="*/ 1391 w 1411"/>
                    <a:gd name="T51" fmla="*/ 1692 h 1407"/>
                    <a:gd name="T52" fmla="*/ 1410 w 1411"/>
                    <a:gd name="T53" fmla="*/ 1966 h 1407"/>
                    <a:gd name="T54" fmla="*/ 1410 w 1411"/>
                    <a:gd name="T55" fmla="*/ 2222 h 1407"/>
                    <a:gd name="T56" fmla="*/ 1407 w 1411"/>
                    <a:gd name="T57" fmla="*/ 2433 h 1407"/>
                    <a:gd name="T58" fmla="*/ 1399 w 1411"/>
                    <a:gd name="T59" fmla="*/ 2613 h 1407"/>
                    <a:gd name="T60" fmla="*/ 1380 w 1411"/>
                    <a:gd name="T61" fmla="*/ 2779 h 1407"/>
                    <a:gd name="T62" fmla="*/ 1349 w 1411"/>
                    <a:gd name="T63" fmla="*/ 2943 h 1407"/>
                    <a:gd name="T64" fmla="*/ 1301 w 1411"/>
                    <a:gd name="T65" fmla="*/ 3120 h 1407"/>
                    <a:gd name="T66" fmla="*/ 1234 w 1411"/>
                    <a:gd name="T67" fmla="*/ 3325 h 1407"/>
                    <a:gd name="T68" fmla="*/ 1143 w 1411"/>
                    <a:gd name="T69" fmla="*/ 3578 h 14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11"/>
                    <a:gd name="T106" fmla="*/ 0 h 1407"/>
                    <a:gd name="T107" fmla="*/ 1411 w 1411"/>
                    <a:gd name="T108" fmla="*/ 1407 h 14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11" h="1407">
                      <a:moveTo>
                        <a:pt x="1143" y="1406"/>
                      </a:moveTo>
                      <a:lnTo>
                        <a:pt x="17" y="1174"/>
                      </a:lnTo>
                      <a:lnTo>
                        <a:pt x="90" y="1124"/>
                      </a:lnTo>
                      <a:lnTo>
                        <a:pt x="154" y="1073"/>
                      </a:lnTo>
                      <a:lnTo>
                        <a:pt x="210" y="1020"/>
                      </a:lnTo>
                      <a:lnTo>
                        <a:pt x="256" y="965"/>
                      </a:lnTo>
                      <a:lnTo>
                        <a:pt x="292" y="909"/>
                      </a:lnTo>
                      <a:lnTo>
                        <a:pt x="318" y="852"/>
                      </a:lnTo>
                      <a:lnTo>
                        <a:pt x="334" y="793"/>
                      </a:lnTo>
                      <a:lnTo>
                        <a:pt x="340" y="733"/>
                      </a:lnTo>
                      <a:lnTo>
                        <a:pt x="337" y="666"/>
                      </a:lnTo>
                      <a:lnTo>
                        <a:pt x="325" y="603"/>
                      </a:lnTo>
                      <a:lnTo>
                        <a:pt x="304" y="544"/>
                      </a:lnTo>
                      <a:lnTo>
                        <a:pt x="272" y="488"/>
                      </a:lnTo>
                      <a:lnTo>
                        <a:pt x="227" y="434"/>
                      </a:lnTo>
                      <a:lnTo>
                        <a:pt x="168" y="382"/>
                      </a:lnTo>
                      <a:lnTo>
                        <a:pt x="92" y="329"/>
                      </a:lnTo>
                      <a:lnTo>
                        <a:pt x="0" y="276"/>
                      </a:lnTo>
                      <a:lnTo>
                        <a:pt x="870" y="0"/>
                      </a:lnTo>
                      <a:lnTo>
                        <a:pt x="1005" y="99"/>
                      </a:lnTo>
                      <a:lnTo>
                        <a:pt x="1115" y="193"/>
                      </a:lnTo>
                      <a:lnTo>
                        <a:pt x="1204" y="285"/>
                      </a:lnTo>
                      <a:lnTo>
                        <a:pt x="1272" y="376"/>
                      </a:lnTo>
                      <a:lnTo>
                        <a:pt x="1324" y="467"/>
                      </a:lnTo>
                      <a:lnTo>
                        <a:pt x="1363" y="563"/>
                      </a:lnTo>
                      <a:lnTo>
                        <a:pt x="1391" y="664"/>
                      </a:lnTo>
                      <a:lnTo>
                        <a:pt x="1410" y="772"/>
                      </a:lnTo>
                      <a:lnTo>
                        <a:pt x="1410" y="873"/>
                      </a:lnTo>
                      <a:lnTo>
                        <a:pt x="1407" y="956"/>
                      </a:lnTo>
                      <a:lnTo>
                        <a:pt x="1399" y="1027"/>
                      </a:lnTo>
                      <a:lnTo>
                        <a:pt x="1380" y="1092"/>
                      </a:lnTo>
                      <a:lnTo>
                        <a:pt x="1349" y="1156"/>
                      </a:lnTo>
                      <a:lnTo>
                        <a:pt x="1301" y="1226"/>
                      </a:lnTo>
                      <a:lnTo>
                        <a:pt x="1234" y="1307"/>
                      </a:lnTo>
                      <a:lnTo>
                        <a:pt x="1143" y="1406"/>
                      </a:lnTo>
                    </a:path>
                  </a:pathLst>
                </a:custGeom>
                <a:solidFill>
                  <a:srgbClr val="9999FF"/>
                </a:solidFill>
                <a:ln w="12700" cap="rnd">
                  <a:noFill/>
                  <a:round/>
                  <a:headEnd/>
                  <a:tailEnd/>
                </a:ln>
                <a:effectLst>
                  <a:prstShdw prst="shdw17" dist="17961" dir="2700000">
                    <a:srgbClr val="5C5C99"/>
                  </a:prstShdw>
                </a:effectLst>
              </p:spPr>
              <p:txBody>
                <a:bodyPr/>
                <a:lstStyle/>
                <a:p>
                  <a:endParaRPr lang="en-US"/>
                </a:p>
              </p:txBody>
            </p:sp>
            <p:grpSp>
              <p:nvGrpSpPr>
                <p:cNvPr id="17477" name="Group 23"/>
                <p:cNvGrpSpPr>
                  <a:grpSpLocks/>
                </p:cNvGrpSpPr>
                <p:nvPr/>
              </p:nvGrpSpPr>
              <p:grpSpPr bwMode="auto">
                <a:xfrm>
                  <a:off x="4558" y="1363"/>
                  <a:ext cx="515" cy="1062"/>
                  <a:chOff x="4558" y="1363"/>
                  <a:chExt cx="515" cy="1062"/>
                </a:xfrm>
              </p:grpSpPr>
              <p:sp>
                <p:nvSpPr>
                  <p:cNvPr id="17478" name="Freeform 24"/>
                  <p:cNvSpPr>
                    <a:spLocks/>
                  </p:cNvSpPr>
                  <p:nvPr/>
                </p:nvSpPr>
                <p:spPr bwMode="auto">
                  <a:xfrm>
                    <a:off x="4666" y="2072"/>
                    <a:ext cx="407" cy="353"/>
                  </a:xfrm>
                  <a:custGeom>
                    <a:avLst/>
                    <a:gdLst>
                      <a:gd name="T0" fmla="*/ 0 w 407"/>
                      <a:gd name="T1" fmla="*/ 0 h 302"/>
                      <a:gd name="T2" fmla="*/ 406 w 407"/>
                      <a:gd name="T3" fmla="*/ 0 h 302"/>
                      <a:gd name="T4" fmla="*/ 406 w 407"/>
                      <a:gd name="T5" fmla="*/ 767 h 302"/>
                      <a:gd name="T6" fmla="*/ 0 w 407"/>
                      <a:gd name="T7" fmla="*/ 767 h 302"/>
                      <a:gd name="T8" fmla="*/ 0 w 407"/>
                      <a:gd name="T9" fmla="*/ 0 h 302"/>
                      <a:gd name="T10" fmla="*/ 0 60000 65536"/>
                      <a:gd name="T11" fmla="*/ 0 60000 65536"/>
                      <a:gd name="T12" fmla="*/ 0 60000 65536"/>
                      <a:gd name="T13" fmla="*/ 0 60000 65536"/>
                      <a:gd name="T14" fmla="*/ 0 60000 65536"/>
                      <a:gd name="T15" fmla="*/ 0 w 407"/>
                      <a:gd name="T16" fmla="*/ 0 h 302"/>
                      <a:gd name="T17" fmla="*/ 407 w 407"/>
                      <a:gd name="T18" fmla="*/ 302 h 302"/>
                    </a:gdLst>
                    <a:ahLst/>
                    <a:cxnLst>
                      <a:cxn ang="T10">
                        <a:pos x="T0" y="T1"/>
                      </a:cxn>
                      <a:cxn ang="T11">
                        <a:pos x="T2" y="T3"/>
                      </a:cxn>
                      <a:cxn ang="T12">
                        <a:pos x="T4" y="T5"/>
                      </a:cxn>
                      <a:cxn ang="T13">
                        <a:pos x="T6" y="T7"/>
                      </a:cxn>
                      <a:cxn ang="T14">
                        <a:pos x="T8" y="T9"/>
                      </a:cxn>
                    </a:cxnLst>
                    <a:rect l="T15" t="T16" r="T17" b="T18"/>
                    <a:pathLst>
                      <a:path w="407" h="302">
                        <a:moveTo>
                          <a:pt x="0" y="0"/>
                        </a:moveTo>
                        <a:lnTo>
                          <a:pt x="406" y="0"/>
                        </a:lnTo>
                        <a:lnTo>
                          <a:pt x="406" y="301"/>
                        </a:lnTo>
                        <a:lnTo>
                          <a:pt x="0" y="301"/>
                        </a:lnTo>
                        <a:lnTo>
                          <a:pt x="0" y="0"/>
                        </a:lnTo>
                      </a:path>
                    </a:pathLst>
                  </a:custGeom>
                  <a:solidFill>
                    <a:srgbClr val="A5CCBF"/>
                  </a:solidFill>
                  <a:ln w="6350" cap="rnd">
                    <a:solidFill>
                      <a:schemeClr val="tx1"/>
                    </a:solidFill>
                    <a:round/>
                    <a:headEnd/>
                    <a:tailEnd/>
                  </a:ln>
                </p:spPr>
                <p:txBody>
                  <a:bodyPr/>
                  <a:lstStyle/>
                  <a:p>
                    <a:endParaRPr lang="en-US"/>
                  </a:p>
                </p:txBody>
              </p:sp>
              <p:sp>
                <p:nvSpPr>
                  <p:cNvPr id="17479" name="Freeform 25"/>
                  <p:cNvSpPr>
                    <a:spLocks/>
                  </p:cNvSpPr>
                  <p:nvPr/>
                </p:nvSpPr>
                <p:spPr bwMode="auto">
                  <a:xfrm>
                    <a:off x="4558" y="1746"/>
                    <a:ext cx="109" cy="679"/>
                  </a:xfrm>
                  <a:custGeom>
                    <a:avLst/>
                    <a:gdLst>
                      <a:gd name="T0" fmla="*/ 108 w 109"/>
                      <a:gd name="T1" fmla="*/ 711 h 581"/>
                      <a:gd name="T2" fmla="*/ 0 w 109"/>
                      <a:gd name="T3" fmla="*/ 0 h 581"/>
                      <a:gd name="T4" fmla="*/ 0 w 109"/>
                      <a:gd name="T5" fmla="*/ 767 h 581"/>
                      <a:gd name="T6" fmla="*/ 108 w 109"/>
                      <a:gd name="T7" fmla="*/ 1478 h 581"/>
                      <a:gd name="T8" fmla="*/ 108 w 109"/>
                      <a:gd name="T9" fmla="*/ 711 h 581"/>
                      <a:gd name="T10" fmla="*/ 0 60000 65536"/>
                      <a:gd name="T11" fmla="*/ 0 60000 65536"/>
                      <a:gd name="T12" fmla="*/ 0 60000 65536"/>
                      <a:gd name="T13" fmla="*/ 0 60000 65536"/>
                      <a:gd name="T14" fmla="*/ 0 60000 65536"/>
                      <a:gd name="T15" fmla="*/ 0 w 109"/>
                      <a:gd name="T16" fmla="*/ 0 h 581"/>
                      <a:gd name="T17" fmla="*/ 109 w 109"/>
                      <a:gd name="T18" fmla="*/ 581 h 581"/>
                    </a:gdLst>
                    <a:ahLst/>
                    <a:cxnLst>
                      <a:cxn ang="T10">
                        <a:pos x="T0" y="T1"/>
                      </a:cxn>
                      <a:cxn ang="T11">
                        <a:pos x="T2" y="T3"/>
                      </a:cxn>
                      <a:cxn ang="T12">
                        <a:pos x="T4" y="T5"/>
                      </a:cxn>
                      <a:cxn ang="T13">
                        <a:pos x="T6" y="T7"/>
                      </a:cxn>
                      <a:cxn ang="T14">
                        <a:pos x="T8" y="T9"/>
                      </a:cxn>
                    </a:cxnLst>
                    <a:rect l="T15" t="T16" r="T17" b="T18"/>
                    <a:pathLst>
                      <a:path w="109" h="581">
                        <a:moveTo>
                          <a:pt x="108" y="279"/>
                        </a:moveTo>
                        <a:lnTo>
                          <a:pt x="0" y="0"/>
                        </a:lnTo>
                        <a:lnTo>
                          <a:pt x="0" y="301"/>
                        </a:lnTo>
                        <a:lnTo>
                          <a:pt x="108" y="580"/>
                        </a:lnTo>
                        <a:lnTo>
                          <a:pt x="108" y="279"/>
                        </a:lnTo>
                      </a:path>
                    </a:pathLst>
                  </a:custGeom>
                  <a:solidFill>
                    <a:srgbClr val="A5CCBF"/>
                  </a:solidFill>
                  <a:ln w="6350" cap="rnd">
                    <a:solidFill>
                      <a:schemeClr val="tx1"/>
                    </a:solidFill>
                    <a:round/>
                    <a:headEnd/>
                    <a:tailEnd/>
                  </a:ln>
                </p:spPr>
                <p:txBody>
                  <a:bodyPr/>
                  <a:lstStyle/>
                  <a:p>
                    <a:endParaRPr lang="en-US"/>
                  </a:p>
                </p:txBody>
              </p:sp>
              <p:sp>
                <p:nvSpPr>
                  <p:cNvPr id="17480" name="Freeform 26"/>
                  <p:cNvSpPr>
                    <a:spLocks/>
                  </p:cNvSpPr>
                  <p:nvPr/>
                </p:nvSpPr>
                <p:spPr bwMode="auto">
                  <a:xfrm>
                    <a:off x="4558" y="1746"/>
                    <a:ext cx="515" cy="327"/>
                  </a:xfrm>
                  <a:custGeom>
                    <a:avLst/>
                    <a:gdLst>
                      <a:gd name="T0" fmla="*/ 108 w 515"/>
                      <a:gd name="T1" fmla="*/ 709 h 280"/>
                      <a:gd name="T2" fmla="*/ 0 w 515"/>
                      <a:gd name="T3" fmla="*/ 0 h 280"/>
                      <a:gd name="T4" fmla="*/ 406 w 515"/>
                      <a:gd name="T5" fmla="*/ 0 h 280"/>
                      <a:gd name="T6" fmla="*/ 514 w 515"/>
                      <a:gd name="T7" fmla="*/ 709 h 280"/>
                      <a:gd name="T8" fmla="*/ 108 w 515"/>
                      <a:gd name="T9" fmla="*/ 709 h 280"/>
                      <a:gd name="T10" fmla="*/ 0 60000 65536"/>
                      <a:gd name="T11" fmla="*/ 0 60000 65536"/>
                      <a:gd name="T12" fmla="*/ 0 60000 65536"/>
                      <a:gd name="T13" fmla="*/ 0 60000 65536"/>
                      <a:gd name="T14" fmla="*/ 0 60000 65536"/>
                      <a:gd name="T15" fmla="*/ 0 w 515"/>
                      <a:gd name="T16" fmla="*/ 0 h 280"/>
                      <a:gd name="T17" fmla="*/ 515 w 515"/>
                      <a:gd name="T18" fmla="*/ 280 h 280"/>
                    </a:gdLst>
                    <a:ahLst/>
                    <a:cxnLst>
                      <a:cxn ang="T10">
                        <a:pos x="T0" y="T1"/>
                      </a:cxn>
                      <a:cxn ang="T11">
                        <a:pos x="T2" y="T3"/>
                      </a:cxn>
                      <a:cxn ang="T12">
                        <a:pos x="T4" y="T5"/>
                      </a:cxn>
                      <a:cxn ang="T13">
                        <a:pos x="T6" y="T7"/>
                      </a:cxn>
                      <a:cxn ang="T14">
                        <a:pos x="T8" y="T9"/>
                      </a:cxn>
                    </a:cxnLst>
                    <a:rect l="T15" t="T16" r="T17" b="T18"/>
                    <a:pathLst>
                      <a:path w="515" h="280">
                        <a:moveTo>
                          <a:pt x="108" y="279"/>
                        </a:moveTo>
                        <a:lnTo>
                          <a:pt x="0" y="0"/>
                        </a:lnTo>
                        <a:lnTo>
                          <a:pt x="406" y="0"/>
                        </a:lnTo>
                        <a:lnTo>
                          <a:pt x="514" y="279"/>
                        </a:lnTo>
                        <a:lnTo>
                          <a:pt x="108" y="279"/>
                        </a:lnTo>
                      </a:path>
                    </a:pathLst>
                  </a:custGeom>
                  <a:solidFill>
                    <a:srgbClr val="A5CCBF"/>
                  </a:solidFill>
                  <a:ln w="6350" cap="rnd">
                    <a:solidFill>
                      <a:schemeClr val="tx1"/>
                    </a:solidFill>
                    <a:round/>
                    <a:headEnd/>
                    <a:tailEnd/>
                  </a:ln>
                </p:spPr>
                <p:txBody>
                  <a:bodyPr/>
                  <a:lstStyle/>
                  <a:p>
                    <a:endParaRPr lang="en-US"/>
                  </a:p>
                </p:txBody>
              </p:sp>
              <p:sp>
                <p:nvSpPr>
                  <p:cNvPr id="17481" name="Freeform 27"/>
                  <p:cNvSpPr>
                    <a:spLocks/>
                  </p:cNvSpPr>
                  <p:nvPr/>
                </p:nvSpPr>
                <p:spPr bwMode="auto">
                  <a:xfrm>
                    <a:off x="4815" y="1720"/>
                    <a:ext cx="204" cy="193"/>
                  </a:xfrm>
                  <a:custGeom>
                    <a:avLst/>
                    <a:gdLst>
                      <a:gd name="T0" fmla="*/ 0 w 204"/>
                      <a:gd name="T1" fmla="*/ 0 h 165"/>
                      <a:gd name="T2" fmla="*/ 203 w 204"/>
                      <a:gd name="T3" fmla="*/ 0 h 165"/>
                      <a:gd name="T4" fmla="*/ 203 w 204"/>
                      <a:gd name="T5" fmla="*/ 421 h 165"/>
                      <a:gd name="T6" fmla="*/ 0 w 204"/>
                      <a:gd name="T7" fmla="*/ 421 h 165"/>
                      <a:gd name="T8" fmla="*/ 0 w 204"/>
                      <a:gd name="T9" fmla="*/ 0 h 165"/>
                      <a:gd name="T10" fmla="*/ 0 60000 65536"/>
                      <a:gd name="T11" fmla="*/ 0 60000 65536"/>
                      <a:gd name="T12" fmla="*/ 0 60000 65536"/>
                      <a:gd name="T13" fmla="*/ 0 60000 65536"/>
                      <a:gd name="T14" fmla="*/ 0 60000 65536"/>
                      <a:gd name="T15" fmla="*/ 0 w 204"/>
                      <a:gd name="T16" fmla="*/ 0 h 165"/>
                      <a:gd name="T17" fmla="*/ 204 w 204"/>
                      <a:gd name="T18" fmla="*/ 165 h 165"/>
                    </a:gdLst>
                    <a:ahLst/>
                    <a:cxnLst>
                      <a:cxn ang="T10">
                        <a:pos x="T0" y="T1"/>
                      </a:cxn>
                      <a:cxn ang="T11">
                        <a:pos x="T2" y="T3"/>
                      </a:cxn>
                      <a:cxn ang="T12">
                        <a:pos x="T4" y="T5"/>
                      </a:cxn>
                      <a:cxn ang="T13">
                        <a:pos x="T6" y="T7"/>
                      </a:cxn>
                      <a:cxn ang="T14">
                        <a:pos x="T8" y="T9"/>
                      </a:cxn>
                    </a:cxnLst>
                    <a:rect l="T15" t="T16" r="T17" b="T18"/>
                    <a:pathLst>
                      <a:path w="204" h="165">
                        <a:moveTo>
                          <a:pt x="0" y="0"/>
                        </a:moveTo>
                        <a:lnTo>
                          <a:pt x="203" y="0"/>
                        </a:lnTo>
                        <a:lnTo>
                          <a:pt x="203" y="164"/>
                        </a:lnTo>
                        <a:lnTo>
                          <a:pt x="0" y="164"/>
                        </a:lnTo>
                        <a:lnTo>
                          <a:pt x="0" y="0"/>
                        </a:lnTo>
                      </a:path>
                    </a:pathLst>
                  </a:custGeom>
                  <a:solidFill>
                    <a:srgbClr val="A5CCBF"/>
                  </a:solidFill>
                  <a:ln w="6350" cap="rnd">
                    <a:solidFill>
                      <a:schemeClr val="tx1"/>
                    </a:solidFill>
                    <a:round/>
                    <a:headEnd/>
                    <a:tailEnd/>
                  </a:ln>
                </p:spPr>
                <p:txBody>
                  <a:bodyPr/>
                  <a:lstStyle/>
                  <a:p>
                    <a:endParaRPr lang="en-US"/>
                  </a:p>
                </p:txBody>
              </p:sp>
              <p:sp>
                <p:nvSpPr>
                  <p:cNvPr id="17482" name="Freeform 28"/>
                  <p:cNvSpPr>
                    <a:spLocks/>
                  </p:cNvSpPr>
                  <p:nvPr/>
                </p:nvSpPr>
                <p:spPr bwMode="auto">
                  <a:xfrm>
                    <a:off x="4761" y="1567"/>
                    <a:ext cx="55" cy="346"/>
                  </a:xfrm>
                  <a:custGeom>
                    <a:avLst/>
                    <a:gdLst>
                      <a:gd name="T0" fmla="*/ 54 w 55"/>
                      <a:gd name="T1" fmla="*/ 333 h 296"/>
                      <a:gd name="T2" fmla="*/ 0 w 55"/>
                      <a:gd name="T3" fmla="*/ 0 h 296"/>
                      <a:gd name="T4" fmla="*/ 0 w 55"/>
                      <a:gd name="T5" fmla="*/ 418 h 296"/>
                      <a:gd name="T6" fmla="*/ 54 w 55"/>
                      <a:gd name="T7" fmla="*/ 753 h 296"/>
                      <a:gd name="T8" fmla="*/ 54 w 55"/>
                      <a:gd name="T9" fmla="*/ 333 h 296"/>
                      <a:gd name="T10" fmla="*/ 0 60000 65536"/>
                      <a:gd name="T11" fmla="*/ 0 60000 65536"/>
                      <a:gd name="T12" fmla="*/ 0 60000 65536"/>
                      <a:gd name="T13" fmla="*/ 0 60000 65536"/>
                      <a:gd name="T14" fmla="*/ 0 60000 65536"/>
                      <a:gd name="T15" fmla="*/ 0 w 55"/>
                      <a:gd name="T16" fmla="*/ 0 h 296"/>
                      <a:gd name="T17" fmla="*/ 55 w 55"/>
                      <a:gd name="T18" fmla="*/ 296 h 296"/>
                    </a:gdLst>
                    <a:ahLst/>
                    <a:cxnLst>
                      <a:cxn ang="T10">
                        <a:pos x="T0" y="T1"/>
                      </a:cxn>
                      <a:cxn ang="T11">
                        <a:pos x="T2" y="T3"/>
                      </a:cxn>
                      <a:cxn ang="T12">
                        <a:pos x="T4" y="T5"/>
                      </a:cxn>
                      <a:cxn ang="T13">
                        <a:pos x="T6" y="T7"/>
                      </a:cxn>
                      <a:cxn ang="T14">
                        <a:pos x="T8" y="T9"/>
                      </a:cxn>
                    </a:cxnLst>
                    <a:rect l="T15" t="T16" r="T17" b="T18"/>
                    <a:pathLst>
                      <a:path w="55" h="296">
                        <a:moveTo>
                          <a:pt x="54" y="131"/>
                        </a:moveTo>
                        <a:lnTo>
                          <a:pt x="0" y="0"/>
                        </a:lnTo>
                        <a:lnTo>
                          <a:pt x="0" y="164"/>
                        </a:lnTo>
                        <a:lnTo>
                          <a:pt x="54" y="295"/>
                        </a:lnTo>
                        <a:lnTo>
                          <a:pt x="54" y="131"/>
                        </a:lnTo>
                      </a:path>
                    </a:pathLst>
                  </a:custGeom>
                  <a:solidFill>
                    <a:srgbClr val="A5CCBF"/>
                  </a:solidFill>
                  <a:ln w="6350" cap="rnd">
                    <a:solidFill>
                      <a:schemeClr val="tx1"/>
                    </a:solidFill>
                    <a:round/>
                    <a:headEnd/>
                    <a:tailEnd/>
                  </a:ln>
                </p:spPr>
                <p:txBody>
                  <a:bodyPr/>
                  <a:lstStyle/>
                  <a:p>
                    <a:endParaRPr lang="en-US"/>
                  </a:p>
                </p:txBody>
              </p:sp>
              <p:sp>
                <p:nvSpPr>
                  <p:cNvPr id="17483" name="Freeform 29"/>
                  <p:cNvSpPr>
                    <a:spLocks/>
                  </p:cNvSpPr>
                  <p:nvPr/>
                </p:nvSpPr>
                <p:spPr bwMode="auto">
                  <a:xfrm>
                    <a:off x="4761" y="1567"/>
                    <a:ext cx="258" cy="155"/>
                  </a:xfrm>
                  <a:custGeom>
                    <a:avLst/>
                    <a:gdLst>
                      <a:gd name="T0" fmla="*/ 54 w 258"/>
                      <a:gd name="T1" fmla="*/ 345 h 132"/>
                      <a:gd name="T2" fmla="*/ 0 w 258"/>
                      <a:gd name="T3" fmla="*/ 0 h 132"/>
                      <a:gd name="T4" fmla="*/ 203 w 258"/>
                      <a:gd name="T5" fmla="*/ 0 h 132"/>
                      <a:gd name="T6" fmla="*/ 257 w 258"/>
                      <a:gd name="T7" fmla="*/ 345 h 132"/>
                      <a:gd name="T8" fmla="*/ 54 w 258"/>
                      <a:gd name="T9" fmla="*/ 345 h 132"/>
                      <a:gd name="T10" fmla="*/ 0 60000 65536"/>
                      <a:gd name="T11" fmla="*/ 0 60000 65536"/>
                      <a:gd name="T12" fmla="*/ 0 60000 65536"/>
                      <a:gd name="T13" fmla="*/ 0 60000 65536"/>
                      <a:gd name="T14" fmla="*/ 0 60000 65536"/>
                      <a:gd name="T15" fmla="*/ 0 w 258"/>
                      <a:gd name="T16" fmla="*/ 0 h 132"/>
                      <a:gd name="T17" fmla="*/ 258 w 258"/>
                      <a:gd name="T18" fmla="*/ 132 h 132"/>
                    </a:gdLst>
                    <a:ahLst/>
                    <a:cxnLst>
                      <a:cxn ang="T10">
                        <a:pos x="T0" y="T1"/>
                      </a:cxn>
                      <a:cxn ang="T11">
                        <a:pos x="T2" y="T3"/>
                      </a:cxn>
                      <a:cxn ang="T12">
                        <a:pos x="T4" y="T5"/>
                      </a:cxn>
                      <a:cxn ang="T13">
                        <a:pos x="T6" y="T7"/>
                      </a:cxn>
                      <a:cxn ang="T14">
                        <a:pos x="T8" y="T9"/>
                      </a:cxn>
                    </a:cxnLst>
                    <a:rect l="T15" t="T16" r="T17" b="T18"/>
                    <a:pathLst>
                      <a:path w="258" h="132">
                        <a:moveTo>
                          <a:pt x="54" y="131"/>
                        </a:moveTo>
                        <a:lnTo>
                          <a:pt x="0" y="0"/>
                        </a:lnTo>
                        <a:lnTo>
                          <a:pt x="203" y="0"/>
                        </a:lnTo>
                        <a:lnTo>
                          <a:pt x="257" y="131"/>
                        </a:lnTo>
                        <a:lnTo>
                          <a:pt x="54" y="131"/>
                        </a:lnTo>
                      </a:path>
                    </a:pathLst>
                  </a:custGeom>
                  <a:solidFill>
                    <a:srgbClr val="A5CCBF"/>
                  </a:solidFill>
                  <a:ln w="6350" cap="rnd">
                    <a:solidFill>
                      <a:schemeClr val="tx1"/>
                    </a:solidFill>
                    <a:round/>
                    <a:headEnd/>
                    <a:tailEnd/>
                  </a:ln>
                </p:spPr>
                <p:txBody>
                  <a:bodyPr/>
                  <a:lstStyle/>
                  <a:p>
                    <a:endParaRPr lang="en-US"/>
                  </a:p>
                </p:txBody>
              </p:sp>
              <p:sp>
                <p:nvSpPr>
                  <p:cNvPr id="17484" name="Freeform 30"/>
                  <p:cNvSpPr>
                    <a:spLocks/>
                  </p:cNvSpPr>
                  <p:nvPr/>
                </p:nvSpPr>
                <p:spPr bwMode="auto">
                  <a:xfrm>
                    <a:off x="4635" y="1376"/>
                    <a:ext cx="86" cy="445"/>
                  </a:xfrm>
                  <a:custGeom>
                    <a:avLst/>
                    <a:gdLst>
                      <a:gd name="T0" fmla="*/ 0 w 86"/>
                      <a:gd name="T1" fmla="*/ 932 h 381"/>
                      <a:gd name="T2" fmla="*/ 9 w 86"/>
                      <a:gd name="T3" fmla="*/ 0 h 381"/>
                      <a:gd name="T4" fmla="*/ 76 w 86"/>
                      <a:gd name="T5" fmla="*/ 0 h 381"/>
                      <a:gd name="T6" fmla="*/ 85 w 86"/>
                      <a:gd name="T7" fmla="*/ 932 h 381"/>
                      <a:gd name="T8" fmla="*/ 84 w 86"/>
                      <a:gd name="T9" fmla="*/ 936 h 381"/>
                      <a:gd name="T10" fmla="*/ 81 w 86"/>
                      <a:gd name="T11" fmla="*/ 943 h 381"/>
                      <a:gd name="T12" fmla="*/ 77 w 86"/>
                      <a:gd name="T13" fmla="*/ 950 h 381"/>
                      <a:gd name="T14" fmla="*/ 71 w 86"/>
                      <a:gd name="T15" fmla="*/ 955 h 381"/>
                      <a:gd name="T16" fmla="*/ 64 w 86"/>
                      <a:gd name="T17" fmla="*/ 959 h 381"/>
                      <a:gd name="T18" fmla="*/ 57 w 86"/>
                      <a:gd name="T19" fmla="*/ 961 h 381"/>
                      <a:gd name="T20" fmla="*/ 50 w 86"/>
                      <a:gd name="T21" fmla="*/ 966 h 381"/>
                      <a:gd name="T22" fmla="*/ 43 w 86"/>
                      <a:gd name="T23" fmla="*/ 966 h 381"/>
                      <a:gd name="T24" fmla="*/ 35 w 86"/>
                      <a:gd name="T25" fmla="*/ 966 h 381"/>
                      <a:gd name="T26" fmla="*/ 28 w 86"/>
                      <a:gd name="T27" fmla="*/ 961 h 381"/>
                      <a:gd name="T28" fmla="*/ 21 w 86"/>
                      <a:gd name="T29" fmla="*/ 959 h 381"/>
                      <a:gd name="T30" fmla="*/ 14 w 86"/>
                      <a:gd name="T31" fmla="*/ 955 h 381"/>
                      <a:gd name="T32" fmla="*/ 8 w 86"/>
                      <a:gd name="T33" fmla="*/ 950 h 381"/>
                      <a:gd name="T34" fmla="*/ 4 w 86"/>
                      <a:gd name="T35" fmla="*/ 943 h 381"/>
                      <a:gd name="T36" fmla="*/ 1 w 86"/>
                      <a:gd name="T37" fmla="*/ 936 h 381"/>
                      <a:gd name="T38" fmla="*/ 0 w 86"/>
                      <a:gd name="T39" fmla="*/ 932 h 3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6"/>
                      <a:gd name="T61" fmla="*/ 0 h 381"/>
                      <a:gd name="T62" fmla="*/ 86 w 86"/>
                      <a:gd name="T63" fmla="*/ 381 h 3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6" h="381">
                        <a:moveTo>
                          <a:pt x="0" y="367"/>
                        </a:moveTo>
                        <a:lnTo>
                          <a:pt x="9" y="0"/>
                        </a:lnTo>
                        <a:lnTo>
                          <a:pt x="76" y="0"/>
                        </a:lnTo>
                        <a:lnTo>
                          <a:pt x="85" y="367"/>
                        </a:lnTo>
                        <a:lnTo>
                          <a:pt x="84" y="369"/>
                        </a:lnTo>
                        <a:lnTo>
                          <a:pt x="81" y="372"/>
                        </a:lnTo>
                        <a:lnTo>
                          <a:pt x="77" y="374"/>
                        </a:lnTo>
                        <a:lnTo>
                          <a:pt x="71" y="376"/>
                        </a:lnTo>
                        <a:lnTo>
                          <a:pt x="64" y="378"/>
                        </a:lnTo>
                        <a:lnTo>
                          <a:pt x="57" y="379"/>
                        </a:lnTo>
                        <a:lnTo>
                          <a:pt x="50" y="380"/>
                        </a:lnTo>
                        <a:lnTo>
                          <a:pt x="43" y="380"/>
                        </a:lnTo>
                        <a:lnTo>
                          <a:pt x="35" y="380"/>
                        </a:lnTo>
                        <a:lnTo>
                          <a:pt x="28" y="379"/>
                        </a:lnTo>
                        <a:lnTo>
                          <a:pt x="21" y="378"/>
                        </a:lnTo>
                        <a:lnTo>
                          <a:pt x="14" y="376"/>
                        </a:lnTo>
                        <a:lnTo>
                          <a:pt x="8" y="374"/>
                        </a:lnTo>
                        <a:lnTo>
                          <a:pt x="4" y="372"/>
                        </a:lnTo>
                        <a:lnTo>
                          <a:pt x="1" y="369"/>
                        </a:lnTo>
                        <a:lnTo>
                          <a:pt x="0" y="367"/>
                        </a:lnTo>
                      </a:path>
                    </a:pathLst>
                  </a:custGeom>
                  <a:solidFill>
                    <a:srgbClr val="A5CCBF"/>
                  </a:solidFill>
                  <a:ln w="6350" cap="rnd">
                    <a:solidFill>
                      <a:schemeClr val="tx1"/>
                    </a:solidFill>
                    <a:round/>
                    <a:headEnd/>
                    <a:tailEnd/>
                  </a:ln>
                </p:spPr>
                <p:txBody>
                  <a:bodyPr/>
                  <a:lstStyle/>
                  <a:p>
                    <a:endParaRPr lang="en-US"/>
                  </a:p>
                </p:txBody>
              </p:sp>
              <p:sp>
                <p:nvSpPr>
                  <p:cNvPr id="17485" name="Freeform 31"/>
                  <p:cNvSpPr>
                    <a:spLocks/>
                  </p:cNvSpPr>
                  <p:nvPr/>
                </p:nvSpPr>
                <p:spPr bwMode="auto">
                  <a:xfrm>
                    <a:off x="4644" y="1363"/>
                    <a:ext cx="68" cy="37"/>
                  </a:xfrm>
                  <a:custGeom>
                    <a:avLst/>
                    <a:gdLst>
                      <a:gd name="T0" fmla="*/ 0 w 68"/>
                      <a:gd name="T1" fmla="*/ 39 h 32"/>
                      <a:gd name="T2" fmla="*/ 0 w 68"/>
                      <a:gd name="T3" fmla="*/ 29 h 32"/>
                      <a:gd name="T4" fmla="*/ 2 w 68"/>
                      <a:gd name="T5" fmla="*/ 25 h 32"/>
                      <a:gd name="T6" fmla="*/ 5 w 68"/>
                      <a:gd name="T7" fmla="*/ 16 h 32"/>
                      <a:gd name="T8" fmla="*/ 10 w 68"/>
                      <a:gd name="T9" fmla="*/ 12 h 32"/>
                      <a:gd name="T10" fmla="*/ 15 w 68"/>
                      <a:gd name="T11" fmla="*/ 3 h 32"/>
                      <a:gd name="T12" fmla="*/ 20 w 68"/>
                      <a:gd name="T13" fmla="*/ 1 h 32"/>
                      <a:gd name="T14" fmla="*/ 27 w 68"/>
                      <a:gd name="T15" fmla="*/ 0 h 32"/>
                      <a:gd name="T16" fmla="*/ 34 w 68"/>
                      <a:gd name="T17" fmla="*/ 0 h 32"/>
                      <a:gd name="T18" fmla="*/ 40 w 68"/>
                      <a:gd name="T19" fmla="*/ 0 h 32"/>
                      <a:gd name="T20" fmla="*/ 47 w 68"/>
                      <a:gd name="T21" fmla="*/ 1 h 32"/>
                      <a:gd name="T22" fmla="*/ 52 w 68"/>
                      <a:gd name="T23" fmla="*/ 3 h 32"/>
                      <a:gd name="T24" fmla="*/ 58 w 68"/>
                      <a:gd name="T25" fmla="*/ 12 h 32"/>
                      <a:gd name="T26" fmla="*/ 62 w 68"/>
                      <a:gd name="T27" fmla="*/ 16 h 32"/>
                      <a:gd name="T28" fmla="*/ 64 w 68"/>
                      <a:gd name="T29" fmla="*/ 25 h 32"/>
                      <a:gd name="T30" fmla="*/ 67 w 68"/>
                      <a:gd name="T31" fmla="*/ 29 h 32"/>
                      <a:gd name="T32" fmla="*/ 67 w 68"/>
                      <a:gd name="T33" fmla="*/ 39 h 32"/>
                      <a:gd name="T34" fmla="*/ 67 w 68"/>
                      <a:gd name="T35" fmla="*/ 43 h 32"/>
                      <a:gd name="T36" fmla="*/ 64 w 68"/>
                      <a:gd name="T37" fmla="*/ 50 h 32"/>
                      <a:gd name="T38" fmla="*/ 62 w 68"/>
                      <a:gd name="T39" fmla="*/ 58 h 32"/>
                      <a:gd name="T40" fmla="*/ 58 w 68"/>
                      <a:gd name="T41" fmla="*/ 61 h 32"/>
                      <a:gd name="T42" fmla="*/ 52 w 68"/>
                      <a:gd name="T43" fmla="*/ 67 h 32"/>
                      <a:gd name="T44" fmla="*/ 47 w 68"/>
                      <a:gd name="T45" fmla="*/ 69 h 32"/>
                      <a:gd name="T46" fmla="*/ 40 w 68"/>
                      <a:gd name="T47" fmla="*/ 71 h 32"/>
                      <a:gd name="T48" fmla="*/ 34 w 68"/>
                      <a:gd name="T49" fmla="*/ 76 h 32"/>
                      <a:gd name="T50" fmla="*/ 27 w 68"/>
                      <a:gd name="T51" fmla="*/ 71 h 32"/>
                      <a:gd name="T52" fmla="*/ 20 w 68"/>
                      <a:gd name="T53" fmla="*/ 69 h 32"/>
                      <a:gd name="T54" fmla="*/ 15 w 68"/>
                      <a:gd name="T55" fmla="*/ 67 h 32"/>
                      <a:gd name="T56" fmla="*/ 10 w 68"/>
                      <a:gd name="T57" fmla="*/ 61 h 32"/>
                      <a:gd name="T58" fmla="*/ 5 w 68"/>
                      <a:gd name="T59" fmla="*/ 58 h 32"/>
                      <a:gd name="T60" fmla="*/ 2 w 68"/>
                      <a:gd name="T61" fmla="*/ 50 h 32"/>
                      <a:gd name="T62" fmla="*/ 0 w 68"/>
                      <a:gd name="T63" fmla="*/ 43 h 32"/>
                      <a:gd name="T64" fmla="*/ 0 w 68"/>
                      <a:gd name="T65" fmla="*/ 39 h 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8"/>
                      <a:gd name="T100" fmla="*/ 0 h 32"/>
                      <a:gd name="T101" fmla="*/ 68 w 68"/>
                      <a:gd name="T102" fmla="*/ 32 h 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8" h="32">
                        <a:moveTo>
                          <a:pt x="0" y="16"/>
                        </a:moveTo>
                        <a:lnTo>
                          <a:pt x="0" y="12"/>
                        </a:lnTo>
                        <a:lnTo>
                          <a:pt x="2" y="10"/>
                        </a:lnTo>
                        <a:lnTo>
                          <a:pt x="5" y="7"/>
                        </a:lnTo>
                        <a:lnTo>
                          <a:pt x="10" y="5"/>
                        </a:lnTo>
                        <a:lnTo>
                          <a:pt x="15" y="3"/>
                        </a:lnTo>
                        <a:lnTo>
                          <a:pt x="20" y="1"/>
                        </a:lnTo>
                        <a:lnTo>
                          <a:pt x="27" y="0"/>
                        </a:lnTo>
                        <a:lnTo>
                          <a:pt x="34" y="0"/>
                        </a:lnTo>
                        <a:lnTo>
                          <a:pt x="40" y="0"/>
                        </a:lnTo>
                        <a:lnTo>
                          <a:pt x="47" y="1"/>
                        </a:lnTo>
                        <a:lnTo>
                          <a:pt x="52" y="3"/>
                        </a:lnTo>
                        <a:lnTo>
                          <a:pt x="58" y="5"/>
                        </a:lnTo>
                        <a:lnTo>
                          <a:pt x="62" y="7"/>
                        </a:lnTo>
                        <a:lnTo>
                          <a:pt x="64" y="10"/>
                        </a:lnTo>
                        <a:lnTo>
                          <a:pt x="67" y="12"/>
                        </a:lnTo>
                        <a:lnTo>
                          <a:pt x="67" y="16"/>
                        </a:lnTo>
                        <a:lnTo>
                          <a:pt x="67" y="18"/>
                        </a:lnTo>
                        <a:lnTo>
                          <a:pt x="64" y="21"/>
                        </a:lnTo>
                        <a:lnTo>
                          <a:pt x="62" y="24"/>
                        </a:lnTo>
                        <a:lnTo>
                          <a:pt x="58" y="26"/>
                        </a:lnTo>
                        <a:lnTo>
                          <a:pt x="52" y="28"/>
                        </a:lnTo>
                        <a:lnTo>
                          <a:pt x="47" y="29"/>
                        </a:lnTo>
                        <a:lnTo>
                          <a:pt x="40" y="30"/>
                        </a:lnTo>
                        <a:lnTo>
                          <a:pt x="34" y="31"/>
                        </a:lnTo>
                        <a:lnTo>
                          <a:pt x="27" y="30"/>
                        </a:lnTo>
                        <a:lnTo>
                          <a:pt x="20" y="29"/>
                        </a:lnTo>
                        <a:lnTo>
                          <a:pt x="15" y="28"/>
                        </a:lnTo>
                        <a:lnTo>
                          <a:pt x="10" y="26"/>
                        </a:lnTo>
                        <a:lnTo>
                          <a:pt x="5" y="24"/>
                        </a:lnTo>
                        <a:lnTo>
                          <a:pt x="2" y="21"/>
                        </a:lnTo>
                        <a:lnTo>
                          <a:pt x="0" y="18"/>
                        </a:lnTo>
                        <a:lnTo>
                          <a:pt x="0" y="16"/>
                        </a:lnTo>
                      </a:path>
                    </a:pathLst>
                  </a:custGeom>
                  <a:solidFill>
                    <a:srgbClr val="32B27F"/>
                  </a:solidFill>
                  <a:ln w="6350" cap="rnd">
                    <a:solidFill>
                      <a:schemeClr val="tx1"/>
                    </a:solidFill>
                    <a:round/>
                    <a:headEnd/>
                    <a:tailEnd/>
                  </a:ln>
                </p:spPr>
                <p:txBody>
                  <a:bodyPr/>
                  <a:lstStyle/>
                  <a:p>
                    <a:endParaRPr lang="en-US"/>
                  </a:p>
                </p:txBody>
              </p:sp>
              <p:sp>
                <p:nvSpPr>
                  <p:cNvPr id="17486" name="Freeform 32"/>
                  <p:cNvSpPr>
                    <a:spLocks/>
                  </p:cNvSpPr>
                  <p:nvPr/>
                </p:nvSpPr>
                <p:spPr bwMode="auto">
                  <a:xfrm>
                    <a:off x="4669" y="1459"/>
                    <a:ext cx="86" cy="445"/>
                  </a:xfrm>
                  <a:custGeom>
                    <a:avLst/>
                    <a:gdLst>
                      <a:gd name="T0" fmla="*/ 0 w 86"/>
                      <a:gd name="T1" fmla="*/ 932 h 381"/>
                      <a:gd name="T2" fmla="*/ 9 w 86"/>
                      <a:gd name="T3" fmla="*/ 0 h 381"/>
                      <a:gd name="T4" fmla="*/ 76 w 86"/>
                      <a:gd name="T5" fmla="*/ 0 h 381"/>
                      <a:gd name="T6" fmla="*/ 85 w 86"/>
                      <a:gd name="T7" fmla="*/ 932 h 381"/>
                      <a:gd name="T8" fmla="*/ 84 w 86"/>
                      <a:gd name="T9" fmla="*/ 936 h 381"/>
                      <a:gd name="T10" fmla="*/ 81 w 86"/>
                      <a:gd name="T11" fmla="*/ 943 h 381"/>
                      <a:gd name="T12" fmla="*/ 77 w 86"/>
                      <a:gd name="T13" fmla="*/ 950 h 381"/>
                      <a:gd name="T14" fmla="*/ 71 w 86"/>
                      <a:gd name="T15" fmla="*/ 955 h 381"/>
                      <a:gd name="T16" fmla="*/ 64 w 86"/>
                      <a:gd name="T17" fmla="*/ 959 h 381"/>
                      <a:gd name="T18" fmla="*/ 57 w 86"/>
                      <a:gd name="T19" fmla="*/ 961 h 381"/>
                      <a:gd name="T20" fmla="*/ 50 w 86"/>
                      <a:gd name="T21" fmla="*/ 966 h 381"/>
                      <a:gd name="T22" fmla="*/ 42 w 86"/>
                      <a:gd name="T23" fmla="*/ 966 h 381"/>
                      <a:gd name="T24" fmla="*/ 35 w 86"/>
                      <a:gd name="T25" fmla="*/ 966 h 381"/>
                      <a:gd name="T26" fmla="*/ 28 w 86"/>
                      <a:gd name="T27" fmla="*/ 961 h 381"/>
                      <a:gd name="T28" fmla="*/ 21 w 86"/>
                      <a:gd name="T29" fmla="*/ 959 h 381"/>
                      <a:gd name="T30" fmla="*/ 14 w 86"/>
                      <a:gd name="T31" fmla="*/ 955 h 381"/>
                      <a:gd name="T32" fmla="*/ 8 w 86"/>
                      <a:gd name="T33" fmla="*/ 950 h 381"/>
                      <a:gd name="T34" fmla="*/ 4 w 86"/>
                      <a:gd name="T35" fmla="*/ 943 h 381"/>
                      <a:gd name="T36" fmla="*/ 1 w 86"/>
                      <a:gd name="T37" fmla="*/ 936 h 381"/>
                      <a:gd name="T38" fmla="*/ 0 w 86"/>
                      <a:gd name="T39" fmla="*/ 932 h 3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6"/>
                      <a:gd name="T61" fmla="*/ 0 h 381"/>
                      <a:gd name="T62" fmla="*/ 86 w 86"/>
                      <a:gd name="T63" fmla="*/ 381 h 3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6" h="381">
                        <a:moveTo>
                          <a:pt x="0" y="367"/>
                        </a:moveTo>
                        <a:lnTo>
                          <a:pt x="9" y="0"/>
                        </a:lnTo>
                        <a:lnTo>
                          <a:pt x="76" y="0"/>
                        </a:lnTo>
                        <a:lnTo>
                          <a:pt x="85" y="367"/>
                        </a:lnTo>
                        <a:lnTo>
                          <a:pt x="84" y="369"/>
                        </a:lnTo>
                        <a:lnTo>
                          <a:pt x="81" y="372"/>
                        </a:lnTo>
                        <a:lnTo>
                          <a:pt x="77" y="374"/>
                        </a:lnTo>
                        <a:lnTo>
                          <a:pt x="71" y="376"/>
                        </a:lnTo>
                        <a:lnTo>
                          <a:pt x="64" y="378"/>
                        </a:lnTo>
                        <a:lnTo>
                          <a:pt x="57" y="379"/>
                        </a:lnTo>
                        <a:lnTo>
                          <a:pt x="50" y="380"/>
                        </a:lnTo>
                        <a:lnTo>
                          <a:pt x="42" y="380"/>
                        </a:lnTo>
                        <a:lnTo>
                          <a:pt x="35" y="380"/>
                        </a:lnTo>
                        <a:lnTo>
                          <a:pt x="28" y="379"/>
                        </a:lnTo>
                        <a:lnTo>
                          <a:pt x="21" y="378"/>
                        </a:lnTo>
                        <a:lnTo>
                          <a:pt x="14" y="376"/>
                        </a:lnTo>
                        <a:lnTo>
                          <a:pt x="8" y="374"/>
                        </a:lnTo>
                        <a:lnTo>
                          <a:pt x="4" y="372"/>
                        </a:lnTo>
                        <a:lnTo>
                          <a:pt x="1" y="369"/>
                        </a:lnTo>
                        <a:lnTo>
                          <a:pt x="0" y="367"/>
                        </a:lnTo>
                      </a:path>
                    </a:pathLst>
                  </a:custGeom>
                  <a:solidFill>
                    <a:srgbClr val="A5CCBF"/>
                  </a:solidFill>
                  <a:ln w="6350" cap="rnd">
                    <a:solidFill>
                      <a:schemeClr val="tx1"/>
                    </a:solidFill>
                    <a:round/>
                    <a:headEnd/>
                    <a:tailEnd/>
                  </a:ln>
                </p:spPr>
                <p:txBody>
                  <a:bodyPr/>
                  <a:lstStyle/>
                  <a:p>
                    <a:endParaRPr lang="en-US"/>
                  </a:p>
                </p:txBody>
              </p:sp>
              <p:sp>
                <p:nvSpPr>
                  <p:cNvPr id="17487" name="Freeform 33"/>
                  <p:cNvSpPr>
                    <a:spLocks/>
                  </p:cNvSpPr>
                  <p:nvPr/>
                </p:nvSpPr>
                <p:spPr bwMode="auto">
                  <a:xfrm>
                    <a:off x="4678" y="1446"/>
                    <a:ext cx="68" cy="37"/>
                  </a:xfrm>
                  <a:custGeom>
                    <a:avLst/>
                    <a:gdLst>
                      <a:gd name="T0" fmla="*/ 0 w 68"/>
                      <a:gd name="T1" fmla="*/ 39 h 32"/>
                      <a:gd name="T2" fmla="*/ 0 w 68"/>
                      <a:gd name="T3" fmla="*/ 29 h 32"/>
                      <a:gd name="T4" fmla="*/ 2 w 68"/>
                      <a:gd name="T5" fmla="*/ 25 h 32"/>
                      <a:gd name="T6" fmla="*/ 5 w 68"/>
                      <a:gd name="T7" fmla="*/ 16 h 32"/>
                      <a:gd name="T8" fmla="*/ 10 w 68"/>
                      <a:gd name="T9" fmla="*/ 12 h 32"/>
                      <a:gd name="T10" fmla="*/ 15 w 68"/>
                      <a:gd name="T11" fmla="*/ 3 h 32"/>
                      <a:gd name="T12" fmla="*/ 20 w 68"/>
                      <a:gd name="T13" fmla="*/ 2 h 32"/>
                      <a:gd name="T14" fmla="*/ 26 w 68"/>
                      <a:gd name="T15" fmla="*/ 0 h 32"/>
                      <a:gd name="T16" fmla="*/ 33 w 68"/>
                      <a:gd name="T17" fmla="*/ 0 h 32"/>
                      <a:gd name="T18" fmla="*/ 40 w 68"/>
                      <a:gd name="T19" fmla="*/ 0 h 32"/>
                      <a:gd name="T20" fmla="*/ 46 w 68"/>
                      <a:gd name="T21" fmla="*/ 2 h 32"/>
                      <a:gd name="T22" fmla="*/ 52 w 68"/>
                      <a:gd name="T23" fmla="*/ 3 h 32"/>
                      <a:gd name="T24" fmla="*/ 57 w 68"/>
                      <a:gd name="T25" fmla="*/ 12 h 32"/>
                      <a:gd name="T26" fmla="*/ 62 w 68"/>
                      <a:gd name="T27" fmla="*/ 16 h 32"/>
                      <a:gd name="T28" fmla="*/ 64 w 68"/>
                      <a:gd name="T29" fmla="*/ 25 h 32"/>
                      <a:gd name="T30" fmla="*/ 66 w 68"/>
                      <a:gd name="T31" fmla="*/ 29 h 32"/>
                      <a:gd name="T32" fmla="*/ 67 w 68"/>
                      <a:gd name="T33" fmla="*/ 39 h 32"/>
                      <a:gd name="T34" fmla="*/ 66 w 68"/>
                      <a:gd name="T35" fmla="*/ 43 h 32"/>
                      <a:gd name="T36" fmla="*/ 64 w 68"/>
                      <a:gd name="T37" fmla="*/ 50 h 32"/>
                      <a:gd name="T38" fmla="*/ 62 w 68"/>
                      <a:gd name="T39" fmla="*/ 58 h 32"/>
                      <a:gd name="T40" fmla="*/ 57 w 68"/>
                      <a:gd name="T41" fmla="*/ 61 h 32"/>
                      <a:gd name="T42" fmla="*/ 52 w 68"/>
                      <a:gd name="T43" fmla="*/ 67 h 32"/>
                      <a:gd name="T44" fmla="*/ 46 w 68"/>
                      <a:gd name="T45" fmla="*/ 69 h 32"/>
                      <a:gd name="T46" fmla="*/ 40 w 68"/>
                      <a:gd name="T47" fmla="*/ 71 h 32"/>
                      <a:gd name="T48" fmla="*/ 33 w 68"/>
                      <a:gd name="T49" fmla="*/ 76 h 32"/>
                      <a:gd name="T50" fmla="*/ 26 w 68"/>
                      <a:gd name="T51" fmla="*/ 71 h 32"/>
                      <a:gd name="T52" fmla="*/ 20 w 68"/>
                      <a:gd name="T53" fmla="*/ 69 h 32"/>
                      <a:gd name="T54" fmla="*/ 15 w 68"/>
                      <a:gd name="T55" fmla="*/ 67 h 32"/>
                      <a:gd name="T56" fmla="*/ 10 w 68"/>
                      <a:gd name="T57" fmla="*/ 61 h 32"/>
                      <a:gd name="T58" fmla="*/ 5 w 68"/>
                      <a:gd name="T59" fmla="*/ 58 h 32"/>
                      <a:gd name="T60" fmla="*/ 2 w 68"/>
                      <a:gd name="T61" fmla="*/ 50 h 32"/>
                      <a:gd name="T62" fmla="*/ 0 w 68"/>
                      <a:gd name="T63" fmla="*/ 43 h 32"/>
                      <a:gd name="T64" fmla="*/ 0 w 68"/>
                      <a:gd name="T65" fmla="*/ 39 h 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8"/>
                      <a:gd name="T100" fmla="*/ 0 h 32"/>
                      <a:gd name="T101" fmla="*/ 68 w 68"/>
                      <a:gd name="T102" fmla="*/ 32 h 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8" h="32">
                        <a:moveTo>
                          <a:pt x="0" y="16"/>
                        </a:moveTo>
                        <a:lnTo>
                          <a:pt x="0" y="12"/>
                        </a:lnTo>
                        <a:lnTo>
                          <a:pt x="2" y="10"/>
                        </a:lnTo>
                        <a:lnTo>
                          <a:pt x="5" y="7"/>
                        </a:lnTo>
                        <a:lnTo>
                          <a:pt x="10" y="5"/>
                        </a:lnTo>
                        <a:lnTo>
                          <a:pt x="15" y="3"/>
                        </a:lnTo>
                        <a:lnTo>
                          <a:pt x="20" y="2"/>
                        </a:lnTo>
                        <a:lnTo>
                          <a:pt x="26" y="0"/>
                        </a:lnTo>
                        <a:lnTo>
                          <a:pt x="33" y="0"/>
                        </a:lnTo>
                        <a:lnTo>
                          <a:pt x="40" y="0"/>
                        </a:lnTo>
                        <a:lnTo>
                          <a:pt x="46" y="2"/>
                        </a:lnTo>
                        <a:lnTo>
                          <a:pt x="52" y="3"/>
                        </a:lnTo>
                        <a:lnTo>
                          <a:pt x="57" y="5"/>
                        </a:lnTo>
                        <a:lnTo>
                          <a:pt x="62" y="7"/>
                        </a:lnTo>
                        <a:lnTo>
                          <a:pt x="64" y="10"/>
                        </a:lnTo>
                        <a:lnTo>
                          <a:pt x="66" y="12"/>
                        </a:lnTo>
                        <a:lnTo>
                          <a:pt x="67" y="16"/>
                        </a:lnTo>
                        <a:lnTo>
                          <a:pt x="66" y="18"/>
                        </a:lnTo>
                        <a:lnTo>
                          <a:pt x="64" y="21"/>
                        </a:lnTo>
                        <a:lnTo>
                          <a:pt x="62" y="24"/>
                        </a:lnTo>
                        <a:lnTo>
                          <a:pt x="57" y="26"/>
                        </a:lnTo>
                        <a:lnTo>
                          <a:pt x="52" y="28"/>
                        </a:lnTo>
                        <a:lnTo>
                          <a:pt x="46" y="29"/>
                        </a:lnTo>
                        <a:lnTo>
                          <a:pt x="40" y="30"/>
                        </a:lnTo>
                        <a:lnTo>
                          <a:pt x="33" y="31"/>
                        </a:lnTo>
                        <a:lnTo>
                          <a:pt x="26" y="30"/>
                        </a:lnTo>
                        <a:lnTo>
                          <a:pt x="20" y="29"/>
                        </a:lnTo>
                        <a:lnTo>
                          <a:pt x="15" y="28"/>
                        </a:lnTo>
                        <a:lnTo>
                          <a:pt x="10" y="26"/>
                        </a:lnTo>
                        <a:lnTo>
                          <a:pt x="5" y="24"/>
                        </a:lnTo>
                        <a:lnTo>
                          <a:pt x="2" y="21"/>
                        </a:lnTo>
                        <a:lnTo>
                          <a:pt x="0" y="18"/>
                        </a:lnTo>
                        <a:lnTo>
                          <a:pt x="0" y="16"/>
                        </a:lnTo>
                      </a:path>
                    </a:pathLst>
                  </a:custGeom>
                  <a:solidFill>
                    <a:srgbClr val="32B27F"/>
                  </a:solidFill>
                  <a:ln w="6350" cap="rnd">
                    <a:solidFill>
                      <a:schemeClr val="tx1"/>
                    </a:solidFill>
                    <a:round/>
                    <a:headEnd/>
                    <a:tailEnd/>
                  </a:ln>
                </p:spPr>
                <p:txBody>
                  <a:bodyPr/>
                  <a:lstStyle/>
                  <a:p>
                    <a:endParaRPr lang="en-US"/>
                  </a:p>
                </p:txBody>
              </p:sp>
              <p:sp>
                <p:nvSpPr>
                  <p:cNvPr id="17488" name="Freeform 34"/>
                  <p:cNvSpPr>
                    <a:spLocks/>
                  </p:cNvSpPr>
                  <p:nvPr/>
                </p:nvSpPr>
                <p:spPr bwMode="auto">
                  <a:xfrm>
                    <a:off x="4840" y="1753"/>
                    <a:ext cx="152" cy="75"/>
                  </a:xfrm>
                  <a:custGeom>
                    <a:avLst/>
                    <a:gdLst>
                      <a:gd name="T0" fmla="*/ 0 w 152"/>
                      <a:gd name="T1" fmla="*/ 0 h 64"/>
                      <a:gd name="T2" fmla="*/ 151 w 152"/>
                      <a:gd name="T3" fmla="*/ 0 h 64"/>
                      <a:gd name="T4" fmla="*/ 151 w 152"/>
                      <a:gd name="T5" fmla="*/ 165 h 64"/>
                      <a:gd name="T6" fmla="*/ 0 w 152"/>
                      <a:gd name="T7" fmla="*/ 165 h 64"/>
                      <a:gd name="T8" fmla="*/ 0 w 152"/>
                      <a:gd name="T9" fmla="*/ 0 h 64"/>
                      <a:gd name="T10" fmla="*/ 0 60000 65536"/>
                      <a:gd name="T11" fmla="*/ 0 60000 65536"/>
                      <a:gd name="T12" fmla="*/ 0 60000 65536"/>
                      <a:gd name="T13" fmla="*/ 0 60000 65536"/>
                      <a:gd name="T14" fmla="*/ 0 60000 65536"/>
                      <a:gd name="T15" fmla="*/ 0 w 152"/>
                      <a:gd name="T16" fmla="*/ 0 h 64"/>
                      <a:gd name="T17" fmla="*/ 152 w 152"/>
                      <a:gd name="T18" fmla="*/ 64 h 64"/>
                    </a:gdLst>
                    <a:ahLst/>
                    <a:cxnLst>
                      <a:cxn ang="T10">
                        <a:pos x="T0" y="T1"/>
                      </a:cxn>
                      <a:cxn ang="T11">
                        <a:pos x="T2" y="T3"/>
                      </a:cxn>
                      <a:cxn ang="T12">
                        <a:pos x="T4" y="T5"/>
                      </a:cxn>
                      <a:cxn ang="T13">
                        <a:pos x="T6" y="T7"/>
                      </a:cxn>
                      <a:cxn ang="T14">
                        <a:pos x="T8" y="T9"/>
                      </a:cxn>
                    </a:cxnLst>
                    <a:rect l="T15" t="T16" r="T17" b="T18"/>
                    <a:pathLst>
                      <a:path w="152" h="64">
                        <a:moveTo>
                          <a:pt x="0" y="0"/>
                        </a:moveTo>
                        <a:lnTo>
                          <a:pt x="151" y="0"/>
                        </a:lnTo>
                        <a:lnTo>
                          <a:pt x="151" y="63"/>
                        </a:lnTo>
                        <a:lnTo>
                          <a:pt x="0" y="63"/>
                        </a:lnTo>
                        <a:lnTo>
                          <a:pt x="0" y="0"/>
                        </a:lnTo>
                      </a:path>
                    </a:pathLst>
                  </a:custGeom>
                  <a:solidFill>
                    <a:srgbClr val="32B27F"/>
                  </a:solidFill>
                  <a:ln w="6350" cap="rnd">
                    <a:solidFill>
                      <a:schemeClr val="tx1"/>
                    </a:solidFill>
                    <a:round/>
                    <a:headEnd/>
                    <a:tailEnd/>
                  </a:ln>
                </p:spPr>
                <p:txBody>
                  <a:bodyPr/>
                  <a:lstStyle/>
                  <a:p>
                    <a:endParaRPr lang="en-US"/>
                  </a:p>
                </p:txBody>
              </p:sp>
              <p:sp>
                <p:nvSpPr>
                  <p:cNvPr id="17489" name="Freeform 35"/>
                  <p:cNvSpPr>
                    <a:spLocks/>
                  </p:cNvSpPr>
                  <p:nvPr/>
                </p:nvSpPr>
                <p:spPr bwMode="auto">
                  <a:xfrm>
                    <a:off x="4687" y="2100"/>
                    <a:ext cx="160" cy="63"/>
                  </a:xfrm>
                  <a:custGeom>
                    <a:avLst/>
                    <a:gdLst>
                      <a:gd name="T0" fmla="*/ 0 w 160"/>
                      <a:gd name="T1" fmla="*/ 0 h 54"/>
                      <a:gd name="T2" fmla="*/ 159 w 160"/>
                      <a:gd name="T3" fmla="*/ 0 h 54"/>
                      <a:gd name="T4" fmla="*/ 159 w 160"/>
                      <a:gd name="T5" fmla="*/ 133 h 54"/>
                      <a:gd name="T6" fmla="*/ 0 w 160"/>
                      <a:gd name="T7" fmla="*/ 133 h 54"/>
                      <a:gd name="T8" fmla="*/ 0 w 160"/>
                      <a:gd name="T9" fmla="*/ 0 h 54"/>
                      <a:gd name="T10" fmla="*/ 0 60000 65536"/>
                      <a:gd name="T11" fmla="*/ 0 60000 65536"/>
                      <a:gd name="T12" fmla="*/ 0 60000 65536"/>
                      <a:gd name="T13" fmla="*/ 0 60000 65536"/>
                      <a:gd name="T14" fmla="*/ 0 60000 65536"/>
                      <a:gd name="T15" fmla="*/ 0 w 160"/>
                      <a:gd name="T16" fmla="*/ 0 h 54"/>
                      <a:gd name="T17" fmla="*/ 160 w 160"/>
                      <a:gd name="T18" fmla="*/ 54 h 54"/>
                    </a:gdLst>
                    <a:ahLst/>
                    <a:cxnLst>
                      <a:cxn ang="T10">
                        <a:pos x="T0" y="T1"/>
                      </a:cxn>
                      <a:cxn ang="T11">
                        <a:pos x="T2" y="T3"/>
                      </a:cxn>
                      <a:cxn ang="T12">
                        <a:pos x="T4" y="T5"/>
                      </a:cxn>
                      <a:cxn ang="T13">
                        <a:pos x="T6" y="T7"/>
                      </a:cxn>
                      <a:cxn ang="T14">
                        <a:pos x="T8" y="T9"/>
                      </a:cxn>
                    </a:cxnLst>
                    <a:rect l="T15" t="T16" r="T17" b="T18"/>
                    <a:pathLst>
                      <a:path w="160" h="54">
                        <a:moveTo>
                          <a:pt x="0" y="0"/>
                        </a:moveTo>
                        <a:lnTo>
                          <a:pt x="159" y="0"/>
                        </a:lnTo>
                        <a:lnTo>
                          <a:pt x="159" y="53"/>
                        </a:lnTo>
                        <a:lnTo>
                          <a:pt x="0" y="53"/>
                        </a:lnTo>
                        <a:lnTo>
                          <a:pt x="0" y="0"/>
                        </a:lnTo>
                      </a:path>
                    </a:pathLst>
                  </a:custGeom>
                  <a:solidFill>
                    <a:srgbClr val="32B27F"/>
                  </a:solidFill>
                  <a:ln w="6350" cap="rnd">
                    <a:solidFill>
                      <a:schemeClr val="tx1"/>
                    </a:solidFill>
                    <a:round/>
                    <a:headEnd/>
                    <a:tailEnd/>
                  </a:ln>
                </p:spPr>
                <p:txBody>
                  <a:bodyPr/>
                  <a:lstStyle/>
                  <a:p>
                    <a:endParaRPr lang="en-US"/>
                  </a:p>
                </p:txBody>
              </p:sp>
              <p:sp>
                <p:nvSpPr>
                  <p:cNvPr id="17490" name="Freeform 36"/>
                  <p:cNvSpPr>
                    <a:spLocks/>
                  </p:cNvSpPr>
                  <p:nvPr/>
                </p:nvSpPr>
                <p:spPr bwMode="auto">
                  <a:xfrm>
                    <a:off x="4887" y="2100"/>
                    <a:ext cx="161" cy="63"/>
                  </a:xfrm>
                  <a:custGeom>
                    <a:avLst/>
                    <a:gdLst>
                      <a:gd name="T0" fmla="*/ 0 w 161"/>
                      <a:gd name="T1" fmla="*/ 0 h 54"/>
                      <a:gd name="T2" fmla="*/ 160 w 161"/>
                      <a:gd name="T3" fmla="*/ 0 h 54"/>
                      <a:gd name="T4" fmla="*/ 160 w 161"/>
                      <a:gd name="T5" fmla="*/ 133 h 54"/>
                      <a:gd name="T6" fmla="*/ 0 w 161"/>
                      <a:gd name="T7" fmla="*/ 133 h 54"/>
                      <a:gd name="T8" fmla="*/ 0 w 161"/>
                      <a:gd name="T9" fmla="*/ 0 h 54"/>
                      <a:gd name="T10" fmla="*/ 0 60000 65536"/>
                      <a:gd name="T11" fmla="*/ 0 60000 65536"/>
                      <a:gd name="T12" fmla="*/ 0 60000 65536"/>
                      <a:gd name="T13" fmla="*/ 0 60000 65536"/>
                      <a:gd name="T14" fmla="*/ 0 60000 65536"/>
                      <a:gd name="T15" fmla="*/ 0 w 161"/>
                      <a:gd name="T16" fmla="*/ 0 h 54"/>
                      <a:gd name="T17" fmla="*/ 161 w 161"/>
                      <a:gd name="T18" fmla="*/ 54 h 54"/>
                    </a:gdLst>
                    <a:ahLst/>
                    <a:cxnLst>
                      <a:cxn ang="T10">
                        <a:pos x="T0" y="T1"/>
                      </a:cxn>
                      <a:cxn ang="T11">
                        <a:pos x="T2" y="T3"/>
                      </a:cxn>
                      <a:cxn ang="T12">
                        <a:pos x="T4" y="T5"/>
                      </a:cxn>
                      <a:cxn ang="T13">
                        <a:pos x="T6" y="T7"/>
                      </a:cxn>
                      <a:cxn ang="T14">
                        <a:pos x="T8" y="T9"/>
                      </a:cxn>
                    </a:cxnLst>
                    <a:rect l="T15" t="T16" r="T17" b="T18"/>
                    <a:pathLst>
                      <a:path w="161" h="54">
                        <a:moveTo>
                          <a:pt x="0" y="0"/>
                        </a:moveTo>
                        <a:lnTo>
                          <a:pt x="160" y="0"/>
                        </a:lnTo>
                        <a:lnTo>
                          <a:pt x="160" y="53"/>
                        </a:lnTo>
                        <a:lnTo>
                          <a:pt x="0" y="53"/>
                        </a:lnTo>
                        <a:lnTo>
                          <a:pt x="0" y="0"/>
                        </a:lnTo>
                      </a:path>
                    </a:pathLst>
                  </a:custGeom>
                  <a:solidFill>
                    <a:srgbClr val="32B27F"/>
                  </a:solidFill>
                  <a:ln w="6350" cap="rnd">
                    <a:solidFill>
                      <a:schemeClr val="tx1"/>
                    </a:solidFill>
                    <a:round/>
                    <a:headEnd/>
                    <a:tailEnd/>
                  </a:ln>
                </p:spPr>
                <p:txBody>
                  <a:bodyPr/>
                  <a:lstStyle/>
                  <a:p>
                    <a:endParaRPr lang="en-US"/>
                  </a:p>
                </p:txBody>
              </p:sp>
            </p:grpSp>
          </p:grpSp>
          <p:sp>
            <p:nvSpPr>
              <p:cNvPr id="17473" name="Rectangle 37"/>
              <p:cNvSpPr>
                <a:spLocks noChangeArrowheads="1"/>
              </p:cNvSpPr>
              <p:nvPr/>
            </p:nvSpPr>
            <p:spPr bwMode="auto">
              <a:xfrm>
                <a:off x="4272" y="2448"/>
                <a:ext cx="1310" cy="424"/>
              </a:xfrm>
              <a:prstGeom prst="rect">
                <a:avLst/>
              </a:prstGeom>
              <a:noFill/>
              <a:ln w="12700">
                <a:noFill/>
                <a:miter lim="800000"/>
                <a:headEnd/>
                <a:tailEnd/>
              </a:ln>
            </p:spPr>
            <p:txBody>
              <a:bodyPr lIns="90488" tIns="44450" rIns="90488" bIns="44450">
                <a:spAutoFit/>
              </a:bodyPr>
              <a:lstStyle/>
              <a:p>
                <a:pPr algn="ctr">
                  <a:lnSpc>
                    <a:spcPct val="80000"/>
                  </a:lnSpc>
                </a:pPr>
                <a:r>
                  <a:rPr lang="en-US" sz="2400">
                    <a:solidFill>
                      <a:srgbClr val="000000"/>
                    </a:solidFill>
                    <a:latin typeface="Arial Narrow" pitchFamily="34" charset="0"/>
                  </a:rPr>
                  <a:t>Firms (production)</a:t>
                </a:r>
              </a:p>
            </p:txBody>
          </p:sp>
        </p:grpSp>
        <p:grpSp>
          <p:nvGrpSpPr>
            <p:cNvPr id="17454" name="Group 38"/>
            <p:cNvGrpSpPr>
              <a:grpSpLocks/>
            </p:cNvGrpSpPr>
            <p:nvPr/>
          </p:nvGrpSpPr>
          <p:grpSpPr bwMode="auto">
            <a:xfrm>
              <a:off x="740" y="1451"/>
              <a:ext cx="1314" cy="1711"/>
              <a:chOff x="740" y="1451"/>
              <a:chExt cx="1314" cy="1711"/>
            </a:xfrm>
          </p:grpSpPr>
          <p:grpSp>
            <p:nvGrpSpPr>
              <p:cNvPr id="17455" name="Group 39"/>
              <p:cNvGrpSpPr>
                <a:grpSpLocks/>
              </p:cNvGrpSpPr>
              <p:nvPr/>
            </p:nvGrpSpPr>
            <p:grpSpPr bwMode="auto">
              <a:xfrm>
                <a:off x="740" y="1451"/>
                <a:ext cx="1314" cy="1711"/>
                <a:chOff x="740" y="1451"/>
                <a:chExt cx="1314" cy="1711"/>
              </a:xfrm>
            </p:grpSpPr>
            <p:sp>
              <p:nvSpPr>
                <p:cNvPr id="17457" name="Freeform 40"/>
                <p:cNvSpPr>
                  <a:spLocks/>
                </p:cNvSpPr>
                <p:nvPr/>
              </p:nvSpPr>
              <p:spPr bwMode="auto">
                <a:xfrm>
                  <a:off x="757" y="1451"/>
                  <a:ext cx="1290" cy="1687"/>
                </a:xfrm>
                <a:custGeom>
                  <a:avLst/>
                  <a:gdLst>
                    <a:gd name="T0" fmla="*/ 1273 w 1290"/>
                    <a:gd name="T1" fmla="*/ 884 h 1445"/>
                    <a:gd name="T2" fmla="*/ 1193 w 1290"/>
                    <a:gd name="T3" fmla="*/ 1010 h 1445"/>
                    <a:gd name="T4" fmla="*/ 1131 w 1290"/>
                    <a:gd name="T5" fmla="*/ 1137 h 1445"/>
                    <a:gd name="T6" fmla="*/ 1083 w 1290"/>
                    <a:gd name="T7" fmla="*/ 1264 h 1445"/>
                    <a:gd name="T8" fmla="*/ 1047 w 1290"/>
                    <a:gd name="T9" fmla="*/ 1394 h 1445"/>
                    <a:gd name="T10" fmla="*/ 1024 w 1290"/>
                    <a:gd name="T11" fmla="*/ 1524 h 1445"/>
                    <a:gd name="T12" fmla="*/ 1009 w 1290"/>
                    <a:gd name="T13" fmla="*/ 1662 h 1445"/>
                    <a:gd name="T14" fmla="*/ 1002 w 1290"/>
                    <a:gd name="T15" fmla="*/ 1815 h 1445"/>
                    <a:gd name="T16" fmla="*/ 1000 w 1290"/>
                    <a:gd name="T17" fmla="*/ 1982 h 1445"/>
                    <a:gd name="T18" fmla="*/ 1004 w 1290"/>
                    <a:gd name="T19" fmla="*/ 2129 h 1445"/>
                    <a:gd name="T20" fmla="*/ 1019 w 1290"/>
                    <a:gd name="T21" fmla="*/ 2278 h 1445"/>
                    <a:gd name="T22" fmla="*/ 1043 w 1290"/>
                    <a:gd name="T23" fmla="*/ 2420 h 1445"/>
                    <a:gd name="T24" fmla="*/ 1075 w 1290"/>
                    <a:gd name="T25" fmla="*/ 2563 h 1445"/>
                    <a:gd name="T26" fmla="*/ 1117 w 1290"/>
                    <a:gd name="T27" fmla="*/ 2702 h 1445"/>
                    <a:gd name="T28" fmla="*/ 1167 w 1290"/>
                    <a:gd name="T29" fmla="*/ 2831 h 1445"/>
                    <a:gd name="T30" fmla="*/ 1223 w 1290"/>
                    <a:gd name="T31" fmla="*/ 2962 h 1445"/>
                    <a:gd name="T32" fmla="*/ 1289 w 1290"/>
                    <a:gd name="T33" fmla="*/ 3084 h 1445"/>
                    <a:gd name="T34" fmla="*/ 209 w 1290"/>
                    <a:gd name="T35" fmla="*/ 3657 h 1445"/>
                    <a:gd name="T36" fmla="*/ 141 w 1290"/>
                    <a:gd name="T37" fmla="*/ 3372 h 1445"/>
                    <a:gd name="T38" fmla="*/ 91 w 1290"/>
                    <a:gd name="T39" fmla="*/ 3138 h 1445"/>
                    <a:gd name="T40" fmla="*/ 56 w 1290"/>
                    <a:gd name="T41" fmla="*/ 2928 h 1445"/>
                    <a:gd name="T42" fmla="*/ 33 w 1290"/>
                    <a:gd name="T43" fmla="*/ 2742 h 1445"/>
                    <a:gd name="T44" fmla="*/ 19 w 1290"/>
                    <a:gd name="T45" fmla="*/ 2566 h 1445"/>
                    <a:gd name="T46" fmla="*/ 11 w 1290"/>
                    <a:gd name="T47" fmla="*/ 2393 h 1445"/>
                    <a:gd name="T48" fmla="*/ 6 w 1290"/>
                    <a:gd name="T49" fmla="*/ 2216 h 1445"/>
                    <a:gd name="T50" fmla="*/ 0 w 1290"/>
                    <a:gd name="T51" fmla="*/ 2021 h 1445"/>
                    <a:gd name="T52" fmla="*/ 8 w 1290"/>
                    <a:gd name="T53" fmla="*/ 1765 h 1445"/>
                    <a:gd name="T54" fmla="*/ 30 w 1290"/>
                    <a:gd name="T55" fmla="*/ 1524 h 1445"/>
                    <a:gd name="T56" fmla="*/ 68 w 1290"/>
                    <a:gd name="T57" fmla="*/ 1285 h 1445"/>
                    <a:gd name="T58" fmla="*/ 120 w 1290"/>
                    <a:gd name="T59" fmla="*/ 1047 h 1445"/>
                    <a:gd name="T60" fmla="*/ 188 w 1290"/>
                    <a:gd name="T61" fmla="*/ 811 h 1445"/>
                    <a:gd name="T62" fmla="*/ 270 w 1290"/>
                    <a:gd name="T63" fmla="*/ 557 h 1445"/>
                    <a:gd name="T64" fmla="*/ 366 w 1290"/>
                    <a:gd name="T65" fmla="*/ 290 h 1445"/>
                    <a:gd name="T66" fmla="*/ 479 w 1290"/>
                    <a:gd name="T67" fmla="*/ 0 h 1445"/>
                    <a:gd name="T68" fmla="*/ 1267 w 1290"/>
                    <a:gd name="T69" fmla="*/ 738 h 1445"/>
                    <a:gd name="T70" fmla="*/ 1273 w 1290"/>
                    <a:gd name="T71" fmla="*/ 884 h 14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90"/>
                    <a:gd name="T109" fmla="*/ 0 h 1445"/>
                    <a:gd name="T110" fmla="*/ 1290 w 1290"/>
                    <a:gd name="T111" fmla="*/ 1445 h 144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90" h="1445">
                      <a:moveTo>
                        <a:pt x="1273" y="349"/>
                      </a:moveTo>
                      <a:lnTo>
                        <a:pt x="1193" y="399"/>
                      </a:lnTo>
                      <a:lnTo>
                        <a:pt x="1131" y="449"/>
                      </a:lnTo>
                      <a:lnTo>
                        <a:pt x="1083" y="499"/>
                      </a:lnTo>
                      <a:lnTo>
                        <a:pt x="1047" y="550"/>
                      </a:lnTo>
                      <a:lnTo>
                        <a:pt x="1024" y="602"/>
                      </a:lnTo>
                      <a:lnTo>
                        <a:pt x="1009" y="657"/>
                      </a:lnTo>
                      <a:lnTo>
                        <a:pt x="1002" y="717"/>
                      </a:lnTo>
                      <a:lnTo>
                        <a:pt x="1000" y="782"/>
                      </a:lnTo>
                      <a:lnTo>
                        <a:pt x="1004" y="841"/>
                      </a:lnTo>
                      <a:lnTo>
                        <a:pt x="1019" y="899"/>
                      </a:lnTo>
                      <a:lnTo>
                        <a:pt x="1043" y="956"/>
                      </a:lnTo>
                      <a:lnTo>
                        <a:pt x="1075" y="1012"/>
                      </a:lnTo>
                      <a:lnTo>
                        <a:pt x="1117" y="1066"/>
                      </a:lnTo>
                      <a:lnTo>
                        <a:pt x="1167" y="1118"/>
                      </a:lnTo>
                      <a:lnTo>
                        <a:pt x="1223" y="1169"/>
                      </a:lnTo>
                      <a:lnTo>
                        <a:pt x="1289" y="1218"/>
                      </a:lnTo>
                      <a:lnTo>
                        <a:pt x="209" y="1444"/>
                      </a:lnTo>
                      <a:lnTo>
                        <a:pt x="141" y="1332"/>
                      </a:lnTo>
                      <a:lnTo>
                        <a:pt x="91" y="1239"/>
                      </a:lnTo>
                      <a:lnTo>
                        <a:pt x="56" y="1156"/>
                      </a:lnTo>
                      <a:lnTo>
                        <a:pt x="33" y="1083"/>
                      </a:lnTo>
                      <a:lnTo>
                        <a:pt x="19" y="1014"/>
                      </a:lnTo>
                      <a:lnTo>
                        <a:pt x="11" y="945"/>
                      </a:lnTo>
                      <a:lnTo>
                        <a:pt x="6" y="875"/>
                      </a:lnTo>
                      <a:lnTo>
                        <a:pt x="0" y="798"/>
                      </a:lnTo>
                      <a:lnTo>
                        <a:pt x="8" y="697"/>
                      </a:lnTo>
                      <a:lnTo>
                        <a:pt x="30" y="602"/>
                      </a:lnTo>
                      <a:lnTo>
                        <a:pt x="68" y="508"/>
                      </a:lnTo>
                      <a:lnTo>
                        <a:pt x="120" y="414"/>
                      </a:lnTo>
                      <a:lnTo>
                        <a:pt x="188" y="320"/>
                      </a:lnTo>
                      <a:lnTo>
                        <a:pt x="270" y="220"/>
                      </a:lnTo>
                      <a:lnTo>
                        <a:pt x="366" y="115"/>
                      </a:lnTo>
                      <a:lnTo>
                        <a:pt x="479" y="0"/>
                      </a:lnTo>
                      <a:lnTo>
                        <a:pt x="1267" y="291"/>
                      </a:lnTo>
                      <a:lnTo>
                        <a:pt x="1273" y="349"/>
                      </a:lnTo>
                    </a:path>
                  </a:pathLst>
                </a:custGeom>
                <a:solidFill>
                  <a:srgbClr val="32B27F">
                    <a:alpha val="50195"/>
                  </a:srgbClr>
                </a:solidFill>
                <a:ln w="9525" cap="rnd">
                  <a:solidFill>
                    <a:schemeClr val="accent1"/>
                  </a:solidFill>
                  <a:round/>
                  <a:headEnd/>
                  <a:tailEnd/>
                </a:ln>
              </p:spPr>
              <p:txBody>
                <a:bodyPr/>
                <a:lstStyle/>
                <a:p>
                  <a:endParaRPr lang="en-US"/>
                </a:p>
              </p:txBody>
            </p:sp>
            <p:sp>
              <p:nvSpPr>
                <p:cNvPr id="17458" name="Freeform 41"/>
                <p:cNvSpPr>
                  <a:spLocks/>
                </p:cNvSpPr>
                <p:nvPr/>
              </p:nvSpPr>
              <p:spPr bwMode="auto">
                <a:xfrm>
                  <a:off x="740" y="1451"/>
                  <a:ext cx="1314" cy="1592"/>
                </a:xfrm>
                <a:custGeom>
                  <a:avLst/>
                  <a:gdLst>
                    <a:gd name="T0" fmla="*/ 1291 w 1314"/>
                    <a:gd name="T1" fmla="*/ 741 h 1363"/>
                    <a:gd name="T2" fmla="*/ 1211 w 1314"/>
                    <a:gd name="T3" fmla="*/ 867 h 1363"/>
                    <a:gd name="T4" fmla="*/ 1149 w 1314"/>
                    <a:gd name="T5" fmla="*/ 986 h 1363"/>
                    <a:gd name="T6" fmla="*/ 1102 w 1314"/>
                    <a:gd name="T7" fmla="*/ 1101 h 1363"/>
                    <a:gd name="T8" fmla="*/ 1067 w 1314"/>
                    <a:gd name="T9" fmla="*/ 1219 h 1363"/>
                    <a:gd name="T10" fmla="*/ 1045 w 1314"/>
                    <a:gd name="T11" fmla="*/ 1341 h 1363"/>
                    <a:gd name="T12" fmla="*/ 1031 w 1314"/>
                    <a:gd name="T13" fmla="*/ 1471 h 1363"/>
                    <a:gd name="T14" fmla="*/ 1024 w 1314"/>
                    <a:gd name="T15" fmla="*/ 1615 h 1363"/>
                    <a:gd name="T16" fmla="*/ 1023 w 1314"/>
                    <a:gd name="T17" fmla="*/ 1777 h 1363"/>
                    <a:gd name="T18" fmla="*/ 1027 w 1314"/>
                    <a:gd name="T19" fmla="*/ 1927 h 1363"/>
                    <a:gd name="T20" fmla="*/ 1042 w 1314"/>
                    <a:gd name="T21" fmla="*/ 2073 h 1363"/>
                    <a:gd name="T22" fmla="*/ 1066 w 1314"/>
                    <a:gd name="T23" fmla="*/ 2219 h 1363"/>
                    <a:gd name="T24" fmla="*/ 1098 w 1314"/>
                    <a:gd name="T25" fmla="*/ 2361 h 1363"/>
                    <a:gd name="T26" fmla="*/ 1140 w 1314"/>
                    <a:gd name="T27" fmla="*/ 2501 h 1363"/>
                    <a:gd name="T28" fmla="*/ 1189 w 1314"/>
                    <a:gd name="T29" fmla="*/ 2633 h 1363"/>
                    <a:gd name="T30" fmla="*/ 1247 w 1314"/>
                    <a:gd name="T31" fmla="*/ 2767 h 1363"/>
                    <a:gd name="T32" fmla="*/ 1313 w 1314"/>
                    <a:gd name="T33" fmla="*/ 2890 h 1363"/>
                    <a:gd name="T34" fmla="*/ 222 w 1314"/>
                    <a:gd name="T35" fmla="*/ 3458 h 1363"/>
                    <a:gd name="T36" fmla="*/ 150 w 1314"/>
                    <a:gd name="T37" fmla="*/ 3205 h 1363"/>
                    <a:gd name="T38" fmla="*/ 97 w 1314"/>
                    <a:gd name="T39" fmla="*/ 3004 h 1363"/>
                    <a:gd name="T40" fmla="*/ 59 w 1314"/>
                    <a:gd name="T41" fmla="*/ 2835 h 1363"/>
                    <a:gd name="T42" fmla="*/ 33 w 1314"/>
                    <a:gd name="T43" fmla="*/ 2683 h 1363"/>
                    <a:gd name="T44" fmla="*/ 18 w 1314"/>
                    <a:gd name="T45" fmla="*/ 2533 h 1363"/>
                    <a:gd name="T46" fmla="*/ 9 w 1314"/>
                    <a:gd name="T47" fmla="*/ 2361 h 1363"/>
                    <a:gd name="T48" fmla="*/ 4 w 1314"/>
                    <a:gd name="T49" fmla="*/ 2150 h 1363"/>
                    <a:gd name="T50" fmla="*/ 0 w 1314"/>
                    <a:gd name="T51" fmla="*/ 1886 h 1363"/>
                    <a:gd name="T52" fmla="*/ 17 w 1314"/>
                    <a:gd name="T53" fmla="*/ 1632 h 1363"/>
                    <a:gd name="T54" fmla="*/ 44 w 1314"/>
                    <a:gd name="T55" fmla="*/ 1410 h 1363"/>
                    <a:gd name="T56" fmla="*/ 84 w 1314"/>
                    <a:gd name="T57" fmla="*/ 1198 h 1363"/>
                    <a:gd name="T58" fmla="*/ 137 w 1314"/>
                    <a:gd name="T59" fmla="*/ 996 h 1363"/>
                    <a:gd name="T60" fmla="*/ 203 w 1314"/>
                    <a:gd name="T61" fmla="*/ 786 h 1363"/>
                    <a:gd name="T62" fmla="*/ 285 w 1314"/>
                    <a:gd name="T63" fmla="*/ 557 h 1363"/>
                    <a:gd name="T64" fmla="*/ 383 w 1314"/>
                    <a:gd name="T65" fmla="*/ 298 h 1363"/>
                    <a:gd name="T66" fmla="*/ 498 w 1314"/>
                    <a:gd name="T67" fmla="*/ 0 h 1363"/>
                    <a:gd name="T68" fmla="*/ 1291 w 1314"/>
                    <a:gd name="T69" fmla="*/ 741 h 136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14"/>
                    <a:gd name="T106" fmla="*/ 0 h 1363"/>
                    <a:gd name="T107" fmla="*/ 1314 w 1314"/>
                    <a:gd name="T108" fmla="*/ 1363 h 136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14" h="1363">
                      <a:moveTo>
                        <a:pt x="1291" y="292"/>
                      </a:moveTo>
                      <a:lnTo>
                        <a:pt x="1211" y="342"/>
                      </a:lnTo>
                      <a:lnTo>
                        <a:pt x="1149" y="389"/>
                      </a:lnTo>
                      <a:lnTo>
                        <a:pt x="1102" y="434"/>
                      </a:lnTo>
                      <a:lnTo>
                        <a:pt x="1067" y="480"/>
                      </a:lnTo>
                      <a:lnTo>
                        <a:pt x="1045" y="528"/>
                      </a:lnTo>
                      <a:lnTo>
                        <a:pt x="1031" y="579"/>
                      </a:lnTo>
                      <a:lnTo>
                        <a:pt x="1024" y="636"/>
                      </a:lnTo>
                      <a:lnTo>
                        <a:pt x="1023" y="700"/>
                      </a:lnTo>
                      <a:lnTo>
                        <a:pt x="1027" y="759"/>
                      </a:lnTo>
                      <a:lnTo>
                        <a:pt x="1042" y="817"/>
                      </a:lnTo>
                      <a:lnTo>
                        <a:pt x="1066" y="874"/>
                      </a:lnTo>
                      <a:lnTo>
                        <a:pt x="1098" y="930"/>
                      </a:lnTo>
                      <a:lnTo>
                        <a:pt x="1140" y="985"/>
                      </a:lnTo>
                      <a:lnTo>
                        <a:pt x="1189" y="1037"/>
                      </a:lnTo>
                      <a:lnTo>
                        <a:pt x="1247" y="1089"/>
                      </a:lnTo>
                      <a:lnTo>
                        <a:pt x="1313" y="1138"/>
                      </a:lnTo>
                      <a:lnTo>
                        <a:pt x="222" y="1362"/>
                      </a:lnTo>
                      <a:lnTo>
                        <a:pt x="150" y="1262"/>
                      </a:lnTo>
                      <a:lnTo>
                        <a:pt x="97" y="1183"/>
                      </a:lnTo>
                      <a:lnTo>
                        <a:pt x="59" y="1116"/>
                      </a:lnTo>
                      <a:lnTo>
                        <a:pt x="33" y="1057"/>
                      </a:lnTo>
                      <a:lnTo>
                        <a:pt x="18" y="997"/>
                      </a:lnTo>
                      <a:lnTo>
                        <a:pt x="9" y="930"/>
                      </a:lnTo>
                      <a:lnTo>
                        <a:pt x="4" y="847"/>
                      </a:lnTo>
                      <a:lnTo>
                        <a:pt x="0" y="743"/>
                      </a:lnTo>
                      <a:lnTo>
                        <a:pt x="17" y="643"/>
                      </a:lnTo>
                      <a:lnTo>
                        <a:pt x="44" y="555"/>
                      </a:lnTo>
                      <a:lnTo>
                        <a:pt x="84" y="472"/>
                      </a:lnTo>
                      <a:lnTo>
                        <a:pt x="137" y="392"/>
                      </a:lnTo>
                      <a:lnTo>
                        <a:pt x="203" y="309"/>
                      </a:lnTo>
                      <a:lnTo>
                        <a:pt x="285" y="219"/>
                      </a:lnTo>
                      <a:lnTo>
                        <a:pt x="383" y="117"/>
                      </a:lnTo>
                      <a:lnTo>
                        <a:pt x="498" y="0"/>
                      </a:lnTo>
                      <a:lnTo>
                        <a:pt x="1291" y="292"/>
                      </a:lnTo>
                    </a:path>
                  </a:pathLst>
                </a:custGeom>
                <a:solidFill>
                  <a:srgbClr val="9999FF"/>
                </a:solidFill>
                <a:ln w="12700" cap="rnd">
                  <a:noFill/>
                  <a:round/>
                  <a:headEnd/>
                  <a:tailEnd/>
                </a:ln>
                <a:effectLst>
                  <a:prstShdw prst="shdw17" dist="17961" dir="2700000">
                    <a:srgbClr val="5C5C99"/>
                  </a:prstShdw>
                </a:effectLst>
              </p:spPr>
              <p:txBody>
                <a:bodyPr/>
                <a:lstStyle/>
                <a:p>
                  <a:endParaRPr lang="en-US"/>
                </a:p>
              </p:txBody>
            </p:sp>
            <p:sp>
              <p:nvSpPr>
                <p:cNvPr id="17459" name="Freeform 42"/>
                <p:cNvSpPr>
                  <a:spLocks/>
                </p:cNvSpPr>
                <p:nvPr/>
              </p:nvSpPr>
              <p:spPr bwMode="auto">
                <a:xfrm>
                  <a:off x="969" y="2780"/>
                  <a:ext cx="1079" cy="382"/>
                </a:xfrm>
                <a:custGeom>
                  <a:avLst/>
                  <a:gdLst>
                    <a:gd name="T0" fmla="*/ 2 w 1079"/>
                    <a:gd name="T1" fmla="*/ 595 h 327"/>
                    <a:gd name="T2" fmla="*/ 0 w 1079"/>
                    <a:gd name="T3" fmla="*/ 828 h 327"/>
                    <a:gd name="T4" fmla="*/ 1077 w 1079"/>
                    <a:gd name="T5" fmla="*/ 234 h 327"/>
                    <a:gd name="T6" fmla="*/ 1078 w 1079"/>
                    <a:gd name="T7" fmla="*/ 0 h 327"/>
                    <a:gd name="T8" fmla="*/ 2 w 1079"/>
                    <a:gd name="T9" fmla="*/ 595 h 327"/>
                    <a:gd name="T10" fmla="*/ 0 60000 65536"/>
                    <a:gd name="T11" fmla="*/ 0 60000 65536"/>
                    <a:gd name="T12" fmla="*/ 0 60000 65536"/>
                    <a:gd name="T13" fmla="*/ 0 60000 65536"/>
                    <a:gd name="T14" fmla="*/ 0 60000 65536"/>
                    <a:gd name="T15" fmla="*/ 0 w 1079"/>
                    <a:gd name="T16" fmla="*/ 0 h 327"/>
                    <a:gd name="T17" fmla="*/ 1079 w 1079"/>
                    <a:gd name="T18" fmla="*/ 327 h 327"/>
                  </a:gdLst>
                  <a:ahLst/>
                  <a:cxnLst>
                    <a:cxn ang="T10">
                      <a:pos x="T0" y="T1"/>
                    </a:cxn>
                    <a:cxn ang="T11">
                      <a:pos x="T2" y="T3"/>
                    </a:cxn>
                    <a:cxn ang="T12">
                      <a:pos x="T4" y="T5"/>
                    </a:cxn>
                    <a:cxn ang="T13">
                      <a:pos x="T6" y="T7"/>
                    </a:cxn>
                    <a:cxn ang="T14">
                      <a:pos x="T8" y="T9"/>
                    </a:cxn>
                  </a:cxnLst>
                  <a:rect l="T15" t="T16" r="T17" b="T18"/>
                  <a:pathLst>
                    <a:path w="1079" h="327">
                      <a:moveTo>
                        <a:pt x="2" y="234"/>
                      </a:moveTo>
                      <a:lnTo>
                        <a:pt x="0" y="326"/>
                      </a:lnTo>
                      <a:lnTo>
                        <a:pt x="1077" y="92"/>
                      </a:lnTo>
                      <a:lnTo>
                        <a:pt x="1078" y="0"/>
                      </a:lnTo>
                      <a:lnTo>
                        <a:pt x="2" y="234"/>
                      </a:lnTo>
                    </a:path>
                  </a:pathLst>
                </a:custGeom>
                <a:solidFill>
                  <a:srgbClr val="003F3F"/>
                </a:solidFill>
                <a:ln w="12700" cap="rnd">
                  <a:solidFill>
                    <a:srgbClr val="003F3F"/>
                  </a:solidFill>
                  <a:round/>
                  <a:headEnd/>
                  <a:tailEnd/>
                </a:ln>
              </p:spPr>
              <p:txBody>
                <a:bodyPr/>
                <a:lstStyle/>
                <a:p>
                  <a:endParaRPr lang="en-US"/>
                </a:p>
              </p:txBody>
            </p:sp>
            <p:sp>
              <p:nvSpPr>
                <p:cNvPr id="17460" name="Freeform 43"/>
                <p:cNvSpPr>
                  <a:spLocks/>
                </p:cNvSpPr>
                <p:nvPr/>
              </p:nvSpPr>
              <p:spPr bwMode="auto">
                <a:xfrm>
                  <a:off x="1126" y="2069"/>
                  <a:ext cx="298" cy="352"/>
                </a:xfrm>
                <a:custGeom>
                  <a:avLst/>
                  <a:gdLst>
                    <a:gd name="T0" fmla="*/ 0 w 298"/>
                    <a:gd name="T1" fmla="*/ 0 h 302"/>
                    <a:gd name="T2" fmla="*/ 297 w 298"/>
                    <a:gd name="T3" fmla="*/ 0 h 302"/>
                    <a:gd name="T4" fmla="*/ 297 w 298"/>
                    <a:gd name="T5" fmla="*/ 755 h 302"/>
                    <a:gd name="T6" fmla="*/ 0 w 298"/>
                    <a:gd name="T7" fmla="*/ 755 h 302"/>
                    <a:gd name="T8" fmla="*/ 0 w 298"/>
                    <a:gd name="T9" fmla="*/ 0 h 302"/>
                    <a:gd name="T10" fmla="*/ 0 60000 65536"/>
                    <a:gd name="T11" fmla="*/ 0 60000 65536"/>
                    <a:gd name="T12" fmla="*/ 0 60000 65536"/>
                    <a:gd name="T13" fmla="*/ 0 60000 65536"/>
                    <a:gd name="T14" fmla="*/ 0 60000 65536"/>
                    <a:gd name="T15" fmla="*/ 0 w 298"/>
                    <a:gd name="T16" fmla="*/ 0 h 302"/>
                    <a:gd name="T17" fmla="*/ 298 w 298"/>
                    <a:gd name="T18" fmla="*/ 302 h 302"/>
                  </a:gdLst>
                  <a:ahLst/>
                  <a:cxnLst>
                    <a:cxn ang="T10">
                      <a:pos x="T0" y="T1"/>
                    </a:cxn>
                    <a:cxn ang="T11">
                      <a:pos x="T2" y="T3"/>
                    </a:cxn>
                    <a:cxn ang="T12">
                      <a:pos x="T4" y="T5"/>
                    </a:cxn>
                    <a:cxn ang="T13">
                      <a:pos x="T6" y="T7"/>
                    </a:cxn>
                    <a:cxn ang="T14">
                      <a:pos x="T8" y="T9"/>
                    </a:cxn>
                  </a:cxnLst>
                  <a:rect l="T15" t="T16" r="T17" b="T18"/>
                  <a:pathLst>
                    <a:path w="298" h="302">
                      <a:moveTo>
                        <a:pt x="0" y="0"/>
                      </a:moveTo>
                      <a:lnTo>
                        <a:pt x="297" y="0"/>
                      </a:lnTo>
                      <a:lnTo>
                        <a:pt x="297" y="301"/>
                      </a:lnTo>
                      <a:lnTo>
                        <a:pt x="0" y="301"/>
                      </a:lnTo>
                      <a:lnTo>
                        <a:pt x="0" y="0"/>
                      </a:lnTo>
                    </a:path>
                  </a:pathLst>
                </a:custGeom>
                <a:solidFill>
                  <a:srgbClr val="D8F2F2"/>
                </a:solidFill>
                <a:ln w="9525" cap="rnd">
                  <a:solidFill>
                    <a:schemeClr val="tx1"/>
                  </a:solidFill>
                  <a:round/>
                  <a:headEnd/>
                  <a:tailEnd/>
                </a:ln>
              </p:spPr>
              <p:txBody>
                <a:bodyPr/>
                <a:lstStyle/>
                <a:p>
                  <a:endParaRPr lang="en-US"/>
                </a:p>
              </p:txBody>
            </p:sp>
            <p:sp>
              <p:nvSpPr>
                <p:cNvPr id="17461" name="Freeform 44"/>
                <p:cNvSpPr>
                  <a:spLocks/>
                </p:cNvSpPr>
                <p:nvPr/>
              </p:nvSpPr>
              <p:spPr bwMode="auto">
                <a:xfrm>
                  <a:off x="1423" y="1801"/>
                  <a:ext cx="86" cy="620"/>
                </a:xfrm>
                <a:custGeom>
                  <a:avLst/>
                  <a:gdLst>
                    <a:gd name="T0" fmla="*/ 85 w 86"/>
                    <a:gd name="T1" fmla="*/ 0 h 531"/>
                    <a:gd name="T2" fmla="*/ 0 w 86"/>
                    <a:gd name="T3" fmla="*/ 579 h 531"/>
                    <a:gd name="T4" fmla="*/ 0 w 86"/>
                    <a:gd name="T5" fmla="*/ 1343 h 531"/>
                    <a:gd name="T6" fmla="*/ 85 w 86"/>
                    <a:gd name="T7" fmla="*/ 761 h 531"/>
                    <a:gd name="T8" fmla="*/ 85 w 86"/>
                    <a:gd name="T9" fmla="*/ 0 h 531"/>
                    <a:gd name="T10" fmla="*/ 0 60000 65536"/>
                    <a:gd name="T11" fmla="*/ 0 60000 65536"/>
                    <a:gd name="T12" fmla="*/ 0 60000 65536"/>
                    <a:gd name="T13" fmla="*/ 0 60000 65536"/>
                    <a:gd name="T14" fmla="*/ 0 60000 65536"/>
                    <a:gd name="T15" fmla="*/ 0 w 86"/>
                    <a:gd name="T16" fmla="*/ 0 h 531"/>
                    <a:gd name="T17" fmla="*/ 86 w 86"/>
                    <a:gd name="T18" fmla="*/ 531 h 531"/>
                  </a:gdLst>
                  <a:ahLst/>
                  <a:cxnLst>
                    <a:cxn ang="T10">
                      <a:pos x="T0" y="T1"/>
                    </a:cxn>
                    <a:cxn ang="T11">
                      <a:pos x="T2" y="T3"/>
                    </a:cxn>
                    <a:cxn ang="T12">
                      <a:pos x="T4" y="T5"/>
                    </a:cxn>
                    <a:cxn ang="T13">
                      <a:pos x="T6" y="T7"/>
                    </a:cxn>
                    <a:cxn ang="T14">
                      <a:pos x="T8" y="T9"/>
                    </a:cxn>
                  </a:cxnLst>
                  <a:rect l="T15" t="T16" r="T17" b="T18"/>
                  <a:pathLst>
                    <a:path w="86" h="531">
                      <a:moveTo>
                        <a:pt x="85" y="0"/>
                      </a:moveTo>
                      <a:lnTo>
                        <a:pt x="0" y="229"/>
                      </a:lnTo>
                      <a:lnTo>
                        <a:pt x="0" y="530"/>
                      </a:lnTo>
                      <a:lnTo>
                        <a:pt x="85" y="300"/>
                      </a:lnTo>
                      <a:lnTo>
                        <a:pt x="85" y="0"/>
                      </a:lnTo>
                    </a:path>
                  </a:pathLst>
                </a:custGeom>
                <a:solidFill>
                  <a:srgbClr val="D8F2F2"/>
                </a:solidFill>
                <a:ln w="6350" cap="rnd">
                  <a:solidFill>
                    <a:schemeClr val="tx1"/>
                  </a:solidFill>
                  <a:round/>
                  <a:headEnd/>
                  <a:tailEnd/>
                </a:ln>
              </p:spPr>
              <p:txBody>
                <a:bodyPr/>
                <a:lstStyle/>
                <a:p>
                  <a:endParaRPr lang="en-US"/>
                </a:p>
              </p:txBody>
            </p:sp>
            <p:sp>
              <p:nvSpPr>
                <p:cNvPr id="17462" name="Freeform 45"/>
                <p:cNvSpPr>
                  <a:spLocks/>
                </p:cNvSpPr>
                <p:nvPr/>
              </p:nvSpPr>
              <p:spPr bwMode="auto">
                <a:xfrm>
                  <a:off x="1126" y="1890"/>
                  <a:ext cx="298" cy="180"/>
                </a:xfrm>
                <a:custGeom>
                  <a:avLst/>
                  <a:gdLst>
                    <a:gd name="T0" fmla="*/ 0 w 298"/>
                    <a:gd name="T1" fmla="*/ 389 h 154"/>
                    <a:gd name="T2" fmla="*/ 297 w 298"/>
                    <a:gd name="T3" fmla="*/ 389 h 154"/>
                    <a:gd name="T4" fmla="*/ 157 w 298"/>
                    <a:gd name="T5" fmla="*/ 0 h 154"/>
                    <a:gd name="T6" fmla="*/ 0 w 298"/>
                    <a:gd name="T7" fmla="*/ 389 h 154"/>
                    <a:gd name="T8" fmla="*/ 0 60000 65536"/>
                    <a:gd name="T9" fmla="*/ 0 60000 65536"/>
                    <a:gd name="T10" fmla="*/ 0 60000 65536"/>
                    <a:gd name="T11" fmla="*/ 0 60000 65536"/>
                    <a:gd name="T12" fmla="*/ 0 w 298"/>
                    <a:gd name="T13" fmla="*/ 0 h 154"/>
                    <a:gd name="T14" fmla="*/ 298 w 298"/>
                    <a:gd name="T15" fmla="*/ 154 h 154"/>
                  </a:gdLst>
                  <a:ahLst/>
                  <a:cxnLst>
                    <a:cxn ang="T8">
                      <a:pos x="T0" y="T1"/>
                    </a:cxn>
                    <a:cxn ang="T9">
                      <a:pos x="T2" y="T3"/>
                    </a:cxn>
                    <a:cxn ang="T10">
                      <a:pos x="T4" y="T5"/>
                    </a:cxn>
                    <a:cxn ang="T11">
                      <a:pos x="T6" y="T7"/>
                    </a:cxn>
                  </a:cxnLst>
                  <a:rect l="T12" t="T13" r="T14" b="T15"/>
                  <a:pathLst>
                    <a:path w="298" h="154">
                      <a:moveTo>
                        <a:pt x="0" y="153"/>
                      </a:moveTo>
                      <a:lnTo>
                        <a:pt x="297" y="153"/>
                      </a:lnTo>
                      <a:lnTo>
                        <a:pt x="157" y="0"/>
                      </a:lnTo>
                      <a:lnTo>
                        <a:pt x="0" y="153"/>
                      </a:lnTo>
                    </a:path>
                  </a:pathLst>
                </a:custGeom>
                <a:solidFill>
                  <a:srgbClr val="D8F2F2"/>
                </a:solidFill>
                <a:ln w="9525" cap="rnd">
                  <a:solidFill>
                    <a:schemeClr val="tx1"/>
                  </a:solidFill>
                  <a:round/>
                  <a:headEnd/>
                  <a:tailEnd/>
                </a:ln>
              </p:spPr>
              <p:txBody>
                <a:bodyPr/>
                <a:lstStyle/>
                <a:p>
                  <a:endParaRPr lang="en-US"/>
                </a:p>
              </p:txBody>
            </p:sp>
            <p:sp>
              <p:nvSpPr>
                <p:cNvPr id="17463" name="Freeform 46"/>
                <p:cNvSpPr>
                  <a:spLocks/>
                </p:cNvSpPr>
                <p:nvPr/>
              </p:nvSpPr>
              <p:spPr bwMode="auto">
                <a:xfrm>
                  <a:off x="1283" y="1628"/>
                  <a:ext cx="226" cy="442"/>
                </a:xfrm>
                <a:custGeom>
                  <a:avLst/>
                  <a:gdLst>
                    <a:gd name="T0" fmla="*/ 225 w 226"/>
                    <a:gd name="T1" fmla="*/ 378 h 378"/>
                    <a:gd name="T2" fmla="*/ 140 w 226"/>
                    <a:gd name="T3" fmla="*/ 964 h 378"/>
                    <a:gd name="T4" fmla="*/ 0 w 226"/>
                    <a:gd name="T5" fmla="*/ 588 h 378"/>
                    <a:gd name="T6" fmla="*/ 86 w 226"/>
                    <a:gd name="T7" fmla="*/ 0 h 378"/>
                    <a:gd name="T8" fmla="*/ 225 w 226"/>
                    <a:gd name="T9" fmla="*/ 378 h 378"/>
                    <a:gd name="T10" fmla="*/ 0 60000 65536"/>
                    <a:gd name="T11" fmla="*/ 0 60000 65536"/>
                    <a:gd name="T12" fmla="*/ 0 60000 65536"/>
                    <a:gd name="T13" fmla="*/ 0 60000 65536"/>
                    <a:gd name="T14" fmla="*/ 0 60000 65536"/>
                    <a:gd name="T15" fmla="*/ 0 w 226"/>
                    <a:gd name="T16" fmla="*/ 0 h 378"/>
                    <a:gd name="T17" fmla="*/ 226 w 226"/>
                    <a:gd name="T18" fmla="*/ 378 h 378"/>
                  </a:gdLst>
                  <a:ahLst/>
                  <a:cxnLst>
                    <a:cxn ang="T10">
                      <a:pos x="T0" y="T1"/>
                    </a:cxn>
                    <a:cxn ang="T11">
                      <a:pos x="T2" y="T3"/>
                    </a:cxn>
                    <a:cxn ang="T12">
                      <a:pos x="T4" y="T5"/>
                    </a:cxn>
                    <a:cxn ang="T13">
                      <a:pos x="T6" y="T7"/>
                    </a:cxn>
                    <a:cxn ang="T14">
                      <a:pos x="T8" y="T9"/>
                    </a:cxn>
                  </a:cxnLst>
                  <a:rect l="T15" t="T16" r="T17" b="T18"/>
                  <a:pathLst>
                    <a:path w="226" h="378">
                      <a:moveTo>
                        <a:pt x="225" y="148"/>
                      </a:moveTo>
                      <a:lnTo>
                        <a:pt x="140" y="377"/>
                      </a:lnTo>
                      <a:lnTo>
                        <a:pt x="0" y="230"/>
                      </a:lnTo>
                      <a:lnTo>
                        <a:pt x="86" y="0"/>
                      </a:lnTo>
                      <a:lnTo>
                        <a:pt x="225" y="148"/>
                      </a:lnTo>
                    </a:path>
                  </a:pathLst>
                </a:custGeom>
                <a:solidFill>
                  <a:srgbClr val="D8F2F2"/>
                </a:solidFill>
                <a:ln w="9525" cap="rnd">
                  <a:solidFill>
                    <a:schemeClr val="tx1"/>
                  </a:solidFill>
                  <a:round/>
                  <a:headEnd/>
                  <a:tailEnd/>
                </a:ln>
              </p:spPr>
              <p:txBody>
                <a:bodyPr/>
                <a:lstStyle/>
                <a:p>
                  <a:endParaRPr lang="en-US"/>
                </a:p>
              </p:txBody>
            </p:sp>
            <p:sp>
              <p:nvSpPr>
                <p:cNvPr id="17464" name="Freeform 47"/>
                <p:cNvSpPr>
                  <a:spLocks/>
                </p:cNvSpPr>
                <p:nvPr/>
              </p:nvSpPr>
              <p:spPr bwMode="auto">
                <a:xfrm>
                  <a:off x="1126" y="1628"/>
                  <a:ext cx="244" cy="439"/>
                </a:xfrm>
                <a:custGeom>
                  <a:avLst/>
                  <a:gdLst>
                    <a:gd name="T0" fmla="*/ 99 w 244"/>
                    <a:gd name="T1" fmla="*/ 402 h 376"/>
                    <a:gd name="T2" fmla="*/ 0 w 244"/>
                    <a:gd name="T3" fmla="*/ 950 h 376"/>
                    <a:gd name="T4" fmla="*/ 157 w 244"/>
                    <a:gd name="T5" fmla="*/ 584 h 376"/>
                    <a:gd name="T6" fmla="*/ 243 w 244"/>
                    <a:gd name="T7" fmla="*/ 0 h 376"/>
                    <a:gd name="T8" fmla="*/ 99 w 244"/>
                    <a:gd name="T9" fmla="*/ 402 h 376"/>
                    <a:gd name="T10" fmla="*/ 0 60000 65536"/>
                    <a:gd name="T11" fmla="*/ 0 60000 65536"/>
                    <a:gd name="T12" fmla="*/ 0 60000 65536"/>
                    <a:gd name="T13" fmla="*/ 0 60000 65536"/>
                    <a:gd name="T14" fmla="*/ 0 60000 65536"/>
                    <a:gd name="T15" fmla="*/ 0 w 244"/>
                    <a:gd name="T16" fmla="*/ 0 h 376"/>
                    <a:gd name="T17" fmla="*/ 244 w 244"/>
                    <a:gd name="T18" fmla="*/ 376 h 376"/>
                  </a:gdLst>
                  <a:ahLst/>
                  <a:cxnLst>
                    <a:cxn ang="T10">
                      <a:pos x="T0" y="T1"/>
                    </a:cxn>
                    <a:cxn ang="T11">
                      <a:pos x="T2" y="T3"/>
                    </a:cxn>
                    <a:cxn ang="T12">
                      <a:pos x="T4" y="T5"/>
                    </a:cxn>
                    <a:cxn ang="T13">
                      <a:pos x="T6" y="T7"/>
                    </a:cxn>
                    <a:cxn ang="T14">
                      <a:pos x="T8" y="T9"/>
                    </a:cxn>
                  </a:cxnLst>
                  <a:rect l="T15" t="T16" r="T17" b="T18"/>
                  <a:pathLst>
                    <a:path w="244" h="376">
                      <a:moveTo>
                        <a:pt x="99" y="159"/>
                      </a:moveTo>
                      <a:lnTo>
                        <a:pt x="0" y="375"/>
                      </a:lnTo>
                      <a:lnTo>
                        <a:pt x="157" y="230"/>
                      </a:lnTo>
                      <a:lnTo>
                        <a:pt x="243" y="0"/>
                      </a:lnTo>
                      <a:lnTo>
                        <a:pt x="99" y="159"/>
                      </a:lnTo>
                    </a:path>
                  </a:pathLst>
                </a:custGeom>
                <a:solidFill>
                  <a:srgbClr val="7FBFBF"/>
                </a:solidFill>
                <a:ln w="9525" cap="rnd">
                  <a:solidFill>
                    <a:schemeClr val="tx1"/>
                  </a:solidFill>
                  <a:round/>
                  <a:headEnd/>
                  <a:tailEnd/>
                </a:ln>
              </p:spPr>
              <p:txBody>
                <a:bodyPr/>
                <a:lstStyle/>
                <a:p>
                  <a:endParaRPr lang="en-US"/>
                </a:p>
              </p:txBody>
            </p:sp>
            <p:sp>
              <p:nvSpPr>
                <p:cNvPr id="17465" name="Freeform 48"/>
                <p:cNvSpPr>
                  <a:spLocks/>
                </p:cNvSpPr>
                <p:nvPr/>
              </p:nvSpPr>
              <p:spPr bwMode="auto">
                <a:xfrm>
                  <a:off x="1466" y="2091"/>
                  <a:ext cx="12" cy="202"/>
                </a:xfrm>
                <a:custGeom>
                  <a:avLst/>
                  <a:gdLst>
                    <a:gd name="T0" fmla="*/ 11 w 12"/>
                    <a:gd name="T1" fmla="*/ 0 h 173"/>
                    <a:gd name="T2" fmla="*/ 0 w 12"/>
                    <a:gd name="T3" fmla="*/ 112 h 173"/>
                    <a:gd name="T4" fmla="*/ 0 w 12"/>
                    <a:gd name="T5" fmla="*/ 437 h 173"/>
                    <a:gd name="T6" fmla="*/ 11 w 12"/>
                    <a:gd name="T7" fmla="*/ 328 h 173"/>
                    <a:gd name="T8" fmla="*/ 11 w 12"/>
                    <a:gd name="T9" fmla="*/ 0 h 173"/>
                    <a:gd name="T10" fmla="*/ 0 60000 65536"/>
                    <a:gd name="T11" fmla="*/ 0 60000 65536"/>
                    <a:gd name="T12" fmla="*/ 0 60000 65536"/>
                    <a:gd name="T13" fmla="*/ 0 60000 65536"/>
                    <a:gd name="T14" fmla="*/ 0 60000 65536"/>
                    <a:gd name="T15" fmla="*/ 0 w 12"/>
                    <a:gd name="T16" fmla="*/ 0 h 173"/>
                    <a:gd name="T17" fmla="*/ 12 w 12"/>
                    <a:gd name="T18" fmla="*/ 173 h 173"/>
                  </a:gdLst>
                  <a:ahLst/>
                  <a:cxnLst>
                    <a:cxn ang="T10">
                      <a:pos x="T0" y="T1"/>
                    </a:cxn>
                    <a:cxn ang="T11">
                      <a:pos x="T2" y="T3"/>
                    </a:cxn>
                    <a:cxn ang="T12">
                      <a:pos x="T4" y="T5"/>
                    </a:cxn>
                    <a:cxn ang="T13">
                      <a:pos x="T6" y="T7"/>
                    </a:cxn>
                    <a:cxn ang="T14">
                      <a:pos x="T8" y="T9"/>
                    </a:cxn>
                  </a:cxnLst>
                  <a:rect l="T15" t="T16" r="T17" b="T18"/>
                  <a:pathLst>
                    <a:path w="12" h="173">
                      <a:moveTo>
                        <a:pt x="11" y="0"/>
                      </a:moveTo>
                      <a:lnTo>
                        <a:pt x="0" y="44"/>
                      </a:lnTo>
                      <a:lnTo>
                        <a:pt x="0" y="172"/>
                      </a:lnTo>
                      <a:lnTo>
                        <a:pt x="11" y="129"/>
                      </a:lnTo>
                      <a:lnTo>
                        <a:pt x="11" y="0"/>
                      </a:lnTo>
                    </a:path>
                  </a:pathLst>
                </a:custGeom>
                <a:solidFill>
                  <a:srgbClr val="7FBFBF"/>
                </a:solidFill>
                <a:ln w="6350" cap="rnd">
                  <a:solidFill>
                    <a:schemeClr val="tx1"/>
                  </a:solidFill>
                  <a:round/>
                  <a:headEnd/>
                  <a:tailEnd/>
                </a:ln>
              </p:spPr>
              <p:txBody>
                <a:bodyPr/>
                <a:lstStyle/>
                <a:p>
                  <a:endParaRPr lang="en-US"/>
                </a:p>
              </p:txBody>
            </p:sp>
            <p:sp>
              <p:nvSpPr>
                <p:cNvPr id="17466" name="Freeform 49"/>
                <p:cNvSpPr>
                  <a:spLocks/>
                </p:cNvSpPr>
                <p:nvPr/>
              </p:nvSpPr>
              <p:spPr bwMode="auto">
                <a:xfrm>
                  <a:off x="1173" y="2116"/>
                  <a:ext cx="53" cy="110"/>
                </a:xfrm>
                <a:custGeom>
                  <a:avLst/>
                  <a:gdLst>
                    <a:gd name="T0" fmla="*/ 0 w 53"/>
                    <a:gd name="T1" fmla="*/ 0 h 94"/>
                    <a:gd name="T2" fmla="*/ 52 w 53"/>
                    <a:gd name="T3" fmla="*/ 0 h 94"/>
                    <a:gd name="T4" fmla="*/ 52 w 53"/>
                    <a:gd name="T5" fmla="*/ 241 h 94"/>
                    <a:gd name="T6" fmla="*/ 0 w 53"/>
                    <a:gd name="T7" fmla="*/ 241 h 94"/>
                    <a:gd name="T8" fmla="*/ 0 w 53"/>
                    <a:gd name="T9" fmla="*/ 0 h 94"/>
                    <a:gd name="T10" fmla="*/ 0 60000 65536"/>
                    <a:gd name="T11" fmla="*/ 0 60000 65536"/>
                    <a:gd name="T12" fmla="*/ 0 60000 65536"/>
                    <a:gd name="T13" fmla="*/ 0 60000 65536"/>
                    <a:gd name="T14" fmla="*/ 0 60000 65536"/>
                    <a:gd name="T15" fmla="*/ 0 w 53"/>
                    <a:gd name="T16" fmla="*/ 0 h 94"/>
                    <a:gd name="T17" fmla="*/ 53 w 53"/>
                    <a:gd name="T18" fmla="*/ 94 h 94"/>
                  </a:gdLst>
                  <a:ahLst/>
                  <a:cxnLst>
                    <a:cxn ang="T10">
                      <a:pos x="T0" y="T1"/>
                    </a:cxn>
                    <a:cxn ang="T11">
                      <a:pos x="T2" y="T3"/>
                    </a:cxn>
                    <a:cxn ang="T12">
                      <a:pos x="T4" y="T5"/>
                    </a:cxn>
                    <a:cxn ang="T13">
                      <a:pos x="T6" y="T7"/>
                    </a:cxn>
                    <a:cxn ang="T14">
                      <a:pos x="T8" y="T9"/>
                    </a:cxn>
                  </a:cxnLst>
                  <a:rect l="T15" t="T16" r="T17" b="T18"/>
                  <a:pathLst>
                    <a:path w="53" h="94">
                      <a:moveTo>
                        <a:pt x="0" y="0"/>
                      </a:moveTo>
                      <a:lnTo>
                        <a:pt x="52" y="0"/>
                      </a:lnTo>
                      <a:lnTo>
                        <a:pt x="52" y="93"/>
                      </a:lnTo>
                      <a:lnTo>
                        <a:pt x="0" y="93"/>
                      </a:lnTo>
                      <a:lnTo>
                        <a:pt x="0" y="0"/>
                      </a:lnTo>
                    </a:path>
                  </a:pathLst>
                </a:custGeom>
                <a:solidFill>
                  <a:srgbClr val="7FBFBF"/>
                </a:solidFill>
                <a:ln w="6350" cap="rnd">
                  <a:solidFill>
                    <a:schemeClr val="tx1"/>
                  </a:solidFill>
                  <a:round/>
                  <a:headEnd/>
                  <a:tailEnd/>
                </a:ln>
              </p:spPr>
              <p:txBody>
                <a:bodyPr/>
                <a:lstStyle/>
                <a:p>
                  <a:endParaRPr lang="en-US"/>
                </a:p>
              </p:txBody>
            </p:sp>
            <p:sp>
              <p:nvSpPr>
                <p:cNvPr id="17467" name="Freeform 50"/>
                <p:cNvSpPr>
                  <a:spLocks/>
                </p:cNvSpPr>
                <p:nvPr/>
              </p:nvSpPr>
              <p:spPr bwMode="auto">
                <a:xfrm>
                  <a:off x="1315" y="2116"/>
                  <a:ext cx="53" cy="110"/>
                </a:xfrm>
                <a:custGeom>
                  <a:avLst/>
                  <a:gdLst>
                    <a:gd name="T0" fmla="*/ 0 w 53"/>
                    <a:gd name="T1" fmla="*/ 0 h 94"/>
                    <a:gd name="T2" fmla="*/ 52 w 53"/>
                    <a:gd name="T3" fmla="*/ 0 h 94"/>
                    <a:gd name="T4" fmla="*/ 52 w 53"/>
                    <a:gd name="T5" fmla="*/ 241 h 94"/>
                    <a:gd name="T6" fmla="*/ 0 w 53"/>
                    <a:gd name="T7" fmla="*/ 241 h 94"/>
                    <a:gd name="T8" fmla="*/ 0 w 53"/>
                    <a:gd name="T9" fmla="*/ 0 h 94"/>
                    <a:gd name="T10" fmla="*/ 0 60000 65536"/>
                    <a:gd name="T11" fmla="*/ 0 60000 65536"/>
                    <a:gd name="T12" fmla="*/ 0 60000 65536"/>
                    <a:gd name="T13" fmla="*/ 0 60000 65536"/>
                    <a:gd name="T14" fmla="*/ 0 60000 65536"/>
                    <a:gd name="T15" fmla="*/ 0 w 53"/>
                    <a:gd name="T16" fmla="*/ 0 h 94"/>
                    <a:gd name="T17" fmla="*/ 53 w 53"/>
                    <a:gd name="T18" fmla="*/ 94 h 94"/>
                  </a:gdLst>
                  <a:ahLst/>
                  <a:cxnLst>
                    <a:cxn ang="T10">
                      <a:pos x="T0" y="T1"/>
                    </a:cxn>
                    <a:cxn ang="T11">
                      <a:pos x="T2" y="T3"/>
                    </a:cxn>
                    <a:cxn ang="T12">
                      <a:pos x="T4" y="T5"/>
                    </a:cxn>
                    <a:cxn ang="T13">
                      <a:pos x="T6" y="T7"/>
                    </a:cxn>
                    <a:cxn ang="T14">
                      <a:pos x="T8" y="T9"/>
                    </a:cxn>
                  </a:cxnLst>
                  <a:rect l="T15" t="T16" r="T17" b="T18"/>
                  <a:pathLst>
                    <a:path w="53" h="94">
                      <a:moveTo>
                        <a:pt x="0" y="0"/>
                      </a:moveTo>
                      <a:lnTo>
                        <a:pt x="52" y="0"/>
                      </a:lnTo>
                      <a:lnTo>
                        <a:pt x="52" y="93"/>
                      </a:lnTo>
                      <a:lnTo>
                        <a:pt x="0" y="93"/>
                      </a:lnTo>
                      <a:lnTo>
                        <a:pt x="0" y="0"/>
                      </a:lnTo>
                    </a:path>
                  </a:pathLst>
                </a:custGeom>
                <a:solidFill>
                  <a:srgbClr val="7FBFBF"/>
                </a:solidFill>
                <a:ln w="6350" cap="rnd">
                  <a:solidFill>
                    <a:schemeClr val="tx1"/>
                  </a:solidFill>
                  <a:round/>
                  <a:headEnd/>
                  <a:tailEnd/>
                </a:ln>
              </p:spPr>
              <p:txBody>
                <a:bodyPr/>
                <a:lstStyle/>
                <a:p>
                  <a:endParaRPr lang="en-US"/>
                </a:p>
              </p:txBody>
            </p:sp>
            <p:sp>
              <p:nvSpPr>
                <p:cNvPr id="17468" name="Freeform 51"/>
                <p:cNvSpPr>
                  <a:spLocks/>
                </p:cNvSpPr>
                <p:nvPr/>
              </p:nvSpPr>
              <p:spPr bwMode="auto">
                <a:xfrm>
                  <a:off x="1173" y="2264"/>
                  <a:ext cx="53" cy="109"/>
                </a:xfrm>
                <a:custGeom>
                  <a:avLst/>
                  <a:gdLst>
                    <a:gd name="T0" fmla="*/ 0 w 53"/>
                    <a:gd name="T1" fmla="*/ 0 h 94"/>
                    <a:gd name="T2" fmla="*/ 52 w 53"/>
                    <a:gd name="T3" fmla="*/ 0 h 94"/>
                    <a:gd name="T4" fmla="*/ 52 w 53"/>
                    <a:gd name="T5" fmla="*/ 226 h 94"/>
                    <a:gd name="T6" fmla="*/ 0 w 53"/>
                    <a:gd name="T7" fmla="*/ 226 h 94"/>
                    <a:gd name="T8" fmla="*/ 0 w 53"/>
                    <a:gd name="T9" fmla="*/ 0 h 94"/>
                    <a:gd name="T10" fmla="*/ 0 60000 65536"/>
                    <a:gd name="T11" fmla="*/ 0 60000 65536"/>
                    <a:gd name="T12" fmla="*/ 0 60000 65536"/>
                    <a:gd name="T13" fmla="*/ 0 60000 65536"/>
                    <a:gd name="T14" fmla="*/ 0 60000 65536"/>
                    <a:gd name="T15" fmla="*/ 0 w 53"/>
                    <a:gd name="T16" fmla="*/ 0 h 94"/>
                    <a:gd name="T17" fmla="*/ 53 w 53"/>
                    <a:gd name="T18" fmla="*/ 94 h 94"/>
                  </a:gdLst>
                  <a:ahLst/>
                  <a:cxnLst>
                    <a:cxn ang="T10">
                      <a:pos x="T0" y="T1"/>
                    </a:cxn>
                    <a:cxn ang="T11">
                      <a:pos x="T2" y="T3"/>
                    </a:cxn>
                    <a:cxn ang="T12">
                      <a:pos x="T4" y="T5"/>
                    </a:cxn>
                    <a:cxn ang="T13">
                      <a:pos x="T6" y="T7"/>
                    </a:cxn>
                    <a:cxn ang="T14">
                      <a:pos x="T8" y="T9"/>
                    </a:cxn>
                  </a:cxnLst>
                  <a:rect l="T15" t="T16" r="T17" b="T18"/>
                  <a:pathLst>
                    <a:path w="53" h="94">
                      <a:moveTo>
                        <a:pt x="0" y="0"/>
                      </a:moveTo>
                      <a:lnTo>
                        <a:pt x="52" y="0"/>
                      </a:lnTo>
                      <a:lnTo>
                        <a:pt x="52" y="93"/>
                      </a:lnTo>
                      <a:lnTo>
                        <a:pt x="0" y="93"/>
                      </a:lnTo>
                      <a:lnTo>
                        <a:pt x="0" y="0"/>
                      </a:lnTo>
                    </a:path>
                  </a:pathLst>
                </a:custGeom>
                <a:solidFill>
                  <a:srgbClr val="7FBFBF"/>
                </a:solidFill>
                <a:ln w="6350" cap="rnd">
                  <a:solidFill>
                    <a:schemeClr val="tx1"/>
                  </a:solidFill>
                  <a:round/>
                  <a:headEnd/>
                  <a:tailEnd/>
                </a:ln>
              </p:spPr>
              <p:txBody>
                <a:bodyPr/>
                <a:lstStyle/>
                <a:p>
                  <a:endParaRPr lang="en-US"/>
                </a:p>
              </p:txBody>
            </p:sp>
            <p:sp>
              <p:nvSpPr>
                <p:cNvPr id="17469" name="Freeform 52"/>
                <p:cNvSpPr>
                  <a:spLocks/>
                </p:cNvSpPr>
                <p:nvPr/>
              </p:nvSpPr>
              <p:spPr bwMode="auto">
                <a:xfrm>
                  <a:off x="1315" y="2264"/>
                  <a:ext cx="53" cy="109"/>
                </a:xfrm>
                <a:custGeom>
                  <a:avLst/>
                  <a:gdLst>
                    <a:gd name="T0" fmla="*/ 0 w 53"/>
                    <a:gd name="T1" fmla="*/ 0 h 94"/>
                    <a:gd name="T2" fmla="*/ 52 w 53"/>
                    <a:gd name="T3" fmla="*/ 0 h 94"/>
                    <a:gd name="T4" fmla="*/ 52 w 53"/>
                    <a:gd name="T5" fmla="*/ 226 h 94"/>
                    <a:gd name="T6" fmla="*/ 0 w 53"/>
                    <a:gd name="T7" fmla="*/ 226 h 94"/>
                    <a:gd name="T8" fmla="*/ 0 w 53"/>
                    <a:gd name="T9" fmla="*/ 0 h 94"/>
                    <a:gd name="T10" fmla="*/ 0 60000 65536"/>
                    <a:gd name="T11" fmla="*/ 0 60000 65536"/>
                    <a:gd name="T12" fmla="*/ 0 60000 65536"/>
                    <a:gd name="T13" fmla="*/ 0 60000 65536"/>
                    <a:gd name="T14" fmla="*/ 0 60000 65536"/>
                    <a:gd name="T15" fmla="*/ 0 w 53"/>
                    <a:gd name="T16" fmla="*/ 0 h 94"/>
                    <a:gd name="T17" fmla="*/ 53 w 53"/>
                    <a:gd name="T18" fmla="*/ 94 h 94"/>
                  </a:gdLst>
                  <a:ahLst/>
                  <a:cxnLst>
                    <a:cxn ang="T10">
                      <a:pos x="T0" y="T1"/>
                    </a:cxn>
                    <a:cxn ang="T11">
                      <a:pos x="T2" y="T3"/>
                    </a:cxn>
                    <a:cxn ang="T12">
                      <a:pos x="T4" y="T5"/>
                    </a:cxn>
                    <a:cxn ang="T13">
                      <a:pos x="T6" y="T7"/>
                    </a:cxn>
                    <a:cxn ang="T14">
                      <a:pos x="T8" y="T9"/>
                    </a:cxn>
                  </a:cxnLst>
                  <a:rect l="T15" t="T16" r="T17" b="T18"/>
                  <a:pathLst>
                    <a:path w="53" h="94">
                      <a:moveTo>
                        <a:pt x="0" y="0"/>
                      </a:moveTo>
                      <a:lnTo>
                        <a:pt x="52" y="0"/>
                      </a:lnTo>
                      <a:lnTo>
                        <a:pt x="52" y="93"/>
                      </a:lnTo>
                      <a:lnTo>
                        <a:pt x="0" y="93"/>
                      </a:lnTo>
                      <a:lnTo>
                        <a:pt x="0" y="0"/>
                      </a:lnTo>
                    </a:path>
                  </a:pathLst>
                </a:custGeom>
                <a:solidFill>
                  <a:srgbClr val="7FBFBF"/>
                </a:solidFill>
                <a:ln w="6350" cap="rnd">
                  <a:solidFill>
                    <a:schemeClr val="tx1"/>
                  </a:solidFill>
                  <a:round/>
                  <a:headEnd/>
                  <a:tailEnd/>
                </a:ln>
              </p:spPr>
              <p:txBody>
                <a:bodyPr/>
                <a:lstStyle/>
                <a:p>
                  <a:endParaRPr lang="en-US"/>
                </a:p>
              </p:txBody>
            </p:sp>
            <p:sp>
              <p:nvSpPr>
                <p:cNvPr id="17470" name="Freeform 53"/>
                <p:cNvSpPr>
                  <a:spLocks/>
                </p:cNvSpPr>
                <p:nvPr/>
              </p:nvSpPr>
              <p:spPr bwMode="auto">
                <a:xfrm>
                  <a:off x="1479" y="1897"/>
                  <a:ext cx="15" cy="170"/>
                </a:xfrm>
                <a:custGeom>
                  <a:avLst/>
                  <a:gdLst>
                    <a:gd name="T0" fmla="*/ 14 w 15"/>
                    <a:gd name="T1" fmla="*/ 0 h 146"/>
                    <a:gd name="T2" fmla="*/ 0 w 15"/>
                    <a:gd name="T3" fmla="*/ 122 h 146"/>
                    <a:gd name="T4" fmla="*/ 0 w 15"/>
                    <a:gd name="T5" fmla="*/ 362 h 146"/>
                    <a:gd name="T6" fmla="*/ 14 w 15"/>
                    <a:gd name="T7" fmla="*/ 238 h 146"/>
                    <a:gd name="T8" fmla="*/ 14 w 15"/>
                    <a:gd name="T9" fmla="*/ 0 h 146"/>
                    <a:gd name="T10" fmla="*/ 0 60000 65536"/>
                    <a:gd name="T11" fmla="*/ 0 60000 65536"/>
                    <a:gd name="T12" fmla="*/ 0 60000 65536"/>
                    <a:gd name="T13" fmla="*/ 0 60000 65536"/>
                    <a:gd name="T14" fmla="*/ 0 60000 65536"/>
                    <a:gd name="T15" fmla="*/ 0 w 15"/>
                    <a:gd name="T16" fmla="*/ 0 h 146"/>
                    <a:gd name="T17" fmla="*/ 15 w 15"/>
                    <a:gd name="T18" fmla="*/ 146 h 146"/>
                  </a:gdLst>
                  <a:ahLst/>
                  <a:cxnLst>
                    <a:cxn ang="T10">
                      <a:pos x="T0" y="T1"/>
                    </a:cxn>
                    <a:cxn ang="T11">
                      <a:pos x="T2" y="T3"/>
                    </a:cxn>
                    <a:cxn ang="T12">
                      <a:pos x="T4" y="T5"/>
                    </a:cxn>
                    <a:cxn ang="T13">
                      <a:pos x="T6" y="T7"/>
                    </a:cxn>
                    <a:cxn ang="T14">
                      <a:pos x="T8" y="T9"/>
                    </a:cxn>
                  </a:cxnLst>
                  <a:rect l="T15" t="T16" r="T17" b="T18"/>
                  <a:pathLst>
                    <a:path w="15" h="146">
                      <a:moveTo>
                        <a:pt x="14" y="0"/>
                      </a:moveTo>
                      <a:lnTo>
                        <a:pt x="0" y="49"/>
                      </a:lnTo>
                      <a:lnTo>
                        <a:pt x="0" y="145"/>
                      </a:lnTo>
                      <a:lnTo>
                        <a:pt x="14" y="95"/>
                      </a:lnTo>
                      <a:lnTo>
                        <a:pt x="14" y="0"/>
                      </a:lnTo>
                    </a:path>
                  </a:pathLst>
                </a:custGeom>
                <a:solidFill>
                  <a:srgbClr val="7FBFBF"/>
                </a:solidFill>
                <a:ln w="6350" cap="rnd">
                  <a:solidFill>
                    <a:schemeClr val="tx1"/>
                  </a:solidFill>
                  <a:round/>
                  <a:headEnd/>
                  <a:tailEnd/>
                </a:ln>
              </p:spPr>
              <p:txBody>
                <a:bodyPr/>
                <a:lstStyle/>
                <a:p>
                  <a:endParaRPr lang="en-US"/>
                </a:p>
              </p:txBody>
            </p:sp>
            <p:sp>
              <p:nvSpPr>
                <p:cNvPr id="17471" name="Freeform 54"/>
                <p:cNvSpPr>
                  <a:spLocks/>
                </p:cNvSpPr>
                <p:nvPr/>
              </p:nvSpPr>
              <p:spPr bwMode="auto">
                <a:xfrm>
                  <a:off x="1439" y="2021"/>
                  <a:ext cx="14" cy="170"/>
                </a:xfrm>
                <a:custGeom>
                  <a:avLst/>
                  <a:gdLst>
                    <a:gd name="T0" fmla="*/ 13 w 14"/>
                    <a:gd name="T1" fmla="*/ 0 h 146"/>
                    <a:gd name="T2" fmla="*/ 0 w 14"/>
                    <a:gd name="T3" fmla="*/ 122 h 146"/>
                    <a:gd name="T4" fmla="*/ 0 w 14"/>
                    <a:gd name="T5" fmla="*/ 362 h 146"/>
                    <a:gd name="T6" fmla="*/ 13 w 14"/>
                    <a:gd name="T7" fmla="*/ 239 h 146"/>
                    <a:gd name="T8" fmla="*/ 13 w 14"/>
                    <a:gd name="T9" fmla="*/ 0 h 146"/>
                    <a:gd name="T10" fmla="*/ 0 60000 65536"/>
                    <a:gd name="T11" fmla="*/ 0 60000 65536"/>
                    <a:gd name="T12" fmla="*/ 0 60000 65536"/>
                    <a:gd name="T13" fmla="*/ 0 60000 65536"/>
                    <a:gd name="T14" fmla="*/ 0 60000 65536"/>
                    <a:gd name="T15" fmla="*/ 0 w 14"/>
                    <a:gd name="T16" fmla="*/ 0 h 146"/>
                    <a:gd name="T17" fmla="*/ 14 w 14"/>
                    <a:gd name="T18" fmla="*/ 146 h 146"/>
                  </a:gdLst>
                  <a:ahLst/>
                  <a:cxnLst>
                    <a:cxn ang="T10">
                      <a:pos x="T0" y="T1"/>
                    </a:cxn>
                    <a:cxn ang="T11">
                      <a:pos x="T2" y="T3"/>
                    </a:cxn>
                    <a:cxn ang="T12">
                      <a:pos x="T4" y="T5"/>
                    </a:cxn>
                    <a:cxn ang="T13">
                      <a:pos x="T6" y="T7"/>
                    </a:cxn>
                    <a:cxn ang="T14">
                      <a:pos x="T8" y="T9"/>
                    </a:cxn>
                  </a:cxnLst>
                  <a:rect l="T15" t="T16" r="T17" b="T18"/>
                  <a:pathLst>
                    <a:path w="14" h="146">
                      <a:moveTo>
                        <a:pt x="13" y="0"/>
                      </a:moveTo>
                      <a:lnTo>
                        <a:pt x="0" y="49"/>
                      </a:lnTo>
                      <a:lnTo>
                        <a:pt x="0" y="145"/>
                      </a:lnTo>
                      <a:lnTo>
                        <a:pt x="13" y="96"/>
                      </a:lnTo>
                      <a:lnTo>
                        <a:pt x="13" y="0"/>
                      </a:lnTo>
                    </a:path>
                  </a:pathLst>
                </a:custGeom>
                <a:solidFill>
                  <a:srgbClr val="7FBFBF"/>
                </a:solidFill>
                <a:ln w="6350" cap="rnd">
                  <a:solidFill>
                    <a:schemeClr val="tx1"/>
                  </a:solidFill>
                  <a:round/>
                  <a:headEnd/>
                  <a:tailEnd/>
                </a:ln>
              </p:spPr>
              <p:txBody>
                <a:bodyPr/>
                <a:lstStyle/>
                <a:p>
                  <a:endParaRPr lang="en-US"/>
                </a:p>
              </p:txBody>
            </p:sp>
          </p:grpSp>
          <p:sp>
            <p:nvSpPr>
              <p:cNvPr id="17456" name="Rectangle 55"/>
              <p:cNvSpPr>
                <a:spLocks noChangeArrowheads="1"/>
              </p:cNvSpPr>
              <p:nvPr/>
            </p:nvSpPr>
            <p:spPr bwMode="auto">
              <a:xfrm>
                <a:off x="864" y="2496"/>
                <a:ext cx="870" cy="286"/>
              </a:xfrm>
              <a:prstGeom prst="rect">
                <a:avLst/>
              </a:prstGeom>
              <a:noFill/>
              <a:ln w="12700">
                <a:noFill/>
                <a:miter lim="800000"/>
                <a:headEnd/>
                <a:tailEnd/>
              </a:ln>
            </p:spPr>
            <p:txBody>
              <a:bodyPr wrap="none" lIns="90488" tIns="44450" rIns="90488" bIns="44450">
                <a:spAutoFit/>
              </a:bodyPr>
              <a:lstStyle/>
              <a:p>
                <a:pPr algn="ctr"/>
                <a:r>
                  <a:rPr lang="en-US" sz="2400">
                    <a:solidFill>
                      <a:srgbClr val="000000"/>
                    </a:solidFill>
                    <a:latin typeface="Arial Narrow" pitchFamily="34" charset="0"/>
                  </a:rPr>
                  <a:t>Household</a:t>
                </a:r>
                <a:endParaRPr lang="en-US" sz="1100" b="1">
                  <a:solidFill>
                    <a:srgbClr val="000000"/>
                  </a:solidFill>
                  <a:latin typeface="Arial" charset="0"/>
                </a:endParaRPr>
              </a:p>
            </p:txBody>
          </p:sp>
        </p:grpSp>
      </p:grpSp>
      <p:grpSp>
        <p:nvGrpSpPr>
          <p:cNvPr id="10" name="Group 56"/>
          <p:cNvGrpSpPr>
            <a:grpSpLocks/>
          </p:cNvGrpSpPr>
          <p:nvPr/>
        </p:nvGrpSpPr>
        <p:grpSpPr bwMode="auto">
          <a:xfrm>
            <a:off x="2565400" y="4300538"/>
            <a:ext cx="1111250" cy="454025"/>
            <a:chOff x="1844" y="2757"/>
            <a:chExt cx="700" cy="286"/>
          </a:xfrm>
        </p:grpSpPr>
        <p:sp>
          <p:nvSpPr>
            <p:cNvPr id="17451" name="Freeform 57"/>
            <p:cNvSpPr>
              <a:spLocks/>
            </p:cNvSpPr>
            <p:nvPr/>
          </p:nvSpPr>
          <p:spPr bwMode="auto">
            <a:xfrm>
              <a:off x="1844" y="2782"/>
              <a:ext cx="700" cy="258"/>
            </a:xfrm>
            <a:custGeom>
              <a:avLst/>
              <a:gdLst>
                <a:gd name="T0" fmla="*/ 0 w 987"/>
                <a:gd name="T1" fmla="*/ 89 h 221"/>
                <a:gd name="T2" fmla="*/ 14 w 987"/>
                <a:gd name="T3" fmla="*/ 190 h 221"/>
                <a:gd name="T4" fmla="*/ 26 w 987"/>
                <a:gd name="T5" fmla="*/ 270 h 221"/>
                <a:gd name="T6" fmla="*/ 36 w 987"/>
                <a:gd name="T7" fmla="*/ 330 h 221"/>
                <a:gd name="T8" fmla="*/ 46 w 987"/>
                <a:gd name="T9" fmla="*/ 374 h 221"/>
                <a:gd name="T10" fmla="*/ 57 w 987"/>
                <a:gd name="T11" fmla="*/ 399 h 221"/>
                <a:gd name="T12" fmla="*/ 69 w 987"/>
                <a:gd name="T13" fmla="*/ 418 h 221"/>
                <a:gd name="T14" fmla="*/ 82 w 987"/>
                <a:gd name="T15" fmla="*/ 425 h 221"/>
                <a:gd name="T16" fmla="*/ 99 w 987"/>
                <a:gd name="T17" fmla="*/ 433 h 221"/>
                <a:gd name="T18" fmla="*/ 95 w 987"/>
                <a:gd name="T19" fmla="*/ 557 h 221"/>
                <a:gd name="T20" fmla="*/ 126 w 987"/>
                <a:gd name="T21" fmla="*/ 307 h 221"/>
                <a:gd name="T22" fmla="*/ 111 w 987"/>
                <a:gd name="T23" fmla="*/ 34 h 221"/>
                <a:gd name="T24" fmla="*/ 106 w 987"/>
                <a:gd name="T25" fmla="*/ 155 h 221"/>
                <a:gd name="T26" fmla="*/ 94 w 987"/>
                <a:gd name="T27" fmla="*/ 160 h 221"/>
                <a:gd name="T28" fmla="*/ 84 w 987"/>
                <a:gd name="T29" fmla="*/ 160 h 221"/>
                <a:gd name="T30" fmla="*/ 74 w 987"/>
                <a:gd name="T31" fmla="*/ 154 h 221"/>
                <a:gd name="T32" fmla="*/ 64 w 987"/>
                <a:gd name="T33" fmla="*/ 141 h 221"/>
                <a:gd name="T34" fmla="*/ 55 w 987"/>
                <a:gd name="T35" fmla="*/ 124 h 221"/>
                <a:gd name="T36" fmla="*/ 44 w 987"/>
                <a:gd name="T37" fmla="*/ 92 h 221"/>
                <a:gd name="T38" fmla="*/ 34 w 987"/>
                <a:gd name="T39" fmla="*/ 55 h 221"/>
                <a:gd name="T40" fmla="*/ 22 w 987"/>
                <a:gd name="T41" fmla="*/ 0 h 221"/>
                <a:gd name="T42" fmla="*/ 0 w 987"/>
                <a:gd name="T43" fmla="*/ 89 h 2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7"/>
                <a:gd name="T67" fmla="*/ 0 h 221"/>
                <a:gd name="T68" fmla="*/ 987 w 987"/>
                <a:gd name="T69" fmla="*/ 221 h 2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7" h="221">
                  <a:moveTo>
                    <a:pt x="0" y="35"/>
                  </a:moveTo>
                  <a:lnTo>
                    <a:pt x="109" y="75"/>
                  </a:lnTo>
                  <a:lnTo>
                    <a:pt x="203" y="107"/>
                  </a:lnTo>
                  <a:lnTo>
                    <a:pt x="286" y="130"/>
                  </a:lnTo>
                  <a:lnTo>
                    <a:pt x="366" y="147"/>
                  </a:lnTo>
                  <a:lnTo>
                    <a:pt x="448" y="158"/>
                  </a:lnTo>
                  <a:lnTo>
                    <a:pt x="540" y="165"/>
                  </a:lnTo>
                  <a:lnTo>
                    <a:pt x="647" y="168"/>
                  </a:lnTo>
                  <a:lnTo>
                    <a:pt x="776" y="171"/>
                  </a:lnTo>
                  <a:lnTo>
                    <a:pt x="750" y="220"/>
                  </a:lnTo>
                  <a:lnTo>
                    <a:pt x="986" y="121"/>
                  </a:lnTo>
                  <a:lnTo>
                    <a:pt x="871" y="13"/>
                  </a:lnTo>
                  <a:lnTo>
                    <a:pt x="839" y="62"/>
                  </a:lnTo>
                  <a:lnTo>
                    <a:pt x="745" y="63"/>
                  </a:lnTo>
                  <a:lnTo>
                    <a:pt x="660" y="63"/>
                  </a:lnTo>
                  <a:lnTo>
                    <a:pt x="580" y="61"/>
                  </a:lnTo>
                  <a:lnTo>
                    <a:pt x="504" y="56"/>
                  </a:lnTo>
                  <a:lnTo>
                    <a:pt x="427" y="49"/>
                  </a:lnTo>
                  <a:lnTo>
                    <a:pt x="348" y="37"/>
                  </a:lnTo>
                  <a:lnTo>
                    <a:pt x="265" y="21"/>
                  </a:lnTo>
                  <a:lnTo>
                    <a:pt x="175" y="0"/>
                  </a:lnTo>
                  <a:lnTo>
                    <a:pt x="0" y="35"/>
                  </a:lnTo>
                </a:path>
              </a:pathLst>
            </a:custGeom>
            <a:solidFill>
              <a:srgbClr val="FFCC99"/>
            </a:solidFill>
            <a:ln w="12700" cap="rnd">
              <a:noFill/>
              <a:round/>
              <a:headEnd/>
              <a:tailEnd/>
            </a:ln>
            <a:effectLst>
              <a:prstShdw prst="shdw17" dist="17961" dir="2700000">
                <a:srgbClr val="997A5C"/>
              </a:prstShdw>
            </a:effectLst>
          </p:spPr>
          <p:txBody>
            <a:bodyPr/>
            <a:lstStyle/>
            <a:p>
              <a:endParaRPr lang="en-US"/>
            </a:p>
          </p:txBody>
        </p:sp>
        <p:sp>
          <p:nvSpPr>
            <p:cNvPr id="17452" name="Rectangle 58"/>
            <p:cNvSpPr>
              <a:spLocks noChangeArrowheads="1"/>
            </p:cNvSpPr>
            <p:nvPr/>
          </p:nvSpPr>
          <p:spPr bwMode="auto">
            <a:xfrm rot="517332">
              <a:off x="1920" y="2757"/>
              <a:ext cx="544" cy="286"/>
            </a:xfrm>
            <a:prstGeom prst="rect">
              <a:avLst/>
            </a:prstGeom>
            <a:noFill/>
            <a:ln w="12700">
              <a:noFill/>
              <a:miter lim="800000"/>
              <a:headEnd/>
              <a:tailEnd/>
            </a:ln>
          </p:spPr>
          <p:txBody>
            <a:bodyPr wrap="none" lIns="90488" tIns="44450" rIns="90488" bIns="44450">
              <a:spAutoFit/>
            </a:bodyPr>
            <a:lstStyle/>
            <a:p>
              <a:r>
                <a:rPr lang="en-US" sz="2400">
                  <a:solidFill>
                    <a:srgbClr val="000000"/>
                  </a:solidFill>
                  <a:latin typeface="Arial Narrow" pitchFamily="34" charset="0"/>
                </a:rPr>
                <a:t>Taxes</a:t>
              </a:r>
              <a:endParaRPr lang="en-US" sz="2400" b="1">
                <a:solidFill>
                  <a:srgbClr val="000000"/>
                </a:solidFill>
                <a:latin typeface="Arial" charset="0"/>
              </a:endParaRPr>
            </a:p>
          </p:txBody>
        </p:sp>
      </p:grpSp>
      <p:grpSp>
        <p:nvGrpSpPr>
          <p:cNvPr id="11" name="Group 59"/>
          <p:cNvGrpSpPr>
            <a:grpSpLocks/>
          </p:cNvGrpSpPr>
          <p:nvPr/>
        </p:nvGrpSpPr>
        <p:grpSpPr bwMode="auto">
          <a:xfrm>
            <a:off x="2541588" y="2468563"/>
            <a:ext cx="3836987" cy="1120775"/>
            <a:chOff x="1829" y="1619"/>
            <a:chExt cx="2417" cy="706"/>
          </a:xfrm>
        </p:grpSpPr>
        <p:sp>
          <p:nvSpPr>
            <p:cNvPr id="17449" name="Freeform 60"/>
            <p:cNvSpPr>
              <a:spLocks/>
            </p:cNvSpPr>
            <p:nvPr/>
          </p:nvSpPr>
          <p:spPr bwMode="auto">
            <a:xfrm>
              <a:off x="1829" y="1619"/>
              <a:ext cx="2417" cy="706"/>
            </a:xfrm>
            <a:custGeom>
              <a:avLst/>
              <a:gdLst>
                <a:gd name="T0" fmla="*/ 86 w 2405"/>
                <a:gd name="T1" fmla="*/ 64747 h 224"/>
                <a:gd name="T2" fmla="*/ 2258 w 2405"/>
                <a:gd name="T3" fmla="*/ 64747 h 224"/>
                <a:gd name="T4" fmla="*/ 2214 w 2405"/>
                <a:gd name="T5" fmla="*/ 0 h 224"/>
                <a:gd name="T6" fmla="*/ 2476 w 2405"/>
                <a:gd name="T7" fmla="*/ 91083 h 224"/>
                <a:gd name="T8" fmla="*/ 2285 w 2405"/>
                <a:gd name="T9" fmla="*/ 218661 h 224"/>
                <a:gd name="T10" fmla="*/ 2287 w 2405"/>
                <a:gd name="T11" fmla="*/ 153943 h 224"/>
                <a:gd name="T12" fmla="*/ 0 w 2405"/>
                <a:gd name="T13" fmla="*/ 153943 h 224"/>
                <a:gd name="T14" fmla="*/ 86 w 2405"/>
                <a:gd name="T15" fmla="*/ 64747 h 224"/>
                <a:gd name="T16" fmla="*/ 0 60000 65536"/>
                <a:gd name="T17" fmla="*/ 0 60000 65536"/>
                <a:gd name="T18" fmla="*/ 0 60000 65536"/>
                <a:gd name="T19" fmla="*/ 0 60000 65536"/>
                <a:gd name="T20" fmla="*/ 0 60000 65536"/>
                <a:gd name="T21" fmla="*/ 0 60000 65536"/>
                <a:gd name="T22" fmla="*/ 0 60000 65536"/>
                <a:gd name="T23" fmla="*/ 0 60000 65536"/>
                <a:gd name="T24" fmla="*/ 0 w 2405"/>
                <a:gd name="T25" fmla="*/ 0 h 224"/>
                <a:gd name="T26" fmla="*/ 2405 w 2405"/>
                <a:gd name="T27" fmla="*/ 224 h 2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5" h="224">
                  <a:moveTo>
                    <a:pt x="86" y="66"/>
                  </a:moveTo>
                  <a:lnTo>
                    <a:pt x="2192" y="66"/>
                  </a:lnTo>
                  <a:lnTo>
                    <a:pt x="2148" y="0"/>
                  </a:lnTo>
                  <a:lnTo>
                    <a:pt x="2404" y="93"/>
                  </a:lnTo>
                  <a:lnTo>
                    <a:pt x="2219" y="223"/>
                  </a:lnTo>
                  <a:lnTo>
                    <a:pt x="2221" y="157"/>
                  </a:lnTo>
                  <a:lnTo>
                    <a:pt x="0" y="157"/>
                  </a:lnTo>
                  <a:lnTo>
                    <a:pt x="86" y="66"/>
                  </a:lnTo>
                </a:path>
              </a:pathLst>
            </a:custGeom>
            <a:solidFill>
              <a:srgbClr val="CCECFF"/>
            </a:solidFill>
            <a:ln w="12700" cap="rnd">
              <a:noFill/>
              <a:round/>
              <a:headEnd/>
              <a:tailEnd/>
            </a:ln>
            <a:effectLst>
              <a:prstShdw prst="shdw17" dist="17961" dir="2700000">
                <a:srgbClr val="7A8E99"/>
              </a:prstShdw>
            </a:effectLst>
          </p:spPr>
          <p:txBody>
            <a:bodyPr/>
            <a:lstStyle/>
            <a:p>
              <a:endParaRPr lang="en-US"/>
            </a:p>
          </p:txBody>
        </p:sp>
        <p:sp>
          <p:nvSpPr>
            <p:cNvPr id="17450" name="Rectangle 61"/>
            <p:cNvSpPr>
              <a:spLocks noChangeArrowheads="1"/>
            </p:cNvSpPr>
            <p:nvPr/>
          </p:nvSpPr>
          <p:spPr bwMode="auto">
            <a:xfrm>
              <a:off x="2461" y="1829"/>
              <a:ext cx="1184" cy="286"/>
            </a:xfrm>
            <a:prstGeom prst="rect">
              <a:avLst/>
            </a:prstGeom>
            <a:noFill/>
            <a:ln w="9525">
              <a:noFill/>
              <a:miter lim="800000"/>
              <a:headEnd/>
              <a:tailEnd/>
            </a:ln>
          </p:spPr>
          <p:txBody>
            <a:bodyPr wrap="none" lIns="90488" tIns="44450" rIns="90488" bIns="44450">
              <a:spAutoFit/>
            </a:bodyPr>
            <a:lstStyle/>
            <a:p>
              <a:r>
                <a:rPr lang="en-US" sz="2400">
                  <a:solidFill>
                    <a:srgbClr val="000000"/>
                  </a:solidFill>
                  <a:latin typeface="Arial Narrow" pitchFamily="34" charset="0"/>
                </a:rPr>
                <a:t>Factor services</a:t>
              </a:r>
            </a:p>
          </p:txBody>
        </p:sp>
      </p:grpSp>
      <p:grpSp>
        <p:nvGrpSpPr>
          <p:cNvPr id="12" name="Group 62"/>
          <p:cNvGrpSpPr>
            <a:grpSpLocks/>
          </p:cNvGrpSpPr>
          <p:nvPr/>
        </p:nvGrpSpPr>
        <p:grpSpPr bwMode="auto">
          <a:xfrm>
            <a:off x="2152650" y="4533900"/>
            <a:ext cx="1306513" cy="636588"/>
            <a:chOff x="1584" y="2904"/>
            <a:chExt cx="823" cy="401"/>
          </a:xfrm>
        </p:grpSpPr>
        <p:sp>
          <p:nvSpPr>
            <p:cNvPr id="17447" name="Freeform 63"/>
            <p:cNvSpPr>
              <a:spLocks/>
            </p:cNvSpPr>
            <p:nvPr/>
          </p:nvSpPr>
          <p:spPr bwMode="auto">
            <a:xfrm>
              <a:off x="1584" y="2904"/>
              <a:ext cx="823" cy="401"/>
            </a:xfrm>
            <a:custGeom>
              <a:avLst/>
              <a:gdLst>
                <a:gd name="T0" fmla="*/ 0 w 1029"/>
                <a:gd name="T1" fmla="*/ 105 h 344"/>
                <a:gd name="T2" fmla="*/ 26 w 1029"/>
                <a:gd name="T3" fmla="*/ 216 h 344"/>
                <a:gd name="T4" fmla="*/ 46 w 1029"/>
                <a:gd name="T5" fmla="*/ 319 h 344"/>
                <a:gd name="T6" fmla="*/ 66 w 1029"/>
                <a:gd name="T7" fmla="*/ 404 h 344"/>
                <a:gd name="T8" fmla="*/ 86 w 1029"/>
                <a:gd name="T9" fmla="*/ 490 h 344"/>
                <a:gd name="T10" fmla="*/ 109 w 1029"/>
                <a:gd name="T11" fmla="*/ 558 h 344"/>
                <a:gd name="T12" fmla="*/ 136 w 1029"/>
                <a:gd name="T13" fmla="*/ 625 h 344"/>
                <a:gd name="T14" fmla="*/ 170 w 1029"/>
                <a:gd name="T15" fmla="*/ 685 h 344"/>
                <a:gd name="T16" fmla="*/ 214 w 1029"/>
                <a:gd name="T17" fmla="*/ 744 h 344"/>
                <a:gd name="T18" fmla="*/ 206 w 1029"/>
                <a:gd name="T19" fmla="*/ 860 h 344"/>
                <a:gd name="T20" fmla="*/ 269 w 1029"/>
                <a:gd name="T21" fmla="*/ 638 h 344"/>
                <a:gd name="T22" fmla="*/ 240 w 1029"/>
                <a:gd name="T23" fmla="*/ 353 h 344"/>
                <a:gd name="T24" fmla="*/ 234 w 1029"/>
                <a:gd name="T25" fmla="*/ 432 h 344"/>
                <a:gd name="T26" fmla="*/ 210 w 1029"/>
                <a:gd name="T27" fmla="*/ 402 h 344"/>
                <a:gd name="T28" fmla="*/ 187 w 1029"/>
                <a:gd name="T29" fmla="*/ 375 h 344"/>
                <a:gd name="T30" fmla="*/ 165 w 1029"/>
                <a:gd name="T31" fmla="*/ 345 h 344"/>
                <a:gd name="T32" fmla="*/ 142 w 1029"/>
                <a:gd name="T33" fmla="*/ 307 h 344"/>
                <a:gd name="T34" fmla="*/ 120 w 1029"/>
                <a:gd name="T35" fmla="*/ 256 h 344"/>
                <a:gd name="T36" fmla="*/ 98 w 1029"/>
                <a:gd name="T37" fmla="*/ 194 h 344"/>
                <a:gd name="T38" fmla="*/ 74 w 1029"/>
                <a:gd name="T39" fmla="*/ 107 h 344"/>
                <a:gd name="T40" fmla="*/ 50 w 1029"/>
                <a:gd name="T41" fmla="*/ 0 h 344"/>
                <a:gd name="T42" fmla="*/ 0 w 1029"/>
                <a:gd name="T43" fmla="*/ 105 h 3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29"/>
                <a:gd name="T67" fmla="*/ 0 h 344"/>
                <a:gd name="T68" fmla="*/ 1029 w 1029"/>
                <a:gd name="T69" fmla="*/ 344 h 3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29" h="344">
                  <a:moveTo>
                    <a:pt x="0" y="42"/>
                  </a:moveTo>
                  <a:lnTo>
                    <a:pt x="96" y="86"/>
                  </a:lnTo>
                  <a:lnTo>
                    <a:pt x="178" y="127"/>
                  </a:lnTo>
                  <a:lnTo>
                    <a:pt x="253" y="162"/>
                  </a:lnTo>
                  <a:lnTo>
                    <a:pt x="329" y="195"/>
                  </a:lnTo>
                  <a:lnTo>
                    <a:pt x="415" y="223"/>
                  </a:lnTo>
                  <a:lnTo>
                    <a:pt x="519" y="250"/>
                  </a:lnTo>
                  <a:lnTo>
                    <a:pt x="650" y="273"/>
                  </a:lnTo>
                  <a:lnTo>
                    <a:pt x="816" y="296"/>
                  </a:lnTo>
                  <a:lnTo>
                    <a:pt x="789" y="343"/>
                  </a:lnTo>
                  <a:lnTo>
                    <a:pt x="1028" y="254"/>
                  </a:lnTo>
                  <a:lnTo>
                    <a:pt x="916" y="141"/>
                  </a:lnTo>
                  <a:lnTo>
                    <a:pt x="896" y="172"/>
                  </a:lnTo>
                  <a:lnTo>
                    <a:pt x="801" y="160"/>
                  </a:lnTo>
                  <a:lnTo>
                    <a:pt x="713" y="149"/>
                  </a:lnTo>
                  <a:lnTo>
                    <a:pt x="626" y="137"/>
                  </a:lnTo>
                  <a:lnTo>
                    <a:pt x="542" y="122"/>
                  </a:lnTo>
                  <a:lnTo>
                    <a:pt x="457" y="102"/>
                  </a:lnTo>
                  <a:lnTo>
                    <a:pt x="371" y="77"/>
                  </a:lnTo>
                  <a:lnTo>
                    <a:pt x="281" y="43"/>
                  </a:lnTo>
                  <a:lnTo>
                    <a:pt x="187" y="0"/>
                  </a:lnTo>
                  <a:lnTo>
                    <a:pt x="0" y="42"/>
                  </a:lnTo>
                </a:path>
              </a:pathLst>
            </a:custGeom>
            <a:solidFill>
              <a:srgbClr val="FFCC99"/>
            </a:solidFill>
            <a:ln w="12700" cap="rnd">
              <a:noFill/>
              <a:round/>
              <a:headEnd/>
              <a:tailEnd/>
            </a:ln>
            <a:effectLst>
              <a:prstShdw prst="shdw17" dist="17961" dir="2700000">
                <a:srgbClr val="997A5C"/>
              </a:prstShdw>
            </a:effectLst>
          </p:spPr>
          <p:txBody>
            <a:bodyPr/>
            <a:lstStyle/>
            <a:p>
              <a:endParaRPr lang="en-US"/>
            </a:p>
          </p:txBody>
        </p:sp>
        <p:sp>
          <p:nvSpPr>
            <p:cNvPr id="17448" name="Rectangle 64"/>
            <p:cNvSpPr>
              <a:spLocks noChangeArrowheads="1"/>
            </p:cNvSpPr>
            <p:nvPr/>
          </p:nvSpPr>
          <p:spPr bwMode="auto">
            <a:xfrm rot="981178">
              <a:off x="1680" y="2958"/>
              <a:ext cx="676" cy="286"/>
            </a:xfrm>
            <a:prstGeom prst="rect">
              <a:avLst/>
            </a:prstGeom>
            <a:noFill/>
            <a:ln w="12700">
              <a:noFill/>
              <a:miter lim="800000"/>
              <a:headEnd/>
              <a:tailEnd/>
            </a:ln>
          </p:spPr>
          <p:txBody>
            <a:bodyPr wrap="none" lIns="90488" tIns="44450" rIns="90488" bIns="44450">
              <a:spAutoFit/>
            </a:bodyPr>
            <a:lstStyle/>
            <a:p>
              <a:r>
                <a:rPr lang="en-US" sz="2400">
                  <a:solidFill>
                    <a:srgbClr val="000000"/>
                  </a:solidFill>
                  <a:latin typeface="Arial Narrow" pitchFamily="34" charset="0"/>
                </a:rPr>
                <a:t>Savings</a:t>
              </a:r>
              <a:endParaRPr lang="en-US" sz="2400" b="1">
                <a:solidFill>
                  <a:srgbClr val="000000"/>
                </a:solidFill>
                <a:latin typeface="Arial" charset="0"/>
              </a:endParaRPr>
            </a:p>
          </p:txBody>
        </p:sp>
      </p:grpSp>
      <p:grpSp>
        <p:nvGrpSpPr>
          <p:cNvPr id="13" name="Group 65"/>
          <p:cNvGrpSpPr>
            <a:grpSpLocks/>
          </p:cNvGrpSpPr>
          <p:nvPr/>
        </p:nvGrpSpPr>
        <p:grpSpPr bwMode="auto">
          <a:xfrm>
            <a:off x="1249363" y="4841875"/>
            <a:ext cx="2246312" cy="1073150"/>
            <a:chOff x="1015" y="3098"/>
            <a:chExt cx="1415" cy="676"/>
          </a:xfrm>
        </p:grpSpPr>
        <p:sp>
          <p:nvSpPr>
            <p:cNvPr id="17445" name="Freeform 66"/>
            <p:cNvSpPr>
              <a:spLocks/>
            </p:cNvSpPr>
            <p:nvPr/>
          </p:nvSpPr>
          <p:spPr bwMode="auto">
            <a:xfrm>
              <a:off x="1015" y="3098"/>
              <a:ext cx="1415" cy="676"/>
            </a:xfrm>
            <a:custGeom>
              <a:avLst/>
              <a:gdLst>
                <a:gd name="T0" fmla="*/ 0 w 1637"/>
                <a:gd name="T1" fmla="*/ 79 h 579"/>
                <a:gd name="T2" fmla="*/ 68 w 1637"/>
                <a:gd name="T3" fmla="*/ 361 h 579"/>
                <a:gd name="T4" fmla="*/ 124 w 1637"/>
                <a:gd name="T5" fmla="*/ 592 h 579"/>
                <a:gd name="T6" fmla="*/ 177 w 1637"/>
                <a:gd name="T7" fmla="*/ 788 h 579"/>
                <a:gd name="T8" fmla="*/ 232 w 1637"/>
                <a:gd name="T9" fmla="*/ 950 h 579"/>
                <a:gd name="T10" fmla="*/ 292 w 1637"/>
                <a:gd name="T11" fmla="*/ 1085 h 579"/>
                <a:gd name="T12" fmla="*/ 366 w 1637"/>
                <a:gd name="T13" fmla="*/ 1194 h 579"/>
                <a:gd name="T14" fmla="*/ 457 w 1637"/>
                <a:gd name="T15" fmla="*/ 1289 h 579"/>
                <a:gd name="T16" fmla="*/ 573 w 1637"/>
                <a:gd name="T17" fmla="*/ 1367 h 579"/>
                <a:gd name="T18" fmla="*/ 564 w 1637"/>
                <a:gd name="T19" fmla="*/ 1464 h 579"/>
                <a:gd name="T20" fmla="*/ 682 w 1637"/>
                <a:gd name="T21" fmla="*/ 1324 h 579"/>
                <a:gd name="T22" fmla="*/ 620 w 1637"/>
                <a:gd name="T23" fmla="*/ 1036 h 579"/>
                <a:gd name="T24" fmla="*/ 603 w 1637"/>
                <a:gd name="T25" fmla="*/ 1130 h 579"/>
                <a:gd name="T26" fmla="*/ 503 w 1637"/>
                <a:gd name="T27" fmla="*/ 1047 h 579"/>
                <a:gd name="T28" fmla="*/ 421 w 1637"/>
                <a:gd name="T29" fmla="*/ 968 h 579"/>
                <a:gd name="T30" fmla="*/ 354 w 1637"/>
                <a:gd name="T31" fmla="*/ 877 h 579"/>
                <a:gd name="T32" fmla="*/ 295 w 1637"/>
                <a:gd name="T33" fmla="*/ 773 h 579"/>
                <a:gd name="T34" fmla="*/ 242 w 1637"/>
                <a:gd name="T35" fmla="*/ 636 h 579"/>
                <a:gd name="T36" fmla="*/ 189 w 1637"/>
                <a:gd name="T37" fmla="*/ 469 h 579"/>
                <a:gd name="T38" fmla="*/ 131 w 1637"/>
                <a:gd name="T39" fmla="*/ 259 h 579"/>
                <a:gd name="T40" fmla="*/ 64 w 1637"/>
                <a:gd name="T41" fmla="*/ 0 h 579"/>
                <a:gd name="T42" fmla="*/ 0 w 1637"/>
                <a:gd name="T43" fmla="*/ 79 h 5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37"/>
                <a:gd name="T67" fmla="*/ 0 h 579"/>
                <a:gd name="T68" fmla="*/ 1637 w 1637"/>
                <a:gd name="T69" fmla="*/ 579 h 5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37" h="579">
                  <a:moveTo>
                    <a:pt x="0" y="32"/>
                  </a:moveTo>
                  <a:lnTo>
                    <a:pt x="162" y="142"/>
                  </a:lnTo>
                  <a:lnTo>
                    <a:pt x="299" y="234"/>
                  </a:lnTo>
                  <a:lnTo>
                    <a:pt x="425" y="311"/>
                  </a:lnTo>
                  <a:lnTo>
                    <a:pt x="555" y="375"/>
                  </a:lnTo>
                  <a:lnTo>
                    <a:pt x="700" y="428"/>
                  </a:lnTo>
                  <a:lnTo>
                    <a:pt x="877" y="471"/>
                  </a:lnTo>
                  <a:lnTo>
                    <a:pt x="1096" y="509"/>
                  </a:lnTo>
                  <a:lnTo>
                    <a:pt x="1373" y="540"/>
                  </a:lnTo>
                  <a:lnTo>
                    <a:pt x="1351" y="578"/>
                  </a:lnTo>
                  <a:lnTo>
                    <a:pt x="1636" y="523"/>
                  </a:lnTo>
                  <a:lnTo>
                    <a:pt x="1484" y="409"/>
                  </a:lnTo>
                  <a:lnTo>
                    <a:pt x="1448" y="446"/>
                  </a:lnTo>
                  <a:lnTo>
                    <a:pt x="1206" y="414"/>
                  </a:lnTo>
                  <a:lnTo>
                    <a:pt x="1008" y="382"/>
                  </a:lnTo>
                  <a:lnTo>
                    <a:pt x="847" y="346"/>
                  </a:lnTo>
                  <a:lnTo>
                    <a:pt x="708" y="305"/>
                  </a:lnTo>
                  <a:lnTo>
                    <a:pt x="581" y="252"/>
                  </a:lnTo>
                  <a:lnTo>
                    <a:pt x="453" y="186"/>
                  </a:lnTo>
                  <a:lnTo>
                    <a:pt x="315" y="103"/>
                  </a:lnTo>
                  <a:lnTo>
                    <a:pt x="153" y="0"/>
                  </a:lnTo>
                  <a:lnTo>
                    <a:pt x="0" y="32"/>
                  </a:lnTo>
                </a:path>
              </a:pathLst>
            </a:custGeom>
            <a:solidFill>
              <a:srgbClr val="FFCC99"/>
            </a:solidFill>
            <a:ln w="12700" cap="rnd">
              <a:noFill/>
              <a:round/>
              <a:headEnd/>
              <a:tailEnd/>
            </a:ln>
            <a:effectLst>
              <a:prstShdw prst="shdw17" dist="17961" dir="2700000">
                <a:srgbClr val="997A5C"/>
              </a:prstShdw>
            </a:effectLst>
          </p:spPr>
          <p:txBody>
            <a:bodyPr/>
            <a:lstStyle/>
            <a:p>
              <a:endParaRPr lang="en-US"/>
            </a:p>
          </p:txBody>
        </p:sp>
        <p:sp>
          <p:nvSpPr>
            <p:cNvPr id="17446" name="Rectangle 67"/>
            <p:cNvSpPr>
              <a:spLocks noChangeArrowheads="1"/>
            </p:cNvSpPr>
            <p:nvPr/>
          </p:nvSpPr>
          <p:spPr bwMode="auto">
            <a:xfrm rot="1631691">
              <a:off x="1232" y="3321"/>
              <a:ext cx="640" cy="286"/>
            </a:xfrm>
            <a:prstGeom prst="rect">
              <a:avLst/>
            </a:prstGeom>
            <a:noFill/>
            <a:ln w="12700">
              <a:noFill/>
              <a:miter lim="800000"/>
              <a:headEnd/>
              <a:tailEnd/>
            </a:ln>
          </p:spPr>
          <p:txBody>
            <a:bodyPr wrap="none" lIns="90488" tIns="44450" rIns="90488" bIns="44450">
              <a:spAutoFit/>
            </a:bodyPr>
            <a:lstStyle/>
            <a:p>
              <a:r>
                <a:rPr lang="en-US" sz="2400">
                  <a:solidFill>
                    <a:srgbClr val="000000"/>
                  </a:solidFill>
                  <a:latin typeface="Arial Narrow" pitchFamily="34" charset="0"/>
                </a:rPr>
                <a:t>Imports</a:t>
              </a:r>
              <a:endParaRPr lang="en-US" sz="2400" b="1">
                <a:solidFill>
                  <a:srgbClr val="000000"/>
                </a:solidFill>
                <a:latin typeface="Arial" charset="0"/>
              </a:endParaRPr>
            </a:p>
          </p:txBody>
        </p:sp>
      </p:grpSp>
      <p:grpSp>
        <p:nvGrpSpPr>
          <p:cNvPr id="14" name="Group 68"/>
          <p:cNvGrpSpPr>
            <a:grpSpLocks/>
          </p:cNvGrpSpPr>
          <p:nvPr/>
        </p:nvGrpSpPr>
        <p:grpSpPr bwMode="auto">
          <a:xfrm>
            <a:off x="5048250" y="4089400"/>
            <a:ext cx="1828800" cy="673100"/>
            <a:chOff x="4224" y="528"/>
            <a:chExt cx="1152" cy="424"/>
          </a:xfrm>
        </p:grpSpPr>
        <p:sp>
          <p:nvSpPr>
            <p:cNvPr id="17443" name="Freeform 69"/>
            <p:cNvSpPr>
              <a:spLocks/>
            </p:cNvSpPr>
            <p:nvPr/>
          </p:nvSpPr>
          <p:spPr bwMode="auto">
            <a:xfrm>
              <a:off x="4416" y="576"/>
              <a:ext cx="768" cy="288"/>
            </a:xfrm>
            <a:custGeom>
              <a:avLst/>
              <a:gdLst>
                <a:gd name="T0" fmla="*/ 0 w 995"/>
                <a:gd name="T1" fmla="*/ 344 h 232"/>
                <a:gd name="T2" fmla="*/ 4 w 995"/>
                <a:gd name="T3" fmla="*/ 351 h 232"/>
                <a:gd name="T4" fmla="*/ 14 w 995"/>
                <a:gd name="T5" fmla="*/ 375 h 232"/>
                <a:gd name="T6" fmla="*/ 30 w 995"/>
                <a:gd name="T7" fmla="*/ 400 h 232"/>
                <a:gd name="T8" fmla="*/ 51 w 995"/>
                <a:gd name="T9" fmla="*/ 411 h 232"/>
                <a:gd name="T10" fmla="*/ 76 w 995"/>
                <a:gd name="T11" fmla="*/ 400 h 232"/>
                <a:gd name="T12" fmla="*/ 105 w 995"/>
                <a:gd name="T13" fmla="*/ 351 h 232"/>
                <a:gd name="T14" fmla="*/ 136 w 995"/>
                <a:gd name="T15" fmla="*/ 262 h 232"/>
                <a:gd name="T16" fmla="*/ 167 w 995"/>
                <a:gd name="T17" fmla="*/ 110 h 232"/>
                <a:gd name="T18" fmla="*/ 166 w 995"/>
                <a:gd name="T19" fmla="*/ 89 h 232"/>
                <a:gd name="T20" fmla="*/ 163 w 995"/>
                <a:gd name="T21" fmla="*/ 71 h 232"/>
                <a:gd name="T22" fmla="*/ 161 w 995"/>
                <a:gd name="T23" fmla="*/ 57 h 232"/>
                <a:gd name="T24" fmla="*/ 158 w 995"/>
                <a:gd name="T25" fmla="*/ 40 h 232"/>
                <a:gd name="T26" fmla="*/ 157 w 995"/>
                <a:gd name="T27" fmla="*/ 26 h 232"/>
                <a:gd name="T28" fmla="*/ 155 w 995"/>
                <a:gd name="T29" fmla="*/ 14 h 232"/>
                <a:gd name="T30" fmla="*/ 154 w 995"/>
                <a:gd name="T31" fmla="*/ 11 h 232"/>
                <a:gd name="T32" fmla="*/ 153 w 995"/>
                <a:gd name="T33" fmla="*/ 2 h 232"/>
                <a:gd name="T34" fmla="*/ 208 w 995"/>
                <a:gd name="T35" fmla="*/ 0 h 232"/>
                <a:gd name="T36" fmla="*/ 210 w 995"/>
                <a:gd name="T37" fmla="*/ 474 h 232"/>
                <a:gd name="T38" fmla="*/ 195 w 995"/>
                <a:gd name="T39" fmla="*/ 355 h 232"/>
                <a:gd name="T40" fmla="*/ 163 w 995"/>
                <a:gd name="T41" fmla="*/ 549 h 232"/>
                <a:gd name="T42" fmla="*/ 132 w 995"/>
                <a:gd name="T43" fmla="*/ 684 h 232"/>
                <a:gd name="T44" fmla="*/ 100 w 995"/>
                <a:gd name="T45" fmla="*/ 775 h 232"/>
                <a:gd name="T46" fmla="*/ 72 w 995"/>
                <a:gd name="T47" fmla="*/ 823 h 232"/>
                <a:gd name="T48" fmla="*/ 48 w 995"/>
                <a:gd name="T49" fmla="*/ 847 h 232"/>
                <a:gd name="T50" fmla="*/ 29 w 995"/>
                <a:gd name="T51" fmla="*/ 847 h 232"/>
                <a:gd name="T52" fmla="*/ 17 w 995"/>
                <a:gd name="T53" fmla="*/ 843 h 232"/>
                <a:gd name="T54" fmla="*/ 12 w 995"/>
                <a:gd name="T55" fmla="*/ 838 h 232"/>
                <a:gd name="T56" fmla="*/ 0 w 995"/>
                <a:gd name="T57" fmla="*/ 344 h 23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95"/>
                <a:gd name="T88" fmla="*/ 0 h 232"/>
                <a:gd name="T89" fmla="*/ 995 w 995"/>
                <a:gd name="T90" fmla="*/ 232 h 23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95" h="232">
                  <a:moveTo>
                    <a:pt x="0" y="94"/>
                  </a:moveTo>
                  <a:lnTo>
                    <a:pt x="17" y="96"/>
                  </a:lnTo>
                  <a:lnTo>
                    <a:pt x="66" y="102"/>
                  </a:lnTo>
                  <a:lnTo>
                    <a:pt x="142" y="109"/>
                  </a:lnTo>
                  <a:lnTo>
                    <a:pt x="242" y="112"/>
                  </a:lnTo>
                  <a:lnTo>
                    <a:pt x="361" y="109"/>
                  </a:lnTo>
                  <a:lnTo>
                    <a:pt x="495" y="96"/>
                  </a:lnTo>
                  <a:lnTo>
                    <a:pt x="641" y="72"/>
                  </a:lnTo>
                  <a:lnTo>
                    <a:pt x="793" y="31"/>
                  </a:lnTo>
                  <a:lnTo>
                    <a:pt x="783" y="25"/>
                  </a:lnTo>
                  <a:lnTo>
                    <a:pt x="772" y="19"/>
                  </a:lnTo>
                  <a:lnTo>
                    <a:pt x="760" y="15"/>
                  </a:lnTo>
                  <a:lnTo>
                    <a:pt x="750" y="11"/>
                  </a:lnTo>
                  <a:lnTo>
                    <a:pt x="741" y="7"/>
                  </a:lnTo>
                  <a:lnTo>
                    <a:pt x="733" y="4"/>
                  </a:lnTo>
                  <a:lnTo>
                    <a:pt x="728" y="3"/>
                  </a:lnTo>
                  <a:lnTo>
                    <a:pt x="726" y="2"/>
                  </a:lnTo>
                  <a:lnTo>
                    <a:pt x="980" y="0"/>
                  </a:lnTo>
                  <a:lnTo>
                    <a:pt x="994" y="130"/>
                  </a:lnTo>
                  <a:lnTo>
                    <a:pt x="920" y="97"/>
                  </a:lnTo>
                  <a:lnTo>
                    <a:pt x="771" y="150"/>
                  </a:lnTo>
                  <a:lnTo>
                    <a:pt x="621" y="187"/>
                  </a:lnTo>
                  <a:lnTo>
                    <a:pt x="476" y="212"/>
                  </a:lnTo>
                  <a:lnTo>
                    <a:pt x="342" y="225"/>
                  </a:lnTo>
                  <a:lnTo>
                    <a:pt x="226" y="231"/>
                  </a:lnTo>
                  <a:lnTo>
                    <a:pt x="135" y="231"/>
                  </a:lnTo>
                  <a:lnTo>
                    <a:pt x="76" y="230"/>
                  </a:lnTo>
                  <a:lnTo>
                    <a:pt x="55" y="229"/>
                  </a:lnTo>
                  <a:lnTo>
                    <a:pt x="0" y="94"/>
                  </a:lnTo>
                </a:path>
              </a:pathLst>
            </a:custGeom>
            <a:solidFill>
              <a:srgbClr val="FFCC99"/>
            </a:solidFill>
            <a:ln w="12700" cap="rnd">
              <a:noFill/>
              <a:round/>
              <a:headEnd/>
              <a:tailEnd/>
            </a:ln>
            <a:effectLst>
              <a:prstShdw prst="shdw17" dist="17961" dir="2700000">
                <a:srgbClr val="997A5C"/>
              </a:prstShdw>
            </a:effectLst>
          </p:spPr>
          <p:txBody>
            <a:bodyPr/>
            <a:lstStyle/>
            <a:p>
              <a:endParaRPr lang="en-US"/>
            </a:p>
          </p:txBody>
        </p:sp>
        <p:sp>
          <p:nvSpPr>
            <p:cNvPr id="17444" name="Rectangle 70"/>
            <p:cNvSpPr>
              <a:spLocks noChangeArrowheads="1"/>
            </p:cNvSpPr>
            <p:nvPr/>
          </p:nvSpPr>
          <p:spPr bwMode="auto">
            <a:xfrm rot="-963749">
              <a:off x="4224" y="528"/>
              <a:ext cx="1152" cy="424"/>
            </a:xfrm>
            <a:prstGeom prst="rect">
              <a:avLst/>
            </a:prstGeom>
            <a:noFill/>
            <a:ln w="12700">
              <a:noFill/>
              <a:miter lim="800000"/>
              <a:headEnd/>
              <a:tailEnd/>
            </a:ln>
          </p:spPr>
          <p:txBody>
            <a:bodyPr lIns="90488" tIns="44450" rIns="90488" bIns="44450">
              <a:spAutoFit/>
            </a:bodyPr>
            <a:lstStyle/>
            <a:p>
              <a:pPr algn="ctr">
                <a:lnSpc>
                  <a:spcPct val="80000"/>
                </a:lnSpc>
              </a:pPr>
              <a:r>
                <a:rPr lang="en-US" sz="2400">
                  <a:solidFill>
                    <a:srgbClr val="000000"/>
                  </a:solidFill>
                  <a:latin typeface="Arial Narrow" pitchFamily="34" charset="0"/>
                </a:rPr>
                <a:t>Government Spending </a:t>
              </a:r>
              <a:endParaRPr lang="en-US" sz="1100" b="1">
                <a:solidFill>
                  <a:srgbClr val="000000"/>
                </a:solidFill>
                <a:latin typeface="Arial" charset="0"/>
              </a:endParaRPr>
            </a:p>
          </p:txBody>
        </p:sp>
      </p:grpSp>
      <p:grpSp>
        <p:nvGrpSpPr>
          <p:cNvPr id="15" name="Group 71"/>
          <p:cNvGrpSpPr>
            <a:grpSpLocks/>
          </p:cNvGrpSpPr>
          <p:nvPr/>
        </p:nvGrpSpPr>
        <p:grpSpPr bwMode="auto">
          <a:xfrm>
            <a:off x="2016125" y="1524000"/>
            <a:ext cx="4937125" cy="1165225"/>
            <a:chOff x="1498" y="1037"/>
            <a:chExt cx="3110" cy="734"/>
          </a:xfrm>
        </p:grpSpPr>
        <p:sp>
          <p:nvSpPr>
            <p:cNvPr id="17440" name="Freeform 72"/>
            <p:cNvSpPr>
              <a:spLocks/>
            </p:cNvSpPr>
            <p:nvPr/>
          </p:nvSpPr>
          <p:spPr bwMode="auto">
            <a:xfrm>
              <a:off x="1498" y="1037"/>
              <a:ext cx="3110" cy="734"/>
            </a:xfrm>
            <a:custGeom>
              <a:avLst/>
              <a:gdLst>
                <a:gd name="T0" fmla="*/ 139 w 3110"/>
                <a:gd name="T1" fmla="*/ 1762 h 545"/>
                <a:gd name="T2" fmla="*/ 211 w 3110"/>
                <a:gd name="T3" fmla="*/ 1564 h 545"/>
                <a:gd name="T4" fmla="*/ 291 w 3110"/>
                <a:gd name="T5" fmla="*/ 1375 h 545"/>
                <a:gd name="T6" fmla="*/ 434 w 3110"/>
                <a:gd name="T7" fmla="*/ 1063 h 545"/>
                <a:gd name="T8" fmla="*/ 566 w 3110"/>
                <a:gd name="T9" fmla="*/ 838 h 545"/>
                <a:gd name="T10" fmla="*/ 713 w 3110"/>
                <a:gd name="T11" fmla="*/ 615 h 545"/>
                <a:gd name="T12" fmla="*/ 832 w 3110"/>
                <a:gd name="T13" fmla="*/ 444 h 545"/>
                <a:gd name="T14" fmla="*/ 952 w 3110"/>
                <a:gd name="T15" fmla="*/ 296 h 545"/>
                <a:gd name="T16" fmla="*/ 1077 w 3110"/>
                <a:gd name="T17" fmla="*/ 178 h 545"/>
                <a:gd name="T18" fmla="*/ 1181 w 3110"/>
                <a:gd name="T19" fmla="*/ 85 h 545"/>
                <a:gd name="T20" fmla="*/ 1295 w 3110"/>
                <a:gd name="T21" fmla="*/ 22 h 545"/>
                <a:gd name="T22" fmla="*/ 1370 w 3110"/>
                <a:gd name="T23" fmla="*/ 1 h 545"/>
                <a:gd name="T24" fmla="*/ 1440 w 3110"/>
                <a:gd name="T25" fmla="*/ 0 h 545"/>
                <a:gd name="T26" fmla="*/ 1523 w 3110"/>
                <a:gd name="T27" fmla="*/ 0 h 545"/>
                <a:gd name="T28" fmla="*/ 1605 w 3110"/>
                <a:gd name="T29" fmla="*/ 1 h 545"/>
                <a:gd name="T30" fmla="*/ 1686 w 3110"/>
                <a:gd name="T31" fmla="*/ 22 h 545"/>
                <a:gd name="T32" fmla="*/ 1853 w 3110"/>
                <a:gd name="T33" fmla="*/ 78 h 545"/>
                <a:gd name="T34" fmla="*/ 2033 w 3110"/>
                <a:gd name="T35" fmla="*/ 174 h 545"/>
                <a:gd name="T36" fmla="*/ 2230 w 3110"/>
                <a:gd name="T37" fmla="*/ 360 h 545"/>
                <a:gd name="T38" fmla="*/ 2470 w 3110"/>
                <a:gd name="T39" fmla="*/ 702 h 545"/>
                <a:gd name="T40" fmla="*/ 2685 w 3110"/>
                <a:gd name="T41" fmla="*/ 1102 h 545"/>
                <a:gd name="T42" fmla="*/ 2878 w 3110"/>
                <a:gd name="T43" fmla="*/ 1549 h 545"/>
                <a:gd name="T44" fmla="*/ 2987 w 3110"/>
                <a:gd name="T45" fmla="*/ 1890 h 545"/>
                <a:gd name="T46" fmla="*/ 3072 w 3110"/>
                <a:gd name="T47" fmla="*/ 2249 h 545"/>
                <a:gd name="T48" fmla="*/ 2797 w 3110"/>
                <a:gd name="T49" fmla="*/ 2941 h 545"/>
                <a:gd name="T50" fmla="*/ 2785 w 3110"/>
                <a:gd name="T51" fmla="*/ 2846 h 545"/>
                <a:gd name="T52" fmla="*/ 2784 w 3110"/>
                <a:gd name="T53" fmla="*/ 2819 h 545"/>
                <a:gd name="T54" fmla="*/ 2665 w 3110"/>
                <a:gd name="T55" fmla="*/ 2426 h 545"/>
                <a:gd name="T56" fmla="*/ 2549 w 3110"/>
                <a:gd name="T57" fmla="*/ 2135 h 545"/>
                <a:gd name="T58" fmla="*/ 2394 w 3110"/>
                <a:gd name="T59" fmla="*/ 1805 h 545"/>
                <a:gd name="T60" fmla="*/ 2223 w 3110"/>
                <a:gd name="T61" fmla="*/ 1529 h 545"/>
                <a:gd name="T62" fmla="*/ 2048 w 3110"/>
                <a:gd name="T63" fmla="*/ 1345 h 545"/>
                <a:gd name="T64" fmla="*/ 1849 w 3110"/>
                <a:gd name="T65" fmla="*/ 1204 h 545"/>
                <a:gd name="T66" fmla="*/ 1677 w 3110"/>
                <a:gd name="T67" fmla="*/ 1150 h 545"/>
                <a:gd name="T68" fmla="*/ 1486 w 3110"/>
                <a:gd name="T69" fmla="*/ 1165 h 545"/>
                <a:gd name="T70" fmla="*/ 1302 w 3110"/>
                <a:gd name="T71" fmla="*/ 1203 h 545"/>
                <a:gd name="T72" fmla="*/ 1136 w 3110"/>
                <a:gd name="T73" fmla="*/ 1292 h 545"/>
                <a:gd name="T74" fmla="*/ 955 w 3110"/>
                <a:gd name="T75" fmla="*/ 1473 h 545"/>
                <a:gd name="T76" fmla="*/ 812 w 3110"/>
                <a:gd name="T77" fmla="*/ 1675 h 545"/>
                <a:gd name="T78" fmla="*/ 671 w 3110"/>
                <a:gd name="T79" fmla="*/ 1929 h 545"/>
                <a:gd name="T80" fmla="*/ 537 w 3110"/>
                <a:gd name="T81" fmla="*/ 2213 h 545"/>
                <a:gd name="T82" fmla="*/ 433 w 3110"/>
                <a:gd name="T83" fmla="*/ 2465 h 545"/>
                <a:gd name="T84" fmla="*/ 321 w 3110"/>
                <a:gd name="T85" fmla="*/ 2789 h 545"/>
                <a:gd name="T86" fmla="*/ 0 w 3110"/>
                <a:gd name="T87" fmla="*/ 1700 h 5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110"/>
                <a:gd name="T133" fmla="*/ 0 h 545"/>
                <a:gd name="T134" fmla="*/ 3110 w 3110"/>
                <a:gd name="T135" fmla="*/ 545 h 5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110" h="545">
                  <a:moveTo>
                    <a:pt x="82" y="327"/>
                  </a:moveTo>
                  <a:lnTo>
                    <a:pt x="112" y="309"/>
                  </a:lnTo>
                  <a:lnTo>
                    <a:pt x="139" y="295"/>
                  </a:lnTo>
                  <a:lnTo>
                    <a:pt x="164" y="282"/>
                  </a:lnTo>
                  <a:lnTo>
                    <a:pt x="188" y="272"/>
                  </a:lnTo>
                  <a:lnTo>
                    <a:pt x="211" y="262"/>
                  </a:lnTo>
                  <a:lnTo>
                    <a:pt x="236" y="252"/>
                  </a:lnTo>
                  <a:lnTo>
                    <a:pt x="261" y="242"/>
                  </a:lnTo>
                  <a:lnTo>
                    <a:pt x="291" y="230"/>
                  </a:lnTo>
                  <a:lnTo>
                    <a:pt x="342" y="211"/>
                  </a:lnTo>
                  <a:lnTo>
                    <a:pt x="390" y="194"/>
                  </a:lnTo>
                  <a:lnTo>
                    <a:pt x="434" y="178"/>
                  </a:lnTo>
                  <a:lnTo>
                    <a:pt x="477" y="165"/>
                  </a:lnTo>
                  <a:lnTo>
                    <a:pt x="521" y="152"/>
                  </a:lnTo>
                  <a:lnTo>
                    <a:pt x="566" y="140"/>
                  </a:lnTo>
                  <a:lnTo>
                    <a:pt x="615" y="129"/>
                  </a:lnTo>
                  <a:lnTo>
                    <a:pt x="668" y="115"/>
                  </a:lnTo>
                  <a:lnTo>
                    <a:pt x="713" y="103"/>
                  </a:lnTo>
                  <a:lnTo>
                    <a:pt x="755" y="93"/>
                  </a:lnTo>
                  <a:lnTo>
                    <a:pt x="794" y="83"/>
                  </a:lnTo>
                  <a:lnTo>
                    <a:pt x="832" y="74"/>
                  </a:lnTo>
                  <a:lnTo>
                    <a:pt x="870" y="66"/>
                  </a:lnTo>
                  <a:lnTo>
                    <a:pt x="910" y="58"/>
                  </a:lnTo>
                  <a:lnTo>
                    <a:pt x="952" y="50"/>
                  </a:lnTo>
                  <a:lnTo>
                    <a:pt x="999" y="43"/>
                  </a:lnTo>
                  <a:lnTo>
                    <a:pt x="1040" y="36"/>
                  </a:lnTo>
                  <a:lnTo>
                    <a:pt x="1077" y="30"/>
                  </a:lnTo>
                  <a:lnTo>
                    <a:pt x="1112" y="24"/>
                  </a:lnTo>
                  <a:lnTo>
                    <a:pt x="1147" y="19"/>
                  </a:lnTo>
                  <a:lnTo>
                    <a:pt x="1181" y="14"/>
                  </a:lnTo>
                  <a:lnTo>
                    <a:pt x="1216" y="11"/>
                  </a:lnTo>
                  <a:lnTo>
                    <a:pt x="1254" y="7"/>
                  </a:lnTo>
                  <a:lnTo>
                    <a:pt x="1295" y="4"/>
                  </a:lnTo>
                  <a:lnTo>
                    <a:pt x="1322" y="2"/>
                  </a:lnTo>
                  <a:lnTo>
                    <a:pt x="1347" y="1"/>
                  </a:lnTo>
                  <a:lnTo>
                    <a:pt x="1370" y="1"/>
                  </a:lnTo>
                  <a:lnTo>
                    <a:pt x="1393" y="0"/>
                  </a:lnTo>
                  <a:lnTo>
                    <a:pt x="1416" y="0"/>
                  </a:lnTo>
                  <a:lnTo>
                    <a:pt x="1440" y="0"/>
                  </a:lnTo>
                  <a:lnTo>
                    <a:pt x="1465" y="0"/>
                  </a:lnTo>
                  <a:lnTo>
                    <a:pt x="1492" y="0"/>
                  </a:lnTo>
                  <a:lnTo>
                    <a:pt x="1523" y="0"/>
                  </a:lnTo>
                  <a:lnTo>
                    <a:pt x="1552" y="0"/>
                  </a:lnTo>
                  <a:lnTo>
                    <a:pt x="1579" y="1"/>
                  </a:lnTo>
                  <a:lnTo>
                    <a:pt x="1605" y="1"/>
                  </a:lnTo>
                  <a:lnTo>
                    <a:pt x="1631" y="2"/>
                  </a:lnTo>
                  <a:lnTo>
                    <a:pt x="1657" y="3"/>
                  </a:lnTo>
                  <a:lnTo>
                    <a:pt x="1686" y="4"/>
                  </a:lnTo>
                  <a:lnTo>
                    <a:pt x="1717" y="6"/>
                  </a:lnTo>
                  <a:lnTo>
                    <a:pt x="1789" y="9"/>
                  </a:lnTo>
                  <a:lnTo>
                    <a:pt x="1853" y="13"/>
                  </a:lnTo>
                  <a:lnTo>
                    <a:pt x="1915" y="18"/>
                  </a:lnTo>
                  <a:lnTo>
                    <a:pt x="1974" y="23"/>
                  </a:lnTo>
                  <a:lnTo>
                    <a:pt x="2033" y="29"/>
                  </a:lnTo>
                  <a:lnTo>
                    <a:pt x="2095" y="37"/>
                  </a:lnTo>
                  <a:lnTo>
                    <a:pt x="2159" y="46"/>
                  </a:lnTo>
                  <a:lnTo>
                    <a:pt x="2230" y="60"/>
                  </a:lnTo>
                  <a:lnTo>
                    <a:pt x="2315" y="77"/>
                  </a:lnTo>
                  <a:lnTo>
                    <a:pt x="2394" y="96"/>
                  </a:lnTo>
                  <a:lnTo>
                    <a:pt x="2470" y="117"/>
                  </a:lnTo>
                  <a:lnTo>
                    <a:pt x="2544" y="138"/>
                  </a:lnTo>
                  <a:lnTo>
                    <a:pt x="2615" y="161"/>
                  </a:lnTo>
                  <a:lnTo>
                    <a:pt x="2685" y="185"/>
                  </a:lnTo>
                  <a:lnTo>
                    <a:pt x="2754" y="210"/>
                  </a:lnTo>
                  <a:lnTo>
                    <a:pt x="2823" y="237"/>
                  </a:lnTo>
                  <a:lnTo>
                    <a:pt x="2878" y="260"/>
                  </a:lnTo>
                  <a:lnTo>
                    <a:pt x="2922" y="280"/>
                  </a:lnTo>
                  <a:lnTo>
                    <a:pt x="2958" y="299"/>
                  </a:lnTo>
                  <a:lnTo>
                    <a:pt x="2987" y="317"/>
                  </a:lnTo>
                  <a:lnTo>
                    <a:pt x="3014" y="334"/>
                  </a:lnTo>
                  <a:lnTo>
                    <a:pt x="3041" y="354"/>
                  </a:lnTo>
                  <a:lnTo>
                    <a:pt x="3072" y="377"/>
                  </a:lnTo>
                  <a:lnTo>
                    <a:pt x="3109" y="403"/>
                  </a:lnTo>
                  <a:lnTo>
                    <a:pt x="2806" y="501"/>
                  </a:lnTo>
                  <a:lnTo>
                    <a:pt x="2797" y="493"/>
                  </a:lnTo>
                  <a:lnTo>
                    <a:pt x="2791" y="486"/>
                  </a:lnTo>
                  <a:lnTo>
                    <a:pt x="2787" y="481"/>
                  </a:lnTo>
                  <a:lnTo>
                    <a:pt x="2785" y="477"/>
                  </a:lnTo>
                  <a:lnTo>
                    <a:pt x="2785" y="475"/>
                  </a:lnTo>
                  <a:lnTo>
                    <a:pt x="2784" y="473"/>
                  </a:lnTo>
                  <a:lnTo>
                    <a:pt x="2784" y="472"/>
                  </a:lnTo>
                  <a:lnTo>
                    <a:pt x="2742" y="446"/>
                  </a:lnTo>
                  <a:lnTo>
                    <a:pt x="2703" y="424"/>
                  </a:lnTo>
                  <a:lnTo>
                    <a:pt x="2665" y="406"/>
                  </a:lnTo>
                  <a:lnTo>
                    <a:pt x="2628" y="389"/>
                  </a:lnTo>
                  <a:lnTo>
                    <a:pt x="2590" y="374"/>
                  </a:lnTo>
                  <a:lnTo>
                    <a:pt x="2549" y="358"/>
                  </a:lnTo>
                  <a:lnTo>
                    <a:pt x="2506" y="342"/>
                  </a:lnTo>
                  <a:lnTo>
                    <a:pt x="2458" y="325"/>
                  </a:lnTo>
                  <a:lnTo>
                    <a:pt x="2394" y="303"/>
                  </a:lnTo>
                  <a:lnTo>
                    <a:pt x="2334" y="285"/>
                  </a:lnTo>
                  <a:lnTo>
                    <a:pt x="2279" y="269"/>
                  </a:lnTo>
                  <a:lnTo>
                    <a:pt x="2223" y="256"/>
                  </a:lnTo>
                  <a:lnTo>
                    <a:pt x="2168" y="245"/>
                  </a:lnTo>
                  <a:lnTo>
                    <a:pt x="2110" y="235"/>
                  </a:lnTo>
                  <a:lnTo>
                    <a:pt x="2048" y="226"/>
                  </a:lnTo>
                  <a:lnTo>
                    <a:pt x="1980" y="217"/>
                  </a:lnTo>
                  <a:lnTo>
                    <a:pt x="1912" y="208"/>
                  </a:lnTo>
                  <a:lnTo>
                    <a:pt x="1849" y="202"/>
                  </a:lnTo>
                  <a:lnTo>
                    <a:pt x="1791" y="197"/>
                  </a:lnTo>
                  <a:lnTo>
                    <a:pt x="1734" y="194"/>
                  </a:lnTo>
                  <a:lnTo>
                    <a:pt x="1677" y="193"/>
                  </a:lnTo>
                  <a:lnTo>
                    <a:pt x="1618" y="193"/>
                  </a:lnTo>
                  <a:lnTo>
                    <a:pt x="1555" y="193"/>
                  </a:lnTo>
                  <a:lnTo>
                    <a:pt x="1486" y="195"/>
                  </a:lnTo>
                  <a:lnTo>
                    <a:pt x="1420" y="196"/>
                  </a:lnTo>
                  <a:lnTo>
                    <a:pt x="1359" y="198"/>
                  </a:lnTo>
                  <a:lnTo>
                    <a:pt x="1302" y="201"/>
                  </a:lnTo>
                  <a:lnTo>
                    <a:pt x="1248" y="205"/>
                  </a:lnTo>
                  <a:lnTo>
                    <a:pt x="1193" y="210"/>
                  </a:lnTo>
                  <a:lnTo>
                    <a:pt x="1136" y="217"/>
                  </a:lnTo>
                  <a:lnTo>
                    <a:pt x="1076" y="226"/>
                  </a:lnTo>
                  <a:lnTo>
                    <a:pt x="1011" y="237"/>
                  </a:lnTo>
                  <a:lnTo>
                    <a:pt x="955" y="247"/>
                  </a:lnTo>
                  <a:lnTo>
                    <a:pt x="904" y="258"/>
                  </a:lnTo>
                  <a:lnTo>
                    <a:pt x="857" y="269"/>
                  </a:lnTo>
                  <a:lnTo>
                    <a:pt x="812" y="281"/>
                  </a:lnTo>
                  <a:lnTo>
                    <a:pt x="767" y="294"/>
                  </a:lnTo>
                  <a:lnTo>
                    <a:pt x="720" y="308"/>
                  </a:lnTo>
                  <a:lnTo>
                    <a:pt x="671" y="323"/>
                  </a:lnTo>
                  <a:lnTo>
                    <a:pt x="617" y="342"/>
                  </a:lnTo>
                  <a:lnTo>
                    <a:pt x="575" y="357"/>
                  </a:lnTo>
                  <a:lnTo>
                    <a:pt x="537" y="371"/>
                  </a:lnTo>
                  <a:lnTo>
                    <a:pt x="501" y="385"/>
                  </a:lnTo>
                  <a:lnTo>
                    <a:pt x="467" y="399"/>
                  </a:lnTo>
                  <a:lnTo>
                    <a:pt x="433" y="413"/>
                  </a:lnTo>
                  <a:lnTo>
                    <a:pt x="398" y="429"/>
                  </a:lnTo>
                  <a:lnTo>
                    <a:pt x="361" y="447"/>
                  </a:lnTo>
                  <a:lnTo>
                    <a:pt x="321" y="468"/>
                  </a:lnTo>
                  <a:lnTo>
                    <a:pt x="390" y="504"/>
                  </a:lnTo>
                  <a:lnTo>
                    <a:pt x="13" y="544"/>
                  </a:lnTo>
                  <a:lnTo>
                    <a:pt x="0" y="285"/>
                  </a:lnTo>
                  <a:lnTo>
                    <a:pt x="82" y="327"/>
                  </a:lnTo>
                </a:path>
              </a:pathLst>
            </a:custGeom>
            <a:solidFill>
              <a:srgbClr val="00FF99"/>
            </a:solidFill>
            <a:ln w="12700" cap="rnd">
              <a:noFill/>
              <a:round/>
              <a:headEnd/>
              <a:tailEnd/>
            </a:ln>
            <a:effectLst>
              <a:prstShdw prst="shdw17" dist="17961" dir="2700000">
                <a:srgbClr val="00995C"/>
              </a:prstShdw>
            </a:effectLst>
          </p:spPr>
          <p:txBody>
            <a:bodyPr/>
            <a:lstStyle/>
            <a:p>
              <a:endParaRPr lang="en-US"/>
            </a:p>
          </p:txBody>
        </p:sp>
        <p:sp>
          <p:nvSpPr>
            <p:cNvPr id="17441" name="Rectangle 73"/>
            <p:cNvSpPr>
              <a:spLocks noChangeArrowheads="1"/>
            </p:cNvSpPr>
            <p:nvPr/>
          </p:nvSpPr>
          <p:spPr bwMode="auto">
            <a:xfrm>
              <a:off x="2082" y="1260"/>
              <a:ext cx="1932" cy="240"/>
            </a:xfrm>
            <a:prstGeom prst="rect">
              <a:avLst/>
            </a:prstGeom>
            <a:solidFill>
              <a:srgbClr val="00FF99"/>
            </a:solidFill>
            <a:ln w="12700">
              <a:noFill/>
              <a:miter lim="800000"/>
              <a:headEnd/>
              <a:tailEnd/>
            </a:ln>
          </p:spPr>
          <p:txBody>
            <a:bodyPr wrap="none" anchor="ctr"/>
            <a:lstStyle/>
            <a:p>
              <a:endParaRPr lang="en-US"/>
            </a:p>
          </p:txBody>
        </p:sp>
        <p:sp>
          <p:nvSpPr>
            <p:cNvPr id="17442" name="Rectangle 74"/>
            <p:cNvSpPr>
              <a:spLocks noChangeArrowheads="1"/>
            </p:cNvSpPr>
            <p:nvPr/>
          </p:nvSpPr>
          <p:spPr bwMode="auto">
            <a:xfrm>
              <a:off x="2276" y="1082"/>
              <a:ext cx="1552" cy="424"/>
            </a:xfrm>
            <a:prstGeom prst="rect">
              <a:avLst/>
            </a:prstGeom>
            <a:solidFill>
              <a:srgbClr val="00FF99"/>
            </a:solidFill>
            <a:ln w="6350">
              <a:noFill/>
              <a:miter lim="800000"/>
              <a:headEnd/>
              <a:tailEnd/>
            </a:ln>
          </p:spPr>
          <p:txBody>
            <a:bodyPr lIns="90488" tIns="44450" rIns="90488" bIns="44450">
              <a:spAutoFit/>
            </a:bodyPr>
            <a:lstStyle/>
            <a:p>
              <a:pPr algn="ctr">
                <a:lnSpc>
                  <a:spcPct val="80000"/>
                </a:lnSpc>
              </a:pPr>
              <a:r>
                <a:rPr lang="en-US" sz="2400">
                  <a:solidFill>
                    <a:srgbClr val="000000"/>
                  </a:solidFill>
                  <a:latin typeface="Arial Narrow" pitchFamily="34" charset="0"/>
                </a:rPr>
                <a:t>Wages, rents, interest, profits</a:t>
              </a:r>
            </a:p>
          </p:txBody>
        </p:sp>
      </p:grpSp>
      <p:grpSp>
        <p:nvGrpSpPr>
          <p:cNvPr id="16" name="Group 75"/>
          <p:cNvGrpSpPr>
            <a:grpSpLocks/>
          </p:cNvGrpSpPr>
          <p:nvPr/>
        </p:nvGrpSpPr>
        <p:grpSpPr bwMode="auto">
          <a:xfrm>
            <a:off x="5343525" y="4595813"/>
            <a:ext cx="2538413" cy="1423987"/>
            <a:chOff x="3594" y="2943"/>
            <a:chExt cx="1599" cy="897"/>
          </a:xfrm>
        </p:grpSpPr>
        <p:sp>
          <p:nvSpPr>
            <p:cNvPr id="17438" name="Freeform 76"/>
            <p:cNvSpPr>
              <a:spLocks/>
            </p:cNvSpPr>
            <p:nvPr/>
          </p:nvSpPr>
          <p:spPr bwMode="auto">
            <a:xfrm>
              <a:off x="3594" y="2943"/>
              <a:ext cx="1599" cy="897"/>
            </a:xfrm>
            <a:custGeom>
              <a:avLst/>
              <a:gdLst>
                <a:gd name="T0" fmla="*/ 0 w 1815"/>
                <a:gd name="T1" fmla="*/ 6804 h 574"/>
                <a:gd name="T2" fmla="*/ 19 w 1815"/>
                <a:gd name="T3" fmla="*/ 6787 h 574"/>
                <a:gd name="T4" fmla="*/ 73 w 1815"/>
                <a:gd name="T5" fmla="*/ 6709 h 574"/>
                <a:gd name="T6" fmla="*/ 154 w 1815"/>
                <a:gd name="T7" fmla="*/ 6510 h 574"/>
                <a:gd name="T8" fmla="*/ 259 w 1815"/>
                <a:gd name="T9" fmla="*/ 6145 h 574"/>
                <a:gd name="T10" fmla="*/ 377 w 1815"/>
                <a:gd name="T11" fmla="*/ 5563 h 574"/>
                <a:gd name="T12" fmla="*/ 504 w 1815"/>
                <a:gd name="T13" fmla="*/ 4705 h 574"/>
                <a:gd name="T14" fmla="*/ 632 w 1815"/>
                <a:gd name="T15" fmla="*/ 3527 h 574"/>
                <a:gd name="T16" fmla="*/ 756 w 1815"/>
                <a:gd name="T17" fmla="*/ 1992 h 574"/>
                <a:gd name="T18" fmla="*/ 747 w 1815"/>
                <a:gd name="T19" fmla="*/ 1939 h 574"/>
                <a:gd name="T20" fmla="*/ 740 w 1815"/>
                <a:gd name="T21" fmla="*/ 1885 h 574"/>
                <a:gd name="T22" fmla="*/ 733 w 1815"/>
                <a:gd name="T23" fmla="*/ 1810 h 574"/>
                <a:gd name="T24" fmla="*/ 729 w 1815"/>
                <a:gd name="T25" fmla="*/ 1750 h 574"/>
                <a:gd name="T26" fmla="*/ 725 w 1815"/>
                <a:gd name="T27" fmla="*/ 1675 h 574"/>
                <a:gd name="T28" fmla="*/ 721 w 1815"/>
                <a:gd name="T29" fmla="*/ 1628 h 574"/>
                <a:gd name="T30" fmla="*/ 721 w 1815"/>
                <a:gd name="T31" fmla="*/ 1602 h 574"/>
                <a:gd name="T32" fmla="*/ 721 w 1815"/>
                <a:gd name="T33" fmla="*/ 1588 h 574"/>
                <a:gd name="T34" fmla="*/ 848 w 1815"/>
                <a:gd name="T35" fmla="*/ 0 h 574"/>
                <a:gd name="T36" fmla="*/ 848 w 1815"/>
                <a:gd name="T37" fmla="*/ 4044 h 574"/>
                <a:gd name="T38" fmla="*/ 807 w 1815"/>
                <a:gd name="T39" fmla="*/ 3263 h 574"/>
                <a:gd name="T40" fmla="*/ 688 w 1815"/>
                <a:gd name="T41" fmla="*/ 4618 h 574"/>
                <a:gd name="T42" fmla="*/ 564 w 1815"/>
                <a:gd name="T43" fmla="*/ 5745 h 574"/>
                <a:gd name="T44" fmla="*/ 444 w 1815"/>
                <a:gd name="T45" fmla="*/ 6606 h 574"/>
                <a:gd name="T46" fmla="*/ 332 w 1815"/>
                <a:gd name="T47" fmla="*/ 7299 h 574"/>
                <a:gd name="T48" fmla="*/ 234 w 1815"/>
                <a:gd name="T49" fmla="*/ 7790 h 574"/>
                <a:gd name="T50" fmla="*/ 159 w 1815"/>
                <a:gd name="T51" fmla="*/ 8111 h 574"/>
                <a:gd name="T52" fmla="*/ 107 w 1815"/>
                <a:gd name="T53" fmla="*/ 8301 h 574"/>
                <a:gd name="T54" fmla="*/ 89 w 1815"/>
                <a:gd name="T55" fmla="*/ 8342 h 574"/>
                <a:gd name="T56" fmla="*/ 0 w 1815"/>
                <a:gd name="T57" fmla="*/ 6804 h 5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15"/>
                <a:gd name="T88" fmla="*/ 0 h 574"/>
                <a:gd name="T89" fmla="*/ 1815 w 1815"/>
                <a:gd name="T90" fmla="*/ 574 h 5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15" h="574">
                  <a:moveTo>
                    <a:pt x="0" y="467"/>
                  </a:moveTo>
                  <a:lnTo>
                    <a:pt x="41" y="466"/>
                  </a:lnTo>
                  <a:lnTo>
                    <a:pt x="157" y="461"/>
                  </a:lnTo>
                  <a:lnTo>
                    <a:pt x="332" y="447"/>
                  </a:lnTo>
                  <a:lnTo>
                    <a:pt x="554" y="422"/>
                  </a:lnTo>
                  <a:lnTo>
                    <a:pt x="807" y="382"/>
                  </a:lnTo>
                  <a:lnTo>
                    <a:pt x="1077" y="323"/>
                  </a:lnTo>
                  <a:lnTo>
                    <a:pt x="1352" y="242"/>
                  </a:lnTo>
                  <a:lnTo>
                    <a:pt x="1616" y="137"/>
                  </a:lnTo>
                  <a:lnTo>
                    <a:pt x="1597" y="133"/>
                  </a:lnTo>
                  <a:lnTo>
                    <a:pt x="1582" y="129"/>
                  </a:lnTo>
                  <a:lnTo>
                    <a:pt x="1568" y="124"/>
                  </a:lnTo>
                  <a:lnTo>
                    <a:pt x="1558" y="120"/>
                  </a:lnTo>
                  <a:lnTo>
                    <a:pt x="1550" y="115"/>
                  </a:lnTo>
                  <a:lnTo>
                    <a:pt x="1544" y="112"/>
                  </a:lnTo>
                  <a:lnTo>
                    <a:pt x="1540" y="110"/>
                  </a:lnTo>
                  <a:lnTo>
                    <a:pt x="1539" y="109"/>
                  </a:lnTo>
                  <a:lnTo>
                    <a:pt x="1814" y="0"/>
                  </a:lnTo>
                  <a:lnTo>
                    <a:pt x="1814" y="278"/>
                  </a:lnTo>
                  <a:lnTo>
                    <a:pt x="1728" y="224"/>
                  </a:lnTo>
                  <a:lnTo>
                    <a:pt x="1471" y="317"/>
                  </a:lnTo>
                  <a:lnTo>
                    <a:pt x="1207" y="394"/>
                  </a:lnTo>
                  <a:lnTo>
                    <a:pt x="949" y="454"/>
                  </a:lnTo>
                  <a:lnTo>
                    <a:pt x="710" y="501"/>
                  </a:lnTo>
                  <a:lnTo>
                    <a:pt x="502" y="535"/>
                  </a:lnTo>
                  <a:lnTo>
                    <a:pt x="338" y="557"/>
                  </a:lnTo>
                  <a:lnTo>
                    <a:pt x="230" y="570"/>
                  </a:lnTo>
                  <a:lnTo>
                    <a:pt x="191" y="573"/>
                  </a:lnTo>
                  <a:lnTo>
                    <a:pt x="0" y="467"/>
                  </a:lnTo>
                </a:path>
              </a:pathLst>
            </a:custGeom>
            <a:solidFill>
              <a:srgbClr val="FFCC99"/>
            </a:solidFill>
            <a:ln w="12700" cap="rnd">
              <a:noFill/>
              <a:round/>
              <a:headEnd/>
              <a:tailEnd/>
            </a:ln>
            <a:effectLst>
              <a:prstShdw prst="shdw17" dist="17961" dir="2700000">
                <a:srgbClr val="997A5C"/>
              </a:prstShdw>
            </a:effectLst>
          </p:spPr>
          <p:txBody>
            <a:bodyPr/>
            <a:lstStyle/>
            <a:p>
              <a:endParaRPr lang="en-US"/>
            </a:p>
          </p:txBody>
        </p:sp>
        <p:sp>
          <p:nvSpPr>
            <p:cNvPr id="17439" name="Rectangle 77"/>
            <p:cNvSpPr>
              <a:spLocks noChangeArrowheads="1"/>
            </p:cNvSpPr>
            <p:nvPr/>
          </p:nvSpPr>
          <p:spPr bwMode="auto">
            <a:xfrm rot="-966253">
              <a:off x="4128" y="3410"/>
              <a:ext cx="649" cy="286"/>
            </a:xfrm>
            <a:prstGeom prst="rect">
              <a:avLst/>
            </a:prstGeom>
            <a:noFill/>
            <a:ln w="12700">
              <a:noFill/>
              <a:miter lim="800000"/>
              <a:headEnd/>
              <a:tailEnd/>
            </a:ln>
          </p:spPr>
          <p:txBody>
            <a:bodyPr wrap="none" lIns="90488" tIns="44450" rIns="90488" bIns="44450">
              <a:spAutoFit/>
            </a:bodyPr>
            <a:lstStyle/>
            <a:p>
              <a:pPr algn="r"/>
              <a:r>
                <a:rPr lang="en-US" sz="2400">
                  <a:solidFill>
                    <a:srgbClr val="000000"/>
                  </a:solidFill>
                  <a:latin typeface="Arial Narrow" pitchFamily="34" charset="0"/>
                </a:rPr>
                <a:t>Exports</a:t>
              </a:r>
              <a:endParaRPr lang="en-US" sz="1100" b="1">
                <a:solidFill>
                  <a:srgbClr val="000000"/>
                </a:solidFill>
                <a:latin typeface="Arial" charset="0"/>
              </a:endParaRPr>
            </a:p>
          </p:txBody>
        </p:sp>
      </p:grpSp>
      <p:grpSp>
        <p:nvGrpSpPr>
          <p:cNvPr id="17" name="Group 78"/>
          <p:cNvGrpSpPr>
            <a:grpSpLocks/>
          </p:cNvGrpSpPr>
          <p:nvPr/>
        </p:nvGrpSpPr>
        <p:grpSpPr bwMode="auto">
          <a:xfrm>
            <a:off x="5545138" y="4513263"/>
            <a:ext cx="1408112" cy="571500"/>
            <a:chOff x="3721" y="2891"/>
            <a:chExt cx="887" cy="360"/>
          </a:xfrm>
        </p:grpSpPr>
        <p:sp>
          <p:nvSpPr>
            <p:cNvPr id="17436" name="Freeform 79"/>
            <p:cNvSpPr>
              <a:spLocks/>
            </p:cNvSpPr>
            <p:nvPr/>
          </p:nvSpPr>
          <p:spPr bwMode="auto">
            <a:xfrm>
              <a:off x="3723" y="2891"/>
              <a:ext cx="873" cy="360"/>
            </a:xfrm>
            <a:custGeom>
              <a:avLst/>
              <a:gdLst>
                <a:gd name="T0" fmla="*/ 0 w 1104"/>
                <a:gd name="T1" fmla="*/ 479 h 308"/>
                <a:gd name="T2" fmla="*/ 5 w 1104"/>
                <a:gd name="T3" fmla="*/ 483 h 308"/>
                <a:gd name="T4" fmla="*/ 18 w 1104"/>
                <a:gd name="T5" fmla="*/ 483 h 308"/>
                <a:gd name="T6" fmla="*/ 39 w 1104"/>
                <a:gd name="T7" fmla="*/ 475 h 308"/>
                <a:gd name="T8" fmla="*/ 66 w 1104"/>
                <a:gd name="T9" fmla="*/ 455 h 308"/>
                <a:gd name="T10" fmla="*/ 98 w 1104"/>
                <a:gd name="T11" fmla="*/ 416 h 308"/>
                <a:gd name="T12" fmla="*/ 136 w 1104"/>
                <a:gd name="T13" fmla="*/ 349 h 308"/>
                <a:gd name="T14" fmla="*/ 174 w 1104"/>
                <a:gd name="T15" fmla="*/ 251 h 308"/>
                <a:gd name="T16" fmla="*/ 214 w 1104"/>
                <a:gd name="T17" fmla="*/ 112 h 308"/>
                <a:gd name="T18" fmla="*/ 210 w 1104"/>
                <a:gd name="T19" fmla="*/ 101 h 308"/>
                <a:gd name="T20" fmla="*/ 208 w 1104"/>
                <a:gd name="T21" fmla="*/ 89 h 308"/>
                <a:gd name="T22" fmla="*/ 205 w 1104"/>
                <a:gd name="T23" fmla="*/ 78 h 308"/>
                <a:gd name="T24" fmla="*/ 202 w 1104"/>
                <a:gd name="T25" fmla="*/ 68 h 308"/>
                <a:gd name="T26" fmla="*/ 198 w 1104"/>
                <a:gd name="T27" fmla="*/ 65 h 308"/>
                <a:gd name="T28" fmla="*/ 198 w 1104"/>
                <a:gd name="T29" fmla="*/ 58 h 308"/>
                <a:gd name="T30" fmla="*/ 195 w 1104"/>
                <a:gd name="T31" fmla="*/ 56 h 308"/>
                <a:gd name="T32" fmla="*/ 195 w 1104"/>
                <a:gd name="T33" fmla="*/ 56 h 308"/>
                <a:gd name="T34" fmla="*/ 263 w 1104"/>
                <a:gd name="T35" fmla="*/ 0 h 308"/>
                <a:gd name="T36" fmla="*/ 270 w 1104"/>
                <a:gd name="T37" fmla="*/ 328 h 308"/>
                <a:gd name="T38" fmla="*/ 250 w 1104"/>
                <a:gd name="T39" fmla="*/ 258 h 308"/>
                <a:gd name="T40" fmla="*/ 210 w 1104"/>
                <a:gd name="T41" fmla="*/ 425 h 308"/>
                <a:gd name="T42" fmla="*/ 172 w 1104"/>
                <a:gd name="T43" fmla="*/ 551 h 308"/>
                <a:gd name="T44" fmla="*/ 134 w 1104"/>
                <a:gd name="T45" fmla="*/ 644 h 308"/>
                <a:gd name="T46" fmla="*/ 98 w 1104"/>
                <a:gd name="T47" fmla="*/ 709 h 308"/>
                <a:gd name="T48" fmla="*/ 68 w 1104"/>
                <a:gd name="T49" fmla="*/ 747 h 308"/>
                <a:gd name="T50" fmla="*/ 44 w 1104"/>
                <a:gd name="T51" fmla="*/ 771 h 308"/>
                <a:gd name="T52" fmla="*/ 29 w 1104"/>
                <a:gd name="T53" fmla="*/ 782 h 308"/>
                <a:gd name="T54" fmla="*/ 23 w 1104"/>
                <a:gd name="T55" fmla="*/ 784 h 308"/>
                <a:gd name="T56" fmla="*/ 0 w 1104"/>
                <a:gd name="T57" fmla="*/ 479 h 3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04"/>
                <a:gd name="T88" fmla="*/ 0 h 308"/>
                <a:gd name="T89" fmla="*/ 1104 w 1104"/>
                <a:gd name="T90" fmla="*/ 308 h 3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04" h="308">
                  <a:moveTo>
                    <a:pt x="0" y="188"/>
                  </a:moveTo>
                  <a:lnTo>
                    <a:pt x="19" y="189"/>
                  </a:lnTo>
                  <a:lnTo>
                    <a:pt x="75" y="189"/>
                  </a:lnTo>
                  <a:lnTo>
                    <a:pt x="160" y="186"/>
                  </a:lnTo>
                  <a:lnTo>
                    <a:pt x="272" y="179"/>
                  </a:lnTo>
                  <a:lnTo>
                    <a:pt x="404" y="163"/>
                  </a:lnTo>
                  <a:lnTo>
                    <a:pt x="552" y="137"/>
                  </a:lnTo>
                  <a:lnTo>
                    <a:pt x="710" y="98"/>
                  </a:lnTo>
                  <a:lnTo>
                    <a:pt x="874" y="44"/>
                  </a:lnTo>
                  <a:lnTo>
                    <a:pt x="862" y="39"/>
                  </a:lnTo>
                  <a:lnTo>
                    <a:pt x="849" y="35"/>
                  </a:lnTo>
                  <a:lnTo>
                    <a:pt x="836" y="31"/>
                  </a:lnTo>
                  <a:lnTo>
                    <a:pt x="825" y="27"/>
                  </a:lnTo>
                  <a:lnTo>
                    <a:pt x="814" y="26"/>
                  </a:lnTo>
                  <a:lnTo>
                    <a:pt x="805" y="23"/>
                  </a:lnTo>
                  <a:lnTo>
                    <a:pt x="799" y="22"/>
                  </a:lnTo>
                  <a:lnTo>
                    <a:pt x="797" y="22"/>
                  </a:lnTo>
                  <a:lnTo>
                    <a:pt x="1076" y="0"/>
                  </a:lnTo>
                  <a:lnTo>
                    <a:pt x="1103" y="128"/>
                  </a:lnTo>
                  <a:lnTo>
                    <a:pt x="1018" y="102"/>
                  </a:lnTo>
                  <a:lnTo>
                    <a:pt x="861" y="167"/>
                  </a:lnTo>
                  <a:lnTo>
                    <a:pt x="701" y="216"/>
                  </a:lnTo>
                  <a:lnTo>
                    <a:pt x="546" y="252"/>
                  </a:lnTo>
                  <a:lnTo>
                    <a:pt x="403" y="278"/>
                  </a:lnTo>
                  <a:lnTo>
                    <a:pt x="279" y="293"/>
                  </a:lnTo>
                  <a:lnTo>
                    <a:pt x="182" y="302"/>
                  </a:lnTo>
                  <a:lnTo>
                    <a:pt x="117" y="306"/>
                  </a:lnTo>
                  <a:lnTo>
                    <a:pt x="95" y="307"/>
                  </a:lnTo>
                  <a:lnTo>
                    <a:pt x="0" y="188"/>
                  </a:lnTo>
                </a:path>
              </a:pathLst>
            </a:custGeom>
            <a:solidFill>
              <a:srgbClr val="FFCC99"/>
            </a:solidFill>
            <a:ln w="12700" cap="rnd">
              <a:noFill/>
              <a:round/>
              <a:headEnd/>
              <a:tailEnd/>
            </a:ln>
            <a:effectLst>
              <a:prstShdw prst="shdw17" dist="17961" dir="2700000">
                <a:srgbClr val="997A5C"/>
              </a:prstShdw>
            </a:effectLst>
          </p:spPr>
          <p:txBody>
            <a:bodyPr/>
            <a:lstStyle/>
            <a:p>
              <a:endParaRPr lang="en-US"/>
            </a:p>
          </p:txBody>
        </p:sp>
        <p:sp>
          <p:nvSpPr>
            <p:cNvPr id="17437" name="Rectangle 80"/>
            <p:cNvSpPr>
              <a:spLocks noChangeArrowheads="1"/>
            </p:cNvSpPr>
            <p:nvPr/>
          </p:nvSpPr>
          <p:spPr bwMode="auto">
            <a:xfrm rot="-805515">
              <a:off x="3721" y="2948"/>
              <a:ext cx="887" cy="286"/>
            </a:xfrm>
            <a:prstGeom prst="rect">
              <a:avLst/>
            </a:prstGeom>
            <a:noFill/>
            <a:ln w="12700">
              <a:noFill/>
              <a:miter lim="800000"/>
              <a:headEnd/>
              <a:tailEnd/>
            </a:ln>
          </p:spPr>
          <p:txBody>
            <a:bodyPr wrap="none" lIns="90488" tIns="44450" rIns="90488" bIns="44450">
              <a:spAutoFit/>
            </a:bodyPr>
            <a:lstStyle/>
            <a:p>
              <a:pPr algn="r"/>
              <a:r>
                <a:rPr lang="en-US" sz="2400">
                  <a:solidFill>
                    <a:srgbClr val="000000"/>
                  </a:solidFill>
                  <a:latin typeface="Arial Narrow" pitchFamily="34" charset="0"/>
                </a:rPr>
                <a:t>Investment</a:t>
              </a:r>
              <a:endParaRPr lang="en-US" sz="1100" b="1">
                <a:solidFill>
                  <a:srgbClr val="000000"/>
                </a:solidFill>
                <a:latin typeface="Arial" charset="0"/>
              </a:endParaRPr>
            </a:p>
          </p:txBody>
        </p:sp>
      </p:grpSp>
      <p:grpSp>
        <p:nvGrpSpPr>
          <p:cNvPr id="18" name="Group 81"/>
          <p:cNvGrpSpPr>
            <a:grpSpLocks/>
          </p:cNvGrpSpPr>
          <p:nvPr/>
        </p:nvGrpSpPr>
        <p:grpSpPr bwMode="auto">
          <a:xfrm>
            <a:off x="1673225" y="4637088"/>
            <a:ext cx="5678488" cy="965200"/>
            <a:chOff x="1282" y="2969"/>
            <a:chExt cx="3577" cy="608"/>
          </a:xfrm>
        </p:grpSpPr>
        <p:sp>
          <p:nvSpPr>
            <p:cNvPr id="17434" name="Freeform 82"/>
            <p:cNvSpPr>
              <a:spLocks/>
            </p:cNvSpPr>
            <p:nvPr/>
          </p:nvSpPr>
          <p:spPr bwMode="auto">
            <a:xfrm>
              <a:off x="1282" y="2969"/>
              <a:ext cx="3577" cy="583"/>
            </a:xfrm>
            <a:custGeom>
              <a:avLst/>
              <a:gdLst>
                <a:gd name="T0" fmla="*/ 3458 w 3577"/>
                <a:gd name="T1" fmla="*/ 548 h 499"/>
                <a:gd name="T2" fmla="*/ 3416 w 3577"/>
                <a:gd name="T3" fmla="*/ 624 h 499"/>
                <a:gd name="T4" fmla="*/ 3380 w 3577"/>
                <a:gd name="T5" fmla="*/ 694 h 499"/>
                <a:gd name="T6" fmla="*/ 3338 w 3577"/>
                <a:gd name="T7" fmla="*/ 751 h 499"/>
                <a:gd name="T8" fmla="*/ 3253 w 3577"/>
                <a:gd name="T9" fmla="*/ 841 h 499"/>
                <a:gd name="T10" fmla="*/ 3149 w 3577"/>
                <a:gd name="T11" fmla="*/ 928 h 499"/>
                <a:gd name="T12" fmla="*/ 3048 w 3577"/>
                <a:gd name="T13" fmla="*/ 995 h 499"/>
                <a:gd name="T14" fmla="*/ 2935 w 3577"/>
                <a:gd name="T15" fmla="*/ 1052 h 499"/>
                <a:gd name="T16" fmla="*/ 2811 w 3577"/>
                <a:gd name="T17" fmla="*/ 1099 h 499"/>
                <a:gd name="T18" fmla="*/ 2705 w 3577"/>
                <a:gd name="T19" fmla="*/ 1137 h 499"/>
                <a:gd name="T20" fmla="*/ 2606 w 3577"/>
                <a:gd name="T21" fmla="*/ 1162 h 499"/>
                <a:gd name="T22" fmla="*/ 2499 w 3577"/>
                <a:gd name="T23" fmla="*/ 1185 h 499"/>
                <a:gd name="T24" fmla="*/ 2385 w 3577"/>
                <a:gd name="T25" fmla="*/ 1207 h 499"/>
                <a:gd name="T26" fmla="*/ 2290 w 3577"/>
                <a:gd name="T27" fmla="*/ 1229 h 499"/>
                <a:gd name="T28" fmla="*/ 2201 w 3577"/>
                <a:gd name="T29" fmla="*/ 1242 h 499"/>
                <a:gd name="T30" fmla="*/ 2106 w 3577"/>
                <a:gd name="T31" fmla="*/ 1255 h 499"/>
                <a:gd name="T32" fmla="*/ 2018 w 3577"/>
                <a:gd name="T33" fmla="*/ 1264 h 499"/>
                <a:gd name="T34" fmla="*/ 1954 w 3577"/>
                <a:gd name="T35" fmla="*/ 1266 h 499"/>
                <a:gd name="T36" fmla="*/ 1895 w 3577"/>
                <a:gd name="T37" fmla="*/ 1266 h 499"/>
                <a:gd name="T38" fmla="*/ 1832 w 3577"/>
                <a:gd name="T39" fmla="*/ 1264 h 499"/>
                <a:gd name="T40" fmla="*/ 1756 w 3577"/>
                <a:gd name="T41" fmla="*/ 1264 h 499"/>
                <a:gd name="T42" fmla="*/ 1683 w 3577"/>
                <a:gd name="T43" fmla="*/ 1255 h 499"/>
                <a:gd name="T44" fmla="*/ 1616 w 3577"/>
                <a:gd name="T45" fmla="*/ 1250 h 499"/>
                <a:gd name="T46" fmla="*/ 1544 w 3577"/>
                <a:gd name="T47" fmla="*/ 1250 h 499"/>
                <a:gd name="T48" fmla="*/ 1420 w 3577"/>
                <a:gd name="T49" fmla="*/ 1254 h 499"/>
                <a:gd name="T50" fmla="*/ 1268 w 3577"/>
                <a:gd name="T51" fmla="*/ 1242 h 499"/>
                <a:gd name="T52" fmla="*/ 1122 w 3577"/>
                <a:gd name="T53" fmla="*/ 1210 h 499"/>
                <a:gd name="T54" fmla="*/ 958 w 3577"/>
                <a:gd name="T55" fmla="*/ 1162 h 499"/>
                <a:gd name="T56" fmla="*/ 813 w 3577"/>
                <a:gd name="T57" fmla="*/ 1111 h 499"/>
                <a:gd name="T58" fmla="*/ 705 w 3577"/>
                <a:gd name="T59" fmla="*/ 1073 h 499"/>
                <a:gd name="T60" fmla="*/ 569 w 3577"/>
                <a:gd name="T61" fmla="*/ 983 h 499"/>
                <a:gd name="T62" fmla="*/ 379 w 3577"/>
                <a:gd name="T63" fmla="*/ 780 h 499"/>
                <a:gd name="T64" fmla="*/ 194 w 3577"/>
                <a:gd name="T65" fmla="*/ 542 h 499"/>
                <a:gd name="T66" fmla="*/ 120 w 3577"/>
                <a:gd name="T67" fmla="*/ 436 h 499"/>
                <a:gd name="T68" fmla="*/ 79 w 3577"/>
                <a:gd name="T69" fmla="*/ 359 h 499"/>
                <a:gd name="T70" fmla="*/ 35 w 3577"/>
                <a:gd name="T71" fmla="*/ 262 h 499"/>
                <a:gd name="T72" fmla="*/ 163 w 3577"/>
                <a:gd name="T73" fmla="*/ 106 h 499"/>
                <a:gd name="T74" fmla="*/ 190 w 3577"/>
                <a:gd name="T75" fmla="*/ 155 h 499"/>
                <a:gd name="T76" fmla="*/ 239 w 3577"/>
                <a:gd name="T77" fmla="*/ 245 h 499"/>
                <a:gd name="T78" fmla="*/ 331 w 3577"/>
                <a:gd name="T79" fmla="*/ 367 h 499"/>
                <a:gd name="T80" fmla="*/ 492 w 3577"/>
                <a:gd name="T81" fmla="*/ 533 h 499"/>
                <a:gd name="T82" fmla="*/ 657 w 3577"/>
                <a:gd name="T83" fmla="*/ 675 h 499"/>
                <a:gd name="T84" fmla="*/ 813 w 3577"/>
                <a:gd name="T85" fmla="*/ 778 h 499"/>
                <a:gd name="T86" fmla="*/ 968 w 3577"/>
                <a:gd name="T87" fmla="*/ 856 h 499"/>
                <a:gd name="T88" fmla="*/ 1136 w 3577"/>
                <a:gd name="T89" fmla="*/ 908 h 499"/>
                <a:gd name="T90" fmla="*/ 1314 w 3577"/>
                <a:gd name="T91" fmla="*/ 948 h 499"/>
                <a:gd name="T92" fmla="*/ 1472 w 3577"/>
                <a:gd name="T93" fmla="*/ 966 h 499"/>
                <a:gd name="T94" fmla="*/ 1629 w 3577"/>
                <a:gd name="T95" fmla="*/ 978 h 499"/>
                <a:gd name="T96" fmla="*/ 1810 w 3577"/>
                <a:gd name="T97" fmla="*/ 981 h 499"/>
                <a:gd name="T98" fmla="*/ 1983 w 3577"/>
                <a:gd name="T99" fmla="*/ 973 h 499"/>
                <a:gd name="T100" fmla="*/ 2135 w 3577"/>
                <a:gd name="T101" fmla="*/ 963 h 499"/>
                <a:gd name="T102" fmla="*/ 2287 w 3577"/>
                <a:gd name="T103" fmla="*/ 939 h 499"/>
                <a:gd name="T104" fmla="*/ 2458 w 3577"/>
                <a:gd name="T105" fmla="*/ 897 h 499"/>
                <a:gd name="T106" fmla="*/ 2589 w 3577"/>
                <a:gd name="T107" fmla="*/ 860 h 499"/>
                <a:gd name="T108" fmla="*/ 2702 w 3577"/>
                <a:gd name="T109" fmla="*/ 820 h 499"/>
                <a:gd name="T110" fmla="*/ 2815 w 3577"/>
                <a:gd name="T111" fmla="*/ 773 h 499"/>
                <a:gd name="T112" fmla="*/ 2942 w 3577"/>
                <a:gd name="T113" fmla="*/ 712 h 499"/>
                <a:gd name="T114" fmla="*/ 3049 w 3577"/>
                <a:gd name="T115" fmla="*/ 646 h 499"/>
                <a:gd name="T116" fmla="*/ 3145 w 3577"/>
                <a:gd name="T117" fmla="*/ 565 h 499"/>
                <a:gd name="T118" fmla="*/ 3240 w 3577"/>
                <a:gd name="T119" fmla="*/ 469 h 499"/>
                <a:gd name="T120" fmla="*/ 3341 w 3577"/>
                <a:gd name="T121" fmla="*/ 358 h 499"/>
                <a:gd name="T122" fmla="*/ 3548 w 3577"/>
                <a:gd name="T123" fmla="*/ 0 h 499"/>
                <a:gd name="T124" fmla="*/ 3485 w 3577"/>
                <a:gd name="T125" fmla="*/ 509 h 4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77"/>
                <a:gd name="T190" fmla="*/ 0 h 499"/>
                <a:gd name="T191" fmla="*/ 3577 w 3577"/>
                <a:gd name="T192" fmla="*/ 499 h 4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77" h="499">
                  <a:moveTo>
                    <a:pt x="3485" y="200"/>
                  </a:moveTo>
                  <a:lnTo>
                    <a:pt x="3458" y="216"/>
                  </a:lnTo>
                  <a:lnTo>
                    <a:pt x="3435" y="232"/>
                  </a:lnTo>
                  <a:lnTo>
                    <a:pt x="3416" y="246"/>
                  </a:lnTo>
                  <a:lnTo>
                    <a:pt x="3398" y="260"/>
                  </a:lnTo>
                  <a:lnTo>
                    <a:pt x="3380" y="272"/>
                  </a:lnTo>
                  <a:lnTo>
                    <a:pt x="3361" y="284"/>
                  </a:lnTo>
                  <a:lnTo>
                    <a:pt x="3338" y="295"/>
                  </a:lnTo>
                  <a:lnTo>
                    <a:pt x="3311" y="307"/>
                  </a:lnTo>
                  <a:lnTo>
                    <a:pt x="3253" y="330"/>
                  </a:lnTo>
                  <a:lnTo>
                    <a:pt x="3200" y="349"/>
                  </a:lnTo>
                  <a:lnTo>
                    <a:pt x="3149" y="365"/>
                  </a:lnTo>
                  <a:lnTo>
                    <a:pt x="3099" y="379"/>
                  </a:lnTo>
                  <a:lnTo>
                    <a:pt x="3048" y="391"/>
                  </a:lnTo>
                  <a:lnTo>
                    <a:pt x="2994" y="402"/>
                  </a:lnTo>
                  <a:lnTo>
                    <a:pt x="2935" y="413"/>
                  </a:lnTo>
                  <a:lnTo>
                    <a:pt x="2870" y="424"/>
                  </a:lnTo>
                  <a:lnTo>
                    <a:pt x="2811" y="432"/>
                  </a:lnTo>
                  <a:lnTo>
                    <a:pt x="2756" y="440"/>
                  </a:lnTo>
                  <a:lnTo>
                    <a:pt x="2705" y="447"/>
                  </a:lnTo>
                  <a:lnTo>
                    <a:pt x="2656" y="452"/>
                  </a:lnTo>
                  <a:lnTo>
                    <a:pt x="2606" y="457"/>
                  </a:lnTo>
                  <a:lnTo>
                    <a:pt x="2554" y="461"/>
                  </a:lnTo>
                  <a:lnTo>
                    <a:pt x="2499" y="466"/>
                  </a:lnTo>
                  <a:lnTo>
                    <a:pt x="2438" y="471"/>
                  </a:lnTo>
                  <a:lnTo>
                    <a:pt x="2385" y="475"/>
                  </a:lnTo>
                  <a:lnTo>
                    <a:pt x="2336" y="480"/>
                  </a:lnTo>
                  <a:lnTo>
                    <a:pt x="2290" y="483"/>
                  </a:lnTo>
                  <a:lnTo>
                    <a:pt x="2246" y="486"/>
                  </a:lnTo>
                  <a:lnTo>
                    <a:pt x="2201" y="489"/>
                  </a:lnTo>
                  <a:lnTo>
                    <a:pt x="2155" y="492"/>
                  </a:lnTo>
                  <a:lnTo>
                    <a:pt x="2106" y="494"/>
                  </a:lnTo>
                  <a:lnTo>
                    <a:pt x="2054" y="496"/>
                  </a:lnTo>
                  <a:lnTo>
                    <a:pt x="2018" y="497"/>
                  </a:lnTo>
                  <a:lnTo>
                    <a:pt x="1985" y="497"/>
                  </a:lnTo>
                  <a:lnTo>
                    <a:pt x="1954" y="498"/>
                  </a:lnTo>
                  <a:lnTo>
                    <a:pt x="1925" y="498"/>
                  </a:lnTo>
                  <a:lnTo>
                    <a:pt x="1895" y="498"/>
                  </a:lnTo>
                  <a:lnTo>
                    <a:pt x="1865" y="498"/>
                  </a:lnTo>
                  <a:lnTo>
                    <a:pt x="1832" y="497"/>
                  </a:lnTo>
                  <a:lnTo>
                    <a:pt x="1796" y="497"/>
                  </a:lnTo>
                  <a:lnTo>
                    <a:pt x="1756" y="497"/>
                  </a:lnTo>
                  <a:lnTo>
                    <a:pt x="1718" y="495"/>
                  </a:lnTo>
                  <a:lnTo>
                    <a:pt x="1683" y="494"/>
                  </a:lnTo>
                  <a:lnTo>
                    <a:pt x="1650" y="493"/>
                  </a:lnTo>
                  <a:lnTo>
                    <a:pt x="1616" y="491"/>
                  </a:lnTo>
                  <a:lnTo>
                    <a:pt x="1581" y="491"/>
                  </a:lnTo>
                  <a:lnTo>
                    <a:pt x="1544" y="491"/>
                  </a:lnTo>
                  <a:lnTo>
                    <a:pt x="1504" y="491"/>
                  </a:lnTo>
                  <a:lnTo>
                    <a:pt x="1420" y="493"/>
                  </a:lnTo>
                  <a:lnTo>
                    <a:pt x="1342" y="492"/>
                  </a:lnTo>
                  <a:lnTo>
                    <a:pt x="1268" y="489"/>
                  </a:lnTo>
                  <a:lnTo>
                    <a:pt x="1196" y="484"/>
                  </a:lnTo>
                  <a:lnTo>
                    <a:pt x="1122" y="476"/>
                  </a:lnTo>
                  <a:lnTo>
                    <a:pt x="1043" y="467"/>
                  </a:lnTo>
                  <a:lnTo>
                    <a:pt x="958" y="457"/>
                  </a:lnTo>
                  <a:lnTo>
                    <a:pt x="864" y="444"/>
                  </a:lnTo>
                  <a:lnTo>
                    <a:pt x="813" y="437"/>
                  </a:lnTo>
                  <a:lnTo>
                    <a:pt x="761" y="431"/>
                  </a:lnTo>
                  <a:lnTo>
                    <a:pt x="705" y="422"/>
                  </a:lnTo>
                  <a:lnTo>
                    <a:pt x="643" y="408"/>
                  </a:lnTo>
                  <a:lnTo>
                    <a:pt x="569" y="386"/>
                  </a:lnTo>
                  <a:lnTo>
                    <a:pt x="483" y="354"/>
                  </a:lnTo>
                  <a:lnTo>
                    <a:pt x="379" y="307"/>
                  </a:lnTo>
                  <a:lnTo>
                    <a:pt x="256" y="246"/>
                  </a:lnTo>
                  <a:lnTo>
                    <a:pt x="194" y="213"/>
                  </a:lnTo>
                  <a:lnTo>
                    <a:pt x="150" y="190"/>
                  </a:lnTo>
                  <a:lnTo>
                    <a:pt x="120" y="171"/>
                  </a:lnTo>
                  <a:lnTo>
                    <a:pt x="98" y="156"/>
                  </a:lnTo>
                  <a:lnTo>
                    <a:pt x="79" y="141"/>
                  </a:lnTo>
                  <a:lnTo>
                    <a:pt x="60" y="125"/>
                  </a:lnTo>
                  <a:lnTo>
                    <a:pt x="35" y="103"/>
                  </a:lnTo>
                  <a:lnTo>
                    <a:pt x="0" y="73"/>
                  </a:lnTo>
                  <a:lnTo>
                    <a:pt x="163" y="42"/>
                  </a:lnTo>
                  <a:lnTo>
                    <a:pt x="175" y="50"/>
                  </a:lnTo>
                  <a:lnTo>
                    <a:pt x="190" y="62"/>
                  </a:lnTo>
                  <a:lnTo>
                    <a:pt x="210" y="77"/>
                  </a:lnTo>
                  <a:lnTo>
                    <a:pt x="239" y="97"/>
                  </a:lnTo>
                  <a:lnTo>
                    <a:pt x="278" y="120"/>
                  </a:lnTo>
                  <a:lnTo>
                    <a:pt x="331" y="145"/>
                  </a:lnTo>
                  <a:lnTo>
                    <a:pt x="401" y="176"/>
                  </a:lnTo>
                  <a:lnTo>
                    <a:pt x="492" y="210"/>
                  </a:lnTo>
                  <a:lnTo>
                    <a:pt x="576" y="239"/>
                  </a:lnTo>
                  <a:lnTo>
                    <a:pt x="657" y="266"/>
                  </a:lnTo>
                  <a:lnTo>
                    <a:pt x="736" y="288"/>
                  </a:lnTo>
                  <a:lnTo>
                    <a:pt x="813" y="306"/>
                  </a:lnTo>
                  <a:lnTo>
                    <a:pt x="891" y="323"/>
                  </a:lnTo>
                  <a:lnTo>
                    <a:pt x="968" y="337"/>
                  </a:lnTo>
                  <a:lnTo>
                    <a:pt x="1050" y="348"/>
                  </a:lnTo>
                  <a:lnTo>
                    <a:pt x="1136" y="357"/>
                  </a:lnTo>
                  <a:lnTo>
                    <a:pt x="1229" y="366"/>
                  </a:lnTo>
                  <a:lnTo>
                    <a:pt x="1314" y="372"/>
                  </a:lnTo>
                  <a:lnTo>
                    <a:pt x="1394" y="376"/>
                  </a:lnTo>
                  <a:lnTo>
                    <a:pt x="1472" y="380"/>
                  </a:lnTo>
                  <a:lnTo>
                    <a:pt x="1549" y="383"/>
                  </a:lnTo>
                  <a:lnTo>
                    <a:pt x="1629" y="384"/>
                  </a:lnTo>
                  <a:lnTo>
                    <a:pt x="1716" y="385"/>
                  </a:lnTo>
                  <a:lnTo>
                    <a:pt x="1810" y="385"/>
                  </a:lnTo>
                  <a:lnTo>
                    <a:pt x="1900" y="384"/>
                  </a:lnTo>
                  <a:lnTo>
                    <a:pt x="1983" y="383"/>
                  </a:lnTo>
                  <a:lnTo>
                    <a:pt x="2061" y="381"/>
                  </a:lnTo>
                  <a:lnTo>
                    <a:pt x="2135" y="378"/>
                  </a:lnTo>
                  <a:lnTo>
                    <a:pt x="2209" y="374"/>
                  </a:lnTo>
                  <a:lnTo>
                    <a:pt x="2287" y="369"/>
                  </a:lnTo>
                  <a:lnTo>
                    <a:pt x="2369" y="362"/>
                  </a:lnTo>
                  <a:lnTo>
                    <a:pt x="2458" y="353"/>
                  </a:lnTo>
                  <a:lnTo>
                    <a:pt x="2526" y="346"/>
                  </a:lnTo>
                  <a:lnTo>
                    <a:pt x="2589" y="338"/>
                  </a:lnTo>
                  <a:lnTo>
                    <a:pt x="2647" y="331"/>
                  </a:lnTo>
                  <a:lnTo>
                    <a:pt x="2702" y="323"/>
                  </a:lnTo>
                  <a:lnTo>
                    <a:pt x="2758" y="314"/>
                  </a:lnTo>
                  <a:lnTo>
                    <a:pt x="2815" y="304"/>
                  </a:lnTo>
                  <a:lnTo>
                    <a:pt x="2876" y="293"/>
                  </a:lnTo>
                  <a:lnTo>
                    <a:pt x="2942" y="280"/>
                  </a:lnTo>
                  <a:lnTo>
                    <a:pt x="2997" y="267"/>
                  </a:lnTo>
                  <a:lnTo>
                    <a:pt x="3049" y="254"/>
                  </a:lnTo>
                  <a:lnTo>
                    <a:pt x="3098" y="239"/>
                  </a:lnTo>
                  <a:lnTo>
                    <a:pt x="3145" y="222"/>
                  </a:lnTo>
                  <a:lnTo>
                    <a:pt x="3192" y="205"/>
                  </a:lnTo>
                  <a:lnTo>
                    <a:pt x="3240" y="185"/>
                  </a:lnTo>
                  <a:lnTo>
                    <a:pt x="3289" y="163"/>
                  </a:lnTo>
                  <a:lnTo>
                    <a:pt x="3341" y="140"/>
                  </a:lnTo>
                  <a:lnTo>
                    <a:pt x="3234" y="97"/>
                  </a:lnTo>
                  <a:lnTo>
                    <a:pt x="3548" y="0"/>
                  </a:lnTo>
                  <a:lnTo>
                    <a:pt x="3576" y="231"/>
                  </a:lnTo>
                  <a:lnTo>
                    <a:pt x="3485" y="200"/>
                  </a:lnTo>
                </a:path>
              </a:pathLst>
            </a:custGeom>
            <a:solidFill>
              <a:srgbClr val="FFCC99"/>
            </a:solidFill>
            <a:ln w="12700" cap="rnd">
              <a:noFill/>
              <a:round/>
              <a:headEnd/>
              <a:tailEnd/>
            </a:ln>
            <a:effectLst>
              <a:prstShdw prst="shdw17" dist="17961" dir="2700000">
                <a:srgbClr val="997A5C"/>
              </a:prstShdw>
            </a:effectLst>
          </p:spPr>
          <p:txBody>
            <a:bodyPr/>
            <a:lstStyle/>
            <a:p>
              <a:endParaRPr lang="en-US"/>
            </a:p>
          </p:txBody>
        </p:sp>
        <p:sp>
          <p:nvSpPr>
            <p:cNvPr id="17435" name="Rectangle 83"/>
            <p:cNvSpPr>
              <a:spLocks noChangeArrowheads="1"/>
            </p:cNvSpPr>
            <p:nvPr/>
          </p:nvSpPr>
          <p:spPr bwMode="auto">
            <a:xfrm>
              <a:off x="2214" y="3291"/>
              <a:ext cx="1677" cy="286"/>
            </a:xfrm>
            <a:prstGeom prst="rect">
              <a:avLst/>
            </a:prstGeom>
            <a:noFill/>
            <a:ln w="12700">
              <a:noFill/>
              <a:miter lim="800000"/>
              <a:headEnd/>
              <a:tailEnd/>
            </a:ln>
          </p:spPr>
          <p:txBody>
            <a:bodyPr wrap="none" lIns="90488" tIns="44450" rIns="90488" bIns="44450">
              <a:spAutoFit/>
            </a:bodyPr>
            <a:lstStyle/>
            <a:p>
              <a:pPr algn="ctr"/>
              <a:r>
                <a:rPr lang="en-US" sz="2400">
                  <a:solidFill>
                    <a:srgbClr val="000000"/>
                  </a:solidFill>
                  <a:latin typeface="Arial Narrow" pitchFamily="34" charset="0"/>
                </a:rPr>
                <a:t>Personal consumption</a:t>
              </a:r>
            </a:p>
          </p:txBody>
        </p:sp>
      </p:grpSp>
      <p:sp>
        <p:nvSpPr>
          <p:cNvPr id="17430" name="Line 86"/>
          <p:cNvSpPr>
            <a:spLocks noChangeShapeType="1"/>
          </p:cNvSpPr>
          <p:nvPr/>
        </p:nvSpPr>
        <p:spPr bwMode="auto">
          <a:xfrm>
            <a:off x="0" y="6305550"/>
            <a:ext cx="9131300" cy="0"/>
          </a:xfrm>
          <a:prstGeom prst="line">
            <a:avLst/>
          </a:prstGeom>
          <a:noFill/>
          <a:ln w="12700">
            <a:solidFill>
              <a:schemeClr val="tx1"/>
            </a:solidFill>
            <a:round/>
            <a:headEnd/>
            <a:tailEnd/>
          </a:ln>
        </p:spPr>
        <p:txBody>
          <a:bodyPr/>
          <a:lstStyle/>
          <a:p>
            <a:endParaRPr lang="en-US"/>
          </a:p>
        </p:txBody>
      </p:sp>
      <p:sp>
        <p:nvSpPr>
          <p:cNvPr id="17431" name="Line 87"/>
          <p:cNvSpPr>
            <a:spLocks noChangeShapeType="1"/>
          </p:cNvSpPr>
          <p:nvPr/>
        </p:nvSpPr>
        <p:spPr bwMode="auto">
          <a:xfrm>
            <a:off x="0" y="6419850"/>
            <a:ext cx="9131300" cy="0"/>
          </a:xfrm>
          <a:prstGeom prst="line">
            <a:avLst/>
          </a:prstGeom>
          <a:noFill/>
          <a:ln w="12700">
            <a:solidFill>
              <a:schemeClr val="folHlink"/>
            </a:solidFill>
            <a:round/>
            <a:headEnd/>
            <a:tailEnd/>
          </a:ln>
        </p:spPr>
        <p:txBody>
          <a:bodyPr/>
          <a:lstStyle/>
          <a:p>
            <a:endParaRPr lang="en-US"/>
          </a:p>
        </p:txBody>
      </p:sp>
      <p:sp>
        <p:nvSpPr>
          <p:cNvPr id="17432" name="Slide Number Placeholder 87"/>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4DA0A21D-AFE8-449E-8AA4-D7C78DFCA009}" type="slidenum">
              <a:rPr lang="en-US" smtClean="0">
                <a:latin typeface="Tahoma" pitchFamily="34" charset="0"/>
              </a:rPr>
              <a:pPr/>
              <a:t>10</a:t>
            </a:fld>
            <a:endParaRPr lang="en-US" smtClean="0">
              <a:latin typeface="Tahoma" pitchFamily="34" charset="0"/>
            </a:endParaRPr>
          </a:p>
        </p:txBody>
      </p:sp>
      <p:sp>
        <p:nvSpPr>
          <p:cNvPr id="17433" name="Footer Placeholder 86"/>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out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pPr>
            <a:r>
              <a:rPr lang="en-US" dirty="0"/>
              <a:t>Domestic View of </a:t>
            </a:r>
            <a:r>
              <a:rPr lang="en-US" dirty="0" smtClean="0"/>
              <a:t>macro economics</a:t>
            </a:r>
            <a:endParaRPr lang="en-US" dirty="0"/>
          </a:p>
        </p:txBody>
      </p:sp>
      <p:sp>
        <p:nvSpPr>
          <p:cNvPr id="18435" name="Rectangle 3"/>
          <p:cNvSpPr>
            <a:spLocks noGrp="1" noChangeArrowheads="1"/>
          </p:cNvSpPr>
          <p:nvPr>
            <p:ph sz="quarter" idx="1"/>
          </p:nvPr>
        </p:nvSpPr>
        <p:spPr>
          <a:xfrm>
            <a:off x="457200" y="1600200"/>
            <a:ext cx="7467600" cy="4873625"/>
          </a:xfrm>
        </p:spPr>
        <p:txBody>
          <a:bodyPr/>
          <a:lstStyle/>
          <a:p>
            <a:pPr marL="571500" indent="-571500" algn="just" eaLnBrk="1" hangingPunct="1"/>
            <a:r>
              <a:rPr lang="en-US" smtClean="0"/>
              <a:t>Domestic View –</a:t>
            </a:r>
          </a:p>
          <a:p>
            <a:pPr marL="839788" lvl="1" indent="-495300" algn="just" eaLnBrk="1" hangingPunct="1">
              <a:buFont typeface="Wingdings" pitchFamily="2" charset="2"/>
              <a:buAutoNum type="arabicPeriod"/>
            </a:pPr>
            <a:r>
              <a:rPr lang="en-US" smtClean="0"/>
              <a:t>Consumers (Households)</a:t>
            </a:r>
          </a:p>
          <a:p>
            <a:pPr marL="839788" lvl="1" indent="-495300" algn="just" eaLnBrk="1" hangingPunct="1">
              <a:buFont typeface="Wingdings" pitchFamily="2" charset="2"/>
              <a:buAutoNum type="arabicPeriod"/>
            </a:pPr>
            <a:r>
              <a:rPr lang="en-US" smtClean="0"/>
              <a:t>Business Firms</a:t>
            </a:r>
          </a:p>
          <a:p>
            <a:pPr marL="839788" lvl="1" indent="-495300" algn="just" eaLnBrk="1" hangingPunct="1">
              <a:buFont typeface="Wingdings" pitchFamily="2" charset="2"/>
              <a:buAutoNum type="arabicPeriod"/>
            </a:pPr>
            <a:r>
              <a:rPr lang="en-US" smtClean="0"/>
              <a:t>Government</a:t>
            </a:r>
          </a:p>
          <a:p>
            <a:pPr marL="571500" indent="-571500" algn="just" eaLnBrk="1" hangingPunct="1"/>
            <a:r>
              <a:rPr lang="en-US" smtClean="0"/>
              <a:t>International View –</a:t>
            </a:r>
          </a:p>
          <a:p>
            <a:pPr marL="839788" lvl="1" indent="-495300" algn="just" eaLnBrk="1" hangingPunct="1">
              <a:buFont typeface="Wingdings" pitchFamily="2" charset="2"/>
              <a:buAutoNum type="arabicPeriod"/>
            </a:pPr>
            <a:r>
              <a:rPr lang="en-US" smtClean="0"/>
              <a:t>Foreign Trade</a:t>
            </a:r>
          </a:p>
          <a:p>
            <a:pPr marL="571500" indent="-571500" eaLnBrk="1" hangingPunct="1">
              <a:buFont typeface="Wingdings" pitchFamily="2" charset="2"/>
              <a:buNone/>
            </a:pPr>
            <a:endParaRPr lang="en-US" smtClean="0"/>
          </a:p>
        </p:txBody>
      </p:sp>
      <p:sp>
        <p:nvSpPr>
          <p:cNvPr id="1843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956DB1D4-F296-481A-A09F-8881522CB0B1}" type="slidenum">
              <a:rPr lang="en-US" smtClean="0">
                <a:latin typeface="Tahoma" pitchFamily="34" charset="0"/>
              </a:rPr>
              <a:pPr/>
              <a:t>11</a:t>
            </a:fld>
            <a:endParaRPr lang="en-US" smtClean="0">
              <a:latin typeface="Tahoma" pitchFamily="34" charset="0"/>
            </a:endParaRPr>
          </a:p>
        </p:txBody>
      </p:sp>
      <p:sp>
        <p:nvSpPr>
          <p:cNvPr id="18437"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r>
              <a:rPr lang="en-US"/>
              <a:t>Five Sectors</a:t>
            </a:r>
          </a:p>
        </p:txBody>
      </p:sp>
      <p:sp>
        <p:nvSpPr>
          <p:cNvPr id="19459" name="Rectangle 3"/>
          <p:cNvSpPr>
            <a:spLocks noGrp="1" noChangeArrowheads="1"/>
          </p:cNvSpPr>
          <p:nvPr>
            <p:ph sz="quarter" idx="1"/>
          </p:nvPr>
        </p:nvSpPr>
        <p:spPr>
          <a:xfrm>
            <a:off x="457200" y="1600200"/>
            <a:ext cx="7467600" cy="4873625"/>
          </a:xfrm>
        </p:spPr>
        <p:txBody>
          <a:bodyPr/>
          <a:lstStyle/>
          <a:p>
            <a:pPr marL="571500" indent="-571500" algn="just" eaLnBrk="1" hangingPunct="1">
              <a:buFont typeface="Wingdings" pitchFamily="2" charset="2"/>
              <a:buAutoNum type="arabicPeriod"/>
            </a:pPr>
            <a:r>
              <a:rPr lang="en-US" smtClean="0"/>
              <a:t>Household sector – Consumption / Saving</a:t>
            </a:r>
          </a:p>
          <a:p>
            <a:pPr marL="571500" indent="-571500" algn="just" eaLnBrk="1" hangingPunct="1">
              <a:buFont typeface="Wingdings" pitchFamily="2" charset="2"/>
              <a:buAutoNum type="arabicPeriod"/>
            </a:pPr>
            <a:r>
              <a:rPr lang="en-US" smtClean="0"/>
              <a:t>Production / Firm - Investment</a:t>
            </a:r>
          </a:p>
          <a:p>
            <a:pPr marL="571500" indent="-571500" algn="just" eaLnBrk="1" hangingPunct="1">
              <a:buFont typeface="Wingdings" pitchFamily="2" charset="2"/>
              <a:buAutoNum type="arabicPeriod"/>
            </a:pPr>
            <a:r>
              <a:rPr lang="en-US" smtClean="0"/>
              <a:t>Financial Sector – Acts as an Intermediary – Monetary Policy</a:t>
            </a:r>
          </a:p>
          <a:p>
            <a:pPr marL="571500" indent="-571500" algn="just" eaLnBrk="1" hangingPunct="1">
              <a:buFont typeface="Wingdings" pitchFamily="2" charset="2"/>
              <a:buAutoNum type="arabicPeriod"/>
            </a:pPr>
            <a:r>
              <a:rPr lang="en-US" smtClean="0"/>
              <a:t>Government – Fiscal Policy</a:t>
            </a:r>
          </a:p>
          <a:p>
            <a:pPr marL="571500" indent="-571500" algn="just" eaLnBrk="1" hangingPunct="1">
              <a:buFont typeface="Wingdings" pitchFamily="2" charset="2"/>
              <a:buAutoNum type="arabicPeriod"/>
            </a:pPr>
            <a:r>
              <a:rPr lang="en-US" smtClean="0"/>
              <a:t>External – International Trade - BOP</a:t>
            </a:r>
          </a:p>
        </p:txBody>
      </p:sp>
      <p:sp>
        <p:nvSpPr>
          <p:cNvPr id="1946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39950174-4E79-42E4-9A14-ED45FCAD3256}" type="slidenum">
              <a:rPr lang="en-US" smtClean="0">
                <a:latin typeface="Tahoma" pitchFamily="34" charset="0"/>
              </a:rPr>
              <a:pPr/>
              <a:t>12</a:t>
            </a:fld>
            <a:endParaRPr lang="en-US" smtClean="0">
              <a:latin typeface="Tahoma" pitchFamily="34" charset="0"/>
            </a:endParaRPr>
          </a:p>
        </p:txBody>
      </p:sp>
      <p:sp>
        <p:nvSpPr>
          <p:cNvPr id="19461"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en-US"/>
              <a:t>Three Types of Markets -</a:t>
            </a:r>
          </a:p>
        </p:txBody>
      </p:sp>
      <p:sp>
        <p:nvSpPr>
          <p:cNvPr id="20483" name="Rectangle 3"/>
          <p:cNvSpPr>
            <a:spLocks noGrp="1" noChangeArrowheads="1"/>
          </p:cNvSpPr>
          <p:nvPr>
            <p:ph sz="quarter" idx="1"/>
          </p:nvPr>
        </p:nvSpPr>
        <p:spPr>
          <a:xfrm>
            <a:off x="457200" y="1600200"/>
            <a:ext cx="7467600" cy="4873625"/>
          </a:xfrm>
        </p:spPr>
        <p:txBody>
          <a:bodyPr/>
          <a:lstStyle/>
          <a:p>
            <a:pPr marL="571500" indent="-571500" algn="just" eaLnBrk="1" hangingPunct="1">
              <a:buFont typeface="Wingdings" pitchFamily="2" charset="2"/>
              <a:buAutoNum type="arabicPeriod"/>
            </a:pPr>
            <a:r>
              <a:rPr lang="en-US" smtClean="0"/>
              <a:t>Goods Market – Goods &amp; Services are produced &amp; consumed</a:t>
            </a:r>
          </a:p>
          <a:p>
            <a:pPr marL="571500" indent="-571500" algn="just" eaLnBrk="1" hangingPunct="1">
              <a:buFont typeface="Wingdings" pitchFamily="2" charset="2"/>
              <a:buAutoNum type="arabicPeriod"/>
            </a:pPr>
            <a:r>
              <a:rPr lang="en-US" smtClean="0"/>
              <a:t>Factors Market – Land, Labour, Money Market</a:t>
            </a:r>
          </a:p>
          <a:p>
            <a:pPr marL="571500" indent="-571500" algn="just" eaLnBrk="1" hangingPunct="1">
              <a:buFont typeface="Wingdings" pitchFamily="2" charset="2"/>
              <a:buAutoNum type="arabicPeriod"/>
            </a:pPr>
            <a:r>
              <a:rPr lang="en-US" smtClean="0"/>
              <a:t>Forex Market – Currencies are traded</a:t>
            </a:r>
          </a:p>
        </p:txBody>
      </p:sp>
      <p:sp>
        <p:nvSpPr>
          <p:cNvPr id="2048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5A7524C7-C0EC-45B0-8CF0-762F4CB7088B}" type="slidenum">
              <a:rPr lang="en-US" smtClean="0">
                <a:latin typeface="Tahoma" pitchFamily="34" charset="0"/>
              </a:rPr>
              <a:pPr/>
              <a:t>13</a:t>
            </a:fld>
            <a:endParaRPr lang="en-US" smtClean="0">
              <a:latin typeface="Tahoma" pitchFamily="34" charset="0"/>
            </a:endParaRPr>
          </a:p>
        </p:txBody>
      </p:sp>
      <p:sp>
        <p:nvSpPr>
          <p:cNvPr id="20485"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national income</a:t>
            </a:r>
            <a:endParaRPr lang="en-US" dirty="0"/>
          </a:p>
        </p:txBody>
      </p:sp>
      <p:sp>
        <p:nvSpPr>
          <p:cNvPr id="3" name="Content Placeholder 2"/>
          <p:cNvSpPr>
            <a:spLocks noGrp="1"/>
          </p:cNvSpPr>
          <p:nvPr>
            <p:ph sz="quarter" idx="1"/>
          </p:nvPr>
        </p:nvSpPr>
        <p:spPr/>
        <p:txBody>
          <a:bodyPr/>
          <a:lstStyle/>
          <a:p>
            <a:pPr marL="457200" indent="-457200">
              <a:buFont typeface="+mj-lt"/>
              <a:buAutoNum type="arabicPeriod"/>
            </a:pPr>
            <a:r>
              <a:rPr lang="en-US" dirty="0" smtClean="0"/>
              <a:t>Domestic income Vs National income</a:t>
            </a:r>
          </a:p>
          <a:p>
            <a:pPr marL="457200" indent="-457200">
              <a:buFont typeface="+mj-lt"/>
              <a:buAutoNum type="arabicPeriod"/>
            </a:pPr>
            <a:r>
              <a:rPr lang="en-US" dirty="0"/>
              <a:t>Gross Vs Net </a:t>
            </a:r>
            <a:r>
              <a:rPr lang="en-US" dirty="0" smtClean="0"/>
              <a:t>income</a:t>
            </a:r>
          </a:p>
          <a:p>
            <a:pPr marL="457200" indent="-457200">
              <a:buFont typeface="+mj-lt"/>
              <a:buAutoNum type="arabicPeriod"/>
            </a:pPr>
            <a:r>
              <a:rPr lang="en-US" dirty="0" smtClean="0"/>
              <a:t>Market price Vs Factor cost</a:t>
            </a:r>
          </a:p>
          <a:p>
            <a:pPr marL="0" indent="0">
              <a:buNone/>
            </a:pPr>
            <a:endParaRPr lang="en-US" dirty="0" smtClean="0"/>
          </a:p>
        </p:txBody>
      </p:sp>
      <p:sp>
        <p:nvSpPr>
          <p:cNvPr id="4" name="Slide Number Placeholder 3"/>
          <p:cNvSpPr>
            <a:spLocks noGrp="1"/>
          </p:cNvSpPr>
          <p:nvPr>
            <p:ph type="sldNum" sz="quarter" idx="11"/>
          </p:nvPr>
        </p:nvSpPr>
        <p:spPr/>
        <p:txBody>
          <a:bodyPr/>
          <a:lstStyle/>
          <a:p>
            <a:pPr>
              <a:defRPr/>
            </a:pPr>
            <a:fld id="{C54A1601-48B4-4A4C-99F9-C0C078D5C018}" type="slidenum">
              <a:rPr lang="en-US" smtClean="0"/>
              <a:pPr>
                <a:defRPr/>
              </a:pPr>
              <a:t>14</a:t>
            </a:fld>
            <a:endParaRPr lang="en-US"/>
          </a:p>
        </p:txBody>
      </p:sp>
      <p:sp>
        <p:nvSpPr>
          <p:cNvPr id="5" name="Footer Placeholder 4"/>
          <p:cNvSpPr>
            <a:spLocks noGrp="1"/>
          </p:cNvSpPr>
          <p:nvPr>
            <p:ph type="ftr" sz="quarter" idx="12"/>
          </p:nvPr>
        </p:nvSpPr>
        <p:spPr/>
        <p:txBody>
          <a:bodyPr/>
          <a:lstStyle/>
          <a:p>
            <a:pPr>
              <a:defRPr/>
            </a:pPr>
            <a:r>
              <a:rPr lang="sv-SE" smtClean="0"/>
              <a:t>S NEHRA ITE UNIT VI</a:t>
            </a:r>
            <a:endParaRPr lang="en-US"/>
          </a:p>
        </p:txBody>
      </p:sp>
    </p:spTree>
    <p:extLst>
      <p:ext uri="{BB962C8B-B14F-4D97-AF65-F5344CB8AC3E}">
        <p14:creationId xmlns:p14="http://schemas.microsoft.com/office/powerpoint/2010/main" val="3269387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of national income</a:t>
            </a:r>
            <a:endParaRPr lang="en-US" dirty="0"/>
          </a:p>
        </p:txBody>
      </p:sp>
      <p:sp>
        <p:nvSpPr>
          <p:cNvPr id="3" name="Content Placeholder 2"/>
          <p:cNvSpPr>
            <a:spLocks noGrp="1"/>
          </p:cNvSpPr>
          <p:nvPr>
            <p:ph sz="quarter" idx="1"/>
          </p:nvPr>
        </p:nvSpPr>
        <p:spPr/>
        <p:txBody>
          <a:bodyPr/>
          <a:lstStyle/>
          <a:p>
            <a:pPr marL="457200" indent="-457200">
              <a:buFont typeface="+mj-lt"/>
              <a:buAutoNum type="arabicPeriod"/>
            </a:pPr>
            <a:r>
              <a:rPr lang="en-US" dirty="0" smtClean="0"/>
              <a:t>Gross Domestic product (GDP)</a:t>
            </a:r>
          </a:p>
          <a:p>
            <a:pPr marL="457200" indent="-457200">
              <a:buFont typeface="+mj-lt"/>
              <a:buAutoNum type="arabicPeriod"/>
            </a:pPr>
            <a:r>
              <a:rPr lang="en-US" dirty="0" smtClean="0"/>
              <a:t>Net Domestic Product (NDP)</a:t>
            </a:r>
          </a:p>
          <a:p>
            <a:pPr marL="457200" indent="-457200">
              <a:buFont typeface="+mj-lt"/>
              <a:buAutoNum type="arabicPeriod"/>
            </a:pPr>
            <a:r>
              <a:rPr lang="en-US" dirty="0" smtClean="0"/>
              <a:t>Gross National Product (GNP)</a:t>
            </a:r>
          </a:p>
          <a:p>
            <a:pPr marL="457200" indent="-457200">
              <a:buFont typeface="+mj-lt"/>
              <a:buAutoNum type="arabicPeriod"/>
            </a:pPr>
            <a:r>
              <a:rPr lang="en-US" dirty="0" smtClean="0"/>
              <a:t>Net National Product (NNP)</a:t>
            </a:r>
            <a:endParaRPr lang="en-US" dirty="0"/>
          </a:p>
        </p:txBody>
      </p:sp>
      <p:sp>
        <p:nvSpPr>
          <p:cNvPr id="4" name="Slide Number Placeholder 3"/>
          <p:cNvSpPr>
            <a:spLocks noGrp="1"/>
          </p:cNvSpPr>
          <p:nvPr>
            <p:ph type="sldNum" sz="quarter" idx="11"/>
          </p:nvPr>
        </p:nvSpPr>
        <p:spPr/>
        <p:txBody>
          <a:bodyPr/>
          <a:lstStyle/>
          <a:p>
            <a:pPr>
              <a:defRPr/>
            </a:pPr>
            <a:fld id="{C54A1601-48B4-4A4C-99F9-C0C078D5C018}" type="slidenum">
              <a:rPr lang="en-US" smtClean="0"/>
              <a:pPr>
                <a:defRPr/>
              </a:pPr>
              <a:t>15</a:t>
            </a:fld>
            <a:endParaRPr lang="en-US"/>
          </a:p>
        </p:txBody>
      </p:sp>
      <p:sp>
        <p:nvSpPr>
          <p:cNvPr id="5" name="Footer Placeholder 4"/>
          <p:cNvSpPr>
            <a:spLocks noGrp="1"/>
          </p:cNvSpPr>
          <p:nvPr>
            <p:ph type="ftr" sz="quarter" idx="12"/>
          </p:nvPr>
        </p:nvSpPr>
        <p:spPr/>
        <p:txBody>
          <a:bodyPr/>
          <a:lstStyle/>
          <a:p>
            <a:pPr>
              <a:defRPr/>
            </a:pPr>
            <a:r>
              <a:rPr lang="sv-SE" smtClean="0"/>
              <a:t>S NEHRA ITE UNIT VI</a:t>
            </a:r>
            <a:endParaRPr lang="en-US"/>
          </a:p>
        </p:txBody>
      </p:sp>
    </p:spTree>
    <p:extLst>
      <p:ext uri="{BB962C8B-B14F-4D97-AF65-F5344CB8AC3E}">
        <p14:creationId xmlns:p14="http://schemas.microsoft.com/office/powerpoint/2010/main" val="3651897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fontAlgn="auto" hangingPunct="1">
              <a:spcAft>
                <a:spcPts val="0"/>
              </a:spcAft>
              <a:defRPr/>
            </a:pPr>
            <a:r>
              <a:rPr lang="en-US"/>
              <a:t>Gross Domestic Product </a:t>
            </a:r>
          </a:p>
        </p:txBody>
      </p:sp>
      <p:sp>
        <p:nvSpPr>
          <p:cNvPr id="45059" name="Rectangle 3"/>
          <p:cNvSpPr>
            <a:spLocks noGrp="1" noChangeArrowheads="1"/>
          </p:cNvSpPr>
          <p:nvPr>
            <p:ph sz="quarter" idx="1"/>
          </p:nvPr>
        </p:nvSpPr>
        <p:spPr>
          <a:xfrm>
            <a:off x="457200" y="1600200"/>
            <a:ext cx="7467600" cy="4873625"/>
          </a:xfrm>
        </p:spPr>
        <p:txBody>
          <a:bodyPr/>
          <a:lstStyle/>
          <a:p>
            <a:pPr algn="just" eaLnBrk="1" hangingPunct="1"/>
            <a:r>
              <a:rPr lang="en-US" dirty="0" smtClean="0">
                <a:solidFill>
                  <a:srgbClr val="FF0000"/>
                </a:solidFill>
              </a:rPr>
              <a:t>GDP</a:t>
            </a:r>
            <a:r>
              <a:rPr lang="en-US" dirty="0" smtClean="0"/>
              <a:t> or </a:t>
            </a:r>
            <a:r>
              <a:rPr lang="en-US" dirty="0" smtClean="0">
                <a:solidFill>
                  <a:srgbClr val="FF0000"/>
                </a:solidFill>
              </a:rPr>
              <a:t>gross domestic product</a:t>
            </a:r>
            <a:r>
              <a:rPr lang="en-US" dirty="0" smtClean="0"/>
              <a:t> is the market value of all final goods and services produced in a country in a given time period.</a:t>
            </a:r>
          </a:p>
          <a:p>
            <a:pPr marL="0" indent="0" algn="just" eaLnBrk="1" hangingPunct="1">
              <a:buNone/>
            </a:pPr>
            <a:endParaRPr lang="en-US" dirty="0" smtClean="0"/>
          </a:p>
          <a:p>
            <a:pPr algn="just" eaLnBrk="1" hangingPunct="1"/>
            <a:r>
              <a:rPr lang="en-US" dirty="0" smtClean="0"/>
              <a:t>This definition has four parts:</a:t>
            </a:r>
          </a:p>
          <a:p>
            <a:pPr lvl="1" algn="just" eaLnBrk="1" hangingPunct="1">
              <a:buClr>
                <a:schemeClr val="tx1"/>
              </a:buClr>
              <a:buFont typeface="Wingdings" pitchFamily="2" charset="2"/>
              <a:buChar char="Ø"/>
            </a:pPr>
            <a:r>
              <a:rPr lang="en-US" sz="2400" dirty="0" smtClean="0"/>
              <a:t> Market value</a:t>
            </a:r>
          </a:p>
          <a:p>
            <a:pPr lvl="1" algn="just" eaLnBrk="1" hangingPunct="1">
              <a:buClr>
                <a:schemeClr val="tx1"/>
              </a:buClr>
              <a:buFont typeface="Wingdings" pitchFamily="2" charset="2"/>
              <a:buChar char="Ø"/>
            </a:pPr>
            <a:r>
              <a:rPr lang="en-US" sz="2400" dirty="0" smtClean="0"/>
              <a:t> Final goods and services</a:t>
            </a:r>
          </a:p>
          <a:p>
            <a:pPr lvl="1" algn="just" eaLnBrk="1" hangingPunct="1">
              <a:buClr>
                <a:schemeClr val="tx1"/>
              </a:buClr>
              <a:buFont typeface="Wingdings" pitchFamily="2" charset="2"/>
              <a:buChar char="Ø"/>
            </a:pPr>
            <a:r>
              <a:rPr lang="en-US" sz="2400" dirty="0" smtClean="0"/>
              <a:t> Produced within a country</a:t>
            </a:r>
          </a:p>
          <a:p>
            <a:pPr lvl="1" algn="just" eaLnBrk="1" hangingPunct="1">
              <a:buClr>
                <a:schemeClr val="tx1"/>
              </a:buClr>
              <a:buFont typeface="Wingdings" pitchFamily="2" charset="2"/>
              <a:buChar char="Ø"/>
            </a:pPr>
            <a:r>
              <a:rPr lang="en-US" sz="2400" dirty="0" smtClean="0"/>
              <a:t> In a given time period</a:t>
            </a:r>
          </a:p>
        </p:txBody>
      </p:sp>
      <p:sp>
        <p:nvSpPr>
          <p:cNvPr id="22532"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E5C6AAC1-5098-4032-B88A-376F2E05EDF3}" type="slidenum">
              <a:rPr lang="en-US" smtClean="0">
                <a:latin typeface="Tahoma" pitchFamily="34" charset="0"/>
              </a:rPr>
              <a:pPr/>
              <a:t>16</a:t>
            </a:fld>
            <a:endParaRPr lang="en-US" smtClean="0">
              <a:latin typeface="Tahoma" pitchFamily="34" charset="0"/>
            </a:endParaRPr>
          </a:p>
        </p:txBody>
      </p:sp>
      <p:sp>
        <p:nvSpPr>
          <p:cNvPr id="22533"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left)">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wipe(left)">
                                      <p:cBhvr>
                                        <p:cTn id="12" dur="500"/>
                                        <p:tgtEl>
                                          <p:spTgt spid="45059">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animEffect transition="in" filter="wipe(left)">
                                      <p:cBhvr>
                                        <p:cTn id="15" dur="500"/>
                                        <p:tgtEl>
                                          <p:spTgt spid="45059">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5059">
                                            <p:txEl>
                                              <p:pRg st="4" end="4"/>
                                            </p:txEl>
                                          </p:spTgt>
                                        </p:tgtEl>
                                        <p:attrNameLst>
                                          <p:attrName>style.visibility</p:attrName>
                                        </p:attrNameLst>
                                      </p:cBhvr>
                                      <p:to>
                                        <p:strVal val="visible"/>
                                      </p:to>
                                    </p:set>
                                    <p:animEffect transition="in" filter="wipe(left)">
                                      <p:cBhvr>
                                        <p:cTn id="18" dur="500"/>
                                        <p:tgtEl>
                                          <p:spTgt spid="45059">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5059">
                                            <p:txEl>
                                              <p:pRg st="5" end="5"/>
                                            </p:txEl>
                                          </p:spTgt>
                                        </p:tgtEl>
                                        <p:attrNameLst>
                                          <p:attrName>style.visibility</p:attrName>
                                        </p:attrNameLst>
                                      </p:cBhvr>
                                      <p:to>
                                        <p:strVal val="visible"/>
                                      </p:to>
                                    </p:set>
                                    <p:animEffect transition="in" filter="wipe(left)">
                                      <p:cBhvr>
                                        <p:cTn id="21" dur="500"/>
                                        <p:tgtEl>
                                          <p:spTgt spid="45059">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5059">
                                            <p:txEl>
                                              <p:pRg st="6" end="6"/>
                                            </p:txEl>
                                          </p:spTgt>
                                        </p:tgtEl>
                                        <p:attrNameLst>
                                          <p:attrName>style.visibility</p:attrName>
                                        </p:attrNameLst>
                                      </p:cBhvr>
                                      <p:to>
                                        <p:strVal val="visible"/>
                                      </p:to>
                                    </p:set>
                                    <p:animEffect transition="in" filter="wipe(left)">
                                      <p:cBhvr>
                                        <p:cTn id="24" dur="500"/>
                                        <p:tgtEl>
                                          <p:spTgt spid="45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fontAlgn="auto" hangingPunct="1">
              <a:spcAft>
                <a:spcPts val="0"/>
              </a:spcAft>
              <a:defRPr/>
            </a:pPr>
            <a:r>
              <a:rPr lang="en-US"/>
              <a:t>Gross Domestic Product </a:t>
            </a:r>
          </a:p>
        </p:txBody>
      </p:sp>
      <p:sp>
        <p:nvSpPr>
          <p:cNvPr id="49155" name="Rectangle 3"/>
          <p:cNvSpPr>
            <a:spLocks noGrp="1" noChangeArrowheads="1"/>
          </p:cNvSpPr>
          <p:nvPr>
            <p:ph sz="quarter" idx="1"/>
          </p:nvPr>
        </p:nvSpPr>
        <p:spPr>
          <a:xfrm>
            <a:off x="457200" y="1600200"/>
            <a:ext cx="7467600" cy="4873625"/>
          </a:xfrm>
        </p:spPr>
        <p:txBody>
          <a:bodyPr/>
          <a:lstStyle/>
          <a:p>
            <a:pPr algn="ctr" eaLnBrk="1" hangingPunct="1">
              <a:buFont typeface="Wingdings" pitchFamily="2" charset="2"/>
              <a:buNone/>
            </a:pPr>
            <a:r>
              <a:rPr lang="en-US" dirty="0" smtClean="0">
                <a:solidFill>
                  <a:srgbClr val="FF0000"/>
                </a:solidFill>
              </a:rPr>
              <a:t>Market value</a:t>
            </a:r>
          </a:p>
          <a:p>
            <a:pPr algn="just" eaLnBrk="1" hangingPunct="1">
              <a:buClr>
                <a:schemeClr val="tx1"/>
              </a:buClr>
              <a:buFont typeface="Wingdings" pitchFamily="2" charset="2"/>
              <a:buChar char="Ø"/>
            </a:pPr>
            <a:r>
              <a:rPr lang="en-US" sz="2600" dirty="0" smtClean="0"/>
              <a:t>GDP is a market value - goods and services are valued at their market prices. </a:t>
            </a:r>
          </a:p>
          <a:p>
            <a:pPr algn="just" eaLnBrk="1" hangingPunct="1">
              <a:buClr>
                <a:schemeClr val="tx1"/>
              </a:buClr>
              <a:buFont typeface="Wingdings" pitchFamily="2" charset="2"/>
              <a:buChar char="Ø"/>
            </a:pPr>
            <a:endParaRPr lang="en-US" sz="2600" dirty="0" smtClean="0"/>
          </a:p>
          <a:p>
            <a:pPr algn="just" eaLnBrk="1" hangingPunct="1">
              <a:buClr>
                <a:schemeClr val="tx1"/>
              </a:buClr>
              <a:buFont typeface="Wingdings" pitchFamily="2" charset="2"/>
              <a:buChar char="Ø"/>
            </a:pPr>
            <a:r>
              <a:rPr lang="en-US" sz="2600" dirty="0" smtClean="0"/>
              <a:t>To add apples and oranges, computers and popcorn, we add the market values so we have a total value of output in rupees.</a:t>
            </a:r>
          </a:p>
        </p:txBody>
      </p:sp>
      <p:sp>
        <p:nvSpPr>
          <p:cNvPr id="2355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DBE44C0D-2D5F-4148-B2AD-E8C67A39DA5B}" type="slidenum">
              <a:rPr lang="en-US" smtClean="0">
                <a:latin typeface="Tahoma" pitchFamily="34" charset="0"/>
              </a:rPr>
              <a:pPr/>
              <a:t>17</a:t>
            </a:fld>
            <a:endParaRPr lang="en-US" smtClean="0">
              <a:latin typeface="Tahoma" pitchFamily="34" charset="0"/>
            </a:endParaRPr>
          </a:p>
        </p:txBody>
      </p:sp>
      <p:sp>
        <p:nvSpPr>
          <p:cNvPr id="23557"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wipe(left)">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5">
                                            <p:txEl>
                                              <p:pRg st="3" end="3"/>
                                            </p:txEl>
                                          </p:spTgt>
                                        </p:tgtEl>
                                        <p:attrNameLst>
                                          <p:attrName>style.visibility</p:attrName>
                                        </p:attrNameLst>
                                      </p:cBhvr>
                                      <p:to>
                                        <p:strVal val="visible"/>
                                      </p:to>
                                    </p:set>
                                    <p:animEffect transition="in" filter="wipe(left)">
                                      <p:cBhvr>
                                        <p:cTn id="17"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fontAlgn="auto" hangingPunct="1">
              <a:spcAft>
                <a:spcPts val="0"/>
              </a:spcAft>
              <a:defRPr/>
            </a:pPr>
            <a:r>
              <a:rPr lang="en-US" dirty="0"/>
              <a:t>Gross Domestic Product </a:t>
            </a:r>
          </a:p>
        </p:txBody>
      </p:sp>
      <p:sp>
        <p:nvSpPr>
          <p:cNvPr id="51203" name="Rectangle 3"/>
          <p:cNvSpPr>
            <a:spLocks noGrp="1" noChangeArrowheads="1"/>
          </p:cNvSpPr>
          <p:nvPr>
            <p:ph sz="quarter" idx="1"/>
          </p:nvPr>
        </p:nvSpPr>
        <p:spPr>
          <a:xfrm>
            <a:off x="457200" y="1600200"/>
            <a:ext cx="7467600" cy="4873625"/>
          </a:xfrm>
        </p:spPr>
        <p:txBody>
          <a:bodyPr/>
          <a:lstStyle/>
          <a:p>
            <a:pPr marL="0" indent="0" algn="ctr" eaLnBrk="1" hangingPunct="1">
              <a:buNone/>
            </a:pPr>
            <a:r>
              <a:rPr lang="en-US" dirty="0" smtClean="0">
                <a:solidFill>
                  <a:srgbClr val="FF0000"/>
                </a:solidFill>
              </a:rPr>
              <a:t>Final good &amp; services</a:t>
            </a:r>
          </a:p>
          <a:p>
            <a:pPr algn="just" eaLnBrk="1" hangingPunct="1"/>
            <a:r>
              <a:rPr lang="en-US" dirty="0" smtClean="0"/>
              <a:t>GDP is the value of the </a:t>
            </a:r>
            <a:r>
              <a:rPr lang="en-US" i="1" dirty="0" smtClean="0"/>
              <a:t>final goods and services</a:t>
            </a:r>
            <a:r>
              <a:rPr lang="en-US" dirty="0" smtClean="0"/>
              <a:t> produced. </a:t>
            </a:r>
          </a:p>
          <a:p>
            <a:pPr algn="just" eaLnBrk="1" hangingPunct="1"/>
            <a:r>
              <a:rPr lang="en-US" dirty="0" smtClean="0"/>
              <a:t>A </a:t>
            </a:r>
            <a:r>
              <a:rPr lang="en-US" dirty="0" smtClean="0">
                <a:solidFill>
                  <a:srgbClr val="FF0000"/>
                </a:solidFill>
              </a:rPr>
              <a:t>final good</a:t>
            </a:r>
            <a:r>
              <a:rPr lang="en-US" dirty="0" smtClean="0"/>
              <a:t> (or service) is an item bought by its final user during a specified time period. </a:t>
            </a:r>
          </a:p>
          <a:p>
            <a:pPr algn="just" eaLnBrk="1" hangingPunct="1"/>
            <a:r>
              <a:rPr lang="en-US" dirty="0" smtClean="0"/>
              <a:t>A final good contrasts with an intermediate good, which is an item that is produced by one firm, bought by another firm, and used as a component of a final good or service.</a:t>
            </a:r>
          </a:p>
          <a:p>
            <a:pPr algn="just" eaLnBrk="1" hangingPunct="1"/>
            <a:r>
              <a:rPr lang="en-US" dirty="0" smtClean="0"/>
              <a:t>Excluding intermediate goods and services avoids double counting. </a:t>
            </a:r>
          </a:p>
        </p:txBody>
      </p:sp>
      <p:sp>
        <p:nvSpPr>
          <p:cNvPr id="2458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277693CE-B921-4BE2-B4C0-D8092B3A4D85}" type="slidenum">
              <a:rPr lang="en-US" smtClean="0">
                <a:latin typeface="Tahoma" pitchFamily="34" charset="0"/>
              </a:rPr>
              <a:pPr/>
              <a:t>18</a:t>
            </a:fld>
            <a:endParaRPr lang="en-US" smtClean="0">
              <a:latin typeface="Tahoma" pitchFamily="34" charset="0"/>
            </a:endParaRPr>
          </a:p>
        </p:txBody>
      </p:sp>
      <p:sp>
        <p:nvSpPr>
          <p:cNvPr id="24581"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left)">
                                      <p:cBhvr>
                                        <p:cTn id="7" dur="500"/>
                                        <p:tgtEl>
                                          <p:spTgt spid="5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wipe(left)">
                                      <p:cBhvr>
                                        <p:cTn id="12" dur="500"/>
                                        <p:tgtEl>
                                          <p:spTgt spid="51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wipe(left)">
                                      <p:cBhvr>
                                        <p:cTn id="17" dur="500"/>
                                        <p:tgtEl>
                                          <p:spTgt spid="51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Effect transition="in" filter="wipe(left)">
                                      <p:cBhvr>
                                        <p:cTn id="22" dur="500"/>
                                        <p:tgtEl>
                                          <p:spTgt spid="512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03">
                                            <p:txEl>
                                              <p:pRg st="4" end="4"/>
                                            </p:txEl>
                                          </p:spTgt>
                                        </p:tgtEl>
                                        <p:attrNameLst>
                                          <p:attrName>style.visibility</p:attrName>
                                        </p:attrNameLst>
                                      </p:cBhvr>
                                      <p:to>
                                        <p:strVal val="visible"/>
                                      </p:to>
                                    </p:set>
                                    <p:animEffect transition="in" filter="wipe(left)">
                                      <p:cBhvr>
                                        <p:cTn id="27" dur="500"/>
                                        <p:tgtEl>
                                          <p:spTgt spid="51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fontAlgn="auto" hangingPunct="1">
              <a:spcAft>
                <a:spcPts val="0"/>
              </a:spcAft>
              <a:defRPr/>
            </a:pPr>
            <a:r>
              <a:rPr lang="en-US"/>
              <a:t>Gross Domestic Product </a:t>
            </a:r>
          </a:p>
        </p:txBody>
      </p:sp>
      <p:sp>
        <p:nvSpPr>
          <p:cNvPr id="53251" name="Rectangle 3"/>
          <p:cNvSpPr>
            <a:spLocks noGrp="1" noChangeArrowheads="1"/>
          </p:cNvSpPr>
          <p:nvPr>
            <p:ph sz="quarter" idx="1"/>
          </p:nvPr>
        </p:nvSpPr>
        <p:spPr>
          <a:xfrm>
            <a:off x="457200" y="1600200"/>
            <a:ext cx="7467600" cy="4873625"/>
          </a:xfrm>
        </p:spPr>
        <p:txBody>
          <a:bodyPr/>
          <a:lstStyle/>
          <a:p>
            <a:pPr algn="ctr" eaLnBrk="1" hangingPunct="1">
              <a:buFont typeface="Wingdings" pitchFamily="2" charset="2"/>
              <a:buNone/>
            </a:pPr>
            <a:r>
              <a:rPr lang="en-US" dirty="0" smtClean="0">
                <a:solidFill>
                  <a:srgbClr val="FF0000"/>
                </a:solidFill>
              </a:rPr>
              <a:t>Produced within a country</a:t>
            </a:r>
          </a:p>
          <a:p>
            <a:pPr algn="just" eaLnBrk="1" hangingPunct="1"/>
            <a:r>
              <a:rPr lang="en-US" dirty="0" smtClean="0"/>
              <a:t>GDP measures production within a country - domestic production.</a:t>
            </a:r>
          </a:p>
          <a:p>
            <a:pPr algn="just" eaLnBrk="1" hangingPunct="1"/>
            <a:endParaRPr lang="en-US" b="1" dirty="0" smtClean="0"/>
          </a:p>
          <a:p>
            <a:pPr algn="ctr" eaLnBrk="1" hangingPunct="1">
              <a:buFont typeface="Wingdings" pitchFamily="2" charset="2"/>
              <a:buNone/>
            </a:pPr>
            <a:r>
              <a:rPr lang="en-US" dirty="0" smtClean="0">
                <a:solidFill>
                  <a:srgbClr val="FF0000"/>
                </a:solidFill>
              </a:rPr>
              <a:t>In a given time period</a:t>
            </a:r>
          </a:p>
          <a:p>
            <a:pPr algn="just" eaLnBrk="1" hangingPunct="1"/>
            <a:r>
              <a:rPr lang="en-US" dirty="0" smtClean="0"/>
              <a:t>GDP measures production during a specific time period, normally a year or a quarter of a year.</a:t>
            </a:r>
          </a:p>
        </p:txBody>
      </p:sp>
      <p:sp>
        <p:nvSpPr>
          <p:cNvPr id="2560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74FD2034-F8C2-457B-AB49-8F9AF3F40BD2}" type="slidenum">
              <a:rPr lang="en-US" smtClean="0">
                <a:latin typeface="Tahoma" pitchFamily="34" charset="0"/>
              </a:rPr>
              <a:pPr/>
              <a:t>19</a:t>
            </a:fld>
            <a:endParaRPr lang="en-US" smtClean="0">
              <a:latin typeface="Tahoma" pitchFamily="34" charset="0"/>
            </a:endParaRPr>
          </a:p>
        </p:txBody>
      </p:sp>
      <p:sp>
        <p:nvSpPr>
          <p:cNvPr id="25605"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wipe(left)">
                                      <p:cBhvr>
                                        <p:cTn id="7" dur="5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wipe(left)">
                                      <p:cBhvr>
                                        <p:cTn id="12" dur="500"/>
                                        <p:tgtEl>
                                          <p:spTgt spid="53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animEffect transition="in" filter="wipe(left)">
                                      <p:cBhvr>
                                        <p:cTn id="17" dur="500"/>
                                        <p:tgtEl>
                                          <p:spTgt spid="532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1">
                                            <p:txEl>
                                              <p:pRg st="4" end="4"/>
                                            </p:txEl>
                                          </p:spTgt>
                                        </p:tgtEl>
                                        <p:attrNameLst>
                                          <p:attrName>style.visibility</p:attrName>
                                        </p:attrNameLst>
                                      </p:cBhvr>
                                      <p:to>
                                        <p:strVal val="visible"/>
                                      </p:to>
                                    </p:set>
                                    <p:animEffect transition="in" filter="wipe(left)">
                                      <p:cBhvr>
                                        <p:cTn id="22" dur="5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introduction</a:t>
            </a:r>
            <a:endParaRPr lang="en-US" dirty="0"/>
          </a:p>
        </p:txBody>
      </p:sp>
      <p:sp>
        <p:nvSpPr>
          <p:cNvPr id="9219" name="Content Placeholder 2"/>
          <p:cNvSpPr>
            <a:spLocks noGrp="1"/>
          </p:cNvSpPr>
          <p:nvPr>
            <p:ph sz="quarter" idx="1"/>
          </p:nvPr>
        </p:nvSpPr>
        <p:spPr>
          <a:xfrm>
            <a:off x="457200" y="1600200"/>
            <a:ext cx="7467600" cy="4873625"/>
          </a:xfrm>
        </p:spPr>
        <p:txBody>
          <a:bodyPr/>
          <a:lstStyle/>
          <a:p>
            <a:r>
              <a:rPr lang="en-US" smtClean="0"/>
              <a:t>We have learnt all the economic issues in micro economics from the angle of a firm and also a consumer</a:t>
            </a:r>
          </a:p>
          <a:p>
            <a:r>
              <a:rPr lang="en-US" smtClean="0"/>
              <a:t>We shall now look at all economic issues from the perspective of the economy (performance, structure and behaviour) and not one firm</a:t>
            </a:r>
          </a:p>
        </p:txBody>
      </p:sp>
      <p:sp>
        <p:nvSpPr>
          <p:cNvPr id="922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1B7C3581-6C6D-4693-9B35-2CB7D6B355FB}" type="slidenum">
              <a:rPr lang="en-US" smtClean="0">
                <a:latin typeface="Tahoma" pitchFamily="34" charset="0"/>
              </a:rPr>
              <a:pPr/>
              <a:t>2</a:t>
            </a:fld>
            <a:endParaRPr lang="en-US" smtClean="0">
              <a:latin typeface="Tahoma" pitchFamily="34" charset="0"/>
            </a:endParaRPr>
          </a:p>
        </p:txBody>
      </p:sp>
      <p:sp>
        <p:nvSpPr>
          <p:cNvPr id="9221"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Domestic Territory</a:t>
            </a:r>
            <a:endParaRPr lang="en-US" dirty="0"/>
          </a:p>
        </p:txBody>
      </p:sp>
      <p:sp>
        <p:nvSpPr>
          <p:cNvPr id="29699" name="Content Placeholder 2"/>
          <p:cNvSpPr>
            <a:spLocks noGrp="1"/>
          </p:cNvSpPr>
          <p:nvPr>
            <p:ph sz="quarter" idx="1"/>
          </p:nvPr>
        </p:nvSpPr>
        <p:spPr>
          <a:xfrm>
            <a:off x="457200" y="1600200"/>
            <a:ext cx="7467600" cy="4873625"/>
          </a:xfrm>
        </p:spPr>
        <p:txBody>
          <a:bodyPr/>
          <a:lstStyle/>
          <a:p>
            <a:pPr marL="457200" indent="-457200" algn="just" eaLnBrk="1" hangingPunct="1">
              <a:buFont typeface="+mj-lt"/>
              <a:buAutoNum type="arabicPeriod"/>
            </a:pPr>
            <a:r>
              <a:rPr lang="en-US" dirty="0" smtClean="0"/>
              <a:t>Territorial waters including sea-water of a country;</a:t>
            </a:r>
          </a:p>
          <a:p>
            <a:pPr marL="457200" indent="-457200" algn="just" eaLnBrk="1" hangingPunct="1">
              <a:buFont typeface="+mj-lt"/>
              <a:buAutoNum type="arabicPeriod"/>
            </a:pPr>
            <a:r>
              <a:rPr lang="en-US" dirty="0" smtClean="0"/>
              <a:t>Ships and aircrafts owned and operated by the residents of a country between two or more countries;</a:t>
            </a:r>
          </a:p>
          <a:p>
            <a:pPr marL="457200" indent="-457200" algn="just" eaLnBrk="1" hangingPunct="1">
              <a:buFont typeface="+mj-lt"/>
              <a:buAutoNum type="arabicPeriod"/>
            </a:pPr>
            <a:r>
              <a:rPr lang="en-US" dirty="0" smtClean="0"/>
              <a:t>Fishing vessels, oil rigs, and floating platforms operated by the residents in the international waters;</a:t>
            </a:r>
          </a:p>
          <a:p>
            <a:pPr marL="457200" indent="-457200" algn="just" eaLnBrk="1" hangingPunct="1">
              <a:buFont typeface="+mj-lt"/>
              <a:buAutoNum type="arabicPeriod"/>
            </a:pPr>
            <a:r>
              <a:rPr lang="en-US" dirty="0" smtClean="0"/>
              <a:t>Embassies, consulates, high commissions and military establishments of the country located in foreign lands.</a:t>
            </a:r>
          </a:p>
        </p:txBody>
      </p:sp>
      <p:sp>
        <p:nvSpPr>
          <p:cNvPr id="2970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3AC2C3D2-6DEE-4727-9608-83A43DE84491}" type="slidenum">
              <a:rPr lang="en-US" smtClean="0">
                <a:latin typeface="Tahoma" pitchFamily="34" charset="0"/>
              </a:rPr>
              <a:pPr/>
              <a:t>20</a:t>
            </a:fld>
            <a:endParaRPr lang="en-US" smtClean="0">
              <a:latin typeface="Tahoma" pitchFamily="34" charset="0"/>
            </a:endParaRPr>
          </a:p>
        </p:txBody>
      </p:sp>
      <p:sp>
        <p:nvSpPr>
          <p:cNvPr id="29701"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extLst>
      <p:ext uri="{BB962C8B-B14F-4D97-AF65-F5344CB8AC3E}">
        <p14:creationId xmlns:p14="http://schemas.microsoft.com/office/powerpoint/2010/main" val="2972594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fontAlgn="auto" hangingPunct="1">
              <a:spcAft>
                <a:spcPts val="0"/>
              </a:spcAft>
              <a:defRPr/>
            </a:pPr>
            <a:r>
              <a:rPr lang="en-US"/>
              <a:t>Gross and Net Domestic Product</a:t>
            </a:r>
          </a:p>
        </p:txBody>
      </p:sp>
      <p:sp>
        <p:nvSpPr>
          <p:cNvPr id="26627" name="Rectangle 3"/>
          <p:cNvSpPr>
            <a:spLocks noGrp="1" noChangeArrowheads="1"/>
          </p:cNvSpPr>
          <p:nvPr>
            <p:ph sz="quarter" idx="1"/>
          </p:nvPr>
        </p:nvSpPr>
        <p:spPr>
          <a:xfrm>
            <a:off x="457200" y="1600200"/>
            <a:ext cx="7467600" cy="4873625"/>
          </a:xfrm>
        </p:spPr>
        <p:txBody>
          <a:bodyPr/>
          <a:lstStyle/>
          <a:p>
            <a:pPr algn="just" eaLnBrk="1" hangingPunct="1">
              <a:lnSpc>
                <a:spcPct val="90000"/>
              </a:lnSpc>
            </a:pPr>
            <a:r>
              <a:rPr lang="en-US" smtClean="0"/>
              <a:t>NDP = GDP – Depreciation</a:t>
            </a:r>
          </a:p>
          <a:p>
            <a:pPr algn="just" eaLnBrk="1" hangingPunct="1">
              <a:lnSpc>
                <a:spcPct val="90000"/>
              </a:lnSpc>
            </a:pPr>
            <a:r>
              <a:rPr lang="en-US" smtClean="0"/>
              <a:t>Fixed investments depreciates in value over a period of time due to wear and tear of plant, machinery, building etc. </a:t>
            </a:r>
          </a:p>
          <a:p>
            <a:pPr algn="just" eaLnBrk="1" hangingPunct="1">
              <a:lnSpc>
                <a:spcPct val="90000"/>
              </a:lnSpc>
            </a:pPr>
            <a:endParaRPr lang="en-US" smtClean="0"/>
          </a:p>
        </p:txBody>
      </p:sp>
      <p:sp>
        <p:nvSpPr>
          <p:cNvPr id="2662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B962A37E-87D9-4090-AB5E-998FD113C66E}" type="slidenum">
              <a:rPr lang="en-US" smtClean="0">
                <a:latin typeface="Tahoma" pitchFamily="34" charset="0"/>
              </a:rPr>
              <a:pPr/>
              <a:t>21</a:t>
            </a:fld>
            <a:endParaRPr lang="en-US" smtClean="0">
              <a:latin typeface="Tahoma" pitchFamily="34" charset="0"/>
            </a:endParaRPr>
          </a:p>
        </p:txBody>
      </p:sp>
      <p:sp>
        <p:nvSpPr>
          <p:cNvPr id="26629"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r>
              <a:rPr lang="en-US" dirty="0" smtClean="0"/>
              <a:t>Gross National Product/income</a:t>
            </a:r>
            <a:endParaRPr lang="en-US" dirty="0"/>
          </a:p>
        </p:txBody>
      </p:sp>
      <p:sp>
        <p:nvSpPr>
          <p:cNvPr id="28675" name="Rectangle 3"/>
          <p:cNvSpPr>
            <a:spLocks noGrp="1" noChangeArrowheads="1"/>
          </p:cNvSpPr>
          <p:nvPr>
            <p:ph sz="quarter" idx="1"/>
          </p:nvPr>
        </p:nvSpPr>
        <p:spPr>
          <a:xfrm>
            <a:off x="457200" y="1600200"/>
            <a:ext cx="7467600" cy="4873625"/>
          </a:xfrm>
        </p:spPr>
        <p:txBody>
          <a:bodyPr/>
          <a:lstStyle/>
          <a:p>
            <a:pPr algn="just" eaLnBrk="1" hangingPunct="1"/>
            <a:r>
              <a:rPr lang="en-US" dirty="0" smtClean="0"/>
              <a:t>GDP (Domestic income) is output produced within the domestic territory.</a:t>
            </a:r>
          </a:p>
          <a:p>
            <a:pPr algn="just" eaLnBrk="1" hangingPunct="1"/>
            <a:r>
              <a:rPr lang="en-US" dirty="0" smtClean="0"/>
              <a:t>GNP (National income) is output produced by normal resident’s of the country.</a:t>
            </a:r>
          </a:p>
          <a:p>
            <a:pPr algn="just" eaLnBrk="1" hangingPunct="1"/>
            <a:r>
              <a:rPr lang="en-US" dirty="0" smtClean="0"/>
              <a:t>Net foreign factor income is added to GDP to move from GDP to GNP.</a:t>
            </a:r>
          </a:p>
          <a:p>
            <a:pPr marL="273050" lvl="1" algn="just" eaLnBrk="1" hangingPunct="1">
              <a:spcBef>
                <a:spcPts val="600"/>
              </a:spcBef>
              <a:buSzPct val="70000"/>
              <a:buFont typeface="Wingdings" pitchFamily="2" charset="2"/>
              <a:buChar char=""/>
            </a:pPr>
            <a:r>
              <a:rPr lang="en-US" sz="2400" dirty="0" smtClean="0">
                <a:solidFill>
                  <a:srgbClr val="FF0000"/>
                </a:solidFill>
              </a:rPr>
              <a:t>Net foreign factor income </a:t>
            </a:r>
            <a:r>
              <a:rPr lang="en-US" sz="2400" dirty="0" smtClean="0"/>
              <a:t>is the income from foreign domestic factor sources minus foreign factor incomes earned domestically.</a:t>
            </a:r>
          </a:p>
          <a:p>
            <a:pPr marL="273050" lvl="1" algn="just" eaLnBrk="1" hangingPunct="1">
              <a:spcBef>
                <a:spcPts val="600"/>
              </a:spcBef>
              <a:buSzPct val="70000"/>
              <a:buFont typeface="Wingdings" pitchFamily="2" charset="2"/>
              <a:buChar char=""/>
            </a:pPr>
            <a:r>
              <a:rPr lang="en-US" sz="2400" dirty="0" smtClean="0"/>
              <a:t>NNP = GNP - Depreciation</a:t>
            </a:r>
          </a:p>
          <a:p>
            <a:pPr eaLnBrk="1" hangingPunct="1"/>
            <a:endParaRPr lang="en-US" dirty="0" smtClean="0"/>
          </a:p>
          <a:p>
            <a:pPr eaLnBrk="1" hangingPunct="1"/>
            <a:endParaRPr lang="en-US" dirty="0" smtClean="0"/>
          </a:p>
          <a:p>
            <a:pPr eaLnBrk="1" hangingPunct="1"/>
            <a:endParaRPr lang="en-US" dirty="0" smtClean="0"/>
          </a:p>
        </p:txBody>
      </p:sp>
      <p:sp>
        <p:nvSpPr>
          <p:cNvPr id="30724" name="Rectangle 4"/>
          <p:cNvSpPr>
            <a:spLocks noChangeArrowheads="1"/>
          </p:cNvSpPr>
          <p:nvPr/>
        </p:nvSpPr>
        <p:spPr bwMode="auto">
          <a:xfrm>
            <a:off x="412750" y="3048000"/>
            <a:ext cx="8305800" cy="1981200"/>
          </a:xfrm>
          <a:prstGeom prst="rect">
            <a:avLst/>
          </a:prstGeom>
          <a:noFill/>
          <a:ln w="12700">
            <a:noFill/>
            <a:miter lim="800000"/>
            <a:headEnd/>
            <a:tailEnd/>
          </a:ln>
        </p:spPr>
        <p:txBody>
          <a:bodyPr lIns="90488" tIns="44450" rIns="90488" bIns="44450"/>
          <a:lstStyle/>
          <a:p>
            <a:pPr marL="469900" indent="-469900" eaLnBrk="1" hangingPunct="1">
              <a:spcBef>
                <a:spcPct val="20000"/>
              </a:spcBef>
              <a:buClr>
                <a:schemeClr val="accent2"/>
              </a:buClr>
            </a:pPr>
            <a:endParaRPr lang="en-US" sz="3000"/>
          </a:p>
        </p:txBody>
      </p:sp>
      <p:sp>
        <p:nvSpPr>
          <p:cNvPr id="28677"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4ED99E5F-F69B-4F2A-A653-95D33C1D847E}" type="slidenum">
              <a:rPr lang="en-US" smtClean="0">
                <a:latin typeface="Tahoma" pitchFamily="34" charset="0"/>
              </a:rPr>
              <a:pPr/>
              <a:t>22</a:t>
            </a:fld>
            <a:endParaRPr lang="en-US" smtClean="0">
              <a:latin typeface="Tahoma" pitchFamily="34" charset="0"/>
            </a:endParaRPr>
          </a:p>
        </p:txBody>
      </p:sp>
      <p:sp>
        <p:nvSpPr>
          <p:cNvPr id="28678" name="Footer Placeholder 5"/>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30724"/>
                                        </p:tgtEl>
                                        <p:attrNameLst>
                                          <p:attrName>style.visibility</p:attrName>
                                        </p:attrNameLst>
                                      </p:cBhvr>
                                      <p:to>
                                        <p:strVal val="visible"/>
                                      </p:to>
                                    </p:set>
                                    <p:animEffect transition="in" filter="wipe(left)">
                                      <p:cBhvr>
                                        <p:cTn id="7"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Normal Residents of a Country</a:t>
            </a:r>
            <a:endParaRPr lang="en-US" dirty="0"/>
          </a:p>
        </p:txBody>
      </p:sp>
      <p:sp>
        <p:nvSpPr>
          <p:cNvPr id="3" name="Content Placeholder 2"/>
          <p:cNvSpPr>
            <a:spLocks noGrp="1"/>
          </p:cNvSpPr>
          <p:nvPr>
            <p:ph sz="quarter" idx="1"/>
          </p:nvPr>
        </p:nvSpPr>
        <p:spPr>
          <a:xfrm>
            <a:off x="457200" y="1600200"/>
            <a:ext cx="7467600" cy="4873625"/>
          </a:xfrm>
        </p:spPr>
        <p:txBody>
          <a:bodyPr>
            <a:normAutofit fontScale="92500"/>
          </a:bodyPr>
          <a:lstStyle/>
          <a:p>
            <a:pPr marL="274320" indent="-274320" algn="just" eaLnBrk="1" fontAlgn="auto" hangingPunct="1">
              <a:spcAft>
                <a:spcPts val="0"/>
              </a:spcAft>
              <a:buFont typeface="Wingdings"/>
              <a:buChar char=""/>
              <a:defRPr/>
            </a:pPr>
            <a:r>
              <a:rPr lang="en-US" dirty="0" smtClean="0"/>
              <a:t>A normal resident of a country is a person or institution that normally resides/located in a country and their economic interest lies in that country. It includes the following:</a:t>
            </a:r>
          </a:p>
          <a:p>
            <a:pPr marL="457200" indent="-457200" algn="just" eaLnBrk="1" fontAlgn="auto" hangingPunct="1">
              <a:spcAft>
                <a:spcPts val="0"/>
              </a:spcAft>
              <a:buFont typeface="+mj-lt"/>
              <a:buAutoNum type="arabicPeriod"/>
              <a:defRPr/>
            </a:pPr>
            <a:r>
              <a:rPr lang="en-US" dirty="0" smtClean="0"/>
              <a:t>Production units operating in the country;</a:t>
            </a:r>
          </a:p>
          <a:p>
            <a:pPr marL="457200" indent="-457200" algn="just" eaLnBrk="1" fontAlgn="auto" hangingPunct="1">
              <a:spcAft>
                <a:spcPts val="0"/>
              </a:spcAft>
              <a:buFont typeface="+mj-lt"/>
              <a:buAutoNum type="arabicPeriod"/>
              <a:defRPr/>
            </a:pPr>
            <a:r>
              <a:rPr lang="en-US" dirty="0" smtClean="0"/>
              <a:t>Nationals and the foreign nationals who stay for more than a year in a country;</a:t>
            </a:r>
          </a:p>
          <a:p>
            <a:pPr marL="457200" indent="-457200" algn="just" eaLnBrk="1" fontAlgn="auto" hangingPunct="1">
              <a:spcAft>
                <a:spcPts val="0"/>
              </a:spcAft>
              <a:buFont typeface="+mj-lt"/>
              <a:buAutoNum type="arabicPeriod"/>
              <a:defRPr/>
            </a:pPr>
            <a:r>
              <a:rPr lang="en-US" dirty="0" smtClean="0"/>
              <a:t>Nationals who have gone abroad but returned within a year;</a:t>
            </a:r>
          </a:p>
          <a:p>
            <a:pPr marL="457200" indent="-457200" algn="just" eaLnBrk="1" fontAlgn="auto" hangingPunct="1">
              <a:spcAft>
                <a:spcPts val="0"/>
              </a:spcAft>
              <a:buFont typeface="+mj-lt"/>
              <a:buAutoNum type="arabicPeriod"/>
              <a:defRPr/>
            </a:pPr>
            <a:r>
              <a:rPr lang="en-US" dirty="0" smtClean="0"/>
              <a:t>Nationals working in the foreign embassies and international institutions located in a country;</a:t>
            </a:r>
          </a:p>
          <a:p>
            <a:pPr marL="457200" indent="-457200" algn="just" eaLnBrk="1" fontAlgn="auto" hangingPunct="1">
              <a:spcAft>
                <a:spcPts val="0"/>
              </a:spcAft>
              <a:buFont typeface="+mj-lt"/>
              <a:buAutoNum type="arabicPeriod"/>
              <a:defRPr/>
            </a:pPr>
            <a:r>
              <a:rPr lang="en-US" dirty="0" smtClean="0"/>
              <a:t>Students and patients of a country who have gone aboard and stay there even for more than a year.</a:t>
            </a:r>
            <a:endParaRPr lang="en-US" dirty="0"/>
          </a:p>
        </p:txBody>
      </p:sp>
      <p:sp>
        <p:nvSpPr>
          <p:cNvPr id="3072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3B5A5E72-7DCA-4824-92DC-A843C7218AC7}" type="slidenum">
              <a:rPr lang="en-US" smtClean="0">
                <a:latin typeface="Tahoma" pitchFamily="34" charset="0"/>
              </a:rPr>
              <a:pPr/>
              <a:t>23</a:t>
            </a:fld>
            <a:endParaRPr lang="en-US" smtClean="0">
              <a:latin typeface="Tahoma" pitchFamily="34" charset="0"/>
            </a:endParaRPr>
          </a:p>
        </p:txBody>
      </p:sp>
      <p:sp>
        <p:nvSpPr>
          <p:cNvPr id="30725"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13" y="228600"/>
            <a:ext cx="7467600" cy="914400"/>
          </a:xfrm>
        </p:spPr>
        <p:txBody>
          <a:bodyPr/>
          <a:lstStyle/>
          <a:p>
            <a:pPr eaLnBrk="1" fontAlgn="auto" hangingPunct="1">
              <a:spcAft>
                <a:spcPts val="0"/>
              </a:spcAft>
              <a:defRPr/>
            </a:pPr>
            <a:r>
              <a:rPr lang="en-US" dirty="0" smtClean="0"/>
              <a:t>Persons not included</a:t>
            </a:r>
            <a:endParaRPr lang="en-US" dirty="0"/>
          </a:p>
        </p:txBody>
      </p:sp>
      <p:sp>
        <p:nvSpPr>
          <p:cNvPr id="3" name="Content Placeholder 2"/>
          <p:cNvSpPr>
            <a:spLocks noGrp="1"/>
          </p:cNvSpPr>
          <p:nvPr>
            <p:ph sz="quarter" idx="1"/>
          </p:nvPr>
        </p:nvSpPr>
        <p:spPr>
          <a:xfrm>
            <a:off x="457200" y="1371600"/>
            <a:ext cx="7467600" cy="5102225"/>
          </a:xfrm>
        </p:spPr>
        <p:txBody>
          <a:bodyPr>
            <a:normAutofit/>
          </a:bodyPr>
          <a:lstStyle/>
          <a:p>
            <a:pPr marL="457200" indent="-457200" algn="just" eaLnBrk="1" fontAlgn="auto" hangingPunct="1">
              <a:spcAft>
                <a:spcPts val="0"/>
              </a:spcAft>
              <a:buFont typeface="+mj-lt"/>
              <a:buAutoNum type="arabicPeriod"/>
              <a:defRPr/>
            </a:pPr>
            <a:r>
              <a:rPr lang="en-US" sz="2200" dirty="0" smtClean="0"/>
              <a:t>Foreign nationals who visit a country for purpose of conferences, tour etc and period of their stay in the country is of less than a year.</a:t>
            </a:r>
          </a:p>
          <a:p>
            <a:pPr marL="457200" indent="-457200" algn="just" eaLnBrk="1" fontAlgn="auto" hangingPunct="1">
              <a:spcAft>
                <a:spcPts val="0"/>
              </a:spcAft>
              <a:buFont typeface="+mj-lt"/>
              <a:buAutoNum type="arabicPeriod"/>
              <a:defRPr/>
            </a:pPr>
            <a:r>
              <a:rPr lang="en-US" sz="2200" dirty="0" smtClean="0"/>
              <a:t>Crew members of foreign vessels, businessmen and workers whose stay is less than a year;</a:t>
            </a:r>
          </a:p>
          <a:p>
            <a:pPr marL="457200" indent="-457200" algn="just" eaLnBrk="1" fontAlgn="auto" hangingPunct="1">
              <a:spcAft>
                <a:spcPts val="0"/>
              </a:spcAft>
              <a:buFont typeface="+mj-lt"/>
              <a:buAutoNum type="arabicPeriod"/>
              <a:defRPr/>
            </a:pPr>
            <a:r>
              <a:rPr lang="en-US" sz="2200" dirty="0" smtClean="0"/>
              <a:t>International organizations such as IMF, WTO, WHO, ILO, etc. located in a country;</a:t>
            </a:r>
          </a:p>
          <a:p>
            <a:pPr marL="457200" indent="-457200" algn="just" eaLnBrk="1" fontAlgn="auto" hangingPunct="1">
              <a:spcAft>
                <a:spcPts val="0"/>
              </a:spcAft>
              <a:buFont typeface="+mj-lt"/>
              <a:buAutoNum type="arabicPeriod"/>
              <a:defRPr/>
            </a:pPr>
            <a:r>
              <a:rPr lang="en-US" sz="2200" dirty="0" smtClean="0"/>
              <a:t>Foreign national employees of international organizations, if they stay for less than a year;</a:t>
            </a:r>
          </a:p>
          <a:p>
            <a:pPr marL="457200" indent="-457200" algn="just" eaLnBrk="1" fontAlgn="auto" hangingPunct="1">
              <a:spcAft>
                <a:spcPts val="0"/>
              </a:spcAft>
              <a:buFont typeface="+mj-lt"/>
              <a:buAutoNum type="arabicPeriod"/>
              <a:defRPr/>
            </a:pPr>
            <a:r>
              <a:rPr lang="en-US" sz="2200" dirty="0" smtClean="0"/>
              <a:t>Foreigners who are employees of non-resident enterprises and who have come to the country for installing machinery etc. and their stay are of less than a year.</a:t>
            </a:r>
            <a:endParaRPr lang="en-US" sz="2200" dirty="0"/>
          </a:p>
        </p:txBody>
      </p:sp>
      <p:sp>
        <p:nvSpPr>
          <p:cNvPr id="3174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488E5503-384C-4379-A55C-82C1BC29EB1E}" type="slidenum">
              <a:rPr lang="en-US" smtClean="0">
                <a:latin typeface="Tahoma" pitchFamily="34" charset="0"/>
              </a:rPr>
              <a:pPr/>
              <a:t>24</a:t>
            </a:fld>
            <a:endParaRPr lang="en-US" smtClean="0">
              <a:latin typeface="Tahoma" pitchFamily="34" charset="0"/>
            </a:endParaRPr>
          </a:p>
        </p:txBody>
      </p:sp>
      <p:sp>
        <p:nvSpPr>
          <p:cNvPr id="31749"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fontAlgn="auto" hangingPunct="1">
              <a:spcAft>
                <a:spcPts val="0"/>
              </a:spcAft>
              <a:defRPr/>
            </a:pPr>
            <a:r>
              <a:rPr lang="en-US"/>
              <a:t>Calculating GDP</a:t>
            </a:r>
          </a:p>
        </p:txBody>
      </p:sp>
      <p:sp>
        <p:nvSpPr>
          <p:cNvPr id="33795" name="Rectangle 3"/>
          <p:cNvSpPr>
            <a:spLocks noGrp="1" noChangeArrowheads="1"/>
          </p:cNvSpPr>
          <p:nvPr>
            <p:ph sz="quarter" idx="1"/>
          </p:nvPr>
        </p:nvSpPr>
        <p:spPr>
          <a:xfrm>
            <a:off x="457200" y="1600200"/>
            <a:ext cx="7467600" cy="4873625"/>
          </a:xfrm>
        </p:spPr>
        <p:txBody>
          <a:bodyPr/>
          <a:lstStyle/>
          <a:p>
            <a:pPr algn="just" eaLnBrk="1" hangingPunct="1"/>
            <a:r>
              <a:rPr lang="en-US" dirty="0" smtClean="0"/>
              <a:t>Calculating GDP requires adding together million of goods and services. </a:t>
            </a:r>
          </a:p>
          <a:p>
            <a:pPr algn="just" eaLnBrk="1" hangingPunct="1"/>
            <a:r>
              <a:rPr lang="en-US" dirty="0" smtClean="0"/>
              <a:t>All goods and services produced by an economy must be weighted.</a:t>
            </a:r>
          </a:p>
          <a:p>
            <a:pPr algn="just" eaLnBrk="1" hangingPunct="1"/>
            <a:r>
              <a:rPr lang="en-US" dirty="0" smtClean="0"/>
              <a:t>Each good and service is multiplied by its price.</a:t>
            </a:r>
          </a:p>
        </p:txBody>
      </p:sp>
      <p:sp>
        <p:nvSpPr>
          <p:cNvPr id="32772"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5BC87523-EF9D-454B-B402-D4FBE912DA76}" type="slidenum">
              <a:rPr lang="en-US" smtClean="0">
                <a:latin typeface="Tahoma" pitchFamily="34" charset="0"/>
              </a:rPr>
              <a:pPr/>
              <a:t>25</a:t>
            </a:fld>
            <a:endParaRPr lang="en-US" smtClean="0">
              <a:latin typeface="Tahoma" pitchFamily="34" charset="0"/>
            </a:endParaRPr>
          </a:p>
        </p:txBody>
      </p:sp>
      <p:sp>
        <p:nvSpPr>
          <p:cNvPr id="32773"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wipe(left)">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wipe(left)">
                                      <p:cBhvr>
                                        <p:cTn id="17" dur="5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6" name="Content Placeholder 5"/>
          <p:cNvGraphicFramePr>
            <a:graphicFrameLocks noGrp="1"/>
          </p:cNvGraphicFramePr>
          <p:nvPr>
            <p:ph sz="quarter" idx="1"/>
          </p:nvPr>
        </p:nvGraphicFramePr>
        <p:xfrm>
          <a:off x="228601" y="1600200"/>
          <a:ext cx="8229599" cy="3276602"/>
        </p:xfrm>
        <a:graphic>
          <a:graphicData uri="http://schemas.openxmlformats.org/drawingml/2006/table">
            <a:tbl>
              <a:tblPr firstRow="1" bandRow="1">
                <a:tableStyleId>{5C22544A-7EE6-4342-B048-85BDC9FD1C3A}</a:tableStyleId>
              </a:tblPr>
              <a:tblGrid>
                <a:gridCol w="1295399"/>
                <a:gridCol w="838200"/>
                <a:gridCol w="1001486"/>
                <a:gridCol w="1132114"/>
                <a:gridCol w="1219200"/>
                <a:gridCol w="1175657"/>
                <a:gridCol w="1567543"/>
              </a:tblGrid>
              <a:tr h="468086">
                <a:tc rowSpan="2">
                  <a:txBody>
                    <a:bodyPr/>
                    <a:lstStyle/>
                    <a:p>
                      <a:r>
                        <a:rPr lang="en-US" dirty="0" smtClean="0"/>
                        <a:t>Products</a:t>
                      </a:r>
                      <a:endParaRPr lang="en-US" dirty="0"/>
                    </a:p>
                  </a:txBody>
                  <a:tcPr/>
                </a:tc>
                <a:tc gridSpan="2">
                  <a:txBody>
                    <a:bodyPr/>
                    <a:lstStyle/>
                    <a:p>
                      <a:r>
                        <a:rPr lang="en-US" dirty="0" smtClean="0"/>
                        <a:t>Base Yr. 2000</a:t>
                      </a:r>
                      <a:endParaRPr lang="en-US" dirty="0"/>
                    </a:p>
                  </a:txBody>
                  <a:tcPr/>
                </a:tc>
                <a:tc hMerge="1">
                  <a:txBody>
                    <a:bodyPr/>
                    <a:lstStyle/>
                    <a:p>
                      <a:endParaRPr lang="en-US" dirty="0"/>
                    </a:p>
                  </a:txBody>
                  <a:tcPr/>
                </a:tc>
                <a:tc gridSpan="2">
                  <a:txBody>
                    <a:bodyPr/>
                    <a:lstStyle/>
                    <a:p>
                      <a:r>
                        <a:rPr lang="en-US" dirty="0" smtClean="0"/>
                        <a:t>Current Yr. 2005</a:t>
                      </a:r>
                      <a:endParaRPr lang="en-US" dirty="0"/>
                    </a:p>
                  </a:txBody>
                  <a:tcPr/>
                </a:tc>
                <a:tc hMerge="1">
                  <a:txBody>
                    <a:bodyPr/>
                    <a:lstStyle/>
                    <a:p>
                      <a:endParaRPr lang="en-US" dirty="0"/>
                    </a:p>
                  </a:txBody>
                  <a:tcPr/>
                </a:tc>
                <a:tc rowSpan="2">
                  <a:txBody>
                    <a:bodyPr/>
                    <a:lstStyle/>
                    <a:p>
                      <a:r>
                        <a:rPr lang="en-US" dirty="0" smtClean="0"/>
                        <a:t>Current price</a:t>
                      </a:r>
                      <a:endParaRPr lang="en-US" dirty="0"/>
                    </a:p>
                  </a:txBody>
                  <a:tcPr/>
                </a:tc>
                <a:tc rowSpan="2">
                  <a:txBody>
                    <a:bodyPr/>
                    <a:lstStyle/>
                    <a:p>
                      <a:r>
                        <a:rPr lang="en-US" dirty="0" smtClean="0"/>
                        <a:t>Constant price</a:t>
                      </a:r>
                      <a:endParaRPr lang="en-US" dirty="0"/>
                    </a:p>
                  </a:txBody>
                  <a:tcPr/>
                </a:tc>
              </a:tr>
              <a:tr h="468086">
                <a:tc vMerge="1">
                  <a:txBody>
                    <a:bodyPr/>
                    <a:lstStyle/>
                    <a:p>
                      <a:endParaRPr lang="en-US" dirty="0"/>
                    </a:p>
                  </a:txBody>
                  <a:tcPr/>
                </a:tc>
                <a:tc>
                  <a:txBody>
                    <a:bodyPr/>
                    <a:lstStyle/>
                    <a:p>
                      <a:r>
                        <a:rPr lang="en-US" b="1" dirty="0" smtClean="0">
                          <a:solidFill>
                            <a:srgbClr val="FF0000"/>
                          </a:solidFill>
                        </a:rPr>
                        <a:t>P</a:t>
                      </a:r>
                      <a:endParaRPr lang="en-US" b="1" dirty="0">
                        <a:solidFill>
                          <a:srgbClr val="FF0000"/>
                        </a:solidFill>
                      </a:endParaRPr>
                    </a:p>
                  </a:txBody>
                  <a:tcPr/>
                </a:tc>
                <a:tc>
                  <a:txBody>
                    <a:bodyPr/>
                    <a:lstStyle/>
                    <a:p>
                      <a:r>
                        <a:rPr lang="en-US" b="1" dirty="0" smtClean="0">
                          <a:solidFill>
                            <a:srgbClr val="FF0000"/>
                          </a:solidFill>
                        </a:rPr>
                        <a:t>Q</a:t>
                      </a:r>
                      <a:endParaRPr lang="en-US" b="1" dirty="0">
                        <a:solidFill>
                          <a:srgbClr val="FF0000"/>
                        </a:solidFill>
                      </a:endParaRPr>
                    </a:p>
                  </a:txBody>
                  <a:tcPr/>
                </a:tc>
                <a:tc>
                  <a:txBody>
                    <a:bodyPr/>
                    <a:lstStyle/>
                    <a:p>
                      <a:r>
                        <a:rPr lang="en-US" b="1" dirty="0" smtClean="0">
                          <a:solidFill>
                            <a:srgbClr val="FF0000"/>
                          </a:solidFill>
                        </a:rPr>
                        <a:t>P</a:t>
                      </a:r>
                      <a:endParaRPr lang="en-US" b="1" dirty="0">
                        <a:solidFill>
                          <a:srgbClr val="FF0000"/>
                        </a:solidFill>
                      </a:endParaRPr>
                    </a:p>
                  </a:txBody>
                  <a:tcPr/>
                </a:tc>
                <a:tc>
                  <a:txBody>
                    <a:bodyPr/>
                    <a:lstStyle/>
                    <a:p>
                      <a:r>
                        <a:rPr lang="en-US" b="1" dirty="0" smtClean="0">
                          <a:solidFill>
                            <a:srgbClr val="FF0000"/>
                          </a:solidFill>
                        </a:rPr>
                        <a:t>Q</a:t>
                      </a:r>
                      <a:endParaRPr lang="en-US" b="1" dirty="0">
                        <a:solidFill>
                          <a:srgbClr val="FF0000"/>
                        </a:solidFill>
                      </a:endParaRPr>
                    </a:p>
                  </a:txBody>
                  <a:tcPr/>
                </a:tc>
                <a:tc vMerge="1">
                  <a:txBody>
                    <a:bodyPr/>
                    <a:lstStyle/>
                    <a:p>
                      <a:endParaRPr lang="en-US" dirty="0"/>
                    </a:p>
                  </a:txBody>
                  <a:tcPr/>
                </a:tc>
                <a:tc vMerge="1">
                  <a:txBody>
                    <a:bodyPr/>
                    <a:lstStyle/>
                    <a:p>
                      <a:endParaRPr lang="en-US" dirty="0"/>
                    </a:p>
                  </a:txBody>
                  <a:tcPr/>
                </a:tc>
              </a:tr>
              <a:tr h="468086">
                <a:tc>
                  <a:txBody>
                    <a:bodyPr/>
                    <a:lstStyle/>
                    <a:p>
                      <a:r>
                        <a:rPr lang="en-US" dirty="0" smtClean="0"/>
                        <a:t>Rice</a:t>
                      </a:r>
                      <a:endParaRPr lang="en-US" dirty="0"/>
                    </a:p>
                  </a:txBody>
                  <a:tcPr/>
                </a:tc>
                <a:tc>
                  <a:txBody>
                    <a:bodyPr/>
                    <a:lstStyle/>
                    <a:p>
                      <a:r>
                        <a:rPr lang="en-US" dirty="0" smtClean="0"/>
                        <a:t>05</a:t>
                      </a:r>
                      <a:endParaRPr lang="en-US" dirty="0"/>
                    </a:p>
                  </a:txBody>
                  <a:tcPr/>
                </a:tc>
                <a:tc>
                  <a:txBody>
                    <a:bodyPr/>
                    <a:lstStyle/>
                    <a:p>
                      <a:r>
                        <a:rPr lang="en-US" dirty="0" smtClean="0"/>
                        <a:t>10</a:t>
                      </a:r>
                      <a:endParaRPr lang="en-US" dirty="0"/>
                    </a:p>
                  </a:txBody>
                  <a:tcPr/>
                </a:tc>
                <a:tc>
                  <a:txBody>
                    <a:bodyPr/>
                    <a:lstStyle/>
                    <a:p>
                      <a:r>
                        <a:rPr lang="en-US" dirty="0" smtClean="0"/>
                        <a:t>07</a:t>
                      </a:r>
                      <a:endParaRPr lang="en-US" dirty="0"/>
                    </a:p>
                  </a:txBody>
                  <a:tcPr/>
                </a:tc>
                <a:tc>
                  <a:txBody>
                    <a:bodyPr/>
                    <a:lstStyle/>
                    <a:p>
                      <a:r>
                        <a:rPr lang="en-US" dirty="0" smtClean="0"/>
                        <a:t>10</a:t>
                      </a:r>
                      <a:endParaRPr lang="en-US" dirty="0"/>
                    </a:p>
                  </a:txBody>
                  <a:tcPr/>
                </a:tc>
                <a:tc>
                  <a:txBody>
                    <a:bodyPr/>
                    <a:lstStyle/>
                    <a:p>
                      <a:r>
                        <a:rPr lang="en-US" dirty="0" smtClean="0"/>
                        <a:t>70</a:t>
                      </a:r>
                      <a:endParaRPr lang="en-US" dirty="0"/>
                    </a:p>
                  </a:txBody>
                  <a:tcPr/>
                </a:tc>
                <a:tc>
                  <a:txBody>
                    <a:bodyPr/>
                    <a:lstStyle/>
                    <a:p>
                      <a:r>
                        <a:rPr lang="en-US" dirty="0" smtClean="0"/>
                        <a:t>50</a:t>
                      </a:r>
                      <a:endParaRPr lang="en-US" dirty="0"/>
                    </a:p>
                  </a:txBody>
                  <a:tcPr/>
                </a:tc>
              </a:tr>
              <a:tr h="468086">
                <a:tc>
                  <a:txBody>
                    <a:bodyPr/>
                    <a:lstStyle/>
                    <a:p>
                      <a:r>
                        <a:rPr lang="en-US" dirty="0" smtClean="0"/>
                        <a:t>Car</a:t>
                      </a:r>
                      <a:endParaRPr lang="en-US" dirty="0"/>
                    </a:p>
                  </a:txBody>
                  <a:tcPr/>
                </a:tc>
                <a:tc>
                  <a:txBody>
                    <a:bodyPr/>
                    <a:lstStyle/>
                    <a:p>
                      <a:r>
                        <a:rPr lang="en-US" dirty="0" smtClean="0"/>
                        <a:t>10</a:t>
                      </a:r>
                      <a:endParaRPr lang="en-US" dirty="0"/>
                    </a:p>
                  </a:txBody>
                  <a:tcPr/>
                </a:tc>
                <a:tc>
                  <a:txBody>
                    <a:bodyPr/>
                    <a:lstStyle/>
                    <a:p>
                      <a:r>
                        <a:rPr lang="en-US" dirty="0" smtClean="0"/>
                        <a:t>20</a:t>
                      </a:r>
                      <a:endParaRPr lang="en-US" dirty="0"/>
                    </a:p>
                  </a:txBody>
                  <a:tcPr/>
                </a:tc>
                <a:tc>
                  <a:txBody>
                    <a:bodyPr/>
                    <a:lstStyle/>
                    <a:p>
                      <a:r>
                        <a:rPr lang="en-US" dirty="0" smtClean="0"/>
                        <a:t>12</a:t>
                      </a:r>
                      <a:endParaRPr lang="en-US" dirty="0"/>
                    </a:p>
                  </a:txBody>
                  <a:tcPr/>
                </a:tc>
                <a:tc>
                  <a:txBody>
                    <a:bodyPr/>
                    <a:lstStyle/>
                    <a:p>
                      <a:r>
                        <a:rPr lang="en-US" dirty="0" smtClean="0"/>
                        <a:t>20</a:t>
                      </a:r>
                      <a:endParaRPr lang="en-US" dirty="0"/>
                    </a:p>
                  </a:txBody>
                  <a:tcPr/>
                </a:tc>
                <a:tc>
                  <a:txBody>
                    <a:bodyPr/>
                    <a:lstStyle/>
                    <a:p>
                      <a:r>
                        <a:rPr lang="en-US" dirty="0" smtClean="0"/>
                        <a:t>240</a:t>
                      </a:r>
                      <a:endParaRPr lang="en-US" dirty="0"/>
                    </a:p>
                  </a:txBody>
                  <a:tcPr/>
                </a:tc>
                <a:tc>
                  <a:txBody>
                    <a:bodyPr/>
                    <a:lstStyle/>
                    <a:p>
                      <a:r>
                        <a:rPr lang="en-US" dirty="0" smtClean="0"/>
                        <a:t>200</a:t>
                      </a:r>
                      <a:endParaRPr lang="en-US" dirty="0"/>
                    </a:p>
                  </a:txBody>
                  <a:tcPr/>
                </a:tc>
              </a:tr>
              <a:tr h="468086">
                <a:tc>
                  <a:txBody>
                    <a:bodyPr/>
                    <a:lstStyle/>
                    <a:p>
                      <a:r>
                        <a:rPr lang="en-US" dirty="0" smtClean="0"/>
                        <a:t>Steel</a:t>
                      </a:r>
                      <a:endParaRPr lang="en-US" dirty="0"/>
                    </a:p>
                  </a:txBody>
                  <a:tcPr/>
                </a:tc>
                <a:tc>
                  <a:txBody>
                    <a:bodyPr/>
                    <a:lstStyle/>
                    <a:p>
                      <a:r>
                        <a:rPr lang="en-US" dirty="0" smtClean="0"/>
                        <a:t>20</a:t>
                      </a:r>
                      <a:endParaRPr lang="en-US" dirty="0"/>
                    </a:p>
                  </a:txBody>
                  <a:tcPr/>
                </a:tc>
                <a:tc>
                  <a:txBody>
                    <a:bodyPr/>
                    <a:lstStyle/>
                    <a:p>
                      <a:r>
                        <a:rPr lang="en-US" dirty="0" smtClean="0"/>
                        <a:t>10</a:t>
                      </a:r>
                      <a:endParaRPr lang="en-US" dirty="0"/>
                    </a:p>
                  </a:txBody>
                  <a:tcPr/>
                </a:tc>
                <a:tc>
                  <a:txBody>
                    <a:bodyPr/>
                    <a:lstStyle/>
                    <a:p>
                      <a:r>
                        <a:rPr lang="en-US" dirty="0" smtClean="0"/>
                        <a:t>25</a:t>
                      </a:r>
                      <a:endParaRPr lang="en-US" dirty="0"/>
                    </a:p>
                  </a:txBody>
                  <a:tcPr/>
                </a:tc>
                <a:tc>
                  <a:txBody>
                    <a:bodyPr/>
                    <a:lstStyle/>
                    <a:p>
                      <a:r>
                        <a:rPr lang="en-US" dirty="0" smtClean="0"/>
                        <a:t>10</a:t>
                      </a:r>
                      <a:endParaRPr lang="en-US" dirty="0"/>
                    </a:p>
                  </a:txBody>
                  <a:tcPr/>
                </a:tc>
                <a:tc>
                  <a:txBody>
                    <a:bodyPr/>
                    <a:lstStyle/>
                    <a:p>
                      <a:r>
                        <a:rPr lang="en-US" dirty="0" smtClean="0"/>
                        <a:t>250</a:t>
                      </a:r>
                      <a:endParaRPr lang="en-US" dirty="0"/>
                    </a:p>
                  </a:txBody>
                  <a:tcPr/>
                </a:tc>
                <a:tc>
                  <a:txBody>
                    <a:bodyPr/>
                    <a:lstStyle/>
                    <a:p>
                      <a:r>
                        <a:rPr lang="en-US" dirty="0" smtClean="0"/>
                        <a:t>200</a:t>
                      </a:r>
                      <a:endParaRPr lang="en-US" dirty="0"/>
                    </a:p>
                  </a:txBody>
                  <a:tcPr/>
                </a:tc>
              </a:tr>
              <a:tr h="468086">
                <a:tc>
                  <a:txBody>
                    <a:bodyPr/>
                    <a:lstStyle/>
                    <a:p>
                      <a:r>
                        <a:rPr lang="en-US" dirty="0" smtClean="0"/>
                        <a:t>Services</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c>
                  <a:txBody>
                    <a:bodyPr/>
                    <a:lstStyle/>
                    <a:p>
                      <a:r>
                        <a:rPr lang="en-US" dirty="0" smtClean="0"/>
                        <a:t>12</a:t>
                      </a:r>
                      <a:endParaRPr lang="en-US" dirty="0"/>
                    </a:p>
                  </a:txBody>
                  <a:tcPr/>
                </a:tc>
                <a:tc>
                  <a:txBody>
                    <a:bodyPr/>
                    <a:lstStyle/>
                    <a:p>
                      <a:r>
                        <a:rPr lang="en-US" dirty="0" smtClean="0"/>
                        <a:t>15</a:t>
                      </a:r>
                      <a:endParaRPr lang="en-US" dirty="0"/>
                    </a:p>
                  </a:txBody>
                  <a:tcPr/>
                </a:tc>
                <a:tc>
                  <a:txBody>
                    <a:bodyPr/>
                    <a:lstStyle/>
                    <a:p>
                      <a:r>
                        <a:rPr lang="en-US" dirty="0" smtClean="0"/>
                        <a:t>180</a:t>
                      </a:r>
                      <a:endParaRPr lang="en-US" dirty="0"/>
                    </a:p>
                  </a:txBody>
                  <a:tcPr/>
                </a:tc>
                <a:tc>
                  <a:txBody>
                    <a:bodyPr/>
                    <a:lstStyle/>
                    <a:p>
                      <a:r>
                        <a:rPr lang="en-US" dirty="0" smtClean="0"/>
                        <a:t>150</a:t>
                      </a:r>
                      <a:endParaRPr lang="en-US" dirty="0"/>
                    </a:p>
                  </a:txBody>
                  <a:tcPr/>
                </a:tc>
              </a:tr>
              <a:tr h="46808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Rs. 740</a:t>
                      </a:r>
                      <a:endParaRPr lang="en-US" dirty="0"/>
                    </a:p>
                  </a:txBody>
                  <a:tcPr/>
                </a:tc>
                <a:tc>
                  <a:txBody>
                    <a:bodyPr/>
                    <a:lstStyle/>
                    <a:p>
                      <a:r>
                        <a:rPr lang="en-US" dirty="0" smtClean="0"/>
                        <a:t>Rs. 600</a:t>
                      </a:r>
                      <a:endParaRPr lang="en-US" dirty="0"/>
                    </a:p>
                  </a:txBody>
                  <a:tcPr/>
                </a:tc>
              </a:tr>
            </a:tbl>
          </a:graphicData>
        </a:graphic>
      </p:graphicFrame>
      <p:sp>
        <p:nvSpPr>
          <p:cNvPr id="4" name="Slide Number Placeholder 3"/>
          <p:cNvSpPr>
            <a:spLocks noGrp="1"/>
          </p:cNvSpPr>
          <p:nvPr>
            <p:ph type="sldNum" sz="quarter" idx="11"/>
          </p:nvPr>
        </p:nvSpPr>
        <p:spPr/>
        <p:txBody>
          <a:bodyPr/>
          <a:lstStyle/>
          <a:p>
            <a:pPr>
              <a:defRPr/>
            </a:pPr>
            <a:fld id="{C54A1601-48B4-4A4C-99F9-C0C078D5C018}" type="slidenum">
              <a:rPr lang="en-US" smtClean="0"/>
              <a:pPr>
                <a:defRPr/>
              </a:pPr>
              <a:t>26</a:t>
            </a:fld>
            <a:endParaRPr lang="en-US"/>
          </a:p>
        </p:txBody>
      </p:sp>
      <p:sp>
        <p:nvSpPr>
          <p:cNvPr id="5" name="Footer Placeholder 4"/>
          <p:cNvSpPr>
            <a:spLocks noGrp="1"/>
          </p:cNvSpPr>
          <p:nvPr>
            <p:ph type="ftr" sz="quarter" idx="12"/>
          </p:nvPr>
        </p:nvSpPr>
        <p:spPr/>
        <p:txBody>
          <a:bodyPr/>
          <a:lstStyle/>
          <a:p>
            <a:pPr>
              <a:defRPr/>
            </a:pPr>
            <a:r>
              <a:rPr lang="sv-SE" smtClean="0"/>
              <a:t>S NEHRA ITE UNIT VI</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995932965"/>
              </p:ext>
            </p:extLst>
          </p:nvPr>
        </p:nvGraphicFramePr>
        <p:xfrm>
          <a:off x="457200" y="1600200"/>
          <a:ext cx="7467600" cy="2123440"/>
        </p:xfrm>
        <a:graphic>
          <a:graphicData uri="http://schemas.openxmlformats.org/drawingml/2006/table">
            <a:tbl>
              <a:tblPr firstRow="1" bandRow="1">
                <a:tableStyleId>{5C22544A-7EE6-4342-B048-85BDC9FD1C3A}</a:tableStyleId>
              </a:tblPr>
              <a:tblGrid>
                <a:gridCol w="1403004"/>
                <a:gridCol w="3032298"/>
                <a:gridCol w="3032298"/>
              </a:tblGrid>
              <a:tr h="370840">
                <a:tc>
                  <a:txBody>
                    <a:bodyPr/>
                    <a:lstStyle/>
                    <a:p>
                      <a:r>
                        <a:rPr lang="en-US" dirty="0" smtClean="0"/>
                        <a:t>Year</a:t>
                      </a:r>
                      <a:endParaRPr lang="en-US" dirty="0"/>
                    </a:p>
                  </a:txBody>
                  <a:tcPr/>
                </a:tc>
                <a:tc>
                  <a:txBody>
                    <a:bodyPr/>
                    <a:lstStyle/>
                    <a:p>
                      <a:r>
                        <a:rPr lang="en-US" dirty="0" smtClean="0"/>
                        <a:t>GDP @ current market </a:t>
                      </a:r>
                      <a:r>
                        <a:rPr lang="en-US" b="0" dirty="0" smtClean="0"/>
                        <a:t>prices</a:t>
                      </a:r>
                      <a:r>
                        <a:rPr lang="en-US" dirty="0" smtClean="0"/>
                        <a:t> </a:t>
                      </a:r>
                      <a:r>
                        <a:rPr lang="en-US" b="0" dirty="0" smtClean="0"/>
                        <a:t>(Rs. Cr)</a:t>
                      </a:r>
                      <a:endParaRPr lang="en-US" b="0" dirty="0"/>
                    </a:p>
                  </a:txBody>
                  <a:tcPr/>
                </a:tc>
                <a:tc>
                  <a:txBody>
                    <a:bodyPr/>
                    <a:lstStyle/>
                    <a:p>
                      <a:r>
                        <a:rPr lang="en-US" dirty="0" smtClean="0"/>
                        <a:t>GDP @ constant market </a:t>
                      </a:r>
                      <a:r>
                        <a:rPr lang="en-US" b="0" dirty="0" smtClean="0"/>
                        <a:t>prices</a:t>
                      </a:r>
                      <a:r>
                        <a:rPr lang="en-US" dirty="0" smtClean="0"/>
                        <a:t> </a:t>
                      </a:r>
                      <a:r>
                        <a:rPr lang="en-US" b="0" dirty="0" smtClean="0"/>
                        <a:t>(</a:t>
                      </a:r>
                      <a:r>
                        <a:rPr lang="en-US" b="0" dirty="0" err="1" smtClean="0"/>
                        <a:t>Rs</a:t>
                      </a:r>
                      <a:r>
                        <a:rPr lang="en-US" b="0" dirty="0" smtClean="0"/>
                        <a:t>. Cr)</a:t>
                      </a:r>
                      <a:endParaRPr lang="en-US" b="0" dirty="0"/>
                    </a:p>
                  </a:txBody>
                  <a:tcPr/>
                </a:tc>
              </a:tr>
              <a:tr h="370840">
                <a:tc>
                  <a:txBody>
                    <a:bodyPr/>
                    <a:lstStyle/>
                    <a:p>
                      <a:r>
                        <a:rPr lang="en-US" dirty="0" smtClean="0"/>
                        <a:t>2004-05</a:t>
                      </a:r>
                      <a:endParaRPr lang="en-US" dirty="0"/>
                    </a:p>
                  </a:txBody>
                  <a:tcPr/>
                </a:tc>
                <a:tc>
                  <a:txBody>
                    <a:bodyPr/>
                    <a:lstStyle/>
                    <a:p>
                      <a:r>
                        <a:rPr lang="en-US" dirty="0" smtClean="0"/>
                        <a:t>2,971,464</a:t>
                      </a:r>
                      <a:endParaRPr lang="en-US" dirty="0"/>
                    </a:p>
                  </a:txBody>
                  <a:tcPr/>
                </a:tc>
                <a:tc>
                  <a:txBody>
                    <a:bodyPr/>
                    <a:lstStyle/>
                    <a:p>
                      <a:r>
                        <a:rPr lang="en-US" dirty="0" smtClean="0"/>
                        <a:t>2,971,464</a:t>
                      </a:r>
                      <a:endParaRPr lang="en-US" dirty="0"/>
                    </a:p>
                  </a:txBody>
                  <a:tcPr/>
                </a:tc>
              </a:tr>
              <a:tr h="370840">
                <a:tc>
                  <a:txBody>
                    <a:bodyPr/>
                    <a:lstStyle/>
                    <a:p>
                      <a:r>
                        <a:rPr lang="en-US" dirty="0" smtClean="0"/>
                        <a:t>2011-12</a:t>
                      </a:r>
                      <a:endParaRPr lang="en-US" dirty="0"/>
                    </a:p>
                  </a:txBody>
                  <a:tcPr/>
                </a:tc>
                <a:tc>
                  <a:txBody>
                    <a:bodyPr/>
                    <a:lstStyle/>
                    <a:p>
                      <a:r>
                        <a:rPr lang="en-US" dirty="0" smtClean="0"/>
                        <a:t>8,391,691</a:t>
                      </a:r>
                      <a:endParaRPr lang="en-US" dirty="0"/>
                    </a:p>
                  </a:txBody>
                  <a:tcPr/>
                </a:tc>
                <a:tc>
                  <a:txBody>
                    <a:bodyPr/>
                    <a:lstStyle/>
                    <a:p>
                      <a:r>
                        <a:rPr lang="en-US" dirty="0" smtClean="0"/>
                        <a:t>5,247,530</a:t>
                      </a:r>
                      <a:endParaRPr lang="en-US" dirty="0"/>
                    </a:p>
                  </a:txBody>
                  <a:tcPr/>
                </a:tc>
              </a:tr>
              <a:tr h="370840">
                <a:tc>
                  <a:txBody>
                    <a:bodyPr/>
                    <a:lstStyle/>
                    <a:p>
                      <a:r>
                        <a:rPr lang="en-US" dirty="0" smtClean="0"/>
                        <a:t>2012-13</a:t>
                      </a:r>
                      <a:endParaRPr lang="en-US" dirty="0"/>
                    </a:p>
                  </a:txBody>
                  <a:tcPr/>
                </a:tc>
                <a:tc>
                  <a:txBody>
                    <a:bodyPr/>
                    <a:lstStyle/>
                    <a:p>
                      <a:r>
                        <a:rPr lang="en-US" dirty="0" smtClean="0"/>
                        <a:t>9,388,876</a:t>
                      </a:r>
                      <a:endParaRPr lang="en-US" dirty="0"/>
                    </a:p>
                  </a:txBody>
                  <a:tcPr/>
                </a:tc>
                <a:tc>
                  <a:txBody>
                    <a:bodyPr/>
                    <a:lstStyle/>
                    <a:p>
                      <a:r>
                        <a:rPr lang="en-US" dirty="0" smtClean="0"/>
                        <a:t>5,482,111</a:t>
                      </a:r>
                      <a:endParaRPr lang="en-US" dirty="0"/>
                    </a:p>
                  </a:txBody>
                  <a:tcPr/>
                </a:tc>
              </a:tr>
              <a:tr h="370840">
                <a:tc>
                  <a:txBody>
                    <a:bodyPr/>
                    <a:lstStyle/>
                    <a:p>
                      <a:r>
                        <a:rPr lang="en-US" dirty="0" smtClean="0"/>
                        <a:t>2013-14</a:t>
                      </a:r>
                      <a:endParaRPr lang="en-US" dirty="0"/>
                    </a:p>
                  </a:txBody>
                  <a:tcPr/>
                </a:tc>
                <a:tc>
                  <a:txBody>
                    <a:bodyPr/>
                    <a:lstStyle/>
                    <a:p>
                      <a:r>
                        <a:rPr lang="en-US" dirty="0" smtClean="0"/>
                        <a:t>10,472,807</a:t>
                      </a:r>
                      <a:endParaRPr lang="en-US" dirty="0"/>
                    </a:p>
                  </a:txBody>
                  <a:tcPr/>
                </a:tc>
                <a:tc>
                  <a:txBody>
                    <a:bodyPr/>
                    <a:lstStyle/>
                    <a:p>
                      <a:r>
                        <a:rPr lang="en-US" dirty="0" smtClean="0"/>
                        <a:t>5,741,791</a:t>
                      </a:r>
                      <a:endParaRPr lang="en-US" dirty="0"/>
                    </a:p>
                  </a:txBody>
                  <a:tcPr/>
                </a:tc>
              </a:tr>
            </a:tbl>
          </a:graphicData>
        </a:graphic>
      </p:graphicFrame>
      <p:sp>
        <p:nvSpPr>
          <p:cNvPr id="4" name="Slide Number Placeholder 3"/>
          <p:cNvSpPr>
            <a:spLocks noGrp="1"/>
          </p:cNvSpPr>
          <p:nvPr>
            <p:ph type="sldNum" sz="quarter" idx="11"/>
          </p:nvPr>
        </p:nvSpPr>
        <p:spPr/>
        <p:txBody>
          <a:bodyPr/>
          <a:lstStyle/>
          <a:p>
            <a:pPr>
              <a:defRPr/>
            </a:pPr>
            <a:fld id="{C54A1601-48B4-4A4C-99F9-C0C078D5C018}" type="slidenum">
              <a:rPr lang="en-US" smtClean="0"/>
              <a:pPr>
                <a:defRPr/>
              </a:pPr>
              <a:t>27</a:t>
            </a:fld>
            <a:endParaRPr lang="en-US"/>
          </a:p>
        </p:txBody>
      </p:sp>
      <p:sp>
        <p:nvSpPr>
          <p:cNvPr id="5" name="Footer Placeholder 4"/>
          <p:cNvSpPr>
            <a:spLocks noGrp="1"/>
          </p:cNvSpPr>
          <p:nvPr>
            <p:ph type="ftr" sz="quarter" idx="12"/>
          </p:nvPr>
        </p:nvSpPr>
        <p:spPr/>
        <p:txBody>
          <a:bodyPr/>
          <a:lstStyle/>
          <a:p>
            <a:pPr>
              <a:defRPr/>
            </a:pPr>
            <a:r>
              <a:rPr lang="sv-SE" smtClean="0"/>
              <a:t>S NEHRA ITE UNIT VI</a:t>
            </a:r>
            <a:endParaRPr lang="en-US"/>
          </a:p>
        </p:txBody>
      </p:sp>
      <p:sp>
        <p:nvSpPr>
          <p:cNvPr id="7" name="Rectangle 6"/>
          <p:cNvSpPr/>
          <p:nvPr/>
        </p:nvSpPr>
        <p:spPr>
          <a:xfrm>
            <a:off x="609600" y="3962400"/>
            <a:ext cx="3184783" cy="369332"/>
          </a:xfrm>
          <a:prstGeom prst="rect">
            <a:avLst/>
          </a:prstGeom>
        </p:spPr>
        <p:txBody>
          <a:bodyPr wrap="none">
            <a:spAutoFit/>
          </a:bodyPr>
          <a:lstStyle/>
          <a:p>
            <a:pPr algn="just" eaLnBrk="1" hangingPunct="1"/>
            <a:r>
              <a:rPr lang="en-US" dirty="0" smtClean="0"/>
              <a:t>Source: Planning Commission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rate</a:t>
            </a:r>
            <a:endParaRPr lang="en-US" dirty="0"/>
          </a:p>
        </p:txBody>
      </p:sp>
      <p:sp>
        <p:nvSpPr>
          <p:cNvPr id="3" name="Content Placeholder 2"/>
          <p:cNvSpPr>
            <a:spLocks noGrp="1"/>
          </p:cNvSpPr>
          <p:nvPr>
            <p:ph sz="quarter" idx="1"/>
          </p:nvPr>
        </p:nvSpPr>
        <p:spPr/>
        <p:txBody>
          <a:bodyPr/>
          <a:lstStyle/>
          <a:p>
            <a:pPr>
              <a:buNone/>
            </a:pPr>
            <a:r>
              <a:rPr lang="en-US" dirty="0" smtClean="0"/>
              <a:t>	GDP in current year – GDP in previous year</a:t>
            </a:r>
          </a:p>
          <a:p>
            <a:pPr>
              <a:buNone/>
            </a:pPr>
            <a:r>
              <a:rPr lang="en-US" dirty="0" smtClean="0"/>
              <a:t>--------------------------------------------------------------- x 100 </a:t>
            </a:r>
          </a:p>
          <a:p>
            <a:pPr>
              <a:buNone/>
            </a:pPr>
            <a:r>
              <a:rPr lang="en-US" dirty="0" smtClean="0"/>
              <a:t>			GDP in previous year</a:t>
            </a:r>
          </a:p>
          <a:p>
            <a:pPr>
              <a:buNone/>
            </a:pPr>
            <a:endParaRPr lang="en-US" dirty="0" smtClean="0"/>
          </a:p>
          <a:p>
            <a:pPr marL="457200" indent="-457200">
              <a:buNone/>
            </a:pPr>
            <a:r>
              <a:rPr lang="en-US" dirty="0" smtClean="0">
                <a:solidFill>
                  <a:srgbClr val="FF0000"/>
                </a:solidFill>
              </a:rPr>
              <a:t>1. </a:t>
            </a:r>
            <a:r>
              <a:rPr lang="en-US" dirty="0" smtClean="0"/>
              <a:t>		10,472,807 - 9,388,876 / 9,388,876 x 100</a:t>
            </a:r>
          </a:p>
          <a:p>
            <a:pPr>
              <a:buNone/>
            </a:pPr>
            <a:r>
              <a:rPr lang="en-US" dirty="0" smtClean="0"/>
              <a:t>		1083931 / 9,388,876 x 100</a:t>
            </a:r>
          </a:p>
          <a:p>
            <a:pPr>
              <a:buNone/>
            </a:pPr>
            <a:r>
              <a:rPr lang="en-US" dirty="0" smtClean="0"/>
              <a:t>		0.11 x 100 = 11.54 % (current price)</a:t>
            </a:r>
          </a:p>
          <a:p>
            <a:pPr marL="457200" indent="-457200">
              <a:buNone/>
            </a:pPr>
            <a:r>
              <a:rPr lang="en-US" dirty="0" smtClean="0">
                <a:solidFill>
                  <a:srgbClr val="FF0000"/>
                </a:solidFill>
              </a:rPr>
              <a:t>2. </a:t>
            </a:r>
            <a:r>
              <a:rPr lang="en-US" dirty="0" smtClean="0"/>
              <a:t>		5,741,791 - 5,482,111 / 5,482,111 x 100</a:t>
            </a:r>
          </a:p>
          <a:p>
            <a:pPr>
              <a:buNone/>
            </a:pPr>
            <a:r>
              <a:rPr lang="en-US" dirty="0" smtClean="0"/>
              <a:t>		259680 - / 5,482,111 x 100</a:t>
            </a:r>
          </a:p>
          <a:p>
            <a:pPr>
              <a:buNone/>
            </a:pPr>
            <a:r>
              <a:rPr lang="en-US" dirty="0" smtClean="0"/>
              <a:t>		0.047 x 100 = 4.73 % (constant price)</a:t>
            </a:r>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1"/>
          </p:nvPr>
        </p:nvSpPr>
        <p:spPr/>
        <p:txBody>
          <a:bodyPr/>
          <a:lstStyle/>
          <a:p>
            <a:pPr>
              <a:defRPr/>
            </a:pPr>
            <a:fld id="{C54A1601-48B4-4A4C-99F9-C0C078D5C018}" type="slidenum">
              <a:rPr lang="en-US" smtClean="0"/>
              <a:pPr>
                <a:defRPr/>
              </a:pPr>
              <a:t>28</a:t>
            </a:fld>
            <a:endParaRPr lang="en-US"/>
          </a:p>
        </p:txBody>
      </p:sp>
      <p:sp>
        <p:nvSpPr>
          <p:cNvPr id="5" name="Footer Placeholder 4"/>
          <p:cNvSpPr>
            <a:spLocks noGrp="1"/>
          </p:cNvSpPr>
          <p:nvPr>
            <p:ph type="ftr" sz="quarter" idx="12"/>
          </p:nvPr>
        </p:nvSpPr>
        <p:spPr/>
        <p:txBody>
          <a:bodyPr/>
          <a:lstStyle/>
          <a:p>
            <a:pPr>
              <a:defRPr/>
            </a:pPr>
            <a:r>
              <a:rPr lang="sv-SE" smtClean="0"/>
              <a:t>S NEHRA ITE UNIT VI</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Nominal </a:t>
            </a:r>
            <a:r>
              <a:rPr lang="en-US" dirty="0" err="1" smtClean="0"/>
              <a:t>gdp</a:t>
            </a:r>
            <a:r>
              <a:rPr lang="en-US" dirty="0" smtClean="0"/>
              <a:t> &amp; Real </a:t>
            </a:r>
            <a:r>
              <a:rPr lang="en-US" dirty="0" err="1" smtClean="0"/>
              <a:t>gdp</a:t>
            </a:r>
            <a:endParaRPr lang="en-US" dirty="0"/>
          </a:p>
        </p:txBody>
      </p:sp>
      <p:sp>
        <p:nvSpPr>
          <p:cNvPr id="33795" name="Content Placeholder 2"/>
          <p:cNvSpPr>
            <a:spLocks noGrp="1"/>
          </p:cNvSpPr>
          <p:nvPr>
            <p:ph sz="quarter" idx="1"/>
          </p:nvPr>
        </p:nvSpPr>
        <p:spPr>
          <a:xfrm>
            <a:off x="457200" y="1600200"/>
            <a:ext cx="7467600" cy="4873625"/>
          </a:xfrm>
        </p:spPr>
        <p:txBody>
          <a:bodyPr/>
          <a:lstStyle/>
          <a:p>
            <a:pPr algn="just" eaLnBrk="1" hangingPunct="1"/>
            <a:r>
              <a:rPr lang="en-US" smtClean="0"/>
              <a:t>Nominal GDP measures the value of all the commodities produced in an economy at current prices</a:t>
            </a:r>
          </a:p>
          <a:p>
            <a:pPr algn="just" eaLnBrk="1" hangingPunct="1"/>
            <a:r>
              <a:rPr lang="en-US" smtClean="0"/>
              <a:t>Real GDP measures the value of all the commodities produced in an economy at some base year</a:t>
            </a:r>
          </a:p>
          <a:p>
            <a:pPr algn="just" eaLnBrk="1" hangingPunct="1"/>
            <a:r>
              <a:rPr lang="en-US" smtClean="0"/>
              <a:t>Real GDP = Nominal GDP/GDP Deflator</a:t>
            </a:r>
          </a:p>
        </p:txBody>
      </p:sp>
      <p:sp>
        <p:nvSpPr>
          <p:cNvPr id="3379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F3FBBA3D-94DE-4D5E-8182-C570051E201A}" type="slidenum">
              <a:rPr lang="en-US" smtClean="0">
                <a:latin typeface="Tahoma" pitchFamily="34" charset="0"/>
              </a:rPr>
              <a:pPr/>
              <a:t>29</a:t>
            </a:fld>
            <a:endParaRPr lang="en-US" smtClean="0">
              <a:latin typeface="Tahoma" pitchFamily="34" charset="0"/>
            </a:endParaRPr>
          </a:p>
        </p:txBody>
      </p:sp>
      <p:sp>
        <p:nvSpPr>
          <p:cNvPr id="33797"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en-US" dirty="0" smtClean="0"/>
              <a:t>introduction to macroeconomics</a:t>
            </a:r>
          </a:p>
        </p:txBody>
      </p:sp>
      <p:sp>
        <p:nvSpPr>
          <p:cNvPr id="10243" name="Rectangle 3"/>
          <p:cNvSpPr>
            <a:spLocks noGrp="1" noChangeArrowheads="1"/>
          </p:cNvSpPr>
          <p:nvPr>
            <p:ph type="body" idx="1"/>
          </p:nvPr>
        </p:nvSpPr>
        <p:spPr>
          <a:xfrm>
            <a:off x="457200" y="1600200"/>
            <a:ext cx="7467600" cy="4873625"/>
          </a:xfrm>
        </p:spPr>
        <p:txBody>
          <a:bodyPr/>
          <a:lstStyle/>
          <a:p>
            <a:pPr eaLnBrk="1" hangingPunct="1"/>
            <a:r>
              <a:rPr lang="en-US" sz="2600" smtClean="0"/>
              <a:t>Modern economics has two major branches – Micro and Macro Economics</a:t>
            </a:r>
          </a:p>
          <a:p>
            <a:pPr eaLnBrk="1" hangingPunct="1"/>
            <a:r>
              <a:rPr lang="en-US" sz="2600" smtClean="0"/>
              <a:t>Macroeconomics came into existence in 1936</a:t>
            </a:r>
          </a:p>
          <a:p>
            <a:pPr eaLnBrk="1" hangingPunct="1"/>
            <a:r>
              <a:rPr lang="en-US" sz="2600" smtClean="0"/>
              <a:t>JM Keynes published his book The </a:t>
            </a:r>
            <a:r>
              <a:rPr lang="en-US" sz="2600" i="1" smtClean="0"/>
              <a:t>General Theory of Employment, Interest and Money</a:t>
            </a:r>
          </a:p>
          <a:p>
            <a:pPr eaLnBrk="1" hangingPunct="1"/>
            <a:r>
              <a:rPr lang="en-US" sz="2600" smtClean="0"/>
              <a:t>Micro Economics analyses economic behaviour of the individual decision making</a:t>
            </a:r>
          </a:p>
          <a:p>
            <a:pPr eaLnBrk="1" hangingPunct="1"/>
            <a:r>
              <a:rPr lang="en-US" sz="2600" smtClean="0"/>
              <a:t>Macroeconomics deals with the economic issues at the level of economy as a whole</a:t>
            </a:r>
          </a:p>
        </p:txBody>
      </p:sp>
      <p:sp>
        <p:nvSpPr>
          <p:cNvPr id="1024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54787BF1-64D1-4545-9EF4-5B3E47F1D8EB}" type="slidenum">
              <a:rPr lang="en-US" smtClean="0">
                <a:latin typeface="Tahoma" pitchFamily="34" charset="0"/>
              </a:rPr>
              <a:pPr/>
              <a:t>3</a:t>
            </a:fld>
            <a:endParaRPr lang="en-US" smtClean="0">
              <a:latin typeface="Tahoma" pitchFamily="34" charset="0"/>
            </a:endParaRPr>
          </a:p>
        </p:txBody>
      </p:sp>
      <p:sp>
        <p:nvSpPr>
          <p:cNvPr id="10245"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defRPr/>
            </a:pPr>
            <a:r>
              <a:rPr lang="en-US" dirty="0" smtClean="0"/>
              <a:t>GDP deflator</a:t>
            </a:r>
            <a:endParaRPr lang="en-US" dirty="0"/>
          </a:p>
        </p:txBody>
      </p:sp>
      <p:sp>
        <p:nvSpPr>
          <p:cNvPr id="34819" name="Content Placeholder 2"/>
          <p:cNvSpPr>
            <a:spLocks noGrp="1"/>
          </p:cNvSpPr>
          <p:nvPr>
            <p:ph sz="quarter" idx="1"/>
          </p:nvPr>
        </p:nvSpPr>
        <p:spPr>
          <a:xfrm>
            <a:off x="457200" y="1066800"/>
            <a:ext cx="7620000" cy="5407025"/>
          </a:xfrm>
        </p:spPr>
        <p:txBody>
          <a:bodyPr/>
          <a:lstStyle/>
          <a:p>
            <a:pPr eaLnBrk="1" hangingPunct="1">
              <a:lnSpc>
                <a:spcPct val="90000"/>
              </a:lnSpc>
              <a:buClr>
                <a:srgbClr val="000000"/>
              </a:buClr>
            </a:pPr>
            <a:r>
              <a:rPr lang="en-US" altLang="zh-TW" dirty="0" smtClean="0"/>
              <a:t>An accurate view of the economy requires adjusting nominal to real GDP by using the GDP deflator.</a:t>
            </a:r>
          </a:p>
          <a:p>
            <a:pPr eaLnBrk="1" hangingPunct="1">
              <a:lnSpc>
                <a:spcPct val="90000"/>
              </a:lnSpc>
              <a:buClr>
                <a:srgbClr val="000000"/>
              </a:buClr>
            </a:pPr>
            <a:r>
              <a:rPr lang="en-US" altLang="zh-TW" dirty="0" smtClean="0"/>
              <a:t>The GDP deflator is a measure of the price level calculated as the ratio of nominal GDP to real GDP times 100.</a:t>
            </a:r>
          </a:p>
          <a:p>
            <a:pPr eaLnBrk="1" hangingPunct="1">
              <a:lnSpc>
                <a:spcPct val="90000"/>
              </a:lnSpc>
            </a:pPr>
            <a:r>
              <a:rPr lang="en-US" altLang="zh-TW" dirty="0" smtClean="0"/>
              <a:t>It tells us the rise in nominal GDP that is attributable to a rise in prices rather than a rise in the quantities produced.</a:t>
            </a:r>
          </a:p>
          <a:p>
            <a:pPr eaLnBrk="1" hangingPunct="1">
              <a:lnSpc>
                <a:spcPct val="90000"/>
              </a:lnSpc>
            </a:pPr>
            <a:r>
              <a:rPr lang="en-US" dirty="0" smtClean="0"/>
              <a:t>GDP Deflator = Nominal GDP/Real GDP x 100</a:t>
            </a:r>
          </a:p>
          <a:p>
            <a:pPr lvl="2">
              <a:buNone/>
            </a:pPr>
            <a:r>
              <a:rPr lang="en-US" dirty="0" smtClean="0"/>
              <a:t>			740/600 x100</a:t>
            </a:r>
          </a:p>
          <a:p>
            <a:pPr lvl="2">
              <a:buNone/>
            </a:pPr>
            <a:r>
              <a:rPr lang="en-US" dirty="0" smtClean="0"/>
              <a:t>			= 123.3 %</a:t>
            </a:r>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altLang="zh-TW" dirty="0" smtClean="0"/>
          </a:p>
          <a:p>
            <a:pPr eaLnBrk="1" hangingPunct="1">
              <a:lnSpc>
                <a:spcPct val="90000"/>
              </a:lnSpc>
            </a:pPr>
            <a:endParaRPr lang="en-US" altLang="zh-TW" dirty="0" smtClean="0"/>
          </a:p>
          <a:p>
            <a:endParaRPr lang="en-US" dirty="0" smtClean="0"/>
          </a:p>
        </p:txBody>
      </p:sp>
      <p:sp>
        <p:nvSpPr>
          <p:cNvPr id="3482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75475838-716C-43CC-9ABE-9ECD45D0B3A7}" type="slidenum">
              <a:rPr lang="en-US" smtClean="0">
                <a:latin typeface="Tahoma" pitchFamily="34" charset="0"/>
              </a:rPr>
              <a:pPr/>
              <a:t>30</a:t>
            </a:fld>
            <a:endParaRPr lang="en-US" smtClean="0">
              <a:latin typeface="Tahoma" pitchFamily="34" charset="0"/>
            </a:endParaRPr>
          </a:p>
        </p:txBody>
      </p:sp>
      <p:sp>
        <p:nvSpPr>
          <p:cNvPr id="34821"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inflation rate by using </a:t>
            </a:r>
            <a:r>
              <a:rPr lang="en-US" dirty="0" err="1" smtClean="0"/>
              <a:t>gdp</a:t>
            </a:r>
            <a:r>
              <a:rPr lang="en-US" dirty="0" smtClean="0"/>
              <a:t> deflator</a:t>
            </a:r>
            <a:endParaRPr lang="en-US" dirty="0"/>
          </a:p>
        </p:txBody>
      </p:sp>
      <p:sp>
        <p:nvSpPr>
          <p:cNvPr id="3" name="Content Placeholder 2"/>
          <p:cNvSpPr>
            <a:spLocks noGrp="1"/>
          </p:cNvSpPr>
          <p:nvPr>
            <p:ph sz="quarter" idx="1"/>
          </p:nvPr>
        </p:nvSpPr>
        <p:spPr/>
        <p:txBody>
          <a:bodyPr/>
          <a:lstStyle/>
          <a:p>
            <a:pPr>
              <a:buNone/>
            </a:pPr>
            <a:r>
              <a:rPr lang="en-US" dirty="0" smtClean="0"/>
              <a:t>Inflation rate = Latest price – Previous price</a:t>
            </a:r>
          </a:p>
          <a:p>
            <a:pPr>
              <a:buNone/>
            </a:pPr>
            <a:r>
              <a:rPr lang="en-US" dirty="0" smtClean="0"/>
              <a:t>			 -----------------------------------------     x 100</a:t>
            </a:r>
          </a:p>
          <a:p>
            <a:pPr>
              <a:buNone/>
            </a:pPr>
            <a:r>
              <a:rPr lang="en-US" dirty="0" smtClean="0"/>
              <a:t>					Previous price		</a:t>
            </a:r>
          </a:p>
          <a:p>
            <a:r>
              <a:rPr lang="en-US" dirty="0" smtClean="0"/>
              <a:t>123 -100 / 100 x 100</a:t>
            </a:r>
          </a:p>
          <a:p>
            <a:r>
              <a:rPr lang="en-US" dirty="0" smtClean="0"/>
              <a:t>23 %</a:t>
            </a:r>
          </a:p>
          <a:p>
            <a:pPr marL="273050" lvl="2" indent="-273050">
              <a:spcBef>
                <a:spcPts val="600"/>
              </a:spcBef>
              <a:buClr>
                <a:schemeClr val="accent1"/>
              </a:buClr>
              <a:buSzPct val="70000"/>
            </a:pPr>
            <a:r>
              <a:rPr lang="en-US" dirty="0" smtClean="0"/>
              <a:t>It shows 23 % change in real GDP is due to price rise.</a:t>
            </a:r>
          </a:p>
          <a:p>
            <a:endParaRPr lang="en-US" dirty="0" smtClean="0"/>
          </a:p>
          <a:p>
            <a:pPr>
              <a:buNone/>
            </a:pPr>
            <a:endParaRPr lang="en-US" dirty="0" smtClean="0"/>
          </a:p>
        </p:txBody>
      </p:sp>
      <p:sp>
        <p:nvSpPr>
          <p:cNvPr id="4" name="Slide Number Placeholder 3"/>
          <p:cNvSpPr>
            <a:spLocks noGrp="1"/>
          </p:cNvSpPr>
          <p:nvPr>
            <p:ph type="sldNum" sz="quarter" idx="11"/>
          </p:nvPr>
        </p:nvSpPr>
        <p:spPr/>
        <p:txBody>
          <a:bodyPr/>
          <a:lstStyle/>
          <a:p>
            <a:pPr>
              <a:defRPr/>
            </a:pPr>
            <a:fld id="{C54A1601-48B4-4A4C-99F9-C0C078D5C018}" type="slidenum">
              <a:rPr lang="en-US" smtClean="0"/>
              <a:pPr>
                <a:defRPr/>
              </a:pPr>
              <a:t>31</a:t>
            </a:fld>
            <a:endParaRPr lang="en-US"/>
          </a:p>
        </p:txBody>
      </p:sp>
      <p:sp>
        <p:nvSpPr>
          <p:cNvPr id="5" name="Footer Placeholder 4"/>
          <p:cNvSpPr>
            <a:spLocks noGrp="1"/>
          </p:cNvSpPr>
          <p:nvPr>
            <p:ph type="ftr" sz="quarter" idx="12"/>
          </p:nvPr>
        </p:nvSpPr>
        <p:spPr/>
        <p:txBody>
          <a:bodyPr/>
          <a:lstStyle/>
          <a:p>
            <a:pPr>
              <a:defRPr/>
            </a:pPr>
            <a:r>
              <a:rPr lang="sv-SE" smtClean="0"/>
              <a:t>S NEHRA ITE UNIT VI</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err="1" smtClean="0"/>
              <a:t>GDP</a:t>
            </a:r>
            <a:r>
              <a:rPr lang="en-US" sz="2400" dirty="0" err="1" smtClean="0"/>
              <a:t>mp</a:t>
            </a:r>
            <a:r>
              <a:rPr lang="en-US" dirty="0" smtClean="0"/>
              <a:t> &amp; </a:t>
            </a:r>
            <a:r>
              <a:rPr lang="en-US" dirty="0" err="1" smtClean="0"/>
              <a:t>GDP</a:t>
            </a:r>
            <a:r>
              <a:rPr lang="en-US" sz="2400" dirty="0" err="1" smtClean="0"/>
              <a:t>fc</a:t>
            </a:r>
            <a:endParaRPr lang="en-US" sz="2400" dirty="0"/>
          </a:p>
        </p:txBody>
      </p:sp>
      <p:sp>
        <p:nvSpPr>
          <p:cNvPr id="35843" name="Content Placeholder 2"/>
          <p:cNvSpPr>
            <a:spLocks noGrp="1"/>
          </p:cNvSpPr>
          <p:nvPr>
            <p:ph sz="quarter" idx="1"/>
          </p:nvPr>
        </p:nvSpPr>
        <p:spPr>
          <a:xfrm>
            <a:off x="457200" y="1600200"/>
            <a:ext cx="7467600" cy="4873625"/>
          </a:xfrm>
        </p:spPr>
        <p:txBody>
          <a:bodyPr/>
          <a:lstStyle/>
          <a:p>
            <a:pPr eaLnBrk="1" hangingPunct="1"/>
            <a:r>
              <a:rPr lang="en-US" dirty="0" smtClean="0"/>
              <a:t>The GDP</a:t>
            </a:r>
            <a:r>
              <a:rPr lang="en-US" sz="1200" dirty="0" smtClean="0"/>
              <a:t>MP</a:t>
            </a:r>
            <a:r>
              <a:rPr lang="en-US" dirty="0" smtClean="0"/>
              <a:t> is the money value of all final goods and services at prices prevailing in the market produced in the domestic territory of a country in a year’s time.</a:t>
            </a:r>
          </a:p>
          <a:p>
            <a:pPr eaLnBrk="1" hangingPunct="1"/>
            <a:r>
              <a:rPr lang="en-US" dirty="0" smtClean="0"/>
              <a:t>GDP</a:t>
            </a:r>
            <a:r>
              <a:rPr lang="en-US" sz="1200" dirty="0" smtClean="0"/>
              <a:t>FC</a:t>
            </a:r>
            <a:r>
              <a:rPr lang="en-US" dirty="0" smtClean="0"/>
              <a:t> is the measure of gross domestic product in terms of earnings of factors of production. It is the sum total of wages, interest, rent etc. within the domestic territory of a country.</a:t>
            </a:r>
          </a:p>
          <a:p>
            <a:pPr eaLnBrk="1" hangingPunct="1"/>
            <a:endParaRPr lang="en-US" dirty="0" smtClean="0"/>
          </a:p>
        </p:txBody>
      </p:sp>
      <p:sp>
        <p:nvSpPr>
          <p:cNvPr id="3584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007284B9-E7C0-42CA-B7FB-3E63C98C7D47}" type="slidenum">
              <a:rPr lang="en-US" smtClean="0">
                <a:latin typeface="Tahoma" pitchFamily="34" charset="0"/>
              </a:rPr>
              <a:pPr/>
              <a:t>32</a:t>
            </a:fld>
            <a:endParaRPr lang="en-US" smtClean="0">
              <a:latin typeface="Tahoma" pitchFamily="34" charset="0"/>
            </a:endParaRPr>
          </a:p>
        </p:txBody>
      </p:sp>
      <p:sp>
        <p:nvSpPr>
          <p:cNvPr id="35845"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smtClean="0"/>
              <a:t>Definitions</a:t>
            </a:r>
          </a:p>
        </p:txBody>
      </p:sp>
      <p:sp>
        <p:nvSpPr>
          <p:cNvPr id="11267" name="Rectangle 3"/>
          <p:cNvSpPr>
            <a:spLocks noGrp="1" noChangeArrowheads="1"/>
          </p:cNvSpPr>
          <p:nvPr>
            <p:ph type="body" idx="1"/>
          </p:nvPr>
        </p:nvSpPr>
        <p:spPr>
          <a:xfrm>
            <a:off x="457200" y="1600200"/>
            <a:ext cx="7467600" cy="4873625"/>
          </a:xfrm>
        </p:spPr>
        <p:txBody>
          <a:bodyPr/>
          <a:lstStyle/>
          <a:p>
            <a:pPr marL="609600" indent="-609600" eaLnBrk="1" hangingPunct="1">
              <a:buFontTx/>
              <a:buAutoNum type="arabicPeriod"/>
            </a:pPr>
            <a:r>
              <a:rPr lang="en-US" smtClean="0"/>
              <a:t>“Macroeconomics is the study of the behaviour of the economy as a whole. It examines the overall level of nation’s output, employment, prices, and foreign trade”.		 – P.A. Samuelson</a:t>
            </a:r>
          </a:p>
          <a:p>
            <a:pPr marL="609600" indent="-609600" eaLnBrk="1" hangingPunct="1">
              <a:buFontTx/>
              <a:buAutoNum type="arabicPeriod"/>
            </a:pPr>
            <a:r>
              <a:rPr lang="en-US" smtClean="0"/>
              <a:t>“Macroeconomic theory is the theory of income, employment, prices and money”. 	– J.M. Culbertson</a:t>
            </a:r>
          </a:p>
          <a:p>
            <a:pPr marL="609600" indent="-609600" eaLnBrk="1" hangingPunct="1">
              <a:buFontTx/>
              <a:buAutoNum type="arabicPeriod"/>
            </a:pPr>
            <a:endParaRPr lang="en-US" smtClean="0"/>
          </a:p>
        </p:txBody>
      </p:sp>
      <p:sp>
        <p:nvSpPr>
          <p:cNvPr id="1126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4A3DCD2C-E0B1-493B-84D1-50280B918B3D}" type="slidenum">
              <a:rPr lang="en-US" smtClean="0">
                <a:latin typeface="Tahoma" pitchFamily="34" charset="0"/>
              </a:rPr>
              <a:pPr/>
              <a:t>4</a:t>
            </a:fld>
            <a:endParaRPr lang="en-US" smtClean="0">
              <a:latin typeface="Tahoma" pitchFamily="34" charset="0"/>
            </a:endParaRPr>
          </a:p>
        </p:txBody>
      </p:sp>
      <p:sp>
        <p:nvSpPr>
          <p:cNvPr id="11269"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US" smtClean="0"/>
              <a:t>Contd……</a:t>
            </a:r>
          </a:p>
        </p:txBody>
      </p:sp>
      <p:sp>
        <p:nvSpPr>
          <p:cNvPr id="12291" name="Rectangle 3"/>
          <p:cNvSpPr>
            <a:spLocks noGrp="1" noChangeArrowheads="1"/>
          </p:cNvSpPr>
          <p:nvPr>
            <p:ph type="body" idx="1"/>
          </p:nvPr>
        </p:nvSpPr>
        <p:spPr>
          <a:xfrm>
            <a:off x="457200" y="1600200"/>
            <a:ext cx="7467600" cy="4873625"/>
          </a:xfrm>
        </p:spPr>
        <p:txBody>
          <a:bodyPr/>
          <a:lstStyle/>
          <a:p>
            <a:pPr marL="609600" indent="-609600" eaLnBrk="1" hangingPunct="1">
              <a:buFont typeface="Wingdings" pitchFamily="2" charset="2"/>
              <a:buNone/>
            </a:pPr>
            <a:r>
              <a:rPr lang="en-US" sz="2600" smtClean="0"/>
              <a:t>3.	“Macroeconomics is the study of the nature, relationships and behaviour of aggregates of economic quantities ……… Macroeconomics …… deals not only with individual quantities as such, but aggregates of these quantities ……. Not with individual incomes, but the national income, not with the individual price levels, not with individual output, but with the national output”. – Kenneth E Boulding           </a:t>
            </a:r>
          </a:p>
          <a:p>
            <a:pPr marL="609600" indent="-609600" eaLnBrk="1" hangingPunct="1"/>
            <a:endParaRPr lang="en-US" sz="2600" smtClean="0"/>
          </a:p>
        </p:txBody>
      </p:sp>
      <p:sp>
        <p:nvSpPr>
          <p:cNvPr id="12292"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8B0A8291-4B57-4B6E-BA38-1F61BE0F28CC}" type="slidenum">
              <a:rPr lang="en-US" smtClean="0">
                <a:latin typeface="Tahoma" pitchFamily="34" charset="0"/>
              </a:rPr>
              <a:pPr/>
              <a:t>5</a:t>
            </a:fld>
            <a:endParaRPr lang="en-US" smtClean="0">
              <a:latin typeface="Tahoma" pitchFamily="34" charset="0"/>
            </a:endParaRPr>
          </a:p>
        </p:txBody>
      </p:sp>
      <p:sp>
        <p:nvSpPr>
          <p:cNvPr id="12293"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Macroeconomics</a:t>
            </a:r>
          </a:p>
        </p:txBody>
      </p:sp>
      <p:sp>
        <p:nvSpPr>
          <p:cNvPr id="13315" name="Rectangle 3"/>
          <p:cNvSpPr>
            <a:spLocks noGrp="1" noChangeArrowheads="1"/>
          </p:cNvSpPr>
          <p:nvPr>
            <p:ph type="body" idx="1"/>
          </p:nvPr>
        </p:nvSpPr>
        <p:spPr>
          <a:xfrm>
            <a:off x="457200" y="1600200"/>
            <a:ext cx="7467600" cy="4873625"/>
          </a:xfrm>
        </p:spPr>
        <p:txBody>
          <a:bodyPr/>
          <a:lstStyle/>
          <a:p>
            <a:pPr eaLnBrk="1" hangingPunct="1"/>
            <a:r>
              <a:rPr lang="en-US" b="1" dirty="0" smtClean="0"/>
              <a:t>Macroeconomics</a:t>
            </a:r>
            <a:r>
              <a:rPr lang="en-US" dirty="0" smtClean="0"/>
              <a:t> is the branch of economics that deals with a nation’s economy as a whole.</a:t>
            </a:r>
          </a:p>
          <a:p>
            <a:pPr eaLnBrk="1" hangingPunct="1"/>
            <a:r>
              <a:rPr lang="en-US" dirty="0" smtClean="0"/>
              <a:t>Macroeconomics focuses on the economic </a:t>
            </a:r>
            <a:r>
              <a:rPr lang="en-US" dirty="0" smtClean="0">
                <a:solidFill>
                  <a:srgbClr val="FF0000"/>
                </a:solidFill>
              </a:rPr>
              <a:t>issues-unemployment, inflation, growth, trade, and the gross domestic product </a:t>
            </a:r>
            <a:r>
              <a:rPr lang="en-US" dirty="0" smtClean="0"/>
              <a:t>- that are most often discussed in the media and in political debates.</a:t>
            </a:r>
          </a:p>
        </p:txBody>
      </p:sp>
      <p:sp>
        <p:nvSpPr>
          <p:cNvPr id="1331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5195A48B-7617-4D04-83A5-D309D07BCDC1}" type="slidenum">
              <a:rPr lang="en-US" smtClean="0">
                <a:latin typeface="Tahoma" pitchFamily="34" charset="0"/>
              </a:rPr>
              <a:pPr/>
              <a:t>6</a:t>
            </a:fld>
            <a:endParaRPr lang="en-US" smtClean="0">
              <a:latin typeface="Tahoma" pitchFamily="34" charset="0"/>
            </a:endParaRPr>
          </a:p>
        </p:txBody>
      </p:sp>
      <p:sp>
        <p:nvSpPr>
          <p:cNvPr id="13317"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274638"/>
            <a:ext cx="7924800" cy="792162"/>
          </a:xfrm>
        </p:spPr>
        <p:txBody>
          <a:bodyPr>
            <a:normAutofit fontScale="90000"/>
          </a:bodyPr>
          <a:lstStyle/>
          <a:p>
            <a:pPr eaLnBrk="1" hangingPunct="1">
              <a:defRPr/>
            </a:pPr>
            <a:r>
              <a:rPr lang="en-US" dirty="0" smtClean="0"/>
              <a:t>questions addressed by macroeconomics </a:t>
            </a:r>
          </a:p>
        </p:txBody>
      </p:sp>
      <p:sp>
        <p:nvSpPr>
          <p:cNvPr id="14339" name="Rectangle 3"/>
          <p:cNvSpPr>
            <a:spLocks noGrp="1" noChangeArrowheads="1"/>
          </p:cNvSpPr>
          <p:nvPr>
            <p:ph type="body" idx="1"/>
          </p:nvPr>
        </p:nvSpPr>
        <p:spPr>
          <a:xfrm>
            <a:off x="457200" y="1295400"/>
            <a:ext cx="7848600" cy="5178425"/>
          </a:xfrm>
        </p:spPr>
        <p:txBody>
          <a:bodyPr/>
          <a:lstStyle/>
          <a:p>
            <a:pPr marL="609600" indent="-609600" eaLnBrk="1" hangingPunct="1">
              <a:lnSpc>
                <a:spcPct val="80000"/>
              </a:lnSpc>
              <a:buFontTx/>
              <a:buAutoNum type="arabicPeriod"/>
            </a:pPr>
            <a:r>
              <a:rPr lang="en-US" sz="2200" smtClean="0"/>
              <a:t>What determines the levels of economic activities, total output and employment in a country ?</a:t>
            </a:r>
          </a:p>
          <a:p>
            <a:pPr marL="609600" indent="-609600" eaLnBrk="1" hangingPunct="1">
              <a:lnSpc>
                <a:spcPct val="80000"/>
              </a:lnSpc>
              <a:buFontTx/>
              <a:buAutoNum type="arabicPeriod"/>
            </a:pPr>
            <a:r>
              <a:rPr lang="en-US" sz="2200" smtClean="0"/>
              <a:t>How is the equilibrium level of national income determined ?</a:t>
            </a:r>
          </a:p>
          <a:p>
            <a:pPr marL="609600" indent="-609600" eaLnBrk="1" hangingPunct="1">
              <a:lnSpc>
                <a:spcPct val="80000"/>
              </a:lnSpc>
              <a:buFontTx/>
              <a:buAutoNum type="arabicPeriod"/>
            </a:pPr>
            <a:r>
              <a:rPr lang="en-US" sz="2200" smtClean="0"/>
              <a:t>What causes fluctuations in the national output and employment ?</a:t>
            </a:r>
          </a:p>
          <a:p>
            <a:pPr marL="609600" indent="-609600" eaLnBrk="1" hangingPunct="1">
              <a:lnSpc>
                <a:spcPct val="80000"/>
              </a:lnSpc>
              <a:buFontTx/>
              <a:buAutoNum type="arabicPeriod"/>
            </a:pPr>
            <a:r>
              <a:rPr lang="en-US" sz="2200" smtClean="0"/>
              <a:t>What determines the general level of prices in a country ?</a:t>
            </a:r>
          </a:p>
          <a:p>
            <a:pPr marL="609600" indent="-609600" eaLnBrk="1" hangingPunct="1">
              <a:lnSpc>
                <a:spcPct val="80000"/>
              </a:lnSpc>
              <a:buFontTx/>
              <a:buAutoNum type="arabicPeriod"/>
            </a:pPr>
            <a:r>
              <a:rPr lang="en-US" sz="2200" smtClean="0"/>
              <a:t>What determines the level of foreign trade and trade balance ?</a:t>
            </a:r>
          </a:p>
          <a:p>
            <a:pPr marL="609600" indent="-609600" eaLnBrk="1" hangingPunct="1">
              <a:lnSpc>
                <a:spcPct val="80000"/>
              </a:lnSpc>
              <a:buFontTx/>
              <a:buAutoNum type="arabicPeriod"/>
            </a:pPr>
            <a:r>
              <a:rPr lang="en-US" sz="2200" smtClean="0"/>
              <a:t>What causes disequilibrium in the balance of payments of a country ?</a:t>
            </a:r>
          </a:p>
          <a:p>
            <a:pPr marL="609600" indent="-609600" eaLnBrk="1" hangingPunct="1">
              <a:lnSpc>
                <a:spcPct val="80000"/>
              </a:lnSpc>
              <a:buFontTx/>
              <a:buAutoNum type="arabicPeriod"/>
            </a:pPr>
            <a:r>
              <a:rPr lang="en-US" sz="2200" smtClean="0"/>
              <a:t>How do the monetary and fiscal policies of the government affect the economy ?</a:t>
            </a:r>
          </a:p>
          <a:p>
            <a:pPr marL="609600" indent="-609600" eaLnBrk="1" hangingPunct="1">
              <a:lnSpc>
                <a:spcPct val="80000"/>
              </a:lnSpc>
              <a:buFontTx/>
              <a:buAutoNum type="arabicPeriod"/>
            </a:pPr>
            <a:r>
              <a:rPr lang="en-US" sz="2200" smtClean="0"/>
              <a:t>What economic policies can steer the economy on the path of growth ?</a:t>
            </a:r>
          </a:p>
        </p:txBody>
      </p:sp>
      <p:sp>
        <p:nvSpPr>
          <p:cNvPr id="1434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117DF9C6-D258-4E19-8F7B-39E0E7FFDFBE}" type="slidenum">
              <a:rPr lang="en-US" smtClean="0">
                <a:latin typeface="Tahoma" pitchFamily="34" charset="0"/>
              </a:rPr>
              <a:pPr/>
              <a:t>7</a:t>
            </a:fld>
            <a:endParaRPr lang="en-US" smtClean="0">
              <a:latin typeface="Tahoma" pitchFamily="34" charset="0"/>
            </a:endParaRPr>
          </a:p>
        </p:txBody>
      </p:sp>
      <p:sp>
        <p:nvSpPr>
          <p:cNvPr id="14341"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7467600" cy="563562"/>
          </a:xfrm>
        </p:spPr>
        <p:txBody>
          <a:bodyPr/>
          <a:lstStyle/>
          <a:p>
            <a:pPr eaLnBrk="1" hangingPunct="1">
              <a:defRPr/>
            </a:pPr>
            <a:r>
              <a:rPr lang="en-US" dirty="0" smtClean="0"/>
              <a:t>Why study Macroeconomics ?</a:t>
            </a:r>
          </a:p>
        </p:txBody>
      </p:sp>
      <p:sp>
        <p:nvSpPr>
          <p:cNvPr id="15363" name="Rectangle 3"/>
          <p:cNvSpPr>
            <a:spLocks noGrp="1" noChangeArrowheads="1"/>
          </p:cNvSpPr>
          <p:nvPr>
            <p:ph type="body" idx="1"/>
          </p:nvPr>
        </p:nvSpPr>
        <p:spPr>
          <a:xfrm>
            <a:off x="457200" y="1066800"/>
            <a:ext cx="7467600" cy="5407025"/>
          </a:xfrm>
        </p:spPr>
        <p:txBody>
          <a:bodyPr/>
          <a:lstStyle/>
          <a:p>
            <a:pPr eaLnBrk="1" hangingPunct="1">
              <a:lnSpc>
                <a:spcPct val="80000"/>
              </a:lnSpc>
            </a:pPr>
            <a:r>
              <a:rPr lang="en-US" sz="2100" smtClean="0"/>
              <a:t>Why could Indian economy grow at only 3.4% p.a. in real terms during the period from 1950 – 1975.</a:t>
            </a:r>
          </a:p>
          <a:p>
            <a:pPr eaLnBrk="1" hangingPunct="1">
              <a:lnSpc>
                <a:spcPct val="80000"/>
              </a:lnSpc>
            </a:pPr>
            <a:r>
              <a:rPr lang="en-US" sz="2100" smtClean="0"/>
              <a:t>What factors are likely to push the growth rate up to 8 % in the first decade of the 21st century ?</a:t>
            </a:r>
          </a:p>
          <a:p>
            <a:pPr eaLnBrk="1" hangingPunct="1">
              <a:lnSpc>
                <a:spcPct val="80000"/>
              </a:lnSpc>
            </a:pPr>
            <a:r>
              <a:rPr lang="en-US" sz="2100" smtClean="0"/>
              <a:t>Why are there more than 18.7 million people still unemployed in India ?</a:t>
            </a:r>
          </a:p>
          <a:p>
            <a:pPr eaLnBrk="1" hangingPunct="1">
              <a:lnSpc>
                <a:spcPct val="80000"/>
              </a:lnSpc>
            </a:pPr>
            <a:r>
              <a:rPr lang="en-US" sz="2100" smtClean="0"/>
              <a:t>Why does about one –third of the population of India still subsist below the poverty line ?</a:t>
            </a:r>
          </a:p>
          <a:p>
            <a:pPr eaLnBrk="1" hangingPunct="1">
              <a:lnSpc>
                <a:spcPct val="80000"/>
              </a:lnSpc>
            </a:pPr>
            <a:r>
              <a:rPr lang="en-US" sz="2100" smtClean="0"/>
              <a:t>Why had a high rate of inflation (10.6 %) persisted in India during the first half of 1990 s and why the inflation rate declined to 5-6 % thereafter ?</a:t>
            </a:r>
          </a:p>
          <a:p>
            <a:pPr eaLnBrk="1" hangingPunct="1">
              <a:lnSpc>
                <a:spcPct val="80000"/>
              </a:lnSpc>
            </a:pPr>
            <a:r>
              <a:rPr lang="en-US" sz="2100" smtClean="0"/>
              <a:t>Why has India’s BOP been always in deficits until 1980 and what has improved its BOP position during the 1990 ?</a:t>
            </a:r>
          </a:p>
          <a:p>
            <a:pPr eaLnBrk="1" hangingPunct="1">
              <a:lnSpc>
                <a:spcPct val="80000"/>
              </a:lnSpc>
            </a:pPr>
            <a:r>
              <a:rPr lang="en-US" sz="2100" smtClean="0"/>
              <a:t>Why have fiscal and monetary policies of India failed to achieve their goals ? </a:t>
            </a:r>
          </a:p>
        </p:txBody>
      </p:sp>
      <p:sp>
        <p:nvSpPr>
          <p:cNvPr id="1536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E39B4EEF-E0DD-4988-8767-7D83023A43EC}" type="slidenum">
              <a:rPr lang="en-US" smtClean="0">
                <a:latin typeface="Tahoma" pitchFamily="34" charset="0"/>
              </a:rPr>
              <a:pPr/>
              <a:t>8</a:t>
            </a:fld>
            <a:endParaRPr lang="en-US" smtClean="0">
              <a:latin typeface="Tahoma" pitchFamily="34" charset="0"/>
            </a:endParaRPr>
          </a:p>
        </p:txBody>
      </p:sp>
      <p:sp>
        <p:nvSpPr>
          <p:cNvPr id="15365"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Circular flow of economic activities and income</a:t>
            </a:r>
            <a:endParaRPr lang="en-US" dirty="0"/>
          </a:p>
        </p:txBody>
      </p:sp>
      <p:sp>
        <p:nvSpPr>
          <p:cNvPr id="16387" name="Content Placeholder 2"/>
          <p:cNvSpPr>
            <a:spLocks noGrp="1"/>
          </p:cNvSpPr>
          <p:nvPr>
            <p:ph sz="quarter" idx="1"/>
          </p:nvPr>
        </p:nvSpPr>
        <p:spPr>
          <a:xfrm>
            <a:off x="457200" y="1600200"/>
            <a:ext cx="7467600" cy="4873625"/>
          </a:xfrm>
        </p:spPr>
        <p:txBody>
          <a:bodyPr/>
          <a:lstStyle/>
          <a:p>
            <a:r>
              <a:rPr lang="en-US" dirty="0" smtClean="0"/>
              <a:t>The crux of macroeconomic theory is based on the circular flow of income</a:t>
            </a:r>
          </a:p>
          <a:p>
            <a:r>
              <a:rPr lang="en-US" dirty="0" smtClean="0"/>
              <a:t>The basis of this flow is the economic interdependence of consumers and sellers, between whom the circular flow of production of goods &amp; services, income and expenditure takes place</a:t>
            </a:r>
          </a:p>
          <a:p>
            <a:r>
              <a:rPr lang="en-US" dirty="0" smtClean="0"/>
              <a:t>The simple model starts with the primary agents that is, households and firms which will be eventually extended by including the government and external sector</a:t>
            </a:r>
          </a:p>
        </p:txBody>
      </p:sp>
      <p:sp>
        <p:nvSpPr>
          <p:cNvPr id="1638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69D9D1AE-758C-4FEE-913F-83BAA956FC0B}" type="slidenum">
              <a:rPr lang="en-US" smtClean="0">
                <a:latin typeface="Tahoma" pitchFamily="34" charset="0"/>
              </a:rPr>
              <a:pPr/>
              <a:t>9</a:t>
            </a:fld>
            <a:endParaRPr lang="en-US" smtClean="0">
              <a:latin typeface="Tahoma" pitchFamily="34" charset="0"/>
            </a:endParaRPr>
          </a:p>
        </p:txBody>
      </p:sp>
      <p:sp>
        <p:nvSpPr>
          <p:cNvPr id="16389"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ITE UNIT VI</a:t>
            </a:r>
            <a:endParaRPr lang="en-US">
              <a:latin typeface="Tahoma"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857</TotalTime>
  <Words>1814</Words>
  <Application>Microsoft Office PowerPoint</Application>
  <PresentationFormat>On-screen Show (4:3)</PresentationFormat>
  <Paragraphs>300</Paragraphs>
  <Slides>32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新細明體</vt:lpstr>
      <vt:lpstr>Arial</vt:lpstr>
      <vt:lpstr>Arial Narrow</vt:lpstr>
      <vt:lpstr>Calibri</vt:lpstr>
      <vt:lpstr>Century Schoolbook</vt:lpstr>
      <vt:lpstr>Tahoma</vt:lpstr>
      <vt:lpstr>Wingdings</vt:lpstr>
      <vt:lpstr>Wingdings 2</vt:lpstr>
      <vt:lpstr>Oriel</vt:lpstr>
      <vt:lpstr>unit - vi</vt:lpstr>
      <vt:lpstr>introduction</vt:lpstr>
      <vt:lpstr>introduction to macroeconomics</vt:lpstr>
      <vt:lpstr>Definitions</vt:lpstr>
      <vt:lpstr>Contd……</vt:lpstr>
      <vt:lpstr>Macroeconomics</vt:lpstr>
      <vt:lpstr>questions addressed by macroeconomics </vt:lpstr>
      <vt:lpstr>Why study Macroeconomics ?</vt:lpstr>
      <vt:lpstr>Circular flow of economic activities and income</vt:lpstr>
      <vt:lpstr>the circular flow of income</vt:lpstr>
      <vt:lpstr>Domestic View of macro economics</vt:lpstr>
      <vt:lpstr>Five Sectors</vt:lpstr>
      <vt:lpstr>Three Types of Markets -</vt:lpstr>
      <vt:lpstr>measures of national income</vt:lpstr>
      <vt:lpstr>Concepts of national income</vt:lpstr>
      <vt:lpstr>Gross Domestic Product </vt:lpstr>
      <vt:lpstr>Gross Domestic Product </vt:lpstr>
      <vt:lpstr>Gross Domestic Product </vt:lpstr>
      <vt:lpstr>Gross Domestic Product </vt:lpstr>
      <vt:lpstr>Domestic Territory</vt:lpstr>
      <vt:lpstr>Gross and Net Domestic Product</vt:lpstr>
      <vt:lpstr>Gross National Product/income</vt:lpstr>
      <vt:lpstr>Normal Residents of a Country</vt:lpstr>
      <vt:lpstr>Persons not included</vt:lpstr>
      <vt:lpstr>Calculating GDP</vt:lpstr>
      <vt:lpstr>example</vt:lpstr>
      <vt:lpstr>example</vt:lpstr>
      <vt:lpstr>growth rate</vt:lpstr>
      <vt:lpstr>Nominal gdp &amp; Real gdp</vt:lpstr>
      <vt:lpstr>GDP deflator</vt:lpstr>
      <vt:lpstr>Calculating inflation rate by using gdp deflator</vt:lpstr>
      <vt:lpstr>GDPmp &amp; GDPfc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National Income accounts -</dc:title>
  <dc:creator>surinder</dc:creator>
  <cp:lastModifiedBy>LNMIIT</cp:lastModifiedBy>
  <cp:revision>100</cp:revision>
  <dcterms:created xsi:type="dcterms:W3CDTF">2007-09-11T04:30:13Z</dcterms:created>
  <dcterms:modified xsi:type="dcterms:W3CDTF">2015-10-29T04:26:27Z</dcterms:modified>
</cp:coreProperties>
</file>