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325" r:id="rId7"/>
    <p:sldId id="262" r:id="rId8"/>
    <p:sldId id="322" r:id="rId9"/>
    <p:sldId id="263" r:id="rId10"/>
    <p:sldId id="326" r:id="rId11"/>
    <p:sldId id="332" r:id="rId12"/>
    <p:sldId id="329" r:id="rId13"/>
    <p:sldId id="267" r:id="rId14"/>
    <p:sldId id="268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4" r:id="rId25"/>
    <p:sldId id="289" r:id="rId26"/>
    <p:sldId id="323" r:id="rId27"/>
    <p:sldId id="324" r:id="rId28"/>
    <p:sldId id="330" r:id="rId29"/>
    <p:sldId id="331" r:id="rId30"/>
    <p:sldId id="342" r:id="rId31"/>
    <p:sldId id="336" r:id="rId32"/>
    <p:sldId id="337" r:id="rId33"/>
    <p:sldId id="338" r:id="rId34"/>
    <p:sldId id="343" r:id="rId35"/>
    <p:sldId id="339" r:id="rId36"/>
    <p:sldId id="34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F118-A195-48A1-B40E-2F9B871F7E86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438A5-4995-455B-9019-D5D6CE18F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38A5-4995-455B-9019-D5D6CE18FE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8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38A5-4995-455B-9019-D5D6CE18FE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D2CF57-ADE4-454F-8B74-EEEC6279F095}" type="datetime1">
              <a:rPr lang="en-US" smtClean="0"/>
              <a:t>10/29/2015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0D25-748E-4B6E-B90E-73DC653F50CC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E569-2781-44A1-81BE-F088C53900E6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149B5DC-3FF9-49A5-9F1E-EADA527685FC}" type="datetime1">
              <a:rPr lang="en-US" smtClean="0"/>
              <a:t>10/29/2015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717449-1E15-46C0-918E-1FBE82E20E98}" type="datetime1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FF9-31D3-4197-AB20-81301F2F14F5}" type="datetime1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3DAB-3793-4F8C-B868-7DB94E056C49}" type="datetime1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935C1F-29EE-44F3-A965-04B6C34DE48F}" type="datetime1">
              <a:rPr lang="en-US" smtClean="0"/>
              <a:t>10/29/2015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E7797-7916-4C25-921A-72640CCB7935}" type="datetime1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5F9372-96C8-41C4-84B5-A442EBE9DB06}" type="datetime1">
              <a:rPr lang="en-US" smtClean="0"/>
              <a:t>10/29/2015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1D0BBC-92C5-4B37-B833-3719EE3B9422}" type="datetime1">
              <a:rPr lang="en-US" smtClean="0"/>
              <a:t>10/29/2015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AE026C-B2A2-4659-978F-78DEEEC7241A}" type="datetime1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894024A-1B74-430B-AB26-DDEA16463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6.1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err="1" smtClean="0"/>
              <a:t>cpi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Rs.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Rs. 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Wholesale Price </a:t>
            </a:r>
            <a:r>
              <a:rPr lang="en-US" dirty="0" smtClean="0"/>
              <a:t>Index</a:t>
            </a:r>
            <a:br>
              <a:rPr lang="en-US" dirty="0" smtClean="0"/>
            </a:br>
            <a:r>
              <a:rPr lang="en-US" dirty="0"/>
              <a:t>Base Year : 2004-05 = 100 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84165060"/>
              </p:ext>
            </p:extLst>
          </p:nvPr>
        </p:nvGraphicFramePr>
        <p:xfrm>
          <a:off x="152400" y="1600200"/>
          <a:ext cx="81534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26"/>
                <a:gridCol w="799353"/>
                <a:gridCol w="799353"/>
                <a:gridCol w="799353"/>
                <a:gridCol w="799353"/>
                <a:gridCol w="799353"/>
                <a:gridCol w="799353"/>
                <a:gridCol w="799353"/>
                <a:gridCol w="799353"/>
                <a:gridCol w="7993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Month/</a:t>
                      </a:r>
                      <a:r>
                        <a:rPr lang="en-US" dirty="0" err="1" smtClean="0"/>
                        <a:t>Yr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Inflation rate = Current year’s index - last year’s index / last year’s index X 100</a:t>
            </a:r>
          </a:p>
          <a:p>
            <a:r>
              <a:rPr lang="en-US" dirty="0" smtClean="0"/>
              <a:t>70-50/50 x 100</a:t>
            </a:r>
          </a:p>
          <a:p>
            <a:r>
              <a:rPr lang="en-US" dirty="0" smtClean="0"/>
              <a:t>20/50 x 100</a:t>
            </a:r>
          </a:p>
          <a:p>
            <a:r>
              <a:rPr lang="en-US" dirty="0" smtClean="0"/>
              <a:t>40 %</a:t>
            </a:r>
          </a:p>
          <a:p>
            <a:r>
              <a:rPr lang="en-US" dirty="0" smtClean="0"/>
              <a:t>140 – 100/100 x 100</a:t>
            </a:r>
          </a:p>
          <a:p>
            <a:r>
              <a:rPr lang="en-US" smtClean="0"/>
              <a:t>40 %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causes </a:t>
            </a:r>
            <a:r>
              <a:rPr lang="en-US" dirty="0"/>
              <a:t>of </a:t>
            </a:r>
            <a:r>
              <a:rPr lang="en-US" dirty="0" smtClean="0"/>
              <a:t>inflation </a:t>
            </a:r>
            <a:r>
              <a:rPr lang="en-US" dirty="0"/>
              <a:t>-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7030A0"/>
                </a:solidFill>
              </a:rPr>
              <a:t>A. Demand pull inflation </a:t>
            </a:r>
            <a:r>
              <a:rPr lang="en-US" smtClean="0"/>
              <a:t>- This occurs when there is increase in spending but no corresponding rise in production due to full employment of resources</a:t>
            </a:r>
          </a:p>
          <a:p>
            <a:pPr marL="571500" indent="-571500" eaLnBrk="1" hangingPunct="1"/>
            <a:r>
              <a:rPr lang="en-US" smtClean="0">
                <a:solidFill>
                  <a:srgbClr val="FF0000"/>
                </a:solidFill>
              </a:rPr>
              <a:t>Causes of demand pull inflation </a:t>
            </a:r>
            <a:r>
              <a:rPr lang="en-US" smtClean="0"/>
              <a:t>-</a:t>
            </a:r>
          </a:p>
          <a:p>
            <a:pPr marL="938213" lvl="1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Increase in public expenditure</a:t>
            </a:r>
          </a:p>
          <a:p>
            <a:pPr marL="938213" lvl="1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Increase in private expenditure</a:t>
            </a:r>
          </a:p>
          <a:p>
            <a:pPr marL="938213" lvl="1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Increase in foreign demand</a:t>
            </a:r>
          </a:p>
          <a:p>
            <a:pPr marL="938213" lvl="1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Reduction in taxation</a:t>
            </a:r>
          </a:p>
          <a:p>
            <a:pPr marL="938213" lvl="1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Repayment of internal debts</a:t>
            </a:r>
          </a:p>
          <a:p>
            <a:pPr marL="938213" lvl="1" indent="-571500" eaLnBrk="1" hangingPunct="1">
              <a:buFont typeface="Wingdings" pitchFamily="2" charset="2"/>
              <a:buAutoNum type="arabicPeriod"/>
            </a:pPr>
            <a:r>
              <a:rPr lang="en-US" smtClean="0"/>
              <a:t>Change in expectations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endParaRPr lang="en-US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E9AC8EB-AF5F-4643-B8C3-EA78128DFD0B}" type="slidenum">
              <a:rPr lang="en-US" altLang="en-US" smtClean="0">
                <a:latin typeface="Arial" pitchFamily="34" charset="0"/>
              </a:rPr>
              <a:pPr/>
              <a:t>13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B. supply side / cost push inflation-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rise in price level on account of increase in cost of production is called as cost push inflation</a:t>
            </a:r>
          </a:p>
          <a:p>
            <a:pPr eaLnBrk="1" hangingPunct="1">
              <a:defRPr/>
            </a:pPr>
            <a:r>
              <a:rPr lang="en-US" dirty="0" smtClean="0"/>
              <a:t>The increase in cost is autonomous or independent of aggregate demand</a:t>
            </a:r>
          </a:p>
          <a:p>
            <a:pPr marL="571500" indent="-571500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Causes of supply side / cost push inflation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Scarcity of factors of production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Bottlenecks in supply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Natural calamities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Hoarding by merchants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Rise in cost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BF0FE10-2ECB-4C62-9CD4-D92151956D2E}" type="slidenum">
              <a:rPr lang="en-US" altLang="en-US" smtClean="0">
                <a:latin typeface="Arial" pitchFamily="34" charset="0"/>
              </a:rPr>
              <a:pPr/>
              <a:t>14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Control of inflation 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6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Monetary policy – Instruments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Increasing bank rate of interest (7.75 %)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Higher CRR (4%) &amp; SLR (21.5%) 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Open Market Operations – Selling government securities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Selective credit control – Moral suasion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Fiscal policy – Instruments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Reducing public expenditure 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Increasing public revenue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Public borrowing and debt</a:t>
            </a:r>
          </a:p>
          <a:p>
            <a:pPr marL="457200" indent="-457200">
              <a:defRPr/>
            </a:pPr>
            <a:r>
              <a:rPr lang="en-US" dirty="0" smtClean="0">
                <a:solidFill>
                  <a:srgbClr val="FF0000"/>
                </a:solidFill>
              </a:rPr>
              <a:t>Other measures –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Increasing supply of goods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Price control </a:t>
            </a:r>
          </a:p>
          <a:p>
            <a:pPr marL="823913" lvl="1" indent="-457200">
              <a:buFont typeface="+mj-lt"/>
              <a:buAutoNum type="arabicPeriod"/>
              <a:defRPr/>
            </a:pPr>
            <a:r>
              <a:rPr lang="en-US" dirty="0" smtClean="0"/>
              <a:t>Wage policy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0D94CD-308E-4A6B-AEEE-A834C8300B9E}" type="slidenum">
              <a:rPr lang="en-US" altLang="en-US" smtClean="0">
                <a:latin typeface="Arial" pitchFamily="34" charset="0"/>
              </a:rPr>
              <a:pPr/>
              <a:t>15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Monetary policy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Monetary policy is the management of money supply and interest rates by central banks to influence prices and employment.</a:t>
            </a:r>
          </a:p>
          <a:p>
            <a:r>
              <a:rPr lang="en-US" smtClean="0"/>
              <a:t>Monetary policy works through expansion or contraction of investment and consumption expenditure.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93E0E7E-A00B-48B7-9259-22473615F9E0}" type="slidenum">
              <a:rPr lang="en-US" altLang="en-US" smtClean="0">
                <a:latin typeface="Arial" pitchFamily="34" charset="0"/>
              </a:rPr>
              <a:pPr/>
              <a:t>16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INSTRUMENTS OF MONETARY POLICY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57200" indent="-457200">
              <a:buFont typeface="Century Schoolbook"/>
              <a:buAutoNum type="arabicPeriod"/>
            </a:pPr>
            <a:r>
              <a:rPr lang="en-US" dirty="0" smtClean="0"/>
              <a:t>Bank Rate of Interest</a:t>
            </a:r>
          </a:p>
          <a:p>
            <a:pPr marL="457200" indent="-457200">
              <a:buFont typeface="Century Schoolbook"/>
              <a:buAutoNum type="arabicPeriod"/>
            </a:pPr>
            <a:r>
              <a:rPr lang="en-US" dirty="0" smtClean="0"/>
              <a:t>Cash Reserve Ratio</a:t>
            </a:r>
          </a:p>
          <a:p>
            <a:pPr marL="457200" indent="-457200">
              <a:buFont typeface="Century Schoolbook"/>
              <a:buAutoNum type="arabicPeriod"/>
            </a:pPr>
            <a:r>
              <a:rPr lang="en-US" dirty="0" smtClean="0"/>
              <a:t>Statutory Liquidity Ratio</a:t>
            </a:r>
          </a:p>
          <a:p>
            <a:pPr marL="457200" indent="-457200">
              <a:buFont typeface="Century Schoolbook"/>
              <a:buAutoNum type="arabicPeriod"/>
            </a:pPr>
            <a:r>
              <a:rPr lang="en-US" dirty="0" smtClean="0"/>
              <a:t>Open market Operations</a:t>
            </a:r>
          </a:p>
          <a:p>
            <a:pPr marL="457200" indent="-457200">
              <a:buFont typeface="Century Schoolbook"/>
              <a:buAutoNum type="arabicPeriod"/>
            </a:pPr>
            <a:r>
              <a:rPr lang="en-US" dirty="0" smtClean="0"/>
              <a:t>Margin Requirements</a:t>
            </a:r>
          </a:p>
          <a:p>
            <a:pPr marL="457200" indent="-457200">
              <a:buFont typeface="Century Schoolbook"/>
              <a:buAutoNum type="arabicPeriod"/>
            </a:pPr>
            <a:r>
              <a:rPr lang="en-US" dirty="0" smtClean="0"/>
              <a:t>Deficit Financing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3E38A80-E2AB-4388-B2B3-E7BF10707EEF}" type="slidenum">
              <a:rPr lang="en-US" altLang="en-US" smtClean="0">
                <a:latin typeface="Arial" pitchFamily="34" charset="0"/>
              </a:rPr>
              <a:pPr/>
              <a:t>17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Bank Rate of Interest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It is the interest rate which is fixed by the RBI to control the lending capacity of Commercial banks .</a:t>
            </a:r>
          </a:p>
          <a:p>
            <a:r>
              <a:rPr lang="en-US" dirty="0" smtClean="0"/>
              <a:t>During Inflation , RBI increases  the bank rate of interest due to which borrowing power of commercial banks reduces which thereby reduces the supply of money or credit in the economy.</a:t>
            </a:r>
          </a:p>
          <a:p>
            <a:r>
              <a:rPr lang="en-US" dirty="0" smtClean="0"/>
              <a:t>When Money supply reduces it reduces the purchasing power and thereby curtailing consumption and lowering Prices.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7922606-BB2F-466C-B5CA-61B8839710DD}" type="slidenum">
              <a:rPr lang="en-US" altLang="en-US" smtClean="0">
                <a:latin typeface="Arial" pitchFamily="34" charset="0"/>
              </a:rPr>
              <a:pPr/>
              <a:t>18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Cash Reserve Ratio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CRR, or cash reserve ratio, refers to a portion of deposits (as cash) which banks have to keep/maintain with the RBI. </a:t>
            </a:r>
          </a:p>
          <a:p>
            <a:r>
              <a:rPr lang="en-US" dirty="0" smtClean="0"/>
              <a:t>During Inflation RBI increases the CRR  due to which commercial banks have to keep a greater portion of their deposits with the RBI . </a:t>
            </a:r>
          </a:p>
          <a:p>
            <a:r>
              <a:rPr lang="en-US" dirty="0" smtClean="0"/>
              <a:t>This serves two purposes. It ensures that a portion of bank deposits is totally risk-free and secondly it enables that RBI control liquidity in the system, and thereby, inflation. </a:t>
            </a:r>
          </a:p>
          <a:p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EE0644F-4D84-40D4-AC55-AB869F044CB3}" type="slidenum">
              <a:rPr lang="en-US" altLang="en-US" smtClean="0">
                <a:latin typeface="Arial" pitchFamily="34" charset="0"/>
              </a:rPr>
              <a:pPr/>
              <a:t>19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Inflation -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Inflation is the continuous rise in general price level after full employment level of output.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CEAD62-C4EA-43BE-8C13-CCB6FD29AB85}" type="slidenum">
              <a:rPr lang="en-US" altLang="en-US" smtClean="0">
                <a:latin typeface="Arial" pitchFamily="34" charset="0"/>
              </a:rPr>
              <a:pPr/>
              <a:t>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Statutory Liquidity Ratio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mtClean="0"/>
              <a:t> Banks are required to invest a portion of their deposits in government securities as a part of their statutory liquidity ratio (SLR) requirements .</a:t>
            </a:r>
          </a:p>
          <a:p>
            <a:r>
              <a:rPr lang="en-US" smtClean="0"/>
              <a:t> If SLR increases the lending capacity of commercial banks decreases thereby regulating the supply of money in the economy.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93F008-8663-4752-B553-48D0F576015F}" type="slidenum">
              <a:rPr lang="en-US" altLang="en-US" smtClean="0">
                <a:latin typeface="Arial" pitchFamily="34" charset="0"/>
              </a:rPr>
              <a:pPr/>
              <a:t>20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Open market Operations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625"/>
          </a:xfrm>
        </p:spPr>
        <p:txBody>
          <a:bodyPr/>
          <a:lstStyle/>
          <a:p>
            <a:r>
              <a:rPr lang="en-US" smtClean="0"/>
              <a:t>It  refers to the buying and selling of Govt. securities in the open market .</a:t>
            </a:r>
          </a:p>
          <a:p>
            <a:r>
              <a:rPr lang="en-US" smtClean="0"/>
              <a:t> During inflation RBI sells securities in the open market which leads to transfer of money to RBI. Thus money supply is controlled in the economy.</a:t>
            </a:r>
          </a:p>
          <a:p>
            <a:pPr>
              <a:buFont typeface="Arial" pitchFamily="34" charset="0"/>
              <a:buNone/>
            </a:pPr>
            <a:endParaRPr lang="en-US" smtClean="0"/>
          </a:p>
          <a:p>
            <a:pPr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01D086-0B77-41EF-A859-7D4048C5D721}" type="slidenum">
              <a:rPr lang="en-US" altLang="en-US" smtClean="0">
                <a:latin typeface="Arial" pitchFamily="34" charset="0"/>
              </a:rPr>
              <a:pPr/>
              <a:t>21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Margin Requirements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During Inflation RBI fixes a high rate of margin on the securities kept by the public for loans.</a:t>
            </a:r>
          </a:p>
          <a:p>
            <a:r>
              <a:rPr lang="en-US" dirty="0" smtClean="0"/>
              <a:t>If the margin increases the commercial banks will give less amount of credit on the securities kept by the public thereby controlling inflation.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BA6819C-89A3-4C8F-B511-8E77139EC9F3}" type="slidenum">
              <a:rPr lang="en-US" altLang="en-US" smtClean="0">
                <a:latin typeface="Arial" pitchFamily="34" charset="0"/>
              </a:rPr>
              <a:pPr/>
              <a:t>22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Deficit Financing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It means printing of new currency notes by Reserve Bank of India. If more new notes are printed it will increase the supply of money thereby increasing demand and prices.</a:t>
            </a:r>
          </a:p>
          <a:p>
            <a:r>
              <a:rPr lang="en-US" dirty="0" smtClean="0"/>
              <a:t>Thus during Inflation, RBI will stop printing new currency notes thereby controlling inflation.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20DC8F2-3656-471F-BFF8-46F0919A49CF}" type="slidenum">
              <a:rPr lang="en-US" altLang="en-US" smtClean="0">
                <a:latin typeface="Arial" pitchFamily="34" charset="0"/>
              </a:rPr>
              <a:pPr/>
              <a:t>23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Fiscal Policy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It refers to the revenue and expenditure policy of the Govt. which is generally used to cure recession and maintain economic stability in the country.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083E30A-3DEF-4E8F-8420-3BF16FA09134}" type="slidenum">
              <a:rPr lang="en-US" altLang="en-US" smtClean="0">
                <a:latin typeface="Arial" pitchFamily="34" charset="0"/>
              </a:rPr>
              <a:pPr/>
              <a:t>24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is the Monetary Policy different from the Fiscal Policy?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330825"/>
          </a:xfrm>
        </p:spPr>
        <p:txBody>
          <a:bodyPr/>
          <a:lstStyle/>
          <a:p>
            <a:r>
              <a:rPr lang="en-US" dirty="0" smtClean="0"/>
              <a:t>The Monetary Policy is different from Fiscal Policy as the former brings about a change in the economy by changing money supply and interest rate, whereas fiscal policy is a broader tool with the government. </a:t>
            </a:r>
          </a:p>
          <a:p>
            <a:r>
              <a:rPr lang="en-US" dirty="0" smtClean="0"/>
              <a:t>The Fiscal Policy can be used to overcome recession and control inflation. It may be defined as a deliberate change in government revenue and expenditure to influence the level of national output and prices. </a:t>
            </a:r>
          </a:p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D20D946-EAE1-4E09-9AC6-5E1639B884B1}" type="slidenum">
              <a:rPr lang="en-US" altLang="en-US" smtClean="0">
                <a:latin typeface="Arial" pitchFamily="34" charset="0"/>
              </a:rPr>
              <a:pPr/>
              <a:t>25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1416" y="1483244"/>
            <a:ext cx="7746090" cy="4873752"/>
          </a:xfrm>
        </p:spPr>
        <p:txBody>
          <a:bodyPr/>
          <a:lstStyle/>
          <a:p>
            <a:r>
              <a:rPr lang="en-US" dirty="0" smtClean="0"/>
              <a:t>Population = Labour force + Not in labour force</a:t>
            </a:r>
          </a:p>
          <a:p>
            <a:r>
              <a:rPr lang="en-US" dirty="0" smtClean="0"/>
              <a:t>Labour force = Employed (workforce) + Unemployed</a:t>
            </a:r>
          </a:p>
          <a:p>
            <a:r>
              <a:rPr lang="en-US" dirty="0" smtClean="0"/>
              <a:t>Unemployment rate = Unemployed / Labour </a:t>
            </a:r>
            <a:r>
              <a:rPr lang="en-US" dirty="0" smtClean="0"/>
              <a:t>force x 100</a:t>
            </a:r>
            <a:endParaRPr lang="en-US" dirty="0" smtClean="0"/>
          </a:p>
          <a:p>
            <a:r>
              <a:rPr lang="en-US" dirty="0" smtClean="0"/>
              <a:t>Labour force participation rate = Labour force / </a:t>
            </a:r>
            <a:r>
              <a:rPr lang="en-US" dirty="0" smtClean="0"/>
              <a:t>Population x 100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in Labour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Labour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Unempt</a:t>
                      </a:r>
                      <a:r>
                        <a:rPr lang="en-US" dirty="0" smtClean="0"/>
                        <a:t>.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90388730"/>
              </p:ext>
            </p:extLst>
          </p:nvPr>
        </p:nvGraphicFramePr>
        <p:xfrm>
          <a:off x="457200" y="1600200"/>
          <a:ext cx="7467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1993-94 (</a:t>
                      </a:r>
                      <a:r>
                        <a:rPr lang="en-US" dirty="0" err="1" smtClean="0"/>
                        <a:t>mn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1999-00 (</a:t>
                      </a:r>
                      <a:r>
                        <a:rPr lang="en-US" dirty="0" err="1" smtClean="0"/>
                        <a:t>mn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2004-05 (</a:t>
                      </a:r>
                      <a:r>
                        <a:rPr lang="en-US" dirty="0" err="1" smtClean="0"/>
                        <a:t>mn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Labour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469.06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374.45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457.82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unemployed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Unempt</a:t>
                      </a:r>
                      <a:r>
                        <a:rPr lang="en-US" dirty="0" smtClean="0"/>
                        <a:t>. Rate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9787571"/>
              </p:ext>
            </p:extLst>
          </p:nvPr>
        </p:nvGraphicFramePr>
        <p:xfrm>
          <a:off x="457200" y="1600200"/>
          <a:ext cx="7467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1993-94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1999-00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2004-05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Unempt</a:t>
                      </a:r>
                      <a:r>
                        <a:rPr lang="en-US" dirty="0" smtClean="0"/>
                        <a:t>.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Nature of inflation -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600" dirty="0" smtClean="0"/>
              <a:t>Inflation is a macro-economic phenomenon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600" dirty="0" smtClean="0"/>
              <a:t>It is measured as a rate of change in general price level over the years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600" dirty="0" smtClean="0"/>
              <a:t>Inflation decreases the value of money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600" dirty="0" smtClean="0"/>
              <a:t>Effect of inflation depend upon the rate of inflation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600" dirty="0" smtClean="0"/>
              <a:t>Various price indices try to measure the rate of inflation – Ex - Consumer price index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sz="2600" dirty="0" smtClean="0"/>
              <a:t>Inflation is measured by comparing the current price level with the base year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endParaRPr lang="en-US" sz="2600" dirty="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533415F-81C4-4159-8A0B-988F8015A80C}" type="slidenum">
              <a:rPr lang="en-US" altLang="en-US" smtClean="0">
                <a:latin typeface="Arial" pitchFamily="34" charset="0"/>
              </a:rPr>
              <a:pPr/>
              <a:t>3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Business </a:t>
            </a:r>
            <a:r>
              <a:rPr lang="en-US" altLang="en-US" dirty="0" smtClean="0"/>
              <a:t>cycles 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wave like fluctuations </a:t>
            </a:r>
            <a:r>
              <a:rPr lang="en-US" altLang="en-US" dirty="0" smtClean="0"/>
              <a:t>in economic </a:t>
            </a:r>
            <a:r>
              <a:rPr lang="en-US" altLang="en-US" dirty="0"/>
              <a:t>activities characterized by recurring phases of expansion and </a:t>
            </a:r>
            <a:r>
              <a:rPr lang="en-US" altLang="en-US" dirty="0" smtClean="0"/>
              <a:t>contraction</a:t>
            </a:r>
          </a:p>
          <a:p>
            <a:r>
              <a:rPr lang="en-US" dirty="0"/>
              <a:t>The economy of a nation moves in a cycle. Sometimes the economy grows and other times the economy shrinks. 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4873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/ trade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</a:t>
            </a:r>
            <a:r>
              <a:rPr lang="en-US" dirty="0"/>
              <a:t>important economic measures relate to these alternating periods of growth and </a:t>
            </a:r>
            <a:r>
              <a:rPr lang="en-US" dirty="0" smtClean="0"/>
              <a:t>decline 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GDP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Inflation rate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Unemployment rate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5518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83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 descr="Image result for business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781800" cy="3962400"/>
          </a:xfrm>
          <a:prstGeom prst="rect">
            <a:avLst/>
          </a:prstGeom>
          <a:noFill/>
          <a:effectLst>
            <a:glow rad="127000">
              <a:schemeClr val="accent1"/>
            </a:glow>
            <a:reflection blurRad="1270000" stA="45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457200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cap="small" dirty="0">
                <a:solidFill>
                  <a:schemeClr val="tx2"/>
                </a:solidFill>
              </a:rPr>
              <a:t>THE BUSINESS CYCLE</a:t>
            </a:r>
          </a:p>
        </p:txBody>
      </p:sp>
    </p:spTree>
    <p:extLst>
      <p:ext uri="{BB962C8B-B14F-4D97-AF65-F5344CB8AC3E}">
        <p14:creationId xmlns:p14="http://schemas.microsoft.com/office/powerpoint/2010/main" val="28031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900238" y="0"/>
            <a:ext cx="4392229" cy="551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BUSINESS CYCLE</a:t>
            </a:r>
          </a:p>
        </p:txBody>
      </p:sp>
      <p:pic>
        <p:nvPicPr>
          <p:cNvPr id="12292" name="Picture 4" descr="By Cy typ 5 yrs"/>
          <p:cNvPicPr>
            <a:picLocks noChangeAspect="1" noChangeArrowheads="1"/>
          </p:cNvPicPr>
          <p:nvPr/>
        </p:nvPicPr>
        <p:blipFill>
          <a:blip r:embed="rId2"/>
          <a:srcRect r="7240" b="-729"/>
          <a:stretch>
            <a:fillRect/>
          </a:stretch>
        </p:blipFill>
        <p:spPr bwMode="auto">
          <a:xfrm>
            <a:off x="381000" y="838201"/>
            <a:ext cx="8458200" cy="49672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286000" y="2133600"/>
            <a:ext cx="725488" cy="1146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28600" y="5756275"/>
            <a:ext cx="8458200" cy="114557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457200" indent="-457200">
              <a:lnSpc>
                <a:spcPct val="95000"/>
              </a:lnSpc>
            </a:pPr>
            <a:r>
              <a:rPr lang="en-US" sz="2400" dirty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recession</a:t>
            </a:r>
            <a:r>
              <a:rPr lang="en-US" sz="2400" dirty="0" smtClean="0"/>
              <a:t> </a:t>
            </a:r>
            <a:r>
              <a:rPr lang="en-US" sz="2400" dirty="0"/>
              <a:t>is 6 month period of decline in output, </a:t>
            </a:r>
            <a:r>
              <a:rPr lang="en-US" sz="2400" dirty="0" smtClean="0"/>
              <a:t>income, employment</a:t>
            </a:r>
            <a:r>
              <a:rPr lang="en-US" sz="2400" dirty="0"/>
              <a:t>, and trade. </a:t>
            </a:r>
            <a:r>
              <a:rPr lang="en-US" sz="2400" dirty="0">
                <a:solidFill>
                  <a:srgbClr val="FF0000"/>
                </a:solidFill>
              </a:rPr>
              <a:t>(If really bad…then depression)  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371600" y="1676400"/>
            <a:ext cx="15287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Inflation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953000" y="1676400"/>
            <a:ext cx="22526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Unemployment</a:t>
            </a:r>
          </a:p>
        </p:txBody>
      </p:sp>
      <p:sp>
        <p:nvSpPr>
          <p:cNvPr id="12298" name="AutoShape 10"/>
          <p:cNvSpPr>
            <a:spLocks/>
          </p:cNvSpPr>
          <p:nvPr/>
        </p:nvSpPr>
        <p:spPr bwMode="auto">
          <a:xfrm>
            <a:off x="5487988" y="3090863"/>
            <a:ext cx="157162" cy="300037"/>
          </a:xfrm>
          <a:prstGeom prst="rightBrace">
            <a:avLst>
              <a:gd name="adj1" fmla="val 159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5686425" y="2362200"/>
            <a:ext cx="409575" cy="817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300" name="AutoShape 12"/>
          <p:cNvSpPr>
            <a:spLocks/>
          </p:cNvSpPr>
          <p:nvPr/>
        </p:nvSpPr>
        <p:spPr bwMode="auto">
          <a:xfrm>
            <a:off x="3027363" y="3121025"/>
            <a:ext cx="244475" cy="312738"/>
          </a:xfrm>
          <a:prstGeom prst="leftBrace">
            <a:avLst>
              <a:gd name="adj1" fmla="val 27278"/>
              <a:gd name="adj2" fmla="val 5173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079500" y="4133850"/>
            <a:ext cx="2252663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Full employment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2565400" y="3384550"/>
            <a:ext cx="1260475" cy="900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111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3E311F-5D6C-4A65-9007-204C5507B1AC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7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utoUpdateAnimBg="0"/>
      <p:bldP spid="12296" grpId="0" autoUpdateAnimBg="0"/>
      <p:bldP spid="12297" grpId="0" autoUpdateAnimBg="0"/>
      <p:bldP spid="12298" grpId="0" animBg="1"/>
      <p:bldP spid="12299" grpId="0" animBg="1"/>
      <p:bldP spid="12300" grpId="0" animBg="1"/>
      <p:bldP spid="12301" grpId="0" autoUpdateAnimBg="0"/>
      <p:bldP spid="123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/>
              <a:t>phases </a:t>
            </a:r>
            <a:r>
              <a:rPr lang="en-US" dirty="0" smtClean="0"/>
              <a:t>of </a:t>
            </a:r>
            <a:r>
              <a:rPr lang="en-US" dirty="0"/>
              <a:t>the business cycle: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Expansion / Prosperity </a:t>
            </a:r>
            <a:r>
              <a:rPr lang="en-US" dirty="0" smtClean="0"/>
              <a:t>‐</a:t>
            </a:r>
            <a:r>
              <a:rPr lang="en-US" dirty="0"/>
              <a:t> Real GDP (production) growing and unemployment rate usually falls.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Peaks / Boom </a:t>
            </a:r>
            <a:r>
              <a:rPr lang="en-US" dirty="0" smtClean="0"/>
              <a:t>‐</a:t>
            </a:r>
            <a:r>
              <a:rPr lang="en-US" dirty="0"/>
              <a:t> Highest point of expansion. Economists can only measure once contraction begins.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Recession</a:t>
            </a:r>
            <a:r>
              <a:rPr lang="en-US" dirty="0" smtClean="0"/>
              <a:t> ‐</a:t>
            </a:r>
            <a:r>
              <a:rPr lang="en-US" dirty="0"/>
              <a:t> Real GDP (production) decreases for 6 consecutive months; unemployment rate usually increases. </a:t>
            </a:r>
            <a:r>
              <a:rPr lang="en-US" dirty="0">
                <a:solidFill>
                  <a:srgbClr val="FF0000"/>
                </a:solidFill>
              </a:rPr>
              <a:t>An extended recession is called a depression.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Troughs</a:t>
            </a:r>
            <a:r>
              <a:rPr lang="en-US" dirty="0" smtClean="0"/>
              <a:t> ‐</a:t>
            </a:r>
            <a:r>
              <a:rPr lang="en-US" dirty="0"/>
              <a:t> Lowest point of the recession. Economists can only measure once </a:t>
            </a:r>
            <a:r>
              <a:rPr lang="en-US" dirty="0" smtClean="0"/>
              <a:t>expansion / recovery / revival begins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dirty="0" smtClean="0"/>
              <a:t>S NEHRA ITE UNIT VI 6.1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of the following are parts of the business cycle except </a:t>
            </a:r>
            <a:r>
              <a:rPr lang="en-US" dirty="0" smtClean="0"/>
              <a:t>__________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Acceleration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35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Increasing </a:t>
            </a:r>
            <a:r>
              <a:rPr lang="en-US" smtClean="0"/>
              <a:t>globalization </a:t>
            </a:r>
            <a:r>
              <a:rPr lang="en-US" dirty="0"/>
              <a:t>suggests that </a:t>
            </a:r>
            <a:r>
              <a:rPr lang="en-US" dirty="0" smtClean="0"/>
              <a:t>countries business cycles </a:t>
            </a:r>
            <a:r>
              <a:rPr lang="en-US" dirty="0"/>
              <a:t>may be independent of one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Measurement of inflation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457200" indent="-457200" eaLnBrk="1" hangingPunct="1">
              <a:buFont typeface="Century Schoolbook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Price Index </a:t>
            </a:r>
            <a:r>
              <a:rPr lang="en-US" dirty="0" smtClean="0"/>
              <a:t>– </a:t>
            </a:r>
          </a:p>
          <a:p>
            <a:pPr marL="823913" lvl="1" indent="-457200" eaLnBrk="1" hangingPunct="1">
              <a:buFont typeface="Century Schoolbook"/>
              <a:buAutoNum type="alphaLcPeriod"/>
            </a:pPr>
            <a:r>
              <a:rPr lang="en-US" dirty="0" smtClean="0">
                <a:solidFill>
                  <a:srgbClr val="7030A0"/>
                </a:solidFill>
              </a:rPr>
              <a:t>Consumer Price Index (CPI) </a:t>
            </a:r>
            <a:r>
              <a:rPr lang="en-US" dirty="0" smtClean="0"/>
              <a:t>– Movements in consumer prices or retail prices are captured in the CPI – CPI (IW), CPI (NMUE), CPI (AL), CPI (Rural/Urban/Combined) </a:t>
            </a:r>
          </a:p>
          <a:p>
            <a:pPr marL="823913" lvl="1" indent="-457200" eaLnBrk="1" hangingPunct="1">
              <a:buFont typeface="Century Schoolbook"/>
              <a:buAutoNum type="alphaLcPeriod"/>
            </a:pPr>
            <a:r>
              <a:rPr lang="en-US" dirty="0" smtClean="0">
                <a:solidFill>
                  <a:srgbClr val="7030A0"/>
                </a:solidFill>
              </a:rPr>
              <a:t>Producer Price  Index (PPI) </a:t>
            </a:r>
            <a:r>
              <a:rPr lang="en-US" dirty="0" smtClean="0"/>
              <a:t>- </a:t>
            </a:r>
          </a:p>
          <a:p>
            <a:pPr marL="823913" lvl="1" indent="-457200" eaLnBrk="1" hangingPunct="1">
              <a:buFont typeface="Century Schoolbook"/>
              <a:buAutoNum type="alphaLcPeriod"/>
            </a:pPr>
            <a:r>
              <a:rPr lang="en-US" dirty="0" smtClean="0">
                <a:solidFill>
                  <a:srgbClr val="7030A0"/>
                </a:solidFill>
              </a:rPr>
              <a:t>Wholesale Price Index (WPI)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It measure the movements in the wholesale prices.</a:t>
            </a:r>
          </a:p>
          <a:p>
            <a:pPr marL="823913" lvl="1" indent="-457200" eaLnBrk="1" hangingPunct="1">
              <a:buFont typeface="Century Schoolbook"/>
              <a:buAutoNum type="alphaLcPeriod"/>
            </a:pPr>
            <a:r>
              <a:rPr lang="en-US" dirty="0" smtClean="0">
                <a:solidFill>
                  <a:srgbClr val="7030A0"/>
                </a:solidFill>
              </a:rPr>
              <a:t>GDP Deflator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It shows the cost of purchasing the items included in the GDP during the period relative to the cost of purchasing those same items during the base year.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540DBB3-2232-42C5-8E0D-AAC0E54290FB}" type="slidenum">
              <a:rPr lang="en-US" altLang="en-US" smtClean="0">
                <a:latin typeface="Arial" pitchFamily="34" charset="0"/>
              </a:rPr>
              <a:pPr/>
              <a:t>4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Inflation in India – weighting of CPI Combined (Rural + Urban) – base year 2010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83110534"/>
              </p:ext>
            </p:extLst>
          </p:nvPr>
        </p:nvGraphicFramePr>
        <p:xfrm>
          <a:off x="838200" y="1676400"/>
          <a:ext cx="7086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984"/>
                <a:gridCol w="24586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Food, beverages &amp; tobacco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Fuel &amp; 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Clothing, Bedding &amp; footwear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Miscellaneous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3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802686D-DD4F-4C01-B469-22064B5456F6}" type="slidenum">
              <a:rPr lang="en-US" altLang="en-US" smtClean="0">
                <a:latin typeface="Arial" pitchFamily="34" charset="0"/>
              </a:rPr>
              <a:pPr/>
              <a:t>5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04785"/>
          <a:ext cx="8458199" cy="6172214"/>
        </p:xfrm>
        <a:graphic>
          <a:graphicData uri="http://schemas.openxmlformats.org/drawingml/2006/table">
            <a:tbl>
              <a:tblPr/>
              <a:tblGrid>
                <a:gridCol w="1991646"/>
                <a:gridCol w="428581"/>
                <a:gridCol w="693296"/>
                <a:gridCol w="693296"/>
                <a:gridCol w="516820"/>
                <a:gridCol w="516820"/>
                <a:gridCol w="516820"/>
                <a:gridCol w="516820"/>
                <a:gridCol w="516820"/>
                <a:gridCol w="516820"/>
                <a:gridCol w="516820"/>
                <a:gridCol w="516820"/>
                <a:gridCol w="516820"/>
              </a:tblGrid>
              <a:tr h="182166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No. 18: Consumer Price Index (Base: 2010=100)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Group/Sub group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2013-14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Rural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Urban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Combined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Rural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Urban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Combined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Aug. 13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Jul. 14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Aug. 14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Aug. 13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Jul. 14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Aug. 14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Aug. 13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Jul. 14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Aug. 14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056" marR="7056" marT="7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 Food, beverages and tobacco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149.0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151.4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149.7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151.9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149.2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151.6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 Cereals and products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139.2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139.9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 Pulses and products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117.3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117.3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123.8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122.9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116.2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122.9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1.3 Oils and fats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1.4 Egg, fish and meat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147.0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157.8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 Milk and products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139.0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158.1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1.6 Condiments and spices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147.8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150.6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1.7 Vegetables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161.5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157.5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160.3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167.8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186.1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189.8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200.4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173.6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186.9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199.9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1.8 Fruits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147.2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152.1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150.3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183.2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185.7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181.0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181.2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147.9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182.3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183.8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1.9 Sugar etc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105.0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108.2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111.4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106.6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108.2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108.1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109.2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110.5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1.10 Non-alcoholic beverages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1.11 Prepared meals etc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147.7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61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1.12 Pan, tobacco and intoxicants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147.8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152.8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147.1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162.8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 Fuel and light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 Housing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 Clothing, bedding and footwear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151.7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152.6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4.1 Clothing and bedding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142.9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154.4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155.1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4.2 Footwear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149.2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150.1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139.4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 Miscellaneous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128.8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5.1 Medical care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122.6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123.6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122.8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128.1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122.5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5.2 Education, stationery etc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5.3 Recreation and amusement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116.4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117.8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118.3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115.6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61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5.4 Transport and communication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137.9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125.2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5.5 Personal care and effects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121.6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124.8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128.1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129.2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123.1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5.6 Household requisites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127.5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131.4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138.9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126.6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132.9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133.5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130.3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5.7 Others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148.4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156.9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158.1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159.2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160.4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144.6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157.8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159.0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General Index (All Groups)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136.4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133.3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135.4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146.7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141.9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143.0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134.6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143.7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145.1</a:t>
                      </a: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166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Source: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Central Statistics Office, Ministry of Statistics and Programme Implementation, Government of India.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56" marR="7056" marT="70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Weighting of WPI – Base year 2004-05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36135723"/>
              </p:ext>
            </p:extLst>
          </p:nvPr>
        </p:nvGraphicFramePr>
        <p:xfrm>
          <a:off x="457200" y="1600200"/>
          <a:ext cx="746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commodities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Primary products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Food articles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Fuel Group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Manufactured Products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F5BB3C4-98D6-45E9-AF02-210D3622DCEE}" type="slidenum">
              <a:rPr lang="en-US" altLang="en-US" smtClean="0">
                <a:latin typeface="Arial" pitchFamily="34" charset="0"/>
              </a:rPr>
              <a:pPr/>
              <a:t>7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cpi</a:t>
            </a:r>
            <a:r>
              <a:rPr lang="en-US" dirty="0" smtClean="0"/>
              <a:t> &amp; </a:t>
            </a:r>
            <a:r>
              <a:rPr lang="en-US" dirty="0" err="1" smtClean="0"/>
              <a:t>wpi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51653723"/>
              </p:ext>
            </p:extLst>
          </p:nvPr>
        </p:nvGraphicFramePr>
        <p:xfrm>
          <a:off x="454702" y="1093033"/>
          <a:ext cx="74676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2004-05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commodities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Published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Statistics Office (CSO) (Ministry of Statistics and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Implementation)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of Economic Adviser (Ministry of Commerce &amp; Industry)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 of food products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 of energy products(%)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Weightage of miscellaneous items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26.31</a:t>
                      </a:r>
                      <a:r>
                        <a:rPr lang="en-US" baseline="0" dirty="0" smtClean="0"/>
                        <a:t> (Services </a:t>
                      </a:r>
                      <a:r>
                        <a:rPr lang="en-US" baseline="0" dirty="0" smtClean="0"/>
                        <a:t>like transport, </a:t>
                      </a:r>
                      <a:r>
                        <a:rPr lang="en-US" baseline="0" dirty="0" err="1" smtClean="0"/>
                        <a:t>edu</a:t>
                      </a:r>
                      <a:r>
                        <a:rPr lang="en-US" baseline="0" dirty="0" smtClean="0"/>
                        <a:t>, health included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r>
                        <a:rPr lang="en-US" baseline="0" dirty="0" smtClean="0"/>
                        <a:t> not </a:t>
                      </a:r>
                      <a:r>
                        <a:rPr lang="en-US" baseline="0" dirty="0" smtClean="0"/>
                        <a:t>reflected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894024A-1B74-430B-AB26-DDEA164637E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Inflation rate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Shows how much prices have increased over the last 12 months</a:t>
            </a:r>
          </a:p>
          <a:p>
            <a:r>
              <a:rPr lang="en-US" dirty="0" smtClean="0"/>
              <a:t>Inflation rate = Current year’s index - last year’s index / last year’s index X 100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2E80CA-4841-4C50-84B3-AB4F896C40D0}" type="slidenum">
              <a:rPr lang="en-US" altLang="en-US" smtClean="0">
                <a:latin typeface="Arial" pitchFamily="34" charset="0"/>
              </a:rPr>
              <a:pPr/>
              <a:t>9</a:t>
            </a:fld>
            <a:endParaRPr lang="en-US" altLang="en-US" smtClean="0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S NEHRA ITE UNIT VI 6.1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787</TotalTime>
  <Words>2140</Words>
  <Application>Microsoft Office PowerPoint</Application>
  <PresentationFormat>On-screen Show (4:3)</PresentationFormat>
  <Paragraphs>720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Schoolbook</vt:lpstr>
      <vt:lpstr>Wingdings</vt:lpstr>
      <vt:lpstr>Wingdings 2</vt:lpstr>
      <vt:lpstr>Oriel</vt:lpstr>
      <vt:lpstr>6.1</vt:lpstr>
      <vt:lpstr>Inflation -</vt:lpstr>
      <vt:lpstr>Nature of inflation -</vt:lpstr>
      <vt:lpstr>Measurement of inflation</vt:lpstr>
      <vt:lpstr>Inflation in India – weighting of CPI Combined (Rural + Urban) – base year 2010</vt:lpstr>
      <vt:lpstr>PowerPoint Presentation</vt:lpstr>
      <vt:lpstr>Weighting of WPI – Base year 2004-05</vt:lpstr>
      <vt:lpstr>Comparison of cpi &amp; wpi</vt:lpstr>
      <vt:lpstr>Inflation rate</vt:lpstr>
      <vt:lpstr>Example - cpi</vt:lpstr>
      <vt:lpstr>Monthly Wholesale Price Index Base Year : 2004-05 = 100 </vt:lpstr>
      <vt:lpstr>inflation rate</vt:lpstr>
      <vt:lpstr>causes of inflation - </vt:lpstr>
      <vt:lpstr>B. supply side / cost push inflation-</vt:lpstr>
      <vt:lpstr>Control of inflation </vt:lpstr>
      <vt:lpstr>Monetary policy</vt:lpstr>
      <vt:lpstr>INSTRUMENTS OF MONETARY POLICY</vt:lpstr>
      <vt:lpstr>Bank Rate of Interest</vt:lpstr>
      <vt:lpstr>Cash Reserve Ratio</vt:lpstr>
      <vt:lpstr>Statutory Liquidity Ratio</vt:lpstr>
      <vt:lpstr> Open market Operations</vt:lpstr>
      <vt:lpstr>Margin Requirements</vt:lpstr>
      <vt:lpstr>Deficit Financing</vt:lpstr>
      <vt:lpstr>Fiscal Policy</vt:lpstr>
      <vt:lpstr> How is the Monetary Policy different from the Fiscal Policy?  </vt:lpstr>
      <vt:lpstr>Unemployment</vt:lpstr>
      <vt:lpstr>example</vt:lpstr>
      <vt:lpstr>Review question</vt:lpstr>
      <vt:lpstr>answer</vt:lpstr>
      <vt:lpstr>Business cycles </vt:lpstr>
      <vt:lpstr>Business / trade cycle</vt:lpstr>
      <vt:lpstr>PowerPoint Presentation</vt:lpstr>
      <vt:lpstr>PowerPoint Presentation</vt:lpstr>
      <vt:lpstr>four phases of the business cycle:</vt:lpstr>
      <vt:lpstr>Review question</vt:lpstr>
      <vt:lpstr>True / false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- 3</dc:title>
  <dc:creator>lnmiit</dc:creator>
  <cp:lastModifiedBy>LNMIIT</cp:lastModifiedBy>
  <cp:revision>86</cp:revision>
  <dcterms:created xsi:type="dcterms:W3CDTF">2013-10-25T07:01:09Z</dcterms:created>
  <dcterms:modified xsi:type="dcterms:W3CDTF">2015-10-29T05:01:35Z</dcterms:modified>
</cp:coreProperties>
</file>