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71" r:id="rId2"/>
    <p:sldId id="260" r:id="rId3"/>
    <p:sldId id="277" r:id="rId4"/>
    <p:sldId id="261" r:id="rId5"/>
    <p:sldId id="258" r:id="rId6"/>
    <p:sldId id="259" r:id="rId7"/>
    <p:sldId id="302" r:id="rId8"/>
    <p:sldId id="264" r:id="rId9"/>
    <p:sldId id="265" r:id="rId10"/>
    <p:sldId id="304" r:id="rId11"/>
    <p:sldId id="303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ED460-CBC2-4C41-9D7B-92F2408385E6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CBEFF-C20C-4F8D-805B-1E5A05AAF6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BEFF-C20C-4F8D-805B-1E5A05AAF6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C75BCF-E456-4150-BBBE-F4AB9AAFC2A0}" type="datetime1">
              <a:rPr lang="en-US" smtClean="0"/>
              <a:t>10/30/2015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6A95-8911-42AA-B95C-182CBA002C61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7A54-A6A5-4C21-A9BE-8BFC2DA5D2E8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28C67A-2CF4-49A8-B795-251407DE5519}" type="datetime1">
              <a:rPr lang="en-US" smtClean="0"/>
              <a:t>10/30/2015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55D8CFD-43AE-4B78-A1C6-B6AAC964B4BF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01A2-1384-4BAD-8588-75DE029BD337}" type="datetime1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22D-9239-4272-BBEA-B31D72BCA7E6}" type="datetime1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948861-CC44-4C69-BF25-77F87A643A6F}" type="datetime1">
              <a:rPr lang="en-US" smtClean="0"/>
              <a:t>10/30/2015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1C08-7378-4C04-B8E3-A01DABCB518E}" type="datetime1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308FCE-C7BF-4ECB-AD52-2E7B3F9AB67D}" type="datetime1">
              <a:rPr lang="en-US" smtClean="0"/>
              <a:t>10/30/2015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4A2A0B-8241-4E44-8434-496759B5B13A}" type="datetime1">
              <a:rPr lang="en-US" smtClean="0"/>
              <a:t>10/30/2015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3BA480-9EF6-43C1-88F6-55CD196CD7D8}" type="datetime1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S NEHRA ITE UNIT VI 6.2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0613A9-5058-4492-BA72-FEBD7D867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6.2 Balance of Payments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United States government sells military hardware to Saudi Arabia, the transaction would be recorded on the U.S. balance of payments as 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Current account debit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Current </a:t>
            </a:r>
            <a:r>
              <a:rPr lang="en-US" dirty="0"/>
              <a:t>account credit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Capital </a:t>
            </a:r>
            <a:r>
              <a:rPr lang="en-US" dirty="0"/>
              <a:t>account debit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Capital </a:t>
            </a:r>
            <a:r>
              <a:rPr lang="en-US" dirty="0"/>
              <a:t>account credit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the balance-of-payments statements, merchandise imports are classified in the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Current </a:t>
            </a:r>
            <a:r>
              <a:rPr lang="en-US" dirty="0" smtClean="0"/>
              <a:t>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Capital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Unilateral transfer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Official settlements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year 2000, Bangladesh imported $9,057 </a:t>
            </a:r>
            <a:r>
              <a:rPr lang="en-US" dirty="0" err="1" smtClean="0"/>
              <a:t>Mn</a:t>
            </a:r>
            <a:r>
              <a:rPr lang="en-US" dirty="0" smtClean="0"/>
              <a:t>. Worth of goods and exported $6,585 </a:t>
            </a:r>
            <a:r>
              <a:rPr lang="en-US" dirty="0" err="1" smtClean="0"/>
              <a:t>Mn</a:t>
            </a:r>
            <a:r>
              <a:rPr lang="en-US" dirty="0" smtClean="0"/>
              <a:t> worth of goods? What was its BOT?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of Payments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en-US" dirty="0" smtClean="0"/>
              <a:t>BOP </a:t>
            </a:r>
            <a:r>
              <a:rPr lang="en-US" dirty="0"/>
              <a:t>refers to a systematic record of all economic transactions between the residents of the country and the rest of the world during a given period of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an important statement reflecting the integration of domestic economy with the global economy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structure of balance </a:t>
            </a:r>
            <a:r>
              <a:rPr lang="en-US" sz="3200" dirty="0"/>
              <a:t>of </a:t>
            </a:r>
            <a:r>
              <a:rPr lang="en-US" sz="3200" dirty="0" smtClean="0"/>
              <a:t>payment </a:t>
            </a:r>
            <a:r>
              <a:rPr lang="en-US" sz="3200" dirty="0"/>
              <a:t>account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906963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 smtClean="0"/>
              <a:t>Credits (+) </a:t>
            </a:r>
            <a:r>
              <a:rPr lang="en-US" sz="1600" dirty="0"/>
              <a:t>(Receipts)                                                                           </a:t>
            </a:r>
            <a:r>
              <a:rPr lang="en-US" sz="1600" dirty="0" smtClean="0"/>
              <a:t>Debits (-) (Payments)</a:t>
            </a:r>
            <a:endParaRPr lang="en-US" sz="16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/>
              <a:t>                                                         </a:t>
            </a:r>
            <a:r>
              <a:rPr lang="en-US" sz="1600" dirty="0">
                <a:solidFill>
                  <a:srgbClr val="FF0000"/>
                </a:solidFill>
              </a:rPr>
              <a:t>Current Account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7030A0"/>
                </a:solidFill>
              </a:rPr>
              <a:t>Exports   </a:t>
            </a:r>
            <a:r>
              <a:rPr lang="en-US" sz="1600" dirty="0"/>
              <a:t>                                                                                                 </a:t>
            </a:r>
            <a:r>
              <a:rPr lang="en-US" sz="1600" dirty="0">
                <a:solidFill>
                  <a:srgbClr val="7030A0"/>
                </a:solidFill>
              </a:rPr>
              <a:t>  Imports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600" dirty="0" smtClean="0"/>
              <a:t>1. Goods                                                                                              	1. Goods</a:t>
            </a:r>
            <a:endParaRPr lang="en-US" sz="16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1600" dirty="0" smtClean="0"/>
              <a:t>2. Services                                                                                           	2. Services</a:t>
            </a:r>
            <a:endParaRPr lang="en-US" sz="16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1600" dirty="0" smtClean="0"/>
              <a:t>3. Investment income					3. Investment income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600" dirty="0" smtClean="0"/>
              <a:t>4. Transfer </a:t>
            </a:r>
            <a:r>
              <a:rPr lang="en-US" sz="1600" dirty="0"/>
              <a:t>payments                                                                         </a:t>
            </a:r>
            <a:r>
              <a:rPr lang="en-US" sz="1600" dirty="0" smtClean="0"/>
              <a:t>	4. Transfer payments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600" dirty="0" smtClean="0"/>
              <a:t>                                                                      </a:t>
            </a:r>
            <a:endParaRPr lang="en-US" sz="16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/>
              <a:t>                                                          </a:t>
            </a:r>
            <a:r>
              <a:rPr lang="en-US" sz="1600" dirty="0">
                <a:solidFill>
                  <a:srgbClr val="FF0000"/>
                </a:solidFill>
              </a:rPr>
              <a:t>Capital Account       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 smtClean="0"/>
              <a:t>1. Borrowing </a:t>
            </a:r>
            <a:r>
              <a:rPr lang="en-US" sz="1600" dirty="0"/>
              <a:t>from                                                                    </a:t>
            </a:r>
            <a:r>
              <a:rPr lang="en-US" sz="1600" dirty="0" smtClean="0"/>
              <a:t> 1. Lending </a:t>
            </a:r>
            <a:r>
              <a:rPr lang="en-US" sz="1600" dirty="0"/>
              <a:t>to Foreign </a:t>
            </a:r>
            <a:r>
              <a:rPr lang="en-US" sz="1600" dirty="0" smtClean="0"/>
              <a:t>Countries</a:t>
            </a:r>
            <a:endParaRPr lang="en-US" sz="16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/>
              <a:t>Foreign countries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 smtClean="0"/>
              <a:t>2. Investments 				            2. Investments in  Foreign </a:t>
            </a:r>
            <a:endParaRPr lang="en-US" sz="16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1600" dirty="0" smtClean="0"/>
              <a:t>by </a:t>
            </a:r>
            <a:r>
              <a:rPr lang="en-US" sz="1600" dirty="0"/>
              <a:t>Foreign </a:t>
            </a:r>
            <a:r>
              <a:rPr lang="en-US" sz="1600" dirty="0" smtClean="0"/>
              <a:t>countries (FDI/FII)				     countries (FDI/FII)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Official Settlement </a:t>
            </a:r>
            <a:r>
              <a:rPr lang="en-US" sz="1600" dirty="0">
                <a:solidFill>
                  <a:srgbClr val="FF0000"/>
                </a:solidFill>
              </a:rPr>
              <a:t>Account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 smtClean="0"/>
              <a:t>1. Increase </a:t>
            </a:r>
            <a:r>
              <a:rPr lang="en-US" sz="1600" dirty="0"/>
              <a:t>in Foreign Official Holdings                                   </a:t>
            </a:r>
            <a:r>
              <a:rPr lang="en-US" sz="1600" dirty="0" smtClean="0"/>
              <a:t>1. Increase </a:t>
            </a:r>
            <a:r>
              <a:rPr lang="en-US" sz="1600" dirty="0"/>
              <a:t>in Official Reserve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/>
              <a:t>                                                                                                   </a:t>
            </a:r>
            <a:r>
              <a:rPr lang="en-US" sz="1600" dirty="0" smtClean="0"/>
              <a:t>    of </a:t>
            </a:r>
            <a:r>
              <a:rPr lang="en-US" sz="1600" dirty="0"/>
              <a:t>Gold and Foreign </a:t>
            </a:r>
            <a:r>
              <a:rPr lang="en-US" sz="1600" dirty="0" smtClean="0"/>
              <a:t>Currencies</a:t>
            </a:r>
            <a:endParaRPr lang="en-US" sz="16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/>
              <a:t>                                                        </a:t>
            </a:r>
            <a:r>
              <a:rPr lang="en-US" sz="1600" dirty="0">
                <a:solidFill>
                  <a:srgbClr val="FF0000"/>
                </a:solidFill>
              </a:rPr>
              <a:t>Errors and Omissions                                                                      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/ Components of BOP -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dirty="0"/>
              <a:t>It is usually composed of two sections </a:t>
            </a:r>
            <a:r>
              <a:rPr lang="en-US" dirty="0" smtClean="0"/>
              <a:t>-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Current account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Capital account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Current Account </a:t>
            </a:r>
            <a:r>
              <a:rPr lang="en-US" dirty="0"/>
              <a:t>– It records the following </a:t>
            </a:r>
            <a:r>
              <a:rPr lang="en-US" dirty="0" smtClean="0"/>
              <a:t>items </a:t>
            </a:r>
            <a:r>
              <a:rPr lang="en-US" dirty="0"/>
              <a:t>-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Visible items of trade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Invisible items of trade </a:t>
            </a:r>
            <a:endParaRPr lang="en-US" dirty="0" smtClean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Investment income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Unilateral </a:t>
            </a:r>
            <a:r>
              <a:rPr lang="en-US" dirty="0"/>
              <a:t>Transfers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/>
              <a:t>Balance of Trade -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term balance of </a:t>
            </a:r>
            <a:r>
              <a:rPr lang="en-US" dirty="0" smtClean="0"/>
              <a:t>trade </a:t>
            </a:r>
            <a:r>
              <a:rPr lang="en-US" dirty="0"/>
              <a:t>denotes the difference between the exports and imports of </a:t>
            </a:r>
            <a:r>
              <a:rPr lang="en-US" dirty="0" smtClean="0"/>
              <a:t>visible goods in  a </a:t>
            </a:r>
            <a:r>
              <a:rPr lang="en-US" dirty="0"/>
              <a:t>country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Visible </a:t>
            </a:r>
            <a:r>
              <a:rPr lang="en-US" dirty="0">
                <a:solidFill>
                  <a:srgbClr val="FF0000"/>
                </a:solidFill>
              </a:rPr>
              <a:t>goods </a:t>
            </a:r>
            <a:r>
              <a:rPr lang="en-US" dirty="0"/>
              <a:t>– Include material goods which can be seen, touched, counted, measured, </a:t>
            </a:r>
            <a:r>
              <a:rPr lang="en-US" dirty="0" smtClean="0"/>
              <a:t>weighed</a:t>
            </a:r>
          </a:p>
          <a:p>
            <a:r>
              <a:rPr lang="en-US" dirty="0" smtClean="0"/>
              <a:t>BOT = Export of visible goods – Import of visible goods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balance of Trade -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Favourable BOT – Exports &gt; Imports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Unfavourable BOT – Imports &gt; Exports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Equilibrium BOT – Exports = Imports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BOP on current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country may export and import both visible and invisible items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Invisible goods </a:t>
            </a:r>
            <a:r>
              <a:rPr lang="en-US" dirty="0" smtClean="0"/>
              <a:t>– Include different kinds of services such as transport, banking, insurance etc.</a:t>
            </a:r>
          </a:p>
          <a:p>
            <a:r>
              <a:rPr lang="en-US" dirty="0" smtClean="0"/>
              <a:t>BOP on current account = BOT (</a:t>
            </a:r>
            <a:r>
              <a:rPr lang="en-US" dirty="0" err="1" smtClean="0"/>
              <a:t>visibles</a:t>
            </a:r>
            <a:r>
              <a:rPr lang="en-US" dirty="0" smtClean="0"/>
              <a:t>) + Balance of Invisibles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BOP always balances -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accounting sense, BOP of a country is always in equilibrium.</a:t>
            </a:r>
          </a:p>
          <a:p>
            <a:r>
              <a:rPr lang="en-US"/>
              <a:t>It is because of the reason that BOP is prepared in terms of credits and debits based on double entry book keeping system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 / disequilibrium </a:t>
            </a:r>
            <a:r>
              <a:rPr lang="en-US" dirty="0"/>
              <a:t>in BOP -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R – P</a:t>
            </a:r>
          </a:p>
          <a:p>
            <a:r>
              <a:rPr lang="en-US" dirty="0"/>
              <a:t>B – Balance of Payments</a:t>
            </a:r>
          </a:p>
          <a:p>
            <a:r>
              <a:rPr lang="en-US" dirty="0"/>
              <a:t>R – Receipts from abroad</a:t>
            </a:r>
          </a:p>
          <a:p>
            <a:r>
              <a:rPr lang="en-US" dirty="0"/>
              <a:t>P – Payments made abroad</a:t>
            </a:r>
          </a:p>
          <a:p>
            <a:r>
              <a:rPr lang="en-US" dirty="0" smtClean="0"/>
              <a:t>Deficit /Unfavorable </a:t>
            </a:r>
            <a:r>
              <a:rPr lang="en-US" dirty="0"/>
              <a:t>BOP = R  &lt; </a:t>
            </a:r>
            <a:r>
              <a:rPr lang="en-US" dirty="0" smtClean="0"/>
              <a:t>P – It happens when the balance in current account and capital account together is negative</a:t>
            </a:r>
          </a:p>
          <a:p>
            <a:r>
              <a:rPr lang="en-US" dirty="0" smtClean="0"/>
              <a:t>Surplus / Favorable BOP = R &gt;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13A9-5058-4492-BA72-FEBD7D86781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6.2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827</TotalTime>
  <Words>499</Words>
  <Application>Microsoft Office PowerPoint</Application>
  <PresentationFormat>On-screen Show (4:3)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Wingdings</vt:lpstr>
      <vt:lpstr>Wingdings 2</vt:lpstr>
      <vt:lpstr>Oriel</vt:lpstr>
      <vt:lpstr>6.2 Balance of Payments</vt:lpstr>
      <vt:lpstr>Balance of Payments </vt:lpstr>
      <vt:lpstr>structure of balance of payment account</vt:lpstr>
      <vt:lpstr>Structure / Components of BOP -</vt:lpstr>
      <vt:lpstr>Balance of Trade -</vt:lpstr>
      <vt:lpstr>Types of balance of Trade -</vt:lpstr>
      <vt:lpstr>BOP on current account</vt:lpstr>
      <vt:lpstr>BOP always balances -</vt:lpstr>
      <vt:lpstr>Imbalance / disequilibrium in BOP -</vt:lpstr>
      <vt:lpstr>Review question</vt:lpstr>
      <vt:lpstr>Review question</vt:lpstr>
      <vt:lpstr>Review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lnmiit</dc:creator>
  <cp:lastModifiedBy>LNMIIT</cp:lastModifiedBy>
  <cp:revision>141</cp:revision>
  <dcterms:created xsi:type="dcterms:W3CDTF">2013-10-30T05:28:25Z</dcterms:created>
  <dcterms:modified xsi:type="dcterms:W3CDTF">2015-10-30T10:23:15Z</dcterms:modified>
</cp:coreProperties>
</file>