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22"/>
  </p:notesMasterIdLst>
  <p:sldIdLst>
    <p:sldId id="291" r:id="rId2"/>
    <p:sldId id="256" r:id="rId3"/>
    <p:sldId id="264" r:id="rId4"/>
    <p:sldId id="292" r:id="rId5"/>
    <p:sldId id="294" r:id="rId6"/>
    <p:sldId id="265" r:id="rId7"/>
    <p:sldId id="266" r:id="rId8"/>
    <p:sldId id="267" r:id="rId9"/>
    <p:sldId id="269" r:id="rId10"/>
    <p:sldId id="270" r:id="rId11"/>
    <p:sldId id="268" r:id="rId12"/>
    <p:sldId id="271" r:id="rId13"/>
    <p:sldId id="272" r:id="rId14"/>
    <p:sldId id="273" r:id="rId15"/>
    <p:sldId id="274" r:id="rId16"/>
    <p:sldId id="275" r:id="rId17"/>
    <p:sldId id="263" r:id="rId18"/>
    <p:sldId id="293" r:id="rId19"/>
    <p:sldId id="295" r:id="rId20"/>
    <p:sldId id="29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1B91AB2-CE3C-4C5B-BA28-2D1D6FFBB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90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91AB2-CE3C-4C5B-BA28-2D1D6FFBBA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738E4-8057-41A2-8C40-F18B8A4154C7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54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A7178-C286-45D4-A7F1-FC2D61190E92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CBF02-CE27-4B83-95C3-3FC33F56AD1E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72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E4435-8255-4906-8DD4-C796DE2A8398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58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5CDA5-7E30-4FBE-B258-408029108FD7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31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F3A81-BEFD-4C45-9A64-EA9819DCD203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2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77186-A487-4543-B093-A59B5A72884E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7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27E62-C84A-4C80-A2EA-72CF498F922E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9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2626F-1671-4C75-A56F-EDFDD8DEFA38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8EF76-3A46-4A05-91A9-F8DFF6C7DDEC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0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E6FE81-825A-4E42-9ABD-E350D4D1C37B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6F8B1-ACD7-4DCC-8312-5AFEC063686B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2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3F0B4-9538-46A0-B3EF-0D3905FEE040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396EF-05C5-474B-B57B-FAB69974564D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EF888-F3BA-4CAD-BE35-7081F900E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4810E-28EF-440D-9B75-89118D211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CC42F-74DA-43F6-AE4F-B7F2A5C72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A91F2FC-13FE-4325-B51A-98E14B0BB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9DFE7-85F8-42BB-9F99-91E2542F9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9004-A295-4FE9-8A57-872E1A137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F5167-8F67-4485-B7F7-608EEDE9A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9D1A10-D621-46FE-86AD-9A4F6DA7E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61611-DF6A-40A8-BB33-6E4BF16C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950D09F-F6DE-4C6C-A296-A186469EB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0DCBCE6-4BBF-40D3-ACC1-AF14F1930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4AFFED-8FCC-4F91-8D7D-4D0D2BE36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53" r:id="rId4"/>
    <p:sldLayoutId id="2147483754" r:id="rId5"/>
    <p:sldLayoutId id="2147483761" r:id="rId6"/>
    <p:sldLayoutId id="2147483755" r:id="rId7"/>
    <p:sldLayoutId id="2147483762" r:id="rId8"/>
    <p:sldLayoutId id="2147483763" r:id="rId9"/>
    <p:sldLayoutId id="2147483756" r:id="rId10"/>
    <p:sldLayoutId id="214748375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Unit - ii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smtClean="0"/>
              <a:t>2.2 Supply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Supply Curve</a:t>
            </a:r>
          </a:p>
        </p:txBody>
      </p:sp>
      <p:pic>
        <p:nvPicPr>
          <p:cNvPr id="21507" name="Picture 3" descr="d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0"/>
            <a:ext cx="4324350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Assumptions of the law -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No change in the price of related goods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No change in the state of technology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No change in the goals of the firm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No change in the price of factors of production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No change in the expected price of the commodity by the producer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Why does supply curve slope upwards?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FF"/>
                </a:solidFill>
              </a:rPr>
              <a:t>Law of diminishing marginal productivity</a:t>
            </a:r>
            <a:r>
              <a:rPr lang="en-US" smtClean="0"/>
              <a:t> – Marginal unit increases cost. So more will be supplied at higher price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FF"/>
                </a:solidFill>
              </a:rPr>
              <a:t>Change in stock</a:t>
            </a:r>
            <a:r>
              <a:rPr lang="en-US" smtClean="0"/>
              <a:t> – If price rises, sellers are ready to sell more from their old stocks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FF"/>
                </a:solidFill>
              </a:rPr>
              <a:t>Profit and loss</a:t>
            </a:r>
            <a:r>
              <a:rPr lang="en-US" smtClean="0"/>
              <a:t> –  If Price rises, supply will increase and profit will go up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FF"/>
                </a:solidFill>
              </a:rPr>
              <a:t>Entry and exit of new firms</a:t>
            </a:r>
            <a:r>
              <a:rPr lang="en-US" smtClean="0"/>
              <a:t> – If profit, new firms will enter and supply will increase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endParaRPr lang="en-US" smtClean="0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Exceptions of the law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dirty="0" smtClean="0"/>
              <a:t>Future expectations about change in the price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dirty="0" smtClean="0"/>
              <a:t>In case of agricultural goods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dirty="0" smtClean="0"/>
              <a:t>In case of perishable goods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dirty="0" smtClean="0"/>
              <a:t>Goods of auction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dirty="0" smtClean="0"/>
              <a:t>In case of rare goods – Ex- Poems, Paintings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dirty="0" smtClean="0"/>
              <a:t>In case of backward countries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Changes in supply -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Movements along the same supply curve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Shifts in supply curve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8" y="381001"/>
            <a:ext cx="8458200" cy="838200"/>
          </a:xfrm>
        </p:spPr>
        <p:txBody>
          <a:bodyPr>
            <a:normAutofit fontScale="90000"/>
          </a:bodyPr>
          <a:lstStyle/>
          <a:p>
            <a:pPr marL="800100" indent="-800100" eaLnBrk="1" fontAlgn="auto" hangingPunct="1">
              <a:spcAft>
                <a:spcPts val="0"/>
              </a:spcAft>
              <a:defRPr/>
            </a:pPr>
            <a:r>
              <a:rPr lang="en-US" sz="3100" dirty="0" smtClean="0"/>
              <a:t>Movements </a:t>
            </a:r>
            <a:r>
              <a:rPr lang="en-US" sz="3100" dirty="0"/>
              <a:t>along the same supply curve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305800" cy="5410200"/>
          </a:xfrm>
        </p:spPr>
        <p:txBody>
          <a:bodyPr/>
          <a:lstStyle/>
          <a:p>
            <a:pPr marL="571500" indent="-571500" eaLnBrk="1" hangingPunct="1"/>
            <a:r>
              <a:rPr lang="en-US" sz="2800" dirty="0" smtClean="0"/>
              <a:t>When the supply of a commodity changes due to change in its price, it is reflected by different points on a supply curve which is called as </a:t>
            </a:r>
            <a:r>
              <a:rPr lang="en-US" sz="2800" dirty="0" smtClean="0">
                <a:solidFill>
                  <a:srgbClr val="FF0000"/>
                </a:solidFill>
              </a:rPr>
              <a:t>movement along the same supply curve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</a:p>
          <a:p>
            <a:pPr marL="571500" indent="-571500" eaLnBrk="1" hangingPunct="1"/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Types - 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z="2800" dirty="0" smtClean="0"/>
              <a:t>Other things being equal, when supply of a commodity expands due to rise in its price, it is called extension of supply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z="2800" dirty="0" smtClean="0"/>
              <a:t>Other things being equal, when the supply of a commodity falls a result of fall in its price, it is called contraction of supply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Shifts in supply curve -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71500" indent="-571500" eaLnBrk="1" hangingPunct="1"/>
            <a:r>
              <a:rPr lang="en-US" smtClean="0"/>
              <a:t>When the supply of a commodity changes due to the factors other than the price, it is called </a:t>
            </a:r>
            <a:r>
              <a:rPr lang="en-US" smtClean="0">
                <a:solidFill>
                  <a:srgbClr val="FF0000"/>
                </a:solidFill>
              </a:rPr>
              <a:t>change / shift in supply</a:t>
            </a:r>
            <a:r>
              <a:rPr lang="en-US" smtClean="0"/>
              <a:t>. </a:t>
            </a:r>
          </a:p>
          <a:p>
            <a:pPr marL="571500" indent="-571500" eaLnBrk="1" hangingPunct="1"/>
            <a:r>
              <a:rPr lang="en-US" smtClean="0"/>
              <a:t>Types –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When more quantity is supplies at the same price, the situation is called as increase in supply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When less quantity is supplied at the same price , the situation is called as decrease in supply </a:t>
            </a:r>
          </a:p>
          <a:p>
            <a:pPr marL="571500" indent="-571500" eaLnBrk="1" hangingPunct="1"/>
            <a:endParaRPr lang="en-US" smtClean="0">
              <a:solidFill>
                <a:srgbClr val="FF00FF"/>
              </a:solidFill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Change in supply vs. change in quantity supplied</a:t>
            </a:r>
          </a:p>
        </p:txBody>
      </p:sp>
      <p:pic>
        <p:nvPicPr>
          <p:cNvPr id="23555" name="Picture 3" descr="d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9900"/>
            <a:ext cx="44958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 descr="d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048000"/>
            <a:ext cx="4038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3400" y="2438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         Change in supply		Change in quantity supplied</a:t>
            </a:r>
          </a:p>
        </p:txBody>
      </p:sp>
      <p:sp>
        <p:nvSpPr>
          <p:cNvPr id="23559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9D1A10-D621-46FE-86AD-9A4F6DA7EB6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2457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A company produces steel </a:t>
            </a:r>
            <a:r>
              <a:rPr lang="en-US" i="1" smtClean="0"/>
              <a:t>almirahs </a:t>
            </a:r>
            <a:r>
              <a:rPr lang="en-US" smtClean="0"/>
              <a:t>of a given type, dimension and quality. </a:t>
            </a:r>
            <a:r>
              <a:rPr lang="en-US" i="1" smtClean="0"/>
              <a:t>The </a:t>
            </a:r>
            <a:r>
              <a:rPr lang="en-US" smtClean="0"/>
              <a:t>market price of steel rises by 20 per cent. Illustrate how this would affect the company’s supply curve of </a:t>
            </a:r>
            <a:r>
              <a:rPr lang="en-US" i="1" smtClean="0"/>
              <a:t>almirahs?</a:t>
            </a:r>
            <a:endParaRPr lang="en-US" smtClean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of the following would shift the supply curve for energy drinks to the left? 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dirty="0" smtClean="0"/>
              <a:t>a decrease in the expected future price of energy drinks 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dirty="0" smtClean="0"/>
              <a:t>an increase in consumer income (assuming that energy drinks are normal goods) 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dirty="0" smtClean="0"/>
              <a:t>a decrease in the number of firms that produce energy drinks 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dirty="0" smtClean="0"/>
              <a:t>a decrease in the price of an input used to produce energy drinks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Supply -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71500" indent="-571500" eaLnBrk="1" hangingPunct="1"/>
            <a:r>
              <a:rPr lang="en-US" sz="2600" smtClean="0"/>
              <a:t>The quantity offered for sale at a particular price and during a particular time by the producer.</a:t>
            </a:r>
          </a:p>
          <a:p>
            <a:pPr marL="571500" indent="-571500" eaLnBrk="1" hangingPunct="1"/>
            <a:r>
              <a:rPr lang="en-US" sz="2600" smtClean="0"/>
              <a:t>THREE elements of supply –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z="2600" smtClean="0"/>
              <a:t>Quantity supplied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z="2600" smtClean="0"/>
              <a:t>Price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z="2600" smtClean="0"/>
              <a:t>Period of time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- identify movement or shift in supply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During a real estate boom that causes houses prices to rise, more homeowners put their houses up for sale.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 watermelon farmers open temporary roadside stands during harvest season.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Indian government establishes a new regulation that all seat belts in front as well as in the backseat must contain airbags.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government offers tax incentives  to mobile manufacturing firms under the Made in India programme.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Factors affecting / </a:t>
            </a:r>
            <a:r>
              <a:rPr lang="en-US" sz="3200" dirty="0" smtClean="0"/>
              <a:t>Influencing/ Determinants </a:t>
            </a:r>
            <a:r>
              <a:rPr lang="en-US" sz="3200" dirty="0"/>
              <a:t>of Supply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 fontScale="92500" lnSpcReduction="20000"/>
          </a:bodyPr>
          <a:lstStyle/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Price of the </a:t>
            </a:r>
            <a:r>
              <a:rPr lang="en-US" sz="2800" dirty="0" smtClean="0"/>
              <a:t>commodity -</a:t>
            </a:r>
            <a:endParaRPr lang="en-US" sz="2800" dirty="0"/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Price of other commodity – </a:t>
            </a:r>
            <a:r>
              <a:rPr lang="en-US" sz="2800" dirty="0" smtClean="0"/>
              <a:t>Football Vs volleyball, </a:t>
            </a:r>
            <a:r>
              <a:rPr lang="en-US" sz="2800" dirty="0"/>
              <a:t>Price of computer hardware and supply of software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Goal of the firm – Profit / Sales maximization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Prices of factors of production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State of technology – Picture </a:t>
            </a:r>
            <a:r>
              <a:rPr lang="en-US" sz="2800" dirty="0" smtClean="0"/>
              <a:t>tube /panel  </a:t>
            </a:r>
            <a:r>
              <a:rPr lang="en-US" sz="2800" dirty="0"/>
              <a:t>price and </a:t>
            </a:r>
            <a:r>
              <a:rPr lang="en-US" sz="2800" dirty="0" smtClean="0"/>
              <a:t>CTV/LCD </a:t>
            </a:r>
            <a:r>
              <a:rPr lang="en-US" sz="2800" dirty="0"/>
              <a:t>price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Future expectations regarding the price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Natural factors </a:t>
            </a:r>
            <a:r>
              <a:rPr lang="en-US" sz="2800" dirty="0" smtClean="0"/>
              <a:t>– Rainfall</a:t>
            </a:r>
            <a:r>
              <a:rPr lang="en-US" sz="2800" dirty="0"/>
              <a:t>, Soil, Climatic conditions</a:t>
            </a:r>
          </a:p>
          <a:p>
            <a:pPr marL="571500" indent="-5715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Government policies - Taxes and Subsidies </a:t>
            </a:r>
          </a:p>
          <a:p>
            <a:pPr marL="839788" lvl="1" indent="-36830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Euro norms for vehicles, Removal of quantitative restrictions on the trade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Factors affecting the supply of Indian  software export services?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Farmers can plant either corn or soybeans in their fields. Which of the following would cause the supply of soybeans to increase? 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dirty="0" smtClean="0"/>
              <a:t>an increase in the price of soybeans 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dirty="0" smtClean="0"/>
              <a:t>a decrease in the price of corn 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dirty="0" smtClean="0"/>
              <a:t>an increase in the demand for corn </a:t>
            </a:r>
          </a:p>
          <a:p>
            <a:pPr marL="823913" lvl="1" indent="-457200">
              <a:buFont typeface="+mj-lt"/>
              <a:buAutoNum type="alphaLcParenR"/>
            </a:pPr>
            <a:r>
              <a:rPr lang="en-US" dirty="0" smtClean="0"/>
              <a:t>an increase in the price of soybean seeds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 NEHRA  ITE UNIT II 2.2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Supply function -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It expresses the functional relationship between the supply of a commodity and its various determinants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Law of Supply -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Other things being equal, the quantity supplied of a commodity varies directly with its price.</a:t>
            </a:r>
          </a:p>
          <a:p>
            <a:pPr eaLnBrk="1" hangingPunct="1"/>
            <a:r>
              <a:rPr lang="en-US" smtClean="0"/>
              <a:t>In other words, when price of a commodity rises, supply increases and vice-versa.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Supply schedule – A tabular representation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Individual supply schedule </a:t>
            </a:r>
            <a:r>
              <a:rPr lang="en-US" smtClean="0"/>
              <a:t>– Shows individual quantities of a commodity that a producer is prepared to sell at various prices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Market supply schedule </a:t>
            </a:r>
            <a:r>
              <a:rPr lang="en-US" smtClean="0"/>
              <a:t>– Gives the same information about the whole market of a given commodity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1F2FC-13FE-4325-B51A-98E14B0BBA6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Supply schedule</a:t>
            </a:r>
          </a:p>
        </p:txBody>
      </p:sp>
      <p:pic>
        <p:nvPicPr>
          <p:cNvPr id="20483" name="Picture 3" descr="ds_sch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676400"/>
            <a:ext cx="34671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S NEHRA  ITE UNIT II 2.2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9D1A10-D621-46FE-86AD-9A4F6DA7EB6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176</TotalTime>
  <Words>977</Words>
  <Application>Microsoft Office PowerPoint</Application>
  <PresentationFormat>On-screen Show (4:3)</PresentationFormat>
  <Paragraphs>134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Schoolbook</vt:lpstr>
      <vt:lpstr>Times New Roman</vt:lpstr>
      <vt:lpstr>Wingdings</vt:lpstr>
      <vt:lpstr>Wingdings 2</vt:lpstr>
      <vt:lpstr>Oriel</vt:lpstr>
      <vt:lpstr>Unit - ii</vt:lpstr>
      <vt:lpstr>Supply -</vt:lpstr>
      <vt:lpstr>Factors affecting / Influencing/ Determinants of Supply</vt:lpstr>
      <vt:lpstr>Review question</vt:lpstr>
      <vt:lpstr>Review question</vt:lpstr>
      <vt:lpstr>Supply function -</vt:lpstr>
      <vt:lpstr>Law of Supply -</vt:lpstr>
      <vt:lpstr>Supply schedule – A tabular representation</vt:lpstr>
      <vt:lpstr>Supply schedule</vt:lpstr>
      <vt:lpstr>Supply Curve</vt:lpstr>
      <vt:lpstr>Assumptions of the law -</vt:lpstr>
      <vt:lpstr>Why does supply curve slope upwards?</vt:lpstr>
      <vt:lpstr>Exceptions of the law</vt:lpstr>
      <vt:lpstr>Changes in supply -</vt:lpstr>
      <vt:lpstr>Movements along the same supply curve </vt:lpstr>
      <vt:lpstr>Shifts in supply curve -</vt:lpstr>
      <vt:lpstr>Change in supply vs. change in quantity supplied</vt:lpstr>
      <vt:lpstr>Review question</vt:lpstr>
      <vt:lpstr>PowerPoint Presentation</vt:lpstr>
      <vt:lpstr>Review - identify movement or shift in supply curve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-</dc:title>
  <dc:creator>NEHRA</dc:creator>
  <cp:lastModifiedBy>LNMIIT</cp:lastModifiedBy>
  <cp:revision>60</cp:revision>
  <dcterms:created xsi:type="dcterms:W3CDTF">2008-08-16T07:48:11Z</dcterms:created>
  <dcterms:modified xsi:type="dcterms:W3CDTF">2015-08-27T05:06:45Z</dcterms:modified>
</cp:coreProperties>
</file>