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2" r:id="rId3"/>
    <p:sldId id="263" r:id="rId4"/>
    <p:sldId id="264" r:id="rId5"/>
    <p:sldId id="269" r:id="rId6"/>
    <p:sldId id="270" r:id="rId7"/>
    <p:sldId id="271" r:id="rId8"/>
    <p:sldId id="272" r:id="rId9"/>
    <p:sldId id="274" r:id="rId10"/>
    <p:sldId id="275" r:id="rId11"/>
    <p:sldId id="276" r:id="rId12"/>
    <p:sldId id="277" r:id="rId13"/>
    <p:sldId id="282" r:id="rId14"/>
    <p:sldId id="283" r:id="rId15"/>
    <p:sldId id="284" r:id="rId16"/>
    <p:sldId id="330" r:id="rId17"/>
    <p:sldId id="292" r:id="rId18"/>
    <p:sldId id="293" r:id="rId19"/>
    <p:sldId id="294" r:id="rId20"/>
    <p:sldId id="295" r:id="rId21"/>
    <p:sldId id="296" r:id="rId22"/>
    <p:sldId id="302" r:id="rId23"/>
    <p:sldId id="303" r:id="rId24"/>
    <p:sldId id="304" r:id="rId25"/>
    <p:sldId id="3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572DC-BF98-4A2C-9465-669DE823C6F5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C38D1-6D8A-40D9-B43F-1C2B77D98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FCD1106D-D5F7-4AD4-9898-2BD02F6EABBE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7796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DD002795-3D74-48E0-9F08-77CD8DB8BAC5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4445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1ACDCC9F-3E7C-4CBC-981D-88256EA24577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3553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A91E9CD2-90B0-49F5-B369-D9F5B2ED83F3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5131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INSERT FIG 4.6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2E8634C0-049B-4665-B7EE-D1D2B2EF5950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2831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6F44FC60-42C9-4316-8F6E-7FD192A22CB2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1661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3C79ABBD-1C21-4D56-8A3E-C830DCF62C9E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7492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490BF92B-4623-4AAA-B48C-8A63FA29F8F6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1405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F03DFA82-D73D-4436-B4C0-494D9C4F4FC5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6770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53F4388C-BCBA-4C08-94E6-F53B044FD2B5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7549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143CCEE3-542B-40F8-9738-3C1134ADCA6C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92147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FEC3A8AB-5DAB-49A6-8FFB-195853ABED22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2101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1F39890A-637E-4E36-B989-2D70FBF5E4B8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5611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F6F744BF-C1D7-4FF9-AC68-37DF665E0966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4123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68C8E8B9-9878-4276-8B16-F704D70C7B7B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2331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3459A795-6E12-48CE-BBB7-7193C8ECBEF7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99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3BA2ABEA-AC57-4077-BF35-6A2D01760BBF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38961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43E79F42-580F-40FD-8C73-98067943E82C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3658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26EC49ED-A8F4-4813-B8D9-5418B6ACAA7B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9343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007CEE39-CDD1-47AD-A8D0-D8D51A56D966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9901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82D7F6CC-38BD-48AC-A502-CE1D607CA99B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4955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4F75A941-264B-45CF-A9C3-4C73CBF18F35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2839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1D60ACA9-AE85-4F81-8082-4CE6D63C2C06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05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5026-BC2F-415B-B8B1-DE5F9CCC9DA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AC06-73CA-42BD-AD72-E10F6629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0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5026-BC2F-415B-B8B1-DE5F9CCC9DA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AC06-73CA-42BD-AD72-E10F6629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5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5026-BC2F-415B-B8B1-DE5F9CCC9DA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AC06-73CA-42BD-AD72-E10F6629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5026-BC2F-415B-B8B1-DE5F9CCC9DA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AC06-73CA-42BD-AD72-E10F6629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9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5026-BC2F-415B-B8B1-DE5F9CCC9DA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AC06-73CA-42BD-AD72-E10F6629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2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5026-BC2F-415B-B8B1-DE5F9CCC9DA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AC06-73CA-42BD-AD72-E10F6629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5026-BC2F-415B-B8B1-DE5F9CCC9DA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AC06-73CA-42BD-AD72-E10F6629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7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5026-BC2F-415B-B8B1-DE5F9CCC9DA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AC06-73CA-42BD-AD72-E10F6629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8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5026-BC2F-415B-B8B1-DE5F9CCC9DA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AC06-73CA-42BD-AD72-E10F6629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0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5026-BC2F-415B-B8B1-DE5F9CCC9DA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AC06-73CA-42BD-AD72-E10F6629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3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5026-BC2F-415B-B8B1-DE5F9CCC9DA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AC06-73CA-42BD-AD72-E10F6629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0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95026-BC2F-415B-B8B1-DE5F9CCC9DA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AC06-73CA-42BD-AD72-E10F6629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4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xforddictionaries.com/definition/english/effectively#effectively__3" TargetMode="External"/><Relationship Id="rId2" Type="http://schemas.openxmlformats.org/officeDocument/2006/relationships/hyperlink" Target="http://www.oxforddictionaries.com/definition/english/deal#deal__1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xforddictionaries.com/definition/english/difficult#difficult__3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3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527125" y="1447800"/>
            <a:ext cx="11080376" cy="4876800"/>
          </a:xfrm>
        </p:spPr>
        <p:txBody>
          <a:bodyPr/>
          <a:lstStyle/>
          <a:p>
            <a:pPr marL="400050" indent="-400050">
              <a:spcBef>
                <a:spcPct val="30000"/>
              </a:spcBef>
              <a:buFontTx/>
              <a:buAutoNum type="arabicPeriod" startAt="5"/>
            </a:pPr>
            <a:r>
              <a:rPr lang="en-US" altLang="en-US" b="1" dirty="0">
                <a:latin typeface="Bookman Old Style" panose="02050604050505020204" pitchFamily="18" charset="0"/>
              </a:rPr>
              <a:t>Using defensive coping</a:t>
            </a: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 b="1" i="1" dirty="0">
                <a:latin typeface="Bookman Old Style" panose="02050604050505020204" pitchFamily="18" charset="0"/>
              </a:rPr>
              <a:t>Defense mechanisms</a:t>
            </a:r>
            <a:r>
              <a:rPr lang="en-US" altLang="en-US" sz="2800" dirty="0">
                <a:latin typeface="Bookman Old Style" panose="02050604050505020204" pitchFamily="18" charset="0"/>
              </a:rPr>
              <a:t> are “largely unconscious reactions that protect a person from unpleasant emotions such as anxiety and guilt”.</a:t>
            </a: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Defense mechanisms shield us from emotional discomfort caused by stress.</a:t>
            </a: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However, most involve a degree of </a:t>
            </a:r>
            <a:r>
              <a:rPr lang="en-US" altLang="en-US" sz="2800" b="1" i="1" dirty="0">
                <a:latin typeface="Bookman Old Style" panose="02050604050505020204" pitchFamily="18" charset="0"/>
              </a:rPr>
              <a:t>self-deception</a:t>
            </a:r>
            <a:r>
              <a:rPr lang="en-US" altLang="en-US" sz="2800" dirty="0">
                <a:latin typeface="Bookman Old Style" panose="02050604050505020204" pitchFamily="18" charset="0"/>
              </a:rPr>
              <a:t>, a distortion of reality.</a:t>
            </a:r>
          </a:p>
        </p:txBody>
      </p:sp>
    </p:spTree>
    <p:extLst>
      <p:ext uri="{BB962C8B-B14F-4D97-AF65-F5344CB8AC3E}">
        <p14:creationId xmlns:p14="http://schemas.microsoft.com/office/powerpoint/2010/main" val="5540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710005" y="597945"/>
            <a:ext cx="10531737" cy="5458609"/>
          </a:xfrm>
        </p:spPr>
        <p:txBody>
          <a:bodyPr/>
          <a:lstStyle/>
          <a:p>
            <a:pPr marL="400050" indent="-400050">
              <a:spcBef>
                <a:spcPct val="30000"/>
              </a:spcBef>
            </a:pPr>
            <a:r>
              <a:rPr lang="en-US" altLang="en-US" dirty="0" smtClean="0">
                <a:latin typeface="Bookman Old Style" panose="02050604050505020204" pitchFamily="18" charset="0"/>
              </a:rPr>
              <a:t>Defense </a:t>
            </a:r>
            <a:r>
              <a:rPr lang="en-US" altLang="en-US" dirty="0">
                <a:latin typeface="Bookman Old Style" panose="02050604050505020204" pitchFamily="18" charset="0"/>
              </a:rPr>
              <a:t>mechanisms are considered normal, and can operate at various levels of consciousness.</a:t>
            </a:r>
          </a:p>
          <a:p>
            <a:pPr marL="400050" indent="-400050">
              <a:spcBef>
                <a:spcPct val="30000"/>
              </a:spcBef>
            </a:pPr>
            <a:r>
              <a:rPr lang="en-US" altLang="en-US" dirty="0">
                <a:latin typeface="Bookman Old Style" panose="02050604050505020204" pitchFamily="18" charset="0"/>
              </a:rPr>
              <a:t>Can they ever be healthy?</a:t>
            </a: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Generally, they are not, because</a:t>
            </a:r>
          </a:p>
          <a:p>
            <a:pPr marL="1314450" lvl="2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They are avoidance strategies; </a:t>
            </a:r>
          </a:p>
          <a:p>
            <a:pPr marL="1314450" lvl="2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They often involve “wishful thinking”; </a:t>
            </a:r>
            <a:r>
              <a:rPr lang="en-US" altLang="en-US" sz="2800" b="1" dirty="0">
                <a:latin typeface="Bookman Old Style" panose="02050604050505020204" pitchFamily="18" charset="0"/>
              </a:rPr>
              <a:t>and</a:t>
            </a:r>
          </a:p>
          <a:p>
            <a:pPr marL="1314450" lvl="2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Some have been linked to poor health.</a:t>
            </a:r>
          </a:p>
        </p:txBody>
      </p:sp>
    </p:spTree>
    <p:extLst>
      <p:ext uri="{BB962C8B-B14F-4D97-AF65-F5344CB8AC3E}">
        <p14:creationId xmlns:p14="http://schemas.microsoft.com/office/powerpoint/2010/main" val="32630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7"/>
          <p:cNvSpPr>
            <a:spLocks noGrp="1" noChangeArrowheads="1"/>
          </p:cNvSpPr>
          <p:nvPr>
            <p:ph idx="1"/>
          </p:nvPr>
        </p:nvSpPr>
        <p:spPr>
          <a:xfrm>
            <a:off x="1032734" y="699247"/>
            <a:ext cx="10133704" cy="5015753"/>
          </a:xfrm>
        </p:spPr>
        <p:txBody>
          <a:bodyPr/>
          <a:lstStyle/>
          <a:p>
            <a:pPr marL="400050" indent="-400050">
              <a:spcBef>
                <a:spcPct val="30000"/>
              </a:spcBef>
              <a:buNone/>
            </a:pPr>
            <a:r>
              <a:rPr lang="en-US" altLang="en-US" i="1" dirty="0">
                <a:latin typeface="Bookman Old Style" panose="02050604050505020204" pitchFamily="18" charset="0"/>
              </a:rPr>
              <a:t>Are they healthy?, continued</a:t>
            </a: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Sometimes, however, they are useful for </a:t>
            </a:r>
            <a:r>
              <a:rPr lang="en-US" altLang="en-US" sz="2800" i="1" dirty="0">
                <a:latin typeface="Bookman Old Style" panose="02050604050505020204" pitchFamily="18" charset="0"/>
              </a:rPr>
              <a:t>severe</a:t>
            </a:r>
            <a:r>
              <a:rPr lang="en-US" altLang="en-US" sz="2800" dirty="0">
                <a:latin typeface="Bookman Old Style" panose="02050604050505020204" pitchFamily="18" charset="0"/>
              </a:rPr>
              <a:t> stress because they buffer us from extremely negative emotions.</a:t>
            </a:r>
          </a:p>
          <a:p>
            <a:pPr marL="1314450" lvl="2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(e.g., unrealistic optimism may benefit a terminally ill patient.) </a:t>
            </a:r>
          </a:p>
        </p:txBody>
      </p:sp>
    </p:spTree>
    <p:extLst>
      <p:ext uri="{BB962C8B-B14F-4D97-AF65-F5344CB8AC3E}">
        <p14:creationId xmlns:p14="http://schemas.microsoft.com/office/powerpoint/2010/main" val="374307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80913" y="548640"/>
            <a:ext cx="11026587" cy="5981252"/>
          </a:xfrm>
        </p:spPr>
        <p:txBody>
          <a:bodyPr rtlCol="0">
            <a:normAutofit/>
          </a:bodyPr>
          <a:lstStyle/>
          <a:p>
            <a:pPr marL="0" indent="0" algn="ctr">
              <a:spcBef>
                <a:spcPct val="30000"/>
              </a:spcBef>
              <a:buNone/>
              <a:defRPr/>
            </a:pPr>
            <a:r>
              <a:rPr lang="en-US" altLang="en-US" sz="3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Constructive coping</a:t>
            </a:r>
            <a:r>
              <a:rPr lang="en-US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- “refers to efforts to deal with stressful events that are judged to be relatively healthful</a:t>
            </a:r>
            <a:r>
              <a:rPr lang="en-US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”.</a:t>
            </a:r>
          </a:p>
          <a:p>
            <a:pPr marL="0" indent="0">
              <a:spcBef>
                <a:spcPct val="30000"/>
              </a:spcBef>
              <a:buNone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spcBef>
                <a:spcPct val="30000"/>
              </a:spcBef>
              <a:buNone/>
              <a:defRPr/>
            </a:pPr>
            <a:r>
              <a:rPr lang="en-US" altLang="en-US" dirty="0">
                <a:solidFill>
                  <a:srgbClr val="00B050"/>
                </a:solidFill>
                <a:latin typeface="Bookman Old Style" panose="02050604050505020204" pitchFamily="18" charset="0"/>
              </a:rPr>
              <a:t>Constructive coping </a:t>
            </a:r>
            <a:r>
              <a:rPr lang="en-US" altLang="en-US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involves:</a:t>
            </a:r>
            <a:endParaRPr lang="en-US" altLang="en-US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857250" lvl="1" indent="-400050">
              <a:spcBef>
                <a:spcPct val="30000"/>
              </a:spcBef>
              <a:buFontTx/>
              <a:buAutoNum type="arabicPeriod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Confronting problems directly.</a:t>
            </a:r>
          </a:p>
          <a:p>
            <a:pPr marL="857250" lvl="1" indent="-400050">
              <a:spcBef>
                <a:spcPct val="30000"/>
              </a:spcBef>
              <a:buFontTx/>
              <a:buAutoNum type="arabicPeriod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Effort.</a:t>
            </a:r>
          </a:p>
          <a:p>
            <a:pPr marL="857250" lvl="1" indent="-400050">
              <a:spcBef>
                <a:spcPct val="30000"/>
              </a:spcBef>
              <a:buFontTx/>
              <a:buAutoNum type="arabicPeriod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Realistic appraisals of stress and coping resources.</a:t>
            </a:r>
          </a:p>
          <a:p>
            <a:pPr marL="857250" lvl="1" indent="-400050">
              <a:spcBef>
                <a:spcPct val="30000"/>
              </a:spcBef>
              <a:buFontTx/>
              <a:buAutoNum type="arabicPeriod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Learning to recognize and manage disruptive emotional reactions to stress</a:t>
            </a:r>
            <a: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.</a:t>
            </a:r>
          </a:p>
          <a:p>
            <a:pPr marL="857250" lvl="1" indent="-400050">
              <a:spcBef>
                <a:spcPct val="30000"/>
              </a:spcBef>
              <a:buFontTx/>
              <a:buAutoNum type="arabicPeriod"/>
            </a:pPr>
            <a:r>
              <a:rPr lang="en-US" altLang="en-US" sz="2800" dirty="0" smtClean="0">
                <a:latin typeface="Bookman Old Style" panose="02050604050505020204" pitchFamily="18" charset="0"/>
              </a:rPr>
              <a:t>Learning to exert some control over potentially harmful or destructive habitual behaviors.</a:t>
            </a:r>
          </a:p>
          <a:p>
            <a:pPr marL="857250" lvl="1" indent="-400050">
              <a:spcBef>
                <a:spcPct val="30000"/>
              </a:spcBef>
              <a:buFontTx/>
              <a:buAutoNum type="arabicPeriod"/>
              <a:defRPr/>
            </a:pP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0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1027"/>
          <p:cNvSpPr>
            <a:spLocks noGrp="1" noChangeArrowheads="1"/>
          </p:cNvSpPr>
          <p:nvPr>
            <p:ph idx="1"/>
          </p:nvPr>
        </p:nvSpPr>
        <p:spPr>
          <a:xfrm>
            <a:off x="849853" y="1447800"/>
            <a:ext cx="10875981" cy="5029200"/>
          </a:xfrm>
        </p:spPr>
        <p:txBody>
          <a:bodyPr/>
          <a:lstStyle/>
          <a:p>
            <a:pPr marL="457200" lvl="1" indent="0">
              <a:spcBef>
                <a:spcPct val="30000"/>
              </a:spcBef>
              <a:buNone/>
            </a:pPr>
            <a:r>
              <a:rPr lang="en-US" altLang="en-US" sz="2800" dirty="0" smtClean="0">
                <a:latin typeface="Bookman Old Style" panose="02050604050505020204" pitchFamily="18" charset="0"/>
              </a:rPr>
              <a:t>There are three main categories of </a:t>
            </a:r>
            <a:r>
              <a:rPr lang="en-US" altLang="en-US" sz="2800" b="1" dirty="0" smtClean="0">
                <a:latin typeface="Bookman Old Style" panose="02050604050505020204" pitchFamily="18" charset="0"/>
              </a:rPr>
              <a:t>constructive</a:t>
            </a:r>
            <a:r>
              <a:rPr lang="en-US" altLang="en-US" sz="2800" dirty="0" smtClean="0">
                <a:latin typeface="Bookman Old Style" panose="02050604050505020204" pitchFamily="18" charset="0"/>
              </a:rPr>
              <a:t> coping strategies:  </a:t>
            </a:r>
          </a:p>
          <a:p>
            <a:pPr marL="971550" lvl="1" indent="-514350">
              <a:spcBef>
                <a:spcPct val="30000"/>
              </a:spcBef>
              <a:buFont typeface="+mj-lt"/>
              <a:buAutoNum type="arabicPeriod"/>
            </a:pPr>
            <a:r>
              <a:rPr lang="en-US" altLang="en-US" sz="2800" dirty="0" smtClean="0">
                <a:latin typeface="Bookman Old Style" panose="02050604050505020204" pitchFamily="18" charset="0"/>
              </a:rPr>
              <a:t>Appraisal-focused</a:t>
            </a:r>
          </a:p>
          <a:p>
            <a:pPr marL="971550" lvl="1" indent="-514350">
              <a:spcBef>
                <a:spcPct val="30000"/>
              </a:spcBef>
              <a:buFont typeface="+mj-lt"/>
              <a:buAutoNum type="arabicPeriod"/>
            </a:pPr>
            <a:r>
              <a:rPr lang="en-US" altLang="en-US" sz="2800" dirty="0" smtClean="0">
                <a:latin typeface="Bookman Old Style" panose="02050604050505020204" pitchFamily="18" charset="0"/>
              </a:rPr>
              <a:t>Problem-focused</a:t>
            </a:r>
            <a:endParaRPr lang="en-US" altLang="en-US" sz="2800" dirty="0">
              <a:latin typeface="Bookman Old Style" panose="02050604050505020204" pitchFamily="18" charset="0"/>
            </a:endParaRPr>
          </a:p>
          <a:p>
            <a:pPr marL="971550" lvl="1" indent="-514350">
              <a:spcBef>
                <a:spcPct val="30000"/>
              </a:spcBef>
              <a:buFont typeface="+mj-lt"/>
              <a:buAutoNum type="arabicPeriod"/>
            </a:pPr>
            <a:r>
              <a:rPr lang="en-US" altLang="en-US" sz="2800" dirty="0" smtClean="0">
                <a:latin typeface="Bookman Old Style" panose="02050604050505020204" pitchFamily="18" charset="0"/>
              </a:rPr>
              <a:t>Emotion-focused</a:t>
            </a:r>
          </a:p>
        </p:txBody>
      </p:sp>
    </p:spTree>
    <p:extLst>
      <p:ext uri="{BB962C8B-B14F-4D97-AF65-F5344CB8AC3E}">
        <p14:creationId xmlns:p14="http://schemas.microsoft.com/office/powerpoint/2010/main" val="360790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idx="1"/>
          </p:nvPr>
        </p:nvSpPr>
        <p:spPr>
          <a:xfrm>
            <a:off x="2057400" y="5486400"/>
            <a:ext cx="8077200" cy="1219200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altLang="en-US" sz="1300" b="1"/>
              <a:t>Figure 4.6</a:t>
            </a:r>
            <a:r>
              <a:rPr lang="en-US" altLang="en-US" sz="1300"/>
              <a:t>.</a:t>
            </a:r>
            <a:r>
              <a:rPr lang="en-US" altLang="en-US" sz="1300" b="1"/>
              <a:t>  Overview of constructive coping tactics.</a:t>
            </a:r>
            <a:r>
              <a:rPr lang="en-US" altLang="en-US" sz="1300"/>
              <a:t> Coping tactics can be organized in several ways, but we will use the classification scheme shown here, which consists of three categories: appraisal-focused, problem-focused, and emotion-focused strategies. The list of coping tactics in each category is not exhaustive.  We will discuss most, but not all, of the listed strategies in our coverage of constructive coping.</a:t>
            </a:r>
          </a:p>
        </p:txBody>
      </p:sp>
      <p:pic>
        <p:nvPicPr>
          <p:cNvPr id="74755" name="Picture 3" descr="86634_04_F04_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4326"/>
            <a:ext cx="86868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298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9096" y="666077"/>
            <a:ext cx="7772400" cy="381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Appraisal-Focused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Coping</a:t>
            </a:r>
            <a:endParaRPr lang="en-US" altLang="en-US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839096" y="1447800"/>
            <a:ext cx="10510222" cy="4267200"/>
          </a:xfrm>
        </p:spPr>
        <p:txBody>
          <a:bodyPr/>
          <a:lstStyle/>
          <a:p>
            <a:pPr marL="400050" indent="-400050">
              <a:spcBef>
                <a:spcPct val="30000"/>
              </a:spcBef>
              <a:buSzPct val="130000"/>
            </a:pPr>
            <a:r>
              <a:rPr lang="en-US" altLang="en-US" dirty="0" smtClean="0">
                <a:latin typeface="Bookman Old Style" panose="02050604050505020204" pitchFamily="18" charset="0"/>
              </a:rPr>
              <a:t>Our </a:t>
            </a:r>
            <a:r>
              <a:rPr lang="en-US" altLang="en-US" i="1" dirty="0">
                <a:latin typeface="Bookman Old Style" panose="02050604050505020204" pitchFamily="18" charset="0"/>
              </a:rPr>
              <a:t>appraisal</a:t>
            </a:r>
            <a:r>
              <a:rPr lang="en-US" altLang="en-US" dirty="0">
                <a:latin typeface="Bookman Old Style" panose="02050604050505020204" pitchFamily="18" charset="0"/>
              </a:rPr>
              <a:t> (or beliefs about stressful events) is critical to the coping process.</a:t>
            </a: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Negative appraisals (or beliefs) are often associated with catastrophic thinking, which exaggerates the magnitude of our problems.</a:t>
            </a: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Positive (realistic and/or optimistic) appraisals allow constructive coping.</a:t>
            </a:r>
          </a:p>
        </p:txBody>
      </p:sp>
    </p:spTree>
    <p:extLst>
      <p:ext uri="{BB962C8B-B14F-4D97-AF65-F5344CB8AC3E}">
        <p14:creationId xmlns:p14="http://schemas.microsoft.com/office/powerpoint/2010/main" val="16822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1183342" y="1447800"/>
            <a:ext cx="9810974" cy="4267200"/>
          </a:xfrm>
        </p:spPr>
        <p:txBody>
          <a:bodyPr/>
          <a:lstStyle/>
          <a:p>
            <a:pPr marL="400050" indent="-400050">
              <a:spcBef>
                <a:spcPct val="30000"/>
              </a:spcBef>
            </a:pPr>
            <a:r>
              <a:rPr lang="en-US" altLang="en-US" dirty="0">
                <a:latin typeface="Bookman Old Style" panose="02050604050505020204" pitchFamily="18" charset="0"/>
              </a:rPr>
              <a:t>Positive reinterpretation can also buffer stress in the following ways:</a:t>
            </a: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We can recognize that “things could be worse”. </a:t>
            </a: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We can utilize “benefit finding” in a bad situation (searching for something good in a bad experience).</a:t>
            </a:r>
          </a:p>
        </p:txBody>
      </p:sp>
    </p:spTree>
    <p:extLst>
      <p:ext uri="{BB962C8B-B14F-4D97-AF65-F5344CB8AC3E}">
        <p14:creationId xmlns:p14="http://schemas.microsoft.com/office/powerpoint/2010/main" val="1855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74551" y="473336"/>
            <a:ext cx="9207649" cy="74586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Problem-Focused </a:t>
            </a:r>
            <a:r>
              <a:rPr lang="en-US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Coping</a:t>
            </a:r>
            <a:endParaRPr lang="en-US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537881" y="1447800"/>
            <a:ext cx="11187953" cy="4800600"/>
          </a:xfrm>
        </p:spPr>
        <p:txBody>
          <a:bodyPr/>
          <a:lstStyle/>
          <a:p>
            <a:pPr marL="400050" indent="-400050">
              <a:spcBef>
                <a:spcPct val="30000"/>
              </a:spcBef>
            </a:pPr>
            <a:r>
              <a:rPr lang="en-US" altLang="en-US" b="1" dirty="0">
                <a:latin typeface="Bookman Old Style" panose="02050604050505020204" pitchFamily="18" charset="0"/>
              </a:rPr>
              <a:t>Using systematic problem-solving </a:t>
            </a:r>
          </a:p>
          <a:p>
            <a:pPr marL="400050" indent="-400050">
              <a:spcBef>
                <a:spcPct val="30000"/>
              </a:spcBef>
            </a:pPr>
            <a:r>
              <a:rPr lang="en-US" altLang="en-US" dirty="0">
                <a:latin typeface="Bookman Old Style" panose="02050604050505020204" pitchFamily="18" charset="0"/>
              </a:rPr>
              <a:t>Evidence shows that problem-solving skills can be increased through training (Heppner &amp; Lee, 2002, 2005) and by using these steps:</a:t>
            </a:r>
          </a:p>
          <a:p>
            <a:pPr marL="857250" lvl="1" indent="-400050">
              <a:spcBef>
                <a:spcPct val="30000"/>
              </a:spcBef>
              <a:buFontTx/>
              <a:buAutoNum type="arabicPeriod"/>
            </a:pPr>
            <a:r>
              <a:rPr lang="en-US" altLang="en-US" sz="2800" dirty="0">
                <a:latin typeface="Bookman Old Style" panose="02050604050505020204" pitchFamily="18" charset="0"/>
              </a:rPr>
              <a:t>Clarify the problem.</a:t>
            </a:r>
          </a:p>
          <a:p>
            <a:pPr marL="857250" lvl="1" indent="-400050">
              <a:spcBef>
                <a:spcPct val="30000"/>
              </a:spcBef>
              <a:buFontTx/>
              <a:buAutoNum type="arabicPeriod"/>
            </a:pPr>
            <a:r>
              <a:rPr lang="en-US" altLang="en-US" sz="2800" dirty="0">
                <a:latin typeface="Bookman Old Style" panose="02050604050505020204" pitchFamily="18" charset="0"/>
              </a:rPr>
              <a:t>Generate alternative courses of action.</a:t>
            </a:r>
          </a:p>
          <a:p>
            <a:pPr marL="857250" lvl="1" indent="-400050">
              <a:spcBef>
                <a:spcPct val="30000"/>
              </a:spcBef>
              <a:buFontTx/>
              <a:buAutoNum type="arabicPeriod"/>
            </a:pPr>
            <a:r>
              <a:rPr lang="en-US" altLang="en-US" sz="2800" dirty="0">
                <a:latin typeface="Bookman Old Style" panose="02050604050505020204" pitchFamily="18" charset="0"/>
              </a:rPr>
              <a:t>Evaluation alternatives and select a course of action.</a:t>
            </a:r>
          </a:p>
          <a:p>
            <a:pPr marL="857250" lvl="1" indent="-400050">
              <a:spcBef>
                <a:spcPct val="30000"/>
              </a:spcBef>
              <a:buFontTx/>
              <a:buAutoNum type="arabicPeriod"/>
            </a:pPr>
            <a:r>
              <a:rPr lang="en-US" altLang="en-US" sz="2800" dirty="0">
                <a:latin typeface="Bookman Old Style" panose="02050604050505020204" pitchFamily="18" charset="0"/>
              </a:rPr>
              <a:t>Take action while maintaining flexibility.</a:t>
            </a:r>
          </a:p>
        </p:txBody>
      </p:sp>
    </p:spTree>
    <p:extLst>
      <p:ext uri="{BB962C8B-B14F-4D97-AF65-F5344CB8AC3E}">
        <p14:creationId xmlns:p14="http://schemas.microsoft.com/office/powerpoint/2010/main" val="2686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634701" y="1447800"/>
            <a:ext cx="11241741" cy="4648200"/>
          </a:xfrm>
        </p:spPr>
        <p:txBody>
          <a:bodyPr/>
          <a:lstStyle/>
          <a:p>
            <a:pPr marL="400050" indent="-400050">
              <a:spcBef>
                <a:spcPct val="30000"/>
              </a:spcBef>
            </a:pPr>
            <a:r>
              <a:rPr lang="en-US" altLang="en-US" b="1" dirty="0">
                <a:latin typeface="Bookman Old Style" panose="02050604050505020204" pitchFamily="18" charset="0"/>
              </a:rPr>
              <a:t>Seeking help</a:t>
            </a: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It is often helpful to seek aid from friends, family, coworkers, and neighbors.</a:t>
            </a: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Cultural factors in seeking help:</a:t>
            </a:r>
          </a:p>
          <a:p>
            <a:pPr marL="1257300" lvl="2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Asians, Asian Americans, and individuals from collectivistic cultures are less likely to seek help from others.</a:t>
            </a:r>
          </a:p>
          <a:p>
            <a:pPr marL="1257300" lvl="2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This is based in a cultural tendency to avoid “burdening” others with one’s problems.</a:t>
            </a:r>
          </a:p>
        </p:txBody>
      </p:sp>
    </p:spTree>
    <p:extLst>
      <p:ext uri="{BB962C8B-B14F-4D97-AF65-F5344CB8AC3E}">
        <p14:creationId xmlns:p14="http://schemas.microsoft.com/office/powerpoint/2010/main" val="19038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Cope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346325" y="2438401"/>
            <a:ext cx="7543800" cy="4022725"/>
          </a:xfrm>
        </p:spPr>
        <p:txBody>
          <a:bodyPr/>
          <a:lstStyle/>
          <a:p>
            <a:pPr algn="ctr" eaLnBrk="1" hangingPunct="1"/>
            <a:r>
              <a:rPr lang="en-US" sz="3600">
                <a:latin typeface="Bookman Old Style" panose="02050604050505020204" pitchFamily="18" charset="0"/>
              </a:rPr>
              <a:t>(Of a person) </a:t>
            </a:r>
            <a:r>
              <a:rPr lang="en-US" sz="3600">
                <a:solidFill>
                  <a:srgbClr val="00B050"/>
                </a:solidFill>
                <a:latin typeface="Bookman Old Style" panose="02050604050505020204" pitchFamily="18" charset="0"/>
                <a:hlinkClick r:id="rId2" tooltip="Meaning of deal"/>
              </a:rPr>
              <a:t>deal</a:t>
            </a:r>
            <a:r>
              <a:rPr lang="en-US" sz="3600">
                <a:solidFill>
                  <a:srgbClr val="00B050"/>
                </a:solidFill>
                <a:latin typeface="Bookman Old Style" panose="02050604050505020204" pitchFamily="18" charset="0"/>
              </a:rPr>
              <a:t> </a:t>
            </a:r>
            <a:r>
              <a:rPr lang="en-US" sz="3600">
                <a:solidFill>
                  <a:srgbClr val="00B050"/>
                </a:solidFill>
                <a:latin typeface="Bookman Old Style" panose="02050604050505020204" pitchFamily="18" charset="0"/>
                <a:hlinkClick r:id="rId3" tooltip="Meaning of effectively"/>
              </a:rPr>
              <a:t>effectively</a:t>
            </a:r>
            <a:r>
              <a:rPr lang="en-US" sz="3600">
                <a:solidFill>
                  <a:srgbClr val="00B050"/>
                </a:solidFill>
                <a:latin typeface="Bookman Old Style" panose="02050604050505020204" pitchFamily="18" charset="0"/>
              </a:rPr>
              <a:t> </a:t>
            </a:r>
            <a:r>
              <a:rPr lang="en-US" sz="3600">
                <a:latin typeface="Bookman Old Style" panose="02050604050505020204" pitchFamily="18" charset="0"/>
              </a:rPr>
              <a:t>with something </a:t>
            </a:r>
            <a:r>
              <a:rPr lang="en-US" sz="3600">
                <a:solidFill>
                  <a:srgbClr val="00B050"/>
                </a:solidFill>
                <a:latin typeface="Bookman Old Style" panose="02050604050505020204" pitchFamily="18" charset="0"/>
                <a:hlinkClick r:id="rId4" tooltip="Meaning of difficult"/>
              </a:rPr>
              <a:t>difficult</a:t>
            </a:r>
            <a:endParaRPr lang="en-US" sz="360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548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811306" y="1480073"/>
            <a:ext cx="10236798" cy="4267200"/>
          </a:xfrm>
        </p:spPr>
        <p:txBody>
          <a:bodyPr/>
          <a:lstStyle/>
          <a:p>
            <a:pPr marL="400050" indent="-400050">
              <a:spcBef>
                <a:spcPct val="30000"/>
              </a:spcBef>
            </a:pPr>
            <a:r>
              <a:rPr lang="en-US" altLang="en-US" b="1" dirty="0">
                <a:latin typeface="Bookman Old Style" panose="02050604050505020204" pitchFamily="18" charset="0"/>
              </a:rPr>
              <a:t>Using time more </a:t>
            </a:r>
            <a:r>
              <a:rPr lang="en-US" altLang="en-US" b="1" dirty="0" smtClean="0">
                <a:latin typeface="Bookman Old Style" panose="02050604050505020204" pitchFamily="18" charset="0"/>
              </a:rPr>
              <a:t>effectively: Time Management</a:t>
            </a:r>
            <a:endParaRPr lang="en-US" altLang="en-US" b="1" dirty="0">
              <a:latin typeface="Bookman Old Style" panose="02050604050505020204" pitchFamily="18" charset="0"/>
            </a:endParaRP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A common source of stress is feeling there is not enough time to accomplish tasks.</a:t>
            </a: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Often, this can be improved by using the time we have more effectively.</a:t>
            </a:r>
          </a:p>
        </p:txBody>
      </p:sp>
    </p:spTree>
    <p:extLst>
      <p:ext uri="{BB962C8B-B14F-4D97-AF65-F5344CB8AC3E}">
        <p14:creationId xmlns:p14="http://schemas.microsoft.com/office/powerpoint/2010/main" val="10670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86523" y="656216"/>
            <a:ext cx="10101430" cy="5058784"/>
          </a:xfrm>
        </p:spPr>
        <p:txBody>
          <a:bodyPr rtlCol="0">
            <a:normAutofit/>
          </a:bodyPr>
          <a:lstStyle/>
          <a:p>
            <a:pPr marL="400050" indent="-400050">
              <a:spcBef>
                <a:spcPct val="30000"/>
              </a:spcBef>
              <a:buNone/>
              <a:defRPr/>
            </a:pP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Using time more effectively, continued</a:t>
            </a:r>
          </a:p>
          <a:p>
            <a:pPr marL="400050" indent="-400050">
              <a:spcBef>
                <a:spcPct val="30000"/>
              </a:spcBef>
              <a:defRPr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The causes of wasted time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</a:endParaRPr>
          </a:p>
          <a:p>
            <a:pPr marL="857250" lvl="1" indent="-400050">
              <a:spcBef>
                <a:spcPct val="30000"/>
              </a:spcBef>
              <a:buFontTx/>
              <a:buAutoNum type="arabicPeriod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Inability to set or stick to priorities.</a:t>
            </a:r>
          </a:p>
          <a:p>
            <a:pPr marL="857250" lvl="1" indent="-400050">
              <a:spcBef>
                <a:spcPct val="30000"/>
              </a:spcBef>
              <a:buFontTx/>
              <a:buAutoNum type="arabicPeriod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Inability to say “no” to others’ demands on our time.</a:t>
            </a:r>
          </a:p>
          <a:p>
            <a:pPr marL="857250" lvl="1" indent="-400050">
              <a:spcBef>
                <a:spcPct val="30000"/>
              </a:spcBef>
              <a:buFontTx/>
              <a:buAutoNum type="arabicPeriod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Inability to delegate responsibility.</a:t>
            </a:r>
          </a:p>
          <a:p>
            <a:pPr marL="857250" lvl="1" indent="-400050">
              <a:spcBef>
                <a:spcPct val="30000"/>
              </a:spcBef>
              <a:buFontTx/>
              <a:buAutoNum type="arabicPeriod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Inability to throw things away.</a:t>
            </a:r>
          </a:p>
          <a:p>
            <a:pPr marL="857250" lvl="1" indent="-400050">
              <a:spcBef>
                <a:spcPct val="30000"/>
              </a:spcBef>
              <a:buFontTx/>
              <a:buAutoNum type="arabicPeriod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Inability to accept anything less than perfection.</a:t>
            </a:r>
          </a:p>
        </p:txBody>
      </p:sp>
    </p:spTree>
    <p:extLst>
      <p:ext uri="{BB962C8B-B14F-4D97-AF65-F5344CB8AC3E}">
        <p14:creationId xmlns:p14="http://schemas.microsoft.com/office/powerpoint/2010/main" val="5145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1226372" y="1447800"/>
            <a:ext cx="9918550" cy="4267200"/>
          </a:xfrm>
        </p:spPr>
        <p:txBody>
          <a:bodyPr/>
          <a:lstStyle/>
          <a:p>
            <a:pPr marL="400050" indent="-400050">
              <a:spcBef>
                <a:spcPct val="30000"/>
              </a:spcBef>
              <a:buSzPct val="130000"/>
            </a:pPr>
            <a:r>
              <a:rPr lang="en-US" altLang="en-US" b="1" dirty="0" smtClean="0">
                <a:latin typeface="Bookman Old Style" panose="02050604050505020204" pitchFamily="18" charset="0"/>
              </a:rPr>
              <a:t>Emotion Focused Coping</a:t>
            </a:r>
            <a:endParaRPr lang="en-US" altLang="en-US" b="1" dirty="0">
              <a:latin typeface="Bookman Old Style" panose="02050604050505020204" pitchFamily="18" charset="0"/>
            </a:endParaRP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 b="1" i="1" dirty="0">
                <a:latin typeface="Bookman Old Style" panose="02050604050505020204" pitchFamily="18" charset="0"/>
              </a:rPr>
              <a:t>Emotional intelligence</a:t>
            </a:r>
            <a:r>
              <a:rPr lang="en-US" altLang="en-US" sz="2800" dirty="0">
                <a:latin typeface="Bookman Old Style" panose="02050604050505020204" pitchFamily="18" charset="0"/>
              </a:rPr>
              <a:t> – “the ability to perceive and express emotion, use emotions to facilitate thought, understand and reason with emotion, and regulate emotion”.</a:t>
            </a:r>
          </a:p>
        </p:txBody>
      </p:sp>
    </p:spTree>
    <p:extLst>
      <p:ext uri="{BB962C8B-B14F-4D97-AF65-F5344CB8AC3E}">
        <p14:creationId xmlns:p14="http://schemas.microsoft.com/office/powerpoint/2010/main" val="10883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38200"/>
            <a:ext cx="7772400" cy="381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2800" i="1">
                <a:solidFill>
                  <a:schemeClr val="tx1">
                    <a:lumMod val="75000"/>
                    <a:lumOff val="25000"/>
                  </a:schemeClr>
                </a:solidFill>
              </a:rPr>
              <a:t>Emotion-Focused Coping, continued 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763793" y="1447800"/>
            <a:ext cx="9218407" cy="4267200"/>
          </a:xfrm>
        </p:spPr>
        <p:txBody>
          <a:bodyPr/>
          <a:lstStyle/>
          <a:p>
            <a:pPr marL="400050" indent="-400050">
              <a:spcBef>
                <a:spcPct val="30000"/>
              </a:spcBef>
            </a:pPr>
            <a:r>
              <a:rPr lang="en-US" altLang="en-US" dirty="0"/>
              <a:t>Emotional intelligence has four components:</a:t>
            </a:r>
          </a:p>
          <a:p>
            <a:pPr marL="857250" lvl="1" indent="-400050">
              <a:spcBef>
                <a:spcPct val="30000"/>
              </a:spcBef>
              <a:buFontTx/>
              <a:buAutoNum type="arabicPeriod"/>
            </a:pPr>
            <a:r>
              <a:rPr lang="en-US" altLang="en-US" sz="2800" dirty="0"/>
              <a:t>Accurately perceiving emotions in yourself and others.</a:t>
            </a:r>
          </a:p>
          <a:p>
            <a:pPr marL="857250" lvl="1" indent="-400050">
              <a:spcBef>
                <a:spcPct val="30000"/>
              </a:spcBef>
              <a:buFontTx/>
              <a:buAutoNum type="arabicPeriod"/>
            </a:pPr>
            <a:r>
              <a:rPr lang="en-US" altLang="en-US" sz="2800" dirty="0"/>
              <a:t>Knowing how your emotions shape your thinking.</a:t>
            </a:r>
          </a:p>
          <a:p>
            <a:pPr marL="857250" lvl="1" indent="-400050">
              <a:spcBef>
                <a:spcPct val="30000"/>
              </a:spcBef>
              <a:buFontTx/>
              <a:buAutoNum type="arabicPeriod"/>
            </a:pPr>
            <a:r>
              <a:rPr lang="en-US" altLang="en-US" sz="2800" dirty="0"/>
              <a:t>An understanding of complex or contradictory emotions.</a:t>
            </a:r>
          </a:p>
          <a:p>
            <a:pPr marL="857250" lvl="1" indent="-400050">
              <a:spcBef>
                <a:spcPct val="30000"/>
              </a:spcBef>
              <a:buFontTx/>
              <a:buAutoNum type="arabicPeriod"/>
            </a:pPr>
            <a:r>
              <a:rPr lang="en-US" altLang="en-US" sz="2800" dirty="0"/>
              <a:t>Regulation of emotions, especially negative ones. </a:t>
            </a:r>
          </a:p>
        </p:txBody>
      </p:sp>
    </p:spTree>
    <p:extLst>
      <p:ext uri="{BB962C8B-B14F-4D97-AF65-F5344CB8AC3E}">
        <p14:creationId xmlns:p14="http://schemas.microsoft.com/office/powerpoint/2010/main" val="20000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38200"/>
            <a:ext cx="7772400" cy="381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2800" i="1">
                <a:solidFill>
                  <a:schemeClr val="tx1">
                    <a:lumMod val="75000"/>
                    <a:lumOff val="25000"/>
                  </a:schemeClr>
                </a:solidFill>
              </a:rPr>
              <a:t>Emotion-Focused Coping, continued 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7772400" cy="4267200"/>
          </a:xfrm>
        </p:spPr>
        <p:txBody>
          <a:bodyPr/>
          <a:lstStyle/>
          <a:p>
            <a:pPr marL="400050" indent="-400050">
              <a:spcBef>
                <a:spcPct val="30000"/>
              </a:spcBef>
            </a:pPr>
            <a:r>
              <a:rPr lang="en-US" altLang="en-US" b="1"/>
              <a:t>Expressing emotions</a:t>
            </a: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/>
              <a:t>Efforts to actively suppress emotions, especially anger, tend to increase stress and physiological arousal.</a:t>
            </a: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/>
              <a:t>In contrast, “emotional disclosure” is associated with better mood, more positive self-perceptions, and better health.</a:t>
            </a:r>
          </a:p>
        </p:txBody>
      </p:sp>
    </p:spTree>
    <p:extLst>
      <p:ext uri="{BB962C8B-B14F-4D97-AF65-F5344CB8AC3E}">
        <p14:creationId xmlns:p14="http://schemas.microsoft.com/office/powerpoint/2010/main" val="22326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38200"/>
            <a:ext cx="7772400" cy="381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2800" i="1">
                <a:solidFill>
                  <a:schemeClr val="tx1">
                    <a:lumMod val="75000"/>
                    <a:lumOff val="25000"/>
                  </a:schemeClr>
                </a:solidFill>
              </a:rPr>
              <a:t>Emotion-Focused Coping, continued 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7772400" cy="4267200"/>
          </a:xfrm>
        </p:spPr>
        <p:txBody>
          <a:bodyPr/>
          <a:lstStyle/>
          <a:p>
            <a:pPr marL="400050" indent="-400050">
              <a:spcBef>
                <a:spcPct val="30000"/>
              </a:spcBef>
              <a:buSzPct val="130000"/>
            </a:pPr>
            <a:r>
              <a:rPr lang="en-US" altLang="en-US" b="1"/>
              <a:t>Managing hostility and forgiving others</a:t>
            </a:r>
            <a:endParaRPr lang="en-US" altLang="en-US"/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/>
              <a:t>When we feel “wronged”, our natural tendency is to seek revenge or hold a grudge.</a:t>
            </a: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/>
              <a:t>Forgiving others goes counter to these instincts, but is associated with better adjustment and well-being.</a:t>
            </a:r>
          </a:p>
        </p:txBody>
      </p:sp>
    </p:spTree>
    <p:extLst>
      <p:ext uri="{BB962C8B-B14F-4D97-AF65-F5344CB8AC3E}">
        <p14:creationId xmlns:p14="http://schemas.microsoft.com/office/powerpoint/2010/main" val="29750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87519" y="681038"/>
            <a:ext cx="7772400" cy="762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Coping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idx="1"/>
          </p:nvPr>
        </p:nvSpPr>
        <p:spPr>
          <a:xfrm>
            <a:off x="1108038" y="1905000"/>
            <a:ext cx="9331362" cy="4800600"/>
          </a:xfrm>
        </p:spPr>
        <p:txBody>
          <a:bodyPr/>
          <a:lstStyle/>
          <a:p>
            <a:pPr marL="400050" indent="-400050">
              <a:spcBef>
                <a:spcPct val="30000"/>
              </a:spcBef>
            </a:pPr>
            <a:r>
              <a:rPr lang="en-US" altLang="en-US" sz="3200" dirty="0">
                <a:solidFill>
                  <a:srgbClr val="00B050"/>
                </a:solidFill>
                <a:latin typeface="Bookman Old Style" panose="02050604050505020204" pitchFamily="18" charset="0"/>
              </a:rPr>
              <a:t>“Efforts to master, reduce, or tolerate the demands created by stress”</a:t>
            </a:r>
          </a:p>
          <a:p>
            <a:pPr marL="400050" indent="-400050">
              <a:spcBef>
                <a:spcPct val="30000"/>
              </a:spcBef>
            </a:pPr>
            <a:endParaRPr lang="en-US" altLang="en-US" sz="3200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400050" indent="-400050">
              <a:spcBef>
                <a:spcPct val="30000"/>
              </a:spcBef>
            </a:pPr>
            <a:r>
              <a:rPr lang="en-US" altLang="en-US" sz="3000" dirty="0">
                <a:latin typeface="Bookman Old Style" panose="02050604050505020204" pitchFamily="18" charset="0"/>
              </a:rPr>
              <a:t>General points for consideration:</a:t>
            </a:r>
          </a:p>
          <a:p>
            <a:pPr marL="857250" lvl="1" indent="-400050">
              <a:spcBef>
                <a:spcPct val="30000"/>
              </a:spcBef>
              <a:buFontTx/>
              <a:buAutoNum type="arabicPeriod"/>
            </a:pPr>
            <a:r>
              <a:rPr lang="en-US" altLang="en-US" sz="3000" dirty="0">
                <a:latin typeface="Bookman Old Style" panose="02050604050505020204" pitchFamily="18" charset="0"/>
              </a:rPr>
              <a:t>People cope with stress in many ways.</a:t>
            </a:r>
          </a:p>
          <a:p>
            <a:pPr marL="857250" lvl="1" indent="-400050">
              <a:spcBef>
                <a:spcPct val="30000"/>
              </a:spcBef>
              <a:buFontTx/>
              <a:buAutoNum type="arabicPeriod"/>
            </a:pPr>
            <a:r>
              <a:rPr lang="en-US" altLang="en-US" sz="3000" dirty="0">
                <a:latin typeface="Bookman Old Style" panose="02050604050505020204" pitchFamily="18" charset="0"/>
              </a:rPr>
              <a:t>It is most adaptive to use a variety of coping strategies.</a:t>
            </a:r>
          </a:p>
          <a:p>
            <a:pPr marL="857250" lvl="1" indent="-400050">
              <a:spcBef>
                <a:spcPct val="30000"/>
              </a:spcBef>
              <a:buFontTx/>
              <a:buAutoNum type="arabicPeriod"/>
            </a:pPr>
            <a:r>
              <a:rPr lang="en-US" altLang="en-US" sz="3000" dirty="0">
                <a:latin typeface="Bookman Old Style" panose="02050604050505020204" pitchFamily="18" charset="0"/>
              </a:rPr>
              <a:t>Coping strategies vary in their adaptive value.</a:t>
            </a:r>
          </a:p>
        </p:txBody>
      </p:sp>
    </p:spTree>
    <p:extLst>
      <p:ext uri="{BB962C8B-B14F-4D97-AF65-F5344CB8AC3E}">
        <p14:creationId xmlns:p14="http://schemas.microsoft.com/office/powerpoint/2010/main" val="10453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914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4000" i="1" dirty="0">
                <a:solidFill>
                  <a:srgbClr val="1D632F"/>
                </a:solidFill>
                <a:latin typeface="Bookman Old Style" panose="02050604050505020204" pitchFamily="18" charset="0"/>
              </a:rPr>
              <a:t>Common Coping Patterns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752600"/>
            <a:ext cx="8534400" cy="4800600"/>
          </a:xfrm>
        </p:spPr>
        <p:txBody>
          <a:bodyPr rtlCol="0">
            <a:normAutofit/>
          </a:bodyPr>
          <a:lstStyle/>
          <a:p>
            <a:pPr marL="0" indent="0">
              <a:spcBef>
                <a:spcPct val="30000"/>
              </a:spcBef>
              <a:buNone/>
              <a:defRPr/>
            </a:pPr>
            <a:r>
              <a: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Giving up</a:t>
            </a:r>
          </a:p>
          <a:p>
            <a:pPr marL="857250" lvl="1" indent="-400050">
              <a:spcBef>
                <a:spcPct val="30000"/>
              </a:spcBef>
              <a:defRPr/>
            </a:pPr>
            <a:r>
              <a:rPr lang="en-US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People may develop </a:t>
            </a:r>
            <a:r>
              <a:rPr lang="en-US" altLang="en-US" sz="3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learned helplessness</a:t>
            </a:r>
            <a:r>
              <a:rPr lang="en-US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– “passive behavior produced by exposure to unavoidable aversive events”.</a:t>
            </a:r>
          </a:p>
          <a:p>
            <a:pPr marL="1040130" lvl="2" indent="-400050">
              <a:spcBef>
                <a:spcPct val="30000"/>
              </a:spcBef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Sometimes, could then be transferred to situations in which the person is </a:t>
            </a:r>
            <a:r>
              <a:rPr lang="en-US" altLang="en-US" sz="2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not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really helpless.</a:t>
            </a:r>
          </a:p>
          <a:p>
            <a:pPr marL="1040130" lvl="2" indent="-400050">
              <a:spcBef>
                <a:spcPct val="30000"/>
              </a:spcBef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This then creates a passive reaction to stressful events, rather than active problem-solving.</a:t>
            </a:r>
          </a:p>
        </p:txBody>
      </p:sp>
    </p:spTree>
    <p:extLst>
      <p:ext uri="{BB962C8B-B14F-4D97-AF65-F5344CB8AC3E}">
        <p14:creationId xmlns:p14="http://schemas.microsoft.com/office/powerpoint/2010/main" val="28534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011219" y="990600"/>
            <a:ext cx="9275781" cy="5562600"/>
          </a:xfrm>
        </p:spPr>
        <p:txBody>
          <a:bodyPr/>
          <a:lstStyle/>
          <a:p>
            <a:pPr marL="400050" indent="-400050">
              <a:spcBef>
                <a:spcPct val="30000"/>
              </a:spcBef>
              <a:buNone/>
            </a:pPr>
            <a:r>
              <a:rPr lang="en-US" altLang="en-US" i="1" dirty="0">
                <a:latin typeface="Bookman Old Style" panose="02050604050505020204" pitchFamily="18" charset="0"/>
              </a:rPr>
              <a:t>Giving up, continued</a:t>
            </a:r>
          </a:p>
          <a:p>
            <a:pPr marL="400050" indent="-400050">
              <a:spcBef>
                <a:spcPct val="30000"/>
              </a:spcBef>
            </a:pPr>
            <a:r>
              <a:rPr lang="en-US" altLang="en-US" b="1" i="1" dirty="0">
                <a:latin typeface="Bookman Old Style" panose="02050604050505020204" pitchFamily="18" charset="0"/>
              </a:rPr>
              <a:t>Cognitive interpretation</a:t>
            </a:r>
            <a:r>
              <a:rPr lang="en-US" altLang="en-US" dirty="0">
                <a:latin typeface="Bookman Old Style" panose="02050604050505020204" pitchFamily="18" charset="0"/>
              </a:rPr>
              <a:t> of aversive events may determine whether we feel helpless or not.</a:t>
            </a: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People with a </a:t>
            </a:r>
            <a:r>
              <a:rPr lang="en-US" altLang="en-US" sz="2800" b="1" i="1" dirty="0">
                <a:latin typeface="Bookman Old Style" panose="02050604050505020204" pitchFamily="18" charset="0"/>
              </a:rPr>
              <a:t>pessimistic explanatory style</a:t>
            </a:r>
            <a:r>
              <a:rPr lang="en-US" altLang="en-US" sz="2800" dirty="0">
                <a:latin typeface="Bookman Old Style" panose="02050604050505020204" pitchFamily="18" charset="0"/>
              </a:rPr>
              <a:t> view aversive events as “out of their control”, feel helpless, and give up.</a:t>
            </a: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This coping strategy is called </a:t>
            </a:r>
            <a:r>
              <a:rPr lang="en-US" altLang="en-US" sz="2800" b="1" i="1" dirty="0">
                <a:latin typeface="Bookman Old Style" panose="02050604050505020204" pitchFamily="18" charset="0"/>
              </a:rPr>
              <a:t>behavioral disengagement</a:t>
            </a:r>
            <a:r>
              <a:rPr lang="en-US" altLang="en-US" sz="2800" dirty="0">
                <a:latin typeface="Bookman Old Style" panose="02050604050505020204" pitchFamily="18" charset="0"/>
              </a:rPr>
              <a:t> and is associated with increased distress.</a:t>
            </a:r>
          </a:p>
        </p:txBody>
      </p:sp>
    </p:spTree>
    <p:extLst>
      <p:ext uri="{BB962C8B-B14F-4D97-AF65-F5344CB8AC3E}">
        <p14:creationId xmlns:p14="http://schemas.microsoft.com/office/powerpoint/2010/main" val="8315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989704" y="1447800"/>
            <a:ext cx="10155218" cy="4876800"/>
          </a:xfrm>
        </p:spPr>
        <p:txBody>
          <a:bodyPr/>
          <a:lstStyle/>
          <a:p>
            <a:pPr marL="400050" indent="-400050">
              <a:spcBef>
                <a:spcPct val="30000"/>
              </a:spcBef>
              <a:buFontTx/>
              <a:buAutoNum type="arabicPeriod" startAt="2"/>
            </a:pPr>
            <a:r>
              <a:rPr lang="en-US" altLang="en-US" b="1" dirty="0">
                <a:latin typeface="Bookman Old Style" panose="02050604050505020204" pitchFamily="18" charset="0"/>
              </a:rPr>
              <a:t>Acting aggressively</a:t>
            </a: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Frustration caused by stressful events may elicit </a:t>
            </a:r>
            <a:r>
              <a:rPr lang="en-US" altLang="en-US" sz="2800" b="1" i="1" dirty="0">
                <a:latin typeface="Bookman Old Style" panose="02050604050505020204" pitchFamily="18" charset="0"/>
              </a:rPr>
              <a:t>aggression</a:t>
            </a:r>
            <a:r>
              <a:rPr lang="en-US" altLang="en-US" sz="2800" dirty="0">
                <a:latin typeface="Bookman Old Style" panose="02050604050505020204" pitchFamily="18" charset="0"/>
              </a:rPr>
              <a:t>, “behavior intended to hurt someone, either physically or verbally”.</a:t>
            </a: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People often act out toward others who had nothing to do with their frustration.</a:t>
            </a: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Using a substitute target in this manner was called </a:t>
            </a:r>
            <a:r>
              <a:rPr lang="en-US" altLang="en-US" sz="2800" b="1" i="1" dirty="0">
                <a:latin typeface="Bookman Old Style" panose="02050604050505020204" pitchFamily="18" charset="0"/>
              </a:rPr>
              <a:t>displacement</a:t>
            </a:r>
            <a:r>
              <a:rPr lang="en-US" altLang="en-US" sz="2800" dirty="0">
                <a:latin typeface="Bookman Old Style" panose="02050604050505020204" pitchFamily="18" charset="0"/>
              </a:rPr>
              <a:t> by Freud.</a:t>
            </a:r>
          </a:p>
        </p:txBody>
      </p:sp>
    </p:spTree>
    <p:extLst>
      <p:ext uri="{BB962C8B-B14F-4D97-AF65-F5344CB8AC3E}">
        <p14:creationId xmlns:p14="http://schemas.microsoft.com/office/powerpoint/2010/main" val="22152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086522" y="1447800"/>
            <a:ext cx="9897036" cy="4267200"/>
          </a:xfrm>
        </p:spPr>
        <p:txBody>
          <a:bodyPr/>
          <a:lstStyle/>
          <a:p>
            <a:pPr marL="400050" indent="-400050">
              <a:spcBef>
                <a:spcPct val="30000"/>
              </a:spcBef>
            </a:pPr>
            <a:r>
              <a:rPr lang="en-US" altLang="en-US" dirty="0" smtClean="0">
                <a:latin typeface="Bookman Old Style" panose="02050604050505020204" pitchFamily="18" charset="0"/>
              </a:rPr>
              <a:t>Freud </a:t>
            </a:r>
            <a:r>
              <a:rPr lang="en-US" altLang="en-US" dirty="0">
                <a:latin typeface="Bookman Old Style" panose="02050604050505020204" pitchFamily="18" charset="0"/>
              </a:rPr>
              <a:t>believed aggressive acts could release pent-up emotional tension and called the process </a:t>
            </a:r>
            <a:r>
              <a:rPr lang="en-US" altLang="en-US" b="1" i="1" dirty="0">
                <a:latin typeface="Bookman Old Style" panose="02050604050505020204" pitchFamily="18" charset="0"/>
              </a:rPr>
              <a:t>catharsis</a:t>
            </a:r>
            <a:r>
              <a:rPr lang="en-US" altLang="en-US" dirty="0">
                <a:latin typeface="Bookman Old Style" panose="02050604050505020204" pitchFamily="18" charset="0"/>
              </a:rPr>
              <a:t>.</a:t>
            </a:r>
          </a:p>
          <a:p>
            <a:pPr marL="400050" indent="-400050">
              <a:spcBef>
                <a:spcPct val="30000"/>
              </a:spcBef>
            </a:pPr>
            <a:endParaRPr lang="en-US" altLang="en-US" dirty="0">
              <a:latin typeface="Bookman Old Style" panose="02050604050505020204" pitchFamily="18" charset="0"/>
            </a:endParaRPr>
          </a:p>
          <a:p>
            <a:pPr marL="400050" indent="-400050">
              <a:spcBef>
                <a:spcPct val="30000"/>
              </a:spcBef>
            </a:pPr>
            <a:r>
              <a:rPr lang="en-US" altLang="en-US" dirty="0">
                <a:latin typeface="Bookman Old Style" panose="02050604050505020204" pitchFamily="18" charset="0"/>
              </a:rPr>
              <a:t>However, research finds that acting aggressively produces </a:t>
            </a:r>
            <a:r>
              <a:rPr lang="en-US" altLang="en-US" i="1" dirty="0">
                <a:latin typeface="Bookman Old Style" panose="02050604050505020204" pitchFamily="18" charset="0"/>
              </a:rPr>
              <a:t>more</a:t>
            </a:r>
            <a:r>
              <a:rPr lang="en-US" altLang="en-US" dirty="0">
                <a:latin typeface="Bookman Old Style" panose="02050604050505020204" pitchFamily="18" charset="0"/>
              </a:rPr>
              <a:t>, not less, anger and aggression.</a:t>
            </a:r>
          </a:p>
        </p:txBody>
      </p:sp>
    </p:spTree>
    <p:extLst>
      <p:ext uri="{BB962C8B-B14F-4D97-AF65-F5344CB8AC3E}">
        <p14:creationId xmlns:p14="http://schemas.microsoft.com/office/powerpoint/2010/main" val="6097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968187" y="710005"/>
            <a:ext cx="10714617" cy="5766995"/>
          </a:xfrm>
        </p:spPr>
        <p:txBody>
          <a:bodyPr/>
          <a:lstStyle/>
          <a:p>
            <a:pPr marL="400050" indent="-400050">
              <a:spcBef>
                <a:spcPct val="30000"/>
              </a:spcBef>
              <a:buFontTx/>
              <a:buAutoNum type="arabicPeriod" startAt="3"/>
            </a:pPr>
            <a:r>
              <a:rPr lang="en-US" altLang="en-US" b="1" dirty="0">
                <a:latin typeface="Bookman Old Style" panose="02050604050505020204" pitchFamily="18" charset="0"/>
              </a:rPr>
              <a:t>Indulging yourself</a:t>
            </a: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When stressed by events that are going poorly, some people seek out alternative sources of satisfaction:</a:t>
            </a:r>
          </a:p>
          <a:p>
            <a:pPr marL="1314450" lvl="2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Excessive eating, drinking, and smoking;</a:t>
            </a:r>
          </a:p>
          <a:p>
            <a:pPr marL="1314450" lvl="2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gambling &amp; drug use; </a:t>
            </a:r>
            <a:r>
              <a:rPr lang="en-US" altLang="en-US" sz="2800" b="1" dirty="0">
                <a:latin typeface="Bookman Old Style" panose="02050604050505020204" pitchFamily="18" charset="0"/>
              </a:rPr>
              <a:t>and</a:t>
            </a:r>
          </a:p>
          <a:p>
            <a:pPr marL="1314450" lvl="2" indent="-400050">
              <a:spcBef>
                <a:spcPct val="30000"/>
              </a:spcBef>
            </a:pPr>
            <a:r>
              <a:rPr lang="en-US" altLang="en-US" sz="2800" b="1" i="1" dirty="0">
                <a:latin typeface="Bookman Old Style" panose="02050604050505020204" pitchFamily="18" charset="0"/>
              </a:rPr>
              <a:t>Internet addiction</a:t>
            </a:r>
            <a:r>
              <a:rPr lang="en-US" altLang="en-US" sz="2800" dirty="0">
                <a:latin typeface="Bookman Old Style" panose="02050604050505020204" pitchFamily="18" charset="0"/>
              </a:rPr>
              <a:t> – “spending an inordinate amount of time on the Internet and inability to control online use”</a:t>
            </a:r>
          </a:p>
        </p:txBody>
      </p:sp>
    </p:spTree>
    <p:extLst>
      <p:ext uri="{BB962C8B-B14F-4D97-AF65-F5344CB8AC3E}">
        <p14:creationId xmlns:p14="http://schemas.microsoft.com/office/powerpoint/2010/main" val="42089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742279" y="838200"/>
            <a:ext cx="10800676" cy="5105400"/>
          </a:xfrm>
        </p:spPr>
        <p:txBody>
          <a:bodyPr>
            <a:normAutofit lnSpcReduction="10000"/>
          </a:bodyPr>
          <a:lstStyle/>
          <a:p>
            <a:pPr marL="400050" indent="-400050">
              <a:spcBef>
                <a:spcPct val="30000"/>
              </a:spcBef>
              <a:buFontTx/>
              <a:buAutoNum type="arabicPeriod" startAt="4"/>
            </a:pPr>
            <a:r>
              <a:rPr lang="en-US" altLang="en-US" b="1" dirty="0">
                <a:latin typeface="Bookman Old Style" panose="02050604050505020204" pitchFamily="18" charset="0"/>
              </a:rPr>
              <a:t>Blaming yourself</a:t>
            </a: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People often become highly critical of themselves when stressed.</a:t>
            </a:r>
          </a:p>
          <a:p>
            <a:pPr marL="857250" lvl="1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Albert Ellis called this </a:t>
            </a:r>
            <a:r>
              <a:rPr lang="en-US" altLang="en-US" sz="2800" b="1" i="1" dirty="0">
                <a:latin typeface="Bookman Old Style" panose="02050604050505020204" pitchFamily="18" charset="0"/>
              </a:rPr>
              <a:t>catastrophic thinking</a:t>
            </a:r>
            <a:r>
              <a:rPr lang="en-US" altLang="en-US" sz="2800" dirty="0">
                <a:latin typeface="Bookman Old Style" panose="02050604050505020204" pitchFamily="18" charset="0"/>
              </a:rPr>
              <a:t>, which involves</a:t>
            </a:r>
          </a:p>
          <a:p>
            <a:pPr marL="1314450" lvl="2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Attributing failures to personal shortcomings;</a:t>
            </a:r>
          </a:p>
          <a:p>
            <a:pPr marL="1314450" lvl="2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Focusing on negative feedback; </a:t>
            </a:r>
            <a:r>
              <a:rPr lang="en-US" altLang="en-US" sz="2800" b="1" dirty="0">
                <a:latin typeface="Bookman Old Style" panose="02050604050505020204" pitchFamily="18" charset="0"/>
              </a:rPr>
              <a:t>and</a:t>
            </a:r>
          </a:p>
          <a:p>
            <a:pPr marL="1314450" lvl="2" indent="-400050">
              <a:spcBef>
                <a:spcPct val="30000"/>
              </a:spcBef>
            </a:pPr>
            <a:r>
              <a:rPr lang="en-US" altLang="en-US" sz="2800" dirty="0">
                <a:latin typeface="Bookman Old Style" panose="02050604050505020204" pitchFamily="18" charset="0"/>
              </a:rPr>
              <a:t>Being overly pessimistic about the future</a:t>
            </a:r>
            <a:r>
              <a:rPr lang="en-US" altLang="en-US" sz="2800" dirty="0" smtClean="0">
                <a:latin typeface="Bookman Old Style" panose="02050604050505020204" pitchFamily="18" charset="0"/>
              </a:rPr>
              <a:t>.</a:t>
            </a:r>
          </a:p>
          <a:p>
            <a:pPr marL="1314450" lvl="2" indent="-400050">
              <a:spcBef>
                <a:spcPct val="30000"/>
              </a:spcBef>
            </a:pPr>
            <a:endParaRPr lang="en-US" altLang="en-US" sz="2800" dirty="0">
              <a:latin typeface="Bookman Old Style" panose="02050604050505020204" pitchFamily="18" charset="0"/>
            </a:endParaRPr>
          </a:p>
          <a:p>
            <a:pPr marL="400050" indent="-400050">
              <a:spcBef>
                <a:spcPct val="30000"/>
              </a:spcBef>
            </a:pPr>
            <a:r>
              <a:rPr lang="en-US" altLang="en-US" dirty="0">
                <a:latin typeface="Bookman Old Style" panose="02050604050505020204" pitchFamily="18" charset="0"/>
              </a:rPr>
              <a:t>This pattern perpetuates negative emotional reactions to stress.</a:t>
            </a:r>
          </a:p>
        </p:txBody>
      </p:sp>
    </p:spTree>
    <p:extLst>
      <p:ext uri="{BB962C8B-B14F-4D97-AF65-F5344CB8AC3E}">
        <p14:creationId xmlns:p14="http://schemas.microsoft.com/office/powerpoint/2010/main" val="12471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1123</Words>
  <Application>Microsoft Office PowerPoint</Application>
  <PresentationFormat>Widescreen</PresentationFormat>
  <Paragraphs>134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Bookman Old Style</vt:lpstr>
      <vt:lpstr>Calibri</vt:lpstr>
      <vt:lpstr>Calibri Light</vt:lpstr>
      <vt:lpstr>Times New Roman</vt:lpstr>
      <vt:lpstr>ヒラギノ角ゴ Pro W3</vt:lpstr>
      <vt:lpstr>Office Theme</vt:lpstr>
      <vt:lpstr>Coping</vt:lpstr>
      <vt:lpstr>Cope</vt:lpstr>
      <vt:lpstr>Coping</vt:lpstr>
      <vt:lpstr>Common Coping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Appraisal-Focused Coping</vt:lpstr>
      <vt:lpstr>PowerPoint Presentation</vt:lpstr>
      <vt:lpstr>Problem-Focused Coping</vt:lpstr>
      <vt:lpstr>PowerPoint Presentation</vt:lpstr>
      <vt:lpstr>PowerPoint Presentation</vt:lpstr>
      <vt:lpstr>PowerPoint Presentation</vt:lpstr>
      <vt:lpstr>PowerPoint Presentation</vt:lpstr>
      <vt:lpstr>Emotion-Focused Coping, continued </vt:lpstr>
      <vt:lpstr>Emotion-Focused Coping, continued </vt:lpstr>
      <vt:lpstr>Emotion-Focused Coping, continued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lnmiit</dc:creator>
  <cp:lastModifiedBy>lnmiit</cp:lastModifiedBy>
  <cp:revision>14</cp:revision>
  <dcterms:created xsi:type="dcterms:W3CDTF">2016-03-31T06:40:09Z</dcterms:created>
  <dcterms:modified xsi:type="dcterms:W3CDTF">2016-04-20T05:33:00Z</dcterms:modified>
</cp:coreProperties>
</file>