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0" r:id="rId5"/>
    <p:sldId id="261" r:id="rId6"/>
    <p:sldId id="262" r:id="rId7"/>
    <p:sldId id="26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3312-F98A-49CA-86F7-DC973B7EC9A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EC1E-21DA-41DE-A42E-4034E7AFB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3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3312-F98A-49CA-86F7-DC973B7EC9A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EC1E-21DA-41DE-A42E-4034E7AFB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9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3312-F98A-49CA-86F7-DC973B7EC9A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EC1E-21DA-41DE-A42E-4034E7AFB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8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3312-F98A-49CA-86F7-DC973B7EC9A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EC1E-21DA-41DE-A42E-4034E7AFB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9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3312-F98A-49CA-86F7-DC973B7EC9A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EC1E-21DA-41DE-A42E-4034E7AFB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4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3312-F98A-49CA-86F7-DC973B7EC9A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EC1E-21DA-41DE-A42E-4034E7AFB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4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3312-F98A-49CA-86F7-DC973B7EC9A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EC1E-21DA-41DE-A42E-4034E7AFB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2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3312-F98A-49CA-86F7-DC973B7EC9A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EC1E-21DA-41DE-A42E-4034E7AFB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6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3312-F98A-49CA-86F7-DC973B7EC9A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EC1E-21DA-41DE-A42E-4034E7AFB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1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3312-F98A-49CA-86F7-DC973B7EC9A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EC1E-21DA-41DE-A42E-4034E7AFB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3312-F98A-49CA-86F7-DC973B7EC9A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EC1E-21DA-41DE-A42E-4034E7AFB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8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3312-F98A-49CA-86F7-DC973B7EC9A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EC1E-21DA-41DE-A42E-4034E7AFB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2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Decision Making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68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935915" y="398033"/>
            <a:ext cx="10811436" cy="62179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b="1" dirty="0">
                <a:latin typeface="Bookman Old Style" panose="02050604050505020204" pitchFamily="18" charset="0"/>
              </a:rPr>
              <a:t>Availability Bias </a:t>
            </a: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altLang="en-US" sz="2400" dirty="0" smtClean="0">
                <a:latin typeface="Bookman Old Style" panose="02050604050505020204" pitchFamily="18" charset="0"/>
              </a:rPr>
              <a:t>Emphasizing information that is most readily at hand</a:t>
            </a:r>
          </a:p>
          <a:p>
            <a:pPr lvl="2"/>
            <a:r>
              <a:rPr lang="en-US" altLang="en-US" sz="2400" dirty="0" smtClean="0">
                <a:latin typeface="Bookman Old Style" panose="02050604050505020204" pitchFamily="18" charset="0"/>
              </a:rPr>
              <a:t>Recent  </a:t>
            </a:r>
          </a:p>
          <a:p>
            <a:pPr lvl="2"/>
            <a:r>
              <a:rPr lang="en-US" altLang="en-US" sz="2400" dirty="0" smtClean="0">
                <a:latin typeface="Bookman Old Style" panose="02050604050505020204" pitchFamily="18" charset="0"/>
              </a:rPr>
              <a:t>Vivid</a:t>
            </a:r>
            <a:endParaRPr lang="en-US" sz="2400" dirty="0">
              <a:latin typeface="Bookman Old Style" panose="02050604050505020204" pitchFamily="18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b="1" dirty="0">
                <a:latin typeface="Bookman Old Style" panose="02050604050505020204" pitchFamily="18" charset="0"/>
              </a:rPr>
              <a:t>Escalation of Commitment </a:t>
            </a:r>
            <a:endParaRPr lang="en-US" b="1" dirty="0" smtClean="0">
              <a:latin typeface="Bookman Old Style" panose="02050604050505020204" pitchFamily="18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altLang="en-US" b="1" dirty="0">
                <a:latin typeface="Bookman Old Style" panose="02050604050505020204" pitchFamily="18" charset="0"/>
              </a:rPr>
              <a:t> </a:t>
            </a:r>
            <a:r>
              <a:rPr lang="en-US" altLang="en-US" sz="2400" dirty="0" smtClean="0">
                <a:latin typeface="Bookman Old Style" panose="02050604050505020204" pitchFamily="18" charset="0"/>
              </a:rPr>
              <a:t>Increasing commitment to a decision in spite of  evidence that it   is wrong – </a:t>
            </a:r>
            <a:r>
              <a:rPr lang="en-US" altLang="en-US" sz="2400" i="1" dirty="0" smtClean="0">
                <a:latin typeface="Bookman Old Style" panose="02050604050505020204" pitchFamily="18" charset="0"/>
              </a:rPr>
              <a:t>especially if responsible for the decision!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altLang="en-US" b="1" dirty="0" smtClean="0">
                <a:latin typeface="Bookman Old Style" panose="02050604050505020204" pitchFamily="18" charset="0"/>
              </a:rPr>
              <a:t>Randomness Error</a:t>
            </a:r>
          </a:p>
          <a:p>
            <a:pPr marL="0" indent="0">
              <a:buNone/>
            </a:pPr>
            <a:r>
              <a:rPr lang="en-US" altLang="en-US" b="1" dirty="0">
                <a:latin typeface="Bookman Old Style" panose="02050604050505020204" pitchFamily="18" charset="0"/>
              </a:rPr>
              <a:t> </a:t>
            </a:r>
            <a:r>
              <a:rPr lang="en-US" altLang="en-US" sz="2400" dirty="0" smtClean="0">
                <a:latin typeface="Bookman Old Style" panose="02050604050505020204" pitchFamily="18" charset="0"/>
              </a:rPr>
              <a:t>Creating meaning out of random events – superstitions</a:t>
            </a:r>
          </a:p>
          <a:p>
            <a:pPr marL="457200" lvl="1" indent="0">
              <a:buNone/>
            </a:pPr>
            <a:endParaRPr lang="en-US" altLang="en-US" dirty="0" smtClean="0">
              <a:latin typeface="Bookman Old Style" panose="02050604050505020204" pitchFamily="18" charset="0"/>
            </a:endParaRPr>
          </a:p>
          <a:p>
            <a:r>
              <a:rPr lang="en-US" altLang="en-US" b="1" dirty="0" smtClean="0">
                <a:latin typeface="Bookman Old Style" panose="02050604050505020204" pitchFamily="18" charset="0"/>
              </a:rPr>
              <a:t>Winner’s Curse</a:t>
            </a:r>
          </a:p>
          <a:p>
            <a:pPr lvl="1"/>
            <a:r>
              <a:rPr lang="en-US" altLang="en-US" dirty="0" smtClean="0">
                <a:latin typeface="Bookman Old Style" panose="02050604050505020204" pitchFamily="18" charset="0"/>
              </a:rPr>
              <a:t>Highest bidder pays too much due to value overestimation</a:t>
            </a:r>
          </a:p>
          <a:p>
            <a:pPr lvl="1"/>
            <a:r>
              <a:rPr lang="en-US" altLang="en-US" dirty="0" smtClean="0">
                <a:latin typeface="Bookman Old Style" panose="02050604050505020204" pitchFamily="18" charset="0"/>
              </a:rPr>
              <a:t>Likelihood increases with the number of people in auction</a:t>
            </a:r>
          </a:p>
          <a:p>
            <a:pPr eaLnBrk="1" hangingPunct="1">
              <a:defRPr/>
            </a:pP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2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8335"/>
            <a:ext cx="10515600" cy="110803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 smtClean="0">
                <a:latin typeface="Bookman Old Style" panose="02050604050505020204" pitchFamily="18" charset="0"/>
              </a:rPr>
              <a:t>Decision </a:t>
            </a:r>
            <a:r>
              <a:rPr lang="en-US" sz="4000" dirty="0">
                <a:latin typeface="Bookman Old Style" panose="02050604050505020204" pitchFamily="18" charset="0"/>
              </a:rPr>
              <a:t>Making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45459" y="1398494"/>
            <a:ext cx="11263256" cy="5459506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latin typeface="Bookman Old Style" panose="02050604050505020204" pitchFamily="18" charset="0"/>
              </a:rPr>
              <a:t>Decision </a:t>
            </a:r>
            <a:r>
              <a:rPr lang="en-US" dirty="0">
                <a:latin typeface="Bookman Old Style" panose="02050604050505020204" pitchFamily="18" charset="0"/>
              </a:rPr>
              <a:t>making occurs as a reaction to a perceived </a:t>
            </a:r>
            <a:r>
              <a:rPr lang="en-US" dirty="0" smtClean="0">
                <a:latin typeface="Bookman Old Style" panose="02050604050505020204" pitchFamily="18" charset="0"/>
              </a:rPr>
              <a:t>problem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Bookman Old Style" panose="02050604050505020204" pitchFamily="18" charset="0"/>
              </a:rPr>
              <a:t>Making sound decisions is a skill set that needs to be developed like any </a:t>
            </a:r>
            <a:r>
              <a:rPr lang="en-US" dirty="0" smtClean="0">
                <a:latin typeface="Bookman Old Style" panose="02050604050505020204" pitchFamily="18" charset="0"/>
              </a:rPr>
              <a:t>other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Bookman Old Style" panose="02050604050505020204" pitchFamily="18" charset="0"/>
              </a:rPr>
              <a:t>Nothing will test your leadership mettle more than your ability to make decisions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  <a:endParaRPr lang="en-US" dirty="0">
              <a:latin typeface="Bookman Old Style" panose="02050604050505020204" pitchFamily="18" charset="0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Bookman Old Style" panose="02050604050505020204" pitchFamily="18" charset="0"/>
              </a:rPr>
              <a:t>Gut instincts can only take you so far in </a:t>
            </a:r>
            <a:r>
              <a:rPr lang="en-US" dirty="0" smtClean="0">
                <a:latin typeface="Bookman Old Style" panose="02050604050505020204" pitchFamily="18" charset="0"/>
              </a:rPr>
              <a:t>life.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latin typeface="Bookman Old Style" panose="02050604050505020204" pitchFamily="18" charset="0"/>
              </a:rPr>
              <a:t>Operating outside of </a:t>
            </a:r>
            <a:r>
              <a:rPr lang="en-US" dirty="0">
                <a:latin typeface="Bookman Old Style" panose="02050604050505020204" pitchFamily="18" charset="0"/>
              </a:rPr>
              <a:t>a sound </a:t>
            </a:r>
            <a:r>
              <a:rPr lang="en-US" dirty="0" smtClean="0">
                <a:latin typeface="Bookman Old Style" panose="02050604050505020204" pitchFamily="18" charset="0"/>
              </a:rPr>
              <a:t>decision making </a:t>
            </a:r>
            <a:r>
              <a:rPr lang="en-US" dirty="0">
                <a:latin typeface="Bookman Old Style" panose="02050604050505020204" pitchFamily="18" charset="0"/>
              </a:rPr>
              <a:t>framework will eventually fall prey to an act of </a:t>
            </a:r>
            <a:r>
              <a:rPr lang="en-US" u="sng" dirty="0">
                <a:solidFill>
                  <a:srgbClr val="FF0000"/>
                </a:solidFill>
                <a:latin typeface="Bookman Old Style" panose="02050604050505020204" pitchFamily="18" charset="0"/>
              </a:rPr>
              <a:t>oversight, misinformation, misunderstanding, manipulation, impulsivity or some other negative influencing factor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4763" algn="ctr">
              <a:spcAft>
                <a:spcPts val="1200"/>
              </a:spcAft>
              <a:buNone/>
              <a:defRPr/>
            </a:pPr>
            <a:endParaRPr lang="en-US" dirty="0">
              <a:latin typeface="Bookman Old Style" panose="02050604050505020204" pitchFamily="18" charset="0"/>
            </a:endParaRPr>
          </a:p>
          <a:p>
            <a:pPr eaLnBrk="1" hangingPunct="1">
              <a:defRPr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196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1"/>
            <a:ext cx="10515600" cy="1151068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Bookman Old Style" panose="02050604050505020204" pitchFamily="18" charset="0"/>
              </a:rPr>
              <a:t>Rational Decision Making Process</a:t>
            </a:r>
            <a:endParaRPr lang="en-US" sz="4000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http://lh3.googleusercontent.com/-eHel0HhBo-I/TfA9bba1tII/AAAAAAAAE24/r65aQGNUQis/Steps-In-Decision-Making-Proces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03642"/>
            <a:ext cx="8530813" cy="583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79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Bookman Old Style" panose="02050604050505020204" pitchFamily="18" charset="0"/>
              </a:rPr>
              <a:t>Assumptions of the Model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46729"/>
            <a:ext cx="10898392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>
                <a:latin typeface="Bookman Old Style" panose="02050604050505020204" pitchFamily="18" charset="0"/>
              </a:rPr>
              <a:t>Complete knowledge of the situation</a:t>
            </a:r>
          </a:p>
          <a:p>
            <a:pPr eaLnBrk="1" hangingPunct="1"/>
            <a:endParaRPr lang="en-US" sz="3200" dirty="0">
              <a:latin typeface="Bookman Old Style" panose="02050604050505020204" pitchFamily="18" charset="0"/>
            </a:endParaRPr>
          </a:p>
          <a:p>
            <a:pPr eaLnBrk="1" hangingPunct="1"/>
            <a:r>
              <a:rPr lang="en-US" sz="3200" dirty="0">
                <a:latin typeface="Bookman Old Style" panose="02050604050505020204" pitchFamily="18" charset="0"/>
              </a:rPr>
              <a:t>All relevant options are known in an unbiased manner</a:t>
            </a:r>
          </a:p>
          <a:p>
            <a:pPr eaLnBrk="1" hangingPunct="1"/>
            <a:endParaRPr lang="en-US" sz="3200" dirty="0">
              <a:latin typeface="Bookman Old Style" panose="02050604050505020204" pitchFamily="18" charset="0"/>
            </a:endParaRPr>
          </a:p>
          <a:p>
            <a:pPr eaLnBrk="1" hangingPunct="1"/>
            <a:r>
              <a:rPr lang="en-US" sz="3200" dirty="0">
                <a:latin typeface="Bookman Old Style" panose="02050604050505020204" pitchFamily="18" charset="0"/>
              </a:rPr>
              <a:t>The decision-maker seeks the highest </a:t>
            </a:r>
            <a:r>
              <a:rPr lang="en-US" sz="3200" dirty="0" smtClean="0">
                <a:latin typeface="Bookman Old Style" panose="02050604050505020204" pitchFamily="18" charset="0"/>
              </a:rPr>
              <a:t>utility</a:t>
            </a:r>
          </a:p>
          <a:p>
            <a:pPr eaLnBrk="1" hangingPunct="1"/>
            <a:r>
              <a:rPr lang="en-US" sz="3200" dirty="0">
                <a:latin typeface="Bookman Old Style" panose="02050604050505020204" pitchFamily="18" charset="0"/>
              </a:rPr>
              <a:t> </a:t>
            </a:r>
            <a:r>
              <a:rPr lang="en-US" sz="3200" dirty="0" smtClean="0">
                <a:latin typeface="Bookman Old Style" panose="02050604050505020204" pitchFamily="18" charset="0"/>
              </a:rPr>
              <a:t>No time constrain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4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9380E843-10E9-4D0C-BE70-03C252EF85D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Bookman Old Style" panose="02050604050505020204" pitchFamily="18" charset="0"/>
              </a:rPr>
              <a:t>Bounded Rationality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34701" y="1600200"/>
            <a:ext cx="11091133" cy="44958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Bookman Old Style" panose="02050604050505020204" pitchFamily="18" charset="0"/>
              </a:rPr>
              <a:t>People </a:t>
            </a:r>
            <a:r>
              <a:rPr lang="en-US" sz="3200" dirty="0">
                <a:latin typeface="Bookman Old Style" panose="02050604050505020204" pitchFamily="18" charset="0"/>
              </a:rPr>
              <a:t>seek solutions that are satisfactory and sufficient, rather than optimal (they “satisfice”)</a:t>
            </a:r>
          </a:p>
          <a:p>
            <a:endParaRPr lang="en-US" sz="3200" dirty="0">
              <a:latin typeface="Bookman Old Style" panose="02050604050505020204" pitchFamily="18" charset="0"/>
            </a:endParaRPr>
          </a:p>
          <a:p>
            <a:r>
              <a:rPr lang="en-US" sz="3200" dirty="0">
                <a:latin typeface="Bookman Old Style" panose="02050604050505020204" pitchFamily="18" charset="0"/>
              </a:rPr>
              <a:t>Bounded rationality is constructing simplified models that extract the essential features from problems without capturing all their complexity</a:t>
            </a:r>
          </a:p>
        </p:txBody>
      </p:sp>
    </p:spTree>
    <p:extLst>
      <p:ext uri="{BB962C8B-B14F-4D97-AF65-F5344CB8AC3E}">
        <p14:creationId xmlns:p14="http://schemas.microsoft.com/office/powerpoint/2010/main" val="364069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4B809D2B-50D9-4C02-B38F-45FD2B30674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Bookman Old Style" panose="02050604050505020204" pitchFamily="18" charset="0"/>
              </a:rPr>
              <a:t>Decision Making in Bounded Rationality</a:t>
            </a:r>
          </a:p>
        </p:txBody>
      </p:sp>
      <p:sp>
        <p:nvSpPr>
          <p:cNvPr id="16388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650967" cy="5121275"/>
          </a:xfrm>
        </p:spPr>
        <p:txBody>
          <a:bodyPr>
            <a:normAutofit/>
          </a:bodyPr>
          <a:lstStyle/>
          <a:p>
            <a:pPr marL="0" indent="4763">
              <a:buNone/>
            </a:pPr>
            <a:r>
              <a:rPr lang="en-US" sz="3200" dirty="0" smtClean="0">
                <a:latin typeface="Bookman Old Style" panose="02050604050505020204" pitchFamily="18" charset="0"/>
              </a:rPr>
              <a:t>Simpler than rational decision making, composed of three steps:</a:t>
            </a:r>
          </a:p>
          <a:p>
            <a:pPr marL="0" indent="4763">
              <a:buNone/>
            </a:pPr>
            <a:endParaRPr lang="en-US" sz="1600" dirty="0">
              <a:latin typeface="Bookman Old Style" panose="02050604050505020204" pitchFamily="18" charset="0"/>
            </a:endParaRPr>
          </a:p>
          <a:p>
            <a:pPr marL="917575" lvl="1" indent="-514350">
              <a:buFont typeface="Arial" charset="0"/>
              <a:buAutoNum type="arabicPeriod"/>
            </a:pPr>
            <a:r>
              <a:rPr lang="en-US" sz="2800" dirty="0" smtClean="0">
                <a:latin typeface="Bookman Old Style" panose="02050604050505020204" pitchFamily="18" charset="0"/>
              </a:rPr>
              <a:t>Limited search for criteria and alternatives – familiar criteria and easily found alternatives</a:t>
            </a:r>
          </a:p>
          <a:p>
            <a:pPr marL="917575" lvl="1" indent="-514350">
              <a:buFont typeface="Arial" charset="0"/>
              <a:buAutoNum type="arabicPeriod"/>
            </a:pPr>
            <a:endParaRPr lang="en-US" sz="2800" dirty="0" smtClean="0">
              <a:latin typeface="Bookman Old Style" panose="02050604050505020204" pitchFamily="18" charset="0"/>
            </a:endParaRPr>
          </a:p>
          <a:p>
            <a:pPr marL="917575" lvl="1" indent="-514350">
              <a:buFont typeface="Arial" charset="0"/>
              <a:buAutoNum type="arabicPeriod"/>
            </a:pPr>
            <a:r>
              <a:rPr lang="en-US" sz="2800" dirty="0" smtClean="0">
                <a:latin typeface="Bookman Old Style" panose="02050604050505020204" pitchFamily="18" charset="0"/>
              </a:rPr>
              <a:t>Limited review of alternatives – focus alternatives, similar to those already in effect</a:t>
            </a:r>
          </a:p>
          <a:p>
            <a:pPr marL="917575" lvl="1" indent="-514350">
              <a:buFont typeface="Arial" charset="0"/>
              <a:buAutoNum type="arabicPeriod"/>
            </a:pPr>
            <a:endParaRPr lang="en-US" sz="2800" dirty="0" smtClean="0">
              <a:latin typeface="Bookman Old Style" panose="02050604050505020204" pitchFamily="18" charset="0"/>
            </a:endParaRPr>
          </a:p>
          <a:p>
            <a:pPr marL="917575" lvl="1" indent="-514350">
              <a:buFont typeface="Arial" charset="0"/>
              <a:buAutoNum type="arabicPeriod"/>
            </a:pPr>
            <a:r>
              <a:rPr lang="en-US" sz="2800" dirty="0" smtClean="0">
                <a:latin typeface="Bookman Old Style" panose="02050604050505020204" pitchFamily="18" charset="0"/>
              </a:rPr>
              <a:t>Satisficing – selecting the first alternative that is “good enough”</a:t>
            </a:r>
          </a:p>
        </p:txBody>
      </p:sp>
    </p:spTree>
    <p:extLst>
      <p:ext uri="{BB962C8B-B14F-4D97-AF65-F5344CB8AC3E}">
        <p14:creationId xmlns:p14="http://schemas.microsoft.com/office/powerpoint/2010/main" val="175242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image.slidesharecdn.com/stias-130716151759-phpapp01/95/flexiblybounded-rationality-8-638.jpg?cb=137398814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323" y="1804109"/>
            <a:ext cx="712203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15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Bookman Old Style" panose="02050604050505020204" pitchFamily="18" charset="0"/>
              </a:rPr>
              <a:t>3-</a:t>
            </a:r>
            <a:fld id="{0DCF3039-F5BD-4E15-B260-2B27D5FA76BD}" type="slidenum">
              <a:rPr lang="en-US" smtClean="0">
                <a:latin typeface="Bookman Old Style" panose="02050604050505020204" pitchFamily="18" charset="0"/>
              </a:rPr>
              <a:pPr/>
              <a:t>8</a:t>
            </a:fld>
            <a:endParaRPr lang="en-US" smtClean="0">
              <a:latin typeface="Bookman Old Style" panose="02050604050505020204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Bookman Old Style" panose="02050604050505020204" pitchFamily="18" charset="0"/>
              </a:rPr>
              <a:t>Intuitive Decision Making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021976" y="1981200"/>
            <a:ext cx="10983558" cy="4267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>
                <a:latin typeface="Bookman Old Style" panose="02050604050505020204" pitchFamily="18" charset="0"/>
              </a:rPr>
              <a:t>An non-conscious process created out of distilled experience</a:t>
            </a:r>
          </a:p>
          <a:p>
            <a:pPr eaLnBrk="1" hangingPunct="1"/>
            <a:endParaRPr lang="en-US" sz="3200" dirty="0">
              <a:latin typeface="Bookman Old Style" panose="02050604050505020204" pitchFamily="18" charset="0"/>
            </a:endParaRPr>
          </a:p>
          <a:p>
            <a:pPr eaLnBrk="1" hangingPunct="1"/>
            <a:r>
              <a:rPr lang="en-US" sz="3200" dirty="0">
                <a:latin typeface="Bookman Old Style" panose="02050604050505020204" pitchFamily="18" charset="0"/>
              </a:rPr>
              <a:t>Increases with experience</a:t>
            </a:r>
          </a:p>
          <a:p>
            <a:pPr eaLnBrk="1" hangingPunct="1"/>
            <a:endParaRPr lang="en-US" sz="3200" dirty="0">
              <a:latin typeface="Bookman Old Style" panose="02050604050505020204" pitchFamily="18" charset="0"/>
            </a:endParaRPr>
          </a:p>
          <a:p>
            <a:pPr eaLnBrk="1" hangingPunct="1"/>
            <a:r>
              <a:rPr lang="en-US" sz="3200" dirty="0">
                <a:latin typeface="Bookman Old Style" panose="02050604050505020204" pitchFamily="18" charset="0"/>
              </a:rPr>
              <a:t>Can be a powerful complement to rational analysis in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95571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Bookman Old Style" panose="02050604050505020204" pitchFamily="18" charset="0"/>
              </a:rPr>
              <a:t>Common Biases and Errors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11941"/>
            <a:ext cx="10994315" cy="49530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b="1" dirty="0">
                <a:latin typeface="Bookman Old Style" panose="02050604050505020204" pitchFamily="18" charset="0"/>
              </a:rPr>
              <a:t>Overconfidence Bias</a:t>
            </a:r>
          </a:p>
          <a:p>
            <a:pPr marL="228600" lvl="1" indent="4763">
              <a:spcBef>
                <a:spcPts val="1000"/>
              </a:spcBef>
              <a:spcAft>
                <a:spcPts val="1200"/>
              </a:spcAft>
              <a:buNone/>
              <a:defRPr/>
            </a:pPr>
            <a:r>
              <a:rPr lang="en-US" altLang="en-US" sz="2800" dirty="0">
                <a:latin typeface="Bookman Old Style" panose="02050604050505020204" pitchFamily="18" charset="0"/>
              </a:rPr>
              <a:t>Believing too much in our own ability to make good decisions – especially when outside of own </a:t>
            </a:r>
            <a:r>
              <a:rPr lang="en-US" altLang="en-US" sz="2800" dirty="0" smtClean="0">
                <a:latin typeface="Bookman Old Style" panose="02050604050505020204" pitchFamily="18" charset="0"/>
              </a:rPr>
              <a:t>expertise</a:t>
            </a:r>
            <a:endParaRPr lang="en-US" altLang="en-US" sz="2800" dirty="0">
              <a:latin typeface="Bookman Old Style" panose="02050604050505020204" pitchFamily="18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b="1" dirty="0" smtClean="0">
                <a:latin typeface="Bookman Old Style" panose="02050604050505020204" pitchFamily="18" charset="0"/>
              </a:rPr>
              <a:t>Anchoring Bias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altLang="en-US" dirty="0" smtClean="0">
                <a:latin typeface="Bookman Old Style" panose="02050604050505020204" pitchFamily="18" charset="0"/>
              </a:rPr>
              <a:t>  Using early, first received information as the basis for   making subsequent judgments</a:t>
            </a:r>
          </a:p>
          <a:p>
            <a:pPr>
              <a:spcAft>
                <a:spcPts val="600"/>
              </a:spcAft>
              <a:defRPr/>
            </a:pPr>
            <a:r>
              <a:rPr lang="en-US" b="1" dirty="0" smtClean="0">
                <a:latin typeface="Bookman Old Style" panose="02050604050505020204" pitchFamily="18" charset="0"/>
              </a:rPr>
              <a:t>Confirmation Bias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altLang="en-US" b="1" dirty="0">
                <a:latin typeface="Bookman Old Style" panose="02050604050505020204" pitchFamily="18" charset="0"/>
              </a:rPr>
              <a:t> </a:t>
            </a:r>
            <a:r>
              <a:rPr lang="en-US" altLang="en-US" b="1" dirty="0" smtClean="0">
                <a:latin typeface="Bookman Old Style" panose="02050604050505020204" pitchFamily="18" charset="0"/>
              </a:rPr>
              <a:t>  </a:t>
            </a:r>
            <a:r>
              <a:rPr lang="en-US" altLang="en-US" dirty="0" smtClean="0">
                <a:latin typeface="Bookman Old Style" panose="02050604050505020204" pitchFamily="18" charset="0"/>
              </a:rPr>
              <a:t>Selecting and using only facts that support our decision</a:t>
            </a:r>
          </a:p>
        </p:txBody>
      </p:sp>
    </p:spTree>
    <p:extLst>
      <p:ext uri="{BB962C8B-B14F-4D97-AF65-F5344CB8AC3E}">
        <p14:creationId xmlns:p14="http://schemas.microsoft.com/office/powerpoint/2010/main" val="238733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289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Calibri Light</vt:lpstr>
      <vt:lpstr>Wingdings</vt:lpstr>
      <vt:lpstr>Office Theme</vt:lpstr>
      <vt:lpstr>Decision Making</vt:lpstr>
      <vt:lpstr>Decision Making</vt:lpstr>
      <vt:lpstr>Rational Decision Making Process</vt:lpstr>
      <vt:lpstr>Assumptions of the Model</vt:lpstr>
      <vt:lpstr>Bounded Rationality</vt:lpstr>
      <vt:lpstr>Decision Making in Bounded Rationality</vt:lpstr>
      <vt:lpstr>PowerPoint Presentation</vt:lpstr>
      <vt:lpstr>Intuitive Decision Making</vt:lpstr>
      <vt:lpstr>Common Biases and Errors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LNMIIT-1031</dc:creator>
  <cp:lastModifiedBy>LNMIIT-1031</cp:lastModifiedBy>
  <cp:revision>4</cp:revision>
  <dcterms:created xsi:type="dcterms:W3CDTF">2016-03-09T04:23:43Z</dcterms:created>
  <dcterms:modified xsi:type="dcterms:W3CDTF">2016-03-09T05:23:11Z</dcterms:modified>
</cp:coreProperties>
</file>