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81" r:id="rId14"/>
    <p:sldId id="282" r:id="rId15"/>
    <p:sldId id="283" r:id="rId16"/>
    <p:sldId id="284" r:id="rId17"/>
    <p:sldId id="285" r:id="rId18"/>
    <p:sldId id="268" r:id="rId19"/>
    <p:sldId id="269" r:id="rId20"/>
    <p:sldId id="270" r:id="rId21"/>
    <p:sldId id="280" r:id="rId22"/>
    <p:sldId id="279" r:id="rId23"/>
    <p:sldId id="271" r:id="rId24"/>
    <p:sldId id="272" r:id="rId25"/>
    <p:sldId id="273" r:id="rId26"/>
    <p:sldId id="274" r:id="rId27"/>
    <p:sldId id="275" r:id="rId28"/>
    <p:sldId id="276" r:id="rId29"/>
    <p:sldId id="277" r:id="rId30"/>
    <p:sldId id="27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9" d="100"/>
          <a:sy n="89" d="100"/>
        </p:scale>
        <p:origin x="120"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63EAC2-D7EB-451B-9D7E-88BC6E64EF2F}" type="datetimeFigureOut">
              <a:rPr lang="en-US" smtClean="0"/>
              <a:t>1/18/2016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A4E7C6-EFE3-4EAE-96B5-7F072A741B86}" type="slidenum">
              <a:rPr lang="en-US" smtClean="0"/>
              <a:t>‹#›</a:t>
            </a:fld>
            <a:endParaRPr lang="en-US"/>
          </a:p>
        </p:txBody>
      </p:sp>
    </p:spTree>
    <p:extLst>
      <p:ext uri="{BB962C8B-B14F-4D97-AF65-F5344CB8AC3E}">
        <p14:creationId xmlns:p14="http://schemas.microsoft.com/office/powerpoint/2010/main" val="18433873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6625">
              <a:spcBef>
                <a:spcPct val="30000"/>
              </a:spcBef>
              <a:defRPr sz="1200">
                <a:solidFill>
                  <a:schemeClr val="tx1"/>
                </a:solidFill>
                <a:latin typeface="Times" panose="02020603050405020304" pitchFamily="18" charset="0"/>
                <a:ea typeface="ＭＳ Ｐゴシック" panose="020B0600070205080204" pitchFamily="34" charset="-128"/>
              </a:defRPr>
            </a:lvl1pPr>
            <a:lvl2pPr marL="37931725" indent="-37474525" defTabSz="936625">
              <a:spcBef>
                <a:spcPct val="30000"/>
              </a:spcBef>
              <a:defRPr sz="1200">
                <a:solidFill>
                  <a:schemeClr val="tx1"/>
                </a:solidFill>
                <a:latin typeface="Times" panose="02020603050405020304" pitchFamily="18" charset="0"/>
                <a:ea typeface="ＭＳ Ｐゴシック" panose="020B0600070205080204" pitchFamily="34" charset="-128"/>
              </a:defRPr>
            </a:lvl2pPr>
            <a:lvl3pPr marL="1143000" indent="-228600" defTabSz="936625">
              <a:spcBef>
                <a:spcPct val="30000"/>
              </a:spcBef>
              <a:defRPr sz="1200">
                <a:solidFill>
                  <a:schemeClr val="tx1"/>
                </a:solidFill>
                <a:latin typeface="Times" panose="02020603050405020304" pitchFamily="18" charset="0"/>
                <a:ea typeface="ＭＳ Ｐゴシック" panose="020B0600070205080204" pitchFamily="34" charset="-128"/>
              </a:defRPr>
            </a:lvl3pPr>
            <a:lvl4pPr marL="1600200" indent="-228600" defTabSz="936625">
              <a:spcBef>
                <a:spcPct val="30000"/>
              </a:spcBef>
              <a:defRPr sz="1200">
                <a:solidFill>
                  <a:schemeClr val="tx1"/>
                </a:solidFill>
                <a:latin typeface="Times" panose="02020603050405020304" pitchFamily="18" charset="0"/>
                <a:ea typeface="ＭＳ Ｐゴシック" panose="020B0600070205080204" pitchFamily="34" charset="-128"/>
              </a:defRPr>
            </a:lvl4pPr>
            <a:lvl5pPr marL="2057400" indent="-228600" defTabSz="936625">
              <a:spcBef>
                <a:spcPct val="30000"/>
              </a:spcBef>
              <a:defRPr sz="1200">
                <a:solidFill>
                  <a:schemeClr val="tx1"/>
                </a:solidFill>
                <a:latin typeface="Times" panose="02020603050405020304" pitchFamily="18" charset="0"/>
                <a:ea typeface="ＭＳ Ｐゴシック" panose="020B0600070205080204" pitchFamily="34" charset="-128"/>
              </a:defRPr>
            </a:lvl5pPr>
            <a:lvl6pPr marL="2514600" indent="-228600" defTabSz="936625" eaLnBrk="0" fontAlgn="base" hangingPunct="0">
              <a:spcBef>
                <a:spcPct val="30000"/>
              </a:spcBef>
              <a:spcAft>
                <a:spcPct val="0"/>
              </a:spcAft>
              <a:defRPr sz="1200">
                <a:solidFill>
                  <a:schemeClr val="tx1"/>
                </a:solidFill>
                <a:latin typeface="Times" panose="02020603050405020304" pitchFamily="18" charset="0"/>
                <a:ea typeface="ＭＳ Ｐゴシック" panose="020B0600070205080204" pitchFamily="34" charset="-128"/>
              </a:defRPr>
            </a:lvl6pPr>
            <a:lvl7pPr marL="2971800" indent="-228600" defTabSz="936625" eaLnBrk="0" fontAlgn="base" hangingPunct="0">
              <a:spcBef>
                <a:spcPct val="30000"/>
              </a:spcBef>
              <a:spcAft>
                <a:spcPct val="0"/>
              </a:spcAft>
              <a:defRPr sz="1200">
                <a:solidFill>
                  <a:schemeClr val="tx1"/>
                </a:solidFill>
                <a:latin typeface="Times" panose="02020603050405020304" pitchFamily="18" charset="0"/>
                <a:ea typeface="ＭＳ Ｐゴシック" panose="020B0600070205080204" pitchFamily="34" charset="-128"/>
              </a:defRPr>
            </a:lvl7pPr>
            <a:lvl8pPr marL="3429000" indent="-228600" defTabSz="936625" eaLnBrk="0" fontAlgn="base" hangingPunct="0">
              <a:spcBef>
                <a:spcPct val="30000"/>
              </a:spcBef>
              <a:spcAft>
                <a:spcPct val="0"/>
              </a:spcAft>
              <a:defRPr sz="1200">
                <a:solidFill>
                  <a:schemeClr val="tx1"/>
                </a:solidFill>
                <a:latin typeface="Times" panose="02020603050405020304" pitchFamily="18" charset="0"/>
                <a:ea typeface="ＭＳ Ｐゴシック" panose="020B0600070205080204" pitchFamily="34" charset="-128"/>
              </a:defRPr>
            </a:lvl8pPr>
            <a:lvl9pPr marL="3886200" indent="-228600" defTabSz="936625" eaLnBrk="0" fontAlgn="base" hangingPunct="0">
              <a:spcBef>
                <a:spcPct val="30000"/>
              </a:spcBef>
              <a:spcAft>
                <a:spcPct val="0"/>
              </a:spcAft>
              <a:defRPr sz="1200">
                <a:solidFill>
                  <a:schemeClr val="tx1"/>
                </a:solidFill>
                <a:latin typeface="Times" panose="02020603050405020304" pitchFamily="18" charset="0"/>
                <a:ea typeface="ＭＳ Ｐゴシック" panose="020B0600070205080204" pitchFamily="34" charset="-128"/>
              </a:defRPr>
            </a:lvl9pPr>
          </a:lstStyle>
          <a:p>
            <a:pPr>
              <a:spcBef>
                <a:spcPct val="0"/>
              </a:spcBef>
            </a:pPr>
            <a:fld id="{9878EF3D-408B-4F48-8200-227A8722EB3B}" type="slidenum">
              <a:rPr lang="en-US" altLang="en-US"/>
              <a:pPr>
                <a:spcBef>
                  <a:spcPct val="0"/>
                </a:spcBef>
              </a:pPr>
              <a:t>9</a:t>
            </a:fld>
            <a:endParaRPr lang="en-US" altLang="en-US"/>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467467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663269F-E53E-4B8E-ACB1-90569AA5F839}" type="datetimeFigureOut">
              <a:rPr lang="en-US" smtClean="0"/>
              <a:t>1/18/2016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AFEE64-901C-4DEF-AA24-001319EFBD6B}" type="slidenum">
              <a:rPr lang="en-US" smtClean="0"/>
              <a:t>‹#›</a:t>
            </a:fld>
            <a:endParaRPr lang="en-US"/>
          </a:p>
        </p:txBody>
      </p:sp>
    </p:spTree>
    <p:extLst>
      <p:ext uri="{BB962C8B-B14F-4D97-AF65-F5344CB8AC3E}">
        <p14:creationId xmlns:p14="http://schemas.microsoft.com/office/powerpoint/2010/main" val="253368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63269F-E53E-4B8E-ACB1-90569AA5F839}" type="datetimeFigureOut">
              <a:rPr lang="en-US" smtClean="0"/>
              <a:t>1/18/2016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AFEE64-901C-4DEF-AA24-001319EFBD6B}" type="slidenum">
              <a:rPr lang="en-US" smtClean="0"/>
              <a:t>‹#›</a:t>
            </a:fld>
            <a:endParaRPr lang="en-US"/>
          </a:p>
        </p:txBody>
      </p:sp>
    </p:spTree>
    <p:extLst>
      <p:ext uri="{BB962C8B-B14F-4D97-AF65-F5344CB8AC3E}">
        <p14:creationId xmlns:p14="http://schemas.microsoft.com/office/powerpoint/2010/main" val="260969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63269F-E53E-4B8E-ACB1-90569AA5F839}" type="datetimeFigureOut">
              <a:rPr lang="en-US" smtClean="0"/>
              <a:t>1/18/2016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AFEE64-901C-4DEF-AA24-001319EFBD6B}" type="slidenum">
              <a:rPr lang="en-US" smtClean="0"/>
              <a:t>‹#›</a:t>
            </a:fld>
            <a:endParaRPr lang="en-US"/>
          </a:p>
        </p:txBody>
      </p:sp>
    </p:spTree>
    <p:extLst>
      <p:ext uri="{BB962C8B-B14F-4D97-AF65-F5344CB8AC3E}">
        <p14:creationId xmlns:p14="http://schemas.microsoft.com/office/powerpoint/2010/main" val="757919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63269F-E53E-4B8E-ACB1-90569AA5F839}" type="datetimeFigureOut">
              <a:rPr lang="en-US" smtClean="0"/>
              <a:t>1/18/2016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AFEE64-901C-4DEF-AA24-001319EFBD6B}" type="slidenum">
              <a:rPr lang="en-US" smtClean="0"/>
              <a:t>‹#›</a:t>
            </a:fld>
            <a:endParaRPr lang="en-US"/>
          </a:p>
        </p:txBody>
      </p:sp>
    </p:spTree>
    <p:extLst>
      <p:ext uri="{BB962C8B-B14F-4D97-AF65-F5344CB8AC3E}">
        <p14:creationId xmlns:p14="http://schemas.microsoft.com/office/powerpoint/2010/main" val="1600419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63269F-E53E-4B8E-ACB1-90569AA5F839}" type="datetimeFigureOut">
              <a:rPr lang="en-US" smtClean="0"/>
              <a:t>1/18/2016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AFEE64-901C-4DEF-AA24-001319EFBD6B}" type="slidenum">
              <a:rPr lang="en-US" smtClean="0"/>
              <a:t>‹#›</a:t>
            </a:fld>
            <a:endParaRPr lang="en-US"/>
          </a:p>
        </p:txBody>
      </p:sp>
    </p:spTree>
    <p:extLst>
      <p:ext uri="{BB962C8B-B14F-4D97-AF65-F5344CB8AC3E}">
        <p14:creationId xmlns:p14="http://schemas.microsoft.com/office/powerpoint/2010/main" val="1252368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663269F-E53E-4B8E-ACB1-90569AA5F839}" type="datetimeFigureOut">
              <a:rPr lang="en-US" smtClean="0"/>
              <a:t>1/18/2016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AFEE64-901C-4DEF-AA24-001319EFBD6B}" type="slidenum">
              <a:rPr lang="en-US" smtClean="0"/>
              <a:t>‹#›</a:t>
            </a:fld>
            <a:endParaRPr lang="en-US"/>
          </a:p>
        </p:txBody>
      </p:sp>
    </p:spTree>
    <p:extLst>
      <p:ext uri="{BB962C8B-B14F-4D97-AF65-F5344CB8AC3E}">
        <p14:creationId xmlns:p14="http://schemas.microsoft.com/office/powerpoint/2010/main" val="3349268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663269F-E53E-4B8E-ACB1-90569AA5F839}" type="datetimeFigureOut">
              <a:rPr lang="en-US" smtClean="0"/>
              <a:t>1/18/2016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AFEE64-901C-4DEF-AA24-001319EFBD6B}" type="slidenum">
              <a:rPr lang="en-US" smtClean="0"/>
              <a:t>‹#›</a:t>
            </a:fld>
            <a:endParaRPr lang="en-US"/>
          </a:p>
        </p:txBody>
      </p:sp>
    </p:spTree>
    <p:extLst>
      <p:ext uri="{BB962C8B-B14F-4D97-AF65-F5344CB8AC3E}">
        <p14:creationId xmlns:p14="http://schemas.microsoft.com/office/powerpoint/2010/main" val="580363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663269F-E53E-4B8E-ACB1-90569AA5F839}" type="datetimeFigureOut">
              <a:rPr lang="en-US" smtClean="0"/>
              <a:t>1/18/2016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AFEE64-901C-4DEF-AA24-001319EFBD6B}" type="slidenum">
              <a:rPr lang="en-US" smtClean="0"/>
              <a:t>‹#›</a:t>
            </a:fld>
            <a:endParaRPr lang="en-US"/>
          </a:p>
        </p:txBody>
      </p:sp>
    </p:spTree>
    <p:extLst>
      <p:ext uri="{BB962C8B-B14F-4D97-AF65-F5344CB8AC3E}">
        <p14:creationId xmlns:p14="http://schemas.microsoft.com/office/powerpoint/2010/main" val="3367167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63269F-E53E-4B8E-ACB1-90569AA5F839}" type="datetimeFigureOut">
              <a:rPr lang="en-US" smtClean="0"/>
              <a:t>1/18/2016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AFEE64-901C-4DEF-AA24-001319EFBD6B}" type="slidenum">
              <a:rPr lang="en-US" smtClean="0"/>
              <a:t>‹#›</a:t>
            </a:fld>
            <a:endParaRPr lang="en-US"/>
          </a:p>
        </p:txBody>
      </p:sp>
    </p:spTree>
    <p:extLst>
      <p:ext uri="{BB962C8B-B14F-4D97-AF65-F5344CB8AC3E}">
        <p14:creationId xmlns:p14="http://schemas.microsoft.com/office/powerpoint/2010/main" val="2818251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63269F-E53E-4B8E-ACB1-90569AA5F839}" type="datetimeFigureOut">
              <a:rPr lang="en-US" smtClean="0"/>
              <a:t>1/18/2016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AFEE64-901C-4DEF-AA24-001319EFBD6B}" type="slidenum">
              <a:rPr lang="en-US" smtClean="0"/>
              <a:t>‹#›</a:t>
            </a:fld>
            <a:endParaRPr lang="en-US"/>
          </a:p>
        </p:txBody>
      </p:sp>
    </p:spTree>
    <p:extLst>
      <p:ext uri="{BB962C8B-B14F-4D97-AF65-F5344CB8AC3E}">
        <p14:creationId xmlns:p14="http://schemas.microsoft.com/office/powerpoint/2010/main" val="3807616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63269F-E53E-4B8E-ACB1-90569AA5F839}" type="datetimeFigureOut">
              <a:rPr lang="en-US" smtClean="0"/>
              <a:t>1/18/2016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AFEE64-901C-4DEF-AA24-001319EFBD6B}" type="slidenum">
              <a:rPr lang="en-US" smtClean="0"/>
              <a:t>‹#›</a:t>
            </a:fld>
            <a:endParaRPr lang="en-US"/>
          </a:p>
        </p:txBody>
      </p:sp>
    </p:spTree>
    <p:extLst>
      <p:ext uri="{BB962C8B-B14F-4D97-AF65-F5344CB8AC3E}">
        <p14:creationId xmlns:p14="http://schemas.microsoft.com/office/powerpoint/2010/main" val="2422625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63269F-E53E-4B8E-ACB1-90569AA5F839}" type="datetimeFigureOut">
              <a:rPr lang="en-US" smtClean="0"/>
              <a:t>1/18/2016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AFEE64-901C-4DEF-AA24-001319EFBD6B}" type="slidenum">
              <a:rPr lang="en-US" smtClean="0"/>
              <a:t>‹#›</a:t>
            </a:fld>
            <a:endParaRPr lang="en-US"/>
          </a:p>
        </p:txBody>
      </p:sp>
    </p:spTree>
    <p:extLst>
      <p:ext uri="{BB962C8B-B14F-4D97-AF65-F5344CB8AC3E}">
        <p14:creationId xmlns:p14="http://schemas.microsoft.com/office/powerpoint/2010/main" val="40608829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b="0" dirty="0" smtClean="0">
                <a:latin typeface="Bookman Old Style" panose="02050604050505020204" pitchFamily="18" charset="0"/>
              </a:rPr>
              <a:t>Historical Perspective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9349261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bwMode="auto">
          <a:xfrm>
            <a:off x="1097280" y="749182"/>
            <a:ext cx="10058400" cy="145075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lvl="0" defTabSz="457200">
              <a:lnSpc>
                <a:spcPct val="100000"/>
              </a:lnSpc>
              <a:spcAft>
                <a:spcPct val="30000"/>
              </a:spcAft>
            </a:pPr>
            <a:r>
              <a:rPr lang="en-US" altLang="en-US" sz="3600" b="1" spc="0" dirty="0">
                <a:solidFill>
                  <a:srgbClr val="BF0000"/>
                </a:solidFill>
                <a:latin typeface="Bookman Old Style" panose="02050604050505020204" pitchFamily="18" charset="0"/>
                <a:ea typeface="+mn-ea"/>
                <a:cs typeface="+mn-cs"/>
              </a:rPr>
              <a:t>Sigmund Freud and Psychoanalysis</a:t>
            </a:r>
            <a:r>
              <a:rPr lang="en-US" altLang="en-US" sz="3600" b="1" spc="0" dirty="0">
                <a:solidFill>
                  <a:prstClr val="black"/>
                </a:solidFill>
                <a:latin typeface="Bookman Old Style" panose="02050604050505020204" pitchFamily="18" charset="0"/>
                <a:ea typeface="+mn-ea"/>
                <a:cs typeface="+mn-cs"/>
              </a:rPr>
              <a:t/>
            </a:r>
            <a:br>
              <a:rPr lang="en-US" altLang="en-US" sz="3600" b="1" spc="0" dirty="0">
                <a:solidFill>
                  <a:prstClr val="black"/>
                </a:solidFill>
                <a:latin typeface="Bookman Old Style" panose="02050604050505020204" pitchFamily="18" charset="0"/>
                <a:ea typeface="+mn-ea"/>
                <a:cs typeface="+mn-cs"/>
              </a:rPr>
            </a:br>
            <a:endParaRPr lang="en-US" altLang="en-US" sz="3600" dirty="0" smtClean="0">
              <a:latin typeface="Bookman Old Style" panose="02050604050505020204" pitchFamily="18" charset="0"/>
              <a:ea typeface="ＭＳ Ｐゴシック" panose="020B0600070205080204" pitchFamily="34" charset="-128"/>
            </a:endParaRPr>
          </a:p>
        </p:txBody>
      </p:sp>
      <p:sp>
        <p:nvSpPr>
          <p:cNvPr id="68611" name="TextBox 2"/>
          <p:cNvSpPr txBox="1">
            <a:spLocks noChangeArrowheads="1"/>
          </p:cNvSpPr>
          <p:nvPr/>
        </p:nvSpPr>
        <p:spPr bwMode="auto">
          <a:xfrm>
            <a:off x="978946" y="1676400"/>
            <a:ext cx="10972800" cy="590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10000"/>
              </a:lnSpc>
              <a:spcBef>
                <a:spcPct val="20000"/>
              </a:spcBef>
              <a:defRPr sz="3200">
                <a:solidFill>
                  <a:schemeClr val="tx1"/>
                </a:solidFill>
                <a:latin typeface="Arial" panose="020B0604020202020204" pitchFamily="34" charset="0"/>
                <a:ea typeface="ＭＳ Ｐゴシック" panose="020B0600070205080204" pitchFamily="34" charset="-128"/>
              </a:defRPr>
            </a:lvl1pPr>
            <a:lvl2pPr marL="742950" indent="-285750">
              <a:lnSpc>
                <a:spcPct val="110000"/>
              </a:lnSpc>
              <a:spcBef>
                <a:spcPct val="20000"/>
              </a:spcBef>
              <a:defRPr sz="3200">
                <a:solidFill>
                  <a:schemeClr val="tx1"/>
                </a:solidFill>
                <a:latin typeface="Arial" panose="020B0604020202020204" pitchFamily="34" charset="0"/>
                <a:ea typeface="ＭＳ Ｐゴシック" panose="020B0600070205080204" pitchFamily="34" charset="-128"/>
              </a:defRPr>
            </a:lvl2pPr>
            <a:lvl3pPr marL="1143000" indent="-228600">
              <a:lnSpc>
                <a:spcPct val="110000"/>
              </a:lnSpc>
              <a:spcBef>
                <a:spcPct val="20000"/>
              </a:spcBef>
              <a:defRPr sz="3200">
                <a:solidFill>
                  <a:schemeClr val="tx1"/>
                </a:solidFill>
                <a:latin typeface="Arial" panose="020B0604020202020204" pitchFamily="34" charset="0"/>
                <a:ea typeface="ＭＳ Ｐゴシック" panose="020B0600070205080204" pitchFamily="34" charset="-128"/>
              </a:defRPr>
            </a:lvl3pPr>
            <a:lvl4pPr marL="1600200" indent="-228600">
              <a:lnSpc>
                <a:spcPct val="110000"/>
              </a:lnSpc>
              <a:spcBef>
                <a:spcPct val="20000"/>
              </a:spcBef>
              <a:defRPr sz="3200">
                <a:solidFill>
                  <a:schemeClr val="tx1"/>
                </a:solidFill>
                <a:latin typeface="Arial" panose="020B0604020202020204" pitchFamily="34" charset="0"/>
                <a:ea typeface="ＭＳ Ｐゴシック" panose="020B0600070205080204" pitchFamily="34" charset="-128"/>
              </a:defRPr>
            </a:lvl4pPr>
            <a:lvl5pPr marL="2057400" indent="-228600">
              <a:lnSpc>
                <a:spcPct val="110000"/>
              </a:lnSpc>
              <a:spcBef>
                <a:spcPct val="20000"/>
              </a:spcBef>
              <a:defRPr sz="3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lnSpc>
                <a:spcPct val="110000"/>
              </a:lnSpc>
              <a:spcBef>
                <a:spcPct val="20000"/>
              </a:spcBef>
              <a:spcAft>
                <a:spcPct val="0"/>
              </a:spcAft>
              <a:defRPr sz="3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lnSpc>
                <a:spcPct val="110000"/>
              </a:lnSpc>
              <a:spcBef>
                <a:spcPct val="20000"/>
              </a:spcBef>
              <a:spcAft>
                <a:spcPct val="0"/>
              </a:spcAft>
              <a:defRPr sz="3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lnSpc>
                <a:spcPct val="110000"/>
              </a:lnSpc>
              <a:spcBef>
                <a:spcPct val="20000"/>
              </a:spcBef>
              <a:spcAft>
                <a:spcPct val="0"/>
              </a:spcAft>
              <a:defRPr sz="3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lnSpc>
                <a:spcPct val="110000"/>
              </a:lnSpc>
              <a:spcBef>
                <a:spcPct val="20000"/>
              </a:spcBef>
              <a:spcAft>
                <a:spcPct val="0"/>
              </a:spcAft>
              <a:defRPr sz="3200">
                <a:solidFill>
                  <a:schemeClr val="tx1"/>
                </a:solidFill>
                <a:latin typeface="Arial" panose="020B0604020202020204" pitchFamily="34" charset="0"/>
                <a:ea typeface="ＭＳ Ｐゴシック" panose="020B0600070205080204" pitchFamily="34" charset="-128"/>
              </a:defRPr>
            </a:lvl9pPr>
          </a:lstStyle>
          <a:p>
            <a:pPr eaLnBrk="1" hangingPunct="1">
              <a:lnSpc>
                <a:spcPct val="100000"/>
              </a:lnSpc>
              <a:spcBef>
                <a:spcPct val="0"/>
              </a:spcBef>
              <a:spcAft>
                <a:spcPct val="30000"/>
              </a:spcAft>
              <a:buFontTx/>
              <a:buChar char="•"/>
            </a:pPr>
            <a:r>
              <a:rPr lang="en-US" altLang="en-US" sz="2800" dirty="0" smtClean="0">
                <a:latin typeface="Bookman Old Style" panose="02050604050505020204" pitchFamily="18" charset="0"/>
              </a:rPr>
              <a:t>He theorized that the key to human behavior is satisfying desires.</a:t>
            </a:r>
          </a:p>
          <a:p>
            <a:pPr eaLnBrk="1" hangingPunct="1">
              <a:lnSpc>
                <a:spcPct val="100000"/>
              </a:lnSpc>
              <a:spcBef>
                <a:spcPct val="0"/>
              </a:spcBef>
              <a:spcAft>
                <a:spcPct val="30000"/>
              </a:spcAft>
              <a:buFontTx/>
              <a:buChar char="•"/>
            </a:pPr>
            <a:r>
              <a:rPr lang="en-US" altLang="en-US" sz="2800" dirty="0" smtClean="0">
                <a:latin typeface="Bookman Old Style" panose="02050604050505020204" pitchFamily="18" charset="0"/>
              </a:rPr>
              <a:t>Freud </a:t>
            </a:r>
            <a:r>
              <a:rPr lang="en-US" altLang="en-US" sz="2800" dirty="0">
                <a:latin typeface="Bookman Old Style" panose="02050604050505020204" pitchFamily="18" charset="0"/>
              </a:rPr>
              <a:t>was the most famous of the early psychologists</a:t>
            </a:r>
            <a:r>
              <a:rPr lang="en-US" altLang="en-US" sz="2800" dirty="0" smtClean="0">
                <a:latin typeface="Bookman Old Style" panose="02050604050505020204" pitchFamily="18" charset="0"/>
              </a:rPr>
              <a:t>.</a:t>
            </a:r>
            <a:endParaRPr lang="en-US" altLang="en-US" sz="2800" i="1" dirty="0">
              <a:latin typeface="Bookman Old Style" panose="02050604050505020204" pitchFamily="18" charset="0"/>
            </a:endParaRPr>
          </a:p>
          <a:p>
            <a:pPr eaLnBrk="1" hangingPunct="1">
              <a:lnSpc>
                <a:spcPct val="100000"/>
              </a:lnSpc>
              <a:spcBef>
                <a:spcPct val="0"/>
              </a:spcBef>
              <a:spcAft>
                <a:spcPct val="30000"/>
              </a:spcAft>
              <a:buFontTx/>
              <a:buChar char="•"/>
            </a:pPr>
            <a:r>
              <a:rPr lang="en-US" altLang="en-US" sz="2800" dirty="0">
                <a:latin typeface="Bookman Old Style" panose="02050604050505020204" pitchFamily="18" charset="0"/>
              </a:rPr>
              <a:t>He developed </a:t>
            </a:r>
            <a:r>
              <a:rPr lang="en-US" altLang="en-US" sz="2800" b="1" dirty="0">
                <a:latin typeface="Bookman Old Style" panose="02050604050505020204" pitchFamily="18" charset="0"/>
              </a:rPr>
              <a:t>psychoanalysis,</a:t>
            </a:r>
            <a:r>
              <a:rPr lang="en-US" altLang="en-US" sz="2800" dirty="0">
                <a:latin typeface="Bookman Old Style" panose="02050604050505020204" pitchFamily="18" charset="0"/>
              </a:rPr>
              <a:t> which emphasizes unconscious </a:t>
            </a:r>
            <a:r>
              <a:rPr lang="en-US" altLang="en-US" sz="2800" dirty="0" smtClean="0">
                <a:latin typeface="Bookman Old Style" panose="02050604050505020204" pitchFamily="18" charset="0"/>
              </a:rPr>
              <a:t>motives </a:t>
            </a:r>
            <a:r>
              <a:rPr lang="en-US" altLang="en-US" sz="2800" dirty="0">
                <a:latin typeface="Bookman Old Style" panose="02050604050505020204" pitchFamily="18" charset="0"/>
              </a:rPr>
              <a:t>and internal conflicts in human </a:t>
            </a:r>
            <a:r>
              <a:rPr lang="en-US" altLang="en-US" sz="2800" dirty="0" smtClean="0">
                <a:latin typeface="Bookman Old Style" panose="02050604050505020204" pitchFamily="18" charset="0"/>
              </a:rPr>
              <a:t>behavior.</a:t>
            </a:r>
          </a:p>
          <a:p>
            <a:pPr eaLnBrk="1" hangingPunct="1">
              <a:lnSpc>
                <a:spcPct val="100000"/>
              </a:lnSpc>
              <a:spcBef>
                <a:spcPct val="0"/>
              </a:spcBef>
              <a:spcAft>
                <a:spcPct val="30000"/>
              </a:spcAft>
              <a:buFontTx/>
              <a:buChar char="•"/>
            </a:pPr>
            <a:r>
              <a:rPr lang="en-US" altLang="en-US" sz="2800" dirty="0" smtClean="0">
                <a:latin typeface="Bookman Old Style" panose="02050604050505020204" pitchFamily="18" charset="0"/>
              </a:rPr>
              <a:t>He developed </a:t>
            </a:r>
            <a:r>
              <a:rPr lang="en-US" altLang="en-US" sz="2800" b="1" dirty="0">
                <a:latin typeface="Bookman Old Style" panose="02050604050505020204" pitchFamily="18" charset="0"/>
              </a:rPr>
              <a:t>psychodynamic thinking,</a:t>
            </a:r>
            <a:r>
              <a:rPr lang="en-US" altLang="en-US" sz="2800" dirty="0">
                <a:latin typeface="Bookman Old Style" panose="02050604050505020204" pitchFamily="18" charset="0"/>
              </a:rPr>
              <a:t> which assumes that most  of what exists in an individual's mind is unconscious and consists of conflicting impulses, urges, and wishes.</a:t>
            </a:r>
          </a:p>
          <a:p>
            <a:pPr eaLnBrk="1" hangingPunct="1">
              <a:lnSpc>
                <a:spcPct val="100000"/>
              </a:lnSpc>
              <a:spcBef>
                <a:spcPct val="0"/>
              </a:spcBef>
              <a:spcAft>
                <a:spcPct val="30000"/>
              </a:spcAft>
            </a:pPr>
            <a:endParaRPr lang="en-US" altLang="en-US" sz="2800" dirty="0">
              <a:latin typeface="Bookman Old Style" panose="02050604050505020204" pitchFamily="18" charset="0"/>
            </a:endParaRPr>
          </a:p>
          <a:p>
            <a:pPr eaLnBrk="1" hangingPunct="1">
              <a:lnSpc>
                <a:spcPct val="100000"/>
              </a:lnSpc>
              <a:spcBef>
                <a:spcPct val="0"/>
              </a:spcBef>
              <a:spcAft>
                <a:spcPct val="30000"/>
              </a:spcAft>
            </a:pPr>
            <a:endParaRPr lang="en-US" altLang="en-US" sz="2800" dirty="0">
              <a:latin typeface="Bookman Old Style" panose="02050604050505020204" pitchFamily="18" charset="0"/>
            </a:endParaRPr>
          </a:p>
        </p:txBody>
      </p:sp>
    </p:spTree>
    <p:custDataLst>
      <p:tags r:id="rId1"/>
    </p:custDataLst>
    <p:extLst>
      <p:ext uri="{BB962C8B-B14F-4D97-AF65-F5344CB8AC3E}">
        <p14:creationId xmlns:p14="http://schemas.microsoft.com/office/powerpoint/2010/main" val="13375094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2" descr="http://i184.photobucket.com/albums/x42/pyrogirl2010/FreudIceber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3619" y="1142999"/>
            <a:ext cx="8197702" cy="523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5" name="TextBox 1"/>
          <p:cNvSpPr txBox="1">
            <a:spLocks noChangeArrowheads="1"/>
          </p:cNvSpPr>
          <p:nvPr/>
        </p:nvSpPr>
        <p:spPr bwMode="auto">
          <a:xfrm>
            <a:off x="1828801" y="533400"/>
            <a:ext cx="3437159" cy="532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0000"/>
              </a:lnSpc>
              <a:spcBef>
                <a:spcPct val="20000"/>
              </a:spcBef>
              <a:defRPr sz="3200">
                <a:solidFill>
                  <a:schemeClr val="tx1"/>
                </a:solidFill>
                <a:latin typeface="Arial" panose="020B0604020202020204" pitchFamily="34" charset="0"/>
                <a:ea typeface="ＭＳ Ｐゴシック" panose="020B0600070205080204" pitchFamily="34" charset="-128"/>
              </a:defRPr>
            </a:lvl1pPr>
            <a:lvl2pPr marL="742950" indent="-285750">
              <a:lnSpc>
                <a:spcPct val="110000"/>
              </a:lnSpc>
              <a:spcBef>
                <a:spcPct val="20000"/>
              </a:spcBef>
              <a:defRPr sz="3200">
                <a:solidFill>
                  <a:schemeClr val="tx1"/>
                </a:solidFill>
                <a:latin typeface="Arial" panose="020B0604020202020204" pitchFamily="34" charset="0"/>
                <a:ea typeface="ＭＳ Ｐゴシック" panose="020B0600070205080204" pitchFamily="34" charset="-128"/>
              </a:defRPr>
            </a:lvl2pPr>
            <a:lvl3pPr marL="1143000" indent="-228600">
              <a:lnSpc>
                <a:spcPct val="110000"/>
              </a:lnSpc>
              <a:spcBef>
                <a:spcPct val="20000"/>
              </a:spcBef>
              <a:defRPr sz="3200">
                <a:solidFill>
                  <a:schemeClr val="tx1"/>
                </a:solidFill>
                <a:latin typeface="Arial" panose="020B0604020202020204" pitchFamily="34" charset="0"/>
                <a:ea typeface="ＭＳ Ｐゴシック" panose="020B0600070205080204" pitchFamily="34" charset="-128"/>
              </a:defRPr>
            </a:lvl3pPr>
            <a:lvl4pPr marL="1600200" indent="-228600">
              <a:lnSpc>
                <a:spcPct val="110000"/>
              </a:lnSpc>
              <a:spcBef>
                <a:spcPct val="20000"/>
              </a:spcBef>
              <a:defRPr sz="3200">
                <a:solidFill>
                  <a:schemeClr val="tx1"/>
                </a:solidFill>
                <a:latin typeface="Arial" panose="020B0604020202020204" pitchFamily="34" charset="0"/>
                <a:ea typeface="ＭＳ Ｐゴシック" panose="020B0600070205080204" pitchFamily="34" charset="-128"/>
              </a:defRPr>
            </a:lvl4pPr>
            <a:lvl5pPr marL="2057400" indent="-228600">
              <a:lnSpc>
                <a:spcPct val="110000"/>
              </a:lnSpc>
              <a:spcBef>
                <a:spcPct val="20000"/>
              </a:spcBef>
              <a:defRPr sz="3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lnSpc>
                <a:spcPct val="110000"/>
              </a:lnSpc>
              <a:spcBef>
                <a:spcPct val="20000"/>
              </a:spcBef>
              <a:spcAft>
                <a:spcPct val="0"/>
              </a:spcAft>
              <a:defRPr sz="3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lnSpc>
                <a:spcPct val="110000"/>
              </a:lnSpc>
              <a:spcBef>
                <a:spcPct val="20000"/>
              </a:spcBef>
              <a:spcAft>
                <a:spcPct val="0"/>
              </a:spcAft>
              <a:defRPr sz="3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lnSpc>
                <a:spcPct val="110000"/>
              </a:lnSpc>
              <a:spcBef>
                <a:spcPct val="20000"/>
              </a:spcBef>
              <a:spcAft>
                <a:spcPct val="0"/>
              </a:spcAft>
              <a:defRPr sz="3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lnSpc>
                <a:spcPct val="110000"/>
              </a:lnSpc>
              <a:spcBef>
                <a:spcPct val="20000"/>
              </a:spcBef>
              <a:spcAft>
                <a:spcPct val="0"/>
              </a:spcAft>
              <a:defRPr sz="32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800" b="1" dirty="0">
                <a:latin typeface="Bookman Old Style" panose="02050604050505020204" pitchFamily="18" charset="0"/>
              </a:rPr>
              <a:t>“Freud’s Iceberg”</a:t>
            </a:r>
          </a:p>
        </p:txBody>
      </p:sp>
    </p:spTree>
    <p:custDataLst>
      <p:tags r:id="rId1"/>
    </p:custDataLst>
    <p:extLst>
      <p:ext uri="{BB962C8B-B14F-4D97-AF65-F5344CB8AC3E}">
        <p14:creationId xmlns:p14="http://schemas.microsoft.com/office/powerpoint/2010/main" val="3068916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body" idx="1"/>
          </p:nvPr>
        </p:nvSpPr>
        <p:spPr>
          <a:xfrm>
            <a:off x="632366" y="382772"/>
            <a:ext cx="11042182" cy="6028661"/>
          </a:xfrm>
          <a:solidFill>
            <a:schemeClr val="accent1">
              <a:lumMod val="20000"/>
              <a:lumOff val="80000"/>
            </a:schemeClr>
          </a:solidFill>
        </p:spPr>
        <p:txBody>
          <a:bodyPr>
            <a:normAutofit lnSpcReduction="10000"/>
          </a:bodyPr>
          <a:lstStyle/>
          <a:p>
            <a:pPr>
              <a:buFont typeface="Wingdings" panose="05000000000000000000" pitchFamily="2" charset="2"/>
              <a:buChar char="v"/>
            </a:pPr>
            <a:r>
              <a:rPr lang="en-US" altLang="en-US" sz="3200" dirty="0">
                <a:latin typeface="Bookman Old Style" panose="02050604050505020204" pitchFamily="18" charset="0"/>
              </a:rPr>
              <a:t>Mind and iceberg: Three levels of Mind</a:t>
            </a:r>
          </a:p>
          <a:p>
            <a:pPr lvl="1">
              <a:buFont typeface="Wingdings" panose="05000000000000000000" pitchFamily="2" charset="2"/>
              <a:buChar char="v"/>
            </a:pPr>
            <a:r>
              <a:rPr lang="en-US" altLang="en-US" sz="2800" dirty="0">
                <a:latin typeface="Bookman Old Style" panose="02050604050505020204" pitchFamily="18" charset="0"/>
              </a:rPr>
              <a:t>Conscious</a:t>
            </a:r>
          </a:p>
          <a:p>
            <a:pPr lvl="1">
              <a:buFont typeface="Wingdings" panose="05000000000000000000" pitchFamily="2" charset="2"/>
              <a:buChar char="v"/>
            </a:pPr>
            <a:r>
              <a:rPr lang="en-US" altLang="en-US" sz="2800" dirty="0">
                <a:latin typeface="Bookman Old Style" panose="02050604050505020204" pitchFamily="18" charset="0"/>
              </a:rPr>
              <a:t>Subconscious</a:t>
            </a:r>
          </a:p>
          <a:p>
            <a:pPr lvl="1">
              <a:buFont typeface="Wingdings" panose="05000000000000000000" pitchFamily="2" charset="2"/>
              <a:buChar char="v"/>
            </a:pPr>
            <a:r>
              <a:rPr lang="en-US" altLang="en-US" sz="2800" dirty="0">
                <a:latin typeface="Bookman Old Style" panose="02050604050505020204" pitchFamily="18" charset="0"/>
              </a:rPr>
              <a:t>Unconscious</a:t>
            </a:r>
          </a:p>
          <a:p>
            <a:pPr>
              <a:lnSpc>
                <a:spcPct val="90000"/>
              </a:lnSpc>
              <a:buFont typeface="Wingdings" panose="05000000000000000000" pitchFamily="2" charset="2"/>
              <a:buChar char="v"/>
            </a:pPr>
            <a:endParaRPr lang="en-US" altLang="en-US" dirty="0">
              <a:latin typeface="Bookman Old Style" panose="02050604050505020204" pitchFamily="18" charset="0"/>
            </a:endParaRPr>
          </a:p>
          <a:p>
            <a:pPr>
              <a:lnSpc>
                <a:spcPct val="90000"/>
              </a:lnSpc>
              <a:buFont typeface="Wingdings" panose="05000000000000000000" pitchFamily="2" charset="2"/>
              <a:buChar char="v"/>
            </a:pPr>
            <a:r>
              <a:rPr lang="en-US" altLang="en-US" sz="3200" dirty="0" smtClean="0">
                <a:latin typeface="Bookman Old Style" panose="02050604050505020204" pitchFamily="18" charset="0"/>
              </a:rPr>
              <a:t>Structure of Personality: </a:t>
            </a:r>
          </a:p>
          <a:p>
            <a:pPr lvl="1">
              <a:buFont typeface="Wingdings" panose="05000000000000000000" pitchFamily="2" charset="2"/>
              <a:buChar char="v"/>
            </a:pPr>
            <a:r>
              <a:rPr lang="en-US" altLang="en-US" sz="3000" dirty="0" smtClean="0">
                <a:latin typeface="Bookman Old Style" panose="02050604050505020204" pitchFamily="18" charset="0"/>
              </a:rPr>
              <a:t>ID: Pleasure Principle 	</a:t>
            </a:r>
          </a:p>
          <a:p>
            <a:pPr lvl="1">
              <a:buFont typeface="Wingdings" panose="05000000000000000000" pitchFamily="2" charset="2"/>
              <a:buChar char="v"/>
            </a:pPr>
            <a:r>
              <a:rPr lang="en-US" altLang="en-US" sz="3000" dirty="0" smtClean="0">
                <a:latin typeface="Bookman Old Style" panose="02050604050505020204" pitchFamily="18" charset="0"/>
              </a:rPr>
              <a:t>EGO: </a:t>
            </a:r>
            <a:r>
              <a:rPr lang="en-US" altLang="en-US" sz="3000" dirty="0">
                <a:latin typeface="Bookman Old Style" panose="02050604050505020204" pitchFamily="18" charset="0"/>
              </a:rPr>
              <a:t>Reality Principle (Executive of Personality </a:t>
            </a:r>
            <a:r>
              <a:rPr lang="en-US" altLang="en-US" sz="3000" dirty="0" smtClean="0">
                <a:latin typeface="Bookman Old Style" panose="02050604050505020204" pitchFamily="18" charset="0"/>
              </a:rPr>
              <a:t>)</a:t>
            </a:r>
          </a:p>
          <a:p>
            <a:pPr lvl="1">
              <a:buFont typeface="Wingdings" panose="05000000000000000000" pitchFamily="2" charset="2"/>
              <a:buChar char="v"/>
            </a:pPr>
            <a:r>
              <a:rPr lang="en-US" altLang="en-US" sz="3000" dirty="0" smtClean="0">
                <a:latin typeface="Bookman Old Style" panose="02050604050505020204" pitchFamily="18" charset="0"/>
              </a:rPr>
              <a:t>Superego: Moral Principles</a:t>
            </a:r>
          </a:p>
          <a:p>
            <a:pPr lvl="1">
              <a:buFont typeface="Wingdings" panose="05000000000000000000" pitchFamily="2" charset="2"/>
              <a:buChar char="v"/>
            </a:pPr>
            <a:endParaRPr lang="en-US" altLang="en-US" sz="3000" dirty="0" smtClean="0">
              <a:latin typeface="Bookman Old Style" panose="02050604050505020204" pitchFamily="18" charset="0"/>
            </a:endParaRPr>
          </a:p>
          <a:p>
            <a:pPr lvl="2">
              <a:buFont typeface="Wingdings" panose="05000000000000000000" pitchFamily="2" charset="2"/>
              <a:buChar char="v"/>
            </a:pPr>
            <a:r>
              <a:rPr lang="en-US" altLang="en-US" sz="3000" dirty="0" smtClean="0">
                <a:solidFill>
                  <a:srgbClr val="C00000"/>
                </a:solidFill>
                <a:latin typeface="Bookman Old Style" panose="02050604050505020204" pitchFamily="18" charset="0"/>
              </a:rPr>
              <a:t>Types of Anxiety: </a:t>
            </a:r>
          </a:p>
          <a:p>
            <a:pPr lvl="3">
              <a:buFont typeface="Wingdings" panose="05000000000000000000" pitchFamily="2" charset="2"/>
              <a:buChar char="v"/>
            </a:pPr>
            <a:r>
              <a:rPr lang="en-US" altLang="en-US" sz="3000" dirty="0" smtClean="0">
                <a:solidFill>
                  <a:srgbClr val="C00000"/>
                </a:solidFill>
                <a:latin typeface="Bookman Old Style" panose="02050604050505020204" pitchFamily="18" charset="0"/>
              </a:rPr>
              <a:t>Id x Ego: Neurotic Anxiety</a:t>
            </a:r>
          </a:p>
          <a:p>
            <a:pPr lvl="3">
              <a:buFont typeface="Wingdings" panose="05000000000000000000" pitchFamily="2" charset="2"/>
              <a:buChar char="v"/>
            </a:pPr>
            <a:r>
              <a:rPr lang="en-US" altLang="en-US" sz="3000" dirty="0" smtClean="0">
                <a:solidFill>
                  <a:srgbClr val="C00000"/>
                </a:solidFill>
                <a:latin typeface="Bookman Old Style" panose="02050604050505020204" pitchFamily="18" charset="0"/>
              </a:rPr>
              <a:t>Superego x Ego: Moral Anxiety</a:t>
            </a:r>
            <a:endParaRPr lang="en-US" altLang="en-US" sz="3000" dirty="0">
              <a:solidFill>
                <a:srgbClr val="C00000"/>
              </a:solidFill>
              <a:latin typeface="Bookman Old Style" panose="02050604050505020204" pitchFamily="18" charset="0"/>
            </a:endParaRPr>
          </a:p>
        </p:txBody>
      </p:sp>
    </p:spTree>
    <p:extLst>
      <p:ext uri="{BB962C8B-B14F-4D97-AF65-F5344CB8AC3E}">
        <p14:creationId xmlns:p14="http://schemas.microsoft.com/office/powerpoint/2010/main" val="4002488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Concept</a:t>
            </a:r>
            <a:endParaRPr lang="en-US" dirty="0"/>
          </a:p>
        </p:txBody>
      </p:sp>
      <p:sp>
        <p:nvSpPr>
          <p:cNvPr id="3" name="Content Placeholder 2"/>
          <p:cNvSpPr>
            <a:spLocks noGrp="1"/>
          </p:cNvSpPr>
          <p:nvPr>
            <p:ph sz="quarter" idx="1"/>
          </p:nvPr>
        </p:nvSpPr>
        <p:spPr/>
        <p:txBody>
          <a:bodyPr>
            <a:normAutofit/>
          </a:bodyPr>
          <a:lstStyle/>
          <a:p>
            <a:pPr>
              <a:lnSpc>
                <a:spcPct val="90000"/>
              </a:lnSpc>
              <a:buFont typeface="Arial" pitchFamily="34" charset="0"/>
              <a:buChar char="•"/>
            </a:pPr>
            <a:r>
              <a:rPr lang="en-US" sz="2400" dirty="0"/>
              <a:t>In Sigmund Freud's topographical model of personality, the </a:t>
            </a:r>
            <a:r>
              <a:rPr lang="en-US" sz="2400" b="1" dirty="0"/>
              <a:t>ego</a:t>
            </a:r>
            <a:r>
              <a:rPr lang="en-US" sz="2400" dirty="0"/>
              <a:t> is the aspect of personality that deals with reality. </a:t>
            </a:r>
          </a:p>
          <a:p>
            <a:pPr>
              <a:lnSpc>
                <a:spcPct val="90000"/>
              </a:lnSpc>
              <a:buFont typeface="Arial" pitchFamily="34" charset="0"/>
              <a:buChar char="•"/>
            </a:pPr>
            <a:r>
              <a:rPr lang="en-US" sz="2400" dirty="0"/>
              <a:t>While doing this, the ego also has to cope with the conflicting demands of the </a:t>
            </a:r>
            <a:r>
              <a:rPr lang="en-US" sz="2400" b="1" dirty="0"/>
              <a:t>id</a:t>
            </a:r>
            <a:r>
              <a:rPr lang="en-US" sz="2400" dirty="0"/>
              <a:t> and the </a:t>
            </a:r>
            <a:r>
              <a:rPr lang="en-US" sz="2400" b="1" dirty="0"/>
              <a:t>superego</a:t>
            </a:r>
            <a:r>
              <a:rPr lang="en-US" sz="2400" dirty="0"/>
              <a:t>.</a:t>
            </a:r>
            <a:r>
              <a:rPr lang="en-US" sz="2400" b="1" dirty="0"/>
              <a:t> </a:t>
            </a:r>
          </a:p>
          <a:p>
            <a:pPr>
              <a:lnSpc>
                <a:spcPct val="90000"/>
              </a:lnSpc>
              <a:buFont typeface="Arial" pitchFamily="34" charset="0"/>
              <a:buChar char="•"/>
            </a:pPr>
            <a:r>
              <a:rPr lang="en-US" sz="2400" dirty="0"/>
              <a:t>The id seeks to fulfill all wants, needs, and impulses while the superego tries to get the ego to act in an idealistic and moral manner. </a:t>
            </a:r>
          </a:p>
          <a:p>
            <a:pPr>
              <a:lnSpc>
                <a:spcPct val="90000"/>
              </a:lnSpc>
              <a:buFont typeface="Arial" pitchFamily="34" charset="0"/>
              <a:buChar char="•"/>
            </a:pPr>
            <a:r>
              <a:rPr lang="en-US" sz="2400" dirty="0"/>
              <a:t>What happens when the ego cannot deal with the demands of ones desires, the constraints of reality, and ones own moral standards? </a:t>
            </a:r>
            <a:r>
              <a:rPr lang="en-US" sz="2400" b="1" dirty="0"/>
              <a:t>Anxiety </a:t>
            </a:r>
            <a:r>
              <a:rPr lang="en-US" sz="2400" dirty="0"/>
              <a:t>acts as a signal to the ego that things are not going right. </a:t>
            </a:r>
          </a:p>
          <a:p>
            <a:pPr>
              <a:buFont typeface="Arial" pitchFamily="34" charset="0"/>
              <a:buChar char="•"/>
            </a:pPr>
            <a:endParaRPr lang="en-US" sz="2400" dirty="0"/>
          </a:p>
          <a:p>
            <a:pPr>
              <a:lnSpc>
                <a:spcPct val="90000"/>
              </a:lnSpc>
              <a:buClr>
                <a:schemeClr val="accent2"/>
              </a:buClr>
              <a:buSzTx/>
              <a:buFont typeface="Wingdings" pitchFamily="2" charset="2"/>
              <a:buChar char="v"/>
            </a:pPr>
            <a:endParaRPr lang="en-US" sz="2400" dirty="0"/>
          </a:p>
          <a:p>
            <a:pPr>
              <a:lnSpc>
                <a:spcPct val="90000"/>
              </a:lnSpc>
              <a:buClr>
                <a:schemeClr val="accent2"/>
              </a:buClr>
              <a:buSzTx/>
              <a:buFont typeface="Wingdings" pitchFamily="2" charset="2"/>
              <a:buChar char="v"/>
            </a:pPr>
            <a:endParaRPr lang="en-US" sz="2400" dirty="0"/>
          </a:p>
          <a:p>
            <a:endParaRPr lang="en-US" dirty="0"/>
          </a:p>
        </p:txBody>
      </p:sp>
    </p:spTree>
    <p:extLst>
      <p:ext uri="{BB962C8B-B14F-4D97-AF65-F5344CB8AC3E}">
        <p14:creationId xmlns:p14="http://schemas.microsoft.com/office/powerpoint/2010/main" val="11949929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concept </a:t>
            </a:r>
            <a:endParaRPr lang="en-US" dirty="0"/>
          </a:p>
        </p:txBody>
      </p:sp>
      <p:sp>
        <p:nvSpPr>
          <p:cNvPr id="3" name="Content Placeholder 2"/>
          <p:cNvSpPr>
            <a:spLocks noGrp="1"/>
          </p:cNvSpPr>
          <p:nvPr>
            <p:ph sz="quarter" idx="1"/>
          </p:nvPr>
        </p:nvSpPr>
        <p:spPr/>
        <p:txBody>
          <a:bodyPr>
            <a:normAutofit fontScale="85000" lnSpcReduction="20000"/>
          </a:bodyPr>
          <a:lstStyle/>
          <a:p>
            <a:pPr>
              <a:buNone/>
            </a:pPr>
            <a:r>
              <a:rPr lang="en-US" dirty="0"/>
              <a:t> He identified three different types of anxiety.</a:t>
            </a:r>
          </a:p>
          <a:p>
            <a:r>
              <a:rPr lang="en-US" b="1" i="1" dirty="0"/>
              <a:t>Reality Anxiety: </a:t>
            </a:r>
            <a:r>
              <a:rPr lang="en-US" i="1" dirty="0"/>
              <a:t>This is the most basic form of </a:t>
            </a:r>
            <a:r>
              <a:rPr lang="en-US" dirty="0"/>
              <a:t>anxiety and is typically based on fears of real and possible events, such as being bitten by a dog or falling from a ladder. </a:t>
            </a:r>
          </a:p>
          <a:p>
            <a:pPr>
              <a:buNone/>
            </a:pPr>
            <a:r>
              <a:rPr lang="en-US" dirty="0"/>
              <a:t>     The most common way of reducing tension from Reality Anxiety is taking oneself away from the situation, running away from the dog or simply refusing to go up the ladder.</a:t>
            </a:r>
          </a:p>
          <a:p>
            <a:r>
              <a:rPr lang="en-US" b="1" i="1" dirty="0"/>
              <a:t>Neurotic Anxiety: </a:t>
            </a:r>
            <a:r>
              <a:rPr lang="en-US" i="1" dirty="0"/>
              <a:t>This is a form of anxiety </a:t>
            </a:r>
            <a:r>
              <a:rPr lang="en-US" dirty="0"/>
              <a:t>which comes from an unconscious fear that the basic impulses of the ID (the primitive part of our personality) will take control of the person, leading to eventual punishment(this is thus a form of Moral Anxiety).</a:t>
            </a:r>
          </a:p>
          <a:p>
            <a:r>
              <a:rPr lang="en-US" b="1" i="1" dirty="0"/>
              <a:t>Moral Anxiety: </a:t>
            </a:r>
            <a:r>
              <a:rPr lang="en-US" i="1" dirty="0"/>
              <a:t>This form of anxiety comes from </a:t>
            </a:r>
            <a:r>
              <a:rPr lang="en-US" dirty="0"/>
              <a:t>a fear of violating values and moral codes, and appears as feelings of guilt or shame.</a:t>
            </a:r>
            <a:endParaRPr lang="en-US" dirty="0"/>
          </a:p>
        </p:txBody>
      </p:sp>
    </p:spTree>
    <p:extLst>
      <p:ext uri="{BB962C8B-B14F-4D97-AF65-F5344CB8AC3E}">
        <p14:creationId xmlns:p14="http://schemas.microsoft.com/office/powerpoint/2010/main" val="40857181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Basic concept</a:t>
            </a:r>
            <a:endParaRPr lang="en-US" dirty="0"/>
          </a:p>
        </p:txBody>
      </p:sp>
      <p:sp>
        <p:nvSpPr>
          <p:cNvPr id="3" name="Content Placeholder 2"/>
          <p:cNvSpPr>
            <a:spLocks noGrp="1"/>
          </p:cNvSpPr>
          <p:nvPr>
            <p:ph sz="quarter" idx="1"/>
          </p:nvPr>
        </p:nvSpPr>
        <p:spPr/>
        <p:txBody>
          <a:bodyPr>
            <a:normAutofit/>
          </a:bodyPr>
          <a:lstStyle/>
          <a:p>
            <a:r>
              <a:rPr lang="en-US" sz="2400" dirty="0"/>
              <a:t>According to Freud, </a:t>
            </a:r>
            <a:r>
              <a:rPr lang="en-US" sz="2400" b="1" dirty="0"/>
              <a:t>anxiety</a:t>
            </a:r>
            <a:r>
              <a:rPr lang="en-US" sz="2400" dirty="0"/>
              <a:t> is an unpleasant inner state that people seek to avoid. </a:t>
            </a:r>
          </a:p>
          <a:p>
            <a:r>
              <a:rPr lang="en-US" sz="2400" dirty="0"/>
              <a:t>When anxiety occurs, the mind first responds by an increase in problem-solving thinking, seeking rational ways of escaping the situation.</a:t>
            </a:r>
          </a:p>
          <a:p>
            <a:r>
              <a:rPr lang="en-US" sz="2400" dirty="0"/>
              <a:t>If this is not fruitful (and maybe anyway), ego has some tools it can use in its job as the mediator, tools that help defend the ego, these are called </a:t>
            </a:r>
            <a:r>
              <a:rPr lang="en-US" sz="2400" b="1" dirty="0"/>
              <a:t>Ego Defense Mechanisms </a:t>
            </a:r>
            <a:r>
              <a:rPr lang="en-US" sz="2400" dirty="0"/>
              <a:t>or</a:t>
            </a:r>
            <a:r>
              <a:rPr lang="en-US" sz="2400" b="1" dirty="0"/>
              <a:t> Defenses</a:t>
            </a:r>
            <a:r>
              <a:rPr lang="en-US" sz="2400" dirty="0"/>
              <a:t>. </a:t>
            </a:r>
          </a:p>
          <a:p>
            <a:r>
              <a:rPr lang="en-US" sz="2400" dirty="0"/>
              <a:t>They helped shield the ego from the conflicts created by the id, superego, and reality.</a:t>
            </a:r>
          </a:p>
          <a:p>
            <a:endParaRPr lang="en-US" sz="2400" dirty="0"/>
          </a:p>
        </p:txBody>
      </p:sp>
    </p:spTree>
    <p:extLst>
      <p:ext uri="{BB962C8B-B14F-4D97-AF65-F5344CB8AC3E}">
        <p14:creationId xmlns:p14="http://schemas.microsoft.com/office/powerpoint/2010/main" val="37342956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concept</a:t>
            </a:r>
            <a:endParaRPr lang="en-US" dirty="0"/>
          </a:p>
        </p:txBody>
      </p:sp>
      <p:sp>
        <p:nvSpPr>
          <p:cNvPr id="3" name="Content Placeholder 2"/>
          <p:cNvSpPr>
            <a:spLocks noGrp="1"/>
          </p:cNvSpPr>
          <p:nvPr>
            <p:ph sz="quarter" idx="1"/>
          </p:nvPr>
        </p:nvSpPr>
        <p:spPr/>
        <p:txBody>
          <a:bodyPr/>
          <a:lstStyle/>
          <a:p>
            <a:endParaRPr lang="en-US" dirty="0" smtClean="0"/>
          </a:p>
          <a:p>
            <a:endParaRPr lang="en-US" dirty="0" smtClean="0"/>
          </a:p>
          <a:p>
            <a:endParaRPr lang="en-US" dirty="0" smtClean="0"/>
          </a:p>
          <a:p>
            <a:endParaRPr lang="en-US" dirty="0" smtClean="0"/>
          </a:p>
          <a:p>
            <a:endParaRPr lang="en-US" dirty="0"/>
          </a:p>
        </p:txBody>
      </p:sp>
      <p:pic>
        <p:nvPicPr>
          <p:cNvPr id="4" name="Picture 4"/>
          <p:cNvPicPr>
            <a:picLocks noChangeAspect="1" noChangeArrowheads="1"/>
          </p:cNvPicPr>
          <p:nvPr/>
        </p:nvPicPr>
        <p:blipFill>
          <a:blip r:embed="rId2"/>
          <a:srcRect/>
          <a:stretch>
            <a:fillRect/>
          </a:stretch>
        </p:blipFill>
        <p:spPr bwMode="auto">
          <a:xfrm>
            <a:off x="1612900" y="2514600"/>
            <a:ext cx="8966200" cy="2025650"/>
          </a:xfrm>
          <a:prstGeom prst="rect">
            <a:avLst/>
          </a:prstGeom>
          <a:noFill/>
        </p:spPr>
      </p:pic>
    </p:spTree>
    <p:extLst>
      <p:ext uri="{BB962C8B-B14F-4D97-AF65-F5344CB8AC3E}">
        <p14:creationId xmlns:p14="http://schemas.microsoft.com/office/powerpoint/2010/main" val="42671175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properties</a:t>
            </a:r>
            <a:endParaRPr lang="en-US" dirty="0"/>
          </a:p>
        </p:txBody>
      </p:sp>
      <p:sp>
        <p:nvSpPr>
          <p:cNvPr id="3" name="Content Placeholder 2"/>
          <p:cNvSpPr>
            <a:spLocks noGrp="1"/>
          </p:cNvSpPr>
          <p:nvPr>
            <p:ph sz="quarter" idx="1"/>
          </p:nvPr>
        </p:nvSpPr>
        <p:spPr/>
        <p:txBody>
          <a:bodyPr>
            <a:normAutofit/>
          </a:bodyPr>
          <a:lstStyle/>
          <a:p>
            <a:pPr>
              <a:buClr>
                <a:schemeClr val="accent2"/>
              </a:buClr>
              <a:buSzTx/>
              <a:buFont typeface="Arial" pitchFamily="34" charset="0"/>
              <a:buChar char="•"/>
            </a:pPr>
            <a:r>
              <a:rPr lang="en-US" sz="2400" dirty="0"/>
              <a:t>Defenses are a major means of managing impulse and affect</a:t>
            </a:r>
          </a:p>
          <a:p>
            <a:pPr>
              <a:buClr>
                <a:schemeClr val="accent2"/>
              </a:buClr>
              <a:buSzTx/>
              <a:buFont typeface="Arial" pitchFamily="34" charset="0"/>
              <a:buChar char="•"/>
            </a:pPr>
            <a:r>
              <a:rPr lang="en-US" sz="2400" dirty="0"/>
              <a:t>Defenses are unconscious</a:t>
            </a:r>
          </a:p>
          <a:p>
            <a:pPr>
              <a:buClr>
                <a:schemeClr val="accent2"/>
              </a:buClr>
              <a:buSzTx/>
              <a:buFont typeface="Arial" pitchFamily="34" charset="0"/>
              <a:buChar char="•"/>
            </a:pPr>
            <a:r>
              <a:rPr lang="en-US" sz="2400" dirty="0"/>
              <a:t>Defenses are discrete from one another</a:t>
            </a:r>
          </a:p>
          <a:p>
            <a:pPr>
              <a:buClr>
                <a:schemeClr val="accent2"/>
              </a:buClr>
              <a:buSzTx/>
              <a:buFont typeface="Arial" pitchFamily="34" charset="0"/>
              <a:buChar char="•"/>
            </a:pPr>
            <a:r>
              <a:rPr lang="en-US" sz="2400" dirty="0"/>
              <a:t> Although often the hallmarks of major psychiatric syndromes, defenses are dynamic and reversible; </a:t>
            </a:r>
          </a:p>
          <a:p>
            <a:pPr>
              <a:buClr>
                <a:schemeClr val="accent2"/>
              </a:buClr>
              <a:buSzTx/>
              <a:buFont typeface="Arial" pitchFamily="34" charset="0"/>
              <a:buChar char="•"/>
            </a:pPr>
            <a:r>
              <a:rPr lang="en-US" sz="2400" dirty="0"/>
              <a:t>Defenses can be adaptive as well as pathological. </a:t>
            </a:r>
          </a:p>
          <a:p>
            <a:pPr>
              <a:buFont typeface="Arial" pitchFamily="34" charset="0"/>
              <a:buChar char="•"/>
            </a:pPr>
            <a:endParaRPr lang="en-US" sz="2400" dirty="0"/>
          </a:p>
        </p:txBody>
      </p:sp>
    </p:spTree>
    <p:extLst>
      <p:ext uri="{BB962C8B-B14F-4D97-AF65-F5344CB8AC3E}">
        <p14:creationId xmlns:p14="http://schemas.microsoft.com/office/powerpoint/2010/main" val="32682185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0070C0"/>
                </a:solidFill>
                <a:latin typeface="Bookman Old Style" panose="02050604050505020204" pitchFamily="18" charset="0"/>
              </a:rPr>
              <a:t>Defense Mechanism</a:t>
            </a:r>
            <a:br>
              <a:rPr lang="en-US" sz="4000" dirty="0" smtClean="0">
                <a:solidFill>
                  <a:srgbClr val="0070C0"/>
                </a:solidFill>
                <a:latin typeface="Bookman Old Style" panose="02050604050505020204" pitchFamily="18" charset="0"/>
              </a:rPr>
            </a:br>
            <a:endParaRPr lang="en-US" sz="4000" dirty="0">
              <a:solidFill>
                <a:srgbClr val="0070C0"/>
              </a:solidFill>
              <a:latin typeface="Bookman Old Style" panose="02050604050505020204" pitchFamily="18" charset="0"/>
            </a:endParaRPr>
          </a:p>
        </p:txBody>
      </p:sp>
      <p:sp>
        <p:nvSpPr>
          <p:cNvPr id="3" name="Content Placeholder 2"/>
          <p:cNvSpPr>
            <a:spLocks noGrp="1"/>
          </p:cNvSpPr>
          <p:nvPr>
            <p:ph idx="1"/>
          </p:nvPr>
        </p:nvSpPr>
        <p:spPr>
          <a:xfrm>
            <a:off x="1097280" y="1204856"/>
            <a:ext cx="10407148" cy="5432612"/>
          </a:xfrm>
        </p:spPr>
        <p:txBody>
          <a:bodyPr>
            <a:normAutofit fontScale="85000" lnSpcReduction="20000"/>
          </a:bodyPr>
          <a:lstStyle/>
          <a:p>
            <a:pPr>
              <a:buFont typeface="Wingdings" panose="05000000000000000000" pitchFamily="2" charset="2"/>
              <a:buChar char="§"/>
            </a:pPr>
            <a:endParaRPr lang="en-US" sz="3600" dirty="0" smtClean="0">
              <a:latin typeface="Bookman Old Style" panose="02050604050505020204" pitchFamily="18" charset="0"/>
            </a:endParaRPr>
          </a:p>
          <a:p>
            <a:pPr>
              <a:buFont typeface="Wingdings" panose="05000000000000000000" pitchFamily="2" charset="2"/>
              <a:buChar char="§"/>
            </a:pPr>
            <a:r>
              <a:rPr lang="en-US" altLang="en-US" sz="3600" dirty="0">
                <a:latin typeface="Palatino Linotype" panose="02040502050505030304" pitchFamily="18" charset="0"/>
              </a:rPr>
              <a:t>The ego’s protective methods of reducing anxiety </a:t>
            </a:r>
            <a:endParaRPr lang="en-US" altLang="en-US" sz="3600" dirty="0" smtClean="0">
              <a:latin typeface="Palatino Linotype" panose="02040502050505030304" pitchFamily="18" charset="0"/>
            </a:endParaRPr>
          </a:p>
          <a:p>
            <a:pPr>
              <a:buFont typeface="Wingdings" panose="05000000000000000000" pitchFamily="2" charset="2"/>
              <a:buChar char="§"/>
            </a:pPr>
            <a:endParaRPr lang="en-US" sz="3600" dirty="0">
              <a:latin typeface="Palatino Linotype" panose="02040502050505030304" pitchFamily="18" charset="0"/>
            </a:endParaRPr>
          </a:p>
          <a:p>
            <a:pPr>
              <a:buFont typeface="Wingdings" panose="05000000000000000000" pitchFamily="2" charset="2"/>
              <a:buChar char="§"/>
            </a:pPr>
            <a:r>
              <a:rPr lang="en-US" sz="3600" dirty="0" smtClean="0">
                <a:latin typeface="Bookman Old Style" panose="02050604050505020204" pitchFamily="18" charset="0"/>
              </a:rPr>
              <a:t>Ego </a:t>
            </a:r>
            <a:r>
              <a:rPr lang="en-US" sz="3600" dirty="0">
                <a:latin typeface="Bookman Old Style" panose="02050604050505020204" pitchFamily="18" charset="0"/>
              </a:rPr>
              <a:t>defenses are not necessarily unhealthy as one thinks</a:t>
            </a:r>
            <a:r>
              <a:rPr lang="en-US" sz="3600" dirty="0" smtClean="0">
                <a:latin typeface="Bookman Old Style" panose="02050604050505020204" pitchFamily="18" charset="0"/>
              </a:rPr>
              <a:t>.</a:t>
            </a:r>
          </a:p>
          <a:p>
            <a:pPr marL="0" indent="0">
              <a:buNone/>
            </a:pPr>
            <a:r>
              <a:rPr lang="en-US" sz="3600" dirty="0" smtClean="0">
                <a:latin typeface="Bookman Old Style" panose="02050604050505020204" pitchFamily="18" charset="0"/>
              </a:rPr>
              <a:t> </a:t>
            </a:r>
          </a:p>
          <a:p>
            <a:pPr>
              <a:buFont typeface="Wingdings" panose="05000000000000000000" pitchFamily="2" charset="2"/>
              <a:buChar char="§"/>
            </a:pPr>
            <a:r>
              <a:rPr lang="en-US" sz="3600" dirty="0" smtClean="0">
                <a:latin typeface="Bookman Old Style" panose="02050604050505020204" pitchFamily="18" charset="0"/>
              </a:rPr>
              <a:t>In </a:t>
            </a:r>
            <a:r>
              <a:rPr lang="en-US" sz="3600" dirty="0">
                <a:latin typeface="Bookman Old Style" panose="02050604050505020204" pitchFamily="18" charset="0"/>
              </a:rPr>
              <a:t>fact, the lack of these defenses, or the inability to use them effectively can often lead to problems in life. </a:t>
            </a:r>
            <a:endParaRPr lang="en-US" sz="3600" dirty="0" smtClean="0">
              <a:latin typeface="Bookman Old Style" panose="02050604050505020204" pitchFamily="18" charset="0"/>
            </a:endParaRPr>
          </a:p>
          <a:p>
            <a:pPr>
              <a:buFont typeface="Wingdings" panose="05000000000000000000" pitchFamily="2" charset="2"/>
              <a:buChar char="§"/>
            </a:pPr>
            <a:endParaRPr lang="en-US" sz="3600" dirty="0" smtClean="0">
              <a:latin typeface="Bookman Old Style" panose="02050604050505020204" pitchFamily="18" charset="0"/>
            </a:endParaRPr>
          </a:p>
          <a:p>
            <a:pPr>
              <a:buFont typeface="Wingdings" panose="05000000000000000000" pitchFamily="2" charset="2"/>
              <a:buChar char="§"/>
            </a:pPr>
            <a:r>
              <a:rPr lang="en-US" sz="3600" dirty="0" smtClean="0">
                <a:latin typeface="Bookman Old Style" panose="02050604050505020204" pitchFamily="18" charset="0"/>
              </a:rPr>
              <a:t> </a:t>
            </a:r>
            <a:r>
              <a:rPr lang="en-US" sz="3600" dirty="0">
                <a:latin typeface="Bookman Old Style" panose="02050604050505020204" pitchFamily="18" charset="0"/>
              </a:rPr>
              <a:t>However, we sometimes employ the defenses at the wrong time or overuse them, which can be equally destructive.</a:t>
            </a:r>
          </a:p>
          <a:p>
            <a:endParaRPr lang="en-US" sz="3600" dirty="0">
              <a:latin typeface="Bookman Old Style" panose="02050604050505020204" pitchFamily="18" charset="0"/>
            </a:endParaRPr>
          </a:p>
        </p:txBody>
      </p:sp>
    </p:spTree>
    <p:extLst>
      <p:ext uri="{BB962C8B-B14F-4D97-AF65-F5344CB8AC3E}">
        <p14:creationId xmlns:p14="http://schemas.microsoft.com/office/powerpoint/2010/main" val="30236729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1821" y="215153"/>
            <a:ext cx="11338559" cy="6642848"/>
          </a:xfrm>
          <a:solidFill>
            <a:schemeClr val="accent4">
              <a:lumMod val="60000"/>
              <a:lumOff val="40000"/>
            </a:schemeClr>
          </a:solidFill>
        </p:spPr>
        <p:txBody>
          <a:bodyPr>
            <a:noAutofit/>
          </a:bodyPr>
          <a:lstStyle/>
          <a:p>
            <a:r>
              <a:rPr lang="en-US" sz="3600" b="1" dirty="0">
                <a:solidFill>
                  <a:schemeClr val="tx1"/>
                </a:solidFill>
                <a:latin typeface="Bookman Old Style" panose="02050604050505020204" pitchFamily="18" charset="0"/>
              </a:rPr>
              <a:t>Denial</a:t>
            </a:r>
            <a:r>
              <a:rPr lang="en-US" sz="3600" dirty="0">
                <a:solidFill>
                  <a:schemeClr val="tx1"/>
                </a:solidFill>
                <a:latin typeface="Bookman Old Style" panose="02050604050505020204" pitchFamily="18" charset="0"/>
              </a:rPr>
              <a:t>: </a:t>
            </a:r>
            <a:r>
              <a:rPr lang="en-US" sz="3600" dirty="0" smtClean="0">
                <a:solidFill>
                  <a:schemeClr val="tx1"/>
                </a:solidFill>
                <a:latin typeface="Bookman Old Style" panose="02050604050505020204" pitchFamily="18" charset="0"/>
              </a:rPr>
              <a:t>Arguing </a:t>
            </a:r>
            <a:r>
              <a:rPr lang="en-US" sz="3600" dirty="0">
                <a:solidFill>
                  <a:schemeClr val="tx1"/>
                </a:solidFill>
                <a:latin typeface="Bookman Old Style" panose="02050604050505020204" pitchFamily="18" charset="0"/>
              </a:rPr>
              <a:t>against an anxiety provoking stimuli by stating it doesn't exist. </a:t>
            </a:r>
            <a:endParaRPr lang="en-US" sz="3600" dirty="0" smtClean="0">
              <a:solidFill>
                <a:schemeClr val="tx1"/>
              </a:solidFill>
              <a:latin typeface="Bookman Old Style" panose="02050604050505020204" pitchFamily="18" charset="0"/>
            </a:endParaRPr>
          </a:p>
          <a:p>
            <a:endParaRPr lang="en-US" sz="3600" dirty="0">
              <a:solidFill>
                <a:schemeClr val="tx1"/>
              </a:solidFill>
              <a:latin typeface="Bookman Old Style" panose="02050604050505020204" pitchFamily="18" charset="0"/>
            </a:endParaRPr>
          </a:p>
          <a:p>
            <a:r>
              <a:rPr lang="en-US" sz="3600" b="1" dirty="0" smtClean="0">
                <a:solidFill>
                  <a:schemeClr val="tx1"/>
                </a:solidFill>
                <a:latin typeface="Bookman Old Style" panose="02050604050505020204" pitchFamily="18" charset="0"/>
              </a:rPr>
              <a:t>Displacement</a:t>
            </a:r>
            <a:r>
              <a:rPr lang="en-US" sz="3600" dirty="0" smtClean="0">
                <a:solidFill>
                  <a:schemeClr val="tx1"/>
                </a:solidFill>
                <a:latin typeface="Bookman Old Style" panose="02050604050505020204" pitchFamily="18" charset="0"/>
              </a:rPr>
              <a:t>: </a:t>
            </a:r>
            <a:r>
              <a:rPr lang="en-US" sz="3600" dirty="0">
                <a:latin typeface="Bookman Old Style" panose="02050604050505020204" pitchFamily="18" charset="0"/>
              </a:rPr>
              <a:t>T</a:t>
            </a:r>
            <a:r>
              <a:rPr lang="en-US" sz="3600" dirty="0" smtClean="0">
                <a:solidFill>
                  <a:schemeClr val="tx1"/>
                </a:solidFill>
                <a:latin typeface="Bookman Old Style" panose="02050604050505020204" pitchFamily="18" charset="0"/>
              </a:rPr>
              <a:t>aking </a:t>
            </a:r>
            <a:r>
              <a:rPr lang="en-US" sz="3600" dirty="0">
                <a:solidFill>
                  <a:schemeClr val="tx1"/>
                </a:solidFill>
                <a:latin typeface="Bookman Old Style" panose="02050604050505020204" pitchFamily="18" charset="0"/>
              </a:rPr>
              <a:t>out impulses on a less threatening target. </a:t>
            </a:r>
            <a:endParaRPr lang="en-US" sz="3600" dirty="0" smtClean="0">
              <a:solidFill>
                <a:schemeClr val="tx1"/>
              </a:solidFill>
              <a:latin typeface="Bookman Old Style" panose="02050604050505020204" pitchFamily="18" charset="0"/>
            </a:endParaRPr>
          </a:p>
          <a:p>
            <a:endParaRPr lang="en-US" sz="3600" dirty="0">
              <a:solidFill>
                <a:schemeClr val="tx1"/>
              </a:solidFill>
              <a:latin typeface="Bookman Old Style" panose="02050604050505020204" pitchFamily="18" charset="0"/>
            </a:endParaRPr>
          </a:p>
          <a:p>
            <a:r>
              <a:rPr lang="en-US" sz="3600" b="1" dirty="0">
                <a:solidFill>
                  <a:schemeClr val="tx1"/>
                </a:solidFill>
                <a:latin typeface="Bookman Old Style" panose="02050604050505020204" pitchFamily="18" charset="0"/>
              </a:rPr>
              <a:t>Intellectualization</a:t>
            </a:r>
            <a:r>
              <a:rPr lang="en-US" sz="3600" dirty="0">
                <a:solidFill>
                  <a:schemeClr val="tx1"/>
                </a:solidFill>
                <a:latin typeface="Bookman Old Style" panose="02050604050505020204" pitchFamily="18" charset="0"/>
              </a:rPr>
              <a:t>: </a:t>
            </a:r>
            <a:r>
              <a:rPr lang="en-US" sz="3600" dirty="0" smtClean="0">
                <a:solidFill>
                  <a:schemeClr val="tx1"/>
                </a:solidFill>
                <a:latin typeface="Bookman Old Style" panose="02050604050505020204" pitchFamily="18" charset="0"/>
              </a:rPr>
              <a:t>Avoiding </a:t>
            </a:r>
            <a:r>
              <a:rPr lang="en-US" sz="3600" dirty="0">
                <a:solidFill>
                  <a:schemeClr val="tx1"/>
                </a:solidFill>
                <a:latin typeface="Bookman Old Style" panose="02050604050505020204" pitchFamily="18" charset="0"/>
              </a:rPr>
              <a:t>unacceptable emotions by focusing on the intellectual aspects. </a:t>
            </a:r>
            <a:endParaRPr lang="en-US" sz="3600" dirty="0" smtClean="0">
              <a:solidFill>
                <a:schemeClr val="tx1"/>
              </a:solidFill>
              <a:latin typeface="Bookman Old Style" panose="02050604050505020204" pitchFamily="18" charset="0"/>
            </a:endParaRPr>
          </a:p>
          <a:p>
            <a:endParaRPr lang="en-US" sz="3600" dirty="0" smtClean="0">
              <a:solidFill>
                <a:schemeClr val="tx1"/>
              </a:solidFill>
              <a:latin typeface="Bookman Old Style" panose="02050604050505020204" pitchFamily="18" charset="0"/>
            </a:endParaRPr>
          </a:p>
          <a:p>
            <a:r>
              <a:rPr lang="en-US" sz="3600" b="1" u="sng" dirty="0" smtClean="0">
                <a:solidFill>
                  <a:schemeClr val="tx1"/>
                </a:solidFill>
                <a:latin typeface="Bookman Old Style" panose="02050604050505020204" pitchFamily="18" charset="0"/>
                <a:ea typeface="Times New Roman" panose="02020603050405020304" pitchFamily="18" charset="0"/>
              </a:rPr>
              <a:t>Projection</a:t>
            </a:r>
            <a:r>
              <a:rPr lang="en-US" sz="3600" dirty="0" smtClean="0">
                <a:latin typeface="Bookman Old Style" panose="02050604050505020204" pitchFamily="18" charset="0"/>
                <a:ea typeface="Times New Roman" panose="02020603050405020304" pitchFamily="18" charset="0"/>
              </a:rPr>
              <a:t>: Placing unacceptable impulses in yourself onto someone else. </a:t>
            </a:r>
            <a:endParaRPr lang="en-US" sz="3600" dirty="0">
              <a:latin typeface="Bookman Old Style" panose="02050604050505020204" pitchFamily="18" charset="0"/>
            </a:endParaRPr>
          </a:p>
          <a:p>
            <a:endParaRPr lang="en-US" sz="3200" dirty="0">
              <a:solidFill>
                <a:schemeClr val="tx1"/>
              </a:solidFill>
              <a:latin typeface="Bookman Old Style" panose="02050604050505020204" pitchFamily="18" charset="0"/>
            </a:endParaRPr>
          </a:p>
        </p:txBody>
      </p:sp>
    </p:spTree>
    <p:extLst>
      <p:ext uri="{BB962C8B-B14F-4D97-AF65-F5344CB8AC3E}">
        <p14:creationId xmlns:p14="http://schemas.microsoft.com/office/powerpoint/2010/main" val="3430487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990600" y="149443"/>
            <a:ext cx="10058400" cy="1450757"/>
          </a:xfrm>
        </p:spPr>
        <p:txBody>
          <a:bodyPr>
            <a:normAutofit/>
          </a:bodyPr>
          <a:lstStyle/>
          <a:p>
            <a:r>
              <a:rPr lang="en-US" altLang="en-US" sz="4400" b="0" dirty="0">
                <a:latin typeface="Bookman Old Style" panose="02050604050505020204" pitchFamily="18" charset="0"/>
              </a:rPr>
              <a:t>Historical Perspective</a:t>
            </a:r>
          </a:p>
        </p:txBody>
      </p:sp>
      <p:sp>
        <p:nvSpPr>
          <p:cNvPr id="8195" name="Rectangle 3"/>
          <p:cNvSpPr>
            <a:spLocks noGrp="1" noChangeArrowheads="1"/>
          </p:cNvSpPr>
          <p:nvPr>
            <p:ph type="body" idx="1"/>
          </p:nvPr>
        </p:nvSpPr>
        <p:spPr>
          <a:xfrm>
            <a:off x="849853" y="1729292"/>
            <a:ext cx="10841403" cy="5257800"/>
          </a:xfrm>
        </p:spPr>
        <p:txBody>
          <a:bodyPr>
            <a:normAutofit/>
          </a:bodyPr>
          <a:lstStyle/>
          <a:p>
            <a:pPr>
              <a:buFont typeface="Wingdings" panose="05000000000000000000" pitchFamily="2" charset="2"/>
              <a:buChar char="v"/>
            </a:pPr>
            <a:endParaRPr lang="en-US" altLang="en-US" sz="2800" dirty="0" smtClean="0">
              <a:latin typeface="Bookman Old Style" panose="02050604050505020204" pitchFamily="18" charset="0"/>
            </a:endParaRPr>
          </a:p>
          <a:p>
            <a:pPr>
              <a:buFont typeface="Wingdings" panose="05000000000000000000" pitchFamily="2" charset="2"/>
              <a:buChar char="v"/>
            </a:pPr>
            <a:endParaRPr lang="en-US" altLang="en-US" sz="2800" dirty="0">
              <a:latin typeface="Bookman Old Style" panose="02050604050505020204" pitchFamily="18" charset="0"/>
            </a:endParaRPr>
          </a:p>
          <a:p>
            <a:pPr>
              <a:buFont typeface="Wingdings" panose="05000000000000000000" pitchFamily="2" charset="2"/>
              <a:buChar char="v"/>
            </a:pPr>
            <a:endParaRPr lang="en-US" altLang="en-US" sz="2800" dirty="0" smtClean="0">
              <a:latin typeface="Bookman Old Style" panose="02050604050505020204" pitchFamily="18" charset="0"/>
            </a:endParaRPr>
          </a:p>
          <a:p>
            <a:pPr>
              <a:buFont typeface="Wingdings" panose="05000000000000000000" pitchFamily="2" charset="2"/>
              <a:buNone/>
            </a:pPr>
            <a:endParaRPr lang="en-US" altLang="en-US" sz="2800" dirty="0">
              <a:latin typeface="Bookman Old Style" panose="02050604050505020204" pitchFamily="18" charset="0"/>
            </a:endParaRPr>
          </a:p>
          <a:p>
            <a:pPr>
              <a:buFont typeface="Wingdings" panose="05000000000000000000" pitchFamily="2" charset="2"/>
              <a:buChar char="v"/>
            </a:pPr>
            <a:endParaRPr lang="en-US" altLang="en-US" sz="2800" dirty="0"/>
          </a:p>
        </p:txBody>
      </p:sp>
      <p:sp>
        <p:nvSpPr>
          <p:cNvPr id="4" name="Text Box 2"/>
          <p:cNvSpPr txBox="1">
            <a:spLocks noChangeArrowheads="1"/>
          </p:cNvSpPr>
          <p:nvPr/>
        </p:nvSpPr>
        <p:spPr bwMode="auto">
          <a:xfrm>
            <a:off x="1217406" y="1882587"/>
            <a:ext cx="9831593" cy="3614571"/>
          </a:xfrm>
          <a:prstGeom prst="rect">
            <a:avLst/>
          </a:prstGeom>
          <a:solidFill>
            <a:srgbClr val="F9F5B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110000"/>
              </a:lnSpc>
              <a:spcBef>
                <a:spcPct val="20000"/>
              </a:spcBef>
              <a:defRPr sz="3200">
                <a:solidFill>
                  <a:schemeClr val="tx1"/>
                </a:solidFill>
                <a:latin typeface="Arial" panose="020B0604020202020204" pitchFamily="34" charset="0"/>
                <a:ea typeface="ＭＳ Ｐゴシック" panose="020B0600070205080204" pitchFamily="34" charset="-128"/>
              </a:defRPr>
            </a:lvl1pPr>
            <a:lvl2pPr marL="37931725" indent="-37474525">
              <a:lnSpc>
                <a:spcPct val="110000"/>
              </a:lnSpc>
              <a:spcBef>
                <a:spcPct val="20000"/>
              </a:spcBef>
              <a:defRPr sz="3200">
                <a:solidFill>
                  <a:schemeClr val="tx1"/>
                </a:solidFill>
                <a:latin typeface="Arial" panose="020B0604020202020204" pitchFamily="34" charset="0"/>
                <a:ea typeface="ＭＳ Ｐゴシック" panose="020B0600070205080204" pitchFamily="34" charset="-128"/>
              </a:defRPr>
            </a:lvl2pPr>
            <a:lvl3pPr marL="1143000" indent="-228600">
              <a:lnSpc>
                <a:spcPct val="110000"/>
              </a:lnSpc>
              <a:spcBef>
                <a:spcPct val="20000"/>
              </a:spcBef>
              <a:defRPr sz="3200">
                <a:solidFill>
                  <a:schemeClr val="tx1"/>
                </a:solidFill>
                <a:latin typeface="Arial" panose="020B0604020202020204" pitchFamily="34" charset="0"/>
                <a:ea typeface="ＭＳ Ｐゴシック" panose="020B0600070205080204" pitchFamily="34" charset="-128"/>
              </a:defRPr>
            </a:lvl3pPr>
            <a:lvl4pPr marL="1600200" indent="-228600">
              <a:lnSpc>
                <a:spcPct val="110000"/>
              </a:lnSpc>
              <a:spcBef>
                <a:spcPct val="20000"/>
              </a:spcBef>
              <a:defRPr sz="3200">
                <a:solidFill>
                  <a:schemeClr val="tx1"/>
                </a:solidFill>
                <a:latin typeface="Arial" panose="020B0604020202020204" pitchFamily="34" charset="0"/>
                <a:ea typeface="ＭＳ Ｐゴシック" panose="020B0600070205080204" pitchFamily="34" charset="-128"/>
              </a:defRPr>
            </a:lvl4pPr>
            <a:lvl5pPr marL="2057400" indent="-228600">
              <a:lnSpc>
                <a:spcPct val="110000"/>
              </a:lnSpc>
              <a:spcBef>
                <a:spcPct val="20000"/>
              </a:spcBef>
              <a:defRPr sz="3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lnSpc>
                <a:spcPct val="110000"/>
              </a:lnSpc>
              <a:spcBef>
                <a:spcPct val="20000"/>
              </a:spcBef>
              <a:spcAft>
                <a:spcPct val="0"/>
              </a:spcAft>
              <a:defRPr sz="3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lnSpc>
                <a:spcPct val="110000"/>
              </a:lnSpc>
              <a:spcBef>
                <a:spcPct val="20000"/>
              </a:spcBef>
              <a:spcAft>
                <a:spcPct val="0"/>
              </a:spcAft>
              <a:defRPr sz="3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lnSpc>
                <a:spcPct val="110000"/>
              </a:lnSpc>
              <a:spcBef>
                <a:spcPct val="20000"/>
              </a:spcBef>
              <a:spcAft>
                <a:spcPct val="0"/>
              </a:spcAft>
              <a:defRPr sz="3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lnSpc>
                <a:spcPct val="110000"/>
              </a:lnSpc>
              <a:spcBef>
                <a:spcPct val="20000"/>
              </a:spcBef>
              <a:spcAft>
                <a:spcPct val="0"/>
              </a:spcAft>
              <a:defRPr sz="3200">
                <a:solidFill>
                  <a:schemeClr val="tx1"/>
                </a:solidFill>
                <a:latin typeface="Arial" panose="020B0604020202020204" pitchFamily="34" charset="0"/>
                <a:ea typeface="ＭＳ Ｐゴシック" panose="020B0600070205080204" pitchFamily="34" charset="-128"/>
              </a:defRPr>
            </a:lvl9pPr>
          </a:lstStyle>
          <a:p>
            <a:pPr eaLnBrk="1" hangingPunct="1">
              <a:lnSpc>
                <a:spcPct val="120000"/>
              </a:lnSpc>
              <a:buFontTx/>
              <a:buChar char="•"/>
            </a:pPr>
            <a:r>
              <a:rPr lang="en-US" altLang="en-US" sz="3600" dirty="0">
                <a:latin typeface="Bookman Old Style" panose="02050604050505020204" pitchFamily="18" charset="0"/>
              </a:rPr>
              <a:t>Psychology is as old as human history</a:t>
            </a:r>
            <a:r>
              <a:rPr lang="en-US" altLang="en-US" sz="3600" dirty="0" smtClean="0">
                <a:latin typeface="Bookman Old Style" panose="02050604050505020204" pitchFamily="18" charset="0"/>
              </a:rPr>
              <a:t>.</a:t>
            </a:r>
          </a:p>
          <a:p>
            <a:pPr eaLnBrk="1" hangingPunct="1">
              <a:lnSpc>
                <a:spcPct val="120000"/>
              </a:lnSpc>
              <a:buFontTx/>
              <a:buChar char="•"/>
            </a:pPr>
            <a:endParaRPr lang="en-US" altLang="en-US" sz="3600" dirty="0">
              <a:latin typeface="Bookman Old Style" panose="02050604050505020204" pitchFamily="18" charset="0"/>
            </a:endParaRPr>
          </a:p>
          <a:p>
            <a:pPr eaLnBrk="1" hangingPunct="1">
              <a:lnSpc>
                <a:spcPct val="120000"/>
              </a:lnSpc>
              <a:buFontTx/>
              <a:buChar char="•"/>
            </a:pPr>
            <a:r>
              <a:rPr lang="en-US" altLang="en-US" sz="3600" dirty="0">
                <a:latin typeface="Bookman Old Style" panose="02050604050505020204" pitchFamily="18" charset="0"/>
              </a:rPr>
              <a:t>Written account of the interest in people’s actions, motives, and thoughts can be traced to ancient times.</a:t>
            </a:r>
          </a:p>
        </p:txBody>
      </p:sp>
    </p:spTree>
    <p:extLst>
      <p:ext uri="{BB962C8B-B14F-4D97-AF65-F5344CB8AC3E}">
        <p14:creationId xmlns:p14="http://schemas.microsoft.com/office/powerpoint/2010/main" val="16861719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4" name="Content Placeholder 2"/>
          <p:cNvSpPr>
            <a:spLocks noGrp="1"/>
          </p:cNvSpPr>
          <p:nvPr>
            <p:ph type="title"/>
          </p:nvPr>
        </p:nvSpPr>
        <p:spPr>
          <a:xfrm>
            <a:off x="659219" y="138223"/>
            <a:ext cx="11047228" cy="6539024"/>
          </a:xfrm>
          <a:solidFill>
            <a:schemeClr val="accent4">
              <a:lumMod val="60000"/>
              <a:lumOff val="40000"/>
            </a:schemeClr>
          </a:solidFill>
        </p:spPr>
        <p:txBody>
          <a:bodyPr>
            <a:noAutofit/>
          </a:bodyPr>
          <a:lstStyle/>
          <a:p>
            <a:r>
              <a:rPr lang="en-US" sz="3600" dirty="0">
                <a:latin typeface="Times New Roman" panose="02020603050405020304" pitchFamily="18" charset="0"/>
                <a:ea typeface="Times New Roman" panose="02020603050405020304" pitchFamily="18" charset="0"/>
              </a:rPr>
              <a:t/>
            </a:r>
            <a:br>
              <a:rPr lang="en-US" sz="3600" dirty="0">
                <a:latin typeface="Times New Roman" panose="02020603050405020304" pitchFamily="18" charset="0"/>
                <a:ea typeface="Times New Roman" panose="02020603050405020304" pitchFamily="18" charset="0"/>
              </a:rPr>
            </a:br>
            <a:r>
              <a:rPr lang="en-US" sz="3600" b="1" u="sng" dirty="0">
                <a:solidFill>
                  <a:schemeClr val="tx1"/>
                </a:solidFill>
                <a:latin typeface="Bookman Old Style" panose="02050604050505020204" pitchFamily="18" charset="0"/>
                <a:ea typeface="Times New Roman" panose="02020603050405020304" pitchFamily="18" charset="0"/>
              </a:rPr>
              <a:t>Rationalization: </a:t>
            </a:r>
            <a:r>
              <a:rPr lang="en-US" sz="3600" dirty="0">
                <a:solidFill>
                  <a:schemeClr val="tx1"/>
                </a:solidFill>
                <a:latin typeface="Bookman Old Style" panose="02050604050505020204" pitchFamily="18" charset="0"/>
                <a:ea typeface="Times New Roman" panose="02020603050405020304" pitchFamily="18" charset="0"/>
              </a:rPr>
              <a:t>S</a:t>
            </a:r>
            <a:r>
              <a:rPr lang="en-US" sz="3600" dirty="0">
                <a:latin typeface="Bookman Old Style" panose="02050604050505020204" pitchFamily="18" charset="0"/>
                <a:ea typeface="Times New Roman" panose="02020603050405020304" pitchFamily="18" charset="0"/>
              </a:rPr>
              <a:t>upplying a logical or rational reason as opposed to the real reason. </a:t>
            </a:r>
            <a:r>
              <a:rPr lang="en-US" sz="3600" dirty="0" smtClean="0">
                <a:latin typeface="Bookman Old Style" panose="02050604050505020204" pitchFamily="18" charset="0"/>
                <a:ea typeface="Times New Roman" panose="02020603050405020304" pitchFamily="18" charset="0"/>
              </a:rPr>
              <a:t/>
            </a:r>
            <a:br>
              <a:rPr lang="en-US" sz="3600" dirty="0" smtClean="0">
                <a:latin typeface="Bookman Old Style" panose="02050604050505020204" pitchFamily="18" charset="0"/>
                <a:ea typeface="Times New Roman" panose="02020603050405020304" pitchFamily="18" charset="0"/>
              </a:rPr>
            </a:br>
            <a:r>
              <a:rPr lang="en-US" sz="3600" dirty="0">
                <a:latin typeface="Bookman Old Style" panose="02050604050505020204" pitchFamily="18" charset="0"/>
                <a:ea typeface="Times New Roman" panose="02020603050405020304" pitchFamily="18" charset="0"/>
              </a:rPr>
              <a:t/>
            </a:r>
            <a:br>
              <a:rPr lang="en-US" sz="3600" dirty="0">
                <a:latin typeface="Bookman Old Style" panose="02050604050505020204" pitchFamily="18" charset="0"/>
                <a:ea typeface="Times New Roman" panose="02020603050405020304" pitchFamily="18" charset="0"/>
              </a:rPr>
            </a:br>
            <a:r>
              <a:rPr lang="en-US" sz="3600" b="1" u="sng" dirty="0">
                <a:solidFill>
                  <a:schemeClr val="tx1"/>
                </a:solidFill>
                <a:latin typeface="Bookman Old Style" panose="02050604050505020204" pitchFamily="18" charset="0"/>
                <a:ea typeface="Times New Roman" panose="02020603050405020304" pitchFamily="18" charset="0"/>
              </a:rPr>
              <a:t>Reaction Formation</a:t>
            </a:r>
            <a:r>
              <a:rPr lang="en-US" sz="3600" dirty="0">
                <a:latin typeface="Bookman Old Style" panose="02050604050505020204" pitchFamily="18" charset="0"/>
                <a:ea typeface="Times New Roman" panose="02020603050405020304" pitchFamily="18" charset="0"/>
              </a:rPr>
              <a:t>: </a:t>
            </a:r>
            <a:r>
              <a:rPr lang="en-US" sz="3600" dirty="0" smtClean="0">
                <a:latin typeface="Bookman Old Style" panose="02050604050505020204" pitchFamily="18" charset="0"/>
                <a:ea typeface="Times New Roman" panose="02020603050405020304" pitchFamily="18" charset="0"/>
              </a:rPr>
              <a:t>Taking </a:t>
            </a:r>
            <a:r>
              <a:rPr lang="en-US" sz="3600" dirty="0">
                <a:latin typeface="Bookman Old Style" panose="02050604050505020204" pitchFamily="18" charset="0"/>
                <a:ea typeface="Times New Roman" panose="02020603050405020304" pitchFamily="18" charset="0"/>
              </a:rPr>
              <a:t>the opposite belief because the true belief causes anxiety. </a:t>
            </a:r>
            <a:r>
              <a:rPr lang="en-US" sz="3600" dirty="0" smtClean="0">
                <a:latin typeface="Bookman Old Style" panose="02050604050505020204" pitchFamily="18" charset="0"/>
                <a:ea typeface="Times New Roman" panose="02020603050405020304" pitchFamily="18" charset="0"/>
              </a:rPr>
              <a:t/>
            </a:r>
            <a:br>
              <a:rPr lang="en-US" sz="3600" dirty="0" smtClean="0">
                <a:latin typeface="Bookman Old Style" panose="02050604050505020204" pitchFamily="18" charset="0"/>
                <a:ea typeface="Times New Roman" panose="02020603050405020304" pitchFamily="18" charset="0"/>
              </a:rPr>
            </a:br>
            <a:r>
              <a:rPr lang="en-US" sz="3600" dirty="0" smtClean="0">
                <a:latin typeface="Bookman Old Style" panose="02050604050505020204" pitchFamily="18" charset="0"/>
                <a:ea typeface="Times New Roman" panose="02020603050405020304" pitchFamily="18" charset="0"/>
              </a:rPr>
              <a:t/>
            </a:r>
            <a:br>
              <a:rPr lang="en-US" sz="3600" dirty="0" smtClean="0">
                <a:latin typeface="Bookman Old Style" panose="02050604050505020204" pitchFamily="18" charset="0"/>
                <a:ea typeface="Times New Roman" panose="02020603050405020304" pitchFamily="18" charset="0"/>
              </a:rPr>
            </a:br>
            <a:r>
              <a:rPr lang="en-US" sz="3600" b="1" u="sng" dirty="0" smtClean="0">
                <a:latin typeface="Bookman Old Style" panose="02050604050505020204" pitchFamily="18" charset="0"/>
              </a:rPr>
              <a:t>Regression</a:t>
            </a:r>
            <a:r>
              <a:rPr lang="en-US" sz="3600" dirty="0" smtClean="0">
                <a:latin typeface="Bookman Old Style" panose="02050604050505020204" pitchFamily="18" charset="0"/>
              </a:rPr>
              <a:t>: Returning </a:t>
            </a:r>
            <a:r>
              <a:rPr lang="en-US" sz="3600" dirty="0">
                <a:latin typeface="Bookman Old Style" panose="02050604050505020204" pitchFamily="18" charset="0"/>
              </a:rPr>
              <a:t>to a previous stage of development. </a:t>
            </a:r>
            <a:r>
              <a:rPr lang="en-US" sz="3600" dirty="0" smtClean="0">
                <a:latin typeface="Bookman Old Style" panose="02050604050505020204" pitchFamily="18" charset="0"/>
              </a:rPr>
              <a:t/>
            </a:r>
            <a:br>
              <a:rPr lang="en-US" sz="3600" dirty="0" smtClean="0">
                <a:latin typeface="Bookman Old Style" panose="02050604050505020204" pitchFamily="18" charset="0"/>
              </a:rPr>
            </a:br>
            <a:r>
              <a:rPr lang="en-US" sz="3600" dirty="0" smtClean="0">
                <a:latin typeface="Bookman Old Style" panose="02050604050505020204" pitchFamily="18" charset="0"/>
              </a:rPr>
              <a:t/>
            </a:r>
            <a:br>
              <a:rPr lang="en-US" sz="3600" dirty="0" smtClean="0">
                <a:latin typeface="Bookman Old Style" panose="02050604050505020204" pitchFamily="18" charset="0"/>
              </a:rPr>
            </a:br>
            <a:r>
              <a:rPr lang="en-US" sz="3600" b="1" u="sng" dirty="0" smtClean="0">
                <a:latin typeface="Bookman Old Style" panose="02050604050505020204" pitchFamily="18" charset="0"/>
              </a:rPr>
              <a:t>Repression</a:t>
            </a:r>
            <a:r>
              <a:rPr lang="en-US" sz="3600" dirty="0" smtClean="0">
                <a:latin typeface="Bookman Old Style" panose="02050604050505020204" pitchFamily="18" charset="0"/>
              </a:rPr>
              <a:t>: Pulling </a:t>
            </a:r>
            <a:r>
              <a:rPr lang="en-US" sz="3600" dirty="0">
                <a:latin typeface="Bookman Old Style" panose="02050604050505020204" pitchFamily="18" charset="0"/>
              </a:rPr>
              <a:t>into the unconscious. Forgetting sexual abuse from your childhood due to the trauma and anxiety</a:t>
            </a:r>
            <a:br>
              <a:rPr lang="en-US" sz="3600" dirty="0">
                <a:latin typeface="Bookman Old Style" panose="02050604050505020204" pitchFamily="18" charset="0"/>
              </a:rPr>
            </a:br>
            <a:r>
              <a:rPr lang="en-US" sz="3600" dirty="0" smtClean="0">
                <a:latin typeface="Bookman Old Style" panose="02050604050505020204" pitchFamily="18" charset="0"/>
              </a:rPr>
              <a:t/>
            </a:r>
            <a:br>
              <a:rPr lang="en-US" sz="3600" dirty="0" smtClean="0">
                <a:latin typeface="Bookman Old Style" panose="02050604050505020204" pitchFamily="18" charset="0"/>
              </a:rPr>
            </a:br>
            <a:endParaRPr lang="en-US" sz="3600" dirty="0">
              <a:latin typeface="Bookman Old Style" panose="02050604050505020204" pitchFamily="18" charset="0"/>
              <a:ea typeface="Times New Roman" panose="02020603050405020304" pitchFamily="18" charset="0"/>
            </a:endParaRPr>
          </a:p>
        </p:txBody>
      </p:sp>
    </p:spTree>
    <p:extLst>
      <p:ext uri="{BB962C8B-B14F-4D97-AF65-F5344CB8AC3E}">
        <p14:creationId xmlns:p14="http://schemas.microsoft.com/office/powerpoint/2010/main" val="32742336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838200" y="290456"/>
            <a:ext cx="10515600" cy="6250193"/>
          </a:xfrm>
          <a:solidFill>
            <a:schemeClr val="accent4">
              <a:lumMod val="60000"/>
              <a:lumOff val="40000"/>
            </a:schemeClr>
          </a:solidFill>
        </p:spPr>
        <p:txBody>
          <a:bodyPr>
            <a:noAutofit/>
          </a:bodyPr>
          <a:lstStyle/>
          <a:p>
            <a:pPr marL="0" indent="0">
              <a:buNone/>
            </a:pPr>
            <a:r>
              <a:rPr lang="en-US" sz="3600" dirty="0">
                <a:latin typeface="Times New Roman" panose="02020603050405020304" pitchFamily="18" charset="0"/>
                <a:ea typeface="Times New Roman" panose="02020603050405020304" pitchFamily="18" charset="0"/>
              </a:rPr>
              <a:t/>
            </a:r>
            <a:br>
              <a:rPr lang="en-US" sz="3600" dirty="0">
                <a:latin typeface="Times New Roman" panose="02020603050405020304" pitchFamily="18" charset="0"/>
                <a:ea typeface="Times New Roman" panose="02020603050405020304" pitchFamily="18" charset="0"/>
              </a:rPr>
            </a:br>
            <a:r>
              <a:rPr lang="en-US" sz="3600" b="1" u="sng" dirty="0" smtClean="0">
                <a:latin typeface="Bookman Old Style" panose="02050604050505020204" pitchFamily="18" charset="0"/>
              </a:rPr>
              <a:t>Sublimation</a:t>
            </a:r>
            <a:r>
              <a:rPr lang="en-US" sz="3600" dirty="0" smtClean="0">
                <a:latin typeface="Bookman Old Style" panose="02050604050505020204" pitchFamily="18" charset="0"/>
              </a:rPr>
              <a:t>: acting out unacceptable impulses in a socially acceptable way. sublimating your aggressive impulses toward a career as a boxer; becoming a surgeon because of your desire to cut; lifting weights to release 'pent up' energy</a:t>
            </a:r>
          </a:p>
          <a:p>
            <a:pPr marL="0" indent="0">
              <a:buNone/>
            </a:pPr>
            <a:endParaRPr lang="en-US" sz="3600" dirty="0" smtClean="0">
              <a:latin typeface="Bookman Old Style" panose="02050604050505020204" pitchFamily="18" charset="0"/>
            </a:endParaRPr>
          </a:p>
          <a:p>
            <a:r>
              <a:rPr lang="en-US" sz="3600" b="1" dirty="0" smtClean="0">
                <a:latin typeface="Bookman Old Style" panose="02050604050505020204" pitchFamily="18" charset="0"/>
              </a:rPr>
              <a:t>Acting Out: </a:t>
            </a:r>
            <a:r>
              <a:rPr lang="en-US" sz="3600" dirty="0" smtClean="0">
                <a:effectLst/>
                <a:latin typeface="Bookman Old Style" panose="02050604050505020204" pitchFamily="18" charset="0"/>
              </a:rPr>
              <a:t>The individual deals with emotional conflict or internal or external stressors by actions rather than reflections or feelings.</a:t>
            </a:r>
            <a:endParaRPr lang="en-US" sz="3600" b="1" dirty="0" smtClean="0">
              <a:latin typeface="Bookman Old Style" panose="02050604050505020204" pitchFamily="18" charset="0"/>
            </a:endParaRPr>
          </a:p>
          <a:p>
            <a:pPr marL="0" indent="0">
              <a:buNone/>
            </a:pPr>
            <a:r>
              <a:rPr lang="en-US" sz="3600" dirty="0" smtClean="0">
                <a:latin typeface="Bookman Old Style" panose="02050604050505020204" pitchFamily="18" charset="0"/>
              </a:rPr>
              <a:t/>
            </a:r>
            <a:br>
              <a:rPr lang="en-US" sz="3600" dirty="0" smtClean="0">
                <a:latin typeface="Bookman Old Style" panose="02050604050505020204" pitchFamily="18" charset="0"/>
              </a:rPr>
            </a:br>
            <a:endParaRPr lang="en-US" sz="3600" dirty="0" smtClean="0">
              <a:latin typeface="Bookman Old Style" panose="02050604050505020204" pitchFamily="18" charset="0"/>
            </a:endParaRPr>
          </a:p>
          <a:p>
            <a:pPr marL="0" indent="0">
              <a:buNone/>
            </a:pPr>
            <a:r>
              <a:rPr lang="en-US" sz="3600" dirty="0" smtClean="0">
                <a:latin typeface="Bookman Old Style" panose="02050604050505020204" pitchFamily="18" charset="0"/>
              </a:rPr>
              <a:t/>
            </a:r>
            <a:br>
              <a:rPr lang="en-US" sz="3600" dirty="0" smtClean="0">
                <a:latin typeface="Bookman Old Style" panose="02050604050505020204" pitchFamily="18" charset="0"/>
              </a:rPr>
            </a:br>
            <a:endParaRPr lang="en-US" sz="3600" dirty="0">
              <a:latin typeface="Bookman Old Style" panose="02050604050505020204" pitchFamily="18" charset="0"/>
              <a:ea typeface="Times New Roman" panose="02020603050405020304" pitchFamily="18" charset="0"/>
            </a:endParaRPr>
          </a:p>
        </p:txBody>
      </p:sp>
    </p:spTree>
    <p:extLst>
      <p:ext uri="{BB962C8B-B14F-4D97-AF65-F5344CB8AC3E}">
        <p14:creationId xmlns:p14="http://schemas.microsoft.com/office/powerpoint/2010/main" val="35066305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3222562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292711" y="430306"/>
            <a:ext cx="8229600" cy="1143000"/>
          </a:xfrm>
        </p:spPr>
        <p:txBody>
          <a:bodyPr>
            <a:normAutofit/>
          </a:bodyPr>
          <a:lstStyle/>
          <a:p>
            <a:r>
              <a:rPr lang="en-US" altLang="en-US" sz="4000" b="0" dirty="0" err="1">
                <a:latin typeface="Bookman Old Style" panose="02050604050505020204" pitchFamily="18" charset="0"/>
              </a:rPr>
              <a:t>Behaviourism</a:t>
            </a:r>
            <a:endParaRPr lang="en-US" altLang="en-US" sz="4000" b="0" dirty="0">
              <a:latin typeface="Bookman Old Style" panose="02050604050505020204" pitchFamily="18" charset="0"/>
            </a:endParaRPr>
          </a:p>
        </p:txBody>
      </p:sp>
      <p:sp>
        <p:nvSpPr>
          <p:cNvPr id="12291" name="Rectangle 3"/>
          <p:cNvSpPr>
            <a:spLocks noGrp="1" noChangeArrowheads="1"/>
          </p:cNvSpPr>
          <p:nvPr>
            <p:ph type="body" idx="1"/>
          </p:nvPr>
        </p:nvSpPr>
        <p:spPr>
          <a:xfrm>
            <a:off x="1172582" y="1778597"/>
            <a:ext cx="10682345" cy="5638800"/>
          </a:xfrm>
        </p:spPr>
        <p:txBody>
          <a:bodyPr>
            <a:normAutofit/>
          </a:bodyPr>
          <a:lstStyle/>
          <a:p>
            <a:pPr>
              <a:buFont typeface="Wingdings" panose="05000000000000000000" pitchFamily="2" charset="2"/>
              <a:buChar char="v"/>
            </a:pPr>
            <a:r>
              <a:rPr lang="en-US" altLang="en-US" sz="3200" dirty="0">
                <a:latin typeface="Bookman Old Style" panose="02050604050505020204" pitchFamily="18" charset="0"/>
              </a:rPr>
              <a:t>John </a:t>
            </a:r>
            <a:r>
              <a:rPr lang="en-US" altLang="en-US" sz="3200" dirty="0" err="1">
                <a:latin typeface="Bookman Old Style" panose="02050604050505020204" pitchFamily="18" charset="0"/>
              </a:rPr>
              <a:t>B.Watson</a:t>
            </a:r>
            <a:r>
              <a:rPr lang="en-US" altLang="en-US" sz="3200" dirty="0">
                <a:latin typeface="Bookman Old Style" panose="02050604050505020204" pitchFamily="18" charset="0"/>
              </a:rPr>
              <a:t>: Objected the study of mind or conscious experience</a:t>
            </a:r>
          </a:p>
          <a:p>
            <a:pPr>
              <a:buFont typeface="Wingdings" panose="05000000000000000000" pitchFamily="2" charset="2"/>
              <a:buChar char="v"/>
            </a:pPr>
            <a:r>
              <a:rPr lang="en-US" altLang="en-US" sz="3200" dirty="0">
                <a:latin typeface="Bookman Old Style" panose="02050604050505020204" pitchFamily="18" charset="0"/>
              </a:rPr>
              <a:t>Criticized the method of Introspection</a:t>
            </a:r>
          </a:p>
          <a:p>
            <a:pPr>
              <a:buFont typeface="Wingdings" panose="05000000000000000000" pitchFamily="2" charset="2"/>
              <a:buChar char="v"/>
            </a:pPr>
            <a:r>
              <a:rPr lang="en-US" altLang="en-US" sz="3200" dirty="0" err="1">
                <a:latin typeface="Bookman Old Style" panose="02050604050505020204" pitchFamily="18" charset="0"/>
              </a:rPr>
              <a:t>Behaviourists</a:t>
            </a:r>
            <a:r>
              <a:rPr lang="en-US" altLang="en-US" sz="3200" dirty="0">
                <a:latin typeface="Bookman Old Style" panose="02050604050505020204" pitchFamily="18" charset="0"/>
              </a:rPr>
              <a:t> advocated the study of overt, observable </a:t>
            </a:r>
            <a:r>
              <a:rPr lang="en-US" altLang="en-US" sz="3200" dirty="0" err="1">
                <a:latin typeface="Bookman Old Style" panose="02050604050505020204" pitchFamily="18" charset="0"/>
              </a:rPr>
              <a:t>behaviour</a:t>
            </a:r>
            <a:endParaRPr lang="en-US" altLang="en-US" sz="3200" dirty="0">
              <a:latin typeface="Bookman Old Style" panose="02050604050505020204" pitchFamily="18" charset="0"/>
            </a:endParaRPr>
          </a:p>
          <a:p>
            <a:pPr>
              <a:buFont typeface="Wingdings" panose="05000000000000000000" pitchFamily="2" charset="2"/>
              <a:buChar char="v"/>
            </a:pPr>
            <a:r>
              <a:rPr lang="en-US" altLang="en-US" sz="3200" dirty="0">
                <a:latin typeface="Bookman Old Style" panose="02050604050505020204" pitchFamily="18" charset="0"/>
              </a:rPr>
              <a:t>Studied the relationship between stimuli (event) and response</a:t>
            </a:r>
          </a:p>
          <a:p>
            <a:pPr>
              <a:buFont typeface="Wingdings" panose="05000000000000000000" pitchFamily="2" charset="2"/>
              <a:buChar char="v"/>
            </a:pPr>
            <a:r>
              <a:rPr lang="en-US" altLang="en-US" sz="3200" dirty="0">
                <a:latin typeface="Bookman Old Style" panose="02050604050505020204" pitchFamily="18" charset="0"/>
              </a:rPr>
              <a:t>Used Pavlov’s concept of ‘conditioning’ to explain </a:t>
            </a:r>
            <a:r>
              <a:rPr lang="en-US" altLang="en-US" sz="3200" dirty="0" err="1">
                <a:latin typeface="Bookman Old Style" panose="02050604050505020204" pitchFamily="18" charset="0"/>
              </a:rPr>
              <a:t>behaviour</a:t>
            </a:r>
            <a:endParaRPr lang="en-US" altLang="en-US" sz="3200" dirty="0">
              <a:latin typeface="Bookman Old Style" panose="02050604050505020204" pitchFamily="18" charset="0"/>
            </a:endParaRPr>
          </a:p>
          <a:p>
            <a:pPr lvl="1">
              <a:buFont typeface="Wingdings" panose="05000000000000000000" pitchFamily="2" charset="2"/>
              <a:buNone/>
            </a:pPr>
            <a:endParaRPr lang="en-US" altLang="en-US" sz="3200" dirty="0">
              <a:latin typeface="Bookman Old Style" panose="02050604050505020204" pitchFamily="18" charset="0"/>
            </a:endParaRPr>
          </a:p>
        </p:txBody>
      </p:sp>
    </p:spTree>
    <p:extLst>
      <p:ext uri="{BB962C8B-B14F-4D97-AF65-F5344CB8AC3E}">
        <p14:creationId xmlns:p14="http://schemas.microsoft.com/office/powerpoint/2010/main" val="10759369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Text Box 4"/>
          <p:cNvSpPr txBox="1">
            <a:spLocks noChangeArrowheads="1"/>
          </p:cNvSpPr>
          <p:nvPr/>
        </p:nvSpPr>
        <p:spPr bwMode="auto">
          <a:xfrm>
            <a:off x="1765150" y="1050664"/>
            <a:ext cx="9745531"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buSzPct val="80000"/>
              <a:buFont typeface="Wingdings" panose="05000000000000000000" pitchFamily="2" charset="2"/>
              <a:buChar char="v"/>
            </a:pPr>
            <a:r>
              <a:rPr lang="en-US" altLang="en-US" sz="3200" dirty="0"/>
              <a:t> </a:t>
            </a:r>
            <a:r>
              <a:rPr lang="en-US" altLang="en-US" sz="3200" dirty="0">
                <a:latin typeface="Bookman Old Style" panose="02050604050505020204" pitchFamily="18" charset="0"/>
              </a:rPr>
              <a:t>Radical </a:t>
            </a:r>
            <a:r>
              <a:rPr lang="en-US" altLang="en-US" sz="3200" dirty="0" err="1">
                <a:latin typeface="Bookman Old Style" panose="02050604050505020204" pitchFamily="18" charset="0"/>
              </a:rPr>
              <a:t>Behaviourism</a:t>
            </a:r>
            <a:r>
              <a:rPr lang="en-US" altLang="en-US" sz="3200" dirty="0">
                <a:latin typeface="Bookman Old Style" panose="02050604050505020204" pitchFamily="18" charset="0"/>
              </a:rPr>
              <a:t>: B.F. Skinner</a:t>
            </a:r>
          </a:p>
          <a:p>
            <a:pPr lvl="1">
              <a:buSzPct val="80000"/>
              <a:buFont typeface="Wingdings" panose="05000000000000000000" pitchFamily="2" charset="2"/>
              <a:buChar char="v"/>
            </a:pPr>
            <a:r>
              <a:rPr lang="en-US" altLang="en-US" sz="3200" dirty="0" err="1">
                <a:latin typeface="Bookman Old Style" panose="02050604050505020204" pitchFamily="18" charset="0"/>
              </a:rPr>
              <a:t>Behaviour</a:t>
            </a:r>
            <a:r>
              <a:rPr lang="en-US" altLang="en-US" sz="3200" dirty="0">
                <a:latin typeface="Bookman Old Style" panose="02050604050505020204" pitchFamily="18" charset="0"/>
              </a:rPr>
              <a:t> is learned and maintained by its </a:t>
            </a:r>
            <a:r>
              <a:rPr lang="en-US" altLang="en-US" sz="3200" dirty="0" smtClean="0">
                <a:latin typeface="Bookman Old Style" panose="02050604050505020204" pitchFamily="18" charset="0"/>
              </a:rPr>
              <a:t>consequences</a:t>
            </a:r>
            <a:endParaRPr lang="en-US" altLang="en-US" sz="3200" dirty="0">
              <a:latin typeface="Bookman Old Style" panose="02050604050505020204" pitchFamily="18" charset="0"/>
            </a:endParaRPr>
          </a:p>
          <a:p>
            <a:pPr lvl="1">
              <a:buSzPct val="80000"/>
              <a:buFont typeface="Wingdings" panose="05000000000000000000" pitchFamily="2" charset="2"/>
              <a:buChar char="v"/>
            </a:pPr>
            <a:r>
              <a:rPr lang="en-US" altLang="en-US" sz="3200" dirty="0">
                <a:latin typeface="Bookman Old Style" panose="02050604050505020204" pitchFamily="18" charset="0"/>
              </a:rPr>
              <a:t> Positive reinforcement vs. Negative reinforcement</a:t>
            </a:r>
          </a:p>
          <a:p>
            <a:pPr lvl="1"/>
            <a:endParaRPr lang="en-US" altLang="en-US" sz="3200" dirty="0">
              <a:latin typeface="Bookman Old Style" panose="02050604050505020204" pitchFamily="18" charset="0"/>
            </a:endParaRPr>
          </a:p>
          <a:p>
            <a:pPr>
              <a:buSzPct val="80000"/>
              <a:buFont typeface="Wingdings" panose="05000000000000000000" pitchFamily="2" charset="2"/>
              <a:buChar char="v"/>
            </a:pPr>
            <a:r>
              <a:rPr lang="en-US" altLang="en-US" sz="3200" dirty="0">
                <a:latin typeface="Bookman Old Style" panose="02050604050505020204" pitchFamily="18" charset="0"/>
              </a:rPr>
              <a:t> Cognitive </a:t>
            </a:r>
            <a:r>
              <a:rPr lang="en-US" altLang="en-US" sz="3200" dirty="0" err="1">
                <a:latin typeface="Bookman Old Style" panose="02050604050505020204" pitchFamily="18" charset="0"/>
              </a:rPr>
              <a:t>Behaviourism</a:t>
            </a:r>
            <a:endParaRPr lang="en-US" altLang="en-US" sz="3200" dirty="0">
              <a:latin typeface="Bookman Old Style" panose="02050604050505020204" pitchFamily="18" charset="0"/>
            </a:endParaRPr>
          </a:p>
          <a:p>
            <a:pPr lvl="1">
              <a:buSzPct val="80000"/>
              <a:buFont typeface="Wingdings" panose="05000000000000000000" pitchFamily="2" charset="2"/>
              <a:buChar char="v"/>
            </a:pPr>
            <a:r>
              <a:rPr lang="en-US" altLang="en-US" sz="3200" dirty="0">
                <a:latin typeface="Bookman Old Style" panose="02050604050505020204" pitchFamily="18" charset="0"/>
              </a:rPr>
              <a:t> Advocated the role of thinking and other mental processes </a:t>
            </a:r>
          </a:p>
        </p:txBody>
      </p:sp>
    </p:spTree>
    <p:extLst>
      <p:ext uri="{BB962C8B-B14F-4D97-AF65-F5344CB8AC3E}">
        <p14:creationId xmlns:p14="http://schemas.microsoft.com/office/powerpoint/2010/main" val="40951313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a:bodyPr>
          <a:lstStyle/>
          <a:p>
            <a:r>
              <a:rPr lang="en-US" altLang="en-US" sz="4000" dirty="0">
                <a:latin typeface="Bookman Old Style" panose="02050604050505020204" pitchFamily="18" charset="0"/>
              </a:rPr>
              <a:t>Gestalt Psychology</a:t>
            </a:r>
          </a:p>
        </p:txBody>
      </p:sp>
      <p:sp>
        <p:nvSpPr>
          <p:cNvPr id="14339" name="Rectangle 3"/>
          <p:cNvSpPr>
            <a:spLocks noGrp="1" noChangeArrowheads="1"/>
          </p:cNvSpPr>
          <p:nvPr>
            <p:ph type="body" idx="1"/>
          </p:nvPr>
        </p:nvSpPr>
        <p:spPr>
          <a:xfrm>
            <a:off x="1097280" y="1845734"/>
            <a:ext cx="10488706" cy="4382944"/>
          </a:xfrm>
        </p:spPr>
        <p:txBody>
          <a:bodyPr>
            <a:normAutofit/>
          </a:bodyPr>
          <a:lstStyle/>
          <a:p>
            <a:pPr>
              <a:buSzPct val="80000"/>
              <a:buFont typeface="Wingdings" panose="05000000000000000000" pitchFamily="2" charset="2"/>
              <a:buChar char="v"/>
            </a:pPr>
            <a:r>
              <a:rPr lang="en-US" altLang="en-US" sz="3200" dirty="0"/>
              <a:t> </a:t>
            </a:r>
            <a:r>
              <a:rPr lang="en-US" altLang="en-US" sz="3200" dirty="0">
                <a:latin typeface="Bookman Old Style" panose="02050604050505020204" pitchFamily="18" charset="0"/>
              </a:rPr>
              <a:t>It emphasized the study of thinking, learning, and perception in whole units, not by analysis into </a:t>
            </a:r>
            <a:r>
              <a:rPr lang="en-US" altLang="en-US" sz="3200" dirty="0" smtClean="0">
                <a:latin typeface="Bookman Old Style" panose="02050604050505020204" pitchFamily="18" charset="0"/>
              </a:rPr>
              <a:t>parts</a:t>
            </a:r>
            <a:endParaRPr lang="en-US" altLang="en-US" sz="3200" dirty="0">
              <a:latin typeface="Bookman Old Style" panose="02050604050505020204" pitchFamily="18" charset="0"/>
            </a:endParaRPr>
          </a:p>
          <a:p>
            <a:pPr>
              <a:buSzPct val="80000"/>
              <a:buFont typeface="Wingdings" panose="05000000000000000000" pitchFamily="2" charset="2"/>
              <a:buChar char="v"/>
            </a:pPr>
            <a:r>
              <a:rPr lang="en-US" altLang="en-US" sz="3200" dirty="0">
                <a:latin typeface="Bookman Old Style" panose="02050604050505020204" pitchFamily="18" charset="0"/>
              </a:rPr>
              <a:t>Gestalt Principles : Law of similarity, continuation, closure, symmetry etc.</a:t>
            </a:r>
          </a:p>
        </p:txBody>
      </p:sp>
      <p:pic>
        <p:nvPicPr>
          <p:cNvPr id="4" name="Picture 3" descr="young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9256" y="3808206"/>
            <a:ext cx="2124075" cy="2535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6126480" y="4720814"/>
            <a:ext cx="6096000" cy="923330"/>
          </a:xfrm>
          <a:prstGeom prst="rect">
            <a:avLst/>
          </a:prstGeom>
        </p:spPr>
        <p:txBody>
          <a:bodyPr>
            <a:spAutoFit/>
          </a:bodyPr>
          <a:lstStyle/>
          <a:p>
            <a:r>
              <a:rPr lang="en-US" altLang="en-US" dirty="0">
                <a:latin typeface="Bookman Old Style" panose="02050604050505020204" pitchFamily="18" charset="0"/>
              </a:rPr>
              <a:t>This may seem like one picture, </a:t>
            </a:r>
            <a:endParaRPr lang="en-US" altLang="en-US" dirty="0" smtClean="0">
              <a:latin typeface="Bookman Old Style" panose="02050604050505020204" pitchFamily="18" charset="0"/>
            </a:endParaRPr>
          </a:p>
          <a:p>
            <a:r>
              <a:rPr lang="en-US" altLang="en-US" dirty="0" smtClean="0">
                <a:latin typeface="Bookman Old Style" panose="02050604050505020204" pitchFamily="18" charset="0"/>
              </a:rPr>
              <a:t>but </a:t>
            </a:r>
            <a:r>
              <a:rPr lang="en-US" altLang="en-US" dirty="0">
                <a:latin typeface="Bookman Old Style" panose="02050604050505020204" pitchFamily="18" charset="0"/>
              </a:rPr>
              <a:t>it can be perceived as 3 different faces.  </a:t>
            </a:r>
            <a:endParaRPr lang="en-US" altLang="en-US" dirty="0" smtClean="0">
              <a:latin typeface="Bookman Old Style" panose="02050604050505020204" pitchFamily="18" charset="0"/>
            </a:endParaRPr>
          </a:p>
          <a:p>
            <a:r>
              <a:rPr lang="en-US" altLang="en-US" dirty="0" smtClean="0">
                <a:latin typeface="Bookman Old Style" panose="02050604050505020204" pitchFamily="18" charset="0"/>
              </a:rPr>
              <a:t>Can </a:t>
            </a:r>
            <a:r>
              <a:rPr lang="en-US" altLang="en-US" dirty="0">
                <a:latin typeface="Bookman Old Style" panose="02050604050505020204" pitchFamily="18" charset="0"/>
              </a:rPr>
              <a:t>you find them?</a:t>
            </a:r>
          </a:p>
        </p:txBody>
      </p:sp>
    </p:spTree>
    <p:extLst>
      <p:ext uri="{BB962C8B-B14F-4D97-AF65-F5344CB8AC3E}">
        <p14:creationId xmlns:p14="http://schemas.microsoft.com/office/powerpoint/2010/main" val="15480967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a:bodyPr>
          <a:lstStyle/>
          <a:p>
            <a:r>
              <a:rPr lang="en-US" altLang="en-US" sz="3200" b="0" dirty="0">
                <a:latin typeface="Bookman Old Style" panose="02050604050505020204" pitchFamily="18" charset="0"/>
              </a:rPr>
              <a:t>Humanistic Psychology</a:t>
            </a:r>
          </a:p>
        </p:txBody>
      </p:sp>
      <p:sp>
        <p:nvSpPr>
          <p:cNvPr id="16387" name="Rectangle 3"/>
          <p:cNvSpPr>
            <a:spLocks noGrp="1" noChangeArrowheads="1"/>
          </p:cNvSpPr>
          <p:nvPr>
            <p:ph type="body" idx="1"/>
          </p:nvPr>
        </p:nvSpPr>
        <p:spPr/>
        <p:txBody>
          <a:bodyPr>
            <a:normAutofit fontScale="92500" lnSpcReduction="10000"/>
          </a:bodyPr>
          <a:lstStyle/>
          <a:p>
            <a:pPr>
              <a:buFont typeface="Wingdings" panose="05000000000000000000" pitchFamily="2" charset="2"/>
              <a:buChar char="v"/>
            </a:pPr>
            <a:r>
              <a:rPr lang="en-US" altLang="en-US" sz="2400" dirty="0">
                <a:latin typeface="Bookman Old Style" panose="02050604050505020204" pitchFamily="18" charset="0"/>
              </a:rPr>
              <a:t>It emphasizes understanding a human from his own </a:t>
            </a:r>
            <a:r>
              <a:rPr lang="en-US" altLang="en-US" sz="2400" dirty="0" smtClean="0">
                <a:latin typeface="Bookman Old Style" panose="02050604050505020204" pitchFamily="18" charset="0"/>
              </a:rPr>
              <a:t>eyes</a:t>
            </a:r>
          </a:p>
          <a:p>
            <a:pPr>
              <a:buFont typeface="Wingdings" panose="05000000000000000000" pitchFamily="2" charset="2"/>
              <a:buChar char="v"/>
            </a:pPr>
            <a:endParaRPr lang="en-US" altLang="en-US" sz="2400" dirty="0">
              <a:latin typeface="Bookman Old Style" panose="02050604050505020204" pitchFamily="18" charset="0"/>
            </a:endParaRPr>
          </a:p>
          <a:p>
            <a:pPr>
              <a:buFont typeface="Wingdings" panose="05000000000000000000" pitchFamily="2" charset="2"/>
              <a:buChar char="v"/>
            </a:pPr>
            <a:r>
              <a:rPr lang="en-US" altLang="en-US" sz="2400" dirty="0">
                <a:latin typeface="Bookman Old Style" panose="02050604050505020204" pitchFamily="18" charset="0"/>
              </a:rPr>
              <a:t>Rejected the Freudian idea that </a:t>
            </a:r>
            <a:r>
              <a:rPr lang="en-US" altLang="en-US" sz="2400" dirty="0" err="1">
                <a:latin typeface="Bookman Old Style" panose="02050604050505020204" pitchFamily="18" charset="0"/>
              </a:rPr>
              <a:t>behaviour</a:t>
            </a:r>
            <a:r>
              <a:rPr lang="en-US" altLang="en-US" sz="2400" dirty="0">
                <a:latin typeface="Bookman Old Style" panose="02050604050505020204" pitchFamily="18" charset="0"/>
              </a:rPr>
              <a:t> is governed by  unconscious </a:t>
            </a:r>
            <a:r>
              <a:rPr lang="en-US" altLang="en-US" sz="2400" dirty="0" smtClean="0">
                <a:latin typeface="Bookman Old Style" panose="02050604050505020204" pitchFamily="18" charset="0"/>
              </a:rPr>
              <a:t>forces</a:t>
            </a:r>
          </a:p>
          <a:p>
            <a:pPr>
              <a:buFont typeface="Wingdings" panose="05000000000000000000" pitchFamily="2" charset="2"/>
              <a:buChar char="v"/>
            </a:pPr>
            <a:endParaRPr lang="en-US" altLang="en-US" sz="2400" dirty="0">
              <a:latin typeface="Bookman Old Style" panose="02050604050505020204" pitchFamily="18" charset="0"/>
            </a:endParaRPr>
          </a:p>
          <a:p>
            <a:pPr>
              <a:buFont typeface="Wingdings" panose="05000000000000000000" pitchFamily="2" charset="2"/>
              <a:buChar char="v"/>
            </a:pPr>
            <a:r>
              <a:rPr lang="en-US" altLang="en-US" sz="2400" dirty="0">
                <a:latin typeface="Bookman Old Style" panose="02050604050505020204" pitchFamily="18" charset="0"/>
              </a:rPr>
              <a:t>Criticized </a:t>
            </a:r>
            <a:r>
              <a:rPr lang="en-US" altLang="en-US" sz="2400" dirty="0" err="1">
                <a:latin typeface="Bookman Old Style" panose="02050604050505020204" pitchFamily="18" charset="0"/>
              </a:rPr>
              <a:t>behaviourists</a:t>
            </a:r>
            <a:r>
              <a:rPr lang="en-US" altLang="en-US" sz="2400" dirty="0">
                <a:latin typeface="Bookman Old Style" panose="02050604050505020204" pitchFamily="18" charset="0"/>
              </a:rPr>
              <a:t> view of </a:t>
            </a:r>
            <a:r>
              <a:rPr lang="en-US" altLang="en-US" sz="2400" dirty="0" smtClean="0">
                <a:latin typeface="Bookman Old Style" panose="02050604050505020204" pitchFamily="18" charset="0"/>
              </a:rPr>
              <a:t>conditioning</a:t>
            </a:r>
          </a:p>
          <a:p>
            <a:pPr>
              <a:buFont typeface="Wingdings" panose="05000000000000000000" pitchFamily="2" charset="2"/>
              <a:buChar char="v"/>
            </a:pPr>
            <a:endParaRPr lang="en-US" altLang="en-US" sz="2400" dirty="0">
              <a:latin typeface="Bookman Old Style" panose="02050604050505020204" pitchFamily="18" charset="0"/>
            </a:endParaRPr>
          </a:p>
          <a:p>
            <a:pPr>
              <a:buFont typeface="Wingdings" panose="05000000000000000000" pitchFamily="2" charset="2"/>
              <a:buChar char="v"/>
            </a:pPr>
            <a:r>
              <a:rPr lang="en-US" altLang="en-US" sz="2400" dirty="0">
                <a:latin typeface="Bookman Old Style" panose="02050604050505020204" pitchFamily="18" charset="0"/>
              </a:rPr>
              <a:t>It places high value for human </a:t>
            </a:r>
            <a:r>
              <a:rPr lang="en-US" altLang="en-US" sz="2400" dirty="0" smtClean="0">
                <a:latin typeface="Bookman Old Style" panose="02050604050505020204" pitchFamily="18" charset="0"/>
              </a:rPr>
              <a:t>potentials</a:t>
            </a:r>
          </a:p>
          <a:p>
            <a:pPr>
              <a:buFont typeface="Wingdings" panose="05000000000000000000" pitchFamily="2" charset="2"/>
              <a:buChar char="v"/>
            </a:pPr>
            <a:endParaRPr lang="en-US" altLang="en-US" sz="2400" dirty="0">
              <a:latin typeface="Bookman Old Style" panose="02050604050505020204" pitchFamily="18" charset="0"/>
            </a:endParaRPr>
          </a:p>
          <a:p>
            <a:pPr>
              <a:buFont typeface="Wingdings" panose="05000000000000000000" pitchFamily="2" charset="2"/>
              <a:buChar char="v"/>
            </a:pPr>
            <a:r>
              <a:rPr lang="en-US" altLang="en-US" sz="2400" dirty="0">
                <a:latin typeface="Bookman Old Style" panose="02050604050505020204" pitchFamily="18" charset="0"/>
              </a:rPr>
              <a:t> “ People can freely choose to live more creative, meaningful and satisfying life’</a:t>
            </a:r>
          </a:p>
          <a:p>
            <a:pPr>
              <a:buFont typeface="Wingdings" panose="05000000000000000000" pitchFamily="2" charset="2"/>
              <a:buNone/>
            </a:pPr>
            <a:endParaRPr lang="en-US" altLang="en-US" sz="2400" dirty="0">
              <a:latin typeface="Bookman Old Style" panose="02050604050505020204" pitchFamily="18" charset="0"/>
            </a:endParaRPr>
          </a:p>
        </p:txBody>
      </p:sp>
    </p:spTree>
    <p:extLst>
      <p:ext uri="{BB962C8B-B14F-4D97-AF65-F5344CB8AC3E}">
        <p14:creationId xmlns:p14="http://schemas.microsoft.com/office/powerpoint/2010/main" val="25419389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aslow's hierarchy of need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2885" y="355002"/>
            <a:ext cx="10252037" cy="5992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58593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905000" y="-152400"/>
            <a:ext cx="8229600" cy="1143000"/>
          </a:xfrm>
        </p:spPr>
        <p:txBody>
          <a:bodyPr/>
          <a:lstStyle/>
          <a:p>
            <a:r>
              <a:rPr lang="en-US" altLang="en-US" sz="3600"/>
              <a:t>Subfields and Applications of Psychology</a:t>
            </a:r>
          </a:p>
        </p:txBody>
      </p:sp>
      <p:sp>
        <p:nvSpPr>
          <p:cNvPr id="18435" name="Rectangle 3"/>
          <p:cNvSpPr>
            <a:spLocks noGrp="1" noChangeArrowheads="1"/>
          </p:cNvSpPr>
          <p:nvPr>
            <p:ph type="body" idx="1"/>
          </p:nvPr>
        </p:nvSpPr>
        <p:spPr>
          <a:xfrm>
            <a:off x="1752600" y="914400"/>
            <a:ext cx="8915400" cy="5715000"/>
          </a:xfrm>
        </p:spPr>
        <p:txBody>
          <a:bodyPr>
            <a:normAutofit/>
          </a:bodyPr>
          <a:lstStyle/>
          <a:p>
            <a:pPr>
              <a:lnSpc>
                <a:spcPct val="90000"/>
              </a:lnSpc>
              <a:buFont typeface="Wingdings" panose="05000000000000000000" pitchFamily="2" charset="2"/>
              <a:buChar char="v"/>
            </a:pPr>
            <a:r>
              <a:rPr lang="en-US" altLang="en-US" sz="2800"/>
              <a:t>Developmental Psychology: </a:t>
            </a:r>
            <a:r>
              <a:rPr lang="en-US" altLang="en-US" sz="2400"/>
              <a:t>Deals with how people change physically, cognitively, and socially across life span</a:t>
            </a:r>
          </a:p>
          <a:p>
            <a:pPr>
              <a:lnSpc>
                <a:spcPct val="90000"/>
              </a:lnSpc>
              <a:buFont typeface="Wingdings" panose="05000000000000000000" pitchFamily="2" charset="2"/>
              <a:buChar char="v"/>
            </a:pPr>
            <a:endParaRPr lang="en-US" altLang="en-US" sz="2400"/>
          </a:p>
          <a:p>
            <a:pPr>
              <a:lnSpc>
                <a:spcPct val="90000"/>
              </a:lnSpc>
              <a:buFont typeface="Wingdings" panose="05000000000000000000" pitchFamily="2" charset="2"/>
              <a:buChar char="v"/>
            </a:pPr>
            <a:r>
              <a:rPr lang="en-US" altLang="en-US" sz="2800"/>
              <a:t>Educational Psychology:</a:t>
            </a:r>
            <a:r>
              <a:rPr lang="en-US" altLang="en-US" sz="2400"/>
              <a:t> Deals with all the aspects of educational process such as, mode of teaching and instruction, techniques of instruction, learning disability etc.</a:t>
            </a:r>
          </a:p>
          <a:p>
            <a:pPr>
              <a:lnSpc>
                <a:spcPct val="90000"/>
              </a:lnSpc>
              <a:buFont typeface="Wingdings" panose="05000000000000000000" pitchFamily="2" charset="2"/>
              <a:buChar char="v"/>
            </a:pPr>
            <a:endParaRPr lang="en-US" altLang="en-US" sz="2400"/>
          </a:p>
          <a:p>
            <a:pPr>
              <a:lnSpc>
                <a:spcPct val="90000"/>
              </a:lnSpc>
              <a:buFont typeface="Wingdings" panose="05000000000000000000" pitchFamily="2" charset="2"/>
              <a:buChar char="v"/>
            </a:pPr>
            <a:r>
              <a:rPr lang="en-US" altLang="en-US" sz="2800"/>
              <a:t>Cognitive Psychology:</a:t>
            </a:r>
            <a:r>
              <a:rPr lang="en-US" altLang="en-US" sz="2400"/>
              <a:t> Deals with all the aspects of cogition such as, learning, memory, thinking, reasoning, decision making etc.</a:t>
            </a:r>
          </a:p>
          <a:p>
            <a:pPr>
              <a:lnSpc>
                <a:spcPct val="90000"/>
              </a:lnSpc>
              <a:buFont typeface="Wingdings" panose="05000000000000000000" pitchFamily="2" charset="2"/>
              <a:buChar char="v"/>
            </a:pPr>
            <a:endParaRPr lang="en-US" altLang="en-US" sz="2400"/>
          </a:p>
          <a:p>
            <a:pPr>
              <a:lnSpc>
                <a:spcPct val="90000"/>
              </a:lnSpc>
              <a:buFont typeface="Wingdings" panose="05000000000000000000" pitchFamily="2" charset="2"/>
              <a:buChar char="v"/>
            </a:pPr>
            <a:r>
              <a:rPr lang="en-US" altLang="en-US" sz="2800"/>
              <a:t>Industrial/ Organizational Psychology:</a:t>
            </a:r>
            <a:r>
              <a:rPr lang="en-US" altLang="en-US" sz="2400"/>
              <a:t> Studies all aspect of behaviour in organizational setup such as, how to improve the productivity of employees, training programme for employees, designing a system of performance appraisal</a:t>
            </a:r>
          </a:p>
          <a:p>
            <a:pPr>
              <a:lnSpc>
                <a:spcPct val="90000"/>
              </a:lnSpc>
              <a:buFont typeface="Wingdings" panose="05000000000000000000" pitchFamily="2" charset="2"/>
              <a:buNone/>
            </a:pPr>
            <a:endParaRPr lang="en-US" altLang="en-US" sz="2400"/>
          </a:p>
        </p:txBody>
      </p:sp>
    </p:spTree>
    <p:extLst>
      <p:ext uri="{BB962C8B-B14F-4D97-AF65-F5344CB8AC3E}">
        <p14:creationId xmlns:p14="http://schemas.microsoft.com/office/powerpoint/2010/main" val="20005027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4"/>
          <p:cNvSpPr>
            <a:spLocks noChangeArrowheads="1"/>
          </p:cNvSpPr>
          <p:nvPr/>
        </p:nvSpPr>
        <p:spPr bwMode="auto">
          <a:xfrm>
            <a:off x="1905000" y="457200"/>
            <a:ext cx="8229600" cy="6097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90000"/>
              </a:lnSpc>
              <a:spcBef>
                <a:spcPct val="50000"/>
              </a:spcBef>
              <a:buClr>
                <a:schemeClr val="hlink"/>
              </a:buClr>
              <a:buSzPct val="60000"/>
              <a:buFont typeface="Wingdings" panose="05000000000000000000" pitchFamily="2" charset="2"/>
              <a:buChar char="v"/>
            </a:pPr>
            <a:r>
              <a:rPr lang="en-US" altLang="en-US" sz="2800">
                <a:effectLst>
                  <a:outerShdw blurRad="38100" dist="38100" dir="2700000" algn="tl">
                    <a:srgbClr val="000000"/>
                  </a:outerShdw>
                </a:effectLst>
              </a:rPr>
              <a:t>Psychobiology:</a:t>
            </a:r>
            <a:r>
              <a:rPr lang="en-US" altLang="en-US">
                <a:effectLst>
                  <a:outerShdw blurRad="38100" dist="38100" dir="2700000" algn="tl">
                    <a:srgbClr val="000000"/>
                  </a:outerShdw>
                </a:effectLst>
              </a:rPr>
              <a:t> </a:t>
            </a:r>
            <a:r>
              <a:rPr lang="en-US" altLang="en-US" sz="2400">
                <a:effectLst>
                  <a:outerShdw blurRad="38100" dist="38100" dir="2700000" algn="tl">
                    <a:srgbClr val="000000"/>
                  </a:outerShdw>
                </a:effectLst>
              </a:rPr>
              <a:t>Investigate the biological basis of behaviour</a:t>
            </a:r>
          </a:p>
          <a:p>
            <a:pPr eaLnBrk="1" hangingPunct="1">
              <a:lnSpc>
                <a:spcPct val="90000"/>
              </a:lnSpc>
              <a:spcBef>
                <a:spcPct val="50000"/>
              </a:spcBef>
              <a:buClr>
                <a:schemeClr val="hlink"/>
              </a:buClr>
              <a:buSzPct val="60000"/>
              <a:buFont typeface="Wingdings" panose="05000000000000000000" pitchFamily="2" charset="2"/>
              <a:buChar char="v"/>
            </a:pPr>
            <a:r>
              <a:rPr lang="en-US" altLang="en-US" sz="2400">
                <a:effectLst>
                  <a:outerShdw blurRad="38100" dist="38100" dir="2700000" algn="tl">
                    <a:srgbClr val="000000"/>
                  </a:outerShdw>
                </a:effectLst>
              </a:rPr>
              <a:t> </a:t>
            </a:r>
            <a:r>
              <a:rPr lang="en-US" altLang="en-US" sz="2800">
                <a:effectLst>
                  <a:outerShdw blurRad="38100" dist="38100" dir="2700000" algn="tl">
                    <a:srgbClr val="000000"/>
                  </a:outerShdw>
                </a:effectLst>
              </a:rPr>
              <a:t>Social Psychology:</a:t>
            </a:r>
            <a:r>
              <a:rPr lang="en-US" altLang="en-US" sz="2400">
                <a:effectLst>
                  <a:outerShdw blurRad="38100" dist="38100" dir="2700000" algn="tl">
                    <a:srgbClr val="000000"/>
                  </a:outerShdw>
                </a:effectLst>
              </a:rPr>
              <a:t> How social context affects the behavior of the individual and groups. It takes into account all aspects of social behaviour and and thought.</a:t>
            </a:r>
          </a:p>
          <a:p>
            <a:pPr eaLnBrk="1" hangingPunct="1">
              <a:lnSpc>
                <a:spcPct val="90000"/>
              </a:lnSpc>
              <a:spcBef>
                <a:spcPct val="50000"/>
              </a:spcBef>
              <a:buClr>
                <a:schemeClr val="hlink"/>
              </a:buClr>
              <a:buSzPct val="60000"/>
              <a:buFont typeface="Wingdings" panose="05000000000000000000" pitchFamily="2" charset="2"/>
              <a:buChar char="v"/>
            </a:pPr>
            <a:r>
              <a:rPr lang="en-US" altLang="en-US" sz="2800">
                <a:effectLst>
                  <a:outerShdw blurRad="38100" dist="38100" dir="2700000" algn="tl">
                    <a:srgbClr val="000000"/>
                  </a:outerShdw>
                </a:effectLst>
              </a:rPr>
              <a:t> Experimental Psychology:</a:t>
            </a:r>
            <a:r>
              <a:rPr lang="en-US" altLang="en-US" sz="2400">
                <a:effectLst>
                  <a:outerShdw blurRad="38100" dist="38100" dir="2700000" algn="tl">
                    <a:srgbClr val="000000"/>
                  </a:outerShdw>
                </a:effectLst>
              </a:rPr>
              <a:t> Deals with all aspects of basic psychological processes such as, perception, learning, thnking, motivation etc.</a:t>
            </a:r>
          </a:p>
          <a:p>
            <a:pPr eaLnBrk="1" hangingPunct="1">
              <a:lnSpc>
                <a:spcPct val="90000"/>
              </a:lnSpc>
              <a:spcBef>
                <a:spcPct val="50000"/>
              </a:spcBef>
              <a:buClr>
                <a:schemeClr val="hlink"/>
              </a:buClr>
              <a:buSzPct val="60000"/>
              <a:buFont typeface="Wingdings" panose="05000000000000000000" pitchFamily="2" charset="2"/>
              <a:buChar char="v"/>
            </a:pPr>
            <a:r>
              <a:rPr lang="en-US" altLang="en-US" sz="2800"/>
              <a:t> Health or Medical Psychology:</a:t>
            </a:r>
            <a:r>
              <a:rPr lang="en-US" altLang="en-US"/>
              <a:t> </a:t>
            </a:r>
            <a:r>
              <a:rPr lang="en-US" altLang="en-US" sz="2400"/>
              <a:t>Aims to study the role of psychological factors in influencing and marinating  physical health. It also emphasizes the promotion of good physical health</a:t>
            </a:r>
          </a:p>
          <a:p>
            <a:pPr eaLnBrk="1" hangingPunct="1">
              <a:lnSpc>
                <a:spcPct val="90000"/>
              </a:lnSpc>
              <a:spcBef>
                <a:spcPct val="50000"/>
              </a:spcBef>
              <a:buClr>
                <a:schemeClr val="hlink"/>
              </a:buClr>
              <a:buSzPct val="60000"/>
              <a:buFont typeface="Wingdings" panose="05000000000000000000" pitchFamily="2" charset="2"/>
              <a:buChar char="v"/>
            </a:pPr>
            <a:r>
              <a:rPr lang="en-US" altLang="en-US" sz="2800"/>
              <a:t> Abnormal Psychology: </a:t>
            </a:r>
            <a:r>
              <a:rPr lang="en-US" altLang="en-US" sz="2400"/>
              <a:t>Deals with various forms of psychopathology</a:t>
            </a:r>
          </a:p>
          <a:p>
            <a:pPr eaLnBrk="1" hangingPunct="1">
              <a:lnSpc>
                <a:spcPct val="90000"/>
              </a:lnSpc>
              <a:spcBef>
                <a:spcPct val="50000"/>
              </a:spcBef>
              <a:buClr>
                <a:schemeClr val="hlink"/>
              </a:buClr>
              <a:buSzPct val="60000"/>
              <a:buFont typeface="Wingdings" panose="05000000000000000000" pitchFamily="2" charset="2"/>
              <a:buChar char="v"/>
            </a:pPr>
            <a:r>
              <a:rPr lang="en-US" altLang="en-US" sz="2800">
                <a:effectLst>
                  <a:outerShdw blurRad="38100" dist="38100" dir="2700000" algn="tl">
                    <a:srgbClr val="000000"/>
                  </a:outerShdw>
                </a:effectLst>
              </a:rPr>
              <a:t> Clinical Psychologists:</a:t>
            </a:r>
            <a:r>
              <a:rPr lang="en-US" altLang="en-US" sz="2800"/>
              <a:t> </a:t>
            </a:r>
            <a:r>
              <a:rPr lang="en-US" altLang="en-US" sz="2400"/>
              <a:t>Deals with the diagnosis and treatment of psychological disorders</a:t>
            </a:r>
          </a:p>
        </p:txBody>
      </p:sp>
    </p:spTree>
    <p:extLst>
      <p:ext uri="{BB962C8B-B14F-4D97-AF65-F5344CB8AC3E}">
        <p14:creationId xmlns:p14="http://schemas.microsoft.com/office/powerpoint/2010/main" val="22357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a:grpSpLocks/>
          </p:cNvGrpSpPr>
          <p:nvPr/>
        </p:nvGrpSpPr>
        <p:grpSpPr bwMode="auto">
          <a:xfrm>
            <a:off x="457199" y="161365"/>
            <a:ext cx="5803752" cy="6112388"/>
            <a:chOff x="288" y="2166"/>
            <a:chExt cx="2448" cy="1396"/>
          </a:xfrm>
        </p:grpSpPr>
        <p:sp>
          <p:nvSpPr>
            <p:cNvPr id="5" name="Text Box 4"/>
            <p:cNvSpPr txBox="1">
              <a:spLocks noChangeArrowheads="1"/>
            </p:cNvSpPr>
            <p:nvPr/>
          </p:nvSpPr>
          <p:spPr bwMode="auto">
            <a:xfrm>
              <a:off x="288" y="2372"/>
              <a:ext cx="2448" cy="1190"/>
            </a:xfrm>
            <a:prstGeom prst="rect">
              <a:avLst/>
            </a:prstGeom>
            <a:solidFill>
              <a:srgbClr val="E0E9E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110000"/>
                </a:lnSpc>
                <a:spcBef>
                  <a:spcPct val="20000"/>
                </a:spcBef>
                <a:defRPr sz="3200">
                  <a:solidFill>
                    <a:schemeClr val="tx1"/>
                  </a:solidFill>
                  <a:latin typeface="Arial" panose="020B0604020202020204" pitchFamily="34" charset="0"/>
                  <a:ea typeface="ＭＳ Ｐゴシック" panose="020B0600070205080204" pitchFamily="34" charset="-128"/>
                </a:defRPr>
              </a:lvl1pPr>
              <a:lvl2pPr marL="37931725" indent="-37474525">
                <a:lnSpc>
                  <a:spcPct val="110000"/>
                </a:lnSpc>
                <a:spcBef>
                  <a:spcPct val="20000"/>
                </a:spcBef>
                <a:defRPr sz="3200">
                  <a:solidFill>
                    <a:schemeClr val="tx1"/>
                  </a:solidFill>
                  <a:latin typeface="Arial" panose="020B0604020202020204" pitchFamily="34" charset="0"/>
                  <a:ea typeface="ＭＳ Ｐゴシック" panose="020B0600070205080204" pitchFamily="34" charset="-128"/>
                </a:defRPr>
              </a:lvl2pPr>
              <a:lvl3pPr marL="1143000" indent="-228600">
                <a:lnSpc>
                  <a:spcPct val="110000"/>
                </a:lnSpc>
                <a:spcBef>
                  <a:spcPct val="20000"/>
                </a:spcBef>
                <a:defRPr sz="3200">
                  <a:solidFill>
                    <a:schemeClr val="tx1"/>
                  </a:solidFill>
                  <a:latin typeface="Arial" panose="020B0604020202020204" pitchFamily="34" charset="0"/>
                  <a:ea typeface="ＭＳ Ｐゴシック" panose="020B0600070205080204" pitchFamily="34" charset="-128"/>
                </a:defRPr>
              </a:lvl3pPr>
              <a:lvl4pPr marL="1600200" indent="-228600">
                <a:lnSpc>
                  <a:spcPct val="110000"/>
                </a:lnSpc>
                <a:spcBef>
                  <a:spcPct val="20000"/>
                </a:spcBef>
                <a:defRPr sz="3200">
                  <a:solidFill>
                    <a:schemeClr val="tx1"/>
                  </a:solidFill>
                  <a:latin typeface="Arial" panose="020B0604020202020204" pitchFamily="34" charset="0"/>
                  <a:ea typeface="ＭＳ Ｐゴシック" panose="020B0600070205080204" pitchFamily="34" charset="-128"/>
                </a:defRPr>
              </a:lvl4pPr>
              <a:lvl5pPr marL="2057400" indent="-228600">
                <a:lnSpc>
                  <a:spcPct val="110000"/>
                </a:lnSpc>
                <a:spcBef>
                  <a:spcPct val="20000"/>
                </a:spcBef>
                <a:defRPr sz="3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lnSpc>
                  <a:spcPct val="110000"/>
                </a:lnSpc>
                <a:spcBef>
                  <a:spcPct val="20000"/>
                </a:spcBef>
                <a:spcAft>
                  <a:spcPct val="0"/>
                </a:spcAft>
                <a:defRPr sz="3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lnSpc>
                  <a:spcPct val="110000"/>
                </a:lnSpc>
                <a:spcBef>
                  <a:spcPct val="20000"/>
                </a:spcBef>
                <a:spcAft>
                  <a:spcPct val="0"/>
                </a:spcAft>
                <a:defRPr sz="3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lnSpc>
                  <a:spcPct val="110000"/>
                </a:lnSpc>
                <a:spcBef>
                  <a:spcPct val="20000"/>
                </a:spcBef>
                <a:spcAft>
                  <a:spcPct val="0"/>
                </a:spcAft>
                <a:defRPr sz="3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lnSpc>
                  <a:spcPct val="110000"/>
                </a:lnSpc>
                <a:spcBef>
                  <a:spcPct val="20000"/>
                </a:spcBef>
                <a:spcAft>
                  <a:spcPct val="0"/>
                </a:spcAft>
                <a:defRPr sz="3200">
                  <a:solidFill>
                    <a:schemeClr val="tx1"/>
                  </a:solidFill>
                  <a:latin typeface="Arial" panose="020B0604020202020204" pitchFamily="34" charset="0"/>
                  <a:ea typeface="ＭＳ Ｐゴシック" panose="020B0600070205080204" pitchFamily="34" charset="-128"/>
                </a:defRPr>
              </a:lvl9pPr>
            </a:lstStyle>
            <a:p>
              <a:pPr marL="228600" marR="0" lvl="0" indent="-228600" defTabSz="914400" eaLnBrk="1" fontAlgn="base" latinLnBrk="0" hangingPunct="1">
                <a:lnSpc>
                  <a:spcPct val="110000"/>
                </a:lnSpc>
                <a:spcBef>
                  <a:spcPct val="20000"/>
                </a:spcBef>
                <a:spcAft>
                  <a:spcPct val="0"/>
                </a:spcAft>
                <a:buClrTx/>
                <a:buSzTx/>
                <a:buFontTx/>
                <a:buChar char="•"/>
                <a:tabLst/>
                <a:defRPr/>
              </a:pPr>
              <a:r>
                <a:rPr kumimoji="0" lang="en-US" altLang="en-US" sz="2800" b="0" i="0" u="none" strike="noStrike" kern="0" cap="none" spc="0" normalizeH="0" baseline="0" noProof="0" dirty="0" smtClean="0">
                  <a:ln>
                    <a:noFill/>
                  </a:ln>
                  <a:solidFill>
                    <a:srgbClr val="000000"/>
                  </a:solidFill>
                  <a:effectLst/>
                  <a:uLnTx/>
                  <a:uFillTx/>
                  <a:latin typeface="Bookman Old Style" panose="02050604050505020204" pitchFamily="18" charset="0"/>
                </a:rPr>
                <a:t>Socrates developed a method of learning called </a:t>
              </a:r>
              <a:r>
                <a:rPr kumimoji="0" lang="en-US" altLang="en-US" sz="2800" b="1" i="0" u="none" strike="noStrike" kern="0" cap="none" spc="0" normalizeH="0" baseline="0" noProof="0" dirty="0" smtClean="0">
                  <a:ln>
                    <a:noFill/>
                  </a:ln>
                  <a:solidFill>
                    <a:srgbClr val="000000"/>
                  </a:solidFill>
                  <a:effectLst/>
                  <a:uLnTx/>
                  <a:uFillTx/>
                  <a:latin typeface="Bookman Old Style" panose="02050604050505020204" pitchFamily="18" charset="0"/>
                </a:rPr>
                <a:t>introspection</a:t>
              </a:r>
              <a:r>
                <a:rPr kumimoji="0" lang="en-US" altLang="en-US" sz="2800" b="0" i="0" u="none" strike="noStrike" kern="0" cap="none" spc="0" normalizeH="0" baseline="0" noProof="0" dirty="0" smtClean="0">
                  <a:ln>
                    <a:noFill/>
                  </a:ln>
                  <a:solidFill>
                    <a:srgbClr val="000000"/>
                  </a:solidFill>
                  <a:effectLst/>
                  <a:uLnTx/>
                  <a:uFillTx/>
                  <a:latin typeface="Bookman Old Style" panose="02050604050505020204" pitchFamily="18" charset="0"/>
                </a:rPr>
                <a:t>, which means to carefully examine our own thoughts and feelings.</a:t>
              </a:r>
            </a:p>
            <a:p>
              <a:pPr marL="228600" marR="0" lvl="0" indent="-228600" defTabSz="914400" eaLnBrk="1" fontAlgn="base" latinLnBrk="0" hangingPunct="1">
                <a:lnSpc>
                  <a:spcPct val="110000"/>
                </a:lnSpc>
                <a:spcBef>
                  <a:spcPct val="20000"/>
                </a:spcBef>
                <a:spcAft>
                  <a:spcPct val="0"/>
                </a:spcAft>
                <a:buClrTx/>
                <a:buSzTx/>
                <a:buFontTx/>
                <a:buChar char="•"/>
                <a:tabLst/>
                <a:defRPr/>
              </a:pPr>
              <a:endParaRPr kumimoji="0" lang="en-US" altLang="en-US" sz="2800" b="0" i="0" u="none" strike="noStrike" kern="0" cap="none" spc="0" normalizeH="0" baseline="0" noProof="0" dirty="0" smtClean="0">
                <a:ln>
                  <a:noFill/>
                </a:ln>
                <a:solidFill>
                  <a:srgbClr val="000000"/>
                </a:solidFill>
                <a:effectLst/>
                <a:uLnTx/>
                <a:uFillTx/>
                <a:latin typeface="Bookman Old Style" panose="02050604050505020204" pitchFamily="18" charset="0"/>
              </a:endParaRPr>
            </a:p>
            <a:p>
              <a:pPr marL="228600" marR="0" lvl="0" indent="-228600" defTabSz="914400" eaLnBrk="1" fontAlgn="base" latinLnBrk="0" hangingPunct="1">
                <a:lnSpc>
                  <a:spcPct val="110000"/>
                </a:lnSpc>
                <a:spcBef>
                  <a:spcPct val="20000"/>
                </a:spcBef>
                <a:spcAft>
                  <a:spcPct val="0"/>
                </a:spcAft>
                <a:buClrTx/>
                <a:buSzTx/>
                <a:buFontTx/>
                <a:buChar char="•"/>
                <a:tabLst/>
                <a:defRPr/>
              </a:pPr>
              <a:r>
                <a:rPr kumimoji="0" lang="en-US" altLang="en-US" sz="2800" b="0" i="0" u="none" strike="noStrike" kern="0" cap="none" spc="0" normalizeH="0" baseline="0" noProof="0" dirty="0" smtClean="0">
                  <a:ln>
                    <a:noFill/>
                  </a:ln>
                  <a:solidFill>
                    <a:srgbClr val="000000"/>
                  </a:solidFill>
                  <a:effectLst/>
                  <a:uLnTx/>
                  <a:uFillTx/>
                  <a:latin typeface="Bookman Old Style" panose="02050604050505020204" pitchFamily="18" charset="0"/>
                </a:rPr>
                <a:t>Aristotle outlined </a:t>
              </a:r>
              <a:r>
                <a:rPr kumimoji="0" lang="en-US" altLang="en-US" sz="2800" b="1" i="0" u="none" strike="noStrike" kern="0" cap="none" spc="0" normalizeH="0" baseline="0" noProof="0" dirty="0" err="1" smtClean="0">
                  <a:ln>
                    <a:noFill/>
                  </a:ln>
                  <a:solidFill>
                    <a:srgbClr val="000000"/>
                  </a:solidFill>
                  <a:effectLst/>
                  <a:uLnTx/>
                  <a:uFillTx/>
                  <a:latin typeface="Bookman Old Style" panose="02050604050505020204" pitchFamily="18" charset="0"/>
                </a:rPr>
                <a:t>associationism</a:t>
              </a:r>
              <a:r>
                <a:rPr kumimoji="0" lang="en-US" altLang="en-US" sz="2800" b="0" i="0" u="none" strike="noStrike" kern="0" cap="none" spc="0" normalizeH="0" baseline="0" noProof="0" dirty="0" smtClean="0">
                  <a:ln>
                    <a:noFill/>
                  </a:ln>
                  <a:solidFill>
                    <a:srgbClr val="000000"/>
                  </a:solidFill>
                  <a:effectLst/>
                  <a:uLnTx/>
                  <a:uFillTx/>
                  <a:latin typeface="Bookman Old Style" panose="02050604050505020204" pitchFamily="18" charset="0"/>
                </a:rPr>
                <a:t>, the theory that association with past experiences is a basic principle of mental activity.</a:t>
              </a:r>
            </a:p>
          </p:txBody>
        </p:sp>
        <p:sp>
          <p:nvSpPr>
            <p:cNvPr id="6" name="Text Box 5"/>
            <p:cNvSpPr txBox="1">
              <a:spLocks noChangeArrowheads="1"/>
            </p:cNvSpPr>
            <p:nvPr/>
          </p:nvSpPr>
          <p:spPr bwMode="auto">
            <a:xfrm>
              <a:off x="288" y="2166"/>
              <a:ext cx="2448" cy="234"/>
            </a:xfrm>
            <a:prstGeom prst="rect">
              <a:avLst/>
            </a:prstGeom>
            <a:solidFill>
              <a:srgbClr val="E0E9E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defRPr sz="3200">
                  <a:solidFill>
                    <a:schemeClr val="tx1"/>
                  </a:solidFill>
                  <a:latin typeface="Arial" panose="020B0604020202020204" pitchFamily="34" charset="0"/>
                  <a:ea typeface="ＭＳ Ｐゴシック" panose="020B0600070205080204" pitchFamily="34" charset="-128"/>
                </a:defRPr>
              </a:lvl1pPr>
              <a:lvl2pPr marL="37931725" indent="-37474525">
                <a:lnSpc>
                  <a:spcPct val="110000"/>
                </a:lnSpc>
                <a:spcBef>
                  <a:spcPct val="20000"/>
                </a:spcBef>
                <a:defRPr sz="3200">
                  <a:solidFill>
                    <a:schemeClr val="tx1"/>
                  </a:solidFill>
                  <a:latin typeface="Arial" panose="020B0604020202020204" pitchFamily="34" charset="0"/>
                  <a:ea typeface="ＭＳ Ｐゴシック" panose="020B0600070205080204" pitchFamily="34" charset="-128"/>
                </a:defRPr>
              </a:lvl2pPr>
              <a:lvl3pPr marL="1143000" indent="-228600">
                <a:lnSpc>
                  <a:spcPct val="110000"/>
                </a:lnSpc>
                <a:spcBef>
                  <a:spcPct val="20000"/>
                </a:spcBef>
                <a:defRPr sz="3200">
                  <a:solidFill>
                    <a:schemeClr val="tx1"/>
                  </a:solidFill>
                  <a:latin typeface="Arial" panose="020B0604020202020204" pitchFamily="34" charset="0"/>
                  <a:ea typeface="ＭＳ Ｐゴシック" panose="020B0600070205080204" pitchFamily="34" charset="-128"/>
                </a:defRPr>
              </a:lvl3pPr>
              <a:lvl4pPr marL="1600200" indent="-228600">
                <a:lnSpc>
                  <a:spcPct val="110000"/>
                </a:lnSpc>
                <a:spcBef>
                  <a:spcPct val="20000"/>
                </a:spcBef>
                <a:defRPr sz="3200">
                  <a:solidFill>
                    <a:schemeClr val="tx1"/>
                  </a:solidFill>
                  <a:latin typeface="Arial" panose="020B0604020202020204" pitchFamily="34" charset="0"/>
                  <a:ea typeface="ＭＳ Ｐゴシック" panose="020B0600070205080204" pitchFamily="34" charset="-128"/>
                </a:defRPr>
              </a:lvl4pPr>
              <a:lvl5pPr marL="2057400" indent="-228600">
                <a:lnSpc>
                  <a:spcPct val="110000"/>
                </a:lnSpc>
                <a:spcBef>
                  <a:spcPct val="20000"/>
                </a:spcBef>
                <a:defRPr sz="3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lnSpc>
                  <a:spcPct val="110000"/>
                </a:lnSpc>
                <a:spcBef>
                  <a:spcPct val="20000"/>
                </a:spcBef>
                <a:spcAft>
                  <a:spcPct val="0"/>
                </a:spcAft>
                <a:defRPr sz="3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lnSpc>
                  <a:spcPct val="110000"/>
                </a:lnSpc>
                <a:spcBef>
                  <a:spcPct val="20000"/>
                </a:spcBef>
                <a:spcAft>
                  <a:spcPct val="0"/>
                </a:spcAft>
                <a:defRPr sz="3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lnSpc>
                  <a:spcPct val="110000"/>
                </a:lnSpc>
                <a:spcBef>
                  <a:spcPct val="20000"/>
                </a:spcBef>
                <a:spcAft>
                  <a:spcPct val="0"/>
                </a:spcAft>
                <a:defRPr sz="3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lnSpc>
                  <a:spcPct val="110000"/>
                </a:lnSpc>
                <a:spcBef>
                  <a:spcPct val="20000"/>
                </a:spcBef>
                <a:spcAft>
                  <a:spcPct val="0"/>
                </a:spcAft>
                <a:defRPr sz="32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b="1" i="0" u="none" strike="noStrike" kern="0" cap="none" spc="0" normalizeH="0" baseline="0" noProof="0" dirty="0" smtClean="0">
                  <a:ln>
                    <a:noFill/>
                  </a:ln>
                  <a:solidFill>
                    <a:srgbClr val="BF0000"/>
                  </a:solidFill>
                  <a:effectLst/>
                  <a:uLnTx/>
                  <a:uFillTx/>
                  <a:latin typeface="Bookman Old Style" panose="02050604050505020204" pitchFamily="18" charset="0"/>
                </a:rPr>
                <a:t>Ancient Greece</a:t>
              </a:r>
              <a:endParaRPr kumimoji="0" lang="en-US" altLang="en-US" b="1" i="0" u="none" strike="noStrike" kern="0" cap="none" spc="0" normalizeH="0" baseline="0" noProof="0" dirty="0" smtClean="0">
                <a:ln>
                  <a:noFill/>
                </a:ln>
                <a:solidFill>
                  <a:srgbClr val="000000"/>
                </a:solidFill>
                <a:effectLst/>
                <a:uLnTx/>
                <a:uFillTx/>
                <a:latin typeface="Bookman Old Style" panose="02050604050505020204" pitchFamily="18" charset="0"/>
              </a:endParaRPr>
            </a:p>
          </p:txBody>
        </p:sp>
      </p:grpSp>
      <p:grpSp>
        <p:nvGrpSpPr>
          <p:cNvPr id="10" name="Group 7"/>
          <p:cNvGrpSpPr>
            <a:grpSpLocks/>
          </p:cNvGrpSpPr>
          <p:nvPr/>
        </p:nvGrpSpPr>
        <p:grpSpPr bwMode="auto">
          <a:xfrm>
            <a:off x="6508376" y="161365"/>
            <a:ext cx="4991548" cy="6207162"/>
            <a:chOff x="288" y="2166"/>
            <a:chExt cx="2448" cy="1338"/>
          </a:xfrm>
        </p:grpSpPr>
        <p:sp>
          <p:nvSpPr>
            <p:cNvPr id="11" name="Text Box 8"/>
            <p:cNvSpPr txBox="1">
              <a:spLocks noChangeArrowheads="1"/>
            </p:cNvSpPr>
            <p:nvPr/>
          </p:nvSpPr>
          <p:spPr bwMode="auto">
            <a:xfrm>
              <a:off x="288" y="2400"/>
              <a:ext cx="2448" cy="1104"/>
            </a:xfrm>
            <a:prstGeom prst="rect">
              <a:avLst/>
            </a:prstGeom>
            <a:solidFill>
              <a:schemeClr val="accent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110000"/>
                </a:lnSpc>
                <a:spcBef>
                  <a:spcPct val="20000"/>
                </a:spcBef>
                <a:defRPr sz="3200">
                  <a:solidFill>
                    <a:schemeClr val="tx1"/>
                  </a:solidFill>
                  <a:latin typeface="Arial" panose="020B0604020202020204" pitchFamily="34" charset="0"/>
                  <a:ea typeface="ＭＳ Ｐゴシック" panose="020B0600070205080204" pitchFamily="34" charset="-128"/>
                </a:defRPr>
              </a:lvl1pPr>
              <a:lvl2pPr marL="37931725" indent="-37474525">
                <a:lnSpc>
                  <a:spcPct val="110000"/>
                </a:lnSpc>
                <a:spcBef>
                  <a:spcPct val="20000"/>
                </a:spcBef>
                <a:defRPr sz="3200">
                  <a:solidFill>
                    <a:schemeClr val="tx1"/>
                  </a:solidFill>
                  <a:latin typeface="Arial" panose="020B0604020202020204" pitchFamily="34" charset="0"/>
                  <a:ea typeface="ＭＳ Ｐゴシック" panose="020B0600070205080204" pitchFamily="34" charset="-128"/>
                </a:defRPr>
              </a:lvl2pPr>
              <a:lvl3pPr marL="1143000" indent="-228600">
                <a:lnSpc>
                  <a:spcPct val="110000"/>
                </a:lnSpc>
                <a:spcBef>
                  <a:spcPct val="20000"/>
                </a:spcBef>
                <a:defRPr sz="3200">
                  <a:solidFill>
                    <a:schemeClr val="tx1"/>
                  </a:solidFill>
                  <a:latin typeface="Arial" panose="020B0604020202020204" pitchFamily="34" charset="0"/>
                  <a:ea typeface="ＭＳ Ｐゴシック" panose="020B0600070205080204" pitchFamily="34" charset="-128"/>
                </a:defRPr>
              </a:lvl3pPr>
              <a:lvl4pPr marL="1600200" indent="-228600">
                <a:lnSpc>
                  <a:spcPct val="110000"/>
                </a:lnSpc>
                <a:spcBef>
                  <a:spcPct val="20000"/>
                </a:spcBef>
                <a:defRPr sz="3200">
                  <a:solidFill>
                    <a:schemeClr val="tx1"/>
                  </a:solidFill>
                  <a:latin typeface="Arial" panose="020B0604020202020204" pitchFamily="34" charset="0"/>
                  <a:ea typeface="ＭＳ Ｐゴシック" panose="020B0600070205080204" pitchFamily="34" charset="-128"/>
                </a:defRPr>
              </a:lvl4pPr>
              <a:lvl5pPr marL="2057400" indent="-228600">
                <a:lnSpc>
                  <a:spcPct val="110000"/>
                </a:lnSpc>
                <a:spcBef>
                  <a:spcPct val="20000"/>
                </a:spcBef>
                <a:defRPr sz="3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lnSpc>
                  <a:spcPct val="110000"/>
                </a:lnSpc>
                <a:spcBef>
                  <a:spcPct val="20000"/>
                </a:spcBef>
                <a:spcAft>
                  <a:spcPct val="0"/>
                </a:spcAft>
                <a:defRPr sz="3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lnSpc>
                  <a:spcPct val="110000"/>
                </a:lnSpc>
                <a:spcBef>
                  <a:spcPct val="20000"/>
                </a:spcBef>
                <a:spcAft>
                  <a:spcPct val="0"/>
                </a:spcAft>
                <a:defRPr sz="3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lnSpc>
                  <a:spcPct val="110000"/>
                </a:lnSpc>
                <a:spcBef>
                  <a:spcPct val="20000"/>
                </a:spcBef>
                <a:spcAft>
                  <a:spcPct val="0"/>
                </a:spcAft>
                <a:defRPr sz="3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lnSpc>
                  <a:spcPct val="110000"/>
                </a:lnSpc>
                <a:spcBef>
                  <a:spcPct val="20000"/>
                </a:spcBef>
                <a:spcAft>
                  <a:spcPct val="0"/>
                </a:spcAft>
                <a:defRPr sz="3200">
                  <a:solidFill>
                    <a:schemeClr val="tx1"/>
                  </a:solidFill>
                  <a:latin typeface="Arial" panose="020B0604020202020204" pitchFamily="34" charset="0"/>
                  <a:ea typeface="ＭＳ Ｐゴシック" panose="020B0600070205080204" pitchFamily="34" charset="-128"/>
                </a:defRPr>
              </a:lvl9pPr>
            </a:lstStyle>
            <a:p>
              <a:pPr eaLnBrk="1" hangingPunct="1">
                <a:buFontTx/>
                <a:buChar char="•"/>
              </a:pPr>
              <a:r>
                <a:rPr lang="en-US" altLang="en-US" sz="2800" dirty="0">
                  <a:latin typeface="Bookman Old Style" panose="02050604050505020204" pitchFamily="18" charset="0"/>
                </a:rPr>
                <a:t>Most Europeans of this period believed that psychological problems were caused by possession by </a:t>
              </a:r>
              <a:r>
                <a:rPr lang="en-US" altLang="en-US" sz="2800" dirty="0" smtClean="0">
                  <a:latin typeface="Bookman Old Style" panose="02050604050505020204" pitchFamily="18" charset="0"/>
                </a:rPr>
                <a:t>demons</a:t>
              </a:r>
            </a:p>
            <a:p>
              <a:pPr marL="0" indent="0" eaLnBrk="1" hangingPunct="1"/>
              <a:endParaRPr lang="en-US" altLang="en-US" sz="2800" dirty="0">
                <a:latin typeface="Bookman Old Style" panose="02050604050505020204" pitchFamily="18" charset="0"/>
              </a:endParaRPr>
            </a:p>
            <a:p>
              <a:pPr eaLnBrk="1" hangingPunct="1">
                <a:buFontTx/>
                <a:buChar char="•"/>
              </a:pPr>
              <a:r>
                <a:rPr lang="en-US" altLang="en-US" sz="2800" dirty="0">
                  <a:latin typeface="Bookman Old Style" panose="02050604050505020204" pitchFamily="18" charset="0"/>
                </a:rPr>
                <a:t>They used certain tests to determine whether a person was possessed.</a:t>
              </a:r>
            </a:p>
          </p:txBody>
        </p:sp>
        <p:sp>
          <p:nvSpPr>
            <p:cNvPr id="12" name="Text Box 9"/>
            <p:cNvSpPr txBox="1">
              <a:spLocks noChangeArrowheads="1"/>
            </p:cNvSpPr>
            <p:nvPr/>
          </p:nvSpPr>
          <p:spPr bwMode="auto">
            <a:xfrm>
              <a:off x="288" y="2166"/>
              <a:ext cx="2448" cy="234"/>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defRPr sz="3200">
                  <a:solidFill>
                    <a:schemeClr val="tx1"/>
                  </a:solidFill>
                  <a:latin typeface="Arial" panose="020B0604020202020204" pitchFamily="34" charset="0"/>
                  <a:ea typeface="ＭＳ Ｐゴシック" panose="020B0600070205080204" pitchFamily="34" charset="-128"/>
                </a:defRPr>
              </a:lvl1pPr>
              <a:lvl2pPr marL="37931725" indent="-37474525">
                <a:lnSpc>
                  <a:spcPct val="110000"/>
                </a:lnSpc>
                <a:spcBef>
                  <a:spcPct val="20000"/>
                </a:spcBef>
                <a:defRPr sz="3200">
                  <a:solidFill>
                    <a:schemeClr val="tx1"/>
                  </a:solidFill>
                  <a:latin typeface="Arial" panose="020B0604020202020204" pitchFamily="34" charset="0"/>
                  <a:ea typeface="ＭＳ Ｐゴシック" panose="020B0600070205080204" pitchFamily="34" charset="-128"/>
                </a:defRPr>
              </a:lvl2pPr>
              <a:lvl3pPr marL="1143000" indent="-228600">
                <a:lnSpc>
                  <a:spcPct val="110000"/>
                </a:lnSpc>
                <a:spcBef>
                  <a:spcPct val="20000"/>
                </a:spcBef>
                <a:defRPr sz="3200">
                  <a:solidFill>
                    <a:schemeClr val="tx1"/>
                  </a:solidFill>
                  <a:latin typeface="Arial" panose="020B0604020202020204" pitchFamily="34" charset="0"/>
                  <a:ea typeface="ＭＳ Ｐゴシック" panose="020B0600070205080204" pitchFamily="34" charset="-128"/>
                </a:defRPr>
              </a:lvl3pPr>
              <a:lvl4pPr marL="1600200" indent="-228600">
                <a:lnSpc>
                  <a:spcPct val="110000"/>
                </a:lnSpc>
                <a:spcBef>
                  <a:spcPct val="20000"/>
                </a:spcBef>
                <a:defRPr sz="3200">
                  <a:solidFill>
                    <a:schemeClr val="tx1"/>
                  </a:solidFill>
                  <a:latin typeface="Arial" panose="020B0604020202020204" pitchFamily="34" charset="0"/>
                  <a:ea typeface="ＭＳ Ｐゴシック" panose="020B0600070205080204" pitchFamily="34" charset="-128"/>
                </a:defRPr>
              </a:lvl4pPr>
              <a:lvl5pPr marL="2057400" indent="-228600">
                <a:lnSpc>
                  <a:spcPct val="110000"/>
                </a:lnSpc>
                <a:spcBef>
                  <a:spcPct val="20000"/>
                </a:spcBef>
                <a:defRPr sz="3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lnSpc>
                  <a:spcPct val="110000"/>
                </a:lnSpc>
                <a:spcBef>
                  <a:spcPct val="20000"/>
                </a:spcBef>
                <a:spcAft>
                  <a:spcPct val="0"/>
                </a:spcAft>
                <a:defRPr sz="3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lnSpc>
                  <a:spcPct val="110000"/>
                </a:lnSpc>
                <a:spcBef>
                  <a:spcPct val="20000"/>
                </a:spcBef>
                <a:spcAft>
                  <a:spcPct val="0"/>
                </a:spcAft>
                <a:defRPr sz="3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lnSpc>
                  <a:spcPct val="110000"/>
                </a:lnSpc>
                <a:spcBef>
                  <a:spcPct val="20000"/>
                </a:spcBef>
                <a:spcAft>
                  <a:spcPct val="0"/>
                </a:spcAft>
                <a:defRPr sz="3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lnSpc>
                  <a:spcPct val="110000"/>
                </a:lnSpc>
                <a:spcBef>
                  <a:spcPct val="20000"/>
                </a:spcBef>
                <a:spcAft>
                  <a:spcPct val="0"/>
                </a:spcAft>
                <a:defRPr sz="3200">
                  <a:solidFill>
                    <a:schemeClr val="tx1"/>
                  </a:solidFill>
                  <a:latin typeface="Arial" panose="020B0604020202020204" pitchFamily="34" charset="0"/>
                  <a:ea typeface="ＭＳ Ｐゴシック" panose="020B0600070205080204" pitchFamily="34" charset="-128"/>
                </a:defRPr>
              </a:lvl9pPr>
            </a:lstStyle>
            <a:p>
              <a:pPr eaLnBrk="1" hangingPunct="1">
                <a:lnSpc>
                  <a:spcPct val="100000"/>
                </a:lnSpc>
                <a:spcBef>
                  <a:spcPct val="0"/>
                </a:spcBef>
              </a:pPr>
              <a:r>
                <a:rPr lang="en-US" altLang="en-US" b="1" dirty="0">
                  <a:solidFill>
                    <a:srgbClr val="BF0000"/>
                  </a:solidFill>
                  <a:latin typeface="Bookman Old Style" panose="02050604050505020204" pitchFamily="18" charset="0"/>
                </a:rPr>
                <a:t>The Middle Ages</a:t>
              </a:r>
              <a:endParaRPr lang="en-US" altLang="en-US" b="1" dirty="0">
                <a:latin typeface="Bookman Old Style" panose="02050604050505020204" pitchFamily="18" charset="0"/>
              </a:endParaRPr>
            </a:p>
          </p:txBody>
        </p:sp>
      </p:grpSp>
    </p:spTree>
    <p:extLst>
      <p:ext uri="{BB962C8B-B14F-4D97-AF65-F5344CB8AC3E}">
        <p14:creationId xmlns:p14="http://schemas.microsoft.com/office/powerpoint/2010/main" val="2734452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4"/>
          <p:cNvSpPr>
            <a:spLocks noChangeArrowheads="1"/>
          </p:cNvSpPr>
          <p:nvPr/>
        </p:nvSpPr>
        <p:spPr bwMode="auto">
          <a:xfrm>
            <a:off x="1828800" y="457200"/>
            <a:ext cx="883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SzPct val="80000"/>
              <a:buFont typeface="Wingdings" panose="05000000000000000000" pitchFamily="2" charset="2"/>
              <a:buChar char="v"/>
            </a:pPr>
            <a:r>
              <a:rPr lang="en-US" altLang="en-US" sz="2800">
                <a:effectLst>
                  <a:outerShdw blurRad="38100" dist="38100" dir="2700000" algn="tl">
                    <a:srgbClr val="000000"/>
                  </a:outerShdw>
                </a:effectLst>
              </a:rPr>
              <a:t> Environmental Psychology:</a:t>
            </a:r>
            <a:r>
              <a:rPr lang="en-US" altLang="en-US">
                <a:effectLst>
                  <a:outerShdw blurRad="38100" dist="38100" dir="2700000" algn="tl">
                    <a:srgbClr val="000000"/>
                  </a:outerShdw>
                </a:effectLst>
              </a:rPr>
              <a:t> </a:t>
            </a:r>
            <a:r>
              <a:rPr lang="en-US" altLang="en-US" sz="2400">
                <a:effectLst>
                  <a:outerShdw blurRad="38100" dist="38100" dir="2700000" algn="tl">
                    <a:srgbClr val="000000"/>
                  </a:outerShdw>
                </a:effectLst>
              </a:rPr>
              <a:t>Deals with the relationship between humans and the physical environment</a:t>
            </a:r>
          </a:p>
          <a:p>
            <a:pPr>
              <a:buSzPct val="80000"/>
              <a:buFont typeface="Wingdings" panose="05000000000000000000" pitchFamily="2" charset="2"/>
              <a:buChar char="v"/>
            </a:pPr>
            <a:endParaRPr lang="en-US" altLang="en-US" sz="2400">
              <a:effectLst>
                <a:outerShdw blurRad="38100" dist="38100" dir="2700000" algn="tl">
                  <a:srgbClr val="000000"/>
                </a:outerShdw>
              </a:effectLst>
            </a:endParaRPr>
          </a:p>
          <a:p>
            <a:pPr>
              <a:buSzPct val="80000"/>
              <a:buFont typeface="Wingdings" panose="05000000000000000000" pitchFamily="2" charset="2"/>
              <a:buChar char="v"/>
            </a:pPr>
            <a:r>
              <a:rPr lang="en-US" altLang="en-US" sz="2400">
                <a:effectLst>
                  <a:outerShdw blurRad="38100" dist="38100" dir="2700000" algn="tl">
                    <a:srgbClr val="000000"/>
                  </a:outerShdw>
                </a:effectLst>
              </a:rPr>
              <a:t> </a:t>
            </a:r>
            <a:r>
              <a:rPr lang="en-US" altLang="en-US" sz="2800">
                <a:effectLst>
                  <a:outerShdw blurRad="38100" dist="38100" dir="2700000" algn="tl">
                    <a:srgbClr val="000000"/>
                  </a:outerShdw>
                </a:effectLst>
              </a:rPr>
              <a:t>Engineering Psychology:</a:t>
            </a:r>
            <a:r>
              <a:rPr lang="en-US" altLang="en-US">
                <a:effectLst>
                  <a:outerShdw blurRad="38100" dist="38100" dir="2700000" algn="tl">
                    <a:srgbClr val="000000"/>
                  </a:outerShdw>
                </a:effectLst>
              </a:rPr>
              <a:t> </a:t>
            </a:r>
            <a:r>
              <a:rPr lang="en-US" altLang="en-US" sz="2400">
                <a:effectLst>
                  <a:outerShdw blurRad="38100" dist="38100" dir="2700000" algn="tl">
                    <a:srgbClr val="000000"/>
                  </a:outerShdw>
                </a:effectLst>
              </a:rPr>
              <a:t>Deals with designing machines, products, services or tasks considering human limitations</a:t>
            </a:r>
          </a:p>
          <a:p>
            <a:pPr>
              <a:buSzPct val="80000"/>
              <a:buFont typeface="Wingdings" panose="05000000000000000000" pitchFamily="2" charset="2"/>
              <a:buChar char="v"/>
            </a:pPr>
            <a:endParaRPr lang="en-US" altLang="en-US" sz="2400">
              <a:effectLst>
                <a:outerShdw blurRad="38100" dist="38100" dir="2700000" algn="tl">
                  <a:srgbClr val="000000"/>
                </a:outerShdw>
              </a:effectLst>
            </a:endParaRPr>
          </a:p>
          <a:p>
            <a:pPr>
              <a:buSzPct val="80000"/>
              <a:buFont typeface="Wingdings" panose="05000000000000000000" pitchFamily="2" charset="2"/>
              <a:buChar char="v"/>
            </a:pPr>
            <a:r>
              <a:rPr lang="en-US" altLang="en-US" sz="2800">
                <a:effectLst>
                  <a:outerShdw blurRad="38100" dist="38100" dir="2700000" algn="tl">
                    <a:srgbClr val="000000"/>
                  </a:outerShdw>
                </a:effectLst>
              </a:rPr>
              <a:t>Forensic Psychology: Deals with the possible association between psychopathology and criminal behaviour</a:t>
            </a:r>
          </a:p>
          <a:p>
            <a:pPr>
              <a:buSzPct val="80000"/>
              <a:buFont typeface="Wingdings" panose="05000000000000000000" pitchFamily="2" charset="2"/>
              <a:buChar char="v"/>
            </a:pPr>
            <a:endParaRPr lang="en-US" altLang="en-US" sz="2800">
              <a:effectLst>
                <a:outerShdw blurRad="38100" dist="38100" dir="2700000" algn="tl">
                  <a:srgbClr val="000000"/>
                </a:outerShdw>
              </a:effectLst>
            </a:endParaRPr>
          </a:p>
          <a:p>
            <a:pPr>
              <a:buSzPct val="80000"/>
              <a:buFont typeface="Wingdings" panose="05000000000000000000" pitchFamily="2" charset="2"/>
              <a:buNone/>
            </a:pPr>
            <a:endParaRPr lang="en-US" altLang="en-US" sz="2800">
              <a:effectLst>
                <a:outerShdw blurRad="38100" dist="38100" dir="2700000" algn="tl">
                  <a:srgbClr val="000000"/>
                </a:outerShdw>
              </a:effectLst>
            </a:endParaRPr>
          </a:p>
        </p:txBody>
      </p:sp>
    </p:spTree>
    <p:extLst>
      <p:ext uri="{BB962C8B-B14F-4D97-AF65-F5344CB8AC3E}">
        <p14:creationId xmlns:p14="http://schemas.microsoft.com/office/powerpoint/2010/main" val="467926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www.projectnext.eu/upload/20140206170446uid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01480" y="1010093"/>
            <a:ext cx="9930808" cy="545450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201480" y="255181"/>
            <a:ext cx="5160387" cy="646331"/>
          </a:xfrm>
          <a:prstGeom prst="rect">
            <a:avLst/>
          </a:prstGeom>
          <a:noFill/>
        </p:spPr>
        <p:txBody>
          <a:bodyPr wrap="none" rtlCol="0">
            <a:spAutoFit/>
          </a:bodyPr>
          <a:lstStyle/>
          <a:p>
            <a:r>
              <a:rPr lang="en-US" sz="3600" dirty="0" smtClean="0">
                <a:latin typeface="Bookman Old Style" panose="02050604050505020204" pitchFamily="18" charset="0"/>
              </a:rPr>
              <a:t>Sheldon’s Somatotype</a:t>
            </a:r>
            <a:endParaRPr lang="en-US" sz="3600" dirty="0">
              <a:latin typeface="Bookman Old Style" panose="02050604050505020204" pitchFamily="18" charset="0"/>
            </a:endParaRPr>
          </a:p>
        </p:txBody>
      </p:sp>
    </p:spTree>
    <p:extLst>
      <p:ext uri="{BB962C8B-B14F-4D97-AF65-F5344CB8AC3E}">
        <p14:creationId xmlns:p14="http://schemas.microsoft.com/office/powerpoint/2010/main" val="2265467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383" y="-127591"/>
            <a:ext cx="10058400" cy="925034"/>
          </a:xfrm>
        </p:spPr>
        <p:txBody>
          <a:bodyPr>
            <a:normAutofit/>
          </a:bodyPr>
          <a:lstStyle/>
          <a:p>
            <a:r>
              <a:rPr lang="en-US" sz="4000" dirty="0" smtClean="0">
                <a:latin typeface="Bookman Old Style" panose="02050604050505020204" pitchFamily="18" charset="0"/>
              </a:rPr>
              <a:t>Hippocrates Personality Type</a:t>
            </a:r>
            <a:endParaRPr lang="en-US" sz="4000" dirty="0">
              <a:latin typeface="Bookman Old Style" panose="02050604050505020204" pitchFamily="18" charset="0"/>
            </a:endParaRPr>
          </a:p>
        </p:txBody>
      </p:sp>
      <p:pic>
        <p:nvPicPr>
          <p:cNvPr id="9218" name="Picture 2" descr="http://2.bp.blogspot.com/-dcfn7s0bdNU/UUe7RpKiAoI/AAAAAAAAEhQ/HIxcxeeRnfo/s1600/personalities+collage.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5383" y="978196"/>
            <a:ext cx="10332719" cy="5358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5348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altLang="en-US" sz="3200" dirty="0">
                <a:latin typeface="Bookman Old Style" panose="02050604050505020204" pitchFamily="18" charset="0"/>
              </a:rPr>
              <a:t>Early Days: Branch of philosophy</a:t>
            </a:r>
          </a:p>
          <a:p>
            <a:pPr>
              <a:buFont typeface="Wingdings" panose="05000000000000000000" pitchFamily="2" charset="2"/>
              <a:buChar char="v"/>
            </a:pPr>
            <a:endParaRPr lang="en-US" altLang="en-US" sz="3200" dirty="0">
              <a:latin typeface="Bookman Old Style" panose="02050604050505020204" pitchFamily="18" charset="0"/>
            </a:endParaRPr>
          </a:p>
          <a:p>
            <a:pPr>
              <a:buFont typeface="Wingdings" panose="05000000000000000000" pitchFamily="2" charset="2"/>
              <a:buChar char="v"/>
            </a:pPr>
            <a:r>
              <a:rPr lang="en-US" altLang="en-US" sz="3200" dirty="0">
                <a:latin typeface="Bookman Old Style" panose="02050604050505020204" pitchFamily="18" charset="0"/>
              </a:rPr>
              <a:t>Psychology as a Science: Setup a lab in 1879 in Leipzig, Germany</a:t>
            </a:r>
          </a:p>
          <a:p>
            <a:pPr>
              <a:buFont typeface="Wingdings" panose="05000000000000000000" pitchFamily="2" charset="2"/>
              <a:buChar char="v"/>
            </a:pPr>
            <a:endParaRPr lang="en-US" altLang="en-US" sz="3200" dirty="0">
              <a:latin typeface="Bookman Old Style" panose="02050604050505020204" pitchFamily="18" charset="0"/>
            </a:endParaRPr>
          </a:p>
          <a:p>
            <a:pPr>
              <a:buFont typeface="Wingdings" panose="05000000000000000000" pitchFamily="2" charset="2"/>
              <a:buChar char="v"/>
            </a:pPr>
            <a:r>
              <a:rPr lang="en-US" altLang="en-US" sz="3200" dirty="0">
                <a:latin typeface="Bookman Old Style" panose="02050604050505020204" pitchFamily="18" charset="0"/>
              </a:rPr>
              <a:t>Father of Psychology: </a:t>
            </a:r>
            <a:r>
              <a:rPr lang="en-US" altLang="en-US" sz="3200" dirty="0" err="1">
                <a:latin typeface="Bookman Old Style" panose="02050604050505020204" pitchFamily="18" charset="0"/>
              </a:rPr>
              <a:t>Whilhelm</a:t>
            </a:r>
            <a:r>
              <a:rPr lang="en-US" altLang="en-US" sz="3200" dirty="0">
                <a:latin typeface="Bookman Old Style" panose="02050604050505020204" pitchFamily="18" charset="0"/>
              </a:rPr>
              <a:t> Wundt</a:t>
            </a:r>
          </a:p>
          <a:p>
            <a:endParaRPr lang="en-US" sz="3200" dirty="0"/>
          </a:p>
        </p:txBody>
      </p:sp>
    </p:spTree>
    <p:extLst>
      <p:ext uri="{BB962C8B-B14F-4D97-AF65-F5344CB8AC3E}">
        <p14:creationId xmlns:p14="http://schemas.microsoft.com/office/powerpoint/2010/main" val="3456190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989704" y="994186"/>
            <a:ext cx="9113520" cy="762000"/>
          </a:xfrm>
        </p:spPr>
        <p:txBody>
          <a:bodyPr>
            <a:noAutofit/>
          </a:bodyPr>
          <a:lstStyle/>
          <a:p>
            <a:r>
              <a:rPr lang="en-US" altLang="en-US" sz="3200" dirty="0">
                <a:latin typeface="Bookman Old Style" panose="02050604050505020204" pitchFamily="18" charset="0"/>
              </a:rPr>
              <a:t>Structuralism</a:t>
            </a:r>
            <a:br>
              <a:rPr lang="en-US" altLang="en-US" sz="3200" dirty="0">
                <a:latin typeface="Bookman Old Style" panose="02050604050505020204" pitchFamily="18" charset="0"/>
              </a:rPr>
            </a:br>
            <a:endParaRPr lang="en-US" altLang="en-US" sz="3200" dirty="0">
              <a:latin typeface="Bookman Old Style" panose="02050604050505020204" pitchFamily="18" charset="0"/>
            </a:endParaRPr>
          </a:p>
        </p:txBody>
      </p:sp>
      <p:sp>
        <p:nvSpPr>
          <p:cNvPr id="10243" name="Rectangle 3"/>
          <p:cNvSpPr>
            <a:spLocks noGrp="1" noChangeArrowheads="1"/>
          </p:cNvSpPr>
          <p:nvPr>
            <p:ph type="body" idx="1"/>
          </p:nvPr>
        </p:nvSpPr>
        <p:spPr>
          <a:xfrm>
            <a:off x="1172584" y="1660263"/>
            <a:ext cx="10036884" cy="5638800"/>
          </a:xfrm>
        </p:spPr>
        <p:txBody>
          <a:bodyPr>
            <a:normAutofit/>
          </a:bodyPr>
          <a:lstStyle/>
          <a:p>
            <a:pPr>
              <a:buFont typeface="Wingdings" panose="05000000000000000000" pitchFamily="2" charset="2"/>
              <a:buChar char="v"/>
            </a:pPr>
            <a:r>
              <a:rPr lang="en-US" altLang="en-US" sz="2800" dirty="0">
                <a:latin typeface="Bookman Old Style" panose="02050604050505020204" pitchFamily="18" charset="0"/>
              </a:rPr>
              <a:t>Wundt and </a:t>
            </a:r>
            <a:r>
              <a:rPr lang="en-US" altLang="en-US" sz="2800" dirty="0" err="1">
                <a:latin typeface="Bookman Old Style" panose="02050604050505020204" pitchFamily="18" charset="0"/>
              </a:rPr>
              <a:t>Titchner</a:t>
            </a:r>
            <a:endParaRPr lang="en-US" altLang="en-US" sz="2800" dirty="0">
              <a:latin typeface="Bookman Old Style" panose="02050604050505020204" pitchFamily="18" charset="0"/>
            </a:endParaRPr>
          </a:p>
          <a:p>
            <a:pPr>
              <a:buFont typeface="Wingdings" panose="05000000000000000000" pitchFamily="2" charset="2"/>
              <a:buChar char="v"/>
            </a:pPr>
            <a:r>
              <a:rPr lang="en-US" altLang="en-US" sz="2800" dirty="0">
                <a:latin typeface="Bookman Old Style" panose="02050604050505020204" pitchFamily="18" charset="0"/>
              </a:rPr>
              <a:t>Focus of the study: Structure of mental processes</a:t>
            </a:r>
          </a:p>
          <a:p>
            <a:pPr>
              <a:buFont typeface="Wingdings" panose="05000000000000000000" pitchFamily="2" charset="2"/>
              <a:buChar char="v"/>
            </a:pPr>
            <a:r>
              <a:rPr lang="en-US" altLang="en-US" sz="2800" dirty="0">
                <a:latin typeface="Bookman Old Style" panose="02050604050505020204" pitchFamily="18" charset="0"/>
              </a:rPr>
              <a:t>Analysis of experience in terms of its ‘elements’, ‘specific components’ or ‘building blocks’</a:t>
            </a:r>
          </a:p>
          <a:p>
            <a:pPr>
              <a:buFont typeface="Wingdings" panose="05000000000000000000" pitchFamily="2" charset="2"/>
              <a:buChar char="v"/>
            </a:pPr>
            <a:r>
              <a:rPr lang="en-US" altLang="en-US" sz="2800" dirty="0">
                <a:latin typeface="Bookman Old Style" panose="02050604050505020204" pitchFamily="18" charset="0"/>
              </a:rPr>
              <a:t>Methods of Analysis: Introspection</a:t>
            </a:r>
          </a:p>
          <a:p>
            <a:pPr lvl="1">
              <a:buFont typeface="Wingdings" panose="05000000000000000000" pitchFamily="2" charset="2"/>
              <a:buChar char="v"/>
            </a:pPr>
            <a:r>
              <a:rPr lang="en-GB" altLang="en-US" sz="2800" dirty="0">
                <a:latin typeface="Bookman Old Style" panose="02050604050505020204" pitchFamily="18" charset="0"/>
              </a:rPr>
              <a:t>Observing and reporting mental processes, feelings, and experiences as accurately as possible</a:t>
            </a:r>
          </a:p>
          <a:p>
            <a:pPr lvl="1">
              <a:buFont typeface="Wingdings" panose="05000000000000000000" pitchFamily="2" charset="2"/>
              <a:buNone/>
            </a:pPr>
            <a:endParaRPr lang="en-US" altLang="en-US" sz="2800" dirty="0">
              <a:latin typeface="Bookman Old Style" panose="02050604050505020204" pitchFamily="18" charset="0"/>
            </a:endParaRPr>
          </a:p>
          <a:p>
            <a:pPr>
              <a:buFont typeface="Wingdings" panose="05000000000000000000" pitchFamily="2" charset="2"/>
              <a:buChar char="v"/>
            </a:pPr>
            <a:r>
              <a:rPr lang="en-US" altLang="en-US" sz="2800" dirty="0">
                <a:latin typeface="Bookman Old Style" panose="02050604050505020204" pitchFamily="18" charset="0"/>
              </a:rPr>
              <a:t>Criticism: lack of objectivity</a:t>
            </a:r>
          </a:p>
        </p:txBody>
      </p:sp>
      <p:pic>
        <p:nvPicPr>
          <p:cNvPr id="4" name="Picture 3" descr="wundt.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26445" y="1940467"/>
            <a:ext cx="1447800"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62670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a:bodyPr>
          <a:lstStyle/>
          <a:p>
            <a:r>
              <a:rPr lang="en-US" altLang="en-US" sz="4000" b="0" dirty="0">
                <a:latin typeface="Bookman Old Style" panose="02050604050505020204" pitchFamily="18" charset="0"/>
              </a:rPr>
              <a:t>Functionalism</a:t>
            </a:r>
          </a:p>
        </p:txBody>
      </p:sp>
      <p:sp>
        <p:nvSpPr>
          <p:cNvPr id="11267" name="Rectangle 3"/>
          <p:cNvSpPr>
            <a:spLocks noGrp="1" noChangeArrowheads="1"/>
          </p:cNvSpPr>
          <p:nvPr>
            <p:ph type="body" idx="1"/>
          </p:nvPr>
        </p:nvSpPr>
        <p:spPr>
          <a:xfrm>
            <a:off x="957431" y="1836868"/>
            <a:ext cx="8950361" cy="5257800"/>
          </a:xfrm>
        </p:spPr>
        <p:txBody>
          <a:bodyPr>
            <a:normAutofit/>
          </a:bodyPr>
          <a:lstStyle/>
          <a:p>
            <a:pPr>
              <a:lnSpc>
                <a:spcPct val="90000"/>
              </a:lnSpc>
              <a:buFont typeface="Wingdings" panose="05000000000000000000" pitchFamily="2" charset="2"/>
              <a:buChar char="v"/>
            </a:pPr>
            <a:r>
              <a:rPr lang="en-US" altLang="en-US" sz="2800" dirty="0">
                <a:latin typeface="Bookman Old Style" panose="02050604050505020204" pitchFamily="18" charset="0"/>
              </a:rPr>
              <a:t>William James: Broadened the scope of </a:t>
            </a:r>
            <a:r>
              <a:rPr lang="en-US" altLang="en-US" sz="2800" dirty="0" smtClean="0">
                <a:latin typeface="Bookman Old Style" panose="02050604050505020204" pitchFamily="18" charset="0"/>
              </a:rPr>
              <a:t>Psychology</a:t>
            </a:r>
            <a:endParaRPr lang="en-US" altLang="en-US" sz="2800" dirty="0">
              <a:latin typeface="Bookman Old Style" panose="02050604050505020204" pitchFamily="18" charset="0"/>
            </a:endParaRPr>
          </a:p>
          <a:p>
            <a:pPr>
              <a:lnSpc>
                <a:spcPct val="90000"/>
              </a:lnSpc>
              <a:buFont typeface="Wingdings" panose="05000000000000000000" pitchFamily="2" charset="2"/>
              <a:buChar char="v"/>
            </a:pPr>
            <a:r>
              <a:rPr lang="en-US" altLang="en-US" sz="2800" dirty="0">
                <a:latin typeface="Bookman Old Style" panose="02050604050505020204" pitchFamily="18" charset="0"/>
              </a:rPr>
              <a:t>Published a book on Principles of </a:t>
            </a:r>
            <a:r>
              <a:rPr lang="en-US" altLang="en-US" sz="2800" dirty="0" smtClean="0">
                <a:latin typeface="Bookman Old Style" panose="02050604050505020204" pitchFamily="18" charset="0"/>
              </a:rPr>
              <a:t>Psychology</a:t>
            </a:r>
            <a:endParaRPr lang="en-US" altLang="en-US" sz="2800" dirty="0">
              <a:latin typeface="Bookman Old Style" panose="02050604050505020204" pitchFamily="18" charset="0"/>
            </a:endParaRPr>
          </a:p>
          <a:p>
            <a:pPr>
              <a:lnSpc>
                <a:spcPct val="90000"/>
              </a:lnSpc>
              <a:buFont typeface="Wingdings" panose="05000000000000000000" pitchFamily="2" charset="2"/>
              <a:buChar char="v"/>
            </a:pPr>
            <a:r>
              <a:rPr lang="en-US" altLang="en-US" sz="2800" dirty="0">
                <a:latin typeface="Bookman Old Style" panose="02050604050505020204" pitchFamily="18" charset="0"/>
              </a:rPr>
              <a:t>Focus of the study: How mind functions to adapt us to our </a:t>
            </a:r>
            <a:r>
              <a:rPr lang="en-US" altLang="en-US" sz="2800" dirty="0" smtClean="0">
                <a:latin typeface="Bookman Old Style" panose="02050604050505020204" pitchFamily="18" charset="0"/>
              </a:rPr>
              <a:t>environment</a:t>
            </a:r>
            <a:endParaRPr lang="en-US" altLang="en-US" sz="2800" dirty="0">
              <a:latin typeface="Bookman Old Style" panose="02050604050505020204" pitchFamily="18" charset="0"/>
            </a:endParaRPr>
          </a:p>
          <a:p>
            <a:pPr>
              <a:lnSpc>
                <a:spcPct val="90000"/>
              </a:lnSpc>
              <a:buFont typeface="Wingdings" panose="05000000000000000000" pitchFamily="2" charset="2"/>
              <a:buChar char="v"/>
            </a:pPr>
            <a:r>
              <a:rPr lang="en-US" altLang="en-US" sz="2800" dirty="0">
                <a:latin typeface="Bookman Old Style" panose="02050604050505020204" pitchFamily="18" charset="0"/>
              </a:rPr>
              <a:t>Influenced by Darwinian's theory of natural selection</a:t>
            </a:r>
          </a:p>
          <a:p>
            <a:pPr>
              <a:lnSpc>
                <a:spcPct val="90000"/>
              </a:lnSpc>
              <a:buFont typeface="Wingdings" panose="05000000000000000000" pitchFamily="2" charset="2"/>
              <a:buChar char="v"/>
            </a:pPr>
            <a:r>
              <a:rPr lang="en-US" altLang="en-US" sz="2800" dirty="0">
                <a:latin typeface="Bookman Old Style" panose="02050604050505020204" pitchFamily="18" charset="0"/>
              </a:rPr>
              <a:t>Impact of functionalism on Psychology: Study of animals, educational psychology, industrial psychology</a:t>
            </a:r>
          </a:p>
          <a:p>
            <a:pPr>
              <a:lnSpc>
                <a:spcPct val="90000"/>
              </a:lnSpc>
              <a:buFont typeface="Wingdings" panose="05000000000000000000" pitchFamily="2" charset="2"/>
              <a:buChar char="v"/>
            </a:pPr>
            <a:endParaRPr lang="en-US" altLang="en-US" sz="2400" dirty="0">
              <a:latin typeface="Bookman Old Style" panose="02050604050505020204" pitchFamily="18" charset="0"/>
            </a:endParaRPr>
          </a:p>
          <a:p>
            <a:pPr>
              <a:lnSpc>
                <a:spcPct val="90000"/>
              </a:lnSpc>
            </a:pPr>
            <a:endParaRPr lang="en-US" altLang="en-US" sz="2400" dirty="0">
              <a:latin typeface="Bookman Old Style" panose="02050604050505020204" pitchFamily="18" charset="0"/>
            </a:endParaRPr>
          </a:p>
        </p:txBody>
      </p:sp>
      <p:pic>
        <p:nvPicPr>
          <p:cNvPr id="4" name="Picture 3" descr="WJames.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784080" y="2006806"/>
            <a:ext cx="1371600" cy="195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13937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7875" name="Picture 3" descr="psych_19a"/>
          <p:cNvPicPr>
            <a:picLocks noChangeAspect="1" noChangeArrowheads="1"/>
          </p:cNvPicPr>
          <p:nvPr/>
        </p:nvPicPr>
        <p:blipFill>
          <a:blip r:embed="rId4">
            <a:extLst>
              <a:ext uri="{28A0092B-C50C-407E-A947-70E740481C1C}">
                <a14:useLocalDpi xmlns:a14="http://schemas.microsoft.com/office/drawing/2010/main" val="0"/>
              </a:ext>
            </a:extLst>
          </a:blip>
          <a:srcRect t="-28217" b="28217"/>
          <a:stretch>
            <a:fillRect/>
          </a:stretch>
        </p:blipFill>
        <p:spPr bwMode="auto">
          <a:xfrm>
            <a:off x="712132" y="-808074"/>
            <a:ext cx="10207505" cy="6730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42455988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nodeType="afterEffect">
                                  <p:stCondLst>
                                    <p:cond delay="0"/>
                                  </p:stCondLst>
                                  <p:childTnLst>
                                    <p:set>
                                      <p:cBhvr>
                                        <p:cTn id="6" dur="1" fill="hold">
                                          <p:stCondLst>
                                            <p:cond delay="0"/>
                                          </p:stCondLst>
                                        </p:cTn>
                                        <p:tgtEl>
                                          <p:spTgt spid="847875"/>
                                        </p:tgtEl>
                                        <p:attrNameLst>
                                          <p:attrName>style.visibility</p:attrName>
                                        </p:attrNameLst>
                                      </p:cBhvr>
                                      <p:to>
                                        <p:strVal val="visible"/>
                                      </p:to>
                                    </p:set>
                                    <p:animEffect transition="in" filter="wipe(down)">
                                      <p:cBhvr>
                                        <p:cTn id="7" dur="1000"/>
                                        <p:tgtEl>
                                          <p:spTgt spid="8478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POINTS" val="0"/>
  <p:tag name="TIME" val="15"/>
  <p:tag name="QUESTION" val="1"/>
</p:tagLst>
</file>

<file path=ppt/tags/tag2.xml><?xml version="1.0" encoding="utf-8"?>
<p:tagLst xmlns:a="http://schemas.openxmlformats.org/drawingml/2006/main" xmlns:r="http://schemas.openxmlformats.org/officeDocument/2006/relationships" xmlns:p="http://schemas.openxmlformats.org/presentationml/2006/main">
  <p:tag name="POINTS" val="0"/>
  <p:tag name="TIME" val="15"/>
  <p:tag name="QUESTION" val="1"/>
</p:tagLst>
</file>

<file path=ppt/tags/tag3.xml><?xml version="1.0" encoding="utf-8"?>
<p:tagLst xmlns:a="http://schemas.openxmlformats.org/drawingml/2006/main" xmlns:r="http://schemas.openxmlformats.org/officeDocument/2006/relationships" xmlns:p="http://schemas.openxmlformats.org/presentationml/2006/main">
  <p:tag name="POINTS" val="0"/>
  <p:tag name="TIME" val="15"/>
  <p:tag name="QUESTION"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1283</Words>
  <Application>Microsoft Office PowerPoint</Application>
  <PresentationFormat>Widescreen</PresentationFormat>
  <Paragraphs>154</Paragraphs>
  <Slides>30</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ＭＳ Ｐゴシック</vt:lpstr>
      <vt:lpstr>Arial</vt:lpstr>
      <vt:lpstr>Bookman Old Style</vt:lpstr>
      <vt:lpstr>Calibri</vt:lpstr>
      <vt:lpstr>Calibri Light</vt:lpstr>
      <vt:lpstr>Palatino Linotype</vt:lpstr>
      <vt:lpstr>Times</vt:lpstr>
      <vt:lpstr>Times New Roman</vt:lpstr>
      <vt:lpstr>Wingdings</vt:lpstr>
      <vt:lpstr>Office Theme</vt:lpstr>
      <vt:lpstr>Historical Perspective</vt:lpstr>
      <vt:lpstr>Historical Perspective</vt:lpstr>
      <vt:lpstr>PowerPoint Presentation</vt:lpstr>
      <vt:lpstr>PowerPoint Presentation</vt:lpstr>
      <vt:lpstr>Hippocrates Personality Type</vt:lpstr>
      <vt:lpstr>PowerPoint Presentation</vt:lpstr>
      <vt:lpstr>Structuralism </vt:lpstr>
      <vt:lpstr>Functionalism</vt:lpstr>
      <vt:lpstr>PowerPoint Presentation</vt:lpstr>
      <vt:lpstr>Sigmund Freud and Psychoanalysis </vt:lpstr>
      <vt:lpstr>PowerPoint Presentation</vt:lpstr>
      <vt:lpstr>PowerPoint Presentation</vt:lpstr>
      <vt:lpstr>Basic Concept</vt:lpstr>
      <vt:lpstr>Basic concept </vt:lpstr>
      <vt:lpstr>Basic concept</vt:lpstr>
      <vt:lpstr>Basic concept</vt:lpstr>
      <vt:lpstr>Important properties</vt:lpstr>
      <vt:lpstr>Defense Mechanism </vt:lpstr>
      <vt:lpstr>PowerPoint Presentation</vt:lpstr>
      <vt:lpstr> Rationalization: Supplying a logical or rational reason as opposed to the real reason.   Reaction Formation: Taking the opposite belief because the true belief causes anxiety.   Regression: Returning to a previous stage of development.   Repression: Pulling into the unconscious. Forgetting sexual abuse from your childhood due to the trauma and anxiety  </vt:lpstr>
      <vt:lpstr>PowerPoint Presentation</vt:lpstr>
      <vt:lpstr>PowerPoint Presentation</vt:lpstr>
      <vt:lpstr>Behaviourism</vt:lpstr>
      <vt:lpstr>PowerPoint Presentation</vt:lpstr>
      <vt:lpstr>Gestalt Psychology</vt:lpstr>
      <vt:lpstr>Humanistic Psychology</vt:lpstr>
      <vt:lpstr>PowerPoint Presentation</vt:lpstr>
      <vt:lpstr>Subfields and Applications of Psychology</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Historical Perspective</dc:title>
  <dc:creator>LNMIIT-1031</dc:creator>
  <cp:lastModifiedBy>LNMIIT-1031</cp:lastModifiedBy>
  <cp:revision>6</cp:revision>
  <dcterms:created xsi:type="dcterms:W3CDTF">2016-01-13T04:34:06Z</dcterms:created>
  <dcterms:modified xsi:type="dcterms:W3CDTF">2016-01-18T11:52:32Z</dcterms:modified>
</cp:coreProperties>
</file>