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257" r:id="rId3"/>
    <p:sldId id="259" r:id="rId4"/>
    <p:sldId id="264" r:id="rId5"/>
    <p:sldId id="263" r:id="rId6"/>
    <p:sldId id="282" r:id="rId7"/>
    <p:sldId id="265" r:id="rId8"/>
    <p:sldId id="266" r:id="rId9"/>
    <p:sldId id="268" r:id="rId10"/>
    <p:sldId id="260" r:id="rId11"/>
    <p:sldId id="269" r:id="rId12"/>
    <p:sldId id="283" r:id="rId13"/>
    <p:sldId id="286" r:id="rId14"/>
    <p:sldId id="287" r:id="rId15"/>
    <p:sldId id="296" r:id="rId16"/>
    <p:sldId id="288" r:id="rId17"/>
    <p:sldId id="289" r:id="rId18"/>
    <p:sldId id="298" r:id="rId19"/>
    <p:sldId id="299" r:id="rId20"/>
    <p:sldId id="300" r:id="rId21"/>
    <p:sldId id="301" r:id="rId22"/>
    <p:sldId id="297" r:id="rId23"/>
    <p:sldId id="290" r:id="rId24"/>
    <p:sldId id="291" r:id="rId25"/>
    <p:sldId id="292" r:id="rId26"/>
    <p:sldId id="293" r:id="rId27"/>
    <p:sldId id="294" r:id="rId28"/>
    <p:sldId id="295" r:id="rId29"/>
    <p:sldId id="303" r:id="rId30"/>
    <p:sldId id="311" r:id="rId31"/>
    <p:sldId id="312" r:id="rId32"/>
    <p:sldId id="302" r:id="rId33"/>
    <p:sldId id="271" r:id="rId34"/>
    <p:sldId id="272" r:id="rId35"/>
    <p:sldId id="304" r:id="rId36"/>
    <p:sldId id="305" r:id="rId37"/>
    <p:sldId id="306" r:id="rId38"/>
    <p:sldId id="307" r:id="rId39"/>
    <p:sldId id="308" r:id="rId40"/>
    <p:sldId id="309" r:id="rId41"/>
    <p:sldId id="310" r:id="rId42"/>
    <p:sldId id="273" r:id="rId43"/>
    <p:sldId id="274" r:id="rId44"/>
    <p:sldId id="275" r:id="rId45"/>
    <p:sldId id="277" r:id="rId46"/>
    <p:sldId id="281" r:id="rId47"/>
    <p:sldId id="278" r:id="rId48"/>
    <p:sldId id="279" r:id="rId49"/>
    <p:sldId id="28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90" d="100"/>
          <a:sy n="90" d="100"/>
        </p:scale>
        <p:origin x="9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8E80-5788-435A-8ED4-A836451283A2}" type="datetimeFigureOut">
              <a:rPr lang="en-US" smtClean="0"/>
              <a:t>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A3FDA-A633-4E3D-B23B-3E018338F5FB}" type="slidenum">
              <a:rPr lang="en-US" smtClean="0"/>
              <a:t>‹#›</a:t>
            </a:fld>
            <a:endParaRPr lang="en-US"/>
          </a:p>
        </p:txBody>
      </p:sp>
    </p:spTree>
    <p:extLst>
      <p:ext uri="{BB962C8B-B14F-4D97-AF65-F5344CB8AC3E}">
        <p14:creationId xmlns:p14="http://schemas.microsoft.com/office/powerpoint/2010/main" val="150394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spcBef>
                <a:spcPct val="30000"/>
              </a:spcBef>
              <a:defRPr sz="1200">
                <a:solidFill>
                  <a:schemeClr val="tx1"/>
                </a:solidFill>
                <a:latin typeface="Times" panose="02020603050405020304" pitchFamily="18" charset="0"/>
                <a:ea typeface="ＭＳ Ｐゴシック" panose="020B0600070205080204" pitchFamily="34" charset="-128"/>
              </a:defRPr>
            </a:lvl1pPr>
            <a:lvl2pPr marL="37931725" indent="-37474525" defTabSz="936625">
              <a:spcBef>
                <a:spcPct val="30000"/>
              </a:spcBef>
              <a:defRPr sz="1200">
                <a:solidFill>
                  <a:schemeClr val="tx1"/>
                </a:solidFill>
                <a:latin typeface="Times" panose="02020603050405020304" pitchFamily="18" charset="0"/>
                <a:ea typeface="ＭＳ Ｐゴシック" panose="020B0600070205080204" pitchFamily="34" charset="-128"/>
              </a:defRPr>
            </a:lvl2pPr>
            <a:lvl3pPr marL="11430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3pPr>
            <a:lvl4pPr marL="16002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4pPr>
            <a:lvl5pPr marL="20574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5pPr>
            <a:lvl6pPr marL="25146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6pPr>
            <a:lvl7pPr marL="29718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7pPr>
            <a:lvl8pPr marL="34290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8pPr>
            <a:lvl9pPr marL="38862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9pPr>
          </a:lstStyle>
          <a:p>
            <a:pPr>
              <a:spcBef>
                <a:spcPct val="0"/>
              </a:spcBef>
            </a:pPr>
            <a:fld id="{9878EF3D-408B-4F48-8200-227A8722EB3B}" type="slidenum">
              <a:rPr lang="en-US" altLang="en-US"/>
              <a:pPr>
                <a:spcBef>
                  <a:spcPct val="0"/>
                </a:spcBef>
              </a:pPr>
              <a:t>35</a:t>
            </a:fld>
            <a:endParaRPr lang="en-US" altLang="en-US"/>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91539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1/12/2016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1/12/2016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1/12/2016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18334"/>
            <a:ext cx="10058400" cy="1667435"/>
          </a:xfrm>
        </p:spPr>
        <p:txBody>
          <a:bodyPr>
            <a:normAutofit/>
          </a:bodyPr>
          <a:lstStyle/>
          <a:p>
            <a:pPr algn="ctr"/>
            <a:r>
              <a:rPr lang="en-US" sz="4000" dirty="0" smtClean="0">
                <a:latin typeface="Bookman Old Style" panose="02050604050505020204" pitchFamily="18" charset="0"/>
              </a:rPr>
              <a:t>What is Psychology?</a:t>
            </a:r>
            <a:endParaRPr lang="en-US" sz="4000" dirty="0">
              <a:latin typeface="Bookman Old Style" panose="02050604050505020204" pitchFamily="18" charset="0"/>
            </a:endParaRPr>
          </a:p>
        </p:txBody>
      </p:sp>
      <p:pic>
        <p:nvPicPr>
          <p:cNvPr id="1026" name="Picture 2" descr="https://encrypted-tbn0.gstatic.com/images?q=tbn:ANd9GcQhGcglIVhWE9ImnohaBVGmPUnk_VZGoRzLrfpsld2jHgS1L_P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94" y="3076686"/>
            <a:ext cx="4982172" cy="316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75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80197"/>
          </a:xfrm>
        </p:spPr>
        <p:txBody>
          <a:bodyPr>
            <a:normAutofit/>
          </a:bodyPr>
          <a:lstStyle/>
          <a:p>
            <a:r>
              <a:rPr lang="en-US" sz="4400" dirty="0" smtClean="0">
                <a:latin typeface="Bookman Old Style" panose="02050604050505020204" pitchFamily="18" charset="0"/>
              </a:rPr>
              <a:t>Scientific Theory?</a:t>
            </a:r>
            <a:endParaRPr lang="en-US" sz="4400" dirty="0">
              <a:latin typeface="Bookman Old Style" panose="02050604050505020204" pitchFamily="18" charset="0"/>
            </a:endParaRPr>
          </a:p>
        </p:txBody>
      </p:sp>
      <p:sp>
        <p:nvSpPr>
          <p:cNvPr id="3" name="Content Placeholder 2"/>
          <p:cNvSpPr>
            <a:spLocks noGrp="1"/>
          </p:cNvSpPr>
          <p:nvPr>
            <p:ph idx="1"/>
          </p:nvPr>
        </p:nvSpPr>
        <p:spPr>
          <a:xfrm>
            <a:off x="1097280" y="1737361"/>
            <a:ext cx="10058400" cy="4826726"/>
          </a:xfrm>
        </p:spPr>
        <p:txBody>
          <a:bodyPr>
            <a:normAutofit lnSpcReduction="10000"/>
          </a:bodyPr>
          <a:lstStyle/>
          <a:p>
            <a:pPr marL="251460" marR="0" indent="-342900">
              <a:spcBef>
                <a:spcPts val="0"/>
              </a:spcBef>
              <a:spcAft>
                <a:spcPts val="0"/>
              </a:spcAft>
              <a:buFont typeface="Wingdings" panose="05000000000000000000" pitchFamily="2" charset="2"/>
              <a:buChar char="v"/>
            </a:pPr>
            <a:r>
              <a:rPr lang="en-US" sz="4000" dirty="0" smtClean="0">
                <a:latin typeface="Times New Roman" panose="02020603050405020304" pitchFamily="18" charset="0"/>
                <a:ea typeface="Times New Roman" panose="02020603050405020304" pitchFamily="18" charset="0"/>
              </a:rPr>
              <a:t>Describe</a:t>
            </a:r>
          </a:p>
          <a:p>
            <a:pPr marL="0" marR="0" indent="0">
              <a:spcBef>
                <a:spcPts val="0"/>
              </a:spcBef>
              <a:spcAft>
                <a:spcPts val="0"/>
              </a:spcAft>
              <a:buNone/>
            </a:pPr>
            <a:endParaRPr lang="en-US" sz="4000" dirty="0">
              <a:latin typeface="Times New Roman" panose="02020603050405020304" pitchFamily="18" charset="0"/>
              <a:ea typeface="Times New Roman" panose="02020603050405020304" pitchFamily="18" charset="0"/>
            </a:endParaRPr>
          </a:p>
          <a:p>
            <a:pPr marL="251460" marR="0" indent="-342900">
              <a:spcBef>
                <a:spcPts val="0"/>
              </a:spcBef>
              <a:spcAft>
                <a:spcPts val="0"/>
              </a:spcAft>
              <a:buFont typeface="Wingdings" panose="05000000000000000000" pitchFamily="2" charset="2"/>
              <a:buChar char="v"/>
            </a:pPr>
            <a:r>
              <a:rPr lang="en-US" sz="4000" dirty="0" smtClean="0">
                <a:latin typeface="Times New Roman" panose="02020603050405020304" pitchFamily="18" charset="0"/>
                <a:ea typeface="Times New Roman" panose="02020603050405020304" pitchFamily="18" charset="0"/>
              </a:rPr>
              <a:t>Explain</a:t>
            </a:r>
          </a:p>
          <a:p>
            <a:pPr marL="0" marR="0" indent="0">
              <a:spcBef>
                <a:spcPts val="0"/>
              </a:spcBef>
              <a:spcAft>
                <a:spcPts val="0"/>
              </a:spcAft>
              <a:buNone/>
            </a:pPr>
            <a:endParaRPr lang="en-US" sz="4000" dirty="0">
              <a:latin typeface="Times New Roman" panose="02020603050405020304" pitchFamily="18" charset="0"/>
              <a:ea typeface="Times New Roman" panose="02020603050405020304" pitchFamily="18" charset="0"/>
            </a:endParaRPr>
          </a:p>
          <a:p>
            <a:pPr marL="251460" marR="0" indent="-342900">
              <a:spcBef>
                <a:spcPts val="0"/>
              </a:spcBef>
              <a:spcAft>
                <a:spcPts val="0"/>
              </a:spcAft>
              <a:buFont typeface="Wingdings" panose="05000000000000000000" pitchFamily="2" charset="2"/>
              <a:buChar char="v"/>
            </a:pPr>
            <a:r>
              <a:rPr lang="en-US" sz="4000" dirty="0">
                <a:latin typeface="Times New Roman" panose="02020603050405020304" pitchFamily="18" charset="0"/>
                <a:ea typeface="Times New Roman" panose="02020603050405020304" pitchFamily="18" charset="0"/>
              </a:rPr>
              <a:t>Predict </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4000" dirty="0">
              <a:latin typeface="Times New Roman" panose="02020603050405020304" pitchFamily="18" charset="0"/>
              <a:ea typeface="Times New Roman" panose="02020603050405020304" pitchFamily="18" charset="0"/>
            </a:endParaRPr>
          </a:p>
          <a:p>
            <a:pPr marL="251460" marR="0" indent="-342900">
              <a:spcBef>
                <a:spcPts val="0"/>
              </a:spcBef>
              <a:spcAft>
                <a:spcPts val="0"/>
              </a:spcAft>
              <a:buFont typeface="Wingdings" panose="05000000000000000000" pitchFamily="2" charset="2"/>
              <a:buChar char="v"/>
            </a:pPr>
            <a:r>
              <a:rPr lang="en-US" sz="4000" dirty="0">
                <a:latin typeface="Times New Roman" panose="02020603050405020304" pitchFamily="18" charset="0"/>
                <a:ea typeface="Times New Roman" panose="02020603050405020304" pitchFamily="18" charset="0"/>
              </a:rPr>
              <a:t>Control </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4000" dirty="0">
              <a:latin typeface="Times New Roman" panose="02020603050405020304" pitchFamily="18" charset="0"/>
              <a:ea typeface="Times New Roman" panose="02020603050405020304" pitchFamily="18" charset="0"/>
            </a:endParaRPr>
          </a:p>
          <a:p>
            <a:pPr marL="251460" marR="0" indent="-342900">
              <a:spcBef>
                <a:spcPts val="0"/>
              </a:spcBef>
              <a:spcAft>
                <a:spcPts val="0"/>
              </a:spcAft>
              <a:buFont typeface="Wingdings" panose="05000000000000000000" pitchFamily="2" charset="2"/>
              <a:buChar char="v"/>
            </a:pPr>
            <a:r>
              <a:rPr lang="en-US" sz="4000" dirty="0">
                <a:latin typeface="Times New Roman" panose="02020603050405020304" pitchFamily="18" charset="0"/>
                <a:ea typeface="Times New Roman" panose="02020603050405020304" pitchFamily="18" charset="0"/>
              </a:rPr>
              <a:t>Improve</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87731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97280" y="286603"/>
            <a:ext cx="10058400" cy="932597"/>
          </a:xfrm>
        </p:spPr>
        <p:txBody>
          <a:bodyPr>
            <a:normAutofit/>
          </a:bodyPr>
          <a:lstStyle/>
          <a:p>
            <a:r>
              <a:rPr lang="en-US" altLang="en-US" sz="4400" b="0" dirty="0">
                <a:latin typeface="Bookman Old Style" panose="02050604050505020204" pitchFamily="18" charset="0"/>
              </a:rPr>
              <a:t>Goals of Psychology</a:t>
            </a:r>
          </a:p>
        </p:txBody>
      </p:sp>
      <p:sp>
        <p:nvSpPr>
          <p:cNvPr id="7171" name="Rectangle 3"/>
          <p:cNvSpPr>
            <a:spLocks noGrp="1" noChangeArrowheads="1"/>
          </p:cNvSpPr>
          <p:nvPr>
            <p:ph type="body" idx="1"/>
          </p:nvPr>
        </p:nvSpPr>
        <p:spPr>
          <a:xfrm>
            <a:off x="1097280" y="1845734"/>
            <a:ext cx="10058400" cy="4555066"/>
          </a:xfrm>
        </p:spPr>
        <p:txBody>
          <a:bodyPr>
            <a:normAutofit/>
          </a:bodyPr>
          <a:lstStyle/>
          <a:p>
            <a:pPr>
              <a:lnSpc>
                <a:spcPct val="90000"/>
              </a:lnSpc>
              <a:buFont typeface="Wingdings" panose="05000000000000000000" pitchFamily="2" charset="2"/>
              <a:buChar char="v"/>
            </a:pPr>
            <a:r>
              <a:rPr lang="en-US" altLang="en-US" dirty="0" smtClean="0">
                <a:latin typeface="Bookman Old Style" panose="02050604050505020204" pitchFamily="18" charset="0"/>
              </a:rPr>
              <a:t> </a:t>
            </a:r>
            <a:r>
              <a:rPr lang="en-US" altLang="en-US" sz="4000" dirty="0" smtClean="0">
                <a:latin typeface="Bookman Old Style" panose="02050604050505020204" pitchFamily="18" charset="0"/>
              </a:rPr>
              <a:t>Describe: It </a:t>
            </a:r>
            <a:r>
              <a:rPr lang="en-US" altLang="en-US" sz="4000" dirty="0">
                <a:latin typeface="Bookman Old Style" panose="02050604050505020204" pitchFamily="18" charset="0"/>
              </a:rPr>
              <a:t>describes what happens in an objective manner</a:t>
            </a:r>
          </a:p>
          <a:p>
            <a:pPr lvl="2">
              <a:buFont typeface="Wingdings" panose="05000000000000000000" pitchFamily="2" charset="2"/>
              <a:buChar char="v"/>
            </a:pPr>
            <a:r>
              <a:rPr lang="en-US" altLang="en-US" sz="3600" dirty="0">
                <a:latin typeface="Bookman Old Style" panose="02050604050505020204" pitchFamily="18" charset="0"/>
              </a:rPr>
              <a:t>Empirical in approach</a:t>
            </a:r>
          </a:p>
          <a:p>
            <a:pPr lvl="2">
              <a:buFont typeface="Wingdings" panose="05000000000000000000" pitchFamily="2" charset="2"/>
              <a:buChar char="v"/>
            </a:pPr>
            <a:r>
              <a:rPr lang="en-US" altLang="en-US" sz="3600" dirty="0">
                <a:latin typeface="Bookman Old Style" panose="02050604050505020204" pitchFamily="18" charset="0"/>
              </a:rPr>
              <a:t>Data driven</a:t>
            </a:r>
          </a:p>
          <a:p>
            <a:pPr lvl="2">
              <a:buFont typeface="Wingdings" panose="05000000000000000000" pitchFamily="2" charset="2"/>
              <a:buChar char="v"/>
            </a:pPr>
            <a:r>
              <a:rPr lang="en-US" altLang="en-US" sz="3600" dirty="0">
                <a:latin typeface="Bookman Old Style" panose="02050604050505020204" pitchFamily="18" charset="0"/>
              </a:rPr>
              <a:t>Operational definition</a:t>
            </a:r>
          </a:p>
          <a:p>
            <a:pPr>
              <a:lnSpc>
                <a:spcPct val="90000"/>
              </a:lnSpc>
              <a:buFont typeface="Wingdings" panose="05000000000000000000" pitchFamily="2" charset="2"/>
              <a:buChar char="v"/>
            </a:pPr>
            <a:endParaRPr lang="en-US" altLang="en-US" dirty="0"/>
          </a:p>
        </p:txBody>
      </p:sp>
    </p:spTree>
    <p:extLst>
      <p:ext uri="{BB962C8B-B14F-4D97-AF65-F5344CB8AC3E}">
        <p14:creationId xmlns:p14="http://schemas.microsoft.com/office/powerpoint/2010/main" val="49582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v"/>
            </a:pPr>
            <a:r>
              <a:rPr lang="en-US" altLang="en-US" sz="4000" dirty="0">
                <a:latin typeface="Bookman Old Style" panose="02050604050505020204" pitchFamily="18" charset="0"/>
              </a:rPr>
              <a:t>Explain: Provides explanation of an </a:t>
            </a:r>
            <a:r>
              <a:rPr lang="en-US" altLang="en-US" sz="4000" dirty="0" smtClean="0">
                <a:latin typeface="Bookman Old Style" panose="02050604050505020204" pitchFamily="18" charset="0"/>
              </a:rPr>
              <a:t>event</a:t>
            </a:r>
          </a:p>
          <a:p>
            <a:pPr>
              <a:buFont typeface="Wingdings" panose="05000000000000000000" pitchFamily="2" charset="2"/>
              <a:buChar char="v"/>
            </a:pPr>
            <a:endParaRPr lang="en-US" altLang="en-US" sz="4000" dirty="0">
              <a:latin typeface="Bookman Old Style" panose="02050604050505020204" pitchFamily="18" charset="0"/>
            </a:endParaRPr>
          </a:p>
          <a:p>
            <a:pPr>
              <a:buFont typeface="Wingdings" panose="05000000000000000000" pitchFamily="2" charset="2"/>
              <a:buChar char="v"/>
            </a:pPr>
            <a:r>
              <a:rPr lang="en-US" altLang="en-US" sz="4000" dirty="0">
                <a:latin typeface="Bookman Old Style" panose="02050604050505020204" pitchFamily="18" charset="0"/>
              </a:rPr>
              <a:t> </a:t>
            </a:r>
            <a:r>
              <a:rPr lang="en-US" altLang="en-US" sz="4000" dirty="0" smtClean="0">
                <a:latin typeface="Bookman Old Style" panose="02050604050505020204" pitchFamily="18" charset="0"/>
              </a:rPr>
              <a:t>Predict</a:t>
            </a:r>
            <a:r>
              <a:rPr lang="en-US" altLang="en-US" sz="4000" dirty="0">
                <a:latin typeface="Bookman Old Style" panose="02050604050505020204" pitchFamily="18" charset="0"/>
              </a:rPr>
              <a:t>	</a:t>
            </a:r>
            <a:endParaRPr lang="en-US" altLang="en-US" sz="4000" dirty="0" smtClean="0">
              <a:latin typeface="Bookman Old Style" panose="02050604050505020204" pitchFamily="18" charset="0"/>
            </a:endParaRPr>
          </a:p>
          <a:p>
            <a:pPr>
              <a:buFont typeface="Wingdings" panose="05000000000000000000" pitchFamily="2" charset="2"/>
              <a:buChar char="v"/>
            </a:pPr>
            <a:endParaRPr lang="en-US" altLang="en-US" sz="4000" dirty="0">
              <a:latin typeface="Bookman Old Style" panose="02050604050505020204" pitchFamily="18" charset="0"/>
            </a:endParaRPr>
          </a:p>
          <a:p>
            <a:pPr>
              <a:buFont typeface="Wingdings" panose="05000000000000000000" pitchFamily="2" charset="2"/>
              <a:buChar char="v"/>
            </a:pPr>
            <a:r>
              <a:rPr lang="en-US" altLang="en-US" sz="4000" dirty="0">
                <a:latin typeface="Bookman Old Style" panose="02050604050505020204" pitchFamily="18" charset="0"/>
              </a:rPr>
              <a:t> </a:t>
            </a:r>
            <a:r>
              <a:rPr lang="en-US" altLang="en-US" sz="4000" dirty="0" smtClean="0">
                <a:latin typeface="Bookman Old Style" panose="02050604050505020204" pitchFamily="18" charset="0"/>
              </a:rPr>
              <a:t>Control</a:t>
            </a:r>
          </a:p>
          <a:p>
            <a:pPr>
              <a:buFont typeface="Wingdings" panose="05000000000000000000" pitchFamily="2" charset="2"/>
              <a:buChar char="v"/>
            </a:pPr>
            <a:endParaRPr lang="en-US" altLang="en-US" sz="4000" dirty="0">
              <a:latin typeface="Bookman Old Style" panose="02050604050505020204" pitchFamily="18" charset="0"/>
            </a:endParaRPr>
          </a:p>
          <a:p>
            <a:pPr>
              <a:buFont typeface="Wingdings" panose="05000000000000000000" pitchFamily="2" charset="2"/>
              <a:buChar char="v"/>
            </a:pPr>
            <a:r>
              <a:rPr lang="en-US" altLang="en-US" sz="4000" dirty="0">
                <a:latin typeface="Bookman Old Style" panose="02050604050505020204" pitchFamily="18" charset="0"/>
              </a:rPr>
              <a:t>Improve: Enhancing quality of life</a:t>
            </a:r>
          </a:p>
          <a:p>
            <a:endParaRPr lang="en-US" sz="4000" dirty="0"/>
          </a:p>
        </p:txBody>
      </p:sp>
    </p:spTree>
    <p:extLst>
      <p:ext uri="{BB962C8B-B14F-4D97-AF65-F5344CB8AC3E}">
        <p14:creationId xmlns:p14="http://schemas.microsoft.com/office/powerpoint/2010/main" val="27481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262743" y="620486"/>
            <a:ext cx="8229600" cy="1066800"/>
          </a:xfrm>
        </p:spPr>
        <p:txBody>
          <a:bodyPr>
            <a:normAutofit/>
          </a:bodyPr>
          <a:lstStyle/>
          <a:p>
            <a:r>
              <a:rPr lang="en-US" altLang="en-US" sz="4400" dirty="0">
                <a:latin typeface="Bookman Old Style" panose="02050604050505020204" pitchFamily="18" charset="0"/>
              </a:rPr>
              <a:t>Experimental Method</a:t>
            </a:r>
          </a:p>
        </p:txBody>
      </p:sp>
      <p:sp>
        <p:nvSpPr>
          <p:cNvPr id="3075" name="Rectangle 3"/>
          <p:cNvSpPr>
            <a:spLocks noGrp="1" noChangeArrowheads="1"/>
          </p:cNvSpPr>
          <p:nvPr>
            <p:ph type="body" idx="1"/>
          </p:nvPr>
        </p:nvSpPr>
        <p:spPr>
          <a:xfrm>
            <a:off x="1077686" y="1796144"/>
            <a:ext cx="10384971" cy="4463142"/>
          </a:xfrm>
        </p:spPr>
        <p:txBody>
          <a:bodyPr>
            <a:noAutofit/>
          </a:bodyPr>
          <a:lstStyle/>
          <a:p>
            <a:pPr>
              <a:buFont typeface="Wingdings" panose="05000000000000000000" pitchFamily="2" charset="2"/>
              <a:buChar char="v"/>
            </a:pPr>
            <a:r>
              <a:rPr lang="en-US" altLang="en-US" sz="3600" dirty="0">
                <a:latin typeface="Bookman Old Style" panose="02050604050505020204" pitchFamily="18" charset="0"/>
              </a:rPr>
              <a:t>Goal: To examine whether a specific variable influences or determine some aspect of  other specific </a:t>
            </a:r>
            <a:r>
              <a:rPr lang="en-US" altLang="en-US" sz="3600" dirty="0" smtClean="0">
                <a:latin typeface="Bookman Old Style" panose="02050604050505020204" pitchFamily="18" charset="0"/>
              </a:rPr>
              <a:t>variable</a:t>
            </a:r>
            <a:endParaRPr lang="en-US" altLang="en-US" sz="3600" dirty="0">
              <a:latin typeface="Bookman Old Style" panose="02050604050505020204" pitchFamily="18" charset="0"/>
            </a:endParaRPr>
          </a:p>
          <a:p>
            <a:pPr algn="ctr">
              <a:buFont typeface="Wingdings" panose="05000000000000000000" pitchFamily="2" charset="2"/>
              <a:buNone/>
            </a:pPr>
            <a:r>
              <a:rPr lang="en-US" altLang="en-US" sz="3600" dirty="0">
                <a:latin typeface="Bookman Old Style" panose="02050604050505020204" pitchFamily="18" charset="0"/>
              </a:rPr>
              <a:t>   </a:t>
            </a:r>
            <a:r>
              <a:rPr lang="en-US" altLang="en-US" sz="3600" dirty="0">
                <a:solidFill>
                  <a:srgbClr val="0070C0"/>
                </a:solidFill>
                <a:latin typeface="Bookman Old Style" panose="02050604050505020204" pitchFamily="18" charset="0"/>
              </a:rPr>
              <a:t>X                  Y</a:t>
            </a:r>
          </a:p>
          <a:p>
            <a:pPr algn="ctr">
              <a:buFont typeface="Wingdings" panose="05000000000000000000" pitchFamily="2" charset="2"/>
              <a:buNone/>
            </a:pPr>
            <a:r>
              <a:rPr lang="en-US" altLang="en-US" sz="3600" dirty="0">
                <a:solidFill>
                  <a:srgbClr val="0070C0"/>
                </a:solidFill>
                <a:latin typeface="Bookman Old Style" panose="02050604050505020204" pitchFamily="18" charset="0"/>
              </a:rPr>
              <a:t>   Cause             Effect</a:t>
            </a:r>
          </a:p>
          <a:p>
            <a:pPr algn="ctr">
              <a:buFont typeface="Wingdings" panose="05000000000000000000" pitchFamily="2" charset="2"/>
              <a:buNone/>
            </a:pPr>
            <a:r>
              <a:rPr lang="en-US" altLang="en-US" sz="3600" dirty="0">
                <a:solidFill>
                  <a:srgbClr val="0070C0"/>
                </a:solidFill>
                <a:latin typeface="Bookman Old Style" panose="02050604050505020204" pitchFamily="18" charset="0"/>
              </a:rPr>
              <a:t>   IV                  DV</a:t>
            </a:r>
          </a:p>
          <a:p>
            <a:pPr algn="ctr">
              <a:buFont typeface="Wingdings" panose="05000000000000000000" pitchFamily="2" charset="2"/>
              <a:buNone/>
            </a:pPr>
            <a:r>
              <a:rPr lang="en-US" altLang="en-US" sz="3600" dirty="0">
                <a:solidFill>
                  <a:srgbClr val="0070C0"/>
                </a:solidFill>
                <a:latin typeface="Bookman Old Style" panose="02050604050505020204" pitchFamily="18" charset="0"/>
              </a:rPr>
              <a:t>                </a:t>
            </a:r>
            <a:r>
              <a:rPr lang="en-US" altLang="en-US" sz="3600" dirty="0" smtClean="0">
                <a:solidFill>
                  <a:srgbClr val="0070C0"/>
                </a:solidFill>
                <a:latin typeface="Bookman Old Style" panose="02050604050505020204" pitchFamily="18" charset="0"/>
              </a:rPr>
              <a:t> Predictor       </a:t>
            </a:r>
            <a:r>
              <a:rPr lang="en-US" altLang="en-US" sz="3600" dirty="0">
                <a:solidFill>
                  <a:srgbClr val="0070C0"/>
                </a:solidFill>
                <a:latin typeface="Bookman Old Style" panose="02050604050505020204" pitchFamily="18" charset="0"/>
              </a:rPr>
              <a:t>Predicted </a:t>
            </a:r>
            <a:r>
              <a:rPr lang="en-US" altLang="en-US" sz="3600" dirty="0" err="1">
                <a:solidFill>
                  <a:srgbClr val="0070C0"/>
                </a:solidFill>
                <a:latin typeface="Bookman Old Style" panose="02050604050505020204" pitchFamily="18" charset="0"/>
              </a:rPr>
              <a:t>Behaviour</a:t>
            </a:r>
            <a:endParaRPr lang="en-US" altLang="en-US" sz="3600"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399982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337457" y="228601"/>
            <a:ext cx="11560629" cy="717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4400" u="sng" dirty="0">
                <a:latin typeface="Bookman Old Style" panose="02050604050505020204" pitchFamily="18" charset="0"/>
              </a:rPr>
              <a:t>Main Features of Experimental </a:t>
            </a:r>
            <a:r>
              <a:rPr lang="en-US" altLang="en-US" sz="4400" u="sng" dirty="0" smtClean="0">
                <a:latin typeface="Bookman Old Style" panose="02050604050505020204" pitchFamily="18" charset="0"/>
              </a:rPr>
              <a:t>Method</a:t>
            </a:r>
          </a:p>
          <a:p>
            <a:endParaRPr lang="en-US" altLang="en-US" sz="4400" u="sng" dirty="0">
              <a:latin typeface="Bookman Old Style" panose="02050604050505020204" pitchFamily="18" charset="0"/>
            </a:endParaRPr>
          </a:p>
          <a:p>
            <a:pPr lvl="1">
              <a:buSzPct val="80000"/>
              <a:buFont typeface="Wingdings" panose="05000000000000000000" pitchFamily="2" charset="2"/>
              <a:buChar char="v"/>
            </a:pPr>
            <a:r>
              <a:rPr lang="en-US" altLang="en-US" sz="3200" dirty="0">
                <a:latin typeface="Times New Roman" panose="02020603050405020304" pitchFamily="18" charset="0"/>
              </a:rPr>
              <a:t> </a:t>
            </a:r>
            <a:r>
              <a:rPr lang="en-US" altLang="en-US" sz="4000" dirty="0">
                <a:latin typeface="Times New Roman" panose="02020603050405020304" pitchFamily="18" charset="0"/>
              </a:rPr>
              <a:t>Hypothesis: Tentative solution of a research question</a:t>
            </a:r>
          </a:p>
          <a:p>
            <a:pPr lvl="2">
              <a:buSzPct val="80000"/>
              <a:buFont typeface="Wingdings" panose="05000000000000000000" pitchFamily="2" charset="2"/>
              <a:buChar char="v"/>
            </a:pPr>
            <a:r>
              <a:rPr lang="en-US" altLang="en-US" sz="4000" dirty="0">
                <a:latin typeface="Times New Roman" panose="02020603050405020304" pitchFamily="18" charset="0"/>
              </a:rPr>
              <a:t> </a:t>
            </a:r>
            <a:r>
              <a:rPr lang="en-US" altLang="en-US" sz="3600" dirty="0">
                <a:latin typeface="Times New Roman" panose="02020603050405020304" pitchFamily="18" charset="0"/>
              </a:rPr>
              <a:t>Null Hypothesis</a:t>
            </a:r>
          </a:p>
          <a:p>
            <a:pPr lvl="2">
              <a:buSzPct val="80000"/>
              <a:buFont typeface="Wingdings" panose="05000000000000000000" pitchFamily="2" charset="2"/>
              <a:buChar char="v"/>
            </a:pPr>
            <a:r>
              <a:rPr lang="en-US" altLang="en-US" sz="3600" dirty="0">
                <a:latin typeface="Times New Roman" panose="02020603050405020304" pitchFamily="18" charset="0"/>
              </a:rPr>
              <a:t> Experimental Hypothesis</a:t>
            </a:r>
          </a:p>
          <a:p>
            <a:pPr lvl="3">
              <a:buSzPct val="80000"/>
              <a:buFont typeface="Wingdings" panose="05000000000000000000" pitchFamily="2" charset="2"/>
              <a:buChar char="v"/>
            </a:pPr>
            <a:r>
              <a:rPr lang="en-US" altLang="en-US" sz="4000" dirty="0">
                <a:latin typeface="Times New Roman" panose="02020603050405020304" pitchFamily="18" charset="0"/>
              </a:rPr>
              <a:t> </a:t>
            </a:r>
            <a:r>
              <a:rPr lang="en-US" altLang="en-US" sz="3200" dirty="0">
                <a:latin typeface="Times New Roman" panose="02020603050405020304" pitchFamily="18" charset="0"/>
              </a:rPr>
              <a:t>Directional</a:t>
            </a:r>
          </a:p>
          <a:p>
            <a:pPr lvl="3">
              <a:buSzPct val="80000"/>
              <a:buFont typeface="Wingdings" panose="05000000000000000000" pitchFamily="2" charset="2"/>
              <a:buChar char="v"/>
            </a:pPr>
            <a:r>
              <a:rPr lang="en-US" altLang="en-US" sz="3200" dirty="0">
                <a:latin typeface="Times New Roman" panose="02020603050405020304" pitchFamily="18" charset="0"/>
              </a:rPr>
              <a:t> Non Directional</a:t>
            </a:r>
          </a:p>
          <a:p>
            <a:pPr lvl="3">
              <a:buSzPct val="80000"/>
              <a:buFont typeface="Wingdings" panose="05000000000000000000" pitchFamily="2" charset="2"/>
              <a:buChar char="v"/>
            </a:pPr>
            <a:endParaRPr lang="en-US" altLang="en-US" sz="2400" dirty="0">
              <a:latin typeface="Times New Roman" panose="02020603050405020304" pitchFamily="18" charset="0"/>
            </a:endParaRPr>
          </a:p>
          <a:p>
            <a:pPr lvl="1">
              <a:buSzPct val="80000"/>
              <a:buFont typeface="Wingdings" panose="05000000000000000000" pitchFamily="2" charset="2"/>
              <a:buChar char="v"/>
            </a:pPr>
            <a:endParaRPr lang="en-US" altLang="en-US" sz="2400" dirty="0" smtClean="0">
              <a:latin typeface="Times New Roman" panose="02020603050405020304" pitchFamily="18" charset="0"/>
            </a:endParaRPr>
          </a:p>
          <a:p>
            <a:pPr lvl="1">
              <a:buSzPct val="80000"/>
              <a:buFont typeface="Wingdings" panose="05000000000000000000" pitchFamily="2" charset="2"/>
              <a:buChar char="v"/>
            </a:pPr>
            <a:endParaRPr lang="en-US" altLang="en-US" sz="2400" dirty="0">
              <a:latin typeface="Times New Roman" panose="02020603050405020304" pitchFamily="18" charset="0"/>
            </a:endParaRPr>
          </a:p>
          <a:p>
            <a:pPr lvl="1">
              <a:buSzPct val="80000"/>
              <a:buFont typeface="Wingdings" panose="05000000000000000000" pitchFamily="2" charset="2"/>
              <a:buChar char="v"/>
            </a:pPr>
            <a:endParaRPr lang="en-US" altLang="en-US" sz="2400" dirty="0">
              <a:latin typeface="Times New Roman" panose="02020603050405020304" pitchFamily="18" charset="0"/>
            </a:endParaRPr>
          </a:p>
          <a:p>
            <a:pPr lvl="1">
              <a:buFont typeface="Wingdings" panose="05000000000000000000" pitchFamily="2" charset="2"/>
              <a:buChar char="v"/>
            </a:pPr>
            <a:endParaRPr lang="en-US" altLang="en-US" sz="2400" dirty="0">
              <a:latin typeface="Times New Roman" panose="02020603050405020304" pitchFamily="18" charset="0"/>
            </a:endParaRPr>
          </a:p>
          <a:p>
            <a:pPr lvl="1">
              <a:buFont typeface="Wingdings" panose="05000000000000000000" pitchFamily="2" charset="2"/>
              <a:buChar char="v"/>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3618398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857" y="239286"/>
            <a:ext cx="11419114" cy="6247864"/>
          </a:xfrm>
          <a:prstGeom prst="rect">
            <a:avLst/>
          </a:prstGeom>
        </p:spPr>
        <p:txBody>
          <a:bodyPr wrap="square">
            <a:spAutoFit/>
          </a:bodyPr>
          <a:lstStyle/>
          <a:p>
            <a:pPr lvl="1">
              <a:buSzPct val="80000"/>
              <a:buFont typeface="Wingdings" panose="05000000000000000000" pitchFamily="2" charset="2"/>
              <a:buChar char="v"/>
            </a:pPr>
            <a:r>
              <a:rPr lang="en-US" altLang="en-US" sz="4000" dirty="0">
                <a:latin typeface="Bookman Old Style" panose="02050604050505020204" pitchFamily="18" charset="0"/>
              </a:rPr>
              <a:t>Independent Variable (IV): The Variable that can be systematically varied by the researcher in a specified direction</a:t>
            </a:r>
          </a:p>
          <a:p>
            <a:pPr lvl="1">
              <a:buSzPct val="80000"/>
              <a:buFont typeface="Wingdings" panose="05000000000000000000" pitchFamily="2" charset="2"/>
              <a:buChar char="v"/>
            </a:pPr>
            <a:endParaRPr lang="en-US" altLang="en-US" sz="4000" dirty="0">
              <a:latin typeface="Bookman Old Style" panose="02050604050505020204" pitchFamily="18" charset="0"/>
            </a:endParaRPr>
          </a:p>
          <a:p>
            <a:pPr lvl="1">
              <a:buSzPct val="80000"/>
              <a:buFont typeface="Wingdings" panose="05000000000000000000" pitchFamily="2" charset="2"/>
              <a:buChar char="v"/>
            </a:pPr>
            <a:r>
              <a:rPr lang="en-US" altLang="en-US" sz="4000" dirty="0">
                <a:latin typeface="Bookman Old Style" panose="02050604050505020204" pitchFamily="18" charset="0"/>
              </a:rPr>
              <a:t>Dependent Variable: The variable that is measured</a:t>
            </a:r>
          </a:p>
          <a:p>
            <a:pPr lvl="1">
              <a:buSzPct val="80000"/>
              <a:buFont typeface="Wingdings" panose="05000000000000000000" pitchFamily="2" charset="2"/>
              <a:buChar char="v"/>
            </a:pPr>
            <a:endParaRPr lang="en-US" altLang="en-US" sz="4000" dirty="0">
              <a:latin typeface="Bookman Old Style" panose="02050604050505020204" pitchFamily="18" charset="0"/>
            </a:endParaRPr>
          </a:p>
          <a:p>
            <a:pPr lvl="1">
              <a:buSzPct val="80000"/>
              <a:buFont typeface="Wingdings" panose="05000000000000000000" pitchFamily="2" charset="2"/>
              <a:buChar char="v"/>
            </a:pPr>
            <a:r>
              <a:rPr lang="en-US" altLang="en-US" sz="4000" dirty="0">
                <a:latin typeface="Bookman Old Style" panose="02050604050505020204" pitchFamily="18" charset="0"/>
              </a:rPr>
              <a:t> Randomization: The possibility of assigning a subject to different treatment groups would be equal</a:t>
            </a:r>
          </a:p>
        </p:txBody>
      </p:sp>
    </p:spTree>
    <p:extLst>
      <p:ext uri="{BB962C8B-B14F-4D97-AF65-F5344CB8AC3E}">
        <p14:creationId xmlns:p14="http://schemas.microsoft.com/office/powerpoint/2010/main" val="239506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381000" y="130629"/>
            <a:ext cx="11658600" cy="86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buFont typeface="Wingdings" panose="05000000000000000000" pitchFamily="2" charset="2"/>
              <a:buChar char="v"/>
            </a:pPr>
            <a:r>
              <a:rPr lang="en-US" altLang="en-US" sz="3600" dirty="0">
                <a:latin typeface="Bookman Old Style" panose="02050604050505020204" pitchFamily="18" charset="0"/>
              </a:rPr>
              <a:t> Systematic Variation: Manipulation of IV in such a way so that variation in DV can be attributed to variation in IV</a:t>
            </a:r>
          </a:p>
          <a:p>
            <a:pPr lvl="1">
              <a:buFont typeface="Wingdings" panose="05000000000000000000" pitchFamily="2" charset="2"/>
              <a:buChar char="v"/>
            </a:pPr>
            <a:endParaRPr lang="en-US" altLang="en-US" sz="3600" dirty="0">
              <a:latin typeface="Bookman Old Style" panose="02050604050505020204" pitchFamily="18" charset="0"/>
            </a:endParaRPr>
          </a:p>
          <a:p>
            <a:pPr lvl="1">
              <a:buFont typeface="Wingdings" panose="05000000000000000000" pitchFamily="2" charset="2"/>
              <a:buChar char="v"/>
            </a:pPr>
            <a:r>
              <a:rPr lang="en-US" altLang="en-US" sz="3600" dirty="0">
                <a:latin typeface="Bookman Old Style" panose="02050604050505020204" pitchFamily="18" charset="0"/>
              </a:rPr>
              <a:t>Control: An experiment should contain a control group. Control group provides a baseline against which the effect of different independent treatment groups can be compared</a:t>
            </a:r>
          </a:p>
          <a:p>
            <a:pPr lvl="2">
              <a:buSzPct val="80000"/>
              <a:buFont typeface="Wingdings" panose="05000000000000000000" pitchFamily="2" charset="2"/>
              <a:buChar char="v"/>
            </a:pPr>
            <a:r>
              <a:rPr lang="en-US" altLang="en-US" sz="3600" dirty="0">
                <a:latin typeface="Bookman Old Style" panose="02050604050505020204" pitchFamily="18" charset="0"/>
              </a:rPr>
              <a:t> Controlling the extraneous variable</a:t>
            </a:r>
          </a:p>
          <a:p>
            <a:pPr lvl="2">
              <a:buSzPct val="80000"/>
              <a:buFont typeface="Wingdings" panose="05000000000000000000" pitchFamily="2" charset="2"/>
              <a:buNone/>
            </a:pPr>
            <a:endParaRPr lang="en-US" altLang="en-US" sz="3600" dirty="0">
              <a:latin typeface="Bookman Old Style" panose="02050604050505020204" pitchFamily="18" charset="0"/>
            </a:endParaRPr>
          </a:p>
          <a:p>
            <a:pPr lvl="1">
              <a:buFont typeface="Wingdings" panose="05000000000000000000" pitchFamily="2" charset="2"/>
              <a:buChar char="v"/>
            </a:pPr>
            <a:r>
              <a:rPr lang="en-US" altLang="en-US" sz="3600" dirty="0">
                <a:latin typeface="Bookman Old Style" panose="02050604050505020204" pitchFamily="18" charset="0"/>
              </a:rPr>
              <a:t>Replication: Repeated investigation should produce comparable results</a:t>
            </a:r>
          </a:p>
          <a:p>
            <a:pPr lvl="1">
              <a:buFont typeface="Wingdings" panose="05000000000000000000" pitchFamily="2" charset="2"/>
              <a:buChar char="v"/>
            </a:pPr>
            <a:endParaRPr lang="en-US" altLang="en-US" sz="3600" dirty="0">
              <a:latin typeface="Bookman Old Style" panose="02050604050505020204" pitchFamily="18" charset="0"/>
            </a:endParaRPr>
          </a:p>
          <a:p>
            <a:pPr lvl="1">
              <a:buFont typeface="Wingdings" panose="05000000000000000000" pitchFamily="2" charset="2"/>
              <a:buChar char="v"/>
            </a:pPr>
            <a:r>
              <a:rPr lang="en-US" altLang="en-US" sz="3600" dirty="0">
                <a:latin typeface="Bookman Old Style" panose="02050604050505020204" pitchFamily="18" charset="0"/>
              </a:rPr>
              <a:t>Drawing Conclusions</a:t>
            </a:r>
          </a:p>
          <a:p>
            <a:pPr lvl="1">
              <a:spcBef>
                <a:spcPct val="50000"/>
              </a:spcBef>
              <a:buSzPct val="80000"/>
              <a:buFont typeface="Wingdings" panose="05000000000000000000" pitchFamily="2" charset="2"/>
              <a:buChar char="v"/>
            </a:pPr>
            <a:endParaRPr lang="en-US" altLang="en-US" sz="3600" dirty="0">
              <a:latin typeface="Bookman Old Style" panose="02050604050505020204" pitchFamily="18" charset="0"/>
            </a:endParaRPr>
          </a:p>
        </p:txBody>
      </p:sp>
    </p:spTree>
    <p:extLst>
      <p:ext uri="{BB962C8B-B14F-4D97-AF65-F5344CB8AC3E}">
        <p14:creationId xmlns:p14="http://schemas.microsoft.com/office/powerpoint/2010/main" val="62978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ctrTitle"/>
          </p:nvPr>
        </p:nvSpPr>
        <p:spPr>
          <a:xfrm>
            <a:off x="2133600" y="228600"/>
            <a:ext cx="7772400" cy="685800"/>
          </a:xfrm>
        </p:spPr>
        <p:txBody>
          <a:bodyPr/>
          <a:lstStyle/>
          <a:p>
            <a:r>
              <a:rPr lang="en-US" altLang="en-US" sz="3600">
                <a:latin typeface="Times New Roman" panose="02020603050405020304" pitchFamily="18" charset="0"/>
              </a:rPr>
              <a:t>Experimental Design: An Example</a:t>
            </a:r>
          </a:p>
        </p:txBody>
      </p:sp>
      <p:sp>
        <p:nvSpPr>
          <p:cNvPr id="29702" name="Rectangle 6"/>
          <p:cNvSpPr>
            <a:spLocks noGrp="1" noChangeArrowheads="1"/>
          </p:cNvSpPr>
          <p:nvPr>
            <p:ph type="subTitle" idx="1"/>
          </p:nvPr>
        </p:nvSpPr>
        <p:spPr>
          <a:xfrm>
            <a:off x="2209800" y="1066800"/>
            <a:ext cx="8229600" cy="1752600"/>
          </a:xfrm>
        </p:spPr>
        <p:txBody>
          <a:bodyPr/>
          <a:lstStyle/>
          <a:p>
            <a:r>
              <a:rPr lang="en-US" altLang="en-US" dirty="0">
                <a:latin typeface="Times New Roman" panose="02020603050405020304" pitchFamily="18" charset="0"/>
              </a:rPr>
              <a:t>Population</a:t>
            </a:r>
          </a:p>
        </p:txBody>
      </p:sp>
      <p:sp>
        <p:nvSpPr>
          <p:cNvPr id="29703" name="Rectangle 7"/>
          <p:cNvSpPr>
            <a:spLocks noChangeArrowheads="1"/>
          </p:cNvSpPr>
          <p:nvPr/>
        </p:nvSpPr>
        <p:spPr bwMode="auto">
          <a:xfrm>
            <a:off x="5023757" y="1334033"/>
            <a:ext cx="2209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err="1">
                <a:latin typeface="Times New Roman" panose="02020603050405020304" pitchFamily="18" charset="0"/>
              </a:rPr>
              <a:t>B.Tech</a:t>
            </a:r>
            <a:r>
              <a:rPr lang="en-US" altLang="en-US" sz="2400" dirty="0">
                <a:latin typeface="Times New Roman" panose="02020603050405020304" pitchFamily="18" charset="0"/>
              </a:rPr>
              <a:t> Students</a:t>
            </a:r>
          </a:p>
        </p:txBody>
      </p:sp>
      <p:sp>
        <p:nvSpPr>
          <p:cNvPr id="29705" name="Rectangle 9"/>
          <p:cNvSpPr>
            <a:spLocks noChangeArrowheads="1"/>
          </p:cNvSpPr>
          <p:nvPr/>
        </p:nvSpPr>
        <p:spPr bwMode="auto">
          <a:xfrm>
            <a:off x="2656114" y="2100717"/>
            <a:ext cx="1815193"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latin typeface="Times New Roman" panose="02020603050405020304" pitchFamily="18" charset="0"/>
              </a:rPr>
              <a:t>Control Group</a:t>
            </a:r>
          </a:p>
        </p:txBody>
      </p:sp>
      <p:sp>
        <p:nvSpPr>
          <p:cNvPr id="29707" name="Rectangle 11"/>
          <p:cNvSpPr>
            <a:spLocks noChangeArrowheads="1"/>
          </p:cNvSpPr>
          <p:nvPr/>
        </p:nvSpPr>
        <p:spPr bwMode="auto">
          <a:xfrm>
            <a:off x="7652656" y="1883003"/>
            <a:ext cx="1883230" cy="75111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latin typeface="Times New Roman" panose="02020603050405020304" pitchFamily="18" charset="0"/>
              </a:rPr>
              <a:t>Experimental </a:t>
            </a:r>
          </a:p>
          <a:p>
            <a:pPr algn="ctr"/>
            <a:r>
              <a:rPr lang="en-US" altLang="en-US" sz="2400" dirty="0">
                <a:latin typeface="Times New Roman" panose="02020603050405020304" pitchFamily="18" charset="0"/>
              </a:rPr>
              <a:t>Group</a:t>
            </a:r>
          </a:p>
        </p:txBody>
      </p:sp>
      <p:sp>
        <p:nvSpPr>
          <p:cNvPr id="29708" name="Rectangle 12"/>
          <p:cNvSpPr>
            <a:spLocks noChangeArrowheads="1"/>
          </p:cNvSpPr>
          <p:nvPr/>
        </p:nvSpPr>
        <p:spPr bwMode="auto">
          <a:xfrm>
            <a:off x="2928257" y="2938917"/>
            <a:ext cx="1447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latin typeface="Times New Roman" panose="02020603050405020304" pitchFamily="18" charset="0"/>
              </a:rPr>
              <a:t>Self Study</a:t>
            </a:r>
          </a:p>
        </p:txBody>
      </p:sp>
      <p:sp>
        <p:nvSpPr>
          <p:cNvPr id="29709" name="Rectangle 13"/>
          <p:cNvSpPr>
            <a:spLocks noChangeArrowheads="1"/>
          </p:cNvSpPr>
          <p:nvPr/>
        </p:nvSpPr>
        <p:spPr bwMode="auto">
          <a:xfrm>
            <a:off x="2656114" y="5834517"/>
            <a:ext cx="1719943"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latin typeface="Times New Roman" panose="02020603050405020304" pitchFamily="18" charset="0"/>
              </a:rPr>
              <a:t>Success </a:t>
            </a:r>
            <a:r>
              <a:rPr lang="en-US" altLang="en-US" sz="2400" dirty="0" smtClean="0">
                <a:latin typeface="Times New Roman" panose="02020603050405020304" pitchFamily="18" charset="0"/>
              </a:rPr>
              <a:t>Rate</a:t>
            </a:r>
            <a:endParaRPr lang="en-US" altLang="en-US" sz="2400" dirty="0">
              <a:latin typeface="Times New Roman" panose="02020603050405020304" pitchFamily="18" charset="0"/>
            </a:endParaRPr>
          </a:p>
        </p:txBody>
      </p:sp>
      <p:sp>
        <p:nvSpPr>
          <p:cNvPr id="29710" name="Rectangle 14"/>
          <p:cNvSpPr>
            <a:spLocks noChangeArrowheads="1"/>
          </p:cNvSpPr>
          <p:nvPr/>
        </p:nvSpPr>
        <p:spPr bwMode="auto">
          <a:xfrm>
            <a:off x="2656114" y="4920117"/>
            <a:ext cx="1719943"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latin typeface="Times New Roman" panose="02020603050405020304" pitchFamily="18" charset="0"/>
              </a:rPr>
              <a:t>Performance</a:t>
            </a:r>
          </a:p>
        </p:txBody>
      </p:sp>
      <p:sp>
        <p:nvSpPr>
          <p:cNvPr id="29712" name="Rectangle 16"/>
          <p:cNvSpPr>
            <a:spLocks noChangeArrowheads="1"/>
          </p:cNvSpPr>
          <p:nvPr/>
        </p:nvSpPr>
        <p:spPr bwMode="auto">
          <a:xfrm>
            <a:off x="7652656" y="4920117"/>
            <a:ext cx="188323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latin typeface="Times New Roman" panose="02020603050405020304" pitchFamily="18" charset="0"/>
              </a:rPr>
              <a:t>Performance</a:t>
            </a:r>
          </a:p>
        </p:txBody>
      </p:sp>
      <p:sp>
        <p:nvSpPr>
          <p:cNvPr id="29713" name="Rectangle 17"/>
          <p:cNvSpPr>
            <a:spLocks noChangeArrowheads="1"/>
          </p:cNvSpPr>
          <p:nvPr/>
        </p:nvSpPr>
        <p:spPr bwMode="auto">
          <a:xfrm>
            <a:off x="7652657" y="3853317"/>
            <a:ext cx="1883229"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latin typeface="Times New Roman" panose="02020603050405020304" pitchFamily="18" charset="0"/>
              </a:rPr>
              <a:t>Coaching </a:t>
            </a:r>
          </a:p>
          <a:p>
            <a:pPr algn="ctr"/>
            <a:r>
              <a:rPr lang="en-US" altLang="en-US" sz="2400" dirty="0">
                <a:latin typeface="Times New Roman" panose="02020603050405020304" pitchFamily="18" charset="0"/>
              </a:rPr>
              <a:t>for a month</a:t>
            </a:r>
          </a:p>
        </p:txBody>
      </p:sp>
      <p:sp>
        <p:nvSpPr>
          <p:cNvPr id="29714" name="Rectangle 18"/>
          <p:cNvSpPr>
            <a:spLocks noChangeArrowheads="1"/>
          </p:cNvSpPr>
          <p:nvPr/>
        </p:nvSpPr>
        <p:spPr bwMode="auto">
          <a:xfrm>
            <a:off x="7652656" y="3015117"/>
            <a:ext cx="188323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latin typeface="Times New Roman" panose="02020603050405020304" pitchFamily="18" charset="0"/>
              </a:rPr>
              <a:t>S</a:t>
            </a:r>
            <a:r>
              <a:rPr lang="en-US" altLang="en-US" sz="2400" dirty="0" smtClean="0">
                <a:latin typeface="Times New Roman" panose="02020603050405020304" pitchFamily="18" charset="0"/>
              </a:rPr>
              <a:t>elf </a:t>
            </a:r>
            <a:r>
              <a:rPr lang="en-US" altLang="en-US" sz="2400" dirty="0">
                <a:latin typeface="Times New Roman" panose="02020603050405020304" pitchFamily="18" charset="0"/>
              </a:rPr>
              <a:t>Study</a:t>
            </a:r>
          </a:p>
        </p:txBody>
      </p:sp>
      <p:sp>
        <p:nvSpPr>
          <p:cNvPr id="29716" name="Line 20"/>
          <p:cNvSpPr>
            <a:spLocks noChangeShapeType="1"/>
          </p:cNvSpPr>
          <p:nvPr/>
        </p:nvSpPr>
        <p:spPr bwMode="auto">
          <a:xfrm>
            <a:off x="3614057" y="3396117"/>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7" name="Line 21"/>
          <p:cNvSpPr>
            <a:spLocks noChangeShapeType="1"/>
          </p:cNvSpPr>
          <p:nvPr/>
        </p:nvSpPr>
        <p:spPr bwMode="auto">
          <a:xfrm>
            <a:off x="3563710" y="5377317"/>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2" name="Line 26"/>
          <p:cNvSpPr>
            <a:spLocks noChangeShapeType="1"/>
          </p:cNvSpPr>
          <p:nvPr/>
        </p:nvSpPr>
        <p:spPr bwMode="auto">
          <a:xfrm>
            <a:off x="8567057" y="3472317"/>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4" name="Line 28"/>
          <p:cNvSpPr>
            <a:spLocks noChangeShapeType="1"/>
          </p:cNvSpPr>
          <p:nvPr/>
        </p:nvSpPr>
        <p:spPr bwMode="auto">
          <a:xfrm>
            <a:off x="8567057" y="5377317"/>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5" name="Line 29"/>
          <p:cNvSpPr>
            <a:spLocks noChangeShapeType="1"/>
          </p:cNvSpPr>
          <p:nvPr/>
        </p:nvSpPr>
        <p:spPr bwMode="auto">
          <a:xfrm>
            <a:off x="8567057" y="2634117"/>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6" name="Line 30"/>
          <p:cNvSpPr>
            <a:spLocks noChangeShapeType="1"/>
          </p:cNvSpPr>
          <p:nvPr/>
        </p:nvSpPr>
        <p:spPr bwMode="auto">
          <a:xfrm>
            <a:off x="3614057" y="2557917"/>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Text Box 33"/>
          <p:cNvSpPr txBox="1">
            <a:spLocks noChangeArrowheads="1"/>
          </p:cNvSpPr>
          <p:nvPr/>
        </p:nvSpPr>
        <p:spPr bwMode="auto">
          <a:xfrm>
            <a:off x="5776232" y="2195967"/>
            <a:ext cx="10919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rPr>
              <a:t>Groups</a:t>
            </a:r>
          </a:p>
        </p:txBody>
      </p:sp>
      <p:sp>
        <p:nvSpPr>
          <p:cNvPr id="29731" name="Text Box 35"/>
          <p:cNvSpPr txBox="1">
            <a:spLocks noChangeArrowheads="1"/>
          </p:cNvSpPr>
          <p:nvPr/>
        </p:nvSpPr>
        <p:spPr bwMode="auto">
          <a:xfrm>
            <a:off x="5721803" y="3004005"/>
            <a:ext cx="11688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latin typeface="Times New Roman" panose="02020603050405020304" pitchFamily="18" charset="0"/>
              </a:rPr>
              <a:t>Pretest</a:t>
            </a:r>
          </a:p>
        </p:txBody>
      </p:sp>
      <p:sp>
        <p:nvSpPr>
          <p:cNvPr id="29732" name="Text Box 36"/>
          <p:cNvSpPr txBox="1">
            <a:spLocks noChangeArrowheads="1"/>
          </p:cNvSpPr>
          <p:nvPr/>
        </p:nvSpPr>
        <p:spPr bwMode="auto">
          <a:xfrm>
            <a:off x="4439271" y="3902669"/>
            <a:ext cx="31610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rPr>
              <a:t>Experimental Treatment</a:t>
            </a:r>
          </a:p>
        </p:txBody>
      </p:sp>
      <p:sp>
        <p:nvSpPr>
          <p:cNvPr id="29733" name="Text Box 37"/>
          <p:cNvSpPr txBox="1">
            <a:spLocks noChangeArrowheads="1"/>
          </p:cNvSpPr>
          <p:nvPr/>
        </p:nvSpPr>
        <p:spPr bwMode="auto">
          <a:xfrm>
            <a:off x="5290458" y="5010604"/>
            <a:ext cx="1676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smtClean="0">
                <a:latin typeface="Times New Roman" panose="02020603050405020304" pitchFamily="18" charset="0"/>
              </a:rPr>
              <a:t>Post-Test</a:t>
            </a:r>
            <a:endParaRPr lang="en-US" altLang="en-US" sz="2400" dirty="0">
              <a:latin typeface="Times New Roman" panose="02020603050405020304" pitchFamily="18" charset="0"/>
            </a:endParaRPr>
          </a:p>
        </p:txBody>
      </p:sp>
      <p:sp>
        <p:nvSpPr>
          <p:cNvPr id="29734" name="Text Box 38"/>
          <p:cNvSpPr txBox="1">
            <a:spLocks noChangeArrowheads="1"/>
          </p:cNvSpPr>
          <p:nvPr/>
        </p:nvSpPr>
        <p:spPr bwMode="auto">
          <a:xfrm>
            <a:off x="4833078" y="5887706"/>
            <a:ext cx="25911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latin typeface="Times New Roman" panose="02020603050405020304" pitchFamily="18" charset="0"/>
              </a:rPr>
              <a:t>Post Test – Pre Test</a:t>
            </a:r>
            <a:endParaRPr lang="en-US" altLang="en-US" sz="2400" dirty="0">
              <a:latin typeface="Times New Roman" panose="02020603050405020304" pitchFamily="18" charset="0"/>
            </a:endParaRPr>
          </a:p>
        </p:txBody>
      </p:sp>
      <p:sp>
        <p:nvSpPr>
          <p:cNvPr id="29740" name="Rectangle 44"/>
          <p:cNvSpPr>
            <a:spLocks noChangeArrowheads="1"/>
          </p:cNvSpPr>
          <p:nvPr/>
        </p:nvSpPr>
        <p:spPr bwMode="auto">
          <a:xfrm>
            <a:off x="7652656" y="5834517"/>
            <a:ext cx="1883229"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latin typeface="Times New Roman" panose="02020603050405020304" pitchFamily="18" charset="0"/>
              </a:rPr>
              <a:t>Success rate</a:t>
            </a:r>
          </a:p>
        </p:txBody>
      </p:sp>
      <p:sp>
        <p:nvSpPr>
          <p:cNvPr id="29741" name="Line 45"/>
          <p:cNvSpPr>
            <a:spLocks noChangeShapeType="1"/>
          </p:cNvSpPr>
          <p:nvPr/>
        </p:nvSpPr>
        <p:spPr bwMode="auto">
          <a:xfrm>
            <a:off x="8567057" y="4539117"/>
            <a:ext cx="0" cy="3809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81757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en-US" sz="4000" dirty="0" smtClean="0">
                <a:latin typeface="Bookman Old Style" panose="02050604050505020204" pitchFamily="18" charset="0"/>
                <a:ea typeface="ＭＳ Ｐゴシック" panose="020B0600070205080204" pitchFamily="34" charset="-128"/>
              </a:rPr>
              <a:t>Lets brainstorm regarding what you all think a psychologist study?</a:t>
            </a:r>
            <a:endParaRPr lang="en-US" altLang="en-US" sz="4000" dirty="0">
              <a:latin typeface="Bookman Old Style" panose="02050604050505020204" pitchFamily="18" charset="0"/>
              <a:ea typeface="ＭＳ Ｐゴシック" panose="020B0600070205080204" pitchFamily="34" charset="-128"/>
            </a:endParaRPr>
          </a:p>
          <a:p>
            <a:endParaRPr lang="en-US" sz="4000" dirty="0">
              <a:latin typeface="Bookman Old Style" panose="02050604050505020204" pitchFamily="18" charset="0"/>
            </a:endParaRPr>
          </a:p>
        </p:txBody>
      </p:sp>
    </p:spTree>
    <p:extLst>
      <p:ext uri="{BB962C8B-B14F-4D97-AF65-F5344CB8AC3E}">
        <p14:creationId xmlns:p14="http://schemas.microsoft.com/office/powerpoint/2010/main" val="122002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Grp="1" noChangeArrowheads="1"/>
          </p:cNvSpPr>
          <p:nvPr>
            <p:ph idx="1"/>
          </p:nvPr>
        </p:nvSpPr>
        <p:spPr bwMode="auto">
          <a:xfrm>
            <a:off x="6239435" y="1845734"/>
            <a:ext cx="4948517" cy="402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dirty="0">
                <a:latin typeface="Bookman Old Style" panose="02050604050505020204" pitchFamily="18" charset="0"/>
              </a:rPr>
              <a:t>Go to the horoscope section of the newspaper and read your horoscope</a:t>
            </a:r>
            <a:r>
              <a:rPr lang="en-US" altLang="en-US" sz="3600" dirty="0" smtClean="0">
                <a:latin typeface="Bookman Old Style" panose="02050604050505020204" pitchFamily="18" charset="0"/>
              </a:rPr>
              <a:t>.</a:t>
            </a:r>
          </a:p>
          <a:p>
            <a:pPr marL="0" indent="0" eaLnBrk="1" hangingPunct="1">
              <a:buNone/>
            </a:pPr>
            <a:endParaRPr lang="en-US" altLang="en-US" sz="3600" dirty="0">
              <a:latin typeface="Bookman Old Style" panose="02050604050505020204" pitchFamily="18" charset="0"/>
            </a:endParaRPr>
          </a:p>
          <a:p>
            <a:pPr eaLnBrk="1" hangingPunct="1"/>
            <a:r>
              <a:rPr lang="en-US" altLang="en-US" sz="3600" dirty="0">
                <a:latin typeface="Bookman Old Style" panose="02050604050505020204" pitchFamily="18" charset="0"/>
              </a:rPr>
              <a:t>Observations?</a:t>
            </a:r>
          </a:p>
        </p:txBody>
      </p:sp>
      <p:sp>
        <p:nvSpPr>
          <p:cNvPr id="5" name="AutoShape 2" descr="Image result for horoscop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horoscop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097280" y="1845734"/>
            <a:ext cx="5002305" cy="4135518"/>
          </a:xfrm>
          <a:prstGeom prst="rect">
            <a:avLst/>
          </a:prstGeom>
        </p:spPr>
      </p:pic>
    </p:spTree>
    <p:extLst>
      <p:ext uri="{BB962C8B-B14F-4D97-AF65-F5344CB8AC3E}">
        <p14:creationId xmlns:p14="http://schemas.microsoft.com/office/powerpoint/2010/main" val="321121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Bookman Old Style" panose="02050604050505020204" pitchFamily="18" charset="0"/>
              </a:rPr>
              <a:t>Psychology</a:t>
            </a:r>
            <a:endParaRPr lang="en-US" sz="4400" dirty="0">
              <a:latin typeface="Bookman Old Style" panose="02050604050505020204" pitchFamily="18" charset="0"/>
            </a:endParaRPr>
          </a:p>
        </p:txBody>
      </p:sp>
      <p:sp>
        <p:nvSpPr>
          <p:cNvPr id="3" name="Content Placeholder 2"/>
          <p:cNvSpPr>
            <a:spLocks noGrp="1"/>
          </p:cNvSpPr>
          <p:nvPr>
            <p:ph idx="1"/>
          </p:nvPr>
        </p:nvSpPr>
        <p:spPr>
          <a:xfrm>
            <a:off x="-78378" y="1823963"/>
            <a:ext cx="10942320" cy="4023360"/>
          </a:xfrm>
        </p:spPr>
        <p:txBody>
          <a:bodyPr>
            <a:normAutofit/>
          </a:bodyPr>
          <a:lstStyle/>
          <a:p>
            <a:pPr marL="1371600" lvl="3" indent="0" fontAlgn="base">
              <a:lnSpc>
                <a:spcPct val="100000"/>
              </a:lnSpc>
              <a:spcBef>
                <a:spcPct val="20000"/>
              </a:spcBef>
              <a:spcAft>
                <a:spcPct val="0"/>
              </a:spcAft>
              <a:buClr>
                <a:srgbClr val="FFFFFF"/>
              </a:buClr>
              <a:buSzPct val="60000"/>
              <a:buNone/>
            </a:pPr>
            <a:endParaRPr lang="en-US" altLang="en-US" sz="3600" dirty="0" smtClean="0">
              <a:solidFill>
                <a:srgbClr val="0070C0"/>
              </a:solidFill>
              <a:latin typeface="Times New Roman"/>
            </a:endParaRPr>
          </a:p>
          <a:p>
            <a:pPr marL="1371600" lvl="3" indent="0" algn="ctr" fontAlgn="base">
              <a:lnSpc>
                <a:spcPct val="100000"/>
              </a:lnSpc>
              <a:spcBef>
                <a:spcPct val="20000"/>
              </a:spcBef>
              <a:spcAft>
                <a:spcPct val="0"/>
              </a:spcAft>
              <a:buClr>
                <a:srgbClr val="FFFFFF"/>
              </a:buClr>
              <a:buSzPct val="60000"/>
              <a:buNone/>
            </a:pPr>
            <a:r>
              <a:rPr lang="en-US" altLang="en-US" sz="4000" dirty="0" smtClean="0">
                <a:solidFill>
                  <a:srgbClr val="0070C0"/>
                </a:solidFill>
                <a:latin typeface="Times New Roman"/>
              </a:rPr>
              <a:t>Psychology </a:t>
            </a:r>
            <a:r>
              <a:rPr lang="en-US" altLang="en-US" sz="4000" dirty="0">
                <a:solidFill>
                  <a:srgbClr val="0070C0"/>
                </a:solidFill>
                <a:latin typeface="Times New Roman"/>
              </a:rPr>
              <a:t>is the science that studies </a:t>
            </a:r>
            <a:r>
              <a:rPr lang="en-US" altLang="en-US" sz="4000" dirty="0" smtClean="0">
                <a:solidFill>
                  <a:srgbClr val="0070C0"/>
                </a:solidFill>
                <a:latin typeface="Times New Roman"/>
              </a:rPr>
              <a:t>behavior </a:t>
            </a:r>
            <a:r>
              <a:rPr lang="en-US" altLang="en-US" sz="4000" dirty="0">
                <a:solidFill>
                  <a:srgbClr val="0070C0"/>
                </a:solidFill>
                <a:latin typeface="Times New Roman"/>
              </a:rPr>
              <a:t>and the physiological and mental </a:t>
            </a:r>
            <a:r>
              <a:rPr lang="en-US" altLang="en-US" sz="4000" dirty="0" smtClean="0">
                <a:solidFill>
                  <a:srgbClr val="0070C0"/>
                </a:solidFill>
                <a:latin typeface="Times New Roman"/>
              </a:rPr>
              <a:t>processes </a:t>
            </a:r>
            <a:r>
              <a:rPr lang="en-US" altLang="en-US" sz="4000" dirty="0">
                <a:solidFill>
                  <a:srgbClr val="0070C0"/>
                </a:solidFill>
                <a:latin typeface="Times New Roman"/>
              </a:rPr>
              <a:t>that underlie it, and it is the profession that applies the accumulated knowledge of this science to practical problems  </a:t>
            </a:r>
          </a:p>
          <a:p>
            <a:pPr algn="ctr"/>
            <a:endParaRPr lang="en-US" sz="3600" dirty="0">
              <a:solidFill>
                <a:srgbClr val="0070C0"/>
              </a:solidFill>
            </a:endParaRPr>
          </a:p>
        </p:txBody>
      </p:sp>
    </p:spTree>
    <p:extLst>
      <p:ext uri="{BB962C8B-B14F-4D97-AF65-F5344CB8AC3E}">
        <p14:creationId xmlns:p14="http://schemas.microsoft.com/office/powerpoint/2010/main" val="3024395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645459" y="178298"/>
            <a:ext cx="10703858" cy="2780055"/>
          </a:xfrm>
          <a:prstGeom prst="rect">
            <a:avLst/>
          </a:prstGeom>
          <a:solidFill>
            <a:srgbClr val="E0E9ED"/>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Aft>
                <a:spcPct val="25000"/>
              </a:spcAft>
            </a:pPr>
            <a:r>
              <a:rPr lang="en-US" altLang="en-US" b="1" dirty="0">
                <a:solidFill>
                  <a:srgbClr val="BF0000"/>
                </a:solidFill>
                <a:latin typeface="Bookman Old Style" panose="02050604050505020204" pitchFamily="18" charset="0"/>
              </a:rPr>
              <a:t>The Barnum Effect</a:t>
            </a:r>
            <a:endParaRPr lang="en-US" altLang="en-US" dirty="0">
              <a:latin typeface="Bookman Old Style" panose="02050604050505020204" pitchFamily="18" charset="0"/>
            </a:endParaRPr>
          </a:p>
          <a:p>
            <a:pPr eaLnBrk="1" hangingPunct="1">
              <a:lnSpc>
                <a:spcPct val="100000"/>
              </a:lnSpc>
              <a:spcAft>
                <a:spcPct val="25000"/>
              </a:spcAft>
            </a:pPr>
            <a:r>
              <a:rPr lang="en-US" altLang="en-US" dirty="0">
                <a:latin typeface="Bookman Old Style" panose="02050604050505020204" pitchFamily="18" charset="0"/>
              </a:rPr>
              <a:t>The tendency to believe general personality reports such as horoscopes. Named after P.T. Barnum, who once said a good circus should “have something for everyone.” Horoscopes work the same way. </a:t>
            </a:r>
          </a:p>
        </p:txBody>
      </p:sp>
      <p:sp>
        <p:nvSpPr>
          <p:cNvPr id="5" name="Text Box 4"/>
          <p:cNvSpPr txBox="1">
            <a:spLocks noChangeArrowheads="1"/>
          </p:cNvSpPr>
          <p:nvPr/>
        </p:nvSpPr>
        <p:spPr bwMode="auto">
          <a:xfrm>
            <a:off x="645459" y="3581400"/>
            <a:ext cx="10703858" cy="2625762"/>
          </a:xfrm>
          <a:prstGeom prst="rect">
            <a:avLst/>
          </a:prstGeom>
          <a:solidFill>
            <a:srgbClr val="F9F5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Aft>
                <a:spcPct val="25000"/>
              </a:spcAft>
            </a:pPr>
            <a:r>
              <a:rPr lang="en-US" altLang="en-US" b="1" i="1" dirty="0">
                <a:solidFill>
                  <a:srgbClr val="BF0000"/>
                </a:solidFill>
                <a:latin typeface="Bookman Old Style" panose="02050604050505020204" pitchFamily="18" charset="0"/>
              </a:rPr>
              <a:t>What do you think?</a:t>
            </a:r>
            <a:endParaRPr lang="en-US" altLang="en-US" b="1" i="1" dirty="0">
              <a:latin typeface="Bookman Old Style" panose="02050604050505020204" pitchFamily="18" charset="0"/>
            </a:endParaRPr>
          </a:p>
          <a:p>
            <a:pPr eaLnBrk="1" hangingPunct="1">
              <a:lnSpc>
                <a:spcPct val="100000"/>
              </a:lnSpc>
              <a:spcAft>
                <a:spcPct val="25000"/>
              </a:spcAft>
              <a:buFontTx/>
              <a:buChar char="•"/>
            </a:pPr>
            <a:r>
              <a:rPr lang="en-US" altLang="en-US" dirty="0">
                <a:latin typeface="Bookman Old Style" panose="02050604050505020204" pitchFamily="18" charset="0"/>
              </a:rPr>
              <a:t>What is the basic way in which psychology differs from false sciences?</a:t>
            </a:r>
          </a:p>
          <a:p>
            <a:pPr eaLnBrk="1" hangingPunct="1">
              <a:lnSpc>
                <a:spcPct val="100000"/>
              </a:lnSpc>
              <a:spcAft>
                <a:spcPct val="25000"/>
              </a:spcAft>
              <a:buFontTx/>
              <a:buChar char="•"/>
            </a:pPr>
            <a:r>
              <a:rPr lang="en-US" altLang="en-US" dirty="0">
                <a:latin typeface="Bookman Old Style" panose="02050604050505020204" pitchFamily="18" charset="0"/>
              </a:rPr>
              <a:t>Why do you think false sciences are so widespread?</a:t>
            </a:r>
          </a:p>
        </p:txBody>
      </p:sp>
    </p:spTree>
    <p:extLst>
      <p:ext uri="{BB962C8B-B14F-4D97-AF65-F5344CB8AC3E}">
        <p14:creationId xmlns:p14="http://schemas.microsoft.com/office/powerpoint/2010/main" val="39779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idx="1"/>
          </p:nvPr>
        </p:nvSpPr>
        <p:spPr bwMode="auto">
          <a:xfrm>
            <a:off x="1065007" y="791485"/>
            <a:ext cx="10176734" cy="89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marL="0" indent="0" eaLnBrk="1" hangingPunct="1">
              <a:lnSpc>
                <a:spcPct val="100000"/>
              </a:lnSpc>
              <a:spcBef>
                <a:spcPct val="0"/>
              </a:spcBef>
              <a:buNone/>
            </a:pPr>
            <a:r>
              <a:rPr lang="en-US" altLang="en-US" sz="4000" b="1" dirty="0" smtClean="0">
                <a:solidFill>
                  <a:srgbClr val="073499"/>
                </a:solidFill>
                <a:latin typeface="Bookman Old Style" panose="02050604050505020204" pitchFamily="18" charset="0"/>
              </a:rPr>
              <a:t> </a:t>
            </a:r>
            <a:r>
              <a:rPr lang="en-US" altLang="en-US" sz="4000" b="1" dirty="0">
                <a:solidFill>
                  <a:srgbClr val="073499"/>
                </a:solidFill>
                <a:latin typeface="Bookman Old Style" panose="02050604050505020204" pitchFamily="18" charset="0"/>
              </a:rPr>
              <a:t>A Social </a:t>
            </a:r>
            <a:r>
              <a:rPr lang="en-US" altLang="en-US" sz="4000" b="1" dirty="0" smtClean="0">
                <a:solidFill>
                  <a:srgbClr val="073499"/>
                </a:solidFill>
                <a:latin typeface="Bookman Old Style" panose="02050604050505020204" pitchFamily="18" charset="0"/>
              </a:rPr>
              <a:t>Science vs</a:t>
            </a:r>
            <a:r>
              <a:rPr lang="en-US" altLang="en-US" sz="4000" b="1" dirty="0">
                <a:solidFill>
                  <a:srgbClr val="073499"/>
                </a:solidFill>
                <a:latin typeface="Bookman Old Style" panose="02050604050505020204" pitchFamily="18" charset="0"/>
              </a:rPr>
              <a:t>. a False Science</a:t>
            </a:r>
            <a:br>
              <a:rPr lang="en-US" altLang="en-US" sz="4000" b="1" dirty="0">
                <a:solidFill>
                  <a:srgbClr val="073499"/>
                </a:solidFill>
                <a:latin typeface="Bookman Old Style" panose="02050604050505020204" pitchFamily="18" charset="0"/>
              </a:rPr>
            </a:br>
            <a:endParaRPr lang="en-US" altLang="en-US" sz="4000" b="1" dirty="0">
              <a:solidFill>
                <a:srgbClr val="FFCC00"/>
              </a:solidFill>
              <a:latin typeface="Bookman Old Style" panose="02050604050505020204" pitchFamily="18" charset="0"/>
            </a:endParaRPr>
          </a:p>
        </p:txBody>
      </p:sp>
      <p:sp>
        <p:nvSpPr>
          <p:cNvPr id="5" name="Text Box 2"/>
          <p:cNvSpPr txBox="1">
            <a:spLocks noChangeArrowheads="1"/>
          </p:cNvSpPr>
          <p:nvPr/>
        </p:nvSpPr>
        <p:spPr bwMode="auto">
          <a:xfrm>
            <a:off x="1355464" y="1922929"/>
            <a:ext cx="9606578" cy="3520439"/>
          </a:xfrm>
          <a:prstGeom prst="rect">
            <a:avLst/>
          </a:prstGeom>
          <a:solidFill>
            <a:srgbClr val="F9F5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20000"/>
              </a:lnSpc>
            </a:pPr>
            <a:r>
              <a:rPr lang="en-US" altLang="en-US" sz="3600" dirty="0"/>
              <a:t>Psychology is a </a:t>
            </a:r>
            <a:r>
              <a:rPr lang="en-US" altLang="en-US" sz="3600" b="1" dirty="0">
                <a:solidFill>
                  <a:srgbClr val="C00000"/>
                </a:solidFill>
              </a:rPr>
              <a:t>social science</a:t>
            </a:r>
            <a:r>
              <a:rPr lang="en-US" altLang="en-US" sz="3600" dirty="0"/>
              <a:t> based on verifiable evidence and theories that are tested according to the scientific method. </a:t>
            </a:r>
            <a:r>
              <a:rPr lang="en-US" altLang="en-US" sz="3600" b="1" dirty="0">
                <a:solidFill>
                  <a:srgbClr val="C00000"/>
                </a:solidFill>
              </a:rPr>
              <a:t>False sciences</a:t>
            </a:r>
            <a:r>
              <a:rPr lang="en-US" altLang="en-US" sz="3600" dirty="0"/>
              <a:t>, on the other hand, do not rely on verifiable evidence.</a:t>
            </a:r>
          </a:p>
        </p:txBody>
      </p:sp>
    </p:spTree>
    <p:extLst>
      <p:ext uri="{BB962C8B-B14F-4D97-AF65-F5344CB8AC3E}">
        <p14:creationId xmlns:p14="http://schemas.microsoft.com/office/powerpoint/2010/main" val="3050826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0"/>
            <a:ext cx="11190515" cy="6313714"/>
          </a:xfrm>
        </p:spPr>
        <p:txBody>
          <a:bodyPr>
            <a:normAutofit fontScale="25000" lnSpcReduction="20000"/>
          </a:bodyPr>
          <a:lstStyle/>
          <a:p>
            <a:pPr>
              <a:lnSpc>
                <a:spcPct val="80000"/>
              </a:lnSpc>
              <a:buFont typeface="Wingdings" panose="05000000000000000000" pitchFamily="2" charset="2"/>
              <a:buChar char="v"/>
            </a:pPr>
            <a:endParaRPr lang="en-US" altLang="en-US" sz="9600" dirty="0" smtClean="0">
              <a:latin typeface="Bookman Old Style" panose="02050604050505020204" pitchFamily="18" charset="0"/>
            </a:endParaRPr>
          </a:p>
          <a:p>
            <a:pPr marL="0" indent="0">
              <a:lnSpc>
                <a:spcPct val="170000"/>
              </a:lnSpc>
              <a:buNone/>
            </a:pPr>
            <a:r>
              <a:rPr lang="en-US" altLang="en-US" sz="17600" dirty="0" smtClean="0">
                <a:latin typeface="Bookman Old Style" panose="02050604050505020204" pitchFamily="18" charset="0"/>
              </a:rPr>
              <a:t>Correlational </a:t>
            </a:r>
            <a:r>
              <a:rPr lang="en-US" altLang="en-US" sz="17600" dirty="0">
                <a:latin typeface="Bookman Old Style" panose="02050604050505020204" pitchFamily="18" charset="0"/>
              </a:rPr>
              <a:t>Research</a:t>
            </a:r>
            <a:endParaRPr lang="en-US" altLang="en-US" sz="17600" dirty="0" smtClean="0">
              <a:latin typeface="Bookman Old Style" panose="02050604050505020204" pitchFamily="18" charset="0"/>
            </a:endParaRPr>
          </a:p>
          <a:p>
            <a:pPr>
              <a:lnSpc>
                <a:spcPct val="120000"/>
              </a:lnSpc>
              <a:buFont typeface="Wingdings" panose="05000000000000000000" pitchFamily="2" charset="2"/>
              <a:buChar char="v"/>
            </a:pPr>
            <a:endParaRPr lang="en-US" altLang="en-US" sz="14400" dirty="0" smtClean="0">
              <a:latin typeface="Bookman Old Style" panose="02050604050505020204" pitchFamily="18" charset="0"/>
            </a:endParaRPr>
          </a:p>
          <a:p>
            <a:pPr>
              <a:lnSpc>
                <a:spcPct val="120000"/>
              </a:lnSpc>
              <a:buFont typeface="Wingdings" panose="05000000000000000000" pitchFamily="2" charset="2"/>
              <a:buChar char="v"/>
            </a:pPr>
            <a:r>
              <a:rPr lang="en-US" altLang="en-US" sz="14400" dirty="0" smtClean="0">
                <a:latin typeface="Bookman Old Style" panose="02050604050505020204" pitchFamily="18" charset="0"/>
              </a:rPr>
              <a:t>It </a:t>
            </a:r>
            <a:r>
              <a:rPr lang="en-US" altLang="en-US" sz="14400" dirty="0">
                <a:latin typeface="Bookman Old Style" panose="02050604050505020204" pitchFamily="18" charset="0"/>
              </a:rPr>
              <a:t>focuses upon studying the research problems in real life </a:t>
            </a:r>
            <a:r>
              <a:rPr lang="en-US" altLang="en-US" sz="14400" dirty="0" smtClean="0">
                <a:latin typeface="Bookman Old Style" panose="02050604050505020204" pitchFamily="18" charset="0"/>
              </a:rPr>
              <a:t>setting</a:t>
            </a:r>
            <a:endParaRPr lang="en-US" altLang="en-US" sz="14400" dirty="0">
              <a:latin typeface="Bookman Old Style" panose="02050604050505020204" pitchFamily="18" charset="0"/>
            </a:endParaRPr>
          </a:p>
          <a:p>
            <a:pPr>
              <a:lnSpc>
                <a:spcPct val="120000"/>
              </a:lnSpc>
              <a:buFont typeface="Wingdings" panose="05000000000000000000" pitchFamily="2" charset="2"/>
              <a:buChar char="v"/>
            </a:pPr>
            <a:r>
              <a:rPr lang="en-US" altLang="en-US" sz="14400" dirty="0" smtClean="0">
                <a:latin typeface="Bookman Old Style" panose="02050604050505020204" pitchFamily="18" charset="0"/>
              </a:rPr>
              <a:t>Used </a:t>
            </a:r>
            <a:r>
              <a:rPr lang="en-US" altLang="en-US" sz="14400" dirty="0">
                <a:latin typeface="Bookman Old Style" panose="02050604050505020204" pitchFamily="18" charset="0"/>
              </a:rPr>
              <a:t>when systematic variation in one variable is not  </a:t>
            </a:r>
            <a:r>
              <a:rPr lang="en-US" altLang="en-US" sz="14400" dirty="0" smtClean="0">
                <a:latin typeface="Bookman Old Style" panose="02050604050505020204" pitchFamily="18" charset="0"/>
              </a:rPr>
              <a:t>impossible</a:t>
            </a:r>
            <a:endParaRPr lang="en-US" altLang="en-US" sz="14400" dirty="0">
              <a:latin typeface="Bookman Old Style" panose="02050604050505020204" pitchFamily="18" charset="0"/>
            </a:endParaRPr>
          </a:p>
          <a:p>
            <a:pPr>
              <a:lnSpc>
                <a:spcPct val="120000"/>
              </a:lnSpc>
              <a:buFont typeface="Wingdings" panose="05000000000000000000" pitchFamily="2" charset="2"/>
              <a:buChar char="v"/>
            </a:pPr>
            <a:r>
              <a:rPr lang="en-US" altLang="en-US" sz="14400" dirty="0">
                <a:latin typeface="Bookman Old Style" panose="02050604050505020204" pitchFamily="18" charset="0"/>
              </a:rPr>
              <a:t>Ethical issues: </a:t>
            </a:r>
            <a:r>
              <a:rPr lang="en-US" altLang="en-US" sz="14400" dirty="0" smtClean="0">
                <a:latin typeface="Bookman Old Style" panose="02050604050505020204" pitchFamily="18" charset="0"/>
              </a:rPr>
              <a:t>e.g., Exposure </a:t>
            </a:r>
            <a:r>
              <a:rPr lang="en-US" altLang="en-US" sz="14400" dirty="0">
                <a:latin typeface="Bookman Old Style" panose="02050604050505020204" pitchFamily="18" charset="0"/>
              </a:rPr>
              <a:t>to violence and Aggression</a:t>
            </a:r>
          </a:p>
          <a:p>
            <a:pPr>
              <a:lnSpc>
                <a:spcPct val="170000"/>
              </a:lnSpc>
              <a:buFont typeface="Wingdings" panose="05000000000000000000" pitchFamily="2" charset="2"/>
              <a:buChar char="v"/>
            </a:pPr>
            <a:endParaRPr lang="en-US" altLang="en-US" sz="14400" dirty="0">
              <a:latin typeface="Bookman Old Style" panose="02050604050505020204" pitchFamily="18" charset="0"/>
            </a:endParaRPr>
          </a:p>
          <a:p>
            <a:pPr>
              <a:lnSpc>
                <a:spcPct val="80000"/>
              </a:lnSpc>
              <a:buFont typeface="Wingdings" panose="05000000000000000000" pitchFamily="2" charset="2"/>
              <a:buChar char="v"/>
            </a:pPr>
            <a:endParaRPr lang="en-US" altLang="en-US" sz="800" dirty="0">
              <a:latin typeface="Times New Roman" panose="02020603050405020304" pitchFamily="18" charset="0"/>
            </a:endParaRPr>
          </a:p>
          <a:p>
            <a:pPr>
              <a:lnSpc>
                <a:spcPct val="80000"/>
              </a:lnSpc>
              <a:buFont typeface="Wingdings" panose="05000000000000000000" pitchFamily="2" charset="2"/>
              <a:buChar char="v"/>
            </a:pPr>
            <a:endParaRPr lang="en-US" altLang="en-US" sz="800" dirty="0">
              <a:latin typeface="Times New Roman" panose="02020603050405020304" pitchFamily="18" charset="0"/>
            </a:endParaRPr>
          </a:p>
          <a:p>
            <a:pPr>
              <a:lnSpc>
                <a:spcPct val="80000"/>
              </a:lnSpc>
              <a:buFont typeface="Wingdings" panose="05000000000000000000" pitchFamily="2" charset="2"/>
              <a:buChar char="v"/>
            </a:pPr>
            <a:endParaRPr lang="en-US" altLang="en-US" sz="800" dirty="0">
              <a:latin typeface="Times New Roman" panose="02020603050405020304" pitchFamily="18" charset="0"/>
            </a:endParaRPr>
          </a:p>
          <a:p>
            <a:pPr>
              <a:lnSpc>
                <a:spcPct val="80000"/>
              </a:lnSpc>
              <a:buFont typeface="Wingdings" panose="05000000000000000000" pitchFamily="2" charset="2"/>
              <a:buChar char="v"/>
            </a:pPr>
            <a:endParaRPr lang="en-US" altLang="en-US" sz="800" dirty="0">
              <a:latin typeface="Times New Roman" panose="02020603050405020304" pitchFamily="18" charset="0"/>
            </a:endParaRPr>
          </a:p>
          <a:p>
            <a:pPr>
              <a:lnSpc>
                <a:spcPct val="80000"/>
              </a:lnSpc>
              <a:buFont typeface="Wingdings" panose="05000000000000000000" pitchFamily="2" charset="2"/>
              <a:buChar char="v"/>
            </a:pPr>
            <a:endParaRPr lang="en-US" altLang="en-US" sz="800" dirty="0">
              <a:latin typeface="Times New Roman" panose="02020603050405020304" pitchFamily="18" charset="0"/>
            </a:endParaRPr>
          </a:p>
          <a:p>
            <a:pPr>
              <a:lnSpc>
                <a:spcPct val="80000"/>
              </a:lnSpc>
              <a:buFont typeface="Wingdings" panose="05000000000000000000" pitchFamily="2" charset="2"/>
              <a:buChar char="v"/>
            </a:pPr>
            <a:endParaRPr lang="en-US" altLang="en-US" sz="100" dirty="0"/>
          </a:p>
          <a:p>
            <a:pPr>
              <a:lnSpc>
                <a:spcPct val="80000"/>
              </a:lnSpc>
              <a:buFont typeface="Wingdings" panose="05000000000000000000" pitchFamily="2" charset="2"/>
              <a:buChar char="v"/>
            </a:pPr>
            <a:endParaRPr lang="en-US" altLang="en-US" sz="100" dirty="0"/>
          </a:p>
          <a:p>
            <a:endParaRPr lang="en-US" dirty="0"/>
          </a:p>
        </p:txBody>
      </p:sp>
    </p:spTree>
    <p:extLst>
      <p:ext uri="{BB962C8B-B14F-4D97-AF65-F5344CB8AC3E}">
        <p14:creationId xmlns:p14="http://schemas.microsoft.com/office/powerpoint/2010/main" val="4294714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914400" y="1807028"/>
            <a:ext cx="10863941" cy="4648200"/>
          </a:xfrm>
        </p:spPr>
        <p:txBody>
          <a:bodyPr>
            <a:normAutofit fontScale="25000" lnSpcReduction="20000"/>
          </a:bodyPr>
          <a:lstStyle/>
          <a:p>
            <a:pPr>
              <a:lnSpc>
                <a:spcPct val="120000"/>
              </a:lnSpc>
              <a:buFont typeface="Wingdings" panose="05000000000000000000" pitchFamily="2" charset="2"/>
              <a:buChar char="v"/>
            </a:pPr>
            <a:r>
              <a:rPr lang="en-US" altLang="en-US" sz="16000" dirty="0">
                <a:latin typeface="Bookman Old Style" panose="02050604050505020204" pitchFamily="18" charset="0"/>
              </a:rPr>
              <a:t>A systematic observation of two or more </a:t>
            </a:r>
            <a:r>
              <a:rPr lang="en-US" altLang="en-US" sz="16000" dirty="0" smtClean="0">
                <a:latin typeface="Bookman Old Style" panose="02050604050505020204" pitchFamily="18" charset="0"/>
              </a:rPr>
              <a:t>variables</a:t>
            </a:r>
            <a:endParaRPr lang="en-US" altLang="en-US" sz="16000" dirty="0">
              <a:latin typeface="Bookman Old Style" panose="02050604050505020204" pitchFamily="18" charset="0"/>
            </a:endParaRPr>
          </a:p>
          <a:p>
            <a:pPr>
              <a:lnSpc>
                <a:spcPct val="120000"/>
              </a:lnSpc>
              <a:buFont typeface="Wingdings" panose="05000000000000000000" pitchFamily="2" charset="2"/>
              <a:buChar char="v"/>
            </a:pPr>
            <a:r>
              <a:rPr lang="en-US" altLang="en-US" sz="16000" dirty="0">
                <a:latin typeface="Bookman Old Style" panose="02050604050505020204" pitchFamily="18" charset="0"/>
              </a:rPr>
              <a:t>It aims to study whether changes in one variable are accompanied by changes in other </a:t>
            </a:r>
            <a:r>
              <a:rPr lang="en-US" altLang="en-US" sz="16000" dirty="0" smtClean="0">
                <a:latin typeface="Bookman Old Style" panose="02050604050505020204" pitchFamily="18" charset="0"/>
              </a:rPr>
              <a:t>variable</a:t>
            </a:r>
            <a:endParaRPr lang="en-US" altLang="en-US" sz="16000" dirty="0">
              <a:latin typeface="Bookman Old Style" panose="02050604050505020204" pitchFamily="18" charset="0"/>
            </a:endParaRPr>
          </a:p>
          <a:p>
            <a:pPr>
              <a:lnSpc>
                <a:spcPct val="170000"/>
              </a:lnSpc>
              <a:buFont typeface="Wingdings" panose="05000000000000000000" pitchFamily="2" charset="2"/>
              <a:buChar char="v"/>
            </a:pPr>
            <a:r>
              <a:rPr lang="en-US" altLang="en-US" sz="16000" dirty="0" smtClean="0">
                <a:latin typeface="Bookman Old Style" panose="02050604050505020204" pitchFamily="18" charset="0"/>
              </a:rPr>
              <a:t>Range </a:t>
            </a:r>
            <a:r>
              <a:rPr lang="en-US" altLang="en-US" sz="16000" dirty="0">
                <a:latin typeface="Bookman Old Style" panose="02050604050505020204" pitchFamily="18" charset="0"/>
              </a:rPr>
              <a:t>from +1 to -1</a:t>
            </a:r>
          </a:p>
          <a:p>
            <a:pPr>
              <a:lnSpc>
                <a:spcPct val="170000"/>
              </a:lnSpc>
              <a:buFont typeface="Wingdings" panose="05000000000000000000" pitchFamily="2" charset="2"/>
              <a:buChar char="v"/>
            </a:pPr>
            <a:endParaRPr lang="en-US" altLang="en-US" sz="16000" dirty="0">
              <a:latin typeface="Bookman Old Style" panose="02050604050505020204" pitchFamily="18" charset="0"/>
            </a:endParaRPr>
          </a:p>
          <a:p>
            <a:pPr>
              <a:lnSpc>
                <a:spcPct val="80000"/>
              </a:lnSpc>
              <a:buFont typeface="Wingdings" panose="05000000000000000000" pitchFamily="2" charset="2"/>
              <a:buChar char="v"/>
            </a:pPr>
            <a:endParaRPr lang="en-US" altLang="en-US" sz="12800" dirty="0">
              <a:latin typeface="Bookman Old Style" panose="02050604050505020204" pitchFamily="18" charset="0"/>
            </a:endParaRPr>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r>
              <a:rPr lang="en-US" altLang="en-US" sz="800" dirty="0"/>
              <a:t>.</a:t>
            </a:r>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endParaRPr lang="en-US" altLang="en-US" sz="800" dirty="0"/>
          </a:p>
          <a:p>
            <a:pPr>
              <a:lnSpc>
                <a:spcPct val="80000"/>
              </a:lnSpc>
              <a:buFont typeface="Wingdings" panose="05000000000000000000" pitchFamily="2" charset="2"/>
              <a:buChar char="v"/>
            </a:pPr>
            <a:r>
              <a:rPr lang="en-US" altLang="en-US" sz="800" dirty="0"/>
              <a:t>observation</a:t>
            </a:r>
          </a:p>
        </p:txBody>
      </p:sp>
    </p:spTree>
    <p:extLst>
      <p:ext uri="{BB962C8B-B14F-4D97-AF65-F5344CB8AC3E}">
        <p14:creationId xmlns:p14="http://schemas.microsoft.com/office/powerpoint/2010/main" val="861593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642257" y="412751"/>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anose="05000000000000000000" pitchFamily="2" charset="2"/>
              <a:buChar char="v"/>
            </a:pPr>
            <a:r>
              <a:rPr lang="en-US" altLang="en-US" sz="2800" dirty="0">
                <a:latin typeface="Times New Roman" panose="02020603050405020304" pitchFamily="18" charset="0"/>
              </a:rPr>
              <a:t> </a:t>
            </a:r>
            <a:r>
              <a:rPr lang="en-US" altLang="en-US" sz="4000" dirty="0">
                <a:latin typeface="Bookman Old Style" panose="02050604050505020204" pitchFamily="18" charset="0"/>
              </a:rPr>
              <a:t>It does not say anything about “cause –effect” relationship between variables as in experimental method</a:t>
            </a:r>
          </a:p>
          <a:p>
            <a:pPr>
              <a:buFont typeface="Wingdings" panose="05000000000000000000" pitchFamily="2" charset="2"/>
              <a:buChar char="v"/>
            </a:pPr>
            <a:endParaRPr lang="en-US" altLang="en-US" sz="4000" dirty="0">
              <a:latin typeface="Bookman Old Style" panose="02050604050505020204" pitchFamily="18" charset="0"/>
            </a:endParaRPr>
          </a:p>
          <a:p>
            <a:pPr>
              <a:buFont typeface="Wingdings" panose="05000000000000000000" pitchFamily="2" charset="2"/>
              <a:buChar char="v"/>
            </a:pPr>
            <a:endParaRPr lang="en-US" altLang="en-US" sz="4000" dirty="0">
              <a:latin typeface="Bookman Old Style" panose="02050604050505020204" pitchFamily="18" charset="0"/>
            </a:endParaRPr>
          </a:p>
          <a:p>
            <a:pPr>
              <a:buFont typeface="Wingdings" panose="05000000000000000000" pitchFamily="2" charset="2"/>
              <a:buChar char="v"/>
            </a:pPr>
            <a:r>
              <a:rPr lang="en-US" altLang="en-US" sz="4000" dirty="0">
                <a:latin typeface="Bookman Old Style" panose="02050604050505020204" pitchFamily="18" charset="0"/>
              </a:rPr>
              <a:t> Types of Correlational research</a:t>
            </a:r>
          </a:p>
          <a:p>
            <a:pPr lvl="1">
              <a:buFont typeface="Wingdings" panose="05000000000000000000" pitchFamily="2" charset="2"/>
              <a:buChar char="v"/>
            </a:pPr>
            <a:r>
              <a:rPr lang="en-US" altLang="en-US" sz="4000" dirty="0">
                <a:latin typeface="Bookman Old Style" panose="02050604050505020204" pitchFamily="18" charset="0"/>
              </a:rPr>
              <a:t>Observation</a:t>
            </a:r>
          </a:p>
          <a:p>
            <a:pPr lvl="1">
              <a:buFont typeface="Wingdings" panose="05000000000000000000" pitchFamily="2" charset="2"/>
              <a:buChar char="v"/>
            </a:pPr>
            <a:r>
              <a:rPr lang="en-US" altLang="en-US" sz="4000" dirty="0">
                <a:latin typeface="Bookman Old Style" panose="02050604050505020204" pitchFamily="18" charset="0"/>
              </a:rPr>
              <a:t>Case Studies</a:t>
            </a:r>
          </a:p>
          <a:p>
            <a:pPr lvl="1">
              <a:buFont typeface="Wingdings" panose="05000000000000000000" pitchFamily="2" charset="2"/>
              <a:buChar char="v"/>
            </a:pPr>
            <a:r>
              <a:rPr lang="en-US" altLang="en-US" sz="4000" dirty="0">
                <a:latin typeface="Bookman Old Style" panose="02050604050505020204" pitchFamily="18" charset="0"/>
              </a:rPr>
              <a:t>Surveys</a:t>
            </a:r>
          </a:p>
        </p:txBody>
      </p:sp>
    </p:spTree>
    <p:extLst>
      <p:ext uri="{BB962C8B-B14F-4D97-AF65-F5344CB8AC3E}">
        <p14:creationId xmlns:p14="http://schemas.microsoft.com/office/powerpoint/2010/main" val="416378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76400" y="816429"/>
            <a:ext cx="8229600" cy="914400"/>
          </a:xfrm>
        </p:spPr>
        <p:txBody>
          <a:bodyPr/>
          <a:lstStyle/>
          <a:p>
            <a:r>
              <a:rPr lang="en-US" altLang="en-US" sz="4000" dirty="0">
                <a:latin typeface="Times New Roman" panose="02020603050405020304" pitchFamily="18" charset="0"/>
              </a:rPr>
              <a:t>Observation</a:t>
            </a:r>
          </a:p>
        </p:txBody>
      </p:sp>
      <p:sp>
        <p:nvSpPr>
          <p:cNvPr id="33795" name="Rectangle 3"/>
          <p:cNvSpPr>
            <a:spLocks noGrp="1" noChangeArrowheads="1"/>
          </p:cNvSpPr>
          <p:nvPr>
            <p:ph type="body" idx="1"/>
          </p:nvPr>
        </p:nvSpPr>
        <p:spPr>
          <a:xfrm>
            <a:off x="1110342" y="1730829"/>
            <a:ext cx="10602685" cy="4876800"/>
          </a:xfrm>
        </p:spPr>
        <p:txBody>
          <a:bodyPr>
            <a:noAutofit/>
          </a:bodyPr>
          <a:lstStyle/>
          <a:p>
            <a:pPr>
              <a:buSzPct val="90000"/>
              <a:buFont typeface="Wingdings" panose="05000000000000000000" pitchFamily="2" charset="2"/>
              <a:buChar char="v"/>
            </a:pPr>
            <a:r>
              <a:rPr lang="en-US" altLang="en-US" sz="3800" dirty="0">
                <a:latin typeface="Times New Roman" panose="02020603050405020304" pitchFamily="18" charset="0"/>
              </a:rPr>
              <a:t>Two </a:t>
            </a:r>
            <a:r>
              <a:rPr lang="en-US" altLang="en-US" sz="3800" dirty="0" smtClean="0">
                <a:latin typeface="Times New Roman" panose="02020603050405020304" pitchFamily="18" charset="0"/>
              </a:rPr>
              <a:t>Types: Participant &amp; Non-Participant</a:t>
            </a:r>
            <a:endParaRPr lang="en-US" altLang="en-US" sz="3800" dirty="0">
              <a:latin typeface="Times New Roman" panose="02020603050405020304" pitchFamily="18" charset="0"/>
            </a:endParaRPr>
          </a:p>
          <a:p>
            <a:pPr lvl="1">
              <a:buSzPct val="90000"/>
              <a:buFont typeface="Wingdings" panose="05000000000000000000" pitchFamily="2" charset="2"/>
              <a:buChar char="v"/>
            </a:pPr>
            <a:r>
              <a:rPr lang="en-US" altLang="en-US" sz="3600" dirty="0">
                <a:latin typeface="Times New Roman" panose="02020603050405020304" pitchFamily="18" charset="0"/>
              </a:rPr>
              <a:t>Non-participant  </a:t>
            </a:r>
            <a:r>
              <a:rPr lang="en-US" altLang="en-US" sz="3600" dirty="0" smtClean="0">
                <a:latin typeface="Times New Roman" panose="02020603050405020304" pitchFamily="18" charset="0"/>
              </a:rPr>
              <a:t>Observation: </a:t>
            </a:r>
            <a:r>
              <a:rPr lang="en-US" altLang="en-US" sz="3600" dirty="0">
                <a:latin typeface="Times New Roman" panose="02020603050405020304" pitchFamily="18" charset="0"/>
              </a:rPr>
              <a:t>Naturalistic </a:t>
            </a:r>
            <a:r>
              <a:rPr lang="en-US" altLang="en-US" sz="3600" dirty="0" smtClean="0">
                <a:latin typeface="Times New Roman" panose="02020603050405020304" pitchFamily="18" charset="0"/>
              </a:rPr>
              <a:t>observation</a:t>
            </a:r>
            <a:endParaRPr lang="en-US" altLang="en-US" sz="3600" dirty="0">
              <a:latin typeface="Times New Roman" panose="02020603050405020304" pitchFamily="18" charset="0"/>
            </a:endParaRPr>
          </a:p>
          <a:p>
            <a:pPr lvl="3">
              <a:buSzPct val="90000"/>
              <a:buFont typeface="Wingdings" panose="05000000000000000000" pitchFamily="2" charset="2"/>
              <a:buChar char="v"/>
            </a:pPr>
            <a:r>
              <a:rPr lang="en-US" altLang="en-US" sz="3200" dirty="0">
                <a:latin typeface="Times New Roman" panose="02020603050405020304" pitchFamily="18" charset="0"/>
              </a:rPr>
              <a:t>A careful observation of an event or </a:t>
            </a:r>
            <a:r>
              <a:rPr lang="en-US" altLang="en-US" sz="3200" dirty="0" err="1">
                <a:latin typeface="Times New Roman" panose="02020603050405020304" pitchFamily="18" charset="0"/>
              </a:rPr>
              <a:t>behaviour</a:t>
            </a:r>
            <a:r>
              <a:rPr lang="en-US" altLang="en-US" sz="3200" dirty="0">
                <a:latin typeface="Times New Roman" panose="02020603050405020304" pitchFamily="18" charset="0"/>
              </a:rPr>
              <a:t> without intervening directly with the </a:t>
            </a:r>
            <a:r>
              <a:rPr lang="en-US" altLang="en-US" sz="3200" dirty="0" smtClean="0">
                <a:latin typeface="Times New Roman" panose="02020603050405020304" pitchFamily="18" charset="0"/>
              </a:rPr>
              <a:t>subjects.</a:t>
            </a:r>
            <a:endParaRPr lang="en-US" altLang="en-US" sz="3200" dirty="0">
              <a:latin typeface="Times New Roman" panose="02020603050405020304" pitchFamily="18" charset="0"/>
            </a:endParaRPr>
          </a:p>
          <a:p>
            <a:pPr lvl="1">
              <a:buSzPct val="90000"/>
              <a:buFont typeface="Wingdings" panose="05000000000000000000" pitchFamily="2" charset="2"/>
              <a:buChar char="v"/>
            </a:pPr>
            <a:endParaRPr lang="en-US" altLang="en-US" sz="3800" dirty="0">
              <a:latin typeface="Times New Roman" panose="02020603050405020304" pitchFamily="18" charset="0"/>
            </a:endParaRPr>
          </a:p>
          <a:p>
            <a:pPr lvl="1">
              <a:buSzPct val="90000"/>
              <a:buFont typeface="Wingdings" panose="05000000000000000000" pitchFamily="2" charset="2"/>
              <a:buChar char="v"/>
            </a:pPr>
            <a:r>
              <a:rPr lang="en-US" altLang="en-US" sz="3800" dirty="0">
                <a:latin typeface="Times New Roman" panose="02020603050405020304" pitchFamily="18" charset="0"/>
              </a:rPr>
              <a:t> Participant </a:t>
            </a:r>
            <a:r>
              <a:rPr lang="en-US" altLang="en-US" sz="3800" dirty="0" smtClean="0">
                <a:latin typeface="Times New Roman" panose="02020603050405020304" pitchFamily="18" charset="0"/>
              </a:rPr>
              <a:t>Observation</a:t>
            </a:r>
          </a:p>
          <a:p>
            <a:pPr lvl="2">
              <a:buSzPct val="90000"/>
              <a:buFont typeface="Wingdings" panose="05000000000000000000" pitchFamily="2" charset="2"/>
              <a:buChar char="v"/>
            </a:pPr>
            <a:r>
              <a:rPr lang="en-US" altLang="en-US" sz="3200" dirty="0" smtClean="0">
                <a:latin typeface="Times New Roman" panose="02020603050405020304" pitchFamily="18" charset="0"/>
              </a:rPr>
              <a:t>Researcher </a:t>
            </a:r>
            <a:r>
              <a:rPr lang="en-US" altLang="en-US" sz="3200" dirty="0">
                <a:latin typeface="Times New Roman" panose="02020603050405020304" pitchFamily="18" charset="0"/>
              </a:rPr>
              <a:t>intensively involve/ immerse himself  with the target population in order to understand an issue/ problem in an </a:t>
            </a:r>
            <a:r>
              <a:rPr lang="en-US" altLang="en-US" sz="3200" dirty="0" smtClean="0">
                <a:latin typeface="Times New Roman" panose="02020603050405020304" pitchFamily="18" charset="0"/>
              </a:rPr>
              <a:t>in-depth </a:t>
            </a:r>
            <a:r>
              <a:rPr lang="en-US" altLang="en-US" sz="3200" dirty="0">
                <a:latin typeface="Times New Roman" panose="02020603050405020304" pitchFamily="18" charset="0"/>
              </a:rPr>
              <a:t>manner over a long period of </a:t>
            </a:r>
            <a:r>
              <a:rPr lang="en-US" altLang="en-US" sz="3200" dirty="0" smtClean="0">
                <a:latin typeface="Times New Roman" panose="02020603050405020304" pitchFamily="18" charset="0"/>
              </a:rPr>
              <a:t>time.</a:t>
            </a:r>
            <a:endParaRPr lang="en-US" altLang="en-US" sz="3200" dirty="0">
              <a:latin typeface="Times New Roman" panose="02020603050405020304" pitchFamily="18" charset="0"/>
            </a:endParaRPr>
          </a:p>
        </p:txBody>
      </p:sp>
    </p:spTree>
    <p:extLst>
      <p:ext uri="{BB962C8B-B14F-4D97-AF65-F5344CB8AC3E}">
        <p14:creationId xmlns:p14="http://schemas.microsoft.com/office/powerpoint/2010/main" val="483737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87302" y="808075"/>
            <a:ext cx="8229600" cy="838200"/>
          </a:xfrm>
        </p:spPr>
        <p:txBody>
          <a:bodyPr/>
          <a:lstStyle/>
          <a:p>
            <a:r>
              <a:rPr lang="en-US" altLang="en-US" sz="4000" dirty="0">
                <a:latin typeface="Times New Roman" panose="02020603050405020304" pitchFamily="18" charset="0"/>
              </a:rPr>
              <a:t>Case Study</a:t>
            </a:r>
          </a:p>
        </p:txBody>
      </p:sp>
      <p:sp>
        <p:nvSpPr>
          <p:cNvPr id="34819" name="Rectangle 3"/>
          <p:cNvSpPr>
            <a:spLocks noGrp="1" noChangeArrowheads="1"/>
          </p:cNvSpPr>
          <p:nvPr>
            <p:ph type="body" idx="1"/>
          </p:nvPr>
        </p:nvSpPr>
        <p:spPr>
          <a:xfrm>
            <a:off x="953386" y="2087526"/>
            <a:ext cx="10058400" cy="5562600"/>
          </a:xfrm>
        </p:spPr>
        <p:txBody>
          <a:bodyPr>
            <a:normAutofit/>
          </a:bodyPr>
          <a:lstStyle/>
          <a:p>
            <a:pPr>
              <a:buSzPct val="80000"/>
              <a:buFont typeface="Wingdings" panose="05000000000000000000" pitchFamily="2" charset="2"/>
              <a:buChar char="v"/>
            </a:pPr>
            <a:r>
              <a:rPr lang="en-US" altLang="en-US" sz="2800" dirty="0">
                <a:latin typeface="Times New Roman" panose="02020603050405020304" pitchFamily="18" charset="0"/>
              </a:rPr>
              <a:t> </a:t>
            </a:r>
            <a:r>
              <a:rPr lang="en-US" altLang="en-US" sz="3200" dirty="0">
                <a:latin typeface="Times New Roman" panose="02020603050405020304" pitchFamily="18" charset="0"/>
              </a:rPr>
              <a:t>In-depth investigation of an individual participant</a:t>
            </a:r>
          </a:p>
          <a:p>
            <a:pPr>
              <a:buSzPct val="80000"/>
              <a:buFont typeface="Wingdings" panose="05000000000000000000" pitchFamily="2" charset="2"/>
              <a:buChar char="v"/>
            </a:pPr>
            <a:r>
              <a:rPr lang="en-US" altLang="en-US" sz="3200" dirty="0" smtClean="0">
                <a:latin typeface="Times New Roman" panose="02020603050405020304" pitchFamily="18" charset="0"/>
              </a:rPr>
              <a:t>Especially </a:t>
            </a:r>
            <a:r>
              <a:rPr lang="en-US" altLang="en-US" sz="3200" dirty="0">
                <a:latin typeface="Times New Roman" panose="02020603050405020304" pitchFamily="18" charset="0"/>
              </a:rPr>
              <a:t>used in clinical </a:t>
            </a:r>
            <a:r>
              <a:rPr lang="en-US" altLang="en-US" sz="3200" dirty="0" smtClean="0">
                <a:latin typeface="Times New Roman" panose="02020603050405020304" pitchFamily="18" charset="0"/>
              </a:rPr>
              <a:t>settings</a:t>
            </a:r>
            <a:endParaRPr lang="en-US" altLang="en-US" sz="3200" dirty="0">
              <a:latin typeface="Times New Roman" panose="02020603050405020304" pitchFamily="18" charset="0"/>
            </a:endParaRPr>
          </a:p>
          <a:p>
            <a:pPr>
              <a:buSzPct val="80000"/>
              <a:buFont typeface="Wingdings" panose="05000000000000000000" pitchFamily="2" charset="2"/>
              <a:buChar char="v"/>
            </a:pPr>
            <a:r>
              <a:rPr lang="en-US" altLang="en-US" sz="3200" dirty="0">
                <a:latin typeface="Times New Roman" panose="02020603050405020304" pitchFamily="18" charset="0"/>
              </a:rPr>
              <a:t>Results cannot be generalized to a larger </a:t>
            </a:r>
            <a:r>
              <a:rPr lang="en-US" altLang="en-US" sz="3200" dirty="0" smtClean="0">
                <a:latin typeface="Times New Roman" panose="02020603050405020304" pitchFamily="18" charset="0"/>
              </a:rPr>
              <a:t>population</a:t>
            </a:r>
            <a:endParaRPr lang="en-US" altLang="en-US" sz="3200" dirty="0">
              <a:latin typeface="Times New Roman" panose="02020603050405020304" pitchFamily="18" charset="0"/>
            </a:endParaRPr>
          </a:p>
          <a:p>
            <a:pPr>
              <a:buSzPct val="80000"/>
              <a:buFont typeface="Wingdings" panose="05000000000000000000" pitchFamily="2" charset="2"/>
              <a:buChar char="v"/>
            </a:pPr>
            <a:r>
              <a:rPr lang="en-US" altLang="en-US" sz="3200" dirty="0">
                <a:latin typeface="Times New Roman" panose="02020603050405020304" pitchFamily="18" charset="0"/>
              </a:rPr>
              <a:t>Unlike experimental method, </a:t>
            </a:r>
            <a:r>
              <a:rPr lang="en-US" altLang="en-US" sz="3200" dirty="0" err="1">
                <a:latin typeface="Times New Roman" panose="02020603050405020304" pitchFamily="18" charset="0"/>
              </a:rPr>
              <a:t>behavioural</a:t>
            </a:r>
            <a:r>
              <a:rPr lang="en-US" altLang="en-US" sz="3200" dirty="0">
                <a:latin typeface="Times New Roman" panose="02020603050405020304" pitchFamily="18" charset="0"/>
              </a:rPr>
              <a:t> control is not possible in case study</a:t>
            </a:r>
          </a:p>
          <a:p>
            <a:pPr>
              <a:buSzPct val="80000"/>
              <a:buFont typeface="Wingdings" panose="05000000000000000000" pitchFamily="2" charset="2"/>
              <a:buChar char="v"/>
            </a:pPr>
            <a:r>
              <a:rPr lang="en-US" altLang="en-US" sz="3200" dirty="0" smtClean="0">
                <a:latin typeface="Times New Roman" panose="02020603050405020304" pitchFamily="18" charset="0"/>
              </a:rPr>
              <a:t>Case </a:t>
            </a:r>
            <a:r>
              <a:rPr lang="en-US" altLang="en-US" sz="3200" dirty="0">
                <a:latin typeface="Times New Roman" panose="02020603050405020304" pitchFamily="18" charset="0"/>
              </a:rPr>
              <a:t>study focuses on contemporary events</a:t>
            </a:r>
          </a:p>
          <a:p>
            <a:pPr>
              <a:buSzPct val="80000"/>
              <a:buFont typeface="Wingdings" panose="05000000000000000000" pitchFamily="2" charset="2"/>
              <a:buChar char="v"/>
            </a:pPr>
            <a:endParaRPr lang="en-US" altLang="en-US" sz="2800" dirty="0">
              <a:latin typeface="Times New Roman" panose="02020603050405020304" pitchFamily="18" charset="0"/>
            </a:endParaRPr>
          </a:p>
          <a:p>
            <a:pPr>
              <a:buSzPct val="80000"/>
              <a:buFont typeface="Wingdings" panose="05000000000000000000" pitchFamily="2" charset="2"/>
              <a:buChar char="v"/>
            </a:pPr>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890770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71600" y="544285"/>
            <a:ext cx="8229600" cy="990600"/>
          </a:xfrm>
        </p:spPr>
        <p:txBody>
          <a:bodyPr/>
          <a:lstStyle/>
          <a:p>
            <a:r>
              <a:rPr lang="en-US" altLang="en-US" sz="4000" dirty="0">
                <a:latin typeface="Times New Roman" panose="02020603050405020304" pitchFamily="18" charset="0"/>
              </a:rPr>
              <a:t>Survey</a:t>
            </a:r>
          </a:p>
        </p:txBody>
      </p:sp>
      <p:sp>
        <p:nvSpPr>
          <p:cNvPr id="35843" name="Rectangle 3"/>
          <p:cNvSpPr>
            <a:spLocks noGrp="1" noChangeArrowheads="1"/>
          </p:cNvSpPr>
          <p:nvPr>
            <p:ph type="body" idx="1"/>
          </p:nvPr>
        </p:nvSpPr>
        <p:spPr>
          <a:xfrm>
            <a:off x="1132113" y="1948543"/>
            <a:ext cx="10066597" cy="4114800"/>
          </a:xfrm>
        </p:spPr>
        <p:txBody>
          <a:bodyPr/>
          <a:lstStyle/>
          <a:p>
            <a:pPr>
              <a:buSzPct val="80000"/>
              <a:buFont typeface="Wingdings" panose="05000000000000000000" pitchFamily="2" charset="2"/>
              <a:buChar char="v"/>
            </a:pPr>
            <a:r>
              <a:rPr lang="en-US" altLang="en-US" dirty="0"/>
              <a:t> </a:t>
            </a:r>
            <a:r>
              <a:rPr lang="en-US" altLang="en-US" sz="4000" dirty="0">
                <a:latin typeface="Times New Roman" panose="02020603050405020304" pitchFamily="18" charset="0"/>
              </a:rPr>
              <a:t>Structured questionnaires are used </a:t>
            </a:r>
            <a:r>
              <a:rPr lang="en-US" altLang="en-US" sz="4000" dirty="0" smtClean="0">
                <a:latin typeface="Times New Roman" panose="02020603050405020304" pitchFamily="18" charset="0"/>
              </a:rPr>
              <a:t>to measure </a:t>
            </a:r>
            <a:r>
              <a:rPr lang="en-US" altLang="en-US" sz="4000" dirty="0">
                <a:latin typeface="Times New Roman" panose="02020603050405020304" pitchFamily="18" charset="0"/>
              </a:rPr>
              <a:t>specific aspect of an event or </a:t>
            </a:r>
            <a:r>
              <a:rPr lang="en-US" altLang="en-US" sz="4000" dirty="0" err="1">
                <a:latin typeface="Times New Roman" panose="02020603050405020304" pitchFamily="18" charset="0"/>
              </a:rPr>
              <a:t>behaviour</a:t>
            </a:r>
            <a:endParaRPr lang="en-US" altLang="en-US" sz="4000" dirty="0">
              <a:latin typeface="Times New Roman" panose="02020603050405020304" pitchFamily="18" charset="0"/>
            </a:endParaRPr>
          </a:p>
          <a:p>
            <a:pPr>
              <a:buSzPct val="80000"/>
              <a:buFont typeface="Wingdings" panose="05000000000000000000" pitchFamily="2" charset="2"/>
              <a:buChar char="v"/>
            </a:pPr>
            <a:endParaRPr lang="en-US" altLang="en-US" sz="4000" dirty="0">
              <a:latin typeface="Times New Roman" panose="02020603050405020304" pitchFamily="18" charset="0"/>
            </a:endParaRPr>
          </a:p>
          <a:p>
            <a:pPr>
              <a:buSzPct val="80000"/>
              <a:buFont typeface="Wingdings" panose="05000000000000000000" pitchFamily="2" charset="2"/>
              <a:buChar char="v"/>
            </a:pPr>
            <a:r>
              <a:rPr lang="en-US" altLang="en-US" sz="4000" dirty="0">
                <a:latin typeface="Times New Roman" panose="02020603050405020304" pitchFamily="18" charset="0"/>
              </a:rPr>
              <a:t>It provides a way  to gather information which is not directly observable</a:t>
            </a:r>
          </a:p>
        </p:txBody>
      </p:sp>
    </p:spTree>
    <p:extLst>
      <p:ext uri="{BB962C8B-B14F-4D97-AF65-F5344CB8AC3E}">
        <p14:creationId xmlns:p14="http://schemas.microsoft.com/office/powerpoint/2010/main" val="3166715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90600" y="149443"/>
            <a:ext cx="10058400" cy="1450757"/>
          </a:xfrm>
        </p:spPr>
        <p:txBody>
          <a:bodyPr>
            <a:normAutofit/>
          </a:bodyPr>
          <a:lstStyle/>
          <a:p>
            <a:r>
              <a:rPr lang="en-US" altLang="en-US" sz="4400" b="0" dirty="0">
                <a:latin typeface="Bookman Old Style" panose="02050604050505020204" pitchFamily="18" charset="0"/>
              </a:rPr>
              <a:t>Historical Perspective</a:t>
            </a:r>
          </a:p>
        </p:txBody>
      </p:sp>
      <p:sp>
        <p:nvSpPr>
          <p:cNvPr id="8195" name="Rectangle 3"/>
          <p:cNvSpPr>
            <a:spLocks noGrp="1" noChangeArrowheads="1"/>
          </p:cNvSpPr>
          <p:nvPr>
            <p:ph type="body" idx="1"/>
          </p:nvPr>
        </p:nvSpPr>
        <p:spPr>
          <a:xfrm>
            <a:off x="849853" y="1729292"/>
            <a:ext cx="10841403" cy="5257800"/>
          </a:xfrm>
        </p:spPr>
        <p:txBody>
          <a:bodyPr>
            <a:normAutofit/>
          </a:bodyPr>
          <a:lstStyle/>
          <a:p>
            <a:pPr>
              <a:buFont typeface="Wingdings" panose="05000000000000000000" pitchFamily="2" charset="2"/>
              <a:buChar char="v"/>
            </a:pPr>
            <a:endParaRPr lang="en-US" altLang="en-US" sz="2800" dirty="0" smtClean="0">
              <a:latin typeface="Bookman Old Style" panose="02050604050505020204" pitchFamily="18" charset="0"/>
            </a:endParaRPr>
          </a:p>
          <a:p>
            <a:pPr>
              <a:buFont typeface="Wingdings" panose="05000000000000000000" pitchFamily="2" charset="2"/>
              <a:buChar char="v"/>
            </a:pPr>
            <a:endParaRPr lang="en-US" altLang="en-US" sz="2800" dirty="0">
              <a:latin typeface="Bookman Old Style" panose="02050604050505020204" pitchFamily="18" charset="0"/>
            </a:endParaRPr>
          </a:p>
          <a:p>
            <a:pPr>
              <a:buFont typeface="Wingdings" panose="05000000000000000000" pitchFamily="2" charset="2"/>
              <a:buChar char="v"/>
            </a:pPr>
            <a:endParaRPr lang="en-US" altLang="en-US" sz="2800" dirty="0" smtClean="0">
              <a:latin typeface="Bookman Old Style" panose="02050604050505020204" pitchFamily="18" charset="0"/>
            </a:endParaRPr>
          </a:p>
          <a:p>
            <a:pPr>
              <a:buFont typeface="Wingdings" panose="05000000000000000000" pitchFamily="2" charset="2"/>
              <a:buNone/>
            </a:pPr>
            <a:endParaRPr lang="en-US" altLang="en-US" sz="2800" dirty="0">
              <a:latin typeface="Bookman Old Style" panose="02050604050505020204" pitchFamily="18" charset="0"/>
            </a:endParaRPr>
          </a:p>
          <a:p>
            <a:pPr>
              <a:buFont typeface="Wingdings" panose="05000000000000000000" pitchFamily="2" charset="2"/>
              <a:buChar char="v"/>
            </a:pPr>
            <a:endParaRPr lang="en-US" altLang="en-US" sz="2800" dirty="0"/>
          </a:p>
        </p:txBody>
      </p:sp>
      <p:sp>
        <p:nvSpPr>
          <p:cNvPr id="4" name="Text Box 2"/>
          <p:cNvSpPr txBox="1">
            <a:spLocks noChangeArrowheads="1"/>
          </p:cNvSpPr>
          <p:nvPr/>
        </p:nvSpPr>
        <p:spPr bwMode="auto">
          <a:xfrm>
            <a:off x="1217406" y="1882587"/>
            <a:ext cx="9831593" cy="3614571"/>
          </a:xfrm>
          <a:prstGeom prst="rect">
            <a:avLst/>
          </a:prstGeom>
          <a:solidFill>
            <a:srgbClr val="F9F5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20000"/>
              </a:lnSpc>
              <a:buFontTx/>
              <a:buChar char="•"/>
            </a:pPr>
            <a:r>
              <a:rPr lang="en-US" altLang="en-US" sz="3600" dirty="0">
                <a:latin typeface="Bookman Old Style" panose="02050604050505020204" pitchFamily="18" charset="0"/>
              </a:rPr>
              <a:t>Psychology is as old as human history</a:t>
            </a:r>
            <a:r>
              <a:rPr lang="en-US" altLang="en-US" sz="3600" dirty="0" smtClean="0">
                <a:latin typeface="Bookman Old Style" panose="02050604050505020204" pitchFamily="18" charset="0"/>
              </a:rPr>
              <a:t>.</a:t>
            </a:r>
          </a:p>
          <a:p>
            <a:pPr eaLnBrk="1" hangingPunct="1">
              <a:lnSpc>
                <a:spcPct val="120000"/>
              </a:lnSpc>
              <a:buFontTx/>
              <a:buChar char="•"/>
            </a:pPr>
            <a:endParaRPr lang="en-US" altLang="en-US" sz="3600" dirty="0">
              <a:latin typeface="Bookman Old Style" panose="02050604050505020204" pitchFamily="18" charset="0"/>
            </a:endParaRPr>
          </a:p>
          <a:p>
            <a:pPr eaLnBrk="1" hangingPunct="1">
              <a:lnSpc>
                <a:spcPct val="120000"/>
              </a:lnSpc>
              <a:buFontTx/>
              <a:buChar char="•"/>
            </a:pPr>
            <a:r>
              <a:rPr lang="en-US" altLang="en-US" sz="3600" dirty="0">
                <a:latin typeface="Bookman Old Style" panose="02050604050505020204" pitchFamily="18" charset="0"/>
              </a:rPr>
              <a:t>Written account of the interest in people’s actions, motives, and thoughts can be traced to ancient times.</a:t>
            </a:r>
          </a:p>
        </p:txBody>
      </p:sp>
    </p:spTree>
    <p:extLst>
      <p:ext uri="{BB962C8B-B14F-4D97-AF65-F5344CB8AC3E}">
        <p14:creationId xmlns:p14="http://schemas.microsoft.com/office/powerpoint/2010/main" val="4132730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457199" y="161365"/>
            <a:ext cx="5803752" cy="6112388"/>
            <a:chOff x="288" y="2166"/>
            <a:chExt cx="2448" cy="1396"/>
          </a:xfrm>
        </p:grpSpPr>
        <p:sp>
          <p:nvSpPr>
            <p:cNvPr id="5" name="Text Box 4"/>
            <p:cNvSpPr txBox="1">
              <a:spLocks noChangeArrowheads="1"/>
            </p:cNvSpPr>
            <p:nvPr/>
          </p:nvSpPr>
          <p:spPr bwMode="auto">
            <a:xfrm>
              <a:off x="288" y="2372"/>
              <a:ext cx="2448" cy="1190"/>
            </a:xfrm>
            <a:prstGeom prst="rect">
              <a:avLst/>
            </a:prstGeom>
            <a:solidFill>
              <a:srgbClr val="E0E9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marL="228600" marR="0" lvl="0" indent="-228600" defTabSz="914400" eaLnBrk="1" fontAlgn="base" latinLnBrk="0" hangingPunct="1">
                <a:lnSpc>
                  <a:spcPct val="110000"/>
                </a:lnSpc>
                <a:spcBef>
                  <a:spcPct val="20000"/>
                </a:spcBef>
                <a:spcAft>
                  <a:spcPct val="0"/>
                </a:spcAft>
                <a:buClrTx/>
                <a:buSzTx/>
                <a:buFontTx/>
                <a:buChar char="•"/>
                <a:tabLst/>
                <a:defRPr/>
              </a:pPr>
              <a:r>
                <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rPr>
                <a:t>Socrates developed a method of learning called </a:t>
              </a:r>
              <a:r>
                <a:rPr kumimoji="0" lang="en-US" altLang="en-US" sz="2800" b="1" i="0" u="none" strike="noStrike" kern="0" cap="none" spc="0" normalizeH="0" baseline="0" noProof="0" dirty="0" smtClean="0">
                  <a:ln>
                    <a:noFill/>
                  </a:ln>
                  <a:solidFill>
                    <a:srgbClr val="000000"/>
                  </a:solidFill>
                  <a:effectLst/>
                  <a:uLnTx/>
                  <a:uFillTx/>
                  <a:latin typeface="Bookman Old Style" panose="02050604050505020204" pitchFamily="18" charset="0"/>
                </a:rPr>
                <a:t>introspection</a:t>
              </a:r>
              <a:r>
                <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rPr>
                <a:t>, which means to carefully examine our own thoughts and feelings.</a:t>
              </a:r>
            </a:p>
            <a:p>
              <a:pPr marL="228600" marR="0" lvl="0" indent="-228600" defTabSz="914400" eaLnBrk="1" fontAlgn="base" latinLnBrk="0" hangingPunct="1">
                <a:lnSpc>
                  <a:spcPct val="110000"/>
                </a:lnSpc>
                <a:spcBef>
                  <a:spcPct val="20000"/>
                </a:spcBef>
                <a:spcAft>
                  <a:spcPct val="0"/>
                </a:spcAft>
                <a:buClrTx/>
                <a:buSzTx/>
                <a:buFontTx/>
                <a:buChar char="•"/>
                <a:tabLst/>
                <a:defRPr/>
              </a:pPr>
              <a:endPar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endParaRPr>
            </a:p>
            <a:p>
              <a:pPr marL="228600" marR="0" lvl="0" indent="-228600" defTabSz="914400" eaLnBrk="1" fontAlgn="base" latinLnBrk="0" hangingPunct="1">
                <a:lnSpc>
                  <a:spcPct val="110000"/>
                </a:lnSpc>
                <a:spcBef>
                  <a:spcPct val="20000"/>
                </a:spcBef>
                <a:spcAft>
                  <a:spcPct val="0"/>
                </a:spcAft>
                <a:buClrTx/>
                <a:buSzTx/>
                <a:buFontTx/>
                <a:buChar char="•"/>
                <a:tabLst/>
                <a:defRPr/>
              </a:pPr>
              <a:r>
                <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rPr>
                <a:t>Aristotle outlined </a:t>
              </a:r>
              <a:r>
                <a:rPr kumimoji="0" lang="en-US" altLang="en-US" sz="2800" b="1" i="0" u="none" strike="noStrike" kern="0" cap="none" spc="0" normalizeH="0" baseline="0" noProof="0" dirty="0" err="1" smtClean="0">
                  <a:ln>
                    <a:noFill/>
                  </a:ln>
                  <a:solidFill>
                    <a:srgbClr val="000000"/>
                  </a:solidFill>
                  <a:effectLst/>
                  <a:uLnTx/>
                  <a:uFillTx/>
                  <a:latin typeface="Bookman Old Style" panose="02050604050505020204" pitchFamily="18" charset="0"/>
                </a:rPr>
                <a:t>associationism</a:t>
              </a:r>
              <a:r>
                <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rPr>
                <a:t>, the theory that association with past experiences is a basic principle of mental activity.</a:t>
              </a:r>
            </a:p>
          </p:txBody>
        </p:sp>
        <p:sp>
          <p:nvSpPr>
            <p:cNvPr id="6" name="Text Box 5"/>
            <p:cNvSpPr txBox="1">
              <a:spLocks noChangeArrowheads="1"/>
            </p:cNvSpPr>
            <p:nvPr/>
          </p:nvSpPr>
          <p:spPr bwMode="auto">
            <a:xfrm>
              <a:off x="288" y="2166"/>
              <a:ext cx="2448" cy="234"/>
            </a:xfrm>
            <a:prstGeom prst="rect">
              <a:avLst/>
            </a:prstGeom>
            <a:solidFill>
              <a:srgbClr val="E0E9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b="1" i="0" u="none" strike="noStrike" kern="0" cap="none" spc="0" normalizeH="0" baseline="0" noProof="0" dirty="0" smtClean="0">
                  <a:ln>
                    <a:noFill/>
                  </a:ln>
                  <a:solidFill>
                    <a:srgbClr val="BF0000"/>
                  </a:solidFill>
                  <a:effectLst/>
                  <a:uLnTx/>
                  <a:uFillTx/>
                  <a:latin typeface="Bookman Old Style" panose="02050604050505020204" pitchFamily="18" charset="0"/>
                </a:rPr>
                <a:t>Ancient Greece</a:t>
              </a:r>
              <a:endParaRPr kumimoji="0" lang="en-US" altLang="en-US" b="1" i="0" u="none" strike="noStrike" kern="0" cap="none" spc="0" normalizeH="0" baseline="0" noProof="0" dirty="0" smtClean="0">
                <a:ln>
                  <a:noFill/>
                </a:ln>
                <a:solidFill>
                  <a:srgbClr val="000000"/>
                </a:solidFill>
                <a:effectLst/>
                <a:uLnTx/>
                <a:uFillTx/>
                <a:latin typeface="Bookman Old Style" panose="02050604050505020204" pitchFamily="18" charset="0"/>
              </a:endParaRPr>
            </a:p>
          </p:txBody>
        </p:sp>
      </p:grpSp>
      <p:grpSp>
        <p:nvGrpSpPr>
          <p:cNvPr id="10" name="Group 7"/>
          <p:cNvGrpSpPr>
            <a:grpSpLocks/>
          </p:cNvGrpSpPr>
          <p:nvPr/>
        </p:nvGrpSpPr>
        <p:grpSpPr bwMode="auto">
          <a:xfrm>
            <a:off x="6508376" y="161365"/>
            <a:ext cx="4991548" cy="6207162"/>
            <a:chOff x="288" y="2166"/>
            <a:chExt cx="2448" cy="1338"/>
          </a:xfrm>
        </p:grpSpPr>
        <p:sp>
          <p:nvSpPr>
            <p:cNvPr id="11" name="Text Box 8"/>
            <p:cNvSpPr txBox="1">
              <a:spLocks noChangeArrowheads="1"/>
            </p:cNvSpPr>
            <p:nvPr/>
          </p:nvSpPr>
          <p:spPr bwMode="auto">
            <a:xfrm>
              <a:off x="288" y="2400"/>
              <a:ext cx="2448" cy="1104"/>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buFontTx/>
                <a:buChar char="•"/>
              </a:pPr>
              <a:r>
                <a:rPr lang="en-US" altLang="en-US" sz="2800" dirty="0">
                  <a:latin typeface="Bookman Old Style" panose="02050604050505020204" pitchFamily="18" charset="0"/>
                </a:rPr>
                <a:t>Most Europeans of this period believed that psychological problems were caused by possession by </a:t>
              </a:r>
              <a:r>
                <a:rPr lang="en-US" altLang="en-US" sz="2800" dirty="0" smtClean="0">
                  <a:latin typeface="Bookman Old Style" panose="02050604050505020204" pitchFamily="18" charset="0"/>
                </a:rPr>
                <a:t>demons</a:t>
              </a:r>
            </a:p>
            <a:p>
              <a:pPr marL="0" indent="0" eaLnBrk="1" hangingPunct="1"/>
              <a:endParaRPr lang="en-US" altLang="en-US" sz="2800" dirty="0">
                <a:latin typeface="Bookman Old Style" panose="02050604050505020204" pitchFamily="18" charset="0"/>
              </a:endParaRPr>
            </a:p>
            <a:p>
              <a:pPr eaLnBrk="1" hangingPunct="1">
                <a:buFontTx/>
                <a:buChar char="•"/>
              </a:pPr>
              <a:r>
                <a:rPr lang="en-US" altLang="en-US" sz="2800" dirty="0">
                  <a:latin typeface="Bookman Old Style" panose="02050604050505020204" pitchFamily="18" charset="0"/>
                </a:rPr>
                <a:t>They used certain tests to determine whether a person was possessed.</a:t>
              </a:r>
            </a:p>
          </p:txBody>
        </p:sp>
        <p:sp>
          <p:nvSpPr>
            <p:cNvPr id="12" name="Text Box 9"/>
            <p:cNvSpPr txBox="1">
              <a:spLocks noChangeArrowheads="1"/>
            </p:cNvSpPr>
            <p:nvPr/>
          </p:nvSpPr>
          <p:spPr bwMode="auto">
            <a:xfrm>
              <a:off x="288" y="2166"/>
              <a:ext cx="2448" cy="234"/>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pPr>
              <a:r>
                <a:rPr lang="en-US" altLang="en-US" b="1" dirty="0">
                  <a:solidFill>
                    <a:srgbClr val="BF0000"/>
                  </a:solidFill>
                  <a:latin typeface="Bookman Old Style" panose="02050604050505020204" pitchFamily="18" charset="0"/>
                </a:rPr>
                <a:t>The Middle Ages</a:t>
              </a:r>
              <a:endParaRPr lang="en-US" altLang="en-US" b="1" dirty="0">
                <a:latin typeface="Bookman Old Style" panose="02050604050505020204" pitchFamily="18" charset="0"/>
              </a:endParaRPr>
            </a:p>
          </p:txBody>
        </p:sp>
      </p:grpSp>
    </p:spTree>
    <p:extLst>
      <p:ext uri="{BB962C8B-B14F-4D97-AF65-F5344CB8AC3E}">
        <p14:creationId xmlns:p14="http://schemas.microsoft.com/office/powerpoint/2010/main" val="303339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Bookman Old Style" panose="02050604050505020204" pitchFamily="18" charset="0"/>
              </a:rPr>
              <a:t>Psychology</a:t>
            </a:r>
            <a:endParaRPr lang="en-US" sz="4400" dirty="0">
              <a:latin typeface="Bookman Old Style" panose="02050604050505020204" pitchFamily="18" charset="0"/>
            </a:endParaRPr>
          </a:p>
        </p:txBody>
      </p:sp>
      <p:sp>
        <p:nvSpPr>
          <p:cNvPr id="3" name="Content Placeholder 2"/>
          <p:cNvSpPr>
            <a:spLocks noGrp="1"/>
          </p:cNvSpPr>
          <p:nvPr>
            <p:ph idx="1"/>
          </p:nvPr>
        </p:nvSpPr>
        <p:spPr>
          <a:xfrm>
            <a:off x="-348343" y="1867506"/>
            <a:ext cx="11310258" cy="4023360"/>
          </a:xfrm>
        </p:spPr>
        <p:txBody>
          <a:bodyPr>
            <a:normAutofit/>
          </a:bodyPr>
          <a:lstStyle/>
          <a:p>
            <a:pPr marL="1371600" lvl="3" indent="0" algn="ctr" fontAlgn="base">
              <a:lnSpc>
                <a:spcPct val="100000"/>
              </a:lnSpc>
              <a:spcBef>
                <a:spcPct val="20000"/>
              </a:spcBef>
              <a:spcAft>
                <a:spcPct val="0"/>
              </a:spcAft>
              <a:buClr>
                <a:srgbClr val="FFFFFF"/>
              </a:buClr>
              <a:buSzPct val="60000"/>
              <a:buNone/>
            </a:pPr>
            <a:r>
              <a:rPr lang="en-US" altLang="en-US" sz="4000" u="sng" dirty="0">
                <a:solidFill>
                  <a:srgbClr val="00B0F0"/>
                </a:solidFill>
                <a:latin typeface="Times New Roman"/>
              </a:rPr>
              <a:t>Psychology is the science </a:t>
            </a:r>
            <a:r>
              <a:rPr lang="en-US" altLang="en-US" sz="4000" dirty="0">
                <a:solidFill>
                  <a:prstClr val="black"/>
                </a:solidFill>
                <a:latin typeface="Times New Roman"/>
              </a:rPr>
              <a:t>that studies behavior and the physiological and mental processes that underlie it, and it is the profession that applies the accumulated knowledge of this science to practical problems  </a:t>
            </a:r>
          </a:p>
          <a:p>
            <a:endParaRPr lang="en-US" sz="4000" dirty="0"/>
          </a:p>
        </p:txBody>
      </p:sp>
    </p:spTree>
    <p:extLst>
      <p:ext uri="{BB962C8B-B14F-4D97-AF65-F5344CB8AC3E}">
        <p14:creationId xmlns:p14="http://schemas.microsoft.com/office/powerpoint/2010/main" val="276470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projectnext.eu/upload/20140206170446uid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1480" y="1010093"/>
            <a:ext cx="9930808" cy="5454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0" y="255181"/>
            <a:ext cx="5160387" cy="646331"/>
          </a:xfrm>
          <a:prstGeom prst="rect">
            <a:avLst/>
          </a:prstGeom>
          <a:noFill/>
        </p:spPr>
        <p:txBody>
          <a:bodyPr wrap="none" rtlCol="0">
            <a:spAutoFit/>
          </a:bodyPr>
          <a:lstStyle/>
          <a:p>
            <a:r>
              <a:rPr lang="en-US" sz="3600" dirty="0" smtClean="0">
                <a:latin typeface="Bookman Old Style" panose="02050604050505020204" pitchFamily="18" charset="0"/>
              </a:rPr>
              <a:t>Sheldon’s Somatotype</a:t>
            </a:r>
            <a:endParaRPr lang="en-US" sz="3600" dirty="0">
              <a:latin typeface="Bookman Old Style" panose="02050604050505020204" pitchFamily="18" charset="0"/>
            </a:endParaRPr>
          </a:p>
        </p:txBody>
      </p:sp>
    </p:spTree>
    <p:extLst>
      <p:ext uri="{BB962C8B-B14F-4D97-AF65-F5344CB8AC3E}">
        <p14:creationId xmlns:p14="http://schemas.microsoft.com/office/powerpoint/2010/main" val="581229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383" y="-127591"/>
            <a:ext cx="10058400" cy="925034"/>
          </a:xfrm>
        </p:spPr>
        <p:txBody>
          <a:bodyPr>
            <a:normAutofit/>
          </a:bodyPr>
          <a:lstStyle/>
          <a:p>
            <a:r>
              <a:rPr lang="en-US" sz="4000" dirty="0" smtClean="0">
                <a:latin typeface="Bookman Old Style" panose="02050604050505020204" pitchFamily="18" charset="0"/>
              </a:rPr>
              <a:t>Hippocrates Personality Type</a:t>
            </a:r>
            <a:endParaRPr lang="en-US" sz="4000" dirty="0">
              <a:latin typeface="Bookman Old Style" panose="02050604050505020204" pitchFamily="18" charset="0"/>
            </a:endParaRPr>
          </a:p>
        </p:txBody>
      </p:sp>
      <p:pic>
        <p:nvPicPr>
          <p:cNvPr id="9218" name="Picture 2" descr="http://2.bp.blogspot.com/-dcfn7s0bdNU/UUe7RpKiAoI/AAAAAAAAEhQ/HIxcxeeRnfo/s1600/personalities+collag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383" y="978196"/>
            <a:ext cx="10332719" cy="535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562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altLang="en-US" sz="3200" dirty="0">
                <a:latin typeface="Bookman Old Style" panose="02050604050505020204" pitchFamily="18" charset="0"/>
              </a:rPr>
              <a:t>Early Days: Branch of philosophy</a:t>
            </a:r>
          </a:p>
          <a:p>
            <a:pPr>
              <a:buFont typeface="Wingdings" panose="05000000000000000000" pitchFamily="2" charset="2"/>
              <a:buChar char="v"/>
            </a:pPr>
            <a:endParaRPr lang="en-US" altLang="en-US" sz="3200" dirty="0">
              <a:latin typeface="Bookman Old Style" panose="02050604050505020204" pitchFamily="18" charset="0"/>
            </a:endParaRPr>
          </a:p>
          <a:p>
            <a:pPr>
              <a:buFont typeface="Wingdings" panose="05000000000000000000" pitchFamily="2" charset="2"/>
              <a:buChar char="v"/>
            </a:pPr>
            <a:r>
              <a:rPr lang="en-US" altLang="en-US" sz="3200" dirty="0">
                <a:latin typeface="Bookman Old Style" panose="02050604050505020204" pitchFamily="18" charset="0"/>
              </a:rPr>
              <a:t>Psychology as a Science: Setup a lab in 1879 in Leipzig, Germany</a:t>
            </a:r>
          </a:p>
          <a:p>
            <a:pPr>
              <a:buFont typeface="Wingdings" panose="05000000000000000000" pitchFamily="2" charset="2"/>
              <a:buChar char="v"/>
            </a:pPr>
            <a:endParaRPr lang="en-US" altLang="en-US" sz="3200" dirty="0">
              <a:latin typeface="Bookman Old Style" panose="02050604050505020204" pitchFamily="18" charset="0"/>
            </a:endParaRPr>
          </a:p>
          <a:p>
            <a:pPr>
              <a:buFont typeface="Wingdings" panose="05000000000000000000" pitchFamily="2" charset="2"/>
              <a:buChar char="v"/>
            </a:pPr>
            <a:r>
              <a:rPr lang="en-US" altLang="en-US" sz="3200" dirty="0">
                <a:latin typeface="Bookman Old Style" panose="02050604050505020204" pitchFamily="18" charset="0"/>
              </a:rPr>
              <a:t>Father of Psychology: </a:t>
            </a:r>
            <a:r>
              <a:rPr lang="en-US" altLang="en-US" sz="3200" dirty="0" err="1">
                <a:latin typeface="Bookman Old Style" panose="02050604050505020204" pitchFamily="18" charset="0"/>
              </a:rPr>
              <a:t>Whilhelm</a:t>
            </a:r>
            <a:r>
              <a:rPr lang="en-US" altLang="en-US" sz="3200" dirty="0">
                <a:latin typeface="Bookman Old Style" panose="02050604050505020204" pitchFamily="18" charset="0"/>
              </a:rPr>
              <a:t> Wundt</a:t>
            </a:r>
          </a:p>
          <a:p>
            <a:endParaRPr lang="en-US" sz="3200" dirty="0"/>
          </a:p>
        </p:txBody>
      </p:sp>
    </p:spTree>
    <p:extLst>
      <p:ext uri="{BB962C8B-B14F-4D97-AF65-F5344CB8AC3E}">
        <p14:creationId xmlns:p14="http://schemas.microsoft.com/office/powerpoint/2010/main" val="1166401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89704" y="994186"/>
            <a:ext cx="9113520" cy="762000"/>
          </a:xfrm>
        </p:spPr>
        <p:txBody>
          <a:bodyPr>
            <a:noAutofit/>
          </a:bodyPr>
          <a:lstStyle/>
          <a:p>
            <a:r>
              <a:rPr lang="en-US" altLang="en-US" sz="3200" dirty="0">
                <a:latin typeface="Bookman Old Style" panose="02050604050505020204" pitchFamily="18" charset="0"/>
              </a:rPr>
              <a:t>Structuralism</a:t>
            </a:r>
            <a:br>
              <a:rPr lang="en-US" altLang="en-US" sz="3200" dirty="0">
                <a:latin typeface="Bookman Old Style" panose="02050604050505020204" pitchFamily="18" charset="0"/>
              </a:rPr>
            </a:br>
            <a:endParaRPr lang="en-US" altLang="en-US" sz="3200" dirty="0">
              <a:latin typeface="Bookman Old Style" panose="02050604050505020204" pitchFamily="18" charset="0"/>
            </a:endParaRPr>
          </a:p>
        </p:txBody>
      </p:sp>
      <p:sp>
        <p:nvSpPr>
          <p:cNvPr id="10243" name="Rectangle 3"/>
          <p:cNvSpPr>
            <a:spLocks noGrp="1" noChangeArrowheads="1"/>
          </p:cNvSpPr>
          <p:nvPr>
            <p:ph type="body" idx="1"/>
          </p:nvPr>
        </p:nvSpPr>
        <p:spPr>
          <a:xfrm>
            <a:off x="1172584" y="1660263"/>
            <a:ext cx="10036884" cy="5638800"/>
          </a:xfrm>
        </p:spPr>
        <p:txBody>
          <a:bodyPr>
            <a:normAutofit/>
          </a:bodyPr>
          <a:lstStyle/>
          <a:p>
            <a:pPr>
              <a:buFont typeface="Wingdings" panose="05000000000000000000" pitchFamily="2" charset="2"/>
              <a:buChar char="v"/>
            </a:pPr>
            <a:r>
              <a:rPr lang="en-US" altLang="en-US" sz="2800" dirty="0">
                <a:latin typeface="Bookman Old Style" panose="02050604050505020204" pitchFamily="18" charset="0"/>
              </a:rPr>
              <a:t>Wundt and </a:t>
            </a:r>
            <a:r>
              <a:rPr lang="en-US" altLang="en-US" sz="2800" dirty="0" err="1">
                <a:latin typeface="Bookman Old Style" panose="02050604050505020204" pitchFamily="18" charset="0"/>
              </a:rPr>
              <a:t>Titchner</a:t>
            </a:r>
            <a:endParaRPr lang="en-US" altLang="en-US" sz="2800" dirty="0">
              <a:latin typeface="Bookman Old Style" panose="02050604050505020204" pitchFamily="18" charset="0"/>
            </a:endParaRPr>
          </a:p>
          <a:p>
            <a:pPr>
              <a:buFont typeface="Wingdings" panose="05000000000000000000" pitchFamily="2" charset="2"/>
              <a:buChar char="v"/>
            </a:pPr>
            <a:r>
              <a:rPr lang="en-US" altLang="en-US" sz="2800" dirty="0">
                <a:latin typeface="Bookman Old Style" panose="02050604050505020204" pitchFamily="18" charset="0"/>
              </a:rPr>
              <a:t>Focus of the study: Structure of mental processes</a:t>
            </a:r>
          </a:p>
          <a:p>
            <a:pPr>
              <a:buFont typeface="Wingdings" panose="05000000000000000000" pitchFamily="2" charset="2"/>
              <a:buChar char="v"/>
            </a:pPr>
            <a:r>
              <a:rPr lang="en-US" altLang="en-US" sz="2800" dirty="0">
                <a:latin typeface="Bookman Old Style" panose="02050604050505020204" pitchFamily="18" charset="0"/>
              </a:rPr>
              <a:t>Analysis of experience in terms of its ‘elements’, ‘specific components’ or ‘building blocks’</a:t>
            </a:r>
          </a:p>
          <a:p>
            <a:pPr>
              <a:buFont typeface="Wingdings" panose="05000000000000000000" pitchFamily="2" charset="2"/>
              <a:buChar char="v"/>
            </a:pPr>
            <a:r>
              <a:rPr lang="en-US" altLang="en-US" sz="2800" dirty="0">
                <a:latin typeface="Bookman Old Style" panose="02050604050505020204" pitchFamily="18" charset="0"/>
              </a:rPr>
              <a:t>Methods of Analysis: Introspection</a:t>
            </a:r>
          </a:p>
          <a:p>
            <a:pPr lvl="1">
              <a:buFont typeface="Wingdings" panose="05000000000000000000" pitchFamily="2" charset="2"/>
              <a:buChar char="v"/>
            </a:pPr>
            <a:r>
              <a:rPr lang="en-GB" altLang="en-US" sz="2800" dirty="0">
                <a:latin typeface="Bookman Old Style" panose="02050604050505020204" pitchFamily="18" charset="0"/>
              </a:rPr>
              <a:t>Observing and reporting mental processes, feelings, and experiences as accurately as possible</a:t>
            </a:r>
          </a:p>
          <a:p>
            <a:pPr lvl="1">
              <a:buFont typeface="Wingdings" panose="05000000000000000000" pitchFamily="2" charset="2"/>
              <a:buNone/>
            </a:pPr>
            <a:endParaRPr lang="en-US" altLang="en-US" sz="2800" dirty="0">
              <a:latin typeface="Bookman Old Style" panose="02050604050505020204" pitchFamily="18" charset="0"/>
            </a:endParaRPr>
          </a:p>
          <a:p>
            <a:pPr>
              <a:buFont typeface="Wingdings" panose="05000000000000000000" pitchFamily="2" charset="2"/>
              <a:buChar char="v"/>
            </a:pPr>
            <a:r>
              <a:rPr lang="en-US" altLang="en-US" sz="2800" dirty="0">
                <a:latin typeface="Bookman Old Style" panose="02050604050505020204" pitchFamily="18" charset="0"/>
              </a:rPr>
              <a:t>Criticism: lack of objectivity</a:t>
            </a:r>
          </a:p>
        </p:txBody>
      </p:sp>
      <p:pic>
        <p:nvPicPr>
          <p:cNvPr id="4" name="Picture 3" descr="wundt.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6445" y="1940467"/>
            <a:ext cx="14478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939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en-US" sz="4000" b="0" dirty="0">
                <a:latin typeface="Bookman Old Style" panose="02050604050505020204" pitchFamily="18" charset="0"/>
              </a:rPr>
              <a:t>Functionalism</a:t>
            </a:r>
          </a:p>
        </p:txBody>
      </p:sp>
      <p:sp>
        <p:nvSpPr>
          <p:cNvPr id="11267" name="Rectangle 3"/>
          <p:cNvSpPr>
            <a:spLocks noGrp="1" noChangeArrowheads="1"/>
          </p:cNvSpPr>
          <p:nvPr>
            <p:ph type="body" idx="1"/>
          </p:nvPr>
        </p:nvSpPr>
        <p:spPr>
          <a:xfrm>
            <a:off x="957431" y="1836868"/>
            <a:ext cx="8950361" cy="5257800"/>
          </a:xfrm>
        </p:spPr>
        <p:txBody>
          <a:bodyPr>
            <a:normAutofit/>
          </a:bodyPr>
          <a:lstStyle/>
          <a:p>
            <a:pPr>
              <a:lnSpc>
                <a:spcPct val="90000"/>
              </a:lnSpc>
              <a:buFont typeface="Wingdings" panose="05000000000000000000" pitchFamily="2" charset="2"/>
              <a:buChar char="v"/>
            </a:pPr>
            <a:r>
              <a:rPr lang="en-US" altLang="en-US" sz="2800" dirty="0">
                <a:latin typeface="Bookman Old Style" panose="02050604050505020204" pitchFamily="18" charset="0"/>
              </a:rPr>
              <a:t>William James: Broadened the scope of </a:t>
            </a:r>
            <a:r>
              <a:rPr lang="en-US" altLang="en-US" sz="2800" dirty="0" smtClean="0">
                <a:latin typeface="Bookman Old Style" panose="02050604050505020204" pitchFamily="18" charset="0"/>
              </a:rPr>
              <a:t>Psychology</a:t>
            </a:r>
            <a:endParaRPr lang="en-US" altLang="en-US" sz="2800" dirty="0">
              <a:latin typeface="Bookman Old Style" panose="02050604050505020204" pitchFamily="18" charset="0"/>
            </a:endParaRPr>
          </a:p>
          <a:p>
            <a:pPr>
              <a:lnSpc>
                <a:spcPct val="90000"/>
              </a:lnSpc>
              <a:buFont typeface="Wingdings" panose="05000000000000000000" pitchFamily="2" charset="2"/>
              <a:buChar char="v"/>
            </a:pPr>
            <a:r>
              <a:rPr lang="en-US" altLang="en-US" sz="2800" dirty="0">
                <a:latin typeface="Bookman Old Style" panose="02050604050505020204" pitchFamily="18" charset="0"/>
              </a:rPr>
              <a:t>Published a book on Principles of </a:t>
            </a:r>
            <a:r>
              <a:rPr lang="en-US" altLang="en-US" sz="2800" dirty="0" smtClean="0">
                <a:latin typeface="Bookman Old Style" panose="02050604050505020204" pitchFamily="18" charset="0"/>
              </a:rPr>
              <a:t>Psychology</a:t>
            </a:r>
            <a:endParaRPr lang="en-US" altLang="en-US" sz="2800" dirty="0">
              <a:latin typeface="Bookman Old Style" panose="02050604050505020204" pitchFamily="18" charset="0"/>
            </a:endParaRPr>
          </a:p>
          <a:p>
            <a:pPr>
              <a:lnSpc>
                <a:spcPct val="90000"/>
              </a:lnSpc>
              <a:buFont typeface="Wingdings" panose="05000000000000000000" pitchFamily="2" charset="2"/>
              <a:buChar char="v"/>
            </a:pPr>
            <a:r>
              <a:rPr lang="en-US" altLang="en-US" sz="2800" dirty="0">
                <a:latin typeface="Bookman Old Style" panose="02050604050505020204" pitchFamily="18" charset="0"/>
              </a:rPr>
              <a:t>Focus of the study: How mind functions to adapt us to our </a:t>
            </a:r>
            <a:r>
              <a:rPr lang="en-US" altLang="en-US" sz="2800" dirty="0" smtClean="0">
                <a:latin typeface="Bookman Old Style" panose="02050604050505020204" pitchFamily="18" charset="0"/>
              </a:rPr>
              <a:t>environment</a:t>
            </a:r>
            <a:endParaRPr lang="en-US" altLang="en-US" sz="2800" dirty="0">
              <a:latin typeface="Bookman Old Style" panose="02050604050505020204" pitchFamily="18" charset="0"/>
            </a:endParaRPr>
          </a:p>
          <a:p>
            <a:pPr>
              <a:lnSpc>
                <a:spcPct val="90000"/>
              </a:lnSpc>
              <a:buFont typeface="Wingdings" panose="05000000000000000000" pitchFamily="2" charset="2"/>
              <a:buChar char="v"/>
            </a:pPr>
            <a:r>
              <a:rPr lang="en-US" altLang="en-US" sz="2800" dirty="0">
                <a:latin typeface="Bookman Old Style" panose="02050604050505020204" pitchFamily="18" charset="0"/>
              </a:rPr>
              <a:t>Influenced by Darwinian's theory of natural selection</a:t>
            </a:r>
          </a:p>
          <a:p>
            <a:pPr>
              <a:lnSpc>
                <a:spcPct val="90000"/>
              </a:lnSpc>
              <a:buFont typeface="Wingdings" panose="05000000000000000000" pitchFamily="2" charset="2"/>
              <a:buChar char="v"/>
            </a:pPr>
            <a:r>
              <a:rPr lang="en-US" altLang="en-US" sz="2800" dirty="0">
                <a:latin typeface="Bookman Old Style" panose="02050604050505020204" pitchFamily="18" charset="0"/>
              </a:rPr>
              <a:t>Impact of functionalism on Psychology: Study of animals, educational psychology, industrial psychology</a:t>
            </a:r>
          </a:p>
          <a:p>
            <a:pPr>
              <a:lnSpc>
                <a:spcPct val="90000"/>
              </a:lnSpc>
              <a:buFont typeface="Wingdings" panose="05000000000000000000" pitchFamily="2" charset="2"/>
              <a:buChar char="v"/>
            </a:pPr>
            <a:endParaRPr lang="en-US" altLang="en-US" sz="2400" dirty="0">
              <a:latin typeface="Bookman Old Style" panose="02050604050505020204" pitchFamily="18" charset="0"/>
            </a:endParaRPr>
          </a:p>
          <a:p>
            <a:pPr>
              <a:lnSpc>
                <a:spcPct val="90000"/>
              </a:lnSpc>
            </a:pPr>
            <a:endParaRPr lang="en-US" altLang="en-US" sz="2400" dirty="0">
              <a:latin typeface="Bookman Old Style" panose="02050604050505020204" pitchFamily="18" charset="0"/>
            </a:endParaRPr>
          </a:p>
        </p:txBody>
      </p:sp>
      <p:pic>
        <p:nvPicPr>
          <p:cNvPr id="4" name="Picture 3" descr="WJam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84080" y="2006806"/>
            <a:ext cx="13716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63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7875" name="Picture 3" descr="psych_19a"/>
          <p:cNvPicPr>
            <a:picLocks noChangeAspect="1" noChangeArrowheads="1"/>
          </p:cNvPicPr>
          <p:nvPr/>
        </p:nvPicPr>
        <p:blipFill>
          <a:blip r:embed="rId4">
            <a:extLst>
              <a:ext uri="{28A0092B-C50C-407E-A947-70E740481C1C}">
                <a14:useLocalDpi xmlns:a14="http://schemas.microsoft.com/office/drawing/2010/main" val="0"/>
              </a:ext>
            </a:extLst>
          </a:blip>
          <a:srcRect t="-28217" b="28217"/>
          <a:stretch>
            <a:fillRect/>
          </a:stretch>
        </p:blipFill>
        <p:spPr bwMode="auto">
          <a:xfrm>
            <a:off x="712132" y="-808074"/>
            <a:ext cx="10207505" cy="673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03945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847875"/>
                                        </p:tgtEl>
                                        <p:attrNameLst>
                                          <p:attrName>style.visibility</p:attrName>
                                        </p:attrNameLst>
                                      </p:cBhvr>
                                      <p:to>
                                        <p:strVal val="visible"/>
                                      </p:to>
                                    </p:set>
                                    <p:animEffect transition="in" filter="wipe(down)">
                                      <p:cBhvr>
                                        <p:cTn id="7" dur="1000"/>
                                        <p:tgtEl>
                                          <p:spTgt spid="84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a:xfrm>
            <a:off x="1097280" y="749182"/>
            <a:ext cx="10058400" cy="145075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0" defTabSz="457200">
              <a:lnSpc>
                <a:spcPct val="100000"/>
              </a:lnSpc>
              <a:spcAft>
                <a:spcPct val="30000"/>
              </a:spcAft>
            </a:pPr>
            <a:r>
              <a:rPr lang="en-US" altLang="en-US" sz="3600" b="1" spc="0" dirty="0">
                <a:solidFill>
                  <a:srgbClr val="BF0000"/>
                </a:solidFill>
                <a:latin typeface="Bookman Old Style" panose="02050604050505020204" pitchFamily="18" charset="0"/>
                <a:ea typeface="+mn-ea"/>
                <a:cs typeface="+mn-cs"/>
              </a:rPr>
              <a:t>Sigmund Freud and Psychoanalysis</a:t>
            </a:r>
            <a:r>
              <a:rPr lang="en-US" altLang="en-US" sz="3600" b="1" spc="0" dirty="0">
                <a:solidFill>
                  <a:prstClr val="black"/>
                </a:solidFill>
                <a:latin typeface="Bookman Old Style" panose="02050604050505020204" pitchFamily="18" charset="0"/>
                <a:ea typeface="+mn-ea"/>
                <a:cs typeface="+mn-cs"/>
              </a:rPr>
              <a:t/>
            </a:r>
            <a:br>
              <a:rPr lang="en-US" altLang="en-US" sz="3600" b="1" spc="0" dirty="0">
                <a:solidFill>
                  <a:prstClr val="black"/>
                </a:solidFill>
                <a:latin typeface="Bookman Old Style" panose="02050604050505020204" pitchFamily="18" charset="0"/>
                <a:ea typeface="+mn-ea"/>
                <a:cs typeface="+mn-cs"/>
              </a:rPr>
            </a:br>
            <a:endParaRPr lang="en-US" altLang="en-US" sz="3600" dirty="0" smtClean="0">
              <a:latin typeface="Bookman Old Style" panose="02050604050505020204" pitchFamily="18" charset="0"/>
              <a:ea typeface="ＭＳ Ｐゴシック" panose="020B0600070205080204" pitchFamily="34" charset="-128"/>
            </a:endParaRPr>
          </a:p>
        </p:txBody>
      </p:sp>
      <p:sp>
        <p:nvSpPr>
          <p:cNvPr id="68611" name="TextBox 2"/>
          <p:cNvSpPr txBox="1">
            <a:spLocks noChangeArrowheads="1"/>
          </p:cNvSpPr>
          <p:nvPr/>
        </p:nvSpPr>
        <p:spPr bwMode="auto">
          <a:xfrm>
            <a:off x="978946" y="1676400"/>
            <a:ext cx="109728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He theorized that the key to human behavior is satisfying desires.</a:t>
            </a:r>
          </a:p>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Freud </a:t>
            </a:r>
            <a:r>
              <a:rPr lang="en-US" altLang="en-US" sz="2800" dirty="0">
                <a:latin typeface="Bookman Old Style" panose="02050604050505020204" pitchFamily="18" charset="0"/>
              </a:rPr>
              <a:t>was the most famous of the early psychologists</a:t>
            </a:r>
            <a:r>
              <a:rPr lang="en-US" altLang="en-US" sz="2800" dirty="0" smtClean="0">
                <a:latin typeface="Bookman Old Style" panose="02050604050505020204" pitchFamily="18" charset="0"/>
              </a:rPr>
              <a:t>.</a:t>
            </a:r>
            <a:endParaRPr lang="en-US" altLang="en-US" sz="2800" i="1" dirty="0">
              <a:latin typeface="Bookman Old Style" panose="02050604050505020204" pitchFamily="18" charset="0"/>
            </a:endParaRPr>
          </a:p>
          <a:p>
            <a:pPr eaLnBrk="1" hangingPunct="1">
              <a:lnSpc>
                <a:spcPct val="100000"/>
              </a:lnSpc>
              <a:spcBef>
                <a:spcPct val="0"/>
              </a:spcBef>
              <a:spcAft>
                <a:spcPct val="30000"/>
              </a:spcAft>
              <a:buFontTx/>
              <a:buChar char="•"/>
            </a:pPr>
            <a:r>
              <a:rPr lang="en-US" altLang="en-US" sz="2800" dirty="0">
                <a:latin typeface="Bookman Old Style" panose="02050604050505020204" pitchFamily="18" charset="0"/>
              </a:rPr>
              <a:t>He developed </a:t>
            </a:r>
            <a:r>
              <a:rPr lang="en-US" altLang="en-US" sz="2800" b="1" dirty="0">
                <a:latin typeface="Bookman Old Style" panose="02050604050505020204" pitchFamily="18" charset="0"/>
              </a:rPr>
              <a:t>psychoanalysis,</a:t>
            </a:r>
            <a:r>
              <a:rPr lang="en-US" altLang="en-US" sz="2800" dirty="0">
                <a:latin typeface="Bookman Old Style" panose="02050604050505020204" pitchFamily="18" charset="0"/>
              </a:rPr>
              <a:t> which emphasizes unconscious </a:t>
            </a:r>
            <a:r>
              <a:rPr lang="en-US" altLang="en-US" sz="2800" dirty="0" smtClean="0">
                <a:latin typeface="Bookman Old Style" panose="02050604050505020204" pitchFamily="18" charset="0"/>
              </a:rPr>
              <a:t>motives </a:t>
            </a:r>
            <a:r>
              <a:rPr lang="en-US" altLang="en-US" sz="2800" dirty="0">
                <a:latin typeface="Bookman Old Style" panose="02050604050505020204" pitchFamily="18" charset="0"/>
              </a:rPr>
              <a:t>and internal conflicts in human </a:t>
            </a:r>
            <a:r>
              <a:rPr lang="en-US" altLang="en-US" sz="2800" dirty="0" smtClean="0">
                <a:latin typeface="Bookman Old Style" panose="02050604050505020204" pitchFamily="18" charset="0"/>
              </a:rPr>
              <a:t>behavior.</a:t>
            </a:r>
          </a:p>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He developed </a:t>
            </a:r>
            <a:r>
              <a:rPr lang="en-US" altLang="en-US" sz="2800" b="1" dirty="0">
                <a:latin typeface="Bookman Old Style" panose="02050604050505020204" pitchFamily="18" charset="0"/>
              </a:rPr>
              <a:t>psychodynamic thinking,</a:t>
            </a:r>
            <a:r>
              <a:rPr lang="en-US" altLang="en-US" sz="2800" dirty="0">
                <a:latin typeface="Bookman Old Style" panose="02050604050505020204" pitchFamily="18" charset="0"/>
              </a:rPr>
              <a:t> which assumes that most  of what exists in an individual's mind is unconscious and consists of conflicting impulses, urges, and wishes.</a:t>
            </a:r>
          </a:p>
          <a:p>
            <a:pPr eaLnBrk="1" hangingPunct="1">
              <a:lnSpc>
                <a:spcPct val="100000"/>
              </a:lnSpc>
              <a:spcBef>
                <a:spcPct val="0"/>
              </a:spcBef>
              <a:spcAft>
                <a:spcPct val="30000"/>
              </a:spcAft>
            </a:pPr>
            <a:endParaRPr lang="en-US" altLang="en-US" sz="2800" dirty="0">
              <a:latin typeface="Bookman Old Style" panose="02050604050505020204" pitchFamily="18" charset="0"/>
            </a:endParaRPr>
          </a:p>
          <a:p>
            <a:pPr eaLnBrk="1" hangingPunct="1">
              <a:lnSpc>
                <a:spcPct val="100000"/>
              </a:lnSpc>
              <a:spcBef>
                <a:spcPct val="0"/>
              </a:spcBef>
              <a:spcAft>
                <a:spcPct val="30000"/>
              </a:spcAft>
            </a:pPr>
            <a:endParaRPr lang="en-US" altLang="en-US" sz="2800" dirty="0">
              <a:latin typeface="Bookman Old Style" panose="02050604050505020204" pitchFamily="18" charset="0"/>
            </a:endParaRPr>
          </a:p>
        </p:txBody>
      </p:sp>
    </p:spTree>
    <p:custDataLst>
      <p:tags r:id="rId1"/>
    </p:custDataLst>
    <p:extLst>
      <p:ext uri="{BB962C8B-B14F-4D97-AF65-F5344CB8AC3E}">
        <p14:creationId xmlns:p14="http://schemas.microsoft.com/office/powerpoint/2010/main" val="3159872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i184.photobucket.com/albums/x42/pyrogirl2010/FreudIcebe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619" y="1142999"/>
            <a:ext cx="8197702" cy="523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extBox 1"/>
          <p:cNvSpPr txBox="1">
            <a:spLocks noChangeArrowheads="1"/>
          </p:cNvSpPr>
          <p:nvPr/>
        </p:nvSpPr>
        <p:spPr bwMode="auto">
          <a:xfrm>
            <a:off x="1828801" y="533400"/>
            <a:ext cx="3437159" cy="53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atin typeface="Bookman Old Style" panose="02050604050505020204" pitchFamily="18" charset="0"/>
              </a:rPr>
              <a:t>“Freud’s Iceberg”</a:t>
            </a:r>
          </a:p>
        </p:txBody>
      </p:sp>
    </p:spTree>
    <p:custDataLst>
      <p:tags r:id="rId1"/>
    </p:custDataLst>
    <p:extLst>
      <p:ext uri="{BB962C8B-B14F-4D97-AF65-F5344CB8AC3E}">
        <p14:creationId xmlns:p14="http://schemas.microsoft.com/office/powerpoint/2010/main" val="2377060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32366" y="382772"/>
            <a:ext cx="11042182" cy="6028661"/>
          </a:xfrm>
          <a:solidFill>
            <a:schemeClr val="accent1">
              <a:lumMod val="20000"/>
              <a:lumOff val="80000"/>
            </a:schemeClr>
          </a:solidFill>
        </p:spPr>
        <p:txBody>
          <a:bodyPr>
            <a:normAutofit lnSpcReduction="10000"/>
          </a:bodyPr>
          <a:lstStyle/>
          <a:p>
            <a:pPr>
              <a:buFont typeface="Wingdings" panose="05000000000000000000" pitchFamily="2" charset="2"/>
              <a:buChar char="v"/>
            </a:pPr>
            <a:r>
              <a:rPr lang="en-US" altLang="en-US" sz="3200" dirty="0">
                <a:latin typeface="Bookman Old Style" panose="02050604050505020204" pitchFamily="18" charset="0"/>
              </a:rPr>
              <a:t>Mind and iceberg: Three levels of Mind</a:t>
            </a:r>
          </a:p>
          <a:p>
            <a:pPr lvl="1">
              <a:buFont typeface="Wingdings" panose="05000000000000000000" pitchFamily="2" charset="2"/>
              <a:buChar char="v"/>
            </a:pPr>
            <a:r>
              <a:rPr lang="en-US" altLang="en-US" sz="2800" dirty="0">
                <a:latin typeface="Bookman Old Style" panose="02050604050505020204" pitchFamily="18" charset="0"/>
              </a:rPr>
              <a:t>Conscious</a:t>
            </a:r>
          </a:p>
          <a:p>
            <a:pPr lvl="1">
              <a:buFont typeface="Wingdings" panose="05000000000000000000" pitchFamily="2" charset="2"/>
              <a:buChar char="v"/>
            </a:pPr>
            <a:r>
              <a:rPr lang="en-US" altLang="en-US" sz="2800" dirty="0">
                <a:latin typeface="Bookman Old Style" panose="02050604050505020204" pitchFamily="18" charset="0"/>
              </a:rPr>
              <a:t>Subconscious</a:t>
            </a:r>
          </a:p>
          <a:p>
            <a:pPr lvl="1">
              <a:buFont typeface="Wingdings" panose="05000000000000000000" pitchFamily="2" charset="2"/>
              <a:buChar char="v"/>
            </a:pPr>
            <a:r>
              <a:rPr lang="en-US" altLang="en-US" sz="2800" dirty="0">
                <a:latin typeface="Bookman Old Style" panose="02050604050505020204" pitchFamily="18" charset="0"/>
              </a:rPr>
              <a:t>Unconscious</a:t>
            </a:r>
          </a:p>
          <a:p>
            <a:pPr>
              <a:lnSpc>
                <a:spcPct val="90000"/>
              </a:lnSpc>
              <a:buFont typeface="Wingdings" panose="05000000000000000000" pitchFamily="2" charset="2"/>
              <a:buChar char="v"/>
            </a:pPr>
            <a:endParaRPr lang="en-US" altLang="en-US" dirty="0">
              <a:latin typeface="Bookman Old Style" panose="02050604050505020204" pitchFamily="18" charset="0"/>
            </a:endParaRPr>
          </a:p>
          <a:p>
            <a:pPr>
              <a:lnSpc>
                <a:spcPct val="90000"/>
              </a:lnSpc>
              <a:buFont typeface="Wingdings" panose="05000000000000000000" pitchFamily="2" charset="2"/>
              <a:buChar char="v"/>
            </a:pPr>
            <a:r>
              <a:rPr lang="en-US" altLang="en-US" sz="3200" dirty="0" smtClean="0">
                <a:latin typeface="Bookman Old Style" panose="02050604050505020204" pitchFamily="18" charset="0"/>
              </a:rPr>
              <a:t>Structure </a:t>
            </a:r>
            <a:r>
              <a:rPr lang="en-US" altLang="en-US" sz="3200" dirty="0" smtClean="0">
                <a:latin typeface="Bookman Old Style" panose="02050604050505020204" pitchFamily="18" charset="0"/>
              </a:rPr>
              <a:t>of Personality: </a:t>
            </a:r>
          </a:p>
          <a:p>
            <a:pPr lvl="1">
              <a:buFont typeface="Wingdings" panose="05000000000000000000" pitchFamily="2" charset="2"/>
              <a:buChar char="v"/>
            </a:pPr>
            <a:r>
              <a:rPr lang="en-US" altLang="en-US" sz="3000" dirty="0" smtClean="0">
                <a:latin typeface="Bookman Old Style" panose="02050604050505020204" pitchFamily="18" charset="0"/>
              </a:rPr>
              <a:t>ID: </a:t>
            </a:r>
            <a:r>
              <a:rPr lang="en-US" altLang="en-US" sz="3000" dirty="0" smtClean="0">
                <a:latin typeface="Bookman Old Style" panose="02050604050505020204" pitchFamily="18" charset="0"/>
              </a:rPr>
              <a:t>Pleasure Principle </a:t>
            </a:r>
            <a:r>
              <a:rPr lang="en-US" altLang="en-US" sz="3000" dirty="0" smtClean="0">
                <a:latin typeface="Bookman Old Style" panose="02050604050505020204" pitchFamily="18" charset="0"/>
              </a:rPr>
              <a:t>	</a:t>
            </a:r>
          </a:p>
          <a:p>
            <a:pPr lvl="1">
              <a:buFont typeface="Wingdings" panose="05000000000000000000" pitchFamily="2" charset="2"/>
              <a:buChar char="v"/>
            </a:pPr>
            <a:r>
              <a:rPr lang="en-US" altLang="en-US" sz="3000" dirty="0" smtClean="0">
                <a:latin typeface="Bookman Old Style" panose="02050604050505020204" pitchFamily="18" charset="0"/>
              </a:rPr>
              <a:t>EGO: </a:t>
            </a:r>
            <a:r>
              <a:rPr lang="en-US" altLang="en-US" sz="3000" dirty="0">
                <a:latin typeface="Bookman Old Style" panose="02050604050505020204" pitchFamily="18" charset="0"/>
              </a:rPr>
              <a:t>Reality Principle (Executive of Personality </a:t>
            </a:r>
            <a:r>
              <a:rPr lang="en-US" altLang="en-US" sz="3000" dirty="0" smtClean="0">
                <a:latin typeface="Bookman Old Style" panose="02050604050505020204" pitchFamily="18" charset="0"/>
              </a:rPr>
              <a:t>)</a:t>
            </a:r>
            <a:endParaRPr lang="en-US" altLang="en-US" sz="3000" dirty="0" smtClean="0">
              <a:latin typeface="Bookman Old Style" panose="02050604050505020204" pitchFamily="18" charset="0"/>
            </a:endParaRPr>
          </a:p>
          <a:p>
            <a:pPr lvl="1">
              <a:buFont typeface="Wingdings" panose="05000000000000000000" pitchFamily="2" charset="2"/>
              <a:buChar char="v"/>
            </a:pPr>
            <a:r>
              <a:rPr lang="en-US" altLang="en-US" sz="3000" dirty="0" smtClean="0">
                <a:latin typeface="Bookman Old Style" panose="02050604050505020204" pitchFamily="18" charset="0"/>
              </a:rPr>
              <a:t>Superego: Moral </a:t>
            </a:r>
            <a:r>
              <a:rPr lang="en-US" altLang="en-US" sz="3000" dirty="0" smtClean="0">
                <a:latin typeface="Bookman Old Style" panose="02050604050505020204" pitchFamily="18" charset="0"/>
              </a:rPr>
              <a:t>Principles</a:t>
            </a:r>
          </a:p>
          <a:p>
            <a:pPr lvl="1">
              <a:buFont typeface="Wingdings" panose="05000000000000000000" pitchFamily="2" charset="2"/>
              <a:buChar char="v"/>
            </a:pPr>
            <a:endParaRPr lang="en-US" altLang="en-US" sz="3000" dirty="0" smtClean="0">
              <a:latin typeface="Bookman Old Style" panose="02050604050505020204" pitchFamily="18" charset="0"/>
            </a:endParaRPr>
          </a:p>
          <a:p>
            <a:pPr lvl="2">
              <a:buFont typeface="Wingdings" panose="05000000000000000000" pitchFamily="2" charset="2"/>
              <a:buChar char="v"/>
            </a:pPr>
            <a:r>
              <a:rPr lang="en-US" altLang="en-US" sz="3000" dirty="0" smtClean="0">
                <a:latin typeface="Bookman Old Style" panose="02050604050505020204" pitchFamily="18" charset="0"/>
              </a:rPr>
              <a:t>Types of Anxiety: </a:t>
            </a:r>
          </a:p>
          <a:p>
            <a:pPr lvl="3">
              <a:buFont typeface="Wingdings" panose="05000000000000000000" pitchFamily="2" charset="2"/>
              <a:buChar char="v"/>
            </a:pPr>
            <a:r>
              <a:rPr lang="en-US" altLang="en-US" sz="3000" dirty="0" smtClean="0">
                <a:latin typeface="Bookman Old Style" panose="02050604050505020204" pitchFamily="18" charset="0"/>
              </a:rPr>
              <a:t>Id x Ego: Neurotic Anxiety</a:t>
            </a:r>
          </a:p>
          <a:p>
            <a:pPr lvl="3">
              <a:buFont typeface="Wingdings" panose="05000000000000000000" pitchFamily="2" charset="2"/>
              <a:buChar char="v"/>
            </a:pPr>
            <a:r>
              <a:rPr lang="en-US" altLang="en-US" sz="3000" dirty="0" smtClean="0">
                <a:latin typeface="Bookman Old Style" panose="02050604050505020204" pitchFamily="18" charset="0"/>
              </a:rPr>
              <a:t>Superego x Ego: Moral Anxiety</a:t>
            </a:r>
            <a:endParaRPr lang="en-US" altLang="en-US" sz="3000" dirty="0">
              <a:latin typeface="Bookman Old Style" panose="02050604050505020204" pitchFamily="18" charset="0"/>
            </a:endParaRPr>
          </a:p>
        </p:txBody>
      </p:sp>
    </p:spTree>
    <p:extLst>
      <p:ext uri="{BB962C8B-B14F-4D97-AF65-F5344CB8AC3E}">
        <p14:creationId xmlns:p14="http://schemas.microsoft.com/office/powerpoint/2010/main" val="306547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Defense Mechanism</a:t>
            </a:r>
            <a:br>
              <a:rPr lang="en-US" sz="4000" dirty="0" smtClean="0">
                <a:latin typeface="Bookman Old Style" panose="02050604050505020204" pitchFamily="18" charset="0"/>
              </a:rPr>
            </a:br>
            <a:endParaRPr lang="en-US" sz="4000" dirty="0">
              <a:latin typeface="Bookman Old Style" panose="02050604050505020204" pitchFamily="18" charset="0"/>
            </a:endParaRPr>
          </a:p>
        </p:txBody>
      </p:sp>
      <p:sp>
        <p:nvSpPr>
          <p:cNvPr id="3" name="Content Placeholder 2"/>
          <p:cNvSpPr>
            <a:spLocks noGrp="1"/>
          </p:cNvSpPr>
          <p:nvPr>
            <p:ph idx="1"/>
          </p:nvPr>
        </p:nvSpPr>
        <p:spPr>
          <a:xfrm>
            <a:off x="1097280" y="1845734"/>
            <a:ext cx="10407148" cy="4023360"/>
          </a:xfrm>
        </p:spPr>
        <p:txBody>
          <a:bodyPr>
            <a:normAutofit lnSpcReduction="10000"/>
          </a:bodyPr>
          <a:lstStyle/>
          <a:p>
            <a:pPr>
              <a:buFont typeface="Wingdings" panose="05000000000000000000" pitchFamily="2" charset="2"/>
              <a:buChar char="§"/>
            </a:pPr>
            <a:r>
              <a:rPr lang="en-US" sz="3600" dirty="0">
                <a:latin typeface="Bookman Old Style" panose="02050604050505020204" pitchFamily="18" charset="0"/>
              </a:rPr>
              <a:t>Ego defenses are not necessarily unhealthy as one thinks.  </a:t>
            </a:r>
            <a:endParaRPr lang="en-US" sz="3600" dirty="0" smtClean="0">
              <a:latin typeface="Bookman Old Style" panose="02050604050505020204" pitchFamily="18" charset="0"/>
            </a:endParaRPr>
          </a:p>
          <a:p>
            <a:pPr>
              <a:buFont typeface="Wingdings" panose="05000000000000000000" pitchFamily="2" charset="2"/>
              <a:buChar char="§"/>
            </a:pPr>
            <a:r>
              <a:rPr lang="en-US" sz="3600" dirty="0" smtClean="0">
                <a:latin typeface="Bookman Old Style" panose="02050604050505020204" pitchFamily="18" charset="0"/>
              </a:rPr>
              <a:t>In </a:t>
            </a:r>
            <a:r>
              <a:rPr lang="en-US" sz="3600" dirty="0">
                <a:latin typeface="Bookman Old Style" panose="02050604050505020204" pitchFamily="18" charset="0"/>
              </a:rPr>
              <a:t>fact, the lack of these defenses, or the inability to use them effectively can often lead to problems in life. </a:t>
            </a:r>
            <a:endParaRPr lang="en-US" sz="3600" dirty="0" smtClean="0">
              <a:latin typeface="Bookman Old Style" panose="02050604050505020204" pitchFamily="18" charset="0"/>
            </a:endParaRPr>
          </a:p>
          <a:p>
            <a:pPr>
              <a:buFont typeface="Wingdings" panose="05000000000000000000" pitchFamily="2" charset="2"/>
              <a:buChar char="§"/>
            </a:pPr>
            <a:r>
              <a:rPr lang="en-US" sz="3600" dirty="0" smtClean="0">
                <a:latin typeface="Bookman Old Style" panose="02050604050505020204" pitchFamily="18" charset="0"/>
              </a:rPr>
              <a:t> </a:t>
            </a:r>
            <a:r>
              <a:rPr lang="en-US" sz="3600" dirty="0">
                <a:latin typeface="Bookman Old Style" panose="02050604050505020204" pitchFamily="18" charset="0"/>
              </a:rPr>
              <a:t>However, we sometimes employ the defenses at the wrong time or overuse them, which can be equally destructive.</a:t>
            </a:r>
          </a:p>
          <a:p>
            <a:endParaRPr lang="en-US" sz="3600" dirty="0">
              <a:latin typeface="Bookman Old Style" panose="02050604050505020204" pitchFamily="18" charset="0"/>
            </a:endParaRPr>
          </a:p>
        </p:txBody>
      </p:sp>
    </p:spTree>
    <p:extLst>
      <p:ext uri="{BB962C8B-B14F-4D97-AF65-F5344CB8AC3E}">
        <p14:creationId xmlns:p14="http://schemas.microsoft.com/office/powerpoint/2010/main" val="32930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Bookman Old Style" panose="02050604050505020204" pitchFamily="18" charset="0"/>
              </a:rPr>
              <a:t>What is Science?</a:t>
            </a:r>
            <a:endParaRPr lang="en-US" sz="4400" dirty="0">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endParaRPr lang="en-US" sz="4000" dirty="0" smtClean="0"/>
          </a:p>
          <a:p>
            <a:pPr algn="ctr"/>
            <a:r>
              <a:rPr lang="en-US" sz="4000" dirty="0" smtClean="0">
                <a:solidFill>
                  <a:srgbClr val="00B050"/>
                </a:solidFill>
                <a:latin typeface="Bookman Old Style" panose="02050604050505020204" pitchFamily="18" charset="0"/>
              </a:rPr>
              <a:t>“Science is defined as a branch of knowledge or study dealing with a body of </a:t>
            </a:r>
            <a:r>
              <a:rPr lang="en-US" sz="4000" i="1" dirty="0" smtClean="0">
                <a:solidFill>
                  <a:srgbClr val="00B050"/>
                </a:solidFill>
                <a:latin typeface="Bookman Old Style" panose="02050604050505020204" pitchFamily="18" charset="0"/>
              </a:rPr>
              <a:t>facts and truth systematically arranged.”</a:t>
            </a:r>
            <a:endParaRPr lang="en-US" sz="4000" i="1" dirty="0">
              <a:solidFill>
                <a:srgbClr val="00B050"/>
              </a:solidFill>
              <a:latin typeface="Bookman Old Style" panose="02050604050505020204" pitchFamily="18" charset="0"/>
            </a:endParaRPr>
          </a:p>
        </p:txBody>
      </p:sp>
    </p:spTree>
    <p:extLst>
      <p:ext uri="{BB962C8B-B14F-4D97-AF65-F5344CB8AC3E}">
        <p14:creationId xmlns:p14="http://schemas.microsoft.com/office/powerpoint/2010/main" val="21957719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44549"/>
            <a:ext cx="10058400" cy="5624545"/>
          </a:xfrm>
          <a:solidFill>
            <a:schemeClr val="accent4">
              <a:lumMod val="60000"/>
              <a:lumOff val="40000"/>
            </a:schemeClr>
          </a:solidFill>
        </p:spPr>
        <p:txBody>
          <a:bodyPr>
            <a:noAutofit/>
          </a:bodyPr>
          <a:lstStyle/>
          <a:p>
            <a:r>
              <a:rPr lang="en-US" sz="3200" b="1" dirty="0">
                <a:solidFill>
                  <a:schemeClr val="tx1"/>
                </a:solidFill>
                <a:latin typeface="Bookman Old Style" panose="02050604050505020204" pitchFamily="18" charset="0"/>
              </a:rPr>
              <a:t>Denial</a:t>
            </a:r>
            <a:r>
              <a:rPr lang="en-US" sz="3200" dirty="0">
                <a:solidFill>
                  <a:schemeClr val="tx1"/>
                </a:solidFill>
                <a:latin typeface="Bookman Old Style" panose="02050604050505020204" pitchFamily="18" charset="0"/>
              </a:rPr>
              <a:t>: arguing against an anxiety provoking stimuli by stating it doesn't exist. Denying that your physician's diagnosis of cancer is correct and seeking a second </a:t>
            </a:r>
            <a:r>
              <a:rPr lang="en-US" sz="3200" dirty="0" smtClean="0">
                <a:solidFill>
                  <a:schemeClr val="tx1"/>
                </a:solidFill>
                <a:latin typeface="Bookman Old Style" panose="02050604050505020204" pitchFamily="18" charset="0"/>
              </a:rPr>
              <a:t>opinion.</a:t>
            </a:r>
            <a:endParaRPr lang="en-US" sz="3200" dirty="0">
              <a:solidFill>
                <a:schemeClr val="tx1"/>
              </a:solidFill>
              <a:latin typeface="Bookman Old Style" panose="02050604050505020204" pitchFamily="18" charset="0"/>
            </a:endParaRPr>
          </a:p>
          <a:p>
            <a:r>
              <a:rPr lang="en-US" sz="3200" b="1" dirty="0" smtClean="0">
                <a:solidFill>
                  <a:schemeClr val="tx1"/>
                </a:solidFill>
                <a:latin typeface="Bookman Old Style" panose="02050604050505020204" pitchFamily="18" charset="0"/>
              </a:rPr>
              <a:t>Displacement</a:t>
            </a:r>
            <a:r>
              <a:rPr lang="en-US" sz="3200" dirty="0" smtClean="0">
                <a:solidFill>
                  <a:schemeClr val="tx1"/>
                </a:solidFill>
                <a:latin typeface="Bookman Old Style" panose="02050604050505020204" pitchFamily="18" charset="0"/>
              </a:rPr>
              <a:t>: </a:t>
            </a:r>
            <a:r>
              <a:rPr lang="en-US" sz="3200" dirty="0">
                <a:solidFill>
                  <a:schemeClr val="tx1"/>
                </a:solidFill>
                <a:latin typeface="Bookman Old Style" panose="02050604050505020204" pitchFamily="18" charset="0"/>
              </a:rPr>
              <a:t>taking out impulses on a less threatening target. Slamming a door instead of hitting as person, yelling at your spouse after an argument with your boss</a:t>
            </a:r>
          </a:p>
          <a:p>
            <a:r>
              <a:rPr lang="en-US" sz="3200" b="1" dirty="0">
                <a:solidFill>
                  <a:schemeClr val="tx1"/>
                </a:solidFill>
                <a:latin typeface="Bookman Old Style" panose="02050604050505020204" pitchFamily="18" charset="0"/>
              </a:rPr>
              <a:t>Intellectualization</a:t>
            </a:r>
            <a:r>
              <a:rPr lang="en-US" sz="3200" dirty="0">
                <a:solidFill>
                  <a:schemeClr val="tx1"/>
                </a:solidFill>
                <a:latin typeface="Bookman Old Style" panose="02050604050505020204" pitchFamily="18" charset="0"/>
              </a:rPr>
              <a:t>: avoiding unacceptable emotions by focusing on the intellectual aspects. Focusing on the details of a funeral as opposed to the sadness and </a:t>
            </a:r>
            <a:r>
              <a:rPr lang="en-US" sz="3200" dirty="0" smtClean="0">
                <a:solidFill>
                  <a:schemeClr val="tx1"/>
                </a:solidFill>
                <a:latin typeface="Bookman Old Style" panose="02050604050505020204" pitchFamily="18" charset="0"/>
              </a:rPr>
              <a:t>grief</a:t>
            </a:r>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525787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Content Placeholder 2"/>
          <p:cNvSpPr>
            <a:spLocks noGrp="1"/>
          </p:cNvSpPr>
          <p:nvPr>
            <p:ph type="title"/>
          </p:nvPr>
        </p:nvSpPr>
        <p:spPr>
          <a:xfrm>
            <a:off x="659219" y="138223"/>
            <a:ext cx="11047228" cy="6539024"/>
          </a:xfrm>
          <a:solidFill>
            <a:schemeClr val="accent4">
              <a:lumMod val="60000"/>
              <a:lumOff val="40000"/>
            </a:schemeClr>
          </a:solidFill>
        </p:spPr>
        <p:txBody>
          <a:bodyPr>
            <a:noAutofit/>
          </a:bodyPr>
          <a:lstStyle/>
          <a:p>
            <a:pPr marL="0" marR="0"/>
            <a:r>
              <a:rPr lang="en-US" sz="3600" b="1" u="sng" dirty="0">
                <a:solidFill>
                  <a:schemeClr val="tx1"/>
                </a:solidFill>
                <a:latin typeface="Times New Roman" panose="02020603050405020304" pitchFamily="18" charset="0"/>
                <a:ea typeface="Times New Roman" panose="02020603050405020304" pitchFamily="18" charset="0"/>
              </a:rPr>
              <a:t>Projection</a:t>
            </a:r>
            <a:r>
              <a:rPr lang="en-US" sz="3600" dirty="0">
                <a:latin typeface="Times New Roman" panose="02020603050405020304" pitchFamily="18" charset="0"/>
                <a:ea typeface="Times New Roman" panose="02020603050405020304" pitchFamily="18" charset="0"/>
              </a:rPr>
              <a:t>: Placing unacceptable impulses in yourself onto someone </a:t>
            </a:r>
            <a:r>
              <a:rPr lang="en-US" sz="3600" dirty="0" smtClean="0">
                <a:latin typeface="Times New Roman" panose="02020603050405020304" pitchFamily="18" charset="0"/>
                <a:ea typeface="Times New Roman" panose="02020603050405020304" pitchFamily="18" charset="0"/>
              </a:rPr>
              <a:t>else. E.g. </a:t>
            </a:r>
            <a:r>
              <a:rPr lang="en-US" sz="3600" dirty="0">
                <a:latin typeface="Times New Roman" panose="02020603050405020304" pitchFamily="18" charset="0"/>
                <a:ea typeface="Times New Roman" panose="02020603050405020304" pitchFamily="18" charset="0"/>
              </a:rPr>
              <a:t>when losing an argument, you state "You're just </a:t>
            </a:r>
            <a:r>
              <a:rPr lang="en-US" sz="3600" dirty="0" smtClean="0">
                <a:latin typeface="Times New Roman" panose="02020603050405020304" pitchFamily="18" charset="0"/>
                <a:ea typeface="Times New Roman" panose="02020603050405020304" pitchFamily="18" charset="0"/>
              </a:rPr>
              <a:t>Stupid</a:t>
            </a:r>
            <a:r>
              <a:rPr lang="en-US" sz="3600" dirty="0">
                <a:latin typeface="Times New Roman" panose="02020603050405020304" pitchFamily="18" charset="0"/>
                <a:ea typeface="Times New Roman" panose="02020603050405020304" pitchFamily="18" charset="0"/>
              </a:rPr>
              <a:t> </a:t>
            </a:r>
            <a:r>
              <a:rPr lang="en-US" sz="3600" dirty="0" smtClean="0">
                <a:latin typeface="Times New Roman" panose="02020603050405020304" pitchFamily="18" charset="0"/>
                <a:ea typeface="Times New Roman" panose="02020603050405020304" pitchFamily="18" charset="0"/>
              </a:rPr>
              <a:t>!</a:t>
            </a:r>
            <a:br>
              <a:rPr lang="en-US" sz="3600" dirty="0" smtClean="0">
                <a:latin typeface="Times New Roman" panose="02020603050405020304" pitchFamily="18" charset="0"/>
                <a:ea typeface="Times New Roman" panose="02020603050405020304" pitchFamily="18" charset="0"/>
              </a:rPr>
            </a:br>
            <a:r>
              <a:rPr lang="en-US" sz="3600" dirty="0">
                <a:latin typeface="Times New Roman" panose="02020603050405020304" pitchFamily="18" charset="0"/>
                <a:ea typeface="Times New Roman" panose="02020603050405020304" pitchFamily="18" charset="0"/>
              </a:rPr>
              <a:t/>
            </a:r>
            <a:br>
              <a:rPr lang="en-US" sz="3600" dirty="0">
                <a:latin typeface="Times New Roman" panose="02020603050405020304" pitchFamily="18" charset="0"/>
                <a:ea typeface="Times New Roman" panose="02020603050405020304" pitchFamily="18" charset="0"/>
              </a:rPr>
            </a:br>
            <a:r>
              <a:rPr lang="en-US" sz="3600" b="1" u="sng" dirty="0">
                <a:solidFill>
                  <a:schemeClr val="tx1"/>
                </a:solidFill>
                <a:latin typeface="Times New Roman" panose="02020603050405020304" pitchFamily="18" charset="0"/>
                <a:ea typeface="Times New Roman" panose="02020603050405020304" pitchFamily="18" charset="0"/>
              </a:rPr>
              <a:t>Rationalization: </a:t>
            </a:r>
            <a:r>
              <a:rPr lang="en-US" sz="3600" dirty="0">
                <a:solidFill>
                  <a:schemeClr val="tx1"/>
                </a:solidFill>
                <a:latin typeface="Times New Roman" panose="02020603050405020304" pitchFamily="18" charset="0"/>
                <a:ea typeface="Times New Roman" panose="02020603050405020304" pitchFamily="18" charset="0"/>
              </a:rPr>
              <a:t>S</a:t>
            </a:r>
            <a:r>
              <a:rPr lang="en-US" sz="3600" dirty="0">
                <a:latin typeface="Times New Roman" panose="02020603050405020304" pitchFamily="18" charset="0"/>
                <a:ea typeface="Times New Roman" panose="02020603050405020304" pitchFamily="18" charset="0"/>
              </a:rPr>
              <a:t>upplying a logical or rational reason as opposed to the real reason. stating that you were fired because you didn't kiss up the </a:t>
            </a:r>
            <a:r>
              <a:rPr lang="en-US" sz="3600" dirty="0" err="1">
                <a:latin typeface="Times New Roman" panose="02020603050405020304" pitchFamily="18" charset="0"/>
                <a:ea typeface="Times New Roman" panose="02020603050405020304" pitchFamily="18" charset="0"/>
              </a:rPr>
              <a:t>the</a:t>
            </a:r>
            <a:r>
              <a:rPr lang="en-US" sz="3600" dirty="0">
                <a:latin typeface="Times New Roman" panose="02020603050405020304" pitchFamily="18" charset="0"/>
                <a:ea typeface="Times New Roman" panose="02020603050405020304" pitchFamily="18" charset="0"/>
              </a:rPr>
              <a:t> boss, when the real reason was your poor </a:t>
            </a:r>
            <a:r>
              <a:rPr lang="en-US" sz="3600" dirty="0" smtClean="0">
                <a:latin typeface="Times New Roman" panose="02020603050405020304" pitchFamily="18" charset="0"/>
                <a:ea typeface="Times New Roman" panose="02020603050405020304" pitchFamily="18" charset="0"/>
              </a:rPr>
              <a:t>performance</a:t>
            </a:r>
            <a:br>
              <a:rPr lang="en-US" sz="3600" dirty="0" smtClean="0">
                <a:latin typeface="Times New Roman" panose="02020603050405020304" pitchFamily="18" charset="0"/>
                <a:ea typeface="Times New Roman" panose="02020603050405020304" pitchFamily="18" charset="0"/>
              </a:rPr>
            </a:br>
            <a:r>
              <a:rPr lang="en-US" sz="3600" dirty="0">
                <a:latin typeface="Times New Roman" panose="02020603050405020304" pitchFamily="18" charset="0"/>
                <a:ea typeface="Times New Roman" panose="02020603050405020304" pitchFamily="18" charset="0"/>
              </a:rPr>
              <a:t/>
            </a:r>
            <a:br>
              <a:rPr lang="en-US" sz="3600" dirty="0">
                <a:latin typeface="Times New Roman" panose="02020603050405020304" pitchFamily="18" charset="0"/>
                <a:ea typeface="Times New Roman" panose="02020603050405020304" pitchFamily="18" charset="0"/>
              </a:rPr>
            </a:br>
            <a:r>
              <a:rPr lang="en-US" sz="3600" b="1" u="sng" dirty="0">
                <a:solidFill>
                  <a:schemeClr val="tx1"/>
                </a:solidFill>
                <a:latin typeface="Times New Roman" panose="02020603050405020304" pitchFamily="18" charset="0"/>
                <a:ea typeface="Times New Roman" panose="02020603050405020304" pitchFamily="18" charset="0"/>
              </a:rPr>
              <a:t>Reaction Formation</a:t>
            </a:r>
            <a:r>
              <a:rPr lang="en-US" sz="3600" dirty="0">
                <a:latin typeface="Times New Roman" panose="02020603050405020304" pitchFamily="18" charset="0"/>
                <a:ea typeface="Times New Roman" panose="02020603050405020304" pitchFamily="18" charset="0"/>
              </a:rPr>
              <a:t>: taking the opposite belief because the true belief causes anxiety. having a bias against a particular race or culture and then embracing that race or culture to the extreme</a:t>
            </a:r>
            <a:r>
              <a:rPr lang="en-US" sz="2800" dirty="0">
                <a:latin typeface="Times New Roman" panose="02020603050405020304" pitchFamily="18" charset="0"/>
                <a:ea typeface="Times New Roman" panose="02020603050405020304" pitchFamily="18" charset="0"/>
              </a:rPr>
              <a:t/>
            </a:r>
            <a:br>
              <a:rPr lang="en-US" sz="2800" dirty="0">
                <a:latin typeface="Times New Roman" panose="02020603050405020304" pitchFamily="18" charset="0"/>
                <a:ea typeface="Times New Roman" panose="02020603050405020304" pitchFamily="18" charset="0"/>
              </a:rPr>
            </a:br>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443983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92711" y="430306"/>
            <a:ext cx="8229600" cy="1143000"/>
          </a:xfrm>
        </p:spPr>
        <p:txBody>
          <a:bodyPr>
            <a:normAutofit/>
          </a:bodyPr>
          <a:lstStyle/>
          <a:p>
            <a:r>
              <a:rPr lang="en-US" altLang="en-US" sz="4000" b="0" dirty="0" err="1">
                <a:latin typeface="Bookman Old Style" panose="02050604050505020204" pitchFamily="18" charset="0"/>
              </a:rPr>
              <a:t>Behaviourism</a:t>
            </a:r>
            <a:endParaRPr lang="en-US" altLang="en-US" sz="4000" b="0" dirty="0">
              <a:latin typeface="Bookman Old Style" panose="02050604050505020204" pitchFamily="18" charset="0"/>
            </a:endParaRPr>
          </a:p>
        </p:txBody>
      </p:sp>
      <p:sp>
        <p:nvSpPr>
          <p:cNvPr id="12291" name="Rectangle 3"/>
          <p:cNvSpPr>
            <a:spLocks noGrp="1" noChangeArrowheads="1"/>
          </p:cNvSpPr>
          <p:nvPr>
            <p:ph type="body" idx="1"/>
          </p:nvPr>
        </p:nvSpPr>
        <p:spPr>
          <a:xfrm>
            <a:off x="1172582" y="1778597"/>
            <a:ext cx="10682345" cy="5638800"/>
          </a:xfrm>
        </p:spPr>
        <p:txBody>
          <a:bodyPr>
            <a:normAutofit/>
          </a:bodyPr>
          <a:lstStyle/>
          <a:p>
            <a:pPr>
              <a:buFont typeface="Wingdings" panose="05000000000000000000" pitchFamily="2" charset="2"/>
              <a:buChar char="v"/>
            </a:pPr>
            <a:r>
              <a:rPr lang="en-US" altLang="en-US" sz="3200" dirty="0">
                <a:latin typeface="Bookman Old Style" panose="02050604050505020204" pitchFamily="18" charset="0"/>
              </a:rPr>
              <a:t>John </a:t>
            </a:r>
            <a:r>
              <a:rPr lang="en-US" altLang="en-US" sz="3200" dirty="0" err="1">
                <a:latin typeface="Bookman Old Style" panose="02050604050505020204" pitchFamily="18" charset="0"/>
              </a:rPr>
              <a:t>B.Watson</a:t>
            </a:r>
            <a:r>
              <a:rPr lang="en-US" altLang="en-US" sz="3200" dirty="0">
                <a:latin typeface="Bookman Old Style" panose="02050604050505020204" pitchFamily="18" charset="0"/>
              </a:rPr>
              <a:t>: Objected the study of mind or conscious experience</a:t>
            </a:r>
          </a:p>
          <a:p>
            <a:pPr>
              <a:buFont typeface="Wingdings" panose="05000000000000000000" pitchFamily="2" charset="2"/>
              <a:buChar char="v"/>
            </a:pPr>
            <a:r>
              <a:rPr lang="en-US" altLang="en-US" sz="3200" dirty="0">
                <a:latin typeface="Bookman Old Style" panose="02050604050505020204" pitchFamily="18" charset="0"/>
              </a:rPr>
              <a:t>Criticized the method of Introspection</a:t>
            </a:r>
          </a:p>
          <a:p>
            <a:pPr>
              <a:buFont typeface="Wingdings" panose="05000000000000000000" pitchFamily="2" charset="2"/>
              <a:buChar char="v"/>
            </a:pPr>
            <a:r>
              <a:rPr lang="en-US" altLang="en-US" sz="3200" dirty="0" err="1">
                <a:latin typeface="Bookman Old Style" panose="02050604050505020204" pitchFamily="18" charset="0"/>
              </a:rPr>
              <a:t>Behaviourists</a:t>
            </a:r>
            <a:r>
              <a:rPr lang="en-US" altLang="en-US" sz="3200" dirty="0">
                <a:latin typeface="Bookman Old Style" panose="02050604050505020204" pitchFamily="18" charset="0"/>
              </a:rPr>
              <a:t> advocated the study of overt, observable </a:t>
            </a:r>
            <a:r>
              <a:rPr lang="en-US" altLang="en-US" sz="3200" dirty="0" err="1">
                <a:latin typeface="Bookman Old Style" panose="02050604050505020204" pitchFamily="18" charset="0"/>
              </a:rPr>
              <a:t>behaviour</a:t>
            </a:r>
            <a:endParaRPr lang="en-US" altLang="en-US" sz="3200" dirty="0">
              <a:latin typeface="Bookman Old Style" panose="02050604050505020204" pitchFamily="18" charset="0"/>
            </a:endParaRPr>
          </a:p>
          <a:p>
            <a:pPr>
              <a:buFont typeface="Wingdings" panose="05000000000000000000" pitchFamily="2" charset="2"/>
              <a:buChar char="v"/>
            </a:pPr>
            <a:r>
              <a:rPr lang="en-US" altLang="en-US" sz="3200" dirty="0">
                <a:latin typeface="Bookman Old Style" panose="02050604050505020204" pitchFamily="18" charset="0"/>
              </a:rPr>
              <a:t>Studied the relationship between stimuli (event) and response</a:t>
            </a:r>
          </a:p>
          <a:p>
            <a:pPr>
              <a:buFont typeface="Wingdings" panose="05000000000000000000" pitchFamily="2" charset="2"/>
              <a:buChar char="v"/>
            </a:pPr>
            <a:r>
              <a:rPr lang="en-US" altLang="en-US" sz="3200" dirty="0">
                <a:latin typeface="Bookman Old Style" panose="02050604050505020204" pitchFamily="18" charset="0"/>
              </a:rPr>
              <a:t>Used Pavlov’s concept of ‘conditioning’ to explain </a:t>
            </a:r>
            <a:r>
              <a:rPr lang="en-US" altLang="en-US" sz="3200" dirty="0" err="1">
                <a:latin typeface="Bookman Old Style" panose="02050604050505020204" pitchFamily="18" charset="0"/>
              </a:rPr>
              <a:t>behaviour</a:t>
            </a:r>
            <a:endParaRPr lang="en-US" altLang="en-US" sz="3200" dirty="0">
              <a:latin typeface="Bookman Old Style" panose="02050604050505020204" pitchFamily="18" charset="0"/>
            </a:endParaRPr>
          </a:p>
          <a:p>
            <a:pPr lvl="1">
              <a:buFont typeface="Wingdings" panose="05000000000000000000" pitchFamily="2" charset="2"/>
              <a:buNone/>
            </a:pPr>
            <a:endParaRPr lang="en-US" altLang="en-US" sz="3200" dirty="0">
              <a:latin typeface="Bookman Old Style" panose="02050604050505020204" pitchFamily="18" charset="0"/>
            </a:endParaRPr>
          </a:p>
        </p:txBody>
      </p:sp>
    </p:spTree>
    <p:extLst>
      <p:ext uri="{BB962C8B-B14F-4D97-AF65-F5344CB8AC3E}">
        <p14:creationId xmlns:p14="http://schemas.microsoft.com/office/powerpoint/2010/main" val="1753185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1765150" y="1050664"/>
            <a:ext cx="97455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SzPct val="80000"/>
              <a:buFont typeface="Wingdings" panose="05000000000000000000" pitchFamily="2" charset="2"/>
              <a:buChar char="v"/>
            </a:pPr>
            <a:r>
              <a:rPr lang="en-US" altLang="en-US" sz="3200" dirty="0"/>
              <a:t> </a:t>
            </a:r>
            <a:r>
              <a:rPr lang="en-US" altLang="en-US" sz="3200" dirty="0">
                <a:latin typeface="Bookman Old Style" panose="02050604050505020204" pitchFamily="18" charset="0"/>
              </a:rPr>
              <a:t>Radical </a:t>
            </a:r>
            <a:r>
              <a:rPr lang="en-US" altLang="en-US" sz="3200" dirty="0" err="1">
                <a:latin typeface="Bookman Old Style" panose="02050604050505020204" pitchFamily="18" charset="0"/>
              </a:rPr>
              <a:t>Behaviourism</a:t>
            </a:r>
            <a:r>
              <a:rPr lang="en-US" altLang="en-US" sz="3200" dirty="0">
                <a:latin typeface="Bookman Old Style" panose="02050604050505020204" pitchFamily="18" charset="0"/>
              </a:rPr>
              <a:t>: B.F. Skinner</a:t>
            </a:r>
          </a:p>
          <a:p>
            <a:pPr lvl="1">
              <a:buSzPct val="80000"/>
              <a:buFont typeface="Wingdings" panose="05000000000000000000" pitchFamily="2" charset="2"/>
              <a:buChar char="v"/>
            </a:pPr>
            <a:r>
              <a:rPr lang="en-US" altLang="en-US" sz="3200" dirty="0" err="1">
                <a:latin typeface="Bookman Old Style" panose="02050604050505020204" pitchFamily="18" charset="0"/>
              </a:rPr>
              <a:t>Behaviour</a:t>
            </a:r>
            <a:r>
              <a:rPr lang="en-US" altLang="en-US" sz="3200" dirty="0">
                <a:latin typeface="Bookman Old Style" panose="02050604050505020204" pitchFamily="18" charset="0"/>
              </a:rPr>
              <a:t> is learned and maintained by its </a:t>
            </a:r>
            <a:r>
              <a:rPr lang="en-US" altLang="en-US" sz="3200" dirty="0" smtClean="0">
                <a:latin typeface="Bookman Old Style" panose="02050604050505020204" pitchFamily="18" charset="0"/>
              </a:rPr>
              <a:t>consequences</a:t>
            </a:r>
            <a:endParaRPr lang="en-US" altLang="en-US" sz="3200" dirty="0">
              <a:latin typeface="Bookman Old Style" panose="02050604050505020204" pitchFamily="18" charset="0"/>
            </a:endParaRPr>
          </a:p>
          <a:p>
            <a:pPr lvl="1">
              <a:buSzPct val="80000"/>
              <a:buFont typeface="Wingdings" panose="05000000000000000000" pitchFamily="2" charset="2"/>
              <a:buChar char="v"/>
            </a:pPr>
            <a:r>
              <a:rPr lang="en-US" altLang="en-US" sz="3200" dirty="0">
                <a:latin typeface="Bookman Old Style" panose="02050604050505020204" pitchFamily="18" charset="0"/>
              </a:rPr>
              <a:t> Positive reinforcement vs. Negative reinforcement</a:t>
            </a:r>
          </a:p>
          <a:p>
            <a:pPr lvl="1"/>
            <a:endParaRPr lang="en-US" altLang="en-US" sz="3200" dirty="0">
              <a:latin typeface="Bookman Old Style" panose="02050604050505020204" pitchFamily="18" charset="0"/>
            </a:endParaRPr>
          </a:p>
          <a:p>
            <a:pPr>
              <a:buSzPct val="80000"/>
              <a:buFont typeface="Wingdings" panose="05000000000000000000" pitchFamily="2" charset="2"/>
              <a:buChar char="v"/>
            </a:pPr>
            <a:r>
              <a:rPr lang="en-US" altLang="en-US" sz="3200" dirty="0">
                <a:latin typeface="Bookman Old Style" panose="02050604050505020204" pitchFamily="18" charset="0"/>
              </a:rPr>
              <a:t> Cognitive </a:t>
            </a:r>
            <a:r>
              <a:rPr lang="en-US" altLang="en-US" sz="3200" dirty="0" err="1">
                <a:latin typeface="Bookman Old Style" panose="02050604050505020204" pitchFamily="18" charset="0"/>
              </a:rPr>
              <a:t>Behaviourism</a:t>
            </a:r>
            <a:endParaRPr lang="en-US" altLang="en-US" sz="3200" dirty="0">
              <a:latin typeface="Bookman Old Style" panose="02050604050505020204" pitchFamily="18" charset="0"/>
            </a:endParaRPr>
          </a:p>
          <a:p>
            <a:pPr lvl="1">
              <a:buSzPct val="80000"/>
              <a:buFont typeface="Wingdings" panose="05000000000000000000" pitchFamily="2" charset="2"/>
              <a:buChar char="v"/>
            </a:pPr>
            <a:r>
              <a:rPr lang="en-US" altLang="en-US" sz="3200" dirty="0">
                <a:latin typeface="Bookman Old Style" panose="02050604050505020204" pitchFamily="18" charset="0"/>
              </a:rPr>
              <a:t> Advocated the role of thinking and other mental processes </a:t>
            </a:r>
          </a:p>
        </p:txBody>
      </p:sp>
    </p:spTree>
    <p:extLst>
      <p:ext uri="{BB962C8B-B14F-4D97-AF65-F5344CB8AC3E}">
        <p14:creationId xmlns:p14="http://schemas.microsoft.com/office/powerpoint/2010/main" val="3876179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en-US" sz="4000" dirty="0">
                <a:latin typeface="Bookman Old Style" panose="02050604050505020204" pitchFamily="18" charset="0"/>
              </a:rPr>
              <a:t>Gestalt Psychology</a:t>
            </a:r>
          </a:p>
        </p:txBody>
      </p:sp>
      <p:sp>
        <p:nvSpPr>
          <p:cNvPr id="14339" name="Rectangle 3"/>
          <p:cNvSpPr>
            <a:spLocks noGrp="1" noChangeArrowheads="1"/>
          </p:cNvSpPr>
          <p:nvPr>
            <p:ph type="body" idx="1"/>
          </p:nvPr>
        </p:nvSpPr>
        <p:spPr>
          <a:xfrm>
            <a:off x="1097280" y="1845734"/>
            <a:ext cx="10488706" cy="4382944"/>
          </a:xfrm>
        </p:spPr>
        <p:txBody>
          <a:bodyPr>
            <a:normAutofit/>
          </a:bodyPr>
          <a:lstStyle/>
          <a:p>
            <a:pPr>
              <a:buSzPct val="80000"/>
              <a:buFont typeface="Wingdings" panose="05000000000000000000" pitchFamily="2" charset="2"/>
              <a:buChar char="v"/>
            </a:pPr>
            <a:r>
              <a:rPr lang="en-US" altLang="en-US" sz="3200" dirty="0"/>
              <a:t> </a:t>
            </a:r>
            <a:r>
              <a:rPr lang="en-US" altLang="en-US" sz="3200" dirty="0">
                <a:latin typeface="Bookman Old Style" panose="02050604050505020204" pitchFamily="18" charset="0"/>
              </a:rPr>
              <a:t>It emphasized the study of thinking, learning, and perception in whole units, not by analysis into </a:t>
            </a:r>
            <a:r>
              <a:rPr lang="en-US" altLang="en-US" sz="3200" dirty="0" smtClean="0">
                <a:latin typeface="Bookman Old Style" panose="02050604050505020204" pitchFamily="18" charset="0"/>
              </a:rPr>
              <a:t>parts</a:t>
            </a:r>
            <a:endParaRPr lang="en-US" altLang="en-US" sz="3200" dirty="0">
              <a:latin typeface="Bookman Old Style" panose="02050604050505020204" pitchFamily="18" charset="0"/>
            </a:endParaRPr>
          </a:p>
          <a:p>
            <a:pPr>
              <a:buSzPct val="80000"/>
              <a:buFont typeface="Wingdings" panose="05000000000000000000" pitchFamily="2" charset="2"/>
              <a:buChar char="v"/>
            </a:pPr>
            <a:r>
              <a:rPr lang="en-US" altLang="en-US" sz="3200" dirty="0">
                <a:latin typeface="Bookman Old Style" panose="02050604050505020204" pitchFamily="18" charset="0"/>
              </a:rPr>
              <a:t>Gestalt Principles : Law of similarity, continuation, closure, symmetry etc.</a:t>
            </a:r>
          </a:p>
        </p:txBody>
      </p:sp>
      <p:pic>
        <p:nvPicPr>
          <p:cNvPr id="4" name="Picture 3" descr="you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256" y="3808206"/>
            <a:ext cx="2124075" cy="253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126480" y="4720814"/>
            <a:ext cx="6096000" cy="923330"/>
          </a:xfrm>
          <a:prstGeom prst="rect">
            <a:avLst/>
          </a:prstGeom>
        </p:spPr>
        <p:txBody>
          <a:bodyPr>
            <a:spAutoFit/>
          </a:bodyPr>
          <a:lstStyle/>
          <a:p>
            <a:r>
              <a:rPr lang="en-US" altLang="en-US" dirty="0">
                <a:latin typeface="Bookman Old Style" panose="02050604050505020204" pitchFamily="18" charset="0"/>
              </a:rPr>
              <a:t>This may seem like one picture, </a:t>
            </a:r>
            <a:endParaRPr lang="en-US" altLang="en-US" dirty="0" smtClean="0">
              <a:latin typeface="Bookman Old Style" panose="02050604050505020204" pitchFamily="18" charset="0"/>
            </a:endParaRPr>
          </a:p>
          <a:p>
            <a:r>
              <a:rPr lang="en-US" altLang="en-US" dirty="0" smtClean="0">
                <a:latin typeface="Bookman Old Style" panose="02050604050505020204" pitchFamily="18" charset="0"/>
              </a:rPr>
              <a:t>but </a:t>
            </a:r>
            <a:r>
              <a:rPr lang="en-US" altLang="en-US" dirty="0">
                <a:latin typeface="Bookman Old Style" panose="02050604050505020204" pitchFamily="18" charset="0"/>
              </a:rPr>
              <a:t>it can be perceived as 3 different faces.  </a:t>
            </a:r>
            <a:endParaRPr lang="en-US" altLang="en-US" dirty="0" smtClean="0">
              <a:latin typeface="Bookman Old Style" panose="02050604050505020204" pitchFamily="18" charset="0"/>
            </a:endParaRPr>
          </a:p>
          <a:p>
            <a:r>
              <a:rPr lang="en-US" altLang="en-US" dirty="0" smtClean="0">
                <a:latin typeface="Bookman Old Style" panose="02050604050505020204" pitchFamily="18" charset="0"/>
              </a:rPr>
              <a:t>Can </a:t>
            </a:r>
            <a:r>
              <a:rPr lang="en-US" altLang="en-US" dirty="0">
                <a:latin typeface="Bookman Old Style" panose="02050604050505020204" pitchFamily="18" charset="0"/>
              </a:rPr>
              <a:t>you find them?</a:t>
            </a:r>
          </a:p>
        </p:txBody>
      </p:sp>
    </p:spTree>
    <p:extLst>
      <p:ext uri="{BB962C8B-B14F-4D97-AF65-F5344CB8AC3E}">
        <p14:creationId xmlns:p14="http://schemas.microsoft.com/office/powerpoint/2010/main" val="1984064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sz="3200" b="0" dirty="0">
                <a:latin typeface="Bookman Old Style" panose="02050604050505020204" pitchFamily="18" charset="0"/>
              </a:rPr>
              <a:t>Humanistic Psychology</a:t>
            </a:r>
          </a:p>
        </p:txBody>
      </p:sp>
      <p:sp>
        <p:nvSpPr>
          <p:cNvPr id="16387" name="Rectangle 3"/>
          <p:cNvSpPr>
            <a:spLocks noGrp="1" noChangeArrowheads="1"/>
          </p:cNvSpPr>
          <p:nvPr>
            <p:ph type="body" idx="1"/>
          </p:nvPr>
        </p:nvSpPr>
        <p:spPr/>
        <p:txBody>
          <a:bodyPr>
            <a:normAutofit fontScale="85000" lnSpcReduction="10000"/>
          </a:bodyPr>
          <a:lstStyle/>
          <a:p>
            <a:pPr>
              <a:buFont typeface="Wingdings" panose="05000000000000000000" pitchFamily="2" charset="2"/>
              <a:buChar char="v"/>
            </a:pPr>
            <a:r>
              <a:rPr lang="en-US" altLang="en-US" sz="2400" dirty="0">
                <a:latin typeface="Bookman Old Style" panose="02050604050505020204" pitchFamily="18" charset="0"/>
              </a:rPr>
              <a:t>It emphasizes understanding a human from his own </a:t>
            </a:r>
            <a:r>
              <a:rPr lang="en-US" altLang="en-US" sz="2400" dirty="0" smtClean="0">
                <a:latin typeface="Bookman Old Style" panose="02050604050505020204" pitchFamily="18" charset="0"/>
              </a:rPr>
              <a:t>eyes</a:t>
            </a:r>
          </a:p>
          <a:p>
            <a:pPr>
              <a:buFont typeface="Wingdings" panose="05000000000000000000" pitchFamily="2" charset="2"/>
              <a:buChar char="v"/>
            </a:pPr>
            <a:endParaRPr lang="en-US" altLang="en-US" sz="2400" dirty="0">
              <a:latin typeface="Bookman Old Style" panose="02050604050505020204" pitchFamily="18" charset="0"/>
            </a:endParaRPr>
          </a:p>
          <a:p>
            <a:pPr>
              <a:buFont typeface="Wingdings" panose="05000000000000000000" pitchFamily="2" charset="2"/>
              <a:buChar char="v"/>
            </a:pPr>
            <a:r>
              <a:rPr lang="en-US" altLang="en-US" sz="2400" dirty="0">
                <a:latin typeface="Bookman Old Style" panose="02050604050505020204" pitchFamily="18" charset="0"/>
              </a:rPr>
              <a:t>Rejected the Freudian idea that </a:t>
            </a:r>
            <a:r>
              <a:rPr lang="en-US" altLang="en-US" sz="2400" dirty="0" err="1">
                <a:latin typeface="Bookman Old Style" panose="02050604050505020204" pitchFamily="18" charset="0"/>
              </a:rPr>
              <a:t>behaviour</a:t>
            </a:r>
            <a:r>
              <a:rPr lang="en-US" altLang="en-US" sz="2400" dirty="0">
                <a:latin typeface="Bookman Old Style" panose="02050604050505020204" pitchFamily="18" charset="0"/>
              </a:rPr>
              <a:t> is governed by  unconscious </a:t>
            </a:r>
            <a:r>
              <a:rPr lang="en-US" altLang="en-US" sz="2400" dirty="0" smtClean="0">
                <a:latin typeface="Bookman Old Style" panose="02050604050505020204" pitchFamily="18" charset="0"/>
              </a:rPr>
              <a:t>forces</a:t>
            </a:r>
          </a:p>
          <a:p>
            <a:pPr>
              <a:buFont typeface="Wingdings" panose="05000000000000000000" pitchFamily="2" charset="2"/>
              <a:buChar char="v"/>
            </a:pPr>
            <a:endParaRPr lang="en-US" altLang="en-US" sz="2400" dirty="0">
              <a:latin typeface="Bookman Old Style" panose="02050604050505020204" pitchFamily="18" charset="0"/>
            </a:endParaRPr>
          </a:p>
          <a:p>
            <a:pPr>
              <a:buFont typeface="Wingdings" panose="05000000000000000000" pitchFamily="2" charset="2"/>
              <a:buChar char="v"/>
            </a:pPr>
            <a:r>
              <a:rPr lang="en-US" altLang="en-US" sz="2400" dirty="0">
                <a:latin typeface="Bookman Old Style" panose="02050604050505020204" pitchFamily="18" charset="0"/>
              </a:rPr>
              <a:t>Criticized </a:t>
            </a:r>
            <a:r>
              <a:rPr lang="en-US" altLang="en-US" sz="2400" dirty="0" err="1">
                <a:latin typeface="Bookman Old Style" panose="02050604050505020204" pitchFamily="18" charset="0"/>
              </a:rPr>
              <a:t>behaviourists</a:t>
            </a:r>
            <a:r>
              <a:rPr lang="en-US" altLang="en-US" sz="2400" dirty="0">
                <a:latin typeface="Bookman Old Style" panose="02050604050505020204" pitchFamily="18" charset="0"/>
              </a:rPr>
              <a:t> view of </a:t>
            </a:r>
            <a:r>
              <a:rPr lang="en-US" altLang="en-US" sz="2400" dirty="0" smtClean="0">
                <a:latin typeface="Bookman Old Style" panose="02050604050505020204" pitchFamily="18" charset="0"/>
              </a:rPr>
              <a:t>conditioning</a:t>
            </a:r>
          </a:p>
          <a:p>
            <a:pPr>
              <a:buFont typeface="Wingdings" panose="05000000000000000000" pitchFamily="2" charset="2"/>
              <a:buChar char="v"/>
            </a:pPr>
            <a:endParaRPr lang="en-US" altLang="en-US" sz="2400" dirty="0">
              <a:latin typeface="Bookman Old Style" panose="02050604050505020204" pitchFamily="18" charset="0"/>
            </a:endParaRPr>
          </a:p>
          <a:p>
            <a:pPr>
              <a:buFont typeface="Wingdings" panose="05000000000000000000" pitchFamily="2" charset="2"/>
              <a:buChar char="v"/>
            </a:pPr>
            <a:r>
              <a:rPr lang="en-US" altLang="en-US" sz="2400" dirty="0">
                <a:latin typeface="Bookman Old Style" panose="02050604050505020204" pitchFamily="18" charset="0"/>
              </a:rPr>
              <a:t>It places high value for human </a:t>
            </a:r>
            <a:r>
              <a:rPr lang="en-US" altLang="en-US" sz="2400" dirty="0" smtClean="0">
                <a:latin typeface="Bookman Old Style" panose="02050604050505020204" pitchFamily="18" charset="0"/>
              </a:rPr>
              <a:t>potentials</a:t>
            </a:r>
          </a:p>
          <a:p>
            <a:pPr>
              <a:buFont typeface="Wingdings" panose="05000000000000000000" pitchFamily="2" charset="2"/>
              <a:buChar char="v"/>
            </a:pPr>
            <a:endParaRPr lang="en-US" altLang="en-US" sz="2400" dirty="0">
              <a:latin typeface="Bookman Old Style" panose="02050604050505020204" pitchFamily="18" charset="0"/>
            </a:endParaRPr>
          </a:p>
          <a:p>
            <a:pPr>
              <a:buFont typeface="Wingdings" panose="05000000000000000000" pitchFamily="2" charset="2"/>
              <a:buChar char="v"/>
            </a:pPr>
            <a:r>
              <a:rPr lang="en-US" altLang="en-US" sz="2400" dirty="0">
                <a:latin typeface="Bookman Old Style" panose="02050604050505020204" pitchFamily="18" charset="0"/>
              </a:rPr>
              <a:t> “ People can freely choose to live more creative, meaningful and satisfying life’</a:t>
            </a:r>
          </a:p>
          <a:p>
            <a:pPr>
              <a:buFont typeface="Wingdings" panose="05000000000000000000" pitchFamily="2" charset="2"/>
              <a:buNone/>
            </a:pPr>
            <a:endParaRPr lang="en-US" altLang="en-US" sz="2400" dirty="0">
              <a:latin typeface="Bookman Old Style" panose="02050604050505020204" pitchFamily="18" charset="0"/>
            </a:endParaRPr>
          </a:p>
        </p:txBody>
      </p:sp>
    </p:spTree>
    <p:extLst>
      <p:ext uri="{BB962C8B-B14F-4D97-AF65-F5344CB8AC3E}">
        <p14:creationId xmlns:p14="http://schemas.microsoft.com/office/powerpoint/2010/main" val="2987104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slow's hierarchy of nee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2885" y="355002"/>
            <a:ext cx="10252037" cy="599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020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05000" y="-152400"/>
            <a:ext cx="8229600" cy="1143000"/>
          </a:xfrm>
        </p:spPr>
        <p:txBody>
          <a:bodyPr/>
          <a:lstStyle/>
          <a:p>
            <a:r>
              <a:rPr lang="en-US" altLang="en-US" sz="3600"/>
              <a:t>Subfields and Applications of Psychology</a:t>
            </a:r>
          </a:p>
        </p:txBody>
      </p:sp>
      <p:sp>
        <p:nvSpPr>
          <p:cNvPr id="18435" name="Rectangle 3"/>
          <p:cNvSpPr>
            <a:spLocks noGrp="1" noChangeArrowheads="1"/>
          </p:cNvSpPr>
          <p:nvPr>
            <p:ph type="body" idx="1"/>
          </p:nvPr>
        </p:nvSpPr>
        <p:spPr>
          <a:xfrm>
            <a:off x="1752600" y="914400"/>
            <a:ext cx="8915400" cy="5715000"/>
          </a:xfrm>
        </p:spPr>
        <p:txBody>
          <a:bodyPr>
            <a:normAutofit lnSpcReduction="10000"/>
          </a:bodyPr>
          <a:lstStyle/>
          <a:p>
            <a:pPr>
              <a:lnSpc>
                <a:spcPct val="90000"/>
              </a:lnSpc>
              <a:buFont typeface="Wingdings" panose="05000000000000000000" pitchFamily="2" charset="2"/>
              <a:buChar char="v"/>
            </a:pPr>
            <a:r>
              <a:rPr lang="en-US" altLang="en-US" sz="2800"/>
              <a:t>Developmental Psychology: </a:t>
            </a:r>
            <a:r>
              <a:rPr lang="en-US" altLang="en-US" sz="2400"/>
              <a:t>Deals with how people change physically, cognitively, and socially across life span</a:t>
            </a:r>
          </a:p>
          <a:p>
            <a:pPr>
              <a:lnSpc>
                <a:spcPct val="90000"/>
              </a:lnSpc>
              <a:buFont typeface="Wingdings" panose="05000000000000000000" pitchFamily="2" charset="2"/>
              <a:buChar char="v"/>
            </a:pPr>
            <a:endParaRPr lang="en-US" altLang="en-US" sz="2400"/>
          </a:p>
          <a:p>
            <a:pPr>
              <a:lnSpc>
                <a:spcPct val="90000"/>
              </a:lnSpc>
              <a:buFont typeface="Wingdings" panose="05000000000000000000" pitchFamily="2" charset="2"/>
              <a:buChar char="v"/>
            </a:pPr>
            <a:r>
              <a:rPr lang="en-US" altLang="en-US" sz="2800"/>
              <a:t>Educational Psychology:</a:t>
            </a:r>
            <a:r>
              <a:rPr lang="en-US" altLang="en-US" sz="2400"/>
              <a:t> Deals with all the aspects of educational process such as, mode of teaching and instruction, techniques of instruction, learning disability etc.</a:t>
            </a:r>
          </a:p>
          <a:p>
            <a:pPr>
              <a:lnSpc>
                <a:spcPct val="90000"/>
              </a:lnSpc>
              <a:buFont typeface="Wingdings" panose="05000000000000000000" pitchFamily="2" charset="2"/>
              <a:buChar char="v"/>
            </a:pPr>
            <a:endParaRPr lang="en-US" altLang="en-US" sz="2400"/>
          </a:p>
          <a:p>
            <a:pPr>
              <a:lnSpc>
                <a:spcPct val="90000"/>
              </a:lnSpc>
              <a:buFont typeface="Wingdings" panose="05000000000000000000" pitchFamily="2" charset="2"/>
              <a:buChar char="v"/>
            </a:pPr>
            <a:r>
              <a:rPr lang="en-US" altLang="en-US" sz="2800"/>
              <a:t>Cognitive Psychology:</a:t>
            </a:r>
            <a:r>
              <a:rPr lang="en-US" altLang="en-US" sz="2400"/>
              <a:t> Deals with all the aspects of cogition such as, learning, memory, thinking, reasoning, decision making etc.</a:t>
            </a:r>
          </a:p>
          <a:p>
            <a:pPr>
              <a:lnSpc>
                <a:spcPct val="90000"/>
              </a:lnSpc>
              <a:buFont typeface="Wingdings" panose="05000000000000000000" pitchFamily="2" charset="2"/>
              <a:buChar char="v"/>
            </a:pPr>
            <a:endParaRPr lang="en-US" altLang="en-US" sz="2400"/>
          </a:p>
          <a:p>
            <a:pPr>
              <a:lnSpc>
                <a:spcPct val="90000"/>
              </a:lnSpc>
              <a:buFont typeface="Wingdings" panose="05000000000000000000" pitchFamily="2" charset="2"/>
              <a:buChar char="v"/>
            </a:pPr>
            <a:r>
              <a:rPr lang="en-US" altLang="en-US" sz="2800"/>
              <a:t>Industrial/ Organizational Psychology:</a:t>
            </a:r>
            <a:r>
              <a:rPr lang="en-US" altLang="en-US" sz="2400"/>
              <a:t> Studies all aspect of behaviour in organizational setup such as, how to improve the productivity of employees, training programme for employees, designing a system of performance appraisal</a:t>
            </a:r>
          </a:p>
          <a:p>
            <a:pPr>
              <a:lnSpc>
                <a:spcPct val="90000"/>
              </a:lnSpc>
              <a:buFont typeface="Wingdings" panose="05000000000000000000" pitchFamily="2" charset="2"/>
              <a:buNone/>
            </a:pPr>
            <a:endParaRPr lang="en-US" altLang="en-US" sz="2400"/>
          </a:p>
        </p:txBody>
      </p:sp>
    </p:spTree>
    <p:extLst>
      <p:ext uri="{BB962C8B-B14F-4D97-AF65-F5344CB8AC3E}">
        <p14:creationId xmlns:p14="http://schemas.microsoft.com/office/powerpoint/2010/main" val="2234378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1905000" y="457200"/>
            <a:ext cx="8229600" cy="609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50000"/>
              </a:spcBef>
              <a:buClr>
                <a:schemeClr val="hlink"/>
              </a:buClr>
              <a:buSzPct val="60000"/>
              <a:buFont typeface="Wingdings" panose="05000000000000000000" pitchFamily="2" charset="2"/>
              <a:buChar char="v"/>
            </a:pPr>
            <a:r>
              <a:rPr lang="en-US" altLang="en-US" sz="2800">
                <a:effectLst>
                  <a:outerShdw blurRad="38100" dist="38100" dir="2700000" algn="tl">
                    <a:srgbClr val="000000"/>
                  </a:outerShdw>
                </a:effectLst>
              </a:rPr>
              <a:t>Psychobiology:</a:t>
            </a:r>
            <a:r>
              <a:rPr lang="en-US" altLang="en-US">
                <a:effectLst>
                  <a:outerShdw blurRad="38100" dist="38100" dir="2700000" algn="tl">
                    <a:srgbClr val="000000"/>
                  </a:outerShdw>
                </a:effectLst>
              </a:rPr>
              <a:t> </a:t>
            </a:r>
            <a:r>
              <a:rPr lang="en-US" altLang="en-US" sz="2400">
                <a:effectLst>
                  <a:outerShdw blurRad="38100" dist="38100" dir="2700000" algn="tl">
                    <a:srgbClr val="000000"/>
                  </a:outerShdw>
                </a:effectLst>
              </a:rPr>
              <a:t>Investigate the biological basis of behaviour</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400">
                <a:effectLst>
                  <a:outerShdw blurRad="38100" dist="38100" dir="2700000" algn="tl">
                    <a:srgbClr val="000000"/>
                  </a:outerShdw>
                </a:effectLst>
              </a:rPr>
              <a:t> </a:t>
            </a:r>
            <a:r>
              <a:rPr lang="en-US" altLang="en-US" sz="2800">
                <a:effectLst>
                  <a:outerShdw blurRad="38100" dist="38100" dir="2700000" algn="tl">
                    <a:srgbClr val="000000"/>
                  </a:outerShdw>
                </a:effectLst>
              </a:rPr>
              <a:t>Social Psychology:</a:t>
            </a:r>
            <a:r>
              <a:rPr lang="en-US" altLang="en-US" sz="2400">
                <a:effectLst>
                  <a:outerShdw blurRad="38100" dist="38100" dir="2700000" algn="tl">
                    <a:srgbClr val="000000"/>
                  </a:outerShdw>
                </a:effectLst>
              </a:rPr>
              <a:t> How social context affects the behavior of the individual and groups. It takes into account all aspects of social behaviour and and thought.</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800">
                <a:effectLst>
                  <a:outerShdw blurRad="38100" dist="38100" dir="2700000" algn="tl">
                    <a:srgbClr val="000000"/>
                  </a:outerShdw>
                </a:effectLst>
              </a:rPr>
              <a:t> Experimental Psychology:</a:t>
            </a:r>
            <a:r>
              <a:rPr lang="en-US" altLang="en-US" sz="2400">
                <a:effectLst>
                  <a:outerShdw blurRad="38100" dist="38100" dir="2700000" algn="tl">
                    <a:srgbClr val="000000"/>
                  </a:outerShdw>
                </a:effectLst>
              </a:rPr>
              <a:t> Deals with all aspects of basic psychological processes such as, perception, learning, thnking, motivation etc.</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800"/>
              <a:t> Health or Medical Psychology:</a:t>
            </a:r>
            <a:r>
              <a:rPr lang="en-US" altLang="en-US"/>
              <a:t> </a:t>
            </a:r>
            <a:r>
              <a:rPr lang="en-US" altLang="en-US" sz="2400"/>
              <a:t>Aims to study the role of psychological factors in influencing and marinating  physical health. It also emphasizes the promotion of good physical health</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800"/>
              <a:t> Abnormal Psychology: </a:t>
            </a:r>
            <a:r>
              <a:rPr lang="en-US" altLang="en-US" sz="2400"/>
              <a:t>Deals with various forms of psychopathology</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800">
                <a:effectLst>
                  <a:outerShdw blurRad="38100" dist="38100" dir="2700000" algn="tl">
                    <a:srgbClr val="000000"/>
                  </a:outerShdw>
                </a:effectLst>
              </a:rPr>
              <a:t> Clinical Psychologists:</a:t>
            </a:r>
            <a:r>
              <a:rPr lang="en-US" altLang="en-US" sz="2800"/>
              <a:t> </a:t>
            </a:r>
            <a:r>
              <a:rPr lang="en-US" altLang="en-US" sz="2400"/>
              <a:t>Deals with the diagnosis and treatment of psychological disorders</a:t>
            </a:r>
          </a:p>
        </p:txBody>
      </p:sp>
    </p:spTree>
    <p:extLst>
      <p:ext uri="{BB962C8B-B14F-4D97-AF65-F5344CB8AC3E}">
        <p14:creationId xmlns:p14="http://schemas.microsoft.com/office/powerpoint/2010/main" val="3298798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1828800" y="457200"/>
            <a:ext cx="883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80000"/>
              <a:buFont typeface="Wingdings" panose="05000000000000000000" pitchFamily="2" charset="2"/>
              <a:buChar char="v"/>
            </a:pPr>
            <a:r>
              <a:rPr lang="en-US" altLang="en-US" sz="2800">
                <a:effectLst>
                  <a:outerShdw blurRad="38100" dist="38100" dir="2700000" algn="tl">
                    <a:srgbClr val="000000"/>
                  </a:outerShdw>
                </a:effectLst>
              </a:rPr>
              <a:t> Environmental Psychology:</a:t>
            </a:r>
            <a:r>
              <a:rPr lang="en-US" altLang="en-US">
                <a:effectLst>
                  <a:outerShdw blurRad="38100" dist="38100" dir="2700000" algn="tl">
                    <a:srgbClr val="000000"/>
                  </a:outerShdw>
                </a:effectLst>
              </a:rPr>
              <a:t> </a:t>
            </a:r>
            <a:r>
              <a:rPr lang="en-US" altLang="en-US" sz="2400">
                <a:effectLst>
                  <a:outerShdw blurRad="38100" dist="38100" dir="2700000" algn="tl">
                    <a:srgbClr val="000000"/>
                  </a:outerShdw>
                </a:effectLst>
              </a:rPr>
              <a:t>Deals with the relationship between humans and the physical environment</a:t>
            </a:r>
          </a:p>
          <a:p>
            <a:pPr>
              <a:buSzPct val="80000"/>
              <a:buFont typeface="Wingdings" panose="05000000000000000000" pitchFamily="2" charset="2"/>
              <a:buChar char="v"/>
            </a:pPr>
            <a:endParaRPr lang="en-US" altLang="en-US" sz="2400">
              <a:effectLst>
                <a:outerShdw blurRad="38100" dist="38100" dir="2700000" algn="tl">
                  <a:srgbClr val="000000"/>
                </a:outerShdw>
              </a:effectLst>
            </a:endParaRPr>
          </a:p>
          <a:p>
            <a:pPr>
              <a:buSzPct val="80000"/>
              <a:buFont typeface="Wingdings" panose="05000000000000000000" pitchFamily="2" charset="2"/>
              <a:buChar char="v"/>
            </a:pPr>
            <a:r>
              <a:rPr lang="en-US" altLang="en-US" sz="2400">
                <a:effectLst>
                  <a:outerShdw blurRad="38100" dist="38100" dir="2700000" algn="tl">
                    <a:srgbClr val="000000"/>
                  </a:outerShdw>
                </a:effectLst>
              </a:rPr>
              <a:t> </a:t>
            </a:r>
            <a:r>
              <a:rPr lang="en-US" altLang="en-US" sz="2800">
                <a:effectLst>
                  <a:outerShdw blurRad="38100" dist="38100" dir="2700000" algn="tl">
                    <a:srgbClr val="000000"/>
                  </a:outerShdw>
                </a:effectLst>
              </a:rPr>
              <a:t>Engineering Psychology:</a:t>
            </a:r>
            <a:r>
              <a:rPr lang="en-US" altLang="en-US">
                <a:effectLst>
                  <a:outerShdw blurRad="38100" dist="38100" dir="2700000" algn="tl">
                    <a:srgbClr val="000000"/>
                  </a:outerShdw>
                </a:effectLst>
              </a:rPr>
              <a:t> </a:t>
            </a:r>
            <a:r>
              <a:rPr lang="en-US" altLang="en-US" sz="2400">
                <a:effectLst>
                  <a:outerShdw blurRad="38100" dist="38100" dir="2700000" algn="tl">
                    <a:srgbClr val="000000"/>
                  </a:outerShdw>
                </a:effectLst>
              </a:rPr>
              <a:t>Deals with designing machines, products, services or tasks considering human limitations</a:t>
            </a:r>
          </a:p>
          <a:p>
            <a:pPr>
              <a:buSzPct val="80000"/>
              <a:buFont typeface="Wingdings" panose="05000000000000000000" pitchFamily="2" charset="2"/>
              <a:buChar char="v"/>
            </a:pPr>
            <a:endParaRPr lang="en-US" altLang="en-US" sz="2400">
              <a:effectLst>
                <a:outerShdw blurRad="38100" dist="38100" dir="2700000" algn="tl">
                  <a:srgbClr val="000000"/>
                </a:outerShdw>
              </a:effectLst>
            </a:endParaRPr>
          </a:p>
          <a:p>
            <a:pPr>
              <a:buSzPct val="80000"/>
              <a:buFont typeface="Wingdings" panose="05000000000000000000" pitchFamily="2" charset="2"/>
              <a:buChar char="v"/>
            </a:pPr>
            <a:r>
              <a:rPr lang="en-US" altLang="en-US" sz="2800">
                <a:effectLst>
                  <a:outerShdw blurRad="38100" dist="38100" dir="2700000" algn="tl">
                    <a:srgbClr val="000000"/>
                  </a:outerShdw>
                </a:effectLst>
              </a:rPr>
              <a:t>Forensic Psychology: Deals with the possible association between psychopathology and criminal behaviour</a:t>
            </a:r>
          </a:p>
          <a:p>
            <a:pPr>
              <a:buSzPct val="80000"/>
              <a:buFont typeface="Wingdings" panose="05000000000000000000" pitchFamily="2" charset="2"/>
              <a:buChar char="v"/>
            </a:pPr>
            <a:endParaRPr lang="en-US" altLang="en-US" sz="2800">
              <a:effectLst>
                <a:outerShdw blurRad="38100" dist="38100" dir="2700000" algn="tl">
                  <a:srgbClr val="000000"/>
                </a:outerShdw>
              </a:effectLst>
            </a:endParaRPr>
          </a:p>
          <a:p>
            <a:pPr>
              <a:buSzPct val="80000"/>
              <a:buFont typeface="Wingdings" panose="05000000000000000000" pitchFamily="2" charset="2"/>
              <a:buNone/>
            </a:pPr>
            <a:endParaRPr lang="en-US" altLang="en-US" sz="2800">
              <a:effectLst>
                <a:outerShdw blurRad="38100" dist="38100" dir="2700000" algn="tl">
                  <a:srgbClr val="000000"/>
                </a:outerShdw>
              </a:effectLst>
            </a:endParaRPr>
          </a:p>
        </p:txBody>
      </p:sp>
    </p:spTree>
    <p:extLst>
      <p:ext uri="{BB962C8B-B14F-4D97-AF65-F5344CB8AC3E}">
        <p14:creationId xmlns:p14="http://schemas.microsoft.com/office/powerpoint/2010/main" val="326260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86597"/>
          </a:xfrm>
        </p:spPr>
        <p:txBody>
          <a:bodyPr>
            <a:normAutofit/>
          </a:bodyPr>
          <a:lstStyle/>
          <a:p>
            <a:r>
              <a:rPr lang="en-US" sz="4400" dirty="0" smtClean="0">
                <a:latin typeface="Bookman Old Style" panose="02050604050505020204" pitchFamily="18" charset="0"/>
              </a:rPr>
              <a:t>Scientific Theory?</a:t>
            </a:r>
            <a:endParaRPr lang="en-US" sz="4400" dirty="0">
              <a:latin typeface="Bookman Old Style" panose="02050604050505020204" pitchFamily="18" charset="0"/>
            </a:endParaRPr>
          </a:p>
        </p:txBody>
      </p:sp>
      <p:sp>
        <p:nvSpPr>
          <p:cNvPr id="3" name="Content Placeholder 2"/>
          <p:cNvSpPr>
            <a:spLocks noGrp="1"/>
          </p:cNvSpPr>
          <p:nvPr>
            <p:ph idx="1"/>
          </p:nvPr>
        </p:nvSpPr>
        <p:spPr/>
        <p:txBody>
          <a:bodyPr>
            <a:noAutofit/>
          </a:bodyPr>
          <a:lstStyle/>
          <a:p>
            <a:pPr marL="342900" lvl="0" indent="-342900" fontAlgn="base">
              <a:spcBef>
                <a:spcPct val="20000"/>
              </a:spcBef>
              <a:spcAft>
                <a:spcPct val="0"/>
              </a:spcAft>
              <a:buClr>
                <a:srgbClr val="FF6600"/>
              </a:buClr>
              <a:buSzPct val="70000"/>
              <a:buFont typeface="Wingdings" panose="05000000000000000000" pitchFamily="2" charset="2"/>
              <a:buChar char="n"/>
            </a:pPr>
            <a:r>
              <a:rPr lang="en-US" altLang="en-US" sz="4000" dirty="0">
                <a:solidFill>
                  <a:schemeClr val="tx1"/>
                </a:solidFill>
                <a:latin typeface="Bookman Old Style" panose="02050604050505020204" pitchFamily="18" charset="0"/>
              </a:rPr>
              <a:t>A reasoned explanation tested by many observations and </a:t>
            </a:r>
            <a:r>
              <a:rPr lang="en-US" altLang="en-US" sz="4000" dirty="0" smtClean="0">
                <a:solidFill>
                  <a:schemeClr val="tx1"/>
                </a:solidFill>
                <a:latin typeface="Bookman Old Style" panose="02050604050505020204" pitchFamily="18" charset="0"/>
              </a:rPr>
              <a:t>experiments</a:t>
            </a:r>
          </a:p>
          <a:p>
            <a:pPr marL="342900" lvl="0" indent="-342900" fontAlgn="base">
              <a:spcBef>
                <a:spcPct val="20000"/>
              </a:spcBef>
              <a:spcAft>
                <a:spcPct val="0"/>
              </a:spcAft>
              <a:buClr>
                <a:srgbClr val="FF6600"/>
              </a:buClr>
              <a:buSzPct val="70000"/>
              <a:buFont typeface="Wingdings" panose="05000000000000000000" pitchFamily="2" charset="2"/>
              <a:buChar char="n"/>
            </a:pPr>
            <a:endParaRPr lang="en-US" altLang="en-US" sz="4000" dirty="0">
              <a:solidFill>
                <a:schemeClr val="tx1"/>
              </a:solidFill>
              <a:latin typeface="Bookman Old Style" panose="02050604050505020204" pitchFamily="18" charset="0"/>
            </a:endParaRPr>
          </a:p>
          <a:p>
            <a:pPr marL="342900" lvl="0" indent="-342900" fontAlgn="base">
              <a:spcBef>
                <a:spcPct val="20000"/>
              </a:spcBef>
              <a:spcAft>
                <a:spcPct val="0"/>
              </a:spcAft>
              <a:buClr>
                <a:srgbClr val="FF6600"/>
              </a:buClr>
              <a:buSzPct val="70000"/>
              <a:buFont typeface="Wingdings" panose="05000000000000000000" pitchFamily="2" charset="2"/>
              <a:buChar char="n"/>
            </a:pPr>
            <a:r>
              <a:rPr lang="en-US" altLang="en-US" sz="4000" dirty="0">
                <a:solidFill>
                  <a:schemeClr val="tx1"/>
                </a:solidFill>
                <a:latin typeface="Bookman Old Style" panose="02050604050505020204" pitchFamily="18" charset="0"/>
              </a:rPr>
              <a:t>Tells </a:t>
            </a:r>
            <a:r>
              <a:rPr lang="en-US" altLang="en-US" sz="4000" u="sng" dirty="0">
                <a:solidFill>
                  <a:schemeClr val="tx1"/>
                </a:solidFill>
                <a:latin typeface="Bookman Old Style" panose="02050604050505020204" pitchFamily="18" charset="0"/>
              </a:rPr>
              <a:t>why</a:t>
            </a:r>
            <a:r>
              <a:rPr lang="en-US" altLang="en-US" sz="4000" dirty="0">
                <a:solidFill>
                  <a:schemeClr val="tx1"/>
                </a:solidFill>
                <a:latin typeface="Bookman Old Style" panose="02050604050505020204" pitchFamily="18" charset="0"/>
              </a:rPr>
              <a:t> things </a:t>
            </a:r>
            <a:r>
              <a:rPr lang="en-US" altLang="en-US" sz="4000" dirty="0" smtClean="0">
                <a:solidFill>
                  <a:schemeClr val="tx1"/>
                </a:solidFill>
                <a:latin typeface="Bookman Old Style" panose="02050604050505020204" pitchFamily="18" charset="0"/>
              </a:rPr>
              <a:t>are…</a:t>
            </a:r>
          </a:p>
          <a:p>
            <a:pPr marL="342900" lvl="0" indent="-342900" fontAlgn="base">
              <a:spcBef>
                <a:spcPct val="20000"/>
              </a:spcBef>
              <a:spcAft>
                <a:spcPct val="0"/>
              </a:spcAft>
              <a:buClr>
                <a:srgbClr val="FF6600"/>
              </a:buClr>
              <a:buSzPct val="70000"/>
              <a:buFont typeface="Wingdings" panose="05000000000000000000" pitchFamily="2" charset="2"/>
              <a:buChar char="n"/>
            </a:pPr>
            <a:endParaRPr lang="en-US" altLang="en-US" sz="40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087426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10496006" cy="4023360"/>
          </a:xfrm>
        </p:spPr>
        <p:txBody>
          <a:bodyPr>
            <a:normAutofit fontScale="77500" lnSpcReduction="20000"/>
          </a:bodyPr>
          <a:lstStyle/>
          <a:p>
            <a:pPr marL="342900" lvl="0" indent="-342900" fontAlgn="base">
              <a:spcBef>
                <a:spcPct val="20000"/>
              </a:spcBef>
              <a:spcAft>
                <a:spcPct val="0"/>
              </a:spcAft>
              <a:buClr>
                <a:srgbClr val="FF6600"/>
              </a:buClr>
              <a:buSzPct val="70000"/>
              <a:buFont typeface="Wingdings" panose="05000000000000000000" pitchFamily="2" charset="2"/>
              <a:buChar char="n"/>
            </a:pPr>
            <a:r>
              <a:rPr lang="en-US" altLang="en-US" sz="5700" dirty="0">
                <a:solidFill>
                  <a:schemeClr val="tx1"/>
                </a:solidFill>
                <a:latin typeface="Bookman Old Style" panose="02050604050505020204" pitchFamily="18" charset="0"/>
              </a:rPr>
              <a:t>Three things</a:t>
            </a:r>
          </a:p>
          <a:p>
            <a:pPr marL="742950" lvl="1" indent="-285750" fontAlgn="base">
              <a:spcBef>
                <a:spcPct val="20000"/>
              </a:spcBef>
              <a:spcAft>
                <a:spcPct val="0"/>
              </a:spcAft>
              <a:buClr>
                <a:srgbClr val="66CCFF"/>
              </a:buClr>
              <a:buFont typeface="Times New Roman" panose="02020603050405020304" pitchFamily="18" charset="0"/>
              <a:buChar char="–"/>
            </a:pPr>
            <a:r>
              <a:rPr lang="en-US" altLang="en-US" sz="4600" dirty="0">
                <a:solidFill>
                  <a:schemeClr val="tx1"/>
                </a:solidFill>
                <a:latin typeface="Bookman Old Style" panose="02050604050505020204" pitchFamily="18" charset="0"/>
              </a:rPr>
              <a:t>Must explain clearly and simply</a:t>
            </a:r>
          </a:p>
          <a:p>
            <a:pPr marL="742950" lvl="1" indent="-285750" fontAlgn="base">
              <a:spcBef>
                <a:spcPct val="20000"/>
              </a:spcBef>
              <a:spcAft>
                <a:spcPct val="0"/>
              </a:spcAft>
              <a:buClr>
                <a:srgbClr val="66CCFF"/>
              </a:buClr>
              <a:buFont typeface="Times New Roman" panose="02020603050405020304" pitchFamily="18" charset="0"/>
              <a:buChar char="–"/>
            </a:pPr>
            <a:r>
              <a:rPr lang="en-US" altLang="en-US" sz="4600" dirty="0">
                <a:solidFill>
                  <a:schemeClr val="tx1"/>
                </a:solidFill>
                <a:latin typeface="Bookman Old Style" panose="02050604050505020204" pitchFamily="18" charset="0"/>
              </a:rPr>
              <a:t>Must be repeatable</a:t>
            </a:r>
          </a:p>
          <a:p>
            <a:pPr marL="742950" lvl="1" indent="-285750" fontAlgn="base">
              <a:spcBef>
                <a:spcPct val="20000"/>
              </a:spcBef>
              <a:spcAft>
                <a:spcPct val="0"/>
              </a:spcAft>
              <a:buClr>
                <a:srgbClr val="66CCFF"/>
              </a:buClr>
              <a:buFont typeface="Times New Roman" panose="02020603050405020304" pitchFamily="18" charset="0"/>
              <a:buChar char="–"/>
            </a:pPr>
            <a:r>
              <a:rPr lang="en-US" altLang="en-US" sz="4600" dirty="0">
                <a:solidFill>
                  <a:schemeClr val="tx1"/>
                </a:solidFill>
                <a:latin typeface="Bookman Old Style" panose="02050604050505020204" pitchFamily="18" charset="0"/>
              </a:rPr>
              <a:t>Must be able to make </a:t>
            </a:r>
            <a:r>
              <a:rPr lang="en-US" altLang="en-US" sz="4600" dirty="0" smtClean="0">
                <a:solidFill>
                  <a:schemeClr val="tx1"/>
                </a:solidFill>
                <a:latin typeface="Bookman Old Style" panose="02050604050505020204" pitchFamily="18" charset="0"/>
              </a:rPr>
              <a:t>predictions</a:t>
            </a:r>
          </a:p>
          <a:p>
            <a:pPr marL="742950" lvl="1" indent="-285750" fontAlgn="base">
              <a:spcBef>
                <a:spcPct val="20000"/>
              </a:spcBef>
              <a:spcAft>
                <a:spcPct val="0"/>
              </a:spcAft>
              <a:buClr>
                <a:srgbClr val="66CCFF"/>
              </a:buClr>
              <a:buFont typeface="Times New Roman" panose="02020603050405020304" pitchFamily="18" charset="0"/>
              <a:buChar char="–"/>
            </a:pPr>
            <a:endParaRPr lang="en-US" altLang="en-US" sz="5700" dirty="0" smtClean="0">
              <a:solidFill>
                <a:schemeClr val="tx1"/>
              </a:solidFill>
              <a:latin typeface="Bookman Old Style" panose="02050604050505020204" pitchFamily="18" charset="0"/>
            </a:endParaRPr>
          </a:p>
          <a:p>
            <a:pPr lvl="0">
              <a:buFont typeface="Wingdings" panose="05000000000000000000" pitchFamily="2" charset="2"/>
              <a:buChar char="§"/>
            </a:pPr>
            <a:r>
              <a:rPr lang="en-US" altLang="en-US" sz="5700" dirty="0" smtClean="0">
                <a:solidFill>
                  <a:schemeClr val="tx1"/>
                </a:solidFill>
                <a:latin typeface="Bookman Old Style" panose="02050604050505020204" pitchFamily="18" charset="0"/>
              </a:rPr>
              <a:t> Theories </a:t>
            </a:r>
            <a:r>
              <a:rPr lang="en-US" altLang="en-US" sz="5700" dirty="0">
                <a:solidFill>
                  <a:schemeClr val="tx1"/>
                </a:solidFill>
                <a:latin typeface="Bookman Old Style" panose="02050604050505020204" pitchFamily="18" charset="0"/>
              </a:rPr>
              <a:t>can be changed or modified by new evidence</a:t>
            </a:r>
          </a:p>
          <a:p>
            <a:endParaRPr lang="en-US" dirty="0"/>
          </a:p>
        </p:txBody>
      </p:sp>
    </p:spTree>
    <p:extLst>
      <p:ext uri="{BB962C8B-B14F-4D97-AF65-F5344CB8AC3E}">
        <p14:creationId xmlns:p14="http://schemas.microsoft.com/office/powerpoint/2010/main" val="240779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023360"/>
          </a:xfrm>
        </p:spPr>
        <p:txBody>
          <a:bodyPr>
            <a:normAutofit lnSpcReduction="10000"/>
          </a:bodyPr>
          <a:lstStyle/>
          <a:p>
            <a:pPr marL="1371600" lvl="3" indent="0" fontAlgn="base">
              <a:lnSpc>
                <a:spcPct val="100000"/>
              </a:lnSpc>
              <a:spcBef>
                <a:spcPct val="20000"/>
              </a:spcBef>
              <a:spcAft>
                <a:spcPct val="0"/>
              </a:spcAft>
              <a:buClr>
                <a:srgbClr val="FFFFFF"/>
              </a:buClr>
              <a:buSzPct val="60000"/>
              <a:buNone/>
            </a:pPr>
            <a:r>
              <a:rPr lang="en-US" altLang="en-US" sz="4400" dirty="0">
                <a:solidFill>
                  <a:schemeClr val="tx1"/>
                </a:solidFill>
                <a:latin typeface="Times New Roman"/>
              </a:rPr>
              <a:t>Psychology is the science </a:t>
            </a:r>
            <a:r>
              <a:rPr lang="en-US" altLang="en-US" sz="4400" dirty="0">
                <a:solidFill>
                  <a:prstClr val="black"/>
                </a:solidFill>
                <a:latin typeface="Times New Roman"/>
              </a:rPr>
              <a:t>that studies </a:t>
            </a:r>
            <a:r>
              <a:rPr lang="en-US" altLang="en-US" sz="4400" u="sng" dirty="0">
                <a:solidFill>
                  <a:srgbClr val="00B0F0"/>
                </a:solidFill>
                <a:latin typeface="Times New Roman"/>
              </a:rPr>
              <a:t>behavior and the physiological and mental processes </a:t>
            </a:r>
            <a:r>
              <a:rPr lang="en-US" altLang="en-US" sz="4400" dirty="0">
                <a:solidFill>
                  <a:prstClr val="black"/>
                </a:solidFill>
                <a:latin typeface="Times New Roman"/>
              </a:rPr>
              <a:t>that underlie it, and it is the profession that applies the accumulated knowledge of this science to practical problems  </a:t>
            </a:r>
          </a:p>
          <a:p>
            <a:endParaRPr lang="en-US" dirty="0"/>
          </a:p>
        </p:txBody>
      </p:sp>
    </p:spTree>
    <p:extLst>
      <p:ext uri="{BB962C8B-B14F-4D97-AF65-F5344CB8AC3E}">
        <p14:creationId xmlns:p14="http://schemas.microsoft.com/office/powerpoint/2010/main" val="314315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91737" y="1856619"/>
            <a:ext cx="10863943" cy="4023360"/>
          </a:xfrm>
        </p:spPr>
        <p:txBody>
          <a:bodyPr>
            <a:normAutofit lnSpcReduction="10000"/>
          </a:bodyPr>
          <a:lstStyle/>
          <a:p>
            <a:pPr marL="1371600" lvl="3" indent="0" algn="ctr" fontAlgn="base">
              <a:lnSpc>
                <a:spcPct val="100000"/>
              </a:lnSpc>
              <a:spcBef>
                <a:spcPct val="20000"/>
              </a:spcBef>
              <a:spcAft>
                <a:spcPct val="0"/>
              </a:spcAft>
              <a:buClr>
                <a:srgbClr val="FFFFFF"/>
              </a:buClr>
              <a:buSzPct val="60000"/>
              <a:buNone/>
            </a:pPr>
            <a:r>
              <a:rPr lang="en-US" altLang="en-US" sz="4400" dirty="0">
                <a:solidFill>
                  <a:prstClr val="black"/>
                </a:solidFill>
                <a:latin typeface="Times New Roman"/>
              </a:rPr>
              <a:t>Psychology is the science that studies </a:t>
            </a:r>
            <a:r>
              <a:rPr lang="en-US" altLang="en-US" sz="4400" dirty="0">
                <a:solidFill>
                  <a:schemeClr val="tx1"/>
                </a:solidFill>
                <a:latin typeface="Times New Roman"/>
              </a:rPr>
              <a:t>behavior and the physiological and mental processes </a:t>
            </a:r>
            <a:r>
              <a:rPr lang="en-US" altLang="en-US" sz="4400" dirty="0">
                <a:solidFill>
                  <a:prstClr val="black"/>
                </a:solidFill>
                <a:latin typeface="Times New Roman"/>
              </a:rPr>
              <a:t>that underlie it, and it is the </a:t>
            </a:r>
            <a:r>
              <a:rPr lang="en-US" altLang="en-US" sz="4400" u="sng" dirty="0">
                <a:solidFill>
                  <a:srgbClr val="00B0F0"/>
                </a:solidFill>
                <a:latin typeface="Times New Roman"/>
              </a:rPr>
              <a:t>profession that applies the accumulated knowledge of this science to practical problems</a:t>
            </a:r>
            <a:r>
              <a:rPr lang="en-US" altLang="en-US" sz="4400" dirty="0">
                <a:solidFill>
                  <a:prstClr val="black"/>
                </a:solidFill>
                <a:latin typeface="Times New Roman"/>
              </a:rPr>
              <a:t>  </a:t>
            </a:r>
          </a:p>
          <a:p>
            <a:endParaRPr lang="en-US" dirty="0"/>
          </a:p>
        </p:txBody>
      </p:sp>
    </p:spTree>
    <p:extLst>
      <p:ext uri="{BB962C8B-B14F-4D97-AF65-F5344CB8AC3E}">
        <p14:creationId xmlns:p14="http://schemas.microsoft.com/office/powerpoint/2010/main" val="109836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60888" y="195943"/>
            <a:ext cx="9249784" cy="762000"/>
          </a:xfrm>
        </p:spPr>
        <p:txBody>
          <a:bodyPr>
            <a:normAutofit/>
          </a:bodyPr>
          <a:lstStyle/>
          <a:p>
            <a:pPr algn="ctr"/>
            <a:r>
              <a:rPr lang="en-US" altLang="en-US" sz="4400" cap="all" spc="200" dirty="0" smtClean="0">
                <a:solidFill>
                  <a:srgbClr val="0070C0"/>
                </a:solidFill>
                <a:latin typeface="Bookman Old Style" panose="02050604050505020204" pitchFamily="18" charset="0"/>
                <a:ea typeface="+mn-ea"/>
                <a:cs typeface="+mn-cs"/>
              </a:rPr>
              <a:t>Psychology</a:t>
            </a:r>
            <a:endParaRPr lang="en-US" altLang="en-US" sz="4400" dirty="0">
              <a:solidFill>
                <a:srgbClr val="0070C0"/>
              </a:solidFill>
              <a:latin typeface="Bookman Old Style" panose="02050604050505020204" pitchFamily="18" charset="0"/>
            </a:endParaRPr>
          </a:p>
        </p:txBody>
      </p:sp>
      <p:sp>
        <p:nvSpPr>
          <p:cNvPr id="2051" name="Rectangle 3"/>
          <p:cNvSpPr>
            <a:spLocks noGrp="1" noChangeArrowheads="1"/>
          </p:cNvSpPr>
          <p:nvPr>
            <p:ph type="subTitle" idx="1"/>
          </p:nvPr>
        </p:nvSpPr>
        <p:spPr>
          <a:xfrm>
            <a:off x="419676" y="762000"/>
            <a:ext cx="11403105" cy="5867400"/>
          </a:xfrm>
        </p:spPr>
        <p:txBody>
          <a:bodyPr>
            <a:normAutofit fontScale="92500" lnSpcReduction="10000"/>
          </a:bodyPr>
          <a:lstStyle/>
          <a:p>
            <a:pPr algn="ctr"/>
            <a:r>
              <a:rPr lang="en-US" altLang="en-US" sz="2000" dirty="0" smtClean="0">
                <a:solidFill>
                  <a:srgbClr val="00B050"/>
                </a:solidFill>
                <a:latin typeface="Bookman Old Style" panose="02050604050505020204" pitchFamily="18" charset="0"/>
              </a:rPr>
              <a:t>  </a:t>
            </a:r>
            <a:endParaRPr lang="en-US" altLang="en-US" dirty="0">
              <a:solidFill>
                <a:srgbClr val="00B050"/>
              </a:solidFill>
              <a:latin typeface="Bookman Old Style" panose="02050604050505020204" pitchFamily="18" charset="0"/>
            </a:endParaRPr>
          </a:p>
          <a:p>
            <a:pPr lvl="1" algn="l">
              <a:buFont typeface="Wingdings" panose="05000000000000000000" pitchFamily="2" charset="2"/>
              <a:buChar char="v"/>
            </a:pPr>
            <a:r>
              <a:rPr lang="en-US" altLang="en-US" dirty="0">
                <a:latin typeface="Bookman Old Style" panose="02050604050505020204" pitchFamily="18" charset="0"/>
              </a:rPr>
              <a:t> </a:t>
            </a:r>
            <a:r>
              <a:rPr lang="en-US" altLang="en-US" sz="4000" dirty="0">
                <a:latin typeface="Bookman Old Style" panose="02050604050505020204" pitchFamily="18" charset="0"/>
              </a:rPr>
              <a:t>It is a scientific way of studying human </a:t>
            </a:r>
            <a:r>
              <a:rPr lang="en-US" altLang="en-US" sz="4000" dirty="0" smtClean="0">
                <a:latin typeface="Bookman Old Style" panose="02050604050505020204" pitchFamily="18" charset="0"/>
              </a:rPr>
              <a:t>behavior</a:t>
            </a:r>
          </a:p>
          <a:p>
            <a:pPr lvl="1" algn="l">
              <a:buFont typeface="Wingdings" panose="05000000000000000000" pitchFamily="2" charset="2"/>
              <a:buChar char="v"/>
            </a:pPr>
            <a:endParaRPr lang="en-US" altLang="en-US" sz="4000" dirty="0">
              <a:latin typeface="Bookman Old Style" panose="02050604050505020204" pitchFamily="18" charset="0"/>
            </a:endParaRPr>
          </a:p>
          <a:p>
            <a:pPr lvl="1" algn="l">
              <a:buFont typeface="Wingdings" panose="05000000000000000000" pitchFamily="2" charset="2"/>
              <a:buChar char="v"/>
            </a:pPr>
            <a:r>
              <a:rPr lang="en-US" altLang="en-US" sz="4000" dirty="0">
                <a:latin typeface="Bookman Old Style" panose="02050604050505020204" pitchFamily="18" charset="0"/>
              </a:rPr>
              <a:t> </a:t>
            </a:r>
            <a:r>
              <a:rPr lang="en-US" altLang="en-US" sz="4000" dirty="0" smtClean="0">
                <a:latin typeface="Bookman Old Style" panose="02050604050505020204" pitchFamily="18" charset="0"/>
              </a:rPr>
              <a:t>It </a:t>
            </a:r>
            <a:r>
              <a:rPr lang="en-US" altLang="en-US" sz="4000" dirty="0">
                <a:latin typeface="Bookman Old Style" panose="02050604050505020204" pitchFamily="18" charset="0"/>
              </a:rPr>
              <a:t>is a comprehensive discipline </a:t>
            </a:r>
            <a:endParaRPr lang="en-US" altLang="en-US" sz="4000" dirty="0" smtClean="0">
              <a:latin typeface="Bookman Old Style" panose="02050604050505020204" pitchFamily="18" charset="0"/>
            </a:endParaRPr>
          </a:p>
          <a:p>
            <a:pPr lvl="1" algn="l">
              <a:buFont typeface="Wingdings" panose="05000000000000000000" pitchFamily="2" charset="2"/>
              <a:buChar char="v"/>
            </a:pPr>
            <a:endParaRPr lang="en-US" altLang="en-US" sz="4000" dirty="0">
              <a:latin typeface="Bookman Old Style" panose="02050604050505020204" pitchFamily="18" charset="0"/>
            </a:endParaRPr>
          </a:p>
          <a:p>
            <a:pPr lvl="1" algn="l">
              <a:buFont typeface="Wingdings" panose="05000000000000000000" pitchFamily="2" charset="2"/>
              <a:buChar char="v"/>
            </a:pPr>
            <a:r>
              <a:rPr lang="en-US" altLang="en-US" sz="4000" dirty="0">
                <a:latin typeface="Bookman Old Style" panose="02050604050505020204" pitchFamily="18" charset="0"/>
              </a:rPr>
              <a:t> It uses variety of methods to study a research </a:t>
            </a:r>
            <a:r>
              <a:rPr lang="en-US" altLang="en-US" sz="4000" dirty="0" smtClean="0">
                <a:latin typeface="Bookman Old Style" panose="02050604050505020204" pitchFamily="18" charset="0"/>
              </a:rPr>
              <a:t>question</a:t>
            </a:r>
          </a:p>
          <a:p>
            <a:pPr lvl="1" algn="l">
              <a:buFont typeface="Wingdings" panose="05000000000000000000" pitchFamily="2" charset="2"/>
              <a:buChar char="v"/>
            </a:pPr>
            <a:endParaRPr lang="en-US" altLang="en-US" sz="4000" dirty="0">
              <a:latin typeface="Bookman Old Style" panose="02050604050505020204" pitchFamily="18" charset="0"/>
            </a:endParaRPr>
          </a:p>
          <a:p>
            <a:pPr lvl="1" algn="l">
              <a:buFont typeface="Wingdings" panose="05000000000000000000" pitchFamily="2" charset="2"/>
              <a:buChar char="v"/>
            </a:pPr>
            <a:r>
              <a:rPr lang="en-US" altLang="en-US" sz="4000" dirty="0">
                <a:latin typeface="Bookman Old Style" panose="02050604050505020204" pitchFamily="18" charset="0"/>
              </a:rPr>
              <a:t>It is pragmatic in approach: Intuitive or naive psychologist</a:t>
            </a:r>
          </a:p>
          <a:p>
            <a:pPr lvl="1"/>
            <a:endParaRPr lang="en-US" altLang="en-US" sz="2600" dirty="0"/>
          </a:p>
          <a:p>
            <a:pPr lvl="1">
              <a:buFont typeface="Wingdings" panose="05000000000000000000" pitchFamily="2" charset="2"/>
              <a:buChar char="v"/>
            </a:pPr>
            <a:endParaRPr lang="en-US" altLang="en-US" dirty="0"/>
          </a:p>
        </p:txBody>
      </p:sp>
    </p:spTree>
    <p:extLst>
      <p:ext uri="{BB962C8B-B14F-4D97-AF65-F5344CB8AC3E}">
        <p14:creationId xmlns:p14="http://schemas.microsoft.com/office/powerpoint/2010/main" val="33187058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1623</TotalTime>
  <Words>1756</Words>
  <Application>Microsoft Office PowerPoint</Application>
  <PresentationFormat>Widescreen</PresentationFormat>
  <Paragraphs>493</Paragraphs>
  <Slides>49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ＭＳ Ｐゴシック</vt:lpstr>
      <vt:lpstr>Arial</vt:lpstr>
      <vt:lpstr>Bookman Old Style</vt:lpstr>
      <vt:lpstr>Calibri</vt:lpstr>
      <vt:lpstr>Calibri Light</vt:lpstr>
      <vt:lpstr>Times</vt:lpstr>
      <vt:lpstr>Times New Roman</vt:lpstr>
      <vt:lpstr>Wingdings</vt:lpstr>
      <vt:lpstr>Retrospect</vt:lpstr>
      <vt:lpstr>What is Psychology?</vt:lpstr>
      <vt:lpstr>Psychology</vt:lpstr>
      <vt:lpstr>Psychology</vt:lpstr>
      <vt:lpstr>What is Science?</vt:lpstr>
      <vt:lpstr>Scientific Theory?</vt:lpstr>
      <vt:lpstr>PowerPoint Presentation</vt:lpstr>
      <vt:lpstr>PowerPoint Presentation</vt:lpstr>
      <vt:lpstr>PowerPoint Presentation</vt:lpstr>
      <vt:lpstr>Psychology</vt:lpstr>
      <vt:lpstr>Scientific Theory?</vt:lpstr>
      <vt:lpstr>Goals of Psychology</vt:lpstr>
      <vt:lpstr>PowerPoint Presentation</vt:lpstr>
      <vt:lpstr>Experimental Method</vt:lpstr>
      <vt:lpstr>PowerPoint Presentation</vt:lpstr>
      <vt:lpstr>PowerPoint Presentation</vt:lpstr>
      <vt:lpstr>PowerPoint Presentation</vt:lpstr>
      <vt:lpstr>Experimental Design: An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vt:lpstr>
      <vt:lpstr>Case Study</vt:lpstr>
      <vt:lpstr>Survey</vt:lpstr>
      <vt:lpstr>Historical Perspective</vt:lpstr>
      <vt:lpstr>PowerPoint Presentation</vt:lpstr>
      <vt:lpstr>PowerPoint Presentation</vt:lpstr>
      <vt:lpstr>Hippocrates Personality Type</vt:lpstr>
      <vt:lpstr>PowerPoint Presentation</vt:lpstr>
      <vt:lpstr>Structuralism </vt:lpstr>
      <vt:lpstr>Functionalism</vt:lpstr>
      <vt:lpstr>PowerPoint Presentation</vt:lpstr>
      <vt:lpstr>Sigmund Freud and Psychoanalysis </vt:lpstr>
      <vt:lpstr>PowerPoint Presentation</vt:lpstr>
      <vt:lpstr>PowerPoint Presentation</vt:lpstr>
      <vt:lpstr>Defense Mechanism </vt:lpstr>
      <vt:lpstr>PowerPoint Presentation</vt:lpstr>
      <vt:lpstr>Projection: Placing unacceptable impulses in yourself onto someone else. E.g. when losing an argument, you state "You're just Stupid !  Rationalization: Supplying a logical or rational reason as opposed to the real reason. stating that you were fired because you didn't kiss up the the boss, when the real reason was your poor performance  Reaction Formation: taking the opposite belief because the true belief causes anxiety. having a bias against a particular race or culture and then embracing that race or culture to the extreme </vt:lpstr>
      <vt:lpstr>Behaviourism</vt:lpstr>
      <vt:lpstr>PowerPoint Presentation</vt:lpstr>
      <vt:lpstr>Gestalt Psychology</vt:lpstr>
      <vt:lpstr>Humanistic Psychology</vt:lpstr>
      <vt:lpstr>PowerPoint Presentation</vt:lpstr>
      <vt:lpstr>Subfields and Applications of Psychology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Psychology?</dc:title>
  <dc:creator>LNMIIT-1031</dc:creator>
  <cp:lastModifiedBy>LNMIIT-1031</cp:lastModifiedBy>
  <cp:revision>34</cp:revision>
  <dcterms:created xsi:type="dcterms:W3CDTF">2015-01-01T11:43:46Z</dcterms:created>
  <dcterms:modified xsi:type="dcterms:W3CDTF">2016-01-12T06:32:43Z</dcterms:modified>
</cp:coreProperties>
</file>