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0" r:id="rId2"/>
    <p:sldId id="276" r:id="rId3"/>
    <p:sldId id="272" r:id="rId4"/>
    <p:sldId id="271" r:id="rId5"/>
    <p:sldId id="273" r:id="rId6"/>
    <p:sldId id="274" r:id="rId7"/>
    <p:sldId id="275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783D0-B104-491B-ADBD-1DB0822EA35B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19D76-5DAE-418F-B4D8-83661F2A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27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3A718D9-0BC2-4BA0-92F3-700F42CE668B}" type="slidenum">
              <a:rPr lang="en-US" altLang="en-US">
                <a:latin typeface="Tahoma" panose="020B0604030504040204" pitchFamily="34" charset="0"/>
                <a:ea typeface="ヒラギノ角ゴ Pro W3"/>
                <a:cs typeface="ヒラギノ角ゴ Pro W3"/>
              </a:rPr>
              <a:pPr/>
              <a:t>8</a:t>
            </a:fld>
            <a:endParaRPr lang="en-US" altLang="en-US">
              <a:latin typeface="Tahoma" panose="020B0604030504040204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>
              <a:latin typeface="Gill Sans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35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6F2FE2F-5FAC-4054-9AEE-029F18B6215D}" type="slidenum">
              <a:rPr lang="en-US" altLang="en-US">
                <a:latin typeface="Tahoma" panose="020B0604030504040204" pitchFamily="34" charset="0"/>
                <a:ea typeface="ヒラギノ角ゴ Pro W3"/>
                <a:cs typeface="ヒラギノ角ゴ Pro W3"/>
              </a:rPr>
              <a:pPr/>
              <a:t>14</a:t>
            </a:fld>
            <a:endParaRPr lang="en-US" altLang="en-US">
              <a:latin typeface="Tahoma" panose="020B0604030504040204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>
              <a:latin typeface="Gill Sans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9688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81BD-0A6C-4570-8222-538AC3ECCC3E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CB52-FD88-45A0-B67B-4DE596A36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3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81BD-0A6C-4570-8222-538AC3ECCC3E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CB52-FD88-45A0-B67B-4DE596A36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9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81BD-0A6C-4570-8222-538AC3ECCC3E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CB52-FD88-45A0-B67B-4DE596A36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32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14400" y="1676400"/>
            <a:ext cx="5181600" cy="4572000"/>
          </a:xfrm>
        </p:spPr>
        <p:txBody>
          <a:bodyPr/>
          <a:lstStyle>
            <a:lvl1pPr marL="261938" indent="-225425">
              <a:buClr>
                <a:srgbClr val="416E60"/>
              </a:buClr>
              <a:defRPr sz="2200"/>
            </a:lvl1pPr>
            <a:lvl2pPr marL="538163" indent="-276225">
              <a:buClr>
                <a:srgbClr val="82A639"/>
              </a:buClr>
              <a:defRPr sz="2000"/>
            </a:lvl2pPr>
            <a:lvl3pPr marL="800100" indent="-261938"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McShane/Von Glinow OB 5e</a:t>
            </a: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The McGraw-Hill Companies, Inc. All rights reserved</a:t>
            </a:r>
            <a:endParaRPr lang="en-US" dirty="0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D7A889FC-B037-418B-8228-6311E2704E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794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81BD-0A6C-4570-8222-538AC3ECCC3E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CB52-FD88-45A0-B67B-4DE596A36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6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81BD-0A6C-4570-8222-538AC3ECCC3E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CB52-FD88-45A0-B67B-4DE596A36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5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81BD-0A6C-4570-8222-538AC3ECCC3E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CB52-FD88-45A0-B67B-4DE596A36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81BD-0A6C-4570-8222-538AC3ECCC3E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CB52-FD88-45A0-B67B-4DE596A36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5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81BD-0A6C-4570-8222-538AC3ECCC3E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CB52-FD88-45A0-B67B-4DE596A36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6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81BD-0A6C-4570-8222-538AC3ECCC3E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CB52-FD88-45A0-B67B-4DE596A36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1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81BD-0A6C-4570-8222-538AC3ECCC3E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CB52-FD88-45A0-B67B-4DE596A36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5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81BD-0A6C-4570-8222-538AC3ECCC3E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CB52-FD88-45A0-B67B-4DE596A36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3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581BD-0A6C-4570-8222-538AC3ECCC3E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9CB52-FD88-45A0-B67B-4DE596A36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0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https://s-media-cache-ak0.pinimg.com/736x/1e/87/c6/1e87c68ad31ce5d8dc801c7a0986a29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59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19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60967" y="1676400"/>
            <a:ext cx="9992833" cy="4572000"/>
          </a:xfrm>
        </p:spPr>
        <p:txBody>
          <a:bodyPr/>
          <a:lstStyle/>
          <a:p>
            <a:r>
              <a:rPr lang="en-US" altLang="en-US" sz="4000" dirty="0">
                <a:solidFill>
                  <a:srgbClr val="FF0000"/>
                </a:solidFill>
                <a:latin typeface="Bookman Old Style" panose="02050604050505020204" pitchFamily="18" charset="0"/>
              </a:rPr>
              <a:t>Self awareness: </a:t>
            </a:r>
          </a:p>
          <a:p>
            <a:endParaRPr lang="en-US" altLang="en-US" dirty="0">
              <a:latin typeface="Bookman Old Style" panose="02050604050505020204" pitchFamily="18" charset="0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dirty="0">
                <a:latin typeface="Bookman Old Style" panose="02050604050505020204" pitchFamily="18" charset="0"/>
              </a:rPr>
              <a:t>	</a:t>
            </a:r>
            <a:r>
              <a:rPr lang="en-US" altLang="en-US" sz="3200" dirty="0">
                <a:latin typeface="Bookman Old Style" panose="02050604050505020204" pitchFamily="18" charset="0"/>
              </a:rPr>
              <a:t>how well you know in comparison to how others perceive you?	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3200" dirty="0">
                <a:latin typeface="Bookman Old Style" panose="02050604050505020204" pitchFamily="18" charset="0"/>
              </a:rPr>
              <a:t>			</a:t>
            </a:r>
            <a:r>
              <a:rPr lang="en-US" altLang="en-US" dirty="0">
                <a:latin typeface="Bookman Old Style" panose="02050604050505020204" pitchFamily="18" charset="0"/>
              </a:rPr>
              <a:t>What are my strength and weaknesses?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dirty="0">
                <a:latin typeface="Bookman Old Style" panose="02050604050505020204" pitchFamily="18" charset="0"/>
              </a:rPr>
              <a:t>			Congruence?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dirty="0">
                <a:latin typeface="Bookman Old Style" panose="02050604050505020204" pitchFamily="18" charset="0"/>
              </a:rPr>
              <a:t>			Confidence about own skill and abilities?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 dirty="0">
              <a:latin typeface="Bookman Old Style" panose="02050604050505020204" pitchFamily="18" charset="0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altLang="en-US" sz="32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449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27051" y="1676400"/>
            <a:ext cx="10366744" cy="4572000"/>
          </a:xfrm>
        </p:spPr>
        <p:txBody>
          <a:bodyPr/>
          <a:lstStyle/>
          <a:p>
            <a:r>
              <a:rPr lang="en-US" altLang="en-US" sz="3600" dirty="0">
                <a:solidFill>
                  <a:srgbClr val="00B050"/>
                </a:solidFill>
                <a:latin typeface="Bookman Old Style" panose="02050604050505020204" pitchFamily="18" charset="0"/>
              </a:rPr>
              <a:t>Self control</a:t>
            </a:r>
            <a:endParaRPr lang="en-US" altLang="en-US" sz="2800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rgbClr val="00B050"/>
                </a:solidFill>
                <a:latin typeface="Bookman Old Style" panose="02050604050505020204" pitchFamily="18" charset="0"/>
              </a:rPr>
              <a:t>	  </a:t>
            </a:r>
            <a:r>
              <a:rPr lang="en-US" altLang="en-US" sz="3200" dirty="0">
                <a:latin typeface="Bookman Old Style" panose="02050604050505020204" pitchFamily="18" charset="0"/>
              </a:rPr>
              <a:t>How well you manage your emotions and actions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800" dirty="0">
              <a:latin typeface="Bookman Old Style" panose="020506040505050202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dirty="0">
                <a:latin typeface="Bookman Old Style" panose="02050604050505020204" pitchFamily="18" charset="0"/>
              </a:rPr>
              <a:t>	What can I do to manage myself when under stress?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dirty="0">
                <a:latin typeface="Bookman Old Style" panose="02050604050505020204" pitchFamily="18" charset="0"/>
              </a:rPr>
              <a:t>	How do my values shape my word and actions?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dirty="0">
                <a:latin typeface="Bookman Old Style" panose="02050604050505020204" pitchFamily="18" charset="0"/>
              </a:rPr>
              <a:t>	When do I take initiative to solve problems?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dirty="0">
                <a:latin typeface="Bookman Old Style" panose="02050604050505020204" pitchFamily="18" charset="0"/>
              </a:rPr>
              <a:t>	How do I support my continued growth and development?</a:t>
            </a:r>
          </a:p>
        </p:txBody>
      </p:sp>
    </p:spTree>
    <p:extLst>
      <p:ext uri="{BB962C8B-B14F-4D97-AF65-F5344CB8AC3E}">
        <p14:creationId xmlns:p14="http://schemas.microsoft.com/office/powerpoint/2010/main" val="556403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>
              <a:latin typeface="Bookman Old Style" panose="02050604050505020204" pitchFamily="18" charset="0"/>
            </a:endParaRPr>
          </a:p>
        </p:txBody>
      </p:sp>
      <p:sp>
        <p:nvSpPr>
          <p:cNvPr id="1024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38200" y="1825256"/>
            <a:ext cx="10515600" cy="4572000"/>
          </a:xfrm>
        </p:spPr>
        <p:txBody>
          <a:bodyPr/>
          <a:lstStyle/>
          <a:p>
            <a:r>
              <a:rPr lang="en-US" altLang="en-US" sz="3600" dirty="0">
                <a:solidFill>
                  <a:srgbClr val="FF0000"/>
                </a:solidFill>
                <a:latin typeface="Bookman Old Style" panose="02050604050505020204" pitchFamily="18" charset="0"/>
              </a:rPr>
              <a:t>Awareness of others</a:t>
            </a:r>
          </a:p>
          <a:p>
            <a:pPr lvl="1"/>
            <a:r>
              <a:rPr lang="en-US" altLang="en-US" sz="2800" dirty="0">
                <a:latin typeface="Bookman Old Style" panose="02050604050505020204" pitchFamily="18" charset="0"/>
              </a:rPr>
              <a:t>Emotions</a:t>
            </a:r>
          </a:p>
          <a:p>
            <a:pPr lvl="1"/>
            <a:r>
              <a:rPr lang="en-US" altLang="en-US" sz="2800" dirty="0">
                <a:latin typeface="Bookman Old Style" panose="02050604050505020204" pitchFamily="18" charset="0"/>
              </a:rPr>
              <a:t>Strength</a:t>
            </a:r>
          </a:p>
          <a:p>
            <a:pPr lvl="1"/>
            <a:r>
              <a:rPr lang="en-US" altLang="en-US" sz="2800" dirty="0">
                <a:latin typeface="Bookman Old Style" panose="02050604050505020204" pitchFamily="18" charset="0"/>
              </a:rPr>
              <a:t>Weaknesses</a:t>
            </a:r>
          </a:p>
          <a:p>
            <a:pPr lvl="1"/>
            <a:r>
              <a:rPr lang="en-US" altLang="en-US" sz="2800" dirty="0">
                <a:latin typeface="Bookman Old Style" panose="02050604050505020204" pitchFamily="18" charset="0"/>
              </a:rPr>
              <a:t>Values</a:t>
            </a:r>
          </a:p>
          <a:p>
            <a:pPr lvl="1"/>
            <a:r>
              <a:rPr lang="en-US" altLang="en-US" sz="2800" dirty="0">
                <a:latin typeface="Bookman Old Style" panose="02050604050505020204" pitchFamily="18" charset="0"/>
              </a:rPr>
              <a:t>Needs</a:t>
            </a:r>
          </a:p>
          <a:p>
            <a:pPr lvl="1"/>
            <a:r>
              <a:rPr lang="en-US" altLang="en-US" sz="2800" dirty="0">
                <a:latin typeface="Bookman Old Style" panose="02050604050505020204" pitchFamily="18" charset="0"/>
              </a:rPr>
              <a:t>Preferences etc.</a:t>
            </a:r>
          </a:p>
          <a:p>
            <a:pPr lvl="1"/>
            <a:endParaRPr lang="en-US" altLang="en-US" sz="2800" dirty="0">
              <a:latin typeface="Bookman Old Style" panose="02050604050505020204" pitchFamily="18" charset="0"/>
            </a:endParaRPr>
          </a:p>
          <a:p>
            <a:pPr lvl="1"/>
            <a:r>
              <a:rPr lang="en-US" altLang="en-US" sz="2800" dirty="0">
                <a:solidFill>
                  <a:srgbClr val="0070C0"/>
                </a:solidFill>
                <a:latin typeface="Bookman Old Style" panose="02050604050505020204" pitchFamily="18" charset="0"/>
              </a:rPr>
              <a:t>Can you anticipate needs, feelings and concerns of others???</a:t>
            </a:r>
          </a:p>
        </p:txBody>
      </p:sp>
    </p:spTree>
    <p:extLst>
      <p:ext uri="{BB962C8B-B14F-4D97-AF65-F5344CB8AC3E}">
        <p14:creationId xmlns:p14="http://schemas.microsoft.com/office/powerpoint/2010/main" val="1598175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126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38199" y="1676400"/>
            <a:ext cx="10602433" cy="4572000"/>
          </a:xfrm>
        </p:spPr>
        <p:txBody>
          <a:bodyPr/>
          <a:lstStyle/>
          <a:p>
            <a:r>
              <a:rPr lang="en-US" altLang="en-US" sz="3200" dirty="0">
                <a:solidFill>
                  <a:srgbClr val="00B050"/>
                </a:solidFill>
                <a:latin typeface="Bookman Old Style" panose="02050604050505020204" pitchFamily="18" charset="0"/>
              </a:rPr>
              <a:t>Building Relationship</a:t>
            </a:r>
          </a:p>
          <a:p>
            <a:endParaRPr lang="en-US" altLang="en-US" sz="2800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rgbClr val="00B050"/>
                </a:solidFill>
                <a:latin typeface="Bookman Old Style" panose="02050604050505020204" pitchFamily="18" charset="0"/>
              </a:rPr>
              <a:t>	</a:t>
            </a:r>
            <a:r>
              <a:rPr lang="en-US" altLang="en-US" sz="2800" dirty="0">
                <a:latin typeface="Bookman Old Style" panose="02050604050505020204" pitchFamily="18" charset="0"/>
              </a:rPr>
              <a:t>How we utilize awareness of others to their potential and our relationship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800" dirty="0">
              <a:latin typeface="Bookman Old Style" panose="020506040505050202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dirty="0">
                <a:latin typeface="Bookman Old Style" panose="02050604050505020204" pitchFamily="18" charset="0"/>
              </a:rPr>
              <a:t>	Am I able to identify difference between healthy and toxic conflict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14073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505200" y="2743200"/>
            <a:ext cx="2209800" cy="1066800"/>
          </a:xfrm>
          <a:prstGeom prst="rect">
            <a:avLst/>
          </a:prstGeom>
          <a:solidFill>
            <a:srgbClr val="A49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AU" altLang="en-US" sz="2000">
                <a:latin typeface="Gill Sans MT" panose="020B0502020104020203" pitchFamily="34" charset="0"/>
              </a:rPr>
              <a:t>Social Awareness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505200" y="3962400"/>
            <a:ext cx="2209800" cy="990600"/>
          </a:xfrm>
          <a:prstGeom prst="rect">
            <a:avLst/>
          </a:prstGeom>
          <a:solidFill>
            <a:srgbClr val="B080A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AU" altLang="en-US" sz="2000">
                <a:latin typeface="Gill Sans MT" panose="020B0502020104020203" pitchFamily="34" charset="0"/>
              </a:rPr>
              <a:t>Self-management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5715000" y="2743200"/>
            <a:ext cx="4114800" cy="1066800"/>
          </a:xfrm>
          <a:prstGeom prst="rect">
            <a:avLst/>
          </a:prstGeom>
          <a:solidFill>
            <a:srgbClr val="435466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126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  <a:latin typeface="Gill Sans MT" panose="020B0502020104020203" pitchFamily="34" charset="0"/>
              </a:rPr>
              <a:t>Perceiving and understanding the meaning of others’ emotions</a:t>
            </a:r>
            <a:endParaRPr lang="en-AU" altLang="en-US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5715000" y="3962400"/>
            <a:ext cx="4114800" cy="990600"/>
          </a:xfrm>
          <a:prstGeom prst="rect">
            <a:avLst/>
          </a:prstGeom>
          <a:solidFill>
            <a:srgbClr val="435466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126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  <a:latin typeface="Gill Sans MT" panose="020B0502020104020203" pitchFamily="34" charset="0"/>
              </a:rPr>
              <a:t>Managing our own emotions</a:t>
            </a:r>
            <a:endParaRPr lang="en-AU" altLang="en-US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3505200" y="5105400"/>
            <a:ext cx="2209800" cy="990600"/>
          </a:xfrm>
          <a:prstGeom prst="rect">
            <a:avLst/>
          </a:prstGeom>
          <a:solidFill>
            <a:srgbClr val="7E93A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AU" altLang="en-US" sz="2000">
                <a:latin typeface="Gill Sans MT" panose="020B0502020104020203" pitchFamily="34" charset="0"/>
              </a:rPr>
              <a:t>Self-awareness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5715000" y="5105400"/>
            <a:ext cx="4114800" cy="990600"/>
          </a:xfrm>
          <a:prstGeom prst="rect">
            <a:avLst/>
          </a:prstGeom>
          <a:solidFill>
            <a:srgbClr val="435466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126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  <a:latin typeface="Gill Sans MT" panose="020B0502020104020203" pitchFamily="34" charset="0"/>
              </a:rPr>
              <a:t>perceiving and understanding the meaning of your own emotions</a:t>
            </a:r>
            <a:endParaRPr lang="en-AU" altLang="en-US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3505200" y="1616075"/>
            <a:ext cx="2209800" cy="990600"/>
          </a:xfrm>
          <a:prstGeom prst="rect">
            <a:avLst/>
          </a:prstGeom>
          <a:solidFill>
            <a:srgbClr val="C6BB8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AU" altLang="en-US" sz="2000" dirty="0">
                <a:latin typeface="Gill Sans MT" panose="020B0502020104020203" pitchFamily="34" charset="0"/>
              </a:rPr>
              <a:t>Relationship Management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5715000" y="1616075"/>
            <a:ext cx="4114800" cy="990600"/>
          </a:xfrm>
          <a:prstGeom prst="rect">
            <a:avLst/>
          </a:prstGeom>
          <a:solidFill>
            <a:srgbClr val="435466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126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AU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M</a:t>
            </a:r>
            <a:r>
              <a:rPr lang="en-US" altLang="en-US" dirty="0" err="1">
                <a:solidFill>
                  <a:schemeClr val="bg1"/>
                </a:solidFill>
                <a:latin typeface="Gill Sans MT" panose="020B0502020104020203" pitchFamily="34" charset="0"/>
              </a:rPr>
              <a:t>anaging</a:t>
            </a: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other people’s emotions</a:t>
            </a:r>
            <a:endParaRPr lang="en-AU" altLang="en-US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2524126" y="5683250"/>
            <a:ext cx="828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-109" charset="0"/>
                <a:ea typeface="ヒラギノ角ゴ Pro W3" pitchFamily="-109" charset="-128"/>
                <a:cs typeface="ヒラギノ角ゴ Pro W3" pitchFamily="-109" charset="-128"/>
              </a:rPr>
              <a:t>Lowest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2514601" y="1736725"/>
            <a:ext cx="873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-109" charset="0"/>
                <a:ea typeface="ヒラギノ角ゴ Pro W3" pitchFamily="-109" charset="-128"/>
                <a:cs typeface="ヒラギノ角ゴ Pro W3" pitchFamily="-109" charset="-128"/>
              </a:rPr>
              <a:t>Highest</a:t>
            </a:r>
          </a:p>
        </p:txBody>
      </p:sp>
      <p:sp>
        <p:nvSpPr>
          <p:cNvPr id="1230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cs typeface="Tahoma" panose="020B0604030504040204" pitchFamily="34" charset="0"/>
              </a:rPr>
              <a:t>Model of Emotional Intelligence</a:t>
            </a:r>
          </a:p>
        </p:txBody>
      </p:sp>
      <p:sp>
        <p:nvSpPr>
          <p:cNvPr id="12301" name="Rectangle 14"/>
          <p:cNvSpPr>
            <a:spLocks noChangeArrowheads="1"/>
          </p:cNvSpPr>
          <p:nvPr/>
        </p:nvSpPr>
        <p:spPr bwMode="auto">
          <a:xfrm>
            <a:off x="10129838" y="6553200"/>
            <a:ext cx="4716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100">
                <a:latin typeface="Gill Sans MT" panose="020B0502020104020203" pitchFamily="34" charset="0"/>
              </a:rPr>
              <a:t>4-</a:t>
            </a:r>
            <a:fld id="{4518AB9D-D65B-446F-B167-694B2BF07375}" type="slidenum">
              <a:rPr lang="en-US" altLang="en-US" sz="1100">
                <a:latin typeface="Gill Sans MT" panose="020B0502020104020203" pitchFamily="34" charset="0"/>
              </a:rPr>
              <a:pPr/>
              <a:t>14</a:t>
            </a:fld>
            <a:endParaRPr lang="en-US" altLang="en-US" sz="110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220535"/>
      </p:ext>
    </p:extLst>
  </p:cSld>
  <p:clrMapOvr>
    <a:masterClrMapping/>
  </p:clrMapOvr>
  <p:transition spd="med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nimBg="1" autoUpdateAnimBg="0"/>
      <p:bldP spid="29699" grpId="0" animBg="1" autoUpdateAnimBg="0"/>
      <p:bldP spid="29700" grpId="0" animBg="1" autoUpdateAnimBg="0"/>
      <p:bldP spid="29701" grpId="0" animBg="1" autoUpdateAnimBg="0"/>
      <p:bldP spid="29702" grpId="0" animBg="1" autoUpdateAnimBg="0"/>
      <p:bldP spid="29703" grpId="0" animBg="1" autoUpdateAnimBg="0"/>
      <p:bldP spid="29704" grpId="0" animBg="1" autoUpdateAnimBg="0"/>
      <p:bldP spid="29705" grpId="0" animBg="1" autoUpdateAnimBg="0"/>
      <p:bldP spid="29706" grpId="0" autoUpdateAnimBg="0"/>
      <p:bldP spid="2970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Emotions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986" y="2761290"/>
            <a:ext cx="9356652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00B050"/>
                </a:solidFill>
                <a:latin typeface="Bookman Old Style" panose="02050604050505020204" pitchFamily="18" charset="0"/>
              </a:rPr>
              <a:t>Complex multicomponent episode that creates readiness to act</a:t>
            </a:r>
          </a:p>
        </p:txBody>
      </p:sp>
    </p:spTree>
    <p:extLst>
      <p:ext uri="{BB962C8B-B14F-4D97-AF65-F5344CB8AC3E}">
        <p14:creationId xmlns:p14="http://schemas.microsoft.com/office/powerpoint/2010/main" val="557556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.slidesharecdn.com/identificationofemotions-140926064640-phpapp01/95/identification-of-emotions-7-638.jpg?cb=141171420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99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98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ages.slideplayer.com/25/7810723/slides/slide_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428"/>
            <a:ext cx="12192000" cy="678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093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405" y="315986"/>
            <a:ext cx="10515600" cy="878884"/>
          </a:xfrm>
        </p:spPr>
        <p:txBody>
          <a:bodyPr>
            <a:normAutofit/>
          </a:bodyPr>
          <a:lstStyle/>
          <a:p>
            <a:r>
              <a:rPr lang="en-US" sz="4000" u="sng" dirty="0">
                <a:latin typeface="Bookman Old Style" panose="02050604050505020204" pitchFamily="18" charset="0"/>
              </a:rPr>
              <a:t>Process of Emotions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31625" y="2655906"/>
            <a:ext cx="991491" cy="1079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P*E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5611" y="2576806"/>
            <a:ext cx="2020186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Bookman Old Style" panose="02050604050505020204" pitchFamily="18" charset="0"/>
              </a:rPr>
              <a:t>1. </a:t>
            </a:r>
          </a:p>
          <a:p>
            <a:r>
              <a:rPr lang="en-US" sz="2400" b="1" dirty="0">
                <a:latin typeface="Bookman Old Style" panose="02050604050505020204" pitchFamily="18" charset="0"/>
              </a:rPr>
              <a:t>Cognitive Appraisal</a:t>
            </a:r>
          </a:p>
        </p:txBody>
      </p:sp>
      <p:sp>
        <p:nvSpPr>
          <p:cNvPr id="6" name="Rectangle 5"/>
          <p:cNvSpPr/>
          <p:nvPr/>
        </p:nvSpPr>
        <p:spPr>
          <a:xfrm>
            <a:off x="5369440" y="1292868"/>
            <a:ext cx="4072269" cy="2977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Bookman Old Style" panose="02050604050505020204" pitchFamily="18" charset="0"/>
              </a:rPr>
              <a:t>Emotional Responses</a:t>
            </a:r>
            <a:r>
              <a:rPr lang="en-US" sz="2400" b="1" dirty="0">
                <a:latin typeface="Bookman Old Style" panose="02050604050505020204" pitchFamily="18" charset="0"/>
              </a:rPr>
              <a:t>: </a:t>
            </a:r>
          </a:p>
          <a:p>
            <a:pPr algn="ctr"/>
            <a:endParaRPr lang="en-US" sz="2400" b="1" dirty="0">
              <a:latin typeface="Bookman Old Style" panose="02050604050505020204" pitchFamily="18" charset="0"/>
            </a:endParaRPr>
          </a:p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2. Subjective experience</a:t>
            </a:r>
          </a:p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3. thought- action tendencies</a:t>
            </a:r>
          </a:p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4. Internal Bodily Changes</a:t>
            </a:r>
          </a:p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5. Facial expression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64721" y="2655906"/>
            <a:ext cx="1701209" cy="1435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Bookman Old Style" panose="02050604050505020204" pitchFamily="18" charset="0"/>
              </a:rPr>
              <a:t>6.</a:t>
            </a:r>
          </a:p>
          <a:p>
            <a:r>
              <a:rPr lang="en-US" sz="2400" b="1" dirty="0">
                <a:latin typeface="Bookman Old Style" panose="02050604050505020204" pitchFamily="18" charset="0"/>
              </a:rPr>
              <a:t>Response to emotions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648045" y="2888972"/>
            <a:ext cx="64858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587947" y="2888972"/>
            <a:ext cx="65921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9441709" y="2888972"/>
            <a:ext cx="65921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rved Up Arrow 19"/>
          <p:cNvSpPr/>
          <p:nvPr/>
        </p:nvSpPr>
        <p:spPr>
          <a:xfrm flipH="1">
            <a:off x="531624" y="4096709"/>
            <a:ext cx="10611293" cy="160867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Up Arrow 20"/>
          <p:cNvSpPr/>
          <p:nvPr/>
        </p:nvSpPr>
        <p:spPr>
          <a:xfrm flipH="1">
            <a:off x="3338622" y="4091302"/>
            <a:ext cx="7281532" cy="138446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Up Arrow 21"/>
          <p:cNvSpPr/>
          <p:nvPr/>
        </p:nvSpPr>
        <p:spPr>
          <a:xfrm flipH="1">
            <a:off x="6416746" y="4269984"/>
            <a:ext cx="4577317" cy="10290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3405" y="5916930"/>
            <a:ext cx="11663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Bookman Old Style" panose="02050604050505020204" pitchFamily="18" charset="0"/>
              </a:rPr>
              <a:t>If people could be induced to be in a general state of autonomic arousal, the quality of their Emotion would be  determined solely by their appraisal of the situation</a:t>
            </a:r>
          </a:p>
        </p:txBody>
      </p:sp>
    </p:spTree>
    <p:extLst>
      <p:ext uri="{BB962C8B-B14F-4D97-AF65-F5344CB8AC3E}">
        <p14:creationId xmlns:p14="http://schemas.microsoft.com/office/powerpoint/2010/main" val="2542451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00000"/>
                </a:solidFill>
                <a:latin typeface="Bookman Old Style" panose="02050604050505020204" pitchFamily="18" charset="0"/>
              </a:rPr>
              <a:t>What really matters for success???</a:t>
            </a:r>
            <a:br>
              <a:rPr lang="en-US" altLang="en-US" sz="4000" dirty="0">
                <a:solidFill>
                  <a:srgbClr val="C00000"/>
                </a:solidFill>
                <a:latin typeface="Bookman Old Style" panose="02050604050505020204" pitchFamily="18" charset="0"/>
              </a:rPr>
            </a:br>
            <a:endParaRPr lang="en-US" altLang="en-US" sz="40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155" name="Rectangle 3"/>
          <p:cNvSpPr>
            <a:spLocks noGrp="1"/>
          </p:cNvSpPr>
          <p:nvPr>
            <p:ph type="body" idx="4294967295"/>
          </p:nvPr>
        </p:nvSpPr>
        <p:spPr>
          <a:xfrm>
            <a:off x="838200" y="1435395"/>
            <a:ext cx="10515600" cy="4741568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3200" dirty="0">
                <a:solidFill>
                  <a:srgbClr val="0070C0"/>
                </a:solidFill>
                <a:latin typeface="Bookman Old Style" pitchFamily="18" charset="0"/>
              </a:rPr>
              <a:t>Cognitive Skills vs. Emotional Skills</a:t>
            </a:r>
          </a:p>
          <a:p>
            <a:pPr lvl="1">
              <a:defRPr/>
            </a:pPr>
            <a:r>
              <a:rPr lang="en-US" sz="3200" dirty="0">
                <a:solidFill>
                  <a:srgbClr val="0070C0"/>
                </a:solidFill>
                <a:latin typeface="Bookman Old Style" pitchFamily="18" charset="0"/>
              </a:rPr>
              <a:t>Hemispheric division: Left brain vs. Right brain</a:t>
            </a:r>
          </a:p>
          <a:p>
            <a:pPr lvl="1">
              <a:buNone/>
              <a:defRPr/>
            </a:pPr>
            <a:endParaRPr lang="en-US" sz="3200" dirty="0">
              <a:latin typeface="Bookman Old Style" pitchFamily="18" charset="0"/>
            </a:endParaRPr>
          </a:p>
          <a:p>
            <a:pPr lvl="1">
              <a:buNone/>
              <a:defRPr/>
            </a:pPr>
            <a:endParaRPr lang="en-US" sz="3200" dirty="0">
              <a:latin typeface="Bookman Old Style" pitchFamily="18" charset="0"/>
            </a:endParaRPr>
          </a:p>
          <a:p>
            <a:pPr>
              <a:defRPr/>
            </a:pPr>
            <a:r>
              <a:rPr lang="en-US" sz="3200" dirty="0">
                <a:solidFill>
                  <a:srgbClr val="00B050"/>
                </a:solidFill>
                <a:latin typeface="Bookman Old Style" pitchFamily="18" charset="0"/>
              </a:rPr>
              <a:t>Problem focused strategies vs. Emotion focused strategies</a:t>
            </a:r>
          </a:p>
          <a:p>
            <a:pPr lvl="1">
              <a:defRPr/>
            </a:pPr>
            <a:r>
              <a:rPr lang="en-US" sz="3200" dirty="0">
                <a:solidFill>
                  <a:srgbClr val="00B050"/>
                </a:solidFill>
                <a:latin typeface="Bookman Old Style" pitchFamily="18" charset="0"/>
              </a:rPr>
              <a:t>Stage fright or social phobia</a:t>
            </a:r>
          </a:p>
          <a:p>
            <a:pPr lvl="1">
              <a:defRPr/>
            </a:pPr>
            <a:r>
              <a:rPr lang="en-US" sz="3200" dirty="0">
                <a:solidFill>
                  <a:srgbClr val="00B050"/>
                </a:solidFill>
                <a:latin typeface="Bookman Old Style" pitchFamily="18" charset="0"/>
              </a:rPr>
              <a:t>Relationship problems</a:t>
            </a:r>
          </a:p>
          <a:p>
            <a:pPr lvl="1">
              <a:defRPr/>
            </a:pPr>
            <a:r>
              <a:rPr lang="en-US" sz="3200" dirty="0">
                <a:solidFill>
                  <a:srgbClr val="00B050"/>
                </a:solidFill>
                <a:latin typeface="Bookman Old Style" pitchFamily="18" charset="0"/>
              </a:rPr>
              <a:t>Suicides???</a:t>
            </a:r>
          </a:p>
        </p:txBody>
      </p:sp>
    </p:spTree>
    <p:extLst>
      <p:ext uri="{BB962C8B-B14F-4D97-AF65-F5344CB8AC3E}">
        <p14:creationId xmlns:p14="http://schemas.microsoft.com/office/powerpoint/2010/main" val="139062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91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en-US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Intelligence???</a:t>
            </a:r>
          </a:p>
        </p:txBody>
      </p:sp>
      <p:sp>
        <p:nvSpPr>
          <p:cNvPr id="50179" name="Rectangle 3"/>
          <p:cNvSpPr>
            <a:spLocks noGrp="1"/>
          </p:cNvSpPr>
          <p:nvPr>
            <p:ph type="body" idx="4294967295"/>
          </p:nvPr>
        </p:nvSpPr>
        <p:spPr>
          <a:xfrm>
            <a:off x="838199" y="1467293"/>
            <a:ext cx="10846981" cy="5049912"/>
          </a:xfrm>
        </p:spPr>
        <p:txBody>
          <a:bodyPr rtlCol="0">
            <a:normAutofit fontScale="92500"/>
          </a:bodyPr>
          <a:lstStyle/>
          <a:p>
            <a:pPr>
              <a:defRPr/>
            </a:pPr>
            <a:r>
              <a:rPr lang="en-US" sz="3200" dirty="0">
                <a:solidFill>
                  <a:srgbClr val="00B050"/>
                </a:solidFill>
                <a:latin typeface="Bookman Old Style" pitchFamily="18" charset="0"/>
              </a:rPr>
              <a:t>An intelligent behavior usually have two components</a:t>
            </a:r>
          </a:p>
          <a:p>
            <a:pPr lvl="1">
              <a:defRPr/>
            </a:pPr>
            <a:r>
              <a:rPr lang="en-US" sz="3200" dirty="0">
                <a:solidFill>
                  <a:srgbClr val="00B050"/>
                </a:solidFill>
                <a:latin typeface="Bookman Old Style" pitchFamily="18" charset="0"/>
              </a:rPr>
              <a:t>The ability to learn from experiences</a:t>
            </a:r>
          </a:p>
          <a:p>
            <a:pPr lvl="2">
              <a:defRPr/>
            </a:pPr>
            <a:r>
              <a:rPr lang="en-US" sz="3200" dirty="0">
                <a:solidFill>
                  <a:srgbClr val="00B050"/>
                </a:solidFill>
                <a:latin typeface="Bookman Old Style" pitchFamily="18" charset="0"/>
              </a:rPr>
              <a:t>Role of different cognitive processes</a:t>
            </a:r>
          </a:p>
          <a:p>
            <a:pPr lvl="1">
              <a:buNone/>
              <a:defRPr/>
            </a:pPr>
            <a:endParaRPr lang="en-US" sz="3200" dirty="0">
              <a:solidFill>
                <a:srgbClr val="00B050"/>
              </a:solidFill>
              <a:latin typeface="Bookman Old Style" pitchFamily="18" charset="0"/>
            </a:endParaRPr>
          </a:p>
          <a:p>
            <a:pPr lvl="1">
              <a:defRPr/>
            </a:pPr>
            <a:r>
              <a:rPr lang="en-US" sz="3200" dirty="0">
                <a:solidFill>
                  <a:srgbClr val="00B050"/>
                </a:solidFill>
                <a:latin typeface="Bookman Old Style" pitchFamily="18" charset="0"/>
              </a:rPr>
              <a:t>The ability to adapt to the surrounding environment</a:t>
            </a:r>
          </a:p>
          <a:p>
            <a:pPr>
              <a:buNone/>
              <a:defRPr/>
            </a:pPr>
            <a:endParaRPr lang="en-US" sz="3200" dirty="0">
              <a:latin typeface="Bookman Old Style" pitchFamily="18" charset="0"/>
            </a:endParaRPr>
          </a:p>
          <a:p>
            <a:pPr>
              <a:defRPr/>
            </a:pPr>
            <a:r>
              <a:rPr lang="en-US" sz="3200" dirty="0">
                <a:latin typeface="Bookman Old Style" pitchFamily="18" charset="0"/>
              </a:rPr>
              <a:t>Interpersonal vs. Intrapersonal Intelligence</a:t>
            </a:r>
          </a:p>
          <a:p>
            <a:pPr>
              <a:defRPr/>
            </a:pPr>
            <a:endParaRPr lang="en-US" sz="3200" dirty="0">
              <a:latin typeface="Bookman Old Style" pitchFamily="18" charset="0"/>
            </a:endParaRPr>
          </a:p>
          <a:p>
            <a:pPr>
              <a:defRPr/>
            </a:pPr>
            <a:r>
              <a:rPr lang="en-US" sz="3200" dirty="0">
                <a:latin typeface="Bookman Old Style" pitchFamily="18" charset="0"/>
              </a:rPr>
              <a:t>Leadership and intelligence</a:t>
            </a:r>
          </a:p>
          <a:p>
            <a:pPr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22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6688" y="365125"/>
            <a:ext cx="10737112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latin typeface="Bookman Old Style" panose="02050604050505020204" pitchFamily="18" charset="0"/>
                <a:ea typeface="ＭＳ Ｐゴシック" panose="020B0600070205080204" pitchFamily="34" charset="-128"/>
                <a:cs typeface="Tahoma" panose="020B0604030504040204" pitchFamily="34" charset="0"/>
              </a:rPr>
              <a:t>Emotional Intelligence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616688" y="2473842"/>
            <a:ext cx="6932428" cy="4572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000" dirty="0">
                <a:latin typeface="Bookman Old Style" panose="02050604050505020204" pitchFamily="18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Ability to perceive and express emotion, assimilate emotion in thought, understand and reason with emotion, and regulate emotion in oneself and others</a:t>
            </a:r>
          </a:p>
        </p:txBody>
      </p:sp>
      <p:pic>
        <p:nvPicPr>
          <p:cNvPr id="614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300" y="1819939"/>
            <a:ext cx="34925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10129838" y="6553200"/>
            <a:ext cx="4716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100">
                <a:latin typeface="Gill Sans MT" panose="020B0502020104020203" pitchFamily="34" charset="0"/>
              </a:rPr>
              <a:t>4-</a:t>
            </a:r>
            <a:fld id="{CB62133B-FC29-4E5F-97D1-D90B1D926F7F}" type="slidenum">
              <a:rPr lang="en-US" altLang="en-US" sz="1100">
                <a:latin typeface="Gill Sans MT" panose="020B0502020104020203" pitchFamily="34" charset="0"/>
              </a:rPr>
              <a:pPr/>
              <a:t>8</a:t>
            </a:fld>
            <a:endParaRPr lang="en-US" altLang="en-US" sz="110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129429"/>
      </p:ext>
    </p:extLst>
  </p:cSld>
  <p:clrMapOvr>
    <a:masterClrMapping/>
  </p:clrMapOvr>
  <p:transition spd="med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Emotional Intelligence (EQ)</a:t>
            </a:r>
          </a:p>
        </p:txBody>
      </p:sp>
      <p:graphicFrame>
        <p:nvGraphicFramePr>
          <p:cNvPr id="64553" name="Group 41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79222061"/>
              </p:ext>
            </p:extLst>
          </p:nvPr>
        </p:nvGraphicFramePr>
        <p:xfrm>
          <a:off x="1924494" y="1600200"/>
          <a:ext cx="8782491" cy="3581400"/>
        </p:xfrm>
        <a:graphic>
          <a:graphicData uri="http://schemas.openxmlformats.org/drawingml/2006/table">
            <a:tbl>
              <a:tblPr/>
              <a:tblGrid>
                <a:gridCol w="2927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7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74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4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Bookman Old Style" pitchFamily="18" charset="0"/>
                        </a:rPr>
                        <a:t>Personal Competence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Bookman Old Style" pitchFamily="18" charset="0"/>
                        </a:rPr>
                        <a:t>Relational Competence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7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Bookman Old Style" pitchFamily="18" charset="0"/>
                        </a:rPr>
                        <a:t>Knowledge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Self awareness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Awareness of others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7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Bookman Old Style" pitchFamily="18" charset="0"/>
                        </a:rPr>
                        <a:t>Management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Bookman Old Style" pitchFamily="18" charset="0"/>
                        </a:rPr>
                        <a:t>Self Control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Bookman Old Style" pitchFamily="18" charset="0"/>
                        </a:rPr>
                        <a:t>Building Relationship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039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266</Words>
  <Application>Microsoft Office PowerPoint</Application>
  <PresentationFormat>Widescreen</PresentationFormat>
  <Paragraphs>87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ＭＳ Ｐゴシック</vt:lpstr>
      <vt:lpstr>Arial</vt:lpstr>
      <vt:lpstr>Bookman Old Style</vt:lpstr>
      <vt:lpstr>Calibri</vt:lpstr>
      <vt:lpstr>Calibri Light</vt:lpstr>
      <vt:lpstr>Gill Sans</vt:lpstr>
      <vt:lpstr>Gill Sans MT</vt:lpstr>
      <vt:lpstr>Tahoma</vt:lpstr>
      <vt:lpstr>Wingdings 3</vt:lpstr>
      <vt:lpstr>ヒラギノ角ゴ Pro W3</vt:lpstr>
      <vt:lpstr>Office Theme</vt:lpstr>
      <vt:lpstr>PowerPoint Presentation</vt:lpstr>
      <vt:lpstr>Emotions</vt:lpstr>
      <vt:lpstr>PowerPoint Presentation</vt:lpstr>
      <vt:lpstr>PowerPoint Presentation</vt:lpstr>
      <vt:lpstr>Process of Emotions</vt:lpstr>
      <vt:lpstr>What really matters for success??? </vt:lpstr>
      <vt:lpstr>Intelligence???</vt:lpstr>
      <vt:lpstr>Emotional Intelligence</vt:lpstr>
      <vt:lpstr>Emotional Intelligence (EQ)</vt:lpstr>
      <vt:lpstr>PowerPoint Presentation</vt:lpstr>
      <vt:lpstr>PowerPoint Presentation</vt:lpstr>
      <vt:lpstr>PowerPoint Presentation</vt:lpstr>
      <vt:lpstr>PowerPoint Presentation</vt:lpstr>
      <vt:lpstr>Model of Emotional Intelligence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LNMIIT-1031</dc:creator>
  <cp:lastModifiedBy>Srishti Bhardwaj</cp:lastModifiedBy>
  <cp:revision>11</cp:revision>
  <dcterms:created xsi:type="dcterms:W3CDTF">2016-03-07T10:46:59Z</dcterms:created>
  <dcterms:modified xsi:type="dcterms:W3CDTF">2016-05-01T03:51:52Z</dcterms:modified>
</cp:coreProperties>
</file>