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61" r:id="rId5"/>
    <p:sldId id="300" r:id="rId6"/>
    <p:sldId id="259" r:id="rId7"/>
    <p:sldId id="260" r:id="rId8"/>
    <p:sldId id="293" r:id="rId9"/>
    <p:sldId id="289" r:id="rId10"/>
    <p:sldId id="290" r:id="rId11"/>
    <p:sldId id="295" r:id="rId12"/>
    <p:sldId id="296" r:id="rId13"/>
    <p:sldId id="298" r:id="rId14"/>
    <p:sldId id="278" r:id="rId15"/>
    <p:sldId id="279" r:id="rId16"/>
    <p:sldId id="280" r:id="rId17"/>
    <p:sldId id="283" r:id="rId18"/>
    <p:sldId id="285" r:id="rId19"/>
    <p:sldId id="281" r:id="rId20"/>
    <p:sldId id="299" r:id="rId21"/>
    <p:sldId id="301" r:id="rId22"/>
    <p:sldId id="264" r:id="rId23"/>
    <p:sldId id="265" r:id="rId24"/>
    <p:sldId id="266" r:id="rId25"/>
    <p:sldId id="267" r:id="rId26"/>
    <p:sldId id="268" r:id="rId27"/>
    <p:sldId id="269" r:id="rId28"/>
    <p:sldId id="286" r:id="rId29"/>
    <p:sldId id="270" r:id="rId30"/>
    <p:sldId id="271" r:id="rId31"/>
    <p:sldId id="272" r:id="rId32"/>
    <p:sldId id="275" r:id="rId33"/>
    <p:sldId id="288"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2" autoAdjust="0"/>
    <p:restoredTop sz="94660"/>
  </p:normalViewPr>
  <p:slideViewPr>
    <p:cSldViewPr>
      <p:cViewPr varScale="1">
        <p:scale>
          <a:sx n="87" d="100"/>
          <a:sy n="87" d="100"/>
        </p:scale>
        <p:origin x="10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F6BB01-4ED8-4150-9D43-492631C23387}" type="doc">
      <dgm:prSet loTypeId="urn:microsoft.com/office/officeart/2005/8/layout/radial4" loCatId="relationship" qsTypeId="urn:microsoft.com/office/officeart/2005/8/quickstyle/simple5" qsCatId="simple" csTypeId="urn:microsoft.com/office/officeart/2005/8/colors/accent2_2" csCatId="accent2" phldr="1"/>
      <dgm:spPr/>
      <dgm:t>
        <a:bodyPr/>
        <a:lstStyle/>
        <a:p>
          <a:endParaRPr lang="en-US"/>
        </a:p>
      </dgm:t>
    </dgm:pt>
    <dgm:pt modelId="{EE6C61B1-D38F-42CD-949D-76CF35710C61}">
      <dgm:prSet phldrT="[Text]"/>
      <dgm:spPr/>
      <dgm:t>
        <a:bodyPr/>
        <a:lstStyle/>
        <a:p>
          <a:r>
            <a:rPr lang="en-US" dirty="0" smtClean="0"/>
            <a:t>Perception</a:t>
          </a:r>
          <a:endParaRPr lang="en-US" dirty="0"/>
        </a:p>
      </dgm:t>
    </dgm:pt>
    <dgm:pt modelId="{094FFE8A-DFF8-4FF5-991C-C59A226F5BA2}" type="parTrans" cxnId="{C1FD0D01-F7AB-47EF-86C3-CC5E71555722}">
      <dgm:prSet/>
      <dgm:spPr/>
      <dgm:t>
        <a:bodyPr/>
        <a:lstStyle/>
        <a:p>
          <a:endParaRPr lang="en-US"/>
        </a:p>
      </dgm:t>
    </dgm:pt>
    <dgm:pt modelId="{59F6942C-30D1-4372-8F8B-2FC18DA8B2BA}" type="sibTrans" cxnId="{C1FD0D01-F7AB-47EF-86C3-CC5E71555722}">
      <dgm:prSet/>
      <dgm:spPr/>
      <dgm:t>
        <a:bodyPr/>
        <a:lstStyle/>
        <a:p>
          <a:endParaRPr lang="en-US"/>
        </a:p>
      </dgm:t>
    </dgm:pt>
    <dgm:pt modelId="{DF4973C7-855F-4DB6-9D82-223A0A98C45E}">
      <dgm:prSet phldrT="[Text]"/>
      <dgm:spPr/>
      <dgm:t>
        <a:bodyPr/>
        <a:lstStyle/>
        <a:p>
          <a:r>
            <a:rPr lang="en-US" dirty="0" smtClean="0"/>
            <a:t>Situation</a:t>
          </a:r>
          <a:endParaRPr lang="en-US" dirty="0"/>
        </a:p>
      </dgm:t>
    </dgm:pt>
    <dgm:pt modelId="{FD504D59-4A53-422A-B6FE-6D1A263AEACB}" type="parTrans" cxnId="{78E745FF-340B-4368-9B9F-6B5262BD7BD2}">
      <dgm:prSet/>
      <dgm:spPr/>
      <dgm:t>
        <a:bodyPr/>
        <a:lstStyle/>
        <a:p>
          <a:endParaRPr lang="en-US"/>
        </a:p>
      </dgm:t>
    </dgm:pt>
    <dgm:pt modelId="{6847B676-5648-428D-8EF0-EAF2BB526D01}" type="sibTrans" cxnId="{78E745FF-340B-4368-9B9F-6B5262BD7BD2}">
      <dgm:prSet/>
      <dgm:spPr/>
      <dgm:t>
        <a:bodyPr/>
        <a:lstStyle/>
        <a:p>
          <a:endParaRPr lang="en-US"/>
        </a:p>
      </dgm:t>
    </dgm:pt>
    <dgm:pt modelId="{B1650182-E0CA-4F9A-8628-0377C13A96BE}">
      <dgm:prSet phldrT="[Text]"/>
      <dgm:spPr/>
      <dgm:t>
        <a:bodyPr/>
        <a:lstStyle/>
        <a:p>
          <a:r>
            <a:rPr lang="en-US" dirty="0" smtClean="0"/>
            <a:t>Perceiver</a:t>
          </a:r>
          <a:endParaRPr lang="en-US" dirty="0"/>
        </a:p>
      </dgm:t>
    </dgm:pt>
    <dgm:pt modelId="{75CE1603-5DE5-475D-8A69-6A540C328BD2}" type="parTrans" cxnId="{AC986DFD-FC44-497A-A4C9-AC0B80BC70D8}">
      <dgm:prSet/>
      <dgm:spPr/>
      <dgm:t>
        <a:bodyPr/>
        <a:lstStyle/>
        <a:p>
          <a:endParaRPr lang="en-US"/>
        </a:p>
      </dgm:t>
    </dgm:pt>
    <dgm:pt modelId="{3EB3C111-BB82-4AAD-9ED3-76CA928A266D}" type="sibTrans" cxnId="{AC986DFD-FC44-497A-A4C9-AC0B80BC70D8}">
      <dgm:prSet/>
      <dgm:spPr/>
      <dgm:t>
        <a:bodyPr/>
        <a:lstStyle/>
        <a:p>
          <a:endParaRPr lang="en-US"/>
        </a:p>
      </dgm:t>
    </dgm:pt>
    <dgm:pt modelId="{6DD96BF6-105F-4658-A835-2611D0546C4C}">
      <dgm:prSet phldrT="[Text]"/>
      <dgm:spPr/>
      <dgm:t>
        <a:bodyPr/>
        <a:lstStyle/>
        <a:p>
          <a:r>
            <a:rPr lang="en-US" dirty="0" smtClean="0"/>
            <a:t>Target</a:t>
          </a:r>
          <a:endParaRPr lang="en-US" dirty="0"/>
        </a:p>
      </dgm:t>
    </dgm:pt>
    <dgm:pt modelId="{211209BD-07CF-464E-9A66-8282AFC1B06E}" type="parTrans" cxnId="{0F69BEDD-E3A8-41B3-A139-2F68F17178EE}">
      <dgm:prSet/>
      <dgm:spPr/>
      <dgm:t>
        <a:bodyPr/>
        <a:lstStyle/>
        <a:p>
          <a:endParaRPr lang="en-US"/>
        </a:p>
      </dgm:t>
    </dgm:pt>
    <dgm:pt modelId="{B0BD4267-2FD6-486E-A9C9-74BF4B0ED4CE}" type="sibTrans" cxnId="{0F69BEDD-E3A8-41B3-A139-2F68F17178EE}">
      <dgm:prSet/>
      <dgm:spPr/>
      <dgm:t>
        <a:bodyPr/>
        <a:lstStyle/>
        <a:p>
          <a:endParaRPr lang="en-US"/>
        </a:p>
      </dgm:t>
    </dgm:pt>
    <dgm:pt modelId="{09767E44-7100-437D-A5C6-EAE63D31FFDF}" type="pres">
      <dgm:prSet presAssocID="{2CF6BB01-4ED8-4150-9D43-492631C23387}" presName="cycle" presStyleCnt="0">
        <dgm:presLayoutVars>
          <dgm:chMax val="1"/>
          <dgm:dir/>
          <dgm:animLvl val="ctr"/>
          <dgm:resizeHandles val="exact"/>
        </dgm:presLayoutVars>
      </dgm:prSet>
      <dgm:spPr/>
      <dgm:t>
        <a:bodyPr/>
        <a:lstStyle/>
        <a:p>
          <a:endParaRPr lang="en-US"/>
        </a:p>
      </dgm:t>
    </dgm:pt>
    <dgm:pt modelId="{50581DA3-557E-4815-BEF1-C1254397FB70}" type="pres">
      <dgm:prSet presAssocID="{EE6C61B1-D38F-42CD-949D-76CF35710C61}" presName="centerShape" presStyleLbl="node0" presStyleIdx="0" presStyleCnt="1" custScaleX="164417" custLinFactNeighborX="-440" custLinFactNeighborY="-341"/>
      <dgm:spPr/>
      <dgm:t>
        <a:bodyPr/>
        <a:lstStyle/>
        <a:p>
          <a:endParaRPr lang="en-US"/>
        </a:p>
      </dgm:t>
    </dgm:pt>
    <dgm:pt modelId="{B4155BF8-30E8-4A97-A3B2-8F1D98A56177}" type="pres">
      <dgm:prSet presAssocID="{FD504D59-4A53-422A-B6FE-6D1A263AEACB}" presName="parTrans" presStyleLbl="bgSibTrans2D1" presStyleIdx="0" presStyleCnt="3" custLinFactNeighborX="-1319" custLinFactNeighborY="14563"/>
      <dgm:spPr/>
      <dgm:t>
        <a:bodyPr/>
        <a:lstStyle/>
        <a:p>
          <a:endParaRPr lang="en-US"/>
        </a:p>
      </dgm:t>
    </dgm:pt>
    <dgm:pt modelId="{76A513CE-55F1-4685-9D11-05883D58F9C5}" type="pres">
      <dgm:prSet presAssocID="{DF4973C7-855F-4DB6-9D82-223A0A98C45E}" presName="node" presStyleLbl="node1" presStyleIdx="0" presStyleCnt="3" custRadScaleRad="113613" custRadScaleInc="4383">
        <dgm:presLayoutVars>
          <dgm:bulletEnabled val="1"/>
        </dgm:presLayoutVars>
      </dgm:prSet>
      <dgm:spPr/>
      <dgm:t>
        <a:bodyPr/>
        <a:lstStyle/>
        <a:p>
          <a:endParaRPr lang="en-US"/>
        </a:p>
      </dgm:t>
    </dgm:pt>
    <dgm:pt modelId="{16184D87-C43B-4D5A-8EC9-D458D78AD348}" type="pres">
      <dgm:prSet presAssocID="{75CE1603-5DE5-475D-8A69-6A540C328BD2}" presName="parTrans" presStyleLbl="bgSibTrans2D1" presStyleIdx="1" presStyleCnt="3"/>
      <dgm:spPr/>
      <dgm:t>
        <a:bodyPr/>
        <a:lstStyle/>
        <a:p>
          <a:endParaRPr lang="en-US"/>
        </a:p>
      </dgm:t>
    </dgm:pt>
    <dgm:pt modelId="{5C5752A6-8BA6-4D46-A852-3215AAFDEFE3}" type="pres">
      <dgm:prSet presAssocID="{B1650182-E0CA-4F9A-8628-0377C13A96BE}" presName="node" presStyleLbl="node1" presStyleIdx="1" presStyleCnt="3">
        <dgm:presLayoutVars>
          <dgm:bulletEnabled val="1"/>
        </dgm:presLayoutVars>
      </dgm:prSet>
      <dgm:spPr/>
      <dgm:t>
        <a:bodyPr/>
        <a:lstStyle/>
        <a:p>
          <a:endParaRPr lang="en-US"/>
        </a:p>
      </dgm:t>
    </dgm:pt>
    <dgm:pt modelId="{2B24FDA1-A537-477C-A486-0C0C1052A8C0}" type="pres">
      <dgm:prSet presAssocID="{211209BD-07CF-464E-9A66-8282AFC1B06E}" presName="parTrans" presStyleLbl="bgSibTrans2D1" presStyleIdx="2" presStyleCnt="3" custLinFactNeighborX="-3867" custLinFactNeighborY="15661"/>
      <dgm:spPr/>
      <dgm:t>
        <a:bodyPr/>
        <a:lstStyle/>
        <a:p>
          <a:endParaRPr lang="en-US"/>
        </a:p>
      </dgm:t>
    </dgm:pt>
    <dgm:pt modelId="{C09D61A0-FB3B-442B-AF2D-BE8494CF620B}" type="pres">
      <dgm:prSet presAssocID="{6DD96BF6-105F-4658-A835-2611D0546C4C}" presName="node" presStyleLbl="node1" presStyleIdx="2" presStyleCnt="3" custRadScaleRad="113516" custRadScaleInc="-1754">
        <dgm:presLayoutVars>
          <dgm:bulletEnabled val="1"/>
        </dgm:presLayoutVars>
      </dgm:prSet>
      <dgm:spPr/>
      <dgm:t>
        <a:bodyPr/>
        <a:lstStyle/>
        <a:p>
          <a:endParaRPr lang="en-US"/>
        </a:p>
      </dgm:t>
    </dgm:pt>
  </dgm:ptLst>
  <dgm:cxnLst>
    <dgm:cxn modelId="{C1FD0D01-F7AB-47EF-86C3-CC5E71555722}" srcId="{2CF6BB01-4ED8-4150-9D43-492631C23387}" destId="{EE6C61B1-D38F-42CD-949D-76CF35710C61}" srcOrd="0" destOrd="0" parTransId="{094FFE8A-DFF8-4FF5-991C-C59A226F5BA2}" sibTransId="{59F6942C-30D1-4372-8F8B-2FC18DA8B2BA}"/>
    <dgm:cxn modelId="{A2BD7893-A03B-4639-8F6B-ADA539863E32}" type="presOf" srcId="{6DD96BF6-105F-4658-A835-2611D0546C4C}" destId="{C09D61A0-FB3B-442B-AF2D-BE8494CF620B}" srcOrd="0" destOrd="0" presId="urn:microsoft.com/office/officeart/2005/8/layout/radial4"/>
    <dgm:cxn modelId="{D2ACCA54-DD78-4354-BADF-FE78B382575E}" type="presOf" srcId="{211209BD-07CF-464E-9A66-8282AFC1B06E}" destId="{2B24FDA1-A537-477C-A486-0C0C1052A8C0}" srcOrd="0" destOrd="0" presId="urn:microsoft.com/office/officeart/2005/8/layout/radial4"/>
    <dgm:cxn modelId="{511DFB16-1722-4C76-BB1B-5EE0D01DD755}" type="presOf" srcId="{EE6C61B1-D38F-42CD-949D-76CF35710C61}" destId="{50581DA3-557E-4815-BEF1-C1254397FB70}" srcOrd="0" destOrd="0" presId="urn:microsoft.com/office/officeart/2005/8/layout/radial4"/>
    <dgm:cxn modelId="{0831D752-3D83-4F4C-97B3-FF702C5B614A}" type="presOf" srcId="{2CF6BB01-4ED8-4150-9D43-492631C23387}" destId="{09767E44-7100-437D-A5C6-EAE63D31FFDF}" srcOrd="0" destOrd="0" presId="urn:microsoft.com/office/officeart/2005/8/layout/radial4"/>
    <dgm:cxn modelId="{AC986DFD-FC44-497A-A4C9-AC0B80BC70D8}" srcId="{EE6C61B1-D38F-42CD-949D-76CF35710C61}" destId="{B1650182-E0CA-4F9A-8628-0377C13A96BE}" srcOrd="1" destOrd="0" parTransId="{75CE1603-5DE5-475D-8A69-6A540C328BD2}" sibTransId="{3EB3C111-BB82-4AAD-9ED3-76CA928A266D}"/>
    <dgm:cxn modelId="{A71E18E2-AAB8-4F12-9EAE-62D01B28A64B}" type="presOf" srcId="{DF4973C7-855F-4DB6-9D82-223A0A98C45E}" destId="{76A513CE-55F1-4685-9D11-05883D58F9C5}" srcOrd="0" destOrd="0" presId="urn:microsoft.com/office/officeart/2005/8/layout/radial4"/>
    <dgm:cxn modelId="{0F69BEDD-E3A8-41B3-A139-2F68F17178EE}" srcId="{EE6C61B1-D38F-42CD-949D-76CF35710C61}" destId="{6DD96BF6-105F-4658-A835-2611D0546C4C}" srcOrd="2" destOrd="0" parTransId="{211209BD-07CF-464E-9A66-8282AFC1B06E}" sibTransId="{B0BD4267-2FD6-486E-A9C9-74BF4B0ED4CE}"/>
    <dgm:cxn modelId="{CD49EB8F-26F3-468C-AFDE-0697B940372D}" type="presOf" srcId="{75CE1603-5DE5-475D-8A69-6A540C328BD2}" destId="{16184D87-C43B-4D5A-8EC9-D458D78AD348}" srcOrd="0" destOrd="0" presId="urn:microsoft.com/office/officeart/2005/8/layout/radial4"/>
    <dgm:cxn modelId="{78E745FF-340B-4368-9B9F-6B5262BD7BD2}" srcId="{EE6C61B1-D38F-42CD-949D-76CF35710C61}" destId="{DF4973C7-855F-4DB6-9D82-223A0A98C45E}" srcOrd="0" destOrd="0" parTransId="{FD504D59-4A53-422A-B6FE-6D1A263AEACB}" sibTransId="{6847B676-5648-428D-8EF0-EAF2BB526D01}"/>
    <dgm:cxn modelId="{B776F042-D333-4C50-B551-D3BB95ABA113}" type="presOf" srcId="{FD504D59-4A53-422A-B6FE-6D1A263AEACB}" destId="{B4155BF8-30E8-4A97-A3B2-8F1D98A56177}" srcOrd="0" destOrd="0" presId="urn:microsoft.com/office/officeart/2005/8/layout/radial4"/>
    <dgm:cxn modelId="{65DEE5BA-B26B-48F8-9D2E-55D40F6BC89C}" type="presOf" srcId="{B1650182-E0CA-4F9A-8628-0377C13A96BE}" destId="{5C5752A6-8BA6-4D46-A852-3215AAFDEFE3}" srcOrd="0" destOrd="0" presId="urn:microsoft.com/office/officeart/2005/8/layout/radial4"/>
    <dgm:cxn modelId="{000E1717-E75C-4DFC-9EDB-80BFA083573B}" type="presParOf" srcId="{09767E44-7100-437D-A5C6-EAE63D31FFDF}" destId="{50581DA3-557E-4815-BEF1-C1254397FB70}" srcOrd="0" destOrd="0" presId="urn:microsoft.com/office/officeart/2005/8/layout/radial4"/>
    <dgm:cxn modelId="{2D9DDF67-547A-4F32-9613-D514EFCF77F7}" type="presParOf" srcId="{09767E44-7100-437D-A5C6-EAE63D31FFDF}" destId="{B4155BF8-30E8-4A97-A3B2-8F1D98A56177}" srcOrd="1" destOrd="0" presId="urn:microsoft.com/office/officeart/2005/8/layout/radial4"/>
    <dgm:cxn modelId="{A076E0D7-9A22-4B3C-8F37-98BBECDA81FA}" type="presParOf" srcId="{09767E44-7100-437D-A5C6-EAE63D31FFDF}" destId="{76A513CE-55F1-4685-9D11-05883D58F9C5}" srcOrd="2" destOrd="0" presId="urn:microsoft.com/office/officeart/2005/8/layout/radial4"/>
    <dgm:cxn modelId="{B0176CE3-AE2D-40B1-A43B-B9466B106F38}" type="presParOf" srcId="{09767E44-7100-437D-A5C6-EAE63D31FFDF}" destId="{16184D87-C43B-4D5A-8EC9-D458D78AD348}" srcOrd="3" destOrd="0" presId="urn:microsoft.com/office/officeart/2005/8/layout/radial4"/>
    <dgm:cxn modelId="{CE68A08B-2FF1-4CCA-849C-9756985ADDAE}" type="presParOf" srcId="{09767E44-7100-437D-A5C6-EAE63D31FFDF}" destId="{5C5752A6-8BA6-4D46-A852-3215AAFDEFE3}" srcOrd="4" destOrd="0" presId="urn:microsoft.com/office/officeart/2005/8/layout/radial4"/>
    <dgm:cxn modelId="{90AE58FA-BB52-45BE-8252-C9722A206D05}" type="presParOf" srcId="{09767E44-7100-437D-A5C6-EAE63D31FFDF}" destId="{2B24FDA1-A537-477C-A486-0C0C1052A8C0}" srcOrd="5" destOrd="0" presId="urn:microsoft.com/office/officeart/2005/8/layout/radial4"/>
    <dgm:cxn modelId="{61474DEE-A0D2-4407-AB60-6891BFB64044}" type="presParOf" srcId="{09767E44-7100-437D-A5C6-EAE63D31FFDF}" destId="{C09D61A0-FB3B-442B-AF2D-BE8494CF620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D889DA-36B4-4DDE-8440-C2118CF31BF9}" type="doc">
      <dgm:prSet loTypeId="urn:microsoft.com/office/officeart/2005/8/layout/venn1" loCatId="relationship" qsTypeId="urn:microsoft.com/office/officeart/2005/8/quickstyle/simple1" qsCatId="simple" csTypeId="urn:microsoft.com/office/officeart/2005/8/colors/colorful5" csCatId="colorful" phldr="1"/>
      <dgm:spPr/>
    </dgm:pt>
    <dgm:pt modelId="{CDBF9F67-460B-4F94-824E-94ED89DAE3A9}">
      <dgm:prSet phldrT="[Text]"/>
      <dgm:spPr>
        <a:solidFill>
          <a:srgbClr val="FFFF00">
            <a:alpha val="50000"/>
          </a:srgbClr>
        </a:solidFill>
        <a:ln>
          <a:solidFill>
            <a:schemeClr val="accent4">
              <a:lumMod val="10000"/>
            </a:schemeClr>
          </a:solidFill>
        </a:ln>
      </dgm:spPr>
      <dgm:t>
        <a:bodyPr/>
        <a:lstStyle/>
        <a:p>
          <a:r>
            <a:rPr lang="en-US" dirty="0" smtClean="0">
              <a:solidFill>
                <a:schemeClr val="accent4">
                  <a:lumMod val="10000"/>
                </a:schemeClr>
              </a:solidFill>
            </a:rPr>
            <a:t>Expertise</a:t>
          </a:r>
          <a:endParaRPr lang="en-US" dirty="0">
            <a:solidFill>
              <a:schemeClr val="accent4">
                <a:lumMod val="10000"/>
              </a:schemeClr>
            </a:solidFill>
          </a:endParaRPr>
        </a:p>
      </dgm:t>
    </dgm:pt>
    <dgm:pt modelId="{49B795D6-3359-4631-98C5-197C4DA18A6D}" type="parTrans" cxnId="{C53A5EC4-7ACB-4A84-90F1-B30FD2D6EFF6}">
      <dgm:prSet/>
      <dgm:spPr/>
      <dgm:t>
        <a:bodyPr/>
        <a:lstStyle/>
        <a:p>
          <a:endParaRPr lang="en-US"/>
        </a:p>
      </dgm:t>
    </dgm:pt>
    <dgm:pt modelId="{5B9B10B2-E0BE-4254-84EA-CE73D1FF9798}" type="sibTrans" cxnId="{C53A5EC4-7ACB-4A84-90F1-B30FD2D6EFF6}">
      <dgm:prSet/>
      <dgm:spPr/>
      <dgm:t>
        <a:bodyPr/>
        <a:lstStyle/>
        <a:p>
          <a:endParaRPr lang="en-US"/>
        </a:p>
      </dgm:t>
    </dgm:pt>
    <dgm:pt modelId="{696BB3EE-CF1E-419F-A9A5-AD6A1077B3D0}">
      <dgm:prSet phldrT="[Text]"/>
      <dgm:spPr>
        <a:solidFill>
          <a:srgbClr val="A50021">
            <a:alpha val="50000"/>
          </a:srgbClr>
        </a:solidFill>
        <a:ln>
          <a:solidFill>
            <a:schemeClr val="accent4">
              <a:lumMod val="10000"/>
            </a:schemeClr>
          </a:solidFill>
        </a:ln>
      </dgm:spPr>
      <dgm:t>
        <a:bodyPr/>
        <a:lstStyle/>
        <a:p>
          <a:r>
            <a:rPr lang="en-US" dirty="0" smtClean="0"/>
            <a:t>Intrinsic Task Motivation</a:t>
          </a:r>
          <a:endParaRPr lang="en-US" dirty="0"/>
        </a:p>
      </dgm:t>
    </dgm:pt>
    <dgm:pt modelId="{FC2E7E81-1C94-439A-9655-2D5736D39F7B}" type="parTrans" cxnId="{1A98EB72-1AB3-4521-8021-5B5438DD14DC}">
      <dgm:prSet/>
      <dgm:spPr/>
      <dgm:t>
        <a:bodyPr/>
        <a:lstStyle/>
        <a:p>
          <a:endParaRPr lang="en-US"/>
        </a:p>
      </dgm:t>
    </dgm:pt>
    <dgm:pt modelId="{3AB65BED-F7F9-4882-8EEF-9D5ED72CB4CB}" type="sibTrans" cxnId="{1A98EB72-1AB3-4521-8021-5B5438DD14DC}">
      <dgm:prSet/>
      <dgm:spPr/>
      <dgm:t>
        <a:bodyPr/>
        <a:lstStyle/>
        <a:p>
          <a:endParaRPr lang="en-US"/>
        </a:p>
      </dgm:t>
    </dgm:pt>
    <dgm:pt modelId="{97291519-D1BD-4AA6-BC9B-74A2426FDBF6}">
      <dgm:prSet phldrT="[Text]"/>
      <dgm:spPr>
        <a:solidFill>
          <a:srgbClr val="002060">
            <a:alpha val="50000"/>
          </a:srgbClr>
        </a:solidFill>
        <a:ln>
          <a:solidFill>
            <a:schemeClr val="accent4">
              <a:lumMod val="10000"/>
            </a:schemeClr>
          </a:solidFill>
        </a:ln>
      </dgm:spPr>
      <dgm:t>
        <a:bodyPr/>
        <a:lstStyle/>
        <a:p>
          <a:r>
            <a:rPr lang="en-US" dirty="0" smtClean="0"/>
            <a:t>Creative-Thinking Skills</a:t>
          </a:r>
          <a:endParaRPr lang="en-US" dirty="0"/>
        </a:p>
      </dgm:t>
    </dgm:pt>
    <dgm:pt modelId="{9146C69F-4306-468D-B3F4-C77E15165F33}" type="parTrans" cxnId="{5ED29CF3-6A32-4360-B849-68E6CD530112}">
      <dgm:prSet/>
      <dgm:spPr/>
      <dgm:t>
        <a:bodyPr/>
        <a:lstStyle/>
        <a:p>
          <a:endParaRPr lang="en-US"/>
        </a:p>
      </dgm:t>
    </dgm:pt>
    <dgm:pt modelId="{8F7E390E-D4BD-4825-A52D-492794E3F693}" type="sibTrans" cxnId="{5ED29CF3-6A32-4360-B849-68E6CD530112}">
      <dgm:prSet/>
      <dgm:spPr/>
      <dgm:t>
        <a:bodyPr/>
        <a:lstStyle/>
        <a:p>
          <a:endParaRPr lang="en-US"/>
        </a:p>
      </dgm:t>
    </dgm:pt>
    <dgm:pt modelId="{A7CE13A0-9CC1-475D-B814-C8BD32751DA0}" type="pres">
      <dgm:prSet presAssocID="{BFD889DA-36B4-4DDE-8440-C2118CF31BF9}" presName="compositeShape" presStyleCnt="0">
        <dgm:presLayoutVars>
          <dgm:chMax val="7"/>
          <dgm:dir/>
          <dgm:resizeHandles val="exact"/>
        </dgm:presLayoutVars>
      </dgm:prSet>
      <dgm:spPr/>
    </dgm:pt>
    <dgm:pt modelId="{8C23AC1A-F038-411A-80F9-4655317E7CCF}" type="pres">
      <dgm:prSet presAssocID="{CDBF9F67-460B-4F94-824E-94ED89DAE3A9}" presName="circ1" presStyleLbl="vennNode1" presStyleIdx="0" presStyleCnt="3"/>
      <dgm:spPr/>
      <dgm:t>
        <a:bodyPr/>
        <a:lstStyle/>
        <a:p>
          <a:endParaRPr lang="en-US"/>
        </a:p>
      </dgm:t>
    </dgm:pt>
    <dgm:pt modelId="{25EB84DF-CD82-494A-A4C9-D0AC8C7C0BF5}" type="pres">
      <dgm:prSet presAssocID="{CDBF9F67-460B-4F94-824E-94ED89DAE3A9}" presName="circ1Tx" presStyleLbl="revTx" presStyleIdx="0" presStyleCnt="0">
        <dgm:presLayoutVars>
          <dgm:chMax val="0"/>
          <dgm:chPref val="0"/>
          <dgm:bulletEnabled val="1"/>
        </dgm:presLayoutVars>
      </dgm:prSet>
      <dgm:spPr/>
      <dgm:t>
        <a:bodyPr/>
        <a:lstStyle/>
        <a:p>
          <a:endParaRPr lang="en-US"/>
        </a:p>
      </dgm:t>
    </dgm:pt>
    <dgm:pt modelId="{7E3E9058-8489-48B2-A81B-17D56FCF1B37}" type="pres">
      <dgm:prSet presAssocID="{696BB3EE-CF1E-419F-A9A5-AD6A1077B3D0}" presName="circ2" presStyleLbl="vennNode1" presStyleIdx="1" presStyleCnt="3"/>
      <dgm:spPr/>
      <dgm:t>
        <a:bodyPr/>
        <a:lstStyle/>
        <a:p>
          <a:endParaRPr lang="en-US"/>
        </a:p>
      </dgm:t>
    </dgm:pt>
    <dgm:pt modelId="{222ADD05-DA5D-4818-B4B6-4AE52A4C3D69}" type="pres">
      <dgm:prSet presAssocID="{696BB3EE-CF1E-419F-A9A5-AD6A1077B3D0}" presName="circ2Tx" presStyleLbl="revTx" presStyleIdx="0" presStyleCnt="0">
        <dgm:presLayoutVars>
          <dgm:chMax val="0"/>
          <dgm:chPref val="0"/>
          <dgm:bulletEnabled val="1"/>
        </dgm:presLayoutVars>
      </dgm:prSet>
      <dgm:spPr/>
      <dgm:t>
        <a:bodyPr/>
        <a:lstStyle/>
        <a:p>
          <a:endParaRPr lang="en-US"/>
        </a:p>
      </dgm:t>
    </dgm:pt>
    <dgm:pt modelId="{3FFEBCA9-B2BD-4039-8601-99933295801B}" type="pres">
      <dgm:prSet presAssocID="{97291519-D1BD-4AA6-BC9B-74A2426FDBF6}" presName="circ3" presStyleLbl="vennNode1" presStyleIdx="2" presStyleCnt="3" custLinFactNeighborX="-1480" custLinFactNeighborY="-1132"/>
      <dgm:spPr/>
      <dgm:t>
        <a:bodyPr/>
        <a:lstStyle/>
        <a:p>
          <a:endParaRPr lang="en-US"/>
        </a:p>
      </dgm:t>
    </dgm:pt>
    <dgm:pt modelId="{DEC49B28-EA02-440B-ACA2-974B0D7828BC}" type="pres">
      <dgm:prSet presAssocID="{97291519-D1BD-4AA6-BC9B-74A2426FDBF6}" presName="circ3Tx" presStyleLbl="revTx" presStyleIdx="0" presStyleCnt="0">
        <dgm:presLayoutVars>
          <dgm:chMax val="0"/>
          <dgm:chPref val="0"/>
          <dgm:bulletEnabled val="1"/>
        </dgm:presLayoutVars>
      </dgm:prSet>
      <dgm:spPr/>
      <dgm:t>
        <a:bodyPr/>
        <a:lstStyle/>
        <a:p>
          <a:endParaRPr lang="en-US"/>
        </a:p>
      </dgm:t>
    </dgm:pt>
  </dgm:ptLst>
  <dgm:cxnLst>
    <dgm:cxn modelId="{C91E89ED-9308-4C7F-8D35-EEAD78501DDF}" type="presOf" srcId="{97291519-D1BD-4AA6-BC9B-74A2426FDBF6}" destId="{3FFEBCA9-B2BD-4039-8601-99933295801B}" srcOrd="0" destOrd="0" presId="urn:microsoft.com/office/officeart/2005/8/layout/venn1"/>
    <dgm:cxn modelId="{92B74051-A5DB-4B9C-A522-9289844F946D}" type="presOf" srcId="{97291519-D1BD-4AA6-BC9B-74A2426FDBF6}" destId="{DEC49B28-EA02-440B-ACA2-974B0D7828BC}" srcOrd="1" destOrd="0" presId="urn:microsoft.com/office/officeart/2005/8/layout/venn1"/>
    <dgm:cxn modelId="{F4298341-7787-494F-9E36-36E776D5CACD}" type="presOf" srcId="{BFD889DA-36B4-4DDE-8440-C2118CF31BF9}" destId="{A7CE13A0-9CC1-475D-B814-C8BD32751DA0}" srcOrd="0" destOrd="0" presId="urn:microsoft.com/office/officeart/2005/8/layout/venn1"/>
    <dgm:cxn modelId="{6A7CFBF9-1EE0-45AD-9399-0E4AC5715FD4}" type="presOf" srcId="{696BB3EE-CF1E-419F-A9A5-AD6A1077B3D0}" destId="{222ADD05-DA5D-4818-B4B6-4AE52A4C3D69}" srcOrd="1" destOrd="0" presId="urn:microsoft.com/office/officeart/2005/8/layout/venn1"/>
    <dgm:cxn modelId="{5ED29CF3-6A32-4360-B849-68E6CD530112}" srcId="{BFD889DA-36B4-4DDE-8440-C2118CF31BF9}" destId="{97291519-D1BD-4AA6-BC9B-74A2426FDBF6}" srcOrd="2" destOrd="0" parTransId="{9146C69F-4306-468D-B3F4-C77E15165F33}" sibTransId="{8F7E390E-D4BD-4825-A52D-492794E3F693}"/>
    <dgm:cxn modelId="{C6181345-11BA-4364-A4A0-BEFA4D53CFAA}" type="presOf" srcId="{696BB3EE-CF1E-419F-A9A5-AD6A1077B3D0}" destId="{7E3E9058-8489-48B2-A81B-17D56FCF1B37}" srcOrd="0" destOrd="0" presId="urn:microsoft.com/office/officeart/2005/8/layout/venn1"/>
    <dgm:cxn modelId="{1A98EB72-1AB3-4521-8021-5B5438DD14DC}" srcId="{BFD889DA-36B4-4DDE-8440-C2118CF31BF9}" destId="{696BB3EE-CF1E-419F-A9A5-AD6A1077B3D0}" srcOrd="1" destOrd="0" parTransId="{FC2E7E81-1C94-439A-9655-2D5736D39F7B}" sibTransId="{3AB65BED-F7F9-4882-8EEF-9D5ED72CB4CB}"/>
    <dgm:cxn modelId="{C53A5EC4-7ACB-4A84-90F1-B30FD2D6EFF6}" srcId="{BFD889DA-36B4-4DDE-8440-C2118CF31BF9}" destId="{CDBF9F67-460B-4F94-824E-94ED89DAE3A9}" srcOrd="0" destOrd="0" parTransId="{49B795D6-3359-4631-98C5-197C4DA18A6D}" sibTransId="{5B9B10B2-E0BE-4254-84EA-CE73D1FF9798}"/>
    <dgm:cxn modelId="{A8AD90BB-7C59-4541-AE97-AB3AA413CC7F}" type="presOf" srcId="{CDBF9F67-460B-4F94-824E-94ED89DAE3A9}" destId="{8C23AC1A-F038-411A-80F9-4655317E7CCF}" srcOrd="0" destOrd="0" presId="urn:microsoft.com/office/officeart/2005/8/layout/venn1"/>
    <dgm:cxn modelId="{9AF89085-1DB6-43B1-8BC4-5BE345283319}" type="presOf" srcId="{CDBF9F67-460B-4F94-824E-94ED89DAE3A9}" destId="{25EB84DF-CD82-494A-A4C9-D0AC8C7C0BF5}" srcOrd="1" destOrd="0" presId="urn:microsoft.com/office/officeart/2005/8/layout/venn1"/>
    <dgm:cxn modelId="{7CF69CBE-7C63-447E-900D-F1CE68ADDCCF}" type="presParOf" srcId="{A7CE13A0-9CC1-475D-B814-C8BD32751DA0}" destId="{8C23AC1A-F038-411A-80F9-4655317E7CCF}" srcOrd="0" destOrd="0" presId="urn:microsoft.com/office/officeart/2005/8/layout/venn1"/>
    <dgm:cxn modelId="{3B58E6E6-2FE1-4E5D-8814-36BE38A33198}" type="presParOf" srcId="{A7CE13A0-9CC1-475D-B814-C8BD32751DA0}" destId="{25EB84DF-CD82-494A-A4C9-D0AC8C7C0BF5}" srcOrd="1" destOrd="0" presId="urn:microsoft.com/office/officeart/2005/8/layout/venn1"/>
    <dgm:cxn modelId="{6CB85B2F-9397-41D0-90AB-3517DE5479DD}" type="presParOf" srcId="{A7CE13A0-9CC1-475D-B814-C8BD32751DA0}" destId="{7E3E9058-8489-48B2-A81B-17D56FCF1B37}" srcOrd="2" destOrd="0" presId="urn:microsoft.com/office/officeart/2005/8/layout/venn1"/>
    <dgm:cxn modelId="{F7F4211C-AA89-47F0-BCF7-BDBB86E319A7}" type="presParOf" srcId="{A7CE13A0-9CC1-475D-B814-C8BD32751DA0}" destId="{222ADD05-DA5D-4818-B4B6-4AE52A4C3D69}" srcOrd="3" destOrd="0" presId="urn:microsoft.com/office/officeart/2005/8/layout/venn1"/>
    <dgm:cxn modelId="{36CC4E58-9C2D-45A4-AE19-4D52BBCAEB5C}" type="presParOf" srcId="{A7CE13A0-9CC1-475D-B814-C8BD32751DA0}" destId="{3FFEBCA9-B2BD-4039-8601-99933295801B}" srcOrd="4" destOrd="0" presId="urn:microsoft.com/office/officeart/2005/8/layout/venn1"/>
    <dgm:cxn modelId="{6FBC0D05-808A-4925-AB23-4A43C7691261}" type="presParOf" srcId="{A7CE13A0-9CC1-475D-B814-C8BD32751DA0}" destId="{DEC49B28-EA02-440B-ACA2-974B0D7828B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3AC1A-F038-411A-80F9-4655317E7CCF}">
      <dsp:nvSpPr>
        <dsp:cNvPr id="0" name=""/>
        <dsp:cNvSpPr/>
      </dsp:nvSpPr>
      <dsp:spPr>
        <a:xfrm>
          <a:off x="1965959" y="62547"/>
          <a:ext cx="3002280" cy="3002280"/>
        </a:xfrm>
        <a:prstGeom prst="ellipse">
          <a:avLst/>
        </a:prstGeom>
        <a:solidFill>
          <a:srgbClr val="FFFF00">
            <a:alpha val="50000"/>
          </a:srgbClr>
        </a:solidFill>
        <a:ln w="19050" cap="flat" cmpd="sng" algn="ctr">
          <a:solidFill>
            <a:schemeClr val="accent4">
              <a:lumMod val="10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accent4">
                  <a:lumMod val="10000"/>
                </a:schemeClr>
              </a:solidFill>
            </a:rPr>
            <a:t>Expertise</a:t>
          </a:r>
          <a:endParaRPr lang="en-US" sz="3200" kern="1200" dirty="0">
            <a:solidFill>
              <a:schemeClr val="accent4">
                <a:lumMod val="10000"/>
              </a:schemeClr>
            </a:solidFill>
          </a:endParaRPr>
        </a:p>
      </dsp:txBody>
      <dsp:txXfrm>
        <a:off x="2366263" y="587946"/>
        <a:ext cx="2201672" cy="1351026"/>
      </dsp:txXfrm>
    </dsp:sp>
    <dsp:sp modelId="{7E3E9058-8489-48B2-A81B-17D56FCF1B37}">
      <dsp:nvSpPr>
        <dsp:cNvPr id="0" name=""/>
        <dsp:cNvSpPr/>
      </dsp:nvSpPr>
      <dsp:spPr>
        <a:xfrm>
          <a:off x="3049282" y="1938972"/>
          <a:ext cx="3002280" cy="3002280"/>
        </a:xfrm>
        <a:prstGeom prst="ellipse">
          <a:avLst/>
        </a:prstGeom>
        <a:solidFill>
          <a:srgbClr val="A50021">
            <a:alpha val="50000"/>
          </a:srgbClr>
        </a:solidFill>
        <a:ln w="19050" cap="flat" cmpd="sng" algn="ctr">
          <a:solidFill>
            <a:schemeClr val="accent4">
              <a:lumMod val="10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Intrinsic Task Motivation</a:t>
          </a:r>
          <a:endParaRPr lang="en-US" sz="3200" kern="1200" dirty="0"/>
        </a:p>
      </dsp:txBody>
      <dsp:txXfrm>
        <a:off x="3967480" y="2714561"/>
        <a:ext cx="1801368" cy="1651254"/>
      </dsp:txXfrm>
    </dsp:sp>
    <dsp:sp modelId="{3FFEBCA9-B2BD-4039-8601-99933295801B}">
      <dsp:nvSpPr>
        <dsp:cNvPr id="0" name=""/>
        <dsp:cNvSpPr/>
      </dsp:nvSpPr>
      <dsp:spPr>
        <a:xfrm>
          <a:off x="838203" y="1904986"/>
          <a:ext cx="3002280" cy="3002280"/>
        </a:xfrm>
        <a:prstGeom prst="ellipse">
          <a:avLst/>
        </a:prstGeom>
        <a:solidFill>
          <a:srgbClr val="002060">
            <a:alpha val="50000"/>
          </a:srgbClr>
        </a:solidFill>
        <a:ln w="19050" cap="flat" cmpd="sng" algn="ctr">
          <a:solidFill>
            <a:schemeClr val="accent4">
              <a:lumMod val="10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kern="1200" dirty="0" smtClean="0"/>
            <a:t>Creative-Thinking Skills</a:t>
          </a:r>
          <a:endParaRPr lang="en-US" sz="3200" kern="1200" dirty="0"/>
        </a:p>
      </dsp:txBody>
      <dsp:txXfrm>
        <a:off x="1120918" y="2680575"/>
        <a:ext cx="1801368" cy="165125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107A4-7677-4FAC-AD99-550DDE951FDE}" type="datetimeFigureOut">
              <a:rPr lang="en-US" smtClean="0"/>
              <a:t>9/12/2017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8EF63-E35D-4CC7-88EB-A2A4CA533153}" type="slidenum">
              <a:rPr lang="en-US" smtClean="0"/>
              <a:t>‹#›</a:t>
            </a:fld>
            <a:endParaRPr lang="en-US"/>
          </a:p>
        </p:txBody>
      </p:sp>
    </p:spTree>
    <p:extLst>
      <p:ext uri="{BB962C8B-B14F-4D97-AF65-F5344CB8AC3E}">
        <p14:creationId xmlns:p14="http://schemas.microsoft.com/office/powerpoint/2010/main" val="175101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78EF63-E35D-4CC7-88EB-A2A4CA533153}" type="slidenum">
              <a:rPr lang="en-US" smtClean="0"/>
              <a:t>1</a:t>
            </a:fld>
            <a:endParaRPr lang="en-US"/>
          </a:p>
        </p:txBody>
      </p:sp>
    </p:spTree>
    <p:extLst>
      <p:ext uri="{BB962C8B-B14F-4D97-AF65-F5344CB8AC3E}">
        <p14:creationId xmlns:p14="http://schemas.microsoft.com/office/powerpoint/2010/main" val="295482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78EF63-E35D-4CC7-88EB-A2A4CA533153}" type="slidenum">
              <a:rPr lang="en-US" smtClean="0"/>
              <a:t>20</a:t>
            </a:fld>
            <a:endParaRPr lang="en-US"/>
          </a:p>
        </p:txBody>
      </p:sp>
    </p:spTree>
    <p:extLst>
      <p:ext uri="{BB962C8B-B14F-4D97-AF65-F5344CB8AC3E}">
        <p14:creationId xmlns:p14="http://schemas.microsoft.com/office/powerpoint/2010/main" val="413539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9/12/2017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9/12/2017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9/12/2017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9/12/2017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Perception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553200"/>
          </a:xfrm>
        </p:spPr>
        <p:txBody>
          <a:bodyPr>
            <a:normAutofit/>
          </a:bodyPr>
          <a:lstStyle/>
          <a:p>
            <a:r>
              <a:rPr lang="en-US" sz="2800" i="1" dirty="0">
                <a:latin typeface="+mj-lt"/>
              </a:rPr>
              <a:t>Research the company</a:t>
            </a:r>
            <a:r>
              <a:rPr lang="en-US" sz="2800" dirty="0">
                <a:latin typeface="+mj-lt"/>
              </a:rPr>
              <a:t>. </a:t>
            </a:r>
            <a:endParaRPr lang="en-US" sz="2800" dirty="0" smtClean="0">
              <a:latin typeface="+mj-lt"/>
            </a:endParaRPr>
          </a:p>
          <a:p>
            <a:endParaRPr lang="en-US" sz="2800" dirty="0">
              <a:latin typeface="+mj-lt"/>
            </a:endParaRPr>
          </a:p>
          <a:p>
            <a:r>
              <a:rPr lang="en-US" sz="2800" i="1" dirty="0">
                <a:latin typeface="+mj-lt"/>
              </a:rPr>
              <a:t>When you are invited for an office interview, be sure to dress properly</a:t>
            </a:r>
            <a:r>
              <a:rPr lang="en-US" sz="2800" dirty="0" smtClean="0">
                <a:latin typeface="+mj-lt"/>
              </a:rPr>
              <a:t>.</a:t>
            </a:r>
          </a:p>
          <a:p>
            <a:endParaRPr lang="en-US" sz="2800" dirty="0">
              <a:latin typeface="+mj-lt"/>
            </a:endParaRPr>
          </a:p>
          <a:p>
            <a:r>
              <a:rPr lang="en-US" sz="2800" i="1" dirty="0">
                <a:latin typeface="+mj-lt"/>
              </a:rPr>
              <a:t>Be on time to the interview</a:t>
            </a:r>
            <a:r>
              <a:rPr lang="en-US" sz="2800" dirty="0">
                <a:latin typeface="+mj-lt"/>
              </a:rPr>
              <a:t>. Being late will show that you either don’t care about the interview or you are not very reliable</a:t>
            </a:r>
            <a:r>
              <a:rPr lang="en-US" sz="2800" dirty="0" smtClean="0">
                <a:latin typeface="+mj-lt"/>
              </a:rPr>
              <a:t>.</a:t>
            </a:r>
          </a:p>
          <a:p>
            <a:pPr marL="0" indent="0">
              <a:buNone/>
            </a:pPr>
            <a:endParaRPr lang="en-US" sz="2800" dirty="0" smtClean="0">
              <a:latin typeface="+mj-lt"/>
            </a:endParaRPr>
          </a:p>
          <a:p>
            <a:r>
              <a:rPr lang="en-US" sz="2800" i="1" dirty="0" smtClean="0">
                <a:latin typeface="+mj-lt"/>
              </a:rPr>
              <a:t>During </a:t>
            </a:r>
            <a:r>
              <a:rPr lang="en-US" sz="2800" i="1" dirty="0">
                <a:latin typeface="+mj-lt"/>
              </a:rPr>
              <a:t>the interview, be polite</a:t>
            </a:r>
            <a:r>
              <a:rPr lang="en-US" sz="2800" dirty="0">
                <a:latin typeface="+mj-lt"/>
              </a:rPr>
              <a:t>. Use correct grammar, show eagerness and enthusiasm, and watch your body language. </a:t>
            </a:r>
            <a:endParaRPr lang="en-US" sz="2800" dirty="0" smtClean="0">
              <a:latin typeface="+mj-lt"/>
            </a:endParaRPr>
          </a:p>
          <a:p>
            <a:pPr marL="0" indent="0">
              <a:buNone/>
            </a:pPr>
            <a:r>
              <a:rPr lang="en-US" sz="1200" dirty="0" smtClean="0"/>
              <a:t>Sources</a:t>
            </a:r>
            <a:r>
              <a:rPr lang="en-US" sz="1200" dirty="0"/>
              <a:t>: Adapted from ideas in Bruce, C. (2007, October). Business Etiquette 101: Making a good first impression. </a:t>
            </a:r>
            <a:r>
              <a:rPr lang="en-US" sz="1200" i="1" dirty="0"/>
              <a:t>Black Collegian</a:t>
            </a:r>
            <a:r>
              <a:rPr lang="en-US" sz="1200" dirty="0"/>
              <a:t>, 38(1), 78–80; </a:t>
            </a:r>
            <a:r>
              <a:rPr lang="en-US" sz="1200" dirty="0" err="1"/>
              <a:t>Evenson</a:t>
            </a:r>
            <a:r>
              <a:rPr lang="en-US" sz="1200" dirty="0"/>
              <a:t>, R. (2007, May). Making a great first impression. </a:t>
            </a:r>
            <a:r>
              <a:rPr lang="en-US" sz="1200" i="1" dirty="0"/>
              <a:t>Techniques</a:t>
            </a:r>
            <a:r>
              <a:rPr lang="en-US" sz="1200" dirty="0"/>
              <a:t>, 14–17; Mather, J., &amp; Watson, M. (2008, May 23). Perfect candidate. </a:t>
            </a:r>
            <a:r>
              <a:rPr lang="en-US" sz="1200" i="1" dirty="0"/>
              <a:t>The Times Educational Supplement</a:t>
            </a:r>
            <a:r>
              <a:rPr lang="en-US" sz="1200" dirty="0"/>
              <a:t>, </a:t>
            </a:r>
            <a:r>
              <a:rPr lang="en-US" sz="1200" i="1" dirty="0"/>
              <a:t>4789</a:t>
            </a:r>
            <a:r>
              <a:rPr lang="en-US" sz="1200" dirty="0"/>
              <a:t>, 24–26; </a:t>
            </a:r>
            <a:r>
              <a:rPr lang="en-US" sz="1200" dirty="0" err="1"/>
              <a:t>Messmer</a:t>
            </a:r>
            <a:r>
              <a:rPr lang="en-US" sz="1200" dirty="0"/>
              <a:t>, M. (2007, July). 10 minutes to impress. </a:t>
            </a:r>
            <a:r>
              <a:rPr lang="en-US" sz="1200" i="1" dirty="0"/>
              <a:t>Journal of Accountancy</a:t>
            </a:r>
            <a:r>
              <a:rPr lang="en-US" sz="1200" dirty="0"/>
              <a:t>, </a:t>
            </a:r>
            <a:r>
              <a:rPr lang="en-US" sz="1200" i="1" dirty="0"/>
              <a:t>204</a:t>
            </a:r>
            <a:r>
              <a:rPr lang="en-US" sz="1200" dirty="0"/>
              <a:t>(1), 13; Reece, T. (2006, November–December). How to wow! </a:t>
            </a:r>
            <a:r>
              <a:rPr lang="en-US" sz="1200" i="1" dirty="0"/>
              <a:t>Career World</a:t>
            </a:r>
            <a:r>
              <a:rPr lang="en-US" sz="1200" dirty="0"/>
              <a:t>, </a:t>
            </a:r>
            <a:r>
              <a:rPr lang="en-US" sz="1200" i="1" dirty="0"/>
              <a:t>35</a:t>
            </a:r>
            <a:r>
              <a:rPr lang="en-US" sz="1200" dirty="0"/>
              <a:t>, 16–18.</a:t>
            </a:r>
          </a:p>
          <a:p>
            <a:endParaRPr lang="en-US" dirty="0"/>
          </a:p>
          <a:p>
            <a:endParaRPr lang="en-US" dirty="0"/>
          </a:p>
        </p:txBody>
      </p:sp>
    </p:spTree>
    <p:extLst>
      <p:ext uri="{BB962C8B-B14F-4D97-AF65-F5344CB8AC3E}">
        <p14:creationId xmlns:p14="http://schemas.microsoft.com/office/powerpoint/2010/main" val="152166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of Organization</a:t>
            </a:r>
            <a:endParaRPr lang="en-US" dirty="0"/>
          </a:p>
        </p:txBody>
      </p:sp>
      <p:sp>
        <p:nvSpPr>
          <p:cNvPr id="3" name="Content Placeholder 2"/>
          <p:cNvSpPr>
            <a:spLocks noGrp="1"/>
          </p:cNvSpPr>
          <p:nvPr>
            <p:ph sz="quarter" idx="1"/>
          </p:nvPr>
        </p:nvSpPr>
        <p:spPr>
          <a:xfrm>
            <a:off x="457200" y="1219200"/>
            <a:ext cx="8229600" cy="3962400"/>
          </a:xfrm>
        </p:spPr>
        <p:txBody>
          <a:bodyPr>
            <a:normAutofit fontScale="92500"/>
          </a:bodyPr>
          <a:lstStyle/>
          <a:p>
            <a:pPr marL="0" indent="0" algn="ctr">
              <a:buNone/>
            </a:pPr>
            <a:endParaRPr lang="en-US" sz="3200" dirty="0" smtClean="0">
              <a:solidFill>
                <a:srgbClr val="0070C0"/>
              </a:solidFill>
              <a:latin typeface="+mj-lt"/>
            </a:endParaRPr>
          </a:p>
          <a:p>
            <a:pPr marL="0" indent="0" algn="ctr">
              <a:buNone/>
            </a:pPr>
            <a:endParaRPr lang="en-US" sz="3200" dirty="0">
              <a:solidFill>
                <a:srgbClr val="0070C0"/>
              </a:solidFill>
              <a:latin typeface="+mj-lt"/>
            </a:endParaRPr>
          </a:p>
          <a:p>
            <a:pPr marL="0" indent="0" algn="ctr">
              <a:buNone/>
            </a:pPr>
            <a:r>
              <a:rPr lang="en-US" sz="3200" dirty="0" smtClean="0">
                <a:solidFill>
                  <a:srgbClr val="0070C0"/>
                </a:solidFill>
                <a:latin typeface="+mj-lt"/>
              </a:rPr>
              <a:t>“Image</a:t>
            </a:r>
            <a:r>
              <a:rPr lang="en-US" sz="3200" dirty="0">
                <a:solidFill>
                  <a:srgbClr val="0070C0"/>
                </a:solidFill>
                <a:latin typeface="+mj-lt"/>
              </a:rPr>
              <a:t>, identity and culture are concepts occupying the minds of companies and organizations of </a:t>
            </a:r>
            <a:r>
              <a:rPr lang="en-US" sz="3200" dirty="0" smtClean="0">
                <a:solidFill>
                  <a:srgbClr val="0070C0"/>
                </a:solidFill>
                <a:latin typeface="+mj-lt"/>
              </a:rPr>
              <a:t>our </a:t>
            </a:r>
            <a:r>
              <a:rPr lang="en-US" sz="3200" dirty="0">
                <a:solidFill>
                  <a:srgbClr val="0070C0"/>
                </a:solidFill>
                <a:latin typeface="+mj-lt"/>
              </a:rPr>
              <a:t>time, because things must be connected in </a:t>
            </a:r>
            <a:r>
              <a:rPr lang="en-US" sz="3200" dirty="0" smtClean="0">
                <a:solidFill>
                  <a:srgbClr val="0070C0"/>
                </a:solidFill>
                <a:latin typeface="+mj-lt"/>
              </a:rPr>
              <a:t>a world </a:t>
            </a:r>
            <a:r>
              <a:rPr lang="en-US" sz="3200" dirty="0">
                <a:solidFill>
                  <a:srgbClr val="0070C0"/>
                </a:solidFill>
                <a:latin typeface="+mj-lt"/>
              </a:rPr>
              <a:t>where every institution’s or person’s role </a:t>
            </a:r>
            <a:r>
              <a:rPr lang="en-US" sz="3200" dirty="0" smtClean="0">
                <a:solidFill>
                  <a:srgbClr val="0070C0"/>
                </a:solidFill>
                <a:latin typeface="+mj-lt"/>
              </a:rPr>
              <a:t>and </a:t>
            </a:r>
            <a:r>
              <a:rPr lang="en-US" sz="3200" dirty="0">
                <a:solidFill>
                  <a:srgbClr val="0070C0"/>
                </a:solidFill>
                <a:latin typeface="+mj-lt"/>
              </a:rPr>
              <a:t>place are renegotiated almost everyday</a:t>
            </a:r>
            <a:r>
              <a:rPr lang="en-US" sz="3200" dirty="0" smtClean="0">
                <a:solidFill>
                  <a:srgbClr val="0070C0"/>
                </a:solidFill>
                <a:latin typeface="+mj-lt"/>
              </a:rPr>
              <a:t>.” </a:t>
            </a:r>
            <a:endParaRPr lang="en-US" sz="3200" dirty="0">
              <a:solidFill>
                <a:srgbClr val="0070C0"/>
              </a:solidFill>
              <a:latin typeface="+mj-lt"/>
            </a:endParaRPr>
          </a:p>
          <a:p>
            <a:pPr algn="ctr"/>
            <a:endParaRPr lang="en-US" sz="3200" dirty="0" smtClean="0">
              <a:solidFill>
                <a:srgbClr val="0070C0"/>
              </a:solidFill>
              <a:latin typeface="+mj-lt"/>
            </a:endParaRPr>
          </a:p>
          <a:p>
            <a:endParaRPr lang="en-US" sz="3200" dirty="0">
              <a:latin typeface="+mj-lt"/>
            </a:endParaRPr>
          </a:p>
          <a:p>
            <a:endParaRPr lang="en-US" sz="3200" dirty="0" smtClean="0">
              <a:latin typeface="+mj-lt"/>
            </a:endParaRPr>
          </a:p>
          <a:p>
            <a:endParaRPr lang="en-US" sz="3200" dirty="0">
              <a:latin typeface="+mj-lt"/>
            </a:endParaRPr>
          </a:p>
        </p:txBody>
      </p:sp>
    </p:spTree>
    <p:extLst>
      <p:ext uri="{BB962C8B-B14F-4D97-AF65-F5344CB8AC3E}">
        <p14:creationId xmlns:p14="http://schemas.microsoft.com/office/powerpoint/2010/main" val="397642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rporate Image vs Corporate identity"/>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4573" y="228600"/>
            <a:ext cx="8394853" cy="615553"/>
          </a:xfrm>
          <a:prstGeom prst="rect">
            <a:avLst/>
          </a:prstGeom>
        </p:spPr>
        <p:txBody>
          <a:bodyPr wrap="square">
            <a:spAutoFit/>
          </a:bodyPr>
          <a:lstStyle/>
          <a:p>
            <a:r>
              <a:rPr lang="en-US" sz="3400" dirty="0">
                <a:latin typeface="+mj-lt"/>
              </a:rPr>
              <a:t>Corporate Image vs. Corporate Identity</a:t>
            </a:r>
          </a:p>
        </p:txBody>
      </p:sp>
      <p:sp>
        <p:nvSpPr>
          <p:cNvPr id="5" name="Rectangle 4"/>
          <p:cNvSpPr/>
          <p:nvPr/>
        </p:nvSpPr>
        <p:spPr>
          <a:xfrm>
            <a:off x="457200" y="4953000"/>
            <a:ext cx="8394853" cy="1815882"/>
          </a:xfrm>
          <a:prstGeom prst="rect">
            <a:avLst/>
          </a:prstGeom>
        </p:spPr>
        <p:txBody>
          <a:bodyPr wrap="square">
            <a:spAutoFit/>
          </a:bodyPr>
          <a:lstStyle/>
          <a:p>
            <a:pPr algn="ctr"/>
            <a:r>
              <a:rPr lang="en-US" sz="2800" dirty="0">
                <a:solidFill>
                  <a:srgbClr val="0070C0"/>
                </a:solidFill>
                <a:latin typeface="Times New Roman" panose="02020603050405020304" pitchFamily="18" charset="0"/>
              </a:rPr>
              <a:t>“Identity and image have more in common with blood </a:t>
            </a:r>
            <a:r>
              <a:rPr lang="en-US" sz="2800" dirty="0" smtClean="0">
                <a:solidFill>
                  <a:srgbClr val="0070C0"/>
                </a:solidFill>
                <a:latin typeface="Times New Roman" panose="02020603050405020304" pitchFamily="18" charset="0"/>
              </a:rPr>
              <a:t>than </a:t>
            </a:r>
            <a:r>
              <a:rPr lang="en-US" sz="2800" dirty="0">
                <a:solidFill>
                  <a:srgbClr val="0070C0"/>
                </a:solidFill>
                <a:latin typeface="Times New Roman" panose="02020603050405020304" pitchFamily="18" charset="0"/>
              </a:rPr>
              <a:t>the heart. Their being is in connecting. It is the </a:t>
            </a:r>
            <a:r>
              <a:rPr lang="en-US" sz="2800" dirty="0" smtClean="0">
                <a:solidFill>
                  <a:srgbClr val="0070C0"/>
                </a:solidFill>
                <a:latin typeface="Times New Roman" panose="02020603050405020304" pitchFamily="18" charset="0"/>
              </a:rPr>
              <a:t>streams </a:t>
            </a:r>
            <a:r>
              <a:rPr lang="en-US" sz="2800" dirty="0">
                <a:solidFill>
                  <a:srgbClr val="0070C0"/>
                </a:solidFill>
                <a:latin typeface="Times New Roman" panose="02020603050405020304" pitchFamily="18" charset="0"/>
              </a:rPr>
              <a:t>that are interesting, not the pump, as there is no </a:t>
            </a:r>
            <a:r>
              <a:rPr lang="en-US" sz="2800" dirty="0" smtClean="0">
                <a:solidFill>
                  <a:srgbClr val="0070C0"/>
                </a:solidFill>
                <a:latin typeface="Times New Roman" panose="02020603050405020304" pitchFamily="18" charset="0"/>
              </a:rPr>
              <a:t> independent </a:t>
            </a:r>
            <a:r>
              <a:rPr lang="en-US" sz="2800" dirty="0">
                <a:solidFill>
                  <a:srgbClr val="0070C0"/>
                </a:solidFill>
                <a:latin typeface="Times New Roman" panose="02020603050405020304" pitchFamily="18" charset="0"/>
              </a:rPr>
              <a:t>pump in market streams.” </a:t>
            </a:r>
            <a:endParaRPr lang="en-US" sz="2800" dirty="0">
              <a:solidFill>
                <a:srgbClr val="0070C0"/>
              </a:solidFill>
              <a:effectLst/>
              <a:latin typeface="Times New Roman" panose="02020603050405020304" pitchFamily="18" charset="0"/>
            </a:endParaRPr>
          </a:p>
        </p:txBody>
      </p:sp>
    </p:spTree>
    <p:extLst>
      <p:ext uri="{BB962C8B-B14F-4D97-AF65-F5344CB8AC3E}">
        <p14:creationId xmlns:p14="http://schemas.microsoft.com/office/powerpoint/2010/main" val="89155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
            <p:extLst>
              <p:ext uri="{D42A27DB-BD31-4B8C-83A1-F6EECF244321}">
                <p14:modId xmlns:p14="http://schemas.microsoft.com/office/powerpoint/2010/main" val="3733679491"/>
              </p:ext>
            </p:extLst>
          </p:nvPr>
        </p:nvGraphicFramePr>
        <p:xfrm>
          <a:off x="76200" y="685800"/>
          <a:ext cx="9067800" cy="6035040"/>
        </p:xfrm>
        <a:graphic>
          <a:graphicData uri="http://schemas.openxmlformats.org/drawingml/2006/table">
            <a:tbl>
              <a:tblPr firstRow="1" bandRow="1">
                <a:tableStyleId>{5C22544A-7EE6-4342-B048-85BDC9FD1C3A}</a:tableStyleId>
              </a:tblPr>
              <a:tblGrid>
                <a:gridCol w="1295400"/>
                <a:gridCol w="3657600"/>
                <a:gridCol w="1219200"/>
                <a:gridCol w="1447800"/>
                <a:gridCol w="1447800"/>
              </a:tblGrid>
              <a:tr h="370840">
                <a:tc>
                  <a:txBody>
                    <a:bodyPr/>
                    <a:lstStyle/>
                    <a:p>
                      <a:endParaRPr lang="en-US" dirty="0" smtClean="0">
                        <a:latin typeface="+mj-lt"/>
                      </a:endParaRPr>
                    </a:p>
                    <a:p>
                      <a:endParaRPr lang="en-US" dirty="0" smtClean="0">
                        <a:latin typeface="+mj-lt"/>
                      </a:endParaRPr>
                    </a:p>
                    <a:p>
                      <a:endParaRPr lang="en-US" dirty="0">
                        <a:latin typeface="+mj-lt"/>
                      </a:endParaRPr>
                    </a:p>
                  </a:txBody>
                  <a:tcPr/>
                </a:tc>
                <a:tc>
                  <a:txBody>
                    <a:bodyPr/>
                    <a:lstStyle/>
                    <a:p>
                      <a:pPr algn="ctr"/>
                      <a:r>
                        <a:rPr lang="en-US" dirty="0" smtClean="0">
                          <a:effectLst/>
                          <a:latin typeface="+mj-lt"/>
                        </a:rPr>
                        <a:t>Frame </a:t>
                      </a:r>
                    </a:p>
                  </a:txBody>
                  <a:tcPr/>
                </a:tc>
                <a:tc>
                  <a:txBody>
                    <a:bodyPr/>
                    <a:lstStyle/>
                    <a:p>
                      <a:pPr algn="ctr"/>
                      <a:r>
                        <a:rPr lang="en-US" dirty="0" smtClean="0">
                          <a:effectLst/>
                          <a:latin typeface="+mj-lt"/>
                        </a:rPr>
                        <a:t>Form of identity </a:t>
                      </a:r>
                    </a:p>
                  </a:txBody>
                  <a:tcPr/>
                </a:tc>
                <a:tc>
                  <a:txBody>
                    <a:bodyPr/>
                    <a:lstStyle/>
                    <a:p>
                      <a:pPr algn="ctr"/>
                      <a:r>
                        <a:rPr lang="en-US" dirty="0" smtClean="0">
                          <a:effectLst/>
                          <a:latin typeface="+mj-lt"/>
                        </a:rPr>
                        <a:t>Key words </a:t>
                      </a:r>
                    </a:p>
                  </a:txBody>
                  <a:tcPr/>
                </a:tc>
                <a:tc>
                  <a:txBody>
                    <a:bodyPr/>
                    <a:lstStyle/>
                    <a:p>
                      <a:pPr algn="ctr"/>
                      <a:r>
                        <a:rPr lang="en-US" dirty="0" smtClean="0">
                          <a:effectLst/>
                          <a:latin typeface="+mj-lt"/>
                        </a:rPr>
                        <a:t> Problem/</a:t>
                      </a:r>
                    </a:p>
                    <a:p>
                      <a:pPr algn="ctr"/>
                      <a:r>
                        <a:rPr lang="en-US" dirty="0" smtClean="0">
                          <a:effectLst/>
                          <a:latin typeface="+mj-lt"/>
                        </a:rPr>
                        <a:t>Discipline</a:t>
                      </a:r>
                      <a:endParaRPr lang="en-US" dirty="0">
                        <a:effectLst/>
                        <a:latin typeface="+mj-lt"/>
                      </a:endParaRPr>
                    </a:p>
                  </a:txBody>
                  <a:tcPr/>
                </a:tc>
              </a:tr>
              <a:tr h="370840">
                <a:tc>
                  <a:txBody>
                    <a:bodyPr/>
                    <a:lstStyle/>
                    <a:p>
                      <a:r>
                        <a:rPr lang="en-US" sz="2000" b="1" dirty="0" smtClean="0">
                          <a:solidFill>
                            <a:schemeClr val="accent4">
                              <a:lumMod val="50000"/>
                            </a:schemeClr>
                          </a:solidFill>
                          <a:latin typeface="+mj-lt"/>
                        </a:rPr>
                        <a:t>Corp. Image</a:t>
                      </a:r>
                      <a:endParaRPr lang="en-US" sz="2000" b="1" dirty="0">
                        <a:solidFill>
                          <a:schemeClr val="accent4">
                            <a:lumMod val="50000"/>
                          </a:schemeClr>
                        </a:solidFill>
                        <a:latin typeface="+mj-lt"/>
                      </a:endParaRPr>
                    </a:p>
                  </a:txBody>
                  <a:tcPr/>
                </a:tc>
                <a:tc>
                  <a:txBody>
                    <a:bodyPr/>
                    <a:lstStyle/>
                    <a:p>
                      <a:r>
                        <a:rPr kumimoji="0" lang="en-US" kern="1200" dirty="0" smtClean="0">
                          <a:solidFill>
                            <a:schemeClr val="dk1"/>
                          </a:solidFill>
                          <a:effectLst/>
                          <a:latin typeface="+mj-lt"/>
                          <a:ea typeface="+mn-ea"/>
                          <a:cs typeface="+mn-cs"/>
                        </a:rPr>
                        <a:t>How the company is perceived by the market (not least by its most important audiences). </a:t>
                      </a:r>
                    </a:p>
                  </a:txBody>
                  <a:tcPr/>
                </a:tc>
                <a:tc>
                  <a:txBody>
                    <a:bodyPr/>
                    <a:lstStyle/>
                    <a:p>
                      <a:r>
                        <a:rPr lang="en-US" dirty="0" smtClean="0">
                          <a:latin typeface="+mj-lt"/>
                        </a:rPr>
                        <a:t>Ascribed identity</a:t>
                      </a:r>
                      <a:endParaRPr lang="en-US" dirty="0">
                        <a:latin typeface="+mj-lt"/>
                      </a:endParaRPr>
                    </a:p>
                  </a:txBody>
                  <a:tcPr/>
                </a:tc>
                <a:tc>
                  <a:txBody>
                    <a:bodyPr/>
                    <a:lstStyle/>
                    <a:p>
                      <a:r>
                        <a:rPr kumimoji="0" lang="en-US" kern="1200" dirty="0" smtClean="0">
                          <a:solidFill>
                            <a:schemeClr val="dk1"/>
                          </a:solidFill>
                          <a:effectLst/>
                          <a:latin typeface="+mj-lt"/>
                          <a:ea typeface="+mn-ea"/>
                          <a:cs typeface="+mn-cs"/>
                        </a:rPr>
                        <a:t>Good will </a:t>
                      </a:r>
                    </a:p>
                    <a:p>
                      <a:r>
                        <a:rPr kumimoji="0" lang="en-US" kern="1200" dirty="0" smtClean="0">
                          <a:solidFill>
                            <a:schemeClr val="dk1"/>
                          </a:solidFill>
                          <a:effectLst/>
                          <a:latin typeface="+mj-lt"/>
                          <a:ea typeface="+mn-ea"/>
                          <a:cs typeface="+mn-cs"/>
                        </a:rPr>
                        <a:t>Reputation </a:t>
                      </a:r>
                    </a:p>
                    <a:p>
                      <a:r>
                        <a:rPr kumimoji="0" lang="en-US" kern="1200" dirty="0" smtClean="0">
                          <a:solidFill>
                            <a:schemeClr val="dk1"/>
                          </a:solidFill>
                          <a:effectLst/>
                          <a:latin typeface="+mj-lt"/>
                          <a:ea typeface="+mn-ea"/>
                          <a:cs typeface="+mn-cs"/>
                        </a:rPr>
                        <a:t>Rumors </a:t>
                      </a:r>
                    </a:p>
                  </a:txBody>
                  <a:tcPr/>
                </a:tc>
                <a:tc>
                  <a:txBody>
                    <a:bodyPr/>
                    <a:lstStyle/>
                    <a:p>
                      <a:r>
                        <a:rPr kumimoji="0" lang="en-US" kern="1200" dirty="0" smtClean="0">
                          <a:solidFill>
                            <a:schemeClr val="dk1"/>
                          </a:solidFill>
                          <a:effectLst/>
                          <a:latin typeface="+mj-lt"/>
                          <a:ea typeface="+mn-ea"/>
                          <a:cs typeface="+mn-cs"/>
                        </a:rPr>
                        <a:t>Segments</a:t>
                      </a:r>
                    </a:p>
                    <a:p>
                      <a:r>
                        <a:rPr kumimoji="0" lang="en-US" kern="1200" dirty="0" smtClean="0">
                          <a:solidFill>
                            <a:schemeClr val="dk1"/>
                          </a:solidFill>
                          <a:effectLst/>
                          <a:latin typeface="+mj-lt"/>
                          <a:ea typeface="+mn-ea"/>
                          <a:cs typeface="+mn-cs"/>
                        </a:rPr>
                        <a:t>Marketing </a:t>
                      </a:r>
                    </a:p>
                    <a:p>
                      <a:r>
                        <a:rPr kumimoji="0" lang="en-US" kern="1200" dirty="0" smtClean="0">
                          <a:solidFill>
                            <a:schemeClr val="dk1"/>
                          </a:solidFill>
                          <a:effectLst/>
                          <a:latin typeface="+mj-lt"/>
                          <a:ea typeface="+mn-ea"/>
                          <a:cs typeface="+mn-cs"/>
                        </a:rPr>
                        <a:t>Public relations </a:t>
                      </a:r>
                    </a:p>
                  </a:txBody>
                  <a:tcPr/>
                </a:tc>
              </a:tr>
              <a:tr h="370840">
                <a:tc>
                  <a:txBody>
                    <a:bodyPr/>
                    <a:lstStyle/>
                    <a:p>
                      <a:r>
                        <a:rPr lang="en-US" sz="2000" b="1" dirty="0" smtClean="0">
                          <a:solidFill>
                            <a:schemeClr val="accent4">
                              <a:lumMod val="50000"/>
                            </a:schemeClr>
                          </a:solidFill>
                          <a:latin typeface="+mj-lt"/>
                        </a:rPr>
                        <a:t>Corp. Identity</a:t>
                      </a:r>
                      <a:endParaRPr lang="en-US" sz="2000" b="1" dirty="0">
                        <a:solidFill>
                          <a:schemeClr val="accent4">
                            <a:lumMod val="50000"/>
                          </a:schemeClr>
                        </a:solidFill>
                        <a:latin typeface="+mj-lt"/>
                      </a:endParaRPr>
                    </a:p>
                  </a:txBody>
                  <a:tcPr/>
                </a:tc>
                <a:tc>
                  <a:txBody>
                    <a:bodyPr/>
                    <a:lstStyle/>
                    <a:p>
                      <a:r>
                        <a:rPr kumimoji="0" lang="en-US" kern="1200" dirty="0" smtClean="0">
                          <a:solidFill>
                            <a:schemeClr val="dk1"/>
                          </a:solidFill>
                          <a:effectLst/>
                          <a:latin typeface="+mj-lt"/>
                          <a:ea typeface="+mn-ea"/>
                          <a:cs typeface="+mn-cs"/>
                        </a:rPr>
                        <a:t>How does the company perceive the market and </a:t>
                      </a:r>
                      <a:r>
                        <a:rPr kumimoji="0" lang="en-US" kern="1200" baseline="0" dirty="0" smtClean="0">
                          <a:solidFill>
                            <a:schemeClr val="dk1"/>
                          </a:solidFill>
                          <a:effectLst/>
                          <a:latin typeface="+mj-lt"/>
                          <a:ea typeface="+mn-ea"/>
                          <a:cs typeface="+mn-cs"/>
                        </a:rPr>
                        <a:t> </a:t>
                      </a:r>
                      <a:r>
                        <a:rPr kumimoji="0" lang="en-US" kern="1200" dirty="0" smtClean="0">
                          <a:solidFill>
                            <a:schemeClr val="dk1"/>
                          </a:solidFill>
                          <a:effectLst/>
                          <a:latin typeface="+mj-lt"/>
                          <a:ea typeface="+mn-ea"/>
                          <a:cs typeface="+mn-cs"/>
                        </a:rPr>
                        <a:t>itself. </a:t>
                      </a: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How does the company presents itself - consciously and unconsciously. </a:t>
                      </a: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By what kind of signs is it represented on the market. </a:t>
                      </a: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What does it wish to communicate to the market. </a:t>
                      </a:r>
                    </a:p>
                  </a:txBody>
                  <a:tcPr/>
                </a:tc>
                <a:tc>
                  <a:txBody>
                    <a:bodyPr/>
                    <a:lstStyle/>
                    <a:p>
                      <a:r>
                        <a:rPr lang="en-US" dirty="0" smtClean="0">
                          <a:latin typeface="+mj-lt"/>
                        </a:rPr>
                        <a:t>Factual Identity</a:t>
                      </a: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r>
                        <a:rPr lang="en-US" dirty="0" smtClean="0">
                          <a:latin typeface="+mj-lt"/>
                        </a:rPr>
                        <a:t>Value Identity</a:t>
                      </a:r>
                      <a:endParaRPr lang="en-US" dirty="0">
                        <a:latin typeface="+mj-lt"/>
                      </a:endParaRPr>
                    </a:p>
                  </a:txBody>
                  <a:tcPr/>
                </a:tc>
                <a:tc>
                  <a:txBody>
                    <a:bodyPr/>
                    <a:lstStyle/>
                    <a:p>
                      <a:r>
                        <a:rPr kumimoji="0" lang="en-US" kern="1200" dirty="0" smtClean="0">
                          <a:solidFill>
                            <a:schemeClr val="dk1"/>
                          </a:solidFill>
                          <a:effectLst/>
                          <a:latin typeface="+mj-lt"/>
                          <a:ea typeface="+mn-ea"/>
                          <a:cs typeface="+mn-cs"/>
                        </a:rPr>
                        <a:t>Brand </a:t>
                      </a:r>
                    </a:p>
                    <a:p>
                      <a:r>
                        <a:rPr kumimoji="0" lang="en-US" kern="1200" dirty="0" smtClean="0">
                          <a:solidFill>
                            <a:schemeClr val="dk1"/>
                          </a:solidFill>
                          <a:effectLst/>
                          <a:latin typeface="+mj-lt"/>
                          <a:ea typeface="+mn-ea"/>
                          <a:cs typeface="+mn-cs"/>
                        </a:rPr>
                        <a:t>Logo </a:t>
                      </a:r>
                    </a:p>
                    <a:p>
                      <a:r>
                        <a:rPr kumimoji="0" lang="en-US" kern="1200" dirty="0" smtClean="0">
                          <a:solidFill>
                            <a:schemeClr val="dk1"/>
                          </a:solidFill>
                          <a:effectLst/>
                          <a:latin typeface="+mj-lt"/>
                          <a:ea typeface="+mn-ea"/>
                          <a:cs typeface="+mn-cs"/>
                        </a:rPr>
                        <a:t>Advertising </a:t>
                      </a:r>
                    </a:p>
                    <a:p>
                      <a:r>
                        <a:rPr kumimoji="0" lang="en-US" kern="1200" dirty="0" smtClean="0">
                          <a:solidFill>
                            <a:schemeClr val="dk1"/>
                          </a:solidFill>
                          <a:effectLst/>
                          <a:latin typeface="+mj-lt"/>
                          <a:ea typeface="+mn-ea"/>
                          <a:cs typeface="+mn-cs"/>
                        </a:rPr>
                        <a:t>Employee politics </a:t>
                      </a:r>
                    </a:p>
                    <a:p>
                      <a:endParaRPr kumimoji="0" lang="en-US" kern="1200" dirty="0" smtClean="0">
                        <a:solidFill>
                          <a:schemeClr val="dk1"/>
                        </a:solidFill>
                        <a:effectLst/>
                        <a:latin typeface="+mj-lt"/>
                        <a:ea typeface="+mn-ea"/>
                        <a:cs typeface="+mn-cs"/>
                      </a:endParaRPr>
                    </a:p>
                    <a:p>
                      <a:endParaRPr kumimoji="0" lang="en-US" kern="1200" dirty="0" smtClean="0">
                        <a:solidFill>
                          <a:schemeClr val="dk1"/>
                        </a:solidFill>
                        <a:effectLst/>
                        <a:latin typeface="+mj-lt"/>
                        <a:ea typeface="+mn-ea"/>
                        <a:cs typeface="+mn-cs"/>
                      </a:endParaRP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Buildings and </a:t>
                      </a:r>
                    </a:p>
                    <a:p>
                      <a:r>
                        <a:rPr kumimoji="0" lang="en-US" kern="1200" dirty="0" smtClean="0">
                          <a:solidFill>
                            <a:schemeClr val="dk1"/>
                          </a:solidFill>
                          <a:effectLst/>
                          <a:latin typeface="+mj-lt"/>
                          <a:ea typeface="+mn-ea"/>
                          <a:cs typeface="+mn-cs"/>
                        </a:rPr>
                        <a:t>more </a:t>
                      </a:r>
                    </a:p>
                    <a:p>
                      <a:endParaRPr lang="en-US" dirty="0">
                        <a:latin typeface="+mj-lt"/>
                      </a:endParaRPr>
                    </a:p>
                  </a:txBody>
                  <a:tcPr/>
                </a:tc>
                <a:tc>
                  <a:txBody>
                    <a:bodyPr/>
                    <a:lstStyle/>
                    <a:p>
                      <a:r>
                        <a:rPr kumimoji="0" lang="en-US" kern="1200" dirty="0" smtClean="0">
                          <a:solidFill>
                            <a:schemeClr val="dk1"/>
                          </a:solidFill>
                          <a:effectLst/>
                          <a:latin typeface="+mj-lt"/>
                          <a:ea typeface="+mn-ea"/>
                          <a:cs typeface="+mn-cs"/>
                        </a:rPr>
                        <a:t>Consistence</a:t>
                      </a: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Marketing </a:t>
                      </a:r>
                    </a:p>
                    <a:p>
                      <a:r>
                        <a:rPr kumimoji="0" lang="en-US" kern="1200" dirty="0" smtClean="0">
                          <a:solidFill>
                            <a:schemeClr val="dk1"/>
                          </a:solidFill>
                          <a:effectLst/>
                          <a:latin typeface="+mj-lt"/>
                          <a:ea typeface="+mn-ea"/>
                          <a:cs typeface="+mn-cs"/>
                        </a:rPr>
                        <a:t>Organization </a:t>
                      </a:r>
                    </a:p>
                    <a:p>
                      <a:endParaRPr kumimoji="0" lang="en-US" kern="1200" dirty="0" smtClean="0">
                        <a:solidFill>
                          <a:schemeClr val="dk1"/>
                        </a:solidFill>
                        <a:effectLst/>
                        <a:latin typeface="+mj-lt"/>
                        <a:ea typeface="+mn-ea"/>
                        <a:cs typeface="+mn-cs"/>
                      </a:endParaRPr>
                    </a:p>
                    <a:p>
                      <a:endParaRPr kumimoji="0" lang="en-US" kern="1200" dirty="0" smtClean="0">
                        <a:solidFill>
                          <a:schemeClr val="dk1"/>
                        </a:solidFill>
                        <a:effectLst/>
                        <a:latin typeface="+mj-lt"/>
                        <a:ea typeface="+mn-ea"/>
                        <a:cs typeface="+mn-cs"/>
                      </a:endParaRPr>
                    </a:p>
                    <a:p>
                      <a:endParaRPr kumimoji="0" lang="en-US" kern="1200" dirty="0" smtClean="0">
                        <a:solidFill>
                          <a:schemeClr val="dk1"/>
                        </a:solidFill>
                        <a:effectLst/>
                        <a:latin typeface="+mj-lt"/>
                        <a:ea typeface="+mn-ea"/>
                        <a:cs typeface="+mn-cs"/>
                      </a:endParaRPr>
                    </a:p>
                    <a:p>
                      <a:r>
                        <a:rPr kumimoji="0" lang="en-US" kern="1200" dirty="0" smtClean="0">
                          <a:solidFill>
                            <a:schemeClr val="dk1"/>
                          </a:solidFill>
                          <a:effectLst/>
                          <a:latin typeface="+mj-lt"/>
                          <a:ea typeface="+mn-ea"/>
                          <a:cs typeface="+mn-cs"/>
                        </a:rPr>
                        <a:t>Human </a:t>
                      </a:r>
                    </a:p>
                    <a:p>
                      <a:r>
                        <a:rPr kumimoji="0" lang="en-US" kern="1200" dirty="0" smtClean="0">
                          <a:solidFill>
                            <a:schemeClr val="dk1"/>
                          </a:solidFill>
                          <a:effectLst/>
                          <a:latin typeface="+mj-lt"/>
                          <a:ea typeface="+mn-ea"/>
                          <a:cs typeface="+mn-cs"/>
                        </a:rPr>
                        <a:t>resource </a:t>
                      </a:r>
                    </a:p>
                    <a:p>
                      <a:r>
                        <a:rPr kumimoji="0" lang="en-US" kern="1200" dirty="0" smtClean="0">
                          <a:solidFill>
                            <a:schemeClr val="dk1"/>
                          </a:solidFill>
                          <a:effectLst/>
                          <a:latin typeface="+mj-lt"/>
                          <a:ea typeface="+mn-ea"/>
                          <a:cs typeface="+mn-cs"/>
                        </a:rPr>
                        <a:t>management </a:t>
                      </a:r>
                    </a:p>
                    <a:p>
                      <a:endParaRPr lang="en-US" dirty="0">
                        <a:latin typeface="+mj-lt"/>
                      </a:endParaRPr>
                    </a:p>
                  </a:txBody>
                  <a:tcPr/>
                </a:tc>
              </a:tr>
            </a:tbl>
          </a:graphicData>
        </a:graphic>
      </p:graphicFrame>
      <p:sp>
        <p:nvSpPr>
          <p:cNvPr id="10" name="TextBox 9"/>
          <p:cNvSpPr txBox="1"/>
          <p:nvPr/>
        </p:nvSpPr>
        <p:spPr>
          <a:xfrm>
            <a:off x="2743200" y="8263"/>
            <a:ext cx="4830168" cy="523220"/>
          </a:xfrm>
          <a:prstGeom prst="rect">
            <a:avLst/>
          </a:prstGeom>
          <a:noFill/>
        </p:spPr>
        <p:txBody>
          <a:bodyPr wrap="none" rtlCol="0">
            <a:spAutoFit/>
          </a:bodyPr>
          <a:lstStyle/>
          <a:p>
            <a:r>
              <a:rPr lang="en-US" sz="2800" dirty="0" smtClean="0">
                <a:solidFill>
                  <a:srgbClr val="00B0F0"/>
                </a:solidFill>
                <a:latin typeface="+mj-lt"/>
              </a:rPr>
              <a:t>Perception of Organization</a:t>
            </a:r>
            <a:endParaRPr lang="en-US" sz="2800" dirty="0">
              <a:solidFill>
                <a:srgbClr val="00B0F0"/>
              </a:solidFill>
              <a:latin typeface="+mj-lt"/>
            </a:endParaRPr>
          </a:p>
        </p:txBody>
      </p:sp>
      <p:cxnSp>
        <p:nvCxnSpPr>
          <p:cNvPr id="12" name="Straight Connector 11"/>
          <p:cNvCxnSpPr/>
          <p:nvPr/>
        </p:nvCxnSpPr>
        <p:spPr>
          <a:xfrm>
            <a:off x="4953000" y="4267200"/>
            <a:ext cx="124251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26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Person Perception: Attribution Theory</a:t>
            </a:r>
          </a:p>
        </p:txBody>
      </p:sp>
      <p:sp>
        <p:nvSpPr>
          <p:cNvPr id="7172" name="Rectangle 3"/>
          <p:cNvSpPr>
            <a:spLocks noGrp="1" noChangeArrowheads="1"/>
          </p:cNvSpPr>
          <p:nvPr>
            <p:ph idx="1"/>
          </p:nvPr>
        </p:nvSpPr>
        <p:spPr>
          <a:xfrm>
            <a:off x="609600" y="1676400"/>
            <a:ext cx="8135938" cy="4419600"/>
          </a:xfrm>
        </p:spPr>
        <p:txBody>
          <a:bodyPr>
            <a:normAutofit/>
          </a:bodyPr>
          <a:lstStyle/>
          <a:p>
            <a:pPr marL="0" indent="4763" eaLnBrk="1" hangingPunct="1">
              <a:buFont typeface="Wingdings" pitchFamily="2" charset="2"/>
              <a:buChar char="v"/>
            </a:pPr>
            <a:r>
              <a:rPr lang="en-US" sz="2800" dirty="0" smtClean="0">
                <a:latin typeface="+mj-lt"/>
              </a:rPr>
              <a:t>Suggests that perceivers try to “attribute” the observed behavior to a type of cause</a:t>
            </a:r>
          </a:p>
          <a:p>
            <a:pPr marL="0" indent="4763" eaLnBrk="1" hangingPunct="1">
              <a:buFont typeface="Wingdings" pitchFamily="2" charset="2"/>
              <a:buChar char="v"/>
            </a:pPr>
            <a:endParaRPr lang="en-US" sz="2800" dirty="0" smtClean="0">
              <a:latin typeface="+mj-lt"/>
            </a:endParaRPr>
          </a:p>
          <a:p>
            <a:pPr marL="0" indent="4763" eaLnBrk="1" hangingPunct="1">
              <a:buFont typeface="Wingdings" pitchFamily="2" charset="2"/>
              <a:buChar char="v"/>
            </a:pPr>
            <a:r>
              <a:rPr lang="en-US" sz="2800" dirty="0" smtClean="0">
                <a:latin typeface="+mj-lt"/>
              </a:rPr>
              <a:t>Internal – behavior is believed to be under the personal control of the individual</a:t>
            </a:r>
          </a:p>
          <a:p>
            <a:pPr marL="0" indent="4763" eaLnBrk="1" hangingPunct="1">
              <a:buNone/>
            </a:pPr>
            <a:endParaRPr lang="en-US" sz="2800" dirty="0" smtClean="0">
              <a:latin typeface="+mj-lt"/>
            </a:endParaRPr>
          </a:p>
          <a:p>
            <a:pPr marL="0" indent="4763" eaLnBrk="1" hangingPunct="1">
              <a:buFont typeface="Wingdings" pitchFamily="2" charset="2"/>
              <a:buChar char="v"/>
            </a:pPr>
            <a:r>
              <a:rPr lang="en-US" sz="2800" dirty="0" smtClean="0">
                <a:latin typeface="+mj-lt"/>
              </a:rPr>
              <a:t>External –the person is forced into the behavior by outside events/causes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20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fade">
                                      <p:cBhvr>
                                        <p:cTn id="12" dur="2000"/>
                                        <p:tgtEl>
                                          <p:spTgt spid="71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2">
                                            <p:txEl>
                                              <p:pRg st="4" end="4"/>
                                            </p:txEl>
                                          </p:spTgt>
                                        </p:tgtEl>
                                        <p:attrNameLst>
                                          <p:attrName>style.visibility</p:attrName>
                                        </p:attrNameLst>
                                      </p:cBhvr>
                                      <p:to>
                                        <p:strVal val="visible"/>
                                      </p:to>
                                    </p:set>
                                    <p:animEffect transition="in" filter="fade">
                                      <p:cBhvr>
                                        <p:cTn id="17" dur="20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Determinants of Attribution</a:t>
            </a:r>
          </a:p>
        </p:txBody>
      </p:sp>
      <p:sp>
        <p:nvSpPr>
          <p:cNvPr id="9219" name="Rectangle 3"/>
          <p:cNvSpPr>
            <a:spLocks noGrp="1" noChangeArrowheads="1"/>
          </p:cNvSpPr>
          <p:nvPr>
            <p:ph idx="1"/>
          </p:nvPr>
        </p:nvSpPr>
        <p:spPr>
          <a:xfrm>
            <a:off x="398463" y="1676400"/>
            <a:ext cx="8347075" cy="4419600"/>
          </a:xfrm>
        </p:spPr>
        <p:txBody>
          <a:bodyPr>
            <a:normAutofit/>
          </a:bodyPr>
          <a:lstStyle/>
          <a:p>
            <a:pPr marL="609600" indent="-609600" eaLnBrk="1" hangingPunct="1">
              <a:lnSpc>
                <a:spcPct val="90000"/>
              </a:lnSpc>
              <a:spcAft>
                <a:spcPts val="1200"/>
              </a:spcAft>
              <a:buFont typeface="Wingdings" pitchFamily="2" charset="2"/>
              <a:buChar char="v"/>
            </a:pPr>
            <a:r>
              <a:rPr lang="en-US" sz="2800" i="1" dirty="0" smtClean="0">
                <a:latin typeface="+mj-lt"/>
              </a:rPr>
              <a:t>Consensus</a:t>
            </a:r>
            <a:r>
              <a:rPr lang="en-US" sz="2800" dirty="0" smtClean="0">
                <a:latin typeface="+mj-lt"/>
              </a:rPr>
              <a:t> – does everyone who faces a similar situation respond in the same way as the individual did</a:t>
            </a:r>
          </a:p>
          <a:p>
            <a:pPr marL="609600" indent="-609600" eaLnBrk="1" hangingPunct="1">
              <a:lnSpc>
                <a:spcPct val="90000"/>
              </a:lnSpc>
              <a:spcAft>
                <a:spcPts val="1200"/>
              </a:spcAft>
              <a:buFont typeface="Wingdings" pitchFamily="2" charset="2"/>
              <a:buChar char="v"/>
            </a:pPr>
            <a:r>
              <a:rPr lang="en-US" sz="2800" i="1" dirty="0" smtClean="0">
                <a:latin typeface="+mj-lt"/>
              </a:rPr>
              <a:t>Consistency</a:t>
            </a:r>
            <a:r>
              <a:rPr lang="en-US" sz="2800" dirty="0" smtClean="0">
                <a:latin typeface="+mj-lt"/>
              </a:rPr>
              <a:t> – does the person respond the same way over time</a:t>
            </a:r>
          </a:p>
          <a:p>
            <a:pPr marL="609600" indent="-609600">
              <a:lnSpc>
                <a:spcPct val="90000"/>
              </a:lnSpc>
              <a:spcAft>
                <a:spcPts val="1200"/>
              </a:spcAft>
              <a:buFont typeface="Wingdings" pitchFamily="2" charset="2"/>
              <a:buChar char="v"/>
            </a:pPr>
            <a:r>
              <a:rPr lang="en-US" sz="2800" i="1" dirty="0" smtClean="0">
                <a:latin typeface="+mj-lt"/>
              </a:rPr>
              <a:t>Distinctiveness</a:t>
            </a:r>
            <a:r>
              <a:rPr lang="en-US" sz="2800" dirty="0" smtClean="0">
                <a:latin typeface="+mj-lt"/>
              </a:rPr>
              <a:t> – whether an individual displays different behaviors in different situations </a:t>
            </a:r>
            <a:r>
              <a:rPr lang="en-US" sz="2800" i="1" dirty="0" smtClean="0">
                <a:latin typeface="+mj-lt"/>
              </a:rPr>
              <a:t>(the uniqueness of the act)</a:t>
            </a:r>
          </a:p>
          <a:p>
            <a:pPr marL="609600" indent="-609600" eaLnBrk="1" hangingPunct="1">
              <a:lnSpc>
                <a:spcPct val="90000"/>
              </a:lnSpc>
              <a:spcAft>
                <a:spcPts val="1200"/>
              </a:spcAft>
              <a:buNone/>
            </a:pPr>
            <a:endParaRPr lang="en-US" sz="28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dow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dow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down)">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Determination of Attribution</a:t>
            </a:r>
          </a:p>
        </p:txBody>
      </p:sp>
      <p:pic>
        <p:nvPicPr>
          <p:cNvPr id="10244" name="Picture 5"/>
          <p:cNvPicPr>
            <a:picLocks noChangeAspect="1" noChangeArrowheads="1"/>
          </p:cNvPicPr>
          <p:nvPr/>
        </p:nvPicPr>
        <p:blipFill>
          <a:blip r:embed="rId2"/>
          <a:srcRect/>
          <a:stretch>
            <a:fillRect/>
          </a:stretch>
        </p:blipFill>
        <p:spPr bwMode="auto">
          <a:xfrm>
            <a:off x="457200" y="1295400"/>
            <a:ext cx="8288338" cy="4864100"/>
          </a:xfrm>
          <a:prstGeom prst="rect">
            <a:avLst/>
          </a:prstGeom>
          <a:noFill/>
          <a:ln w="15875">
            <a:solidFill>
              <a:schemeClr val="accent4">
                <a:lumMod val="10000"/>
              </a:schemeClr>
            </a:solidFill>
            <a:miter lim="800000"/>
            <a:headEnd/>
            <a:tailEnd/>
          </a:ln>
          <a:effectLst>
            <a:outerShdw blurRad="50800" dist="76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Attribution</a:t>
            </a:r>
            <a:endParaRPr lang="en-US" dirty="0"/>
          </a:p>
        </p:txBody>
      </p:sp>
      <p:sp>
        <p:nvSpPr>
          <p:cNvPr id="3" name="Rectangle 2"/>
          <p:cNvSpPr/>
          <p:nvPr/>
        </p:nvSpPr>
        <p:spPr>
          <a:xfrm>
            <a:off x="152400" y="1600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No one else complains</a:t>
            </a:r>
          </a:p>
          <a:p>
            <a:pPr algn="ctr"/>
            <a:r>
              <a:rPr lang="en-US" dirty="0" smtClean="0">
                <a:latin typeface="Times New Roman" pitchFamily="18" charset="0"/>
                <a:cs typeface="Times New Roman" pitchFamily="18" charset="0"/>
              </a:rPr>
              <a:t>(Consensus-Low)</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514600" y="1600200"/>
            <a:ext cx="595313" cy="738187"/>
          </a:xfrm>
          <a:prstGeom prst="rect">
            <a:avLst/>
          </a:prstGeom>
          <a:noFill/>
          <a:ln w="9525">
            <a:noFill/>
            <a:miter lim="800000"/>
            <a:headEnd/>
            <a:tailEnd/>
          </a:ln>
          <a:effectLst/>
        </p:spPr>
      </p:pic>
      <p:sp>
        <p:nvSpPr>
          <p:cNvPr id="7" name="Rectangle 6"/>
          <p:cNvSpPr/>
          <p:nvPr/>
        </p:nvSpPr>
        <p:spPr>
          <a:xfrm>
            <a:off x="6096000" y="16764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This person also complains in other settings</a:t>
            </a:r>
          </a:p>
          <a:p>
            <a:pPr algn="ctr"/>
            <a:r>
              <a:rPr lang="en-US" dirty="0" smtClean="0">
                <a:latin typeface="Times New Roman" pitchFamily="18" charset="0"/>
                <a:cs typeface="Times New Roman" pitchFamily="18" charset="0"/>
              </a:rPr>
              <a:t>(Distinctiveness -Low)</a:t>
            </a:r>
            <a:endParaRPr lang="en-US" dirty="0">
              <a:latin typeface="Times New Roman" pitchFamily="18" charset="0"/>
              <a:cs typeface="Times New Roman" pitchFamily="18" charset="0"/>
            </a:endParaRPr>
          </a:p>
        </p:txBody>
      </p:sp>
      <p:sp>
        <p:nvSpPr>
          <p:cNvPr id="8" name="Rectangle 7"/>
          <p:cNvSpPr/>
          <p:nvPr/>
        </p:nvSpPr>
        <p:spPr>
          <a:xfrm>
            <a:off x="3048000" y="1600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This person always complains in the restaurant</a:t>
            </a:r>
          </a:p>
          <a:p>
            <a:pPr algn="ctr"/>
            <a:r>
              <a:rPr lang="en-US" dirty="0" smtClean="0">
                <a:latin typeface="Times New Roman" pitchFamily="18" charset="0"/>
                <a:cs typeface="Times New Roman" pitchFamily="18" charset="0"/>
              </a:rPr>
              <a:t>(Consistency-high)</a:t>
            </a:r>
            <a:endParaRPr lang="en-US" dirty="0">
              <a:latin typeface="Times New Roman" pitchFamily="18" charset="0"/>
              <a:cs typeface="Times New Roman" pitchFamily="18" charset="0"/>
            </a:endParaRPr>
          </a:p>
        </p:txBody>
      </p:sp>
      <p:pic>
        <p:nvPicPr>
          <p:cNvPr id="9" name="Picture 3"/>
          <p:cNvPicPr>
            <a:picLocks noChangeAspect="1" noChangeArrowheads="1"/>
          </p:cNvPicPr>
          <p:nvPr/>
        </p:nvPicPr>
        <p:blipFill>
          <a:blip r:embed="rId2" cstate="print"/>
          <a:srcRect/>
          <a:stretch>
            <a:fillRect/>
          </a:stretch>
        </p:blipFill>
        <p:spPr bwMode="auto">
          <a:xfrm>
            <a:off x="5486400" y="1600200"/>
            <a:ext cx="595313" cy="738187"/>
          </a:xfrm>
          <a:prstGeom prst="rect">
            <a:avLst/>
          </a:prstGeom>
          <a:noFill/>
          <a:ln w="9525">
            <a:noFill/>
            <a:miter lim="800000"/>
            <a:headEnd/>
            <a:tailEnd/>
          </a:ln>
          <a:effectLst/>
        </p:spPr>
      </p:pic>
      <p:sp>
        <p:nvSpPr>
          <p:cNvPr id="10" name="Down Arrow 9"/>
          <p:cNvSpPr/>
          <p:nvPr/>
        </p:nvSpPr>
        <p:spPr>
          <a:xfrm>
            <a:off x="6934200" y="2819400"/>
            <a:ext cx="484632"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72200" y="41148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He/she complained because he/ she is difficult to please</a:t>
            </a:r>
          </a:p>
          <a:p>
            <a:pPr algn="ctr"/>
            <a:r>
              <a:rPr lang="en-US" dirty="0" smtClean="0">
                <a:latin typeface="Times New Roman" pitchFamily="18" charset="0"/>
                <a:cs typeface="Times New Roman" pitchFamily="18" charset="0"/>
              </a:rPr>
              <a:t>(Internal Attribution)</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Attribution</a:t>
            </a:r>
            <a:endParaRPr lang="en-US" dirty="0"/>
          </a:p>
        </p:txBody>
      </p:sp>
      <p:sp>
        <p:nvSpPr>
          <p:cNvPr id="3" name="Rectangle 2"/>
          <p:cNvSpPr/>
          <p:nvPr/>
        </p:nvSpPr>
        <p:spPr>
          <a:xfrm>
            <a:off x="152400" y="1600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Several others also complains</a:t>
            </a:r>
          </a:p>
          <a:p>
            <a:pPr algn="ctr"/>
            <a:r>
              <a:rPr lang="en-US" dirty="0" smtClean="0">
                <a:latin typeface="Times New Roman" pitchFamily="18" charset="0"/>
                <a:cs typeface="Times New Roman" pitchFamily="18" charset="0"/>
              </a:rPr>
              <a:t>(consensus-High)</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514600" y="1600200"/>
            <a:ext cx="595313" cy="738187"/>
          </a:xfrm>
          <a:prstGeom prst="rect">
            <a:avLst/>
          </a:prstGeom>
          <a:noFill/>
          <a:ln w="9525">
            <a:noFill/>
            <a:miter lim="800000"/>
            <a:headEnd/>
            <a:tailEnd/>
          </a:ln>
          <a:effectLst/>
        </p:spPr>
      </p:pic>
      <p:sp>
        <p:nvSpPr>
          <p:cNvPr id="7" name="Rectangle 6"/>
          <p:cNvSpPr/>
          <p:nvPr/>
        </p:nvSpPr>
        <p:spPr>
          <a:xfrm>
            <a:off x="6096000" y="16764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This person does not complain  complains in other settings</a:t>
            </a:r>
          </a:p>
          <a:p>
            <a:pPr algn="ctr"/>
            <a:r>
              <a:rPr lang="en-US" dirty="0" smtClean="0">
                <a:latin typeface="Times New Roman" pitchFamily="18" charset="0"/>
                <a:cs typeface="Times New Roman" pitchFamily="18" charset="0"/>
              </a:rPr>
              <a:t>(Distinctiveness -High)</a:t>
            </a:r>
            <a:endParaRPr lang="en-US" dirty="0">
              <a:latin typeface="Times New Roman" pitchFamily="18" charset="0"/>
              <a:cs typeface="Times New Roman" pitchFamily="18" charset="0"/>
            </a:endParaRPr>
          </a:p>
        </p:txBody>
      </p:sp>
      <p:sp>
        <p:nvSpPr>
          <p:cNvPr id="8" name="Rectangle 7"/>
          <p:cNvSpPr/>
          <p:nvPr/>
        </p:nvSpPr>
        <p:spPr>
          <a:xfrm>
            <a:off x="3048000" y="16002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This person always complains in the restaurant</a:t>
            </a:r>
          </a:p>
          <a:p>
            <a:pPr algn="ctr"/>
            <a:r>
              <a:rPr lang="en-US" dirty="0" smtClean="0">
                <a:latin typeface="Times New Roman" pitchFamily="18" charset="0"/>
                <a:cs typeface="Times New Roman" pitchFamily="18" charset="0"/>
              </a:rPr>
              <a:t>(consistency-high)</a:t>
            </a:r>
            <a:endParaRPr lang="en-US" dirty="0">
              <a:latin typeface="Times New Roman" pitchFamily="18" charset="0"/>
              <a:cs typeface="Times New Roman" pitchFamily="18" charset="0"/>
            </a:endParaRPr>
          </a:p>
        </p:txBody>
      </p:sp>
      <p:pic>
        <p:nvPicPr>
          <p:cNvPr id="9" name="Picture 3"/>
          <p:cNvPicPr>
            <a:picLocks noChangeAspect="1" noChangeArrowheads="1"/>
          </p:cNvPicPr>
          <p:nvPr/>
        </p:nvPicPr>
        <p:blipFill>
          <a:blip r:embed="rId2" cstate="print"/>
          <a:srcRect/>
          <a:stretch>
            <a:fillRect/>
          </a:stretch>
        </p:blipFill>
        <p:spPr bwMode="auto">
          <a:xfrm>
            <a:off x="5486400" y="1600200"/>
            <a:ext cx="595313" cy="738187"/>
          </a:xfrm>
          <a:prstGeom prst="rect">
            <a:avLst/>
          </a:prstGeom>
          <a:noFill/>
          <a:ln w="9525">
            <a:noFill/>
            <a:miter lim="800000"/>
            <a:headEnd/>
            <a:tailEnd/>
          </a:ln>
          <a:effectLst/>
        </p:spPr>
      </p:pic>
      <p:sp>
        <p:nvSpPr>
          <p:cNvPr id="10" name="Down Arrow 9"/>
          <p:cNvSpPr/>
          <p:nvPr/>
        </p:nvSpPr>
        <p:spPr>
          <a:xfrm>
            <a:off x="6934200" y="2819400"/>
            <a:ext cx="484632"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72200" y="41148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itchFamily="18" charset="0"/>
                <a:cs typeface="Times New Roman" pitchFamily="18" charset="0"/>
              </a:rPr>
              <a:t>He/she complained because restaurant is terrible</a:t>
            </a:r>
          </a:p>
          <a:p>
            <a:pPr algn="ctr"/>
            <a:r>
              <a:rPr lang="en-US" dirty="0" smtClean="0">
                <a:latin typeface="Times New Roman" pitchFamily="18" charset="0"/>
                <a:cs typeface="Times New Roman" pitchFamily="18" charset="0"/>
              </a:rPr>
              <a:t>(External Attribution)</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p:spPr>
        <p:txBody>
          <a:bodyPr/>
          <a:lstStyle/>
          <a:p>
            <a:r>
              <a:rPr lang="en-US" smtClean="0"/>
              <a:t>3-</a:t>
            </a:r>
            <a:fld id="{E0B83AEA-F338-4287-8799-C637280E5700}" type="slidenum">
              <a:rPr lang="en-US" smtClean="0"/>
              <a:pPr/>
              <a:t>19</a:t>
            </a:fld>
            <a:endParaRPr lang="en-US" smtClean="0"/>
          </a:p>
        </p:txBody>
      </p:sp>
      <p:sp>
        <p:nvSpPr>
          <p:cNvPr id="10243" name="Rectangle 2"/>
          <p:cNvSpPr>
            <a:spLocks noGrp="1" noChangeArrowheads="1"/>
          </p:cNvSpPr>
          <p:nvPr>
            <p:ph type="title"/>
          </p:nvPr>
        </p:nvSpPr>
        <p:spPr>
          <a:xfrm>
            <a:off x="533400" y="0"/>
            <a:ext cx="8382000" cy="1143000"/>
          </a:xfrm>
        </p:spPr>
        <p:txBody>
          <a:bodyPr/>
          <a:lstStyle/>
          <a:p>
            <a:pPr eaLnBrk="1" hangingPunct="1"/>
            <a:r>
              <a:rPr lang="en-US" dirty="0" smtClean="0"/>
              <a:t>Attribution Errors</a:t>
            </a:r>
          </a:p>
        </p:txBody>
      </p:sp>
      <p:sp>
        <p:nvSpPr>
          <p:cNvPr id="11267" name="Rectangle 3"/>
          <p:cNvSpPr>
            <a:spLocks noGrp="1" noChangeArrowheads="1"/>
          </p:cNvSpPr>
          <p:nvPr>
            <p:ph idx="1"/>
          </p:nvPr>
        </p:nvSpPr>
        <p:spPr>
          <a:xfrm>
            <a:off x="381000" y="1371600"/>
            <a:ext cx="8534400" cy="4419600"/>
          </a:xfrm>
        </p:spPr>
        <p:txBody>
          <a:bodyPr>
            <a:noAutofit/>
          </a:bodyPr>
          <a:lstStyle/>
          <a:p>
            <a:pPr eaLnBrk="1" hangingPunct="1">
              <a:defRPr/>
            </a:pPr>
            <a:r>
              <a:rPr lang="en-US" sz="2800" i="1" dirty="0" smtClean="0">
                <a:latin typeface="+mj-lt"/>
              </a:rPr>
              <a:t>Fundamental Attribution Error </a:t>
            </a:r>
            <a:endParaRPr lang="en-US" sz="2800" dirty="0" smtClean="0">
              <a:latin typeface="+mj-lt"/>
            </a:endParaRPr>
          </a:p>
          <a:p>
            <a:pPr marL="463550" lvl="1" indent="-6350" eaLnBrk="1" hangingPunct="1">
              <a:buFont typeface="Wingdings" pitchFamily="2" charset="2"/>
              <a:buNone/>
              <a:defRPr/>
            </a:pPr>
            <a:r>
              <a:rPr lang="en-US" sz="2800" dirty="0" smtClean="0">
                <a:latin typeface="+mj-lt"/>
              </a:rPr>
              <a:t>The tendency to underestimate the influence of external factors and overestimate that of internal factors.</a:t>
            </a:r>
          </a:p>
          <a:p>
            <a:pPr marL="463550" lvl="1" indent="-6350" eaLnBrk="1" hangingPunct="1">
              <a:buFont typeface="Wingdings" pitchFamily="2" charset="2"/>
              <a:buNone/>
              <a:defRPr/>
            </a:pPr>
            <a:endParaRPr lang="en-US" sz="2800" dirty="0" smtClean="0">
              <a:latin typeface="+mj-lt"/>
            </a:endParaRPr>
          </a:p>
          <a:p>
            <a:pPr eaLnBrk="1" hangingPunct="1">
              <a:defRPr/>
            </a:pPr>
            <a:r>
              <a:rPr lang="en-US" sz="2800" i="1" dirty="0" smtClean="0">
                <a:latin typeface="+mj-lt"/>
              </a:rPr>
              <a:t>Self-Serving Bias </a:t>
            </a:r>
            <a:endParaRPr lang="en-US" sz="2800" dirty="0" smtClean="0">
              <a:latin typeface="+mj-lt"/>
            </a:endParaRPr>
          </a:p>
          <a:p>
            <a:pPr indent="4763" eaLnBrk="1" hangingPunct="1">
              <a:buFontTx/>
              <a:buNone/>
              <a:defRPr/>
            </a:pPr>
            <a:r>
              <a:rPr lang="en-US" sz="2800" dirty="0" smtClean="0">
                <a:latin typeface="+mj-lt"/>
              </a:rPr>
              <a:t>Occurs when individuals overestimate their own (internal) influence on successes and overestimate the external influences on their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wipe(left)">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wipe(left)">
                                      <p:cBhvr>
                                        <p:cTn id="15" dur="500"/>
                                        <p:tgtEl>
                                          <p:spTgt spid="11267">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wipe(left)">
                                      <p:cBhvr>
                                        <p:cTn id="18"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dirty="0" smtClean="0"/>
              <a:t>Definition</a:t>
            </a:r>
            <a:endParaRPr lang="en-US" dirty="0"/>
          </a:p>
        </p:txBody>
      </p:sp>
      <p:sp>
        <p:nvSpPr>
          <p:cNvPr id="3" name="Content Placeholder 2"/>
          <p:cNvSpPr>
            <a:spLocks noGrp="1"/>
          </p:cNvSpPr>
          <p:nvPr>
            <p:ph sz="quarter" idx="1"/>
          </p:nvPr>
        </p:nvSpPr>
        <p:spPr>
          <a:xfrm>
            <a:off x="457200" y="1143000"/>
            <a:ext cx="8382000" cy="5638800"/>
          </a:xfrm>
        </p:spPr>
        <p:txBody>
          <a:bodyPr>
            <a:normAutofit/>
          </a:bodyPr>
          <a:lstStyle/>
          <a:p>
            <a:pPr marL="0" indent="0" algn="ctr">
              <a:buNone/>
            </a:pPr>
            <a:r>
              <a:rPr lang="en-US" sz="2400" dirty="0">
                <a:solidFill>
                  <a:srgbClr val="00B050"/>
                </a:solidFill>
                <a:latin typeface="+mj-lt"/>
                <a:cs typeface="Times New Roman" pitchFamily="18" charset="0"/>
              </a:rPr>
              <a:t> </a:t>
            </a:r>
            <a:r>
              <a:rPr lang="en-US" sz="2400" dirty="0" smtClean="0">
                <a:solidFill>
                  <a:srgbClr val="00B050"/>
                </a:solidFill>
                <a:latin typeface="+mj-lt"/>
                <a:cs typeface="Times New Roman" pitchFamily="18" charset="0"/>
              </a:rPr>
              <a:t>     “</a:t>
            </a:r>
            <a:r>
              <a:rPr lang="en-US" sz="2800" dirty="0" smtClean="0">
                <a:solidFill>
                  <a:srgbClr val="00B050"/>
                </a:solidFill>
                <a:latin typeface="+mj-lt"/>
                <a:cs typeface="Times New Roman" pitchFamily="18" charset="0"/>
              </a:rPr>
              <a:t>We don’t see things as they are; we see things as we are”</a:t>
            </a:r>
          </a:p>
          <a:p>
            <a:r>
              <a:rPr lang="en-US" sz="2400" dirty="0" smtClean="0">
                <a:latin typeface="+mj-lt"/>
                <a:cs typeface="Times New Roman" pitchFamily="18" charset="0"/>
              </a:rPr>
              <a:t>Perception in Organization</a:t>
            </a:r>
          </a:p>
          <a:p>
            <a:endParaRPr lang="en-US" sz="2400" dirty="0" smtClean="0">
              <a:latin typeface="+mj-lt"/>
              <a:cs typeface="Times New Roman" pitchFamily="18" charset="0"/>
            </a:endParaRPr>
          </a:p>
          <a:p>
            <a:pPr lvl="1"/>
            <a:r>
              <a:rPr lang="en-US" sz="2100" dirty="0" smtClean="0">
                <a:latin typeface="+mj-lt"/>
                <a:cs typeface="Times New Roman" pitchFamily="18" charset="0"/>
              </a:rPr>
              <a:t>A process by which individuals select, organize and interpret their sensory impressions in order to give meaning to their environment.</a:t>
            </a:r>
          </a:p>
          <a:p>
            <a:pPr lvl="1"/>
            <a:endParaRPr lang="en-US" sz="2100" dirty="0" smtClean="0">
              <a:latin typeface="+mj-lt"/>
              <a:cs typeface="Times New Roman" pitchFamily="18" charset="0"/>
            </a:endParaRPr>
          </a:p>
          <a:p>
            <a:pPr lvl="1">
              <a:spcBef>
                <a:spcPct val="50000"/>
              </a:spcBef>
            </a:pPr>
            <a:r>
              <a:rPr lang="en-US" sz="2100" dirty="0" smtClean="0">
                <a:latin typeface="+mj-lt"/>
                <a:cs typeface="Times New Roman" pitchFamily="18" charset="0"/>
              </a:rPr>
              <a:t>People’s behavior is based on their perception of what reality is, not on reality itself.</a:t>
            </a:r>
          </a:p>
          <a:p>
            <a:pPr lvl="1">
              <a:spcBef>
                <a:spcPct val="50000"/>
              </a:spcBef>
            </a:pPr>
            <a:endParaRPr lang="en-US" sz="2100" dirty="0" smtClean="0">
              <a:latin typeface="+mj-lt"/>
              <a:cs typeface="Times New Roman" pitchFamily="18" charset="0"/>
            </a:endParaRPr>
          </a:p>
          <a:p>
            <a:pPr lvl="1">
              <a:spcBef>
                <a:spcPct val="50000"/>
              </a:spcBef>
            </a:pPr>
            <a:r>
              <a:rPr lang="en-US" sz="2100" dirty="0" smtClean="0">
                <a:latin typeface="+mj-lt"/>
                <a:cs typeface="Times New Roman" pitchFamily="18" charset="0"/>
              </a:rPr>
              <a:t>The world as it is perceived is the world that is behaviorally important.</a:t>
            </a:r>
          </a:p>
          <a:p>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3600" dirty="0" smtClean="0"/>
              <a:t>Shortcuts Used in Judging Others</a:t>
            </a:r>
          </a:p>
        </p:txBody>
      </p:sp>
      <p:sp>
        <p:nvSpPr>
          <p:cNvPr id="12291" name="Rectangle 3"/>
          <p:cNvSpPr>
            <a:spLocks noGrp="1" noChangeArrowheads="1"/>
          </p:cNvSpPr>
          <p:nvPr>
            <p:ph idx="1"/>
          </p:nvPr>
        </p:nvSpPr>
        <p:spPr>
          <a:xfrm>
            <a:off x="398463" y="1600200"/>
            <a:ext cx="8347075" cy="5257800"/>
          </a:xfrm>
        </p:spPr>
        <p:txBody>
          <a:bodyPr/>
          <a:lstStyle/>
          <a:p>
            <a:pPr eaLnBrk="1" hangingPunct="1">
              <a:lnSpc>
                <a:spcPct val="90000"/>
              </a:lnSpc>
              <a:spcAft>
                <a:spcPts val="1200"/>
              </a:spcAft>
            </a:pPr>
            <a:r>
              <a:rPr lang="en-US" sz="2400" b="1" dirty="0" smtClean="0">
                <a:latin typeface="+mj-lt"/>
              </a:rPr>
              <a:t>Selective Perception </a:t>
            </a:r>
            <a:r>
              <a:rPr lang="en-US" sz="2400" dirty="0" smtClean="0">
                <a:latin typeface="+mj-lt"/>
              </a:rPr>
              <a:t>– a perceptual filtering process based on interests, background, and attitude.  May allow observers to draw unwarranted conclusions from an ambiguous situation.</a:t>
            </a:r>
          </a:p>
          <a:p>
            <a:pPr eaLnBrk="1" hangingPunct="1">
              <a:lnSpc>
                <a:spcPct val="90000"/>
              </a:lnSpc>
              <a:spcAft>
                <a:spcPts val="1200"/>
              </a:spcAft>
            </a:pPr>
            <a:r>
              <a:rPr lang="en-US" sz="2400" b="1" dirty="0" smtClean="0">
                <a:latin typeface="+mj-lt"/>
              </a:rPr>
              <a:t>Halo Effect </a:t>
            </a:r>
            <a:r>
              <a:rPr lang="en-US" sz="2400" dirty="0" smtClean="0">
                <a:latin typeface="+mj-lt"/>
              </a:rPr>
              <a:t>– drawing a general impression based on a single characteristic.</a:t>
            </a:r>
          </a:p>
          <a:p>
            <a:pPr eaLnBrk="1" hangingPunct="1">
              <a:lnSpc>
                <a:spcPct val="90000"/>
              </a:lnSpc>
              <a:spcAft>
                <a:spcPts val="1200"/>
              </a:spcAft>
            </a:pPr>
            <a:r>
              <a:rPr lang="en-US" sz="2400" b="1" dirty="0" smtClean="0">
                <a:latin typeface="+mj-lt"/>
              </a:rPr>
              <a:t>Similar to Me Effect: </a:t>
            </a:r>
            <a:r>
              <a:rPr lang="en-US" sz="2400" dirty="0" smtClean="0">
                <a:latin typeface="+mj-lt"/>
              </a:rPr>
              <a:t>If you like me, you must be pretty Good</a:t>
            </a:r>
          </a:p>
          <a:p>
            <a:pPr eaLnBrk="1" hangingPunct="1">
              <a:lnSpc>
                <a:spcPct val="90000"/>
              </a:lnSpc>
              <a:spcAft>
                <a:spcPts val="1200"/>
              </a:spcAft>
            </a:pPr>
            <a:r>
              <a:rPr lang="en-US" sz="2400" b="1" dirty="0" smtClean="0">
                <a:latin typeface="+mj-lt"/>
              </a:rPr>
              <a:t>Stereotyping</a:t>
            </a:r>
            <a:r>
              <a:rPr lang="en-US" sz="2400" dirty="0" smtClean="0">
                <a:latin typeface="+mj-lt"/>
              </a:rPr>
              <a:t> – judging someone on the basis of the perception of the group to which they belong.</a:t>
            </a:r>
          </a:p>
        </p:txBody>
      </p:sp>
    </p:spTree>
    <p:extLst>
      <p:ext uri="{BB962C8B-B14F-4D97-AF65-F5344CB8AC3E}">
        <p14:creationId xmlns:p14="http://schemas.microsoft.com/office/powerpoint/2010/main" val="21154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Group Discussion </a:t>
            </a:r>
            <a:endParaRPr lang="en-US" sz="4000" dirty="0"/>
          </a:p>
        </p:txBody>
      </p:sp>
      <p:sp>
        <p:nvSpPr>
          <p:cNvPr id="3" name="Content Placeholder 2"/>
          <p:cNvSpPr>
            <a:spLocks noGrp="1"/>
          </p:cNvSpPr>
          <p:nvPr>
            <p:ph sz="quarter" idx="1"/>
          </p:nvPr>
        </p:nvSpPr>
        <p:spPr>
          <a:xfrm>
            <a:off x="533400" y="1600200"/>
            <a:ext cx="8229600" cy="4937760"/>
          </a:xfrm>
        </p:spPr>
        <p:txBody>
          <a:bodyPr>
            <a:normAutofit/>
          </a:bodyPr>
          <a:lstStyle/>
          <a:p>
            <a:r>
              <a:rPr lang="en-US" sz="3600" dirty="0"/>
              <a:t>Are Women CEOs/ Leaders/ Bosses Perceived Differently Than </a:t>
            </a:r>
            <a:r>
              <a:rPr lang="en-US" sz="3600" dirty="0" smtClean="0"/>
              <a:t>Men</a:t>
            </a:r>
          </a:p>
          <a:p>
            <a:endParaRPr lang="en-US" sz="3600" dirty="0"/>
          </a:p>
          <a:p>
            <a:r>
              <a:rPr lang="en-US" sz="3600" dirty="0" smtClean="0"/>
              <a:t>Why do we have very few women CEO’s</a:t>
            </a:r>
            <a:endParaRPr lang="en-US" sz="3600" dirty="0"/>
          </a:p>
        </p:txBody>
      </p:sp>
    </p:spTree>
    <p:extLst>
      <p:ext uri="{BB962C8B-B14F-4D97-AF65-F5344CB8AC3E}">
        <p14:creationId xmlns:p14="http://schemas.microsoft.com/office/powerpoint/2010/main" val="105707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pPr algn="ctr" eaLnBrk="1" hangingPunct="1"/>
            <a:r>
              <a:rPr lang="en-US" sz="3600" dirty="0" smtClean="0"/>
              <a:t>Possible Link Between Perception and Decision Making</a:t>
            </a:r>
          </a:p>
        </p:txBody>
      </p:sp>
      <p:sp>
        <p:nvSpPr>
          <p:cNvPr id="13315" name="Rectangle 3"/>
          <p:cNvSpPr>
            <a:spLocks noGrp="1" noChangeArrowheads="1"/>
          </p:cNvSpPr>
          <p:nvPr>
            <p:ph idx="1"/>
          </p:nvPr>
        </p:nvSpPr>
        <p:spPr>
          <a:xfrm>
            <a:off x="457200" y="1371600"/>
            <a:ext cx="8458200" cy="4114800"/>
          </a:xfrm>
        </p:spPr>
        <p:txBody>
          <a:bodyPr/>
          <a:lstStyle/>
          <a:p>
            <a:pPr marL="0" indent="4763" algn="ctr" eaLnBrk="1" hangingPunct="1">
              <a:spcAft>
                <a:spcPts val="1200"/>
              </a:spcAft>
              <a:buFontTx/>
              <a:buNone/>
              <a:defRPr/>
            </a:pPr>
            <a:endParaRPr lang="en-US" sz="3200" dirty="0" smtClean="0">
              <a:latin typeface="+mj-lt"/>
            </a:endParaRPr>
          </a:p>
          <a:p>
            <a:pPr marL="0" indent="4763" algn="ctr" eaLnBrk="1" hangingPunct="1">
              <a:spcAft>
                <a:spcPts val="1200"/>
              </a:spcAft>
              <a:buFontTx/>
              <a:buNone/>
              <a:defRPr/>
            </a:pPr>
            <a:endParaRPr lang="en-US" sz="3200" dirty="0">
              <a:latin typeface="+mj-lt"/>
            </a:endParaRPr>
          </a:p>
          <a:p>
            <a:pPr marL="0" indent="4763" algn="ctr" eaLnBrk="1" hangingPunct="1">
              <a:spcAft>
                <a:spcPts val="1200"/>
              </a:spcAft>
              <a:buFontTx/>
              <a:buNone/>
              <a:defRPr/>
            </a:pPr>
            <a:r>
              <a:rPr lang="en-US" sz="3200" dirty="0" smtClean="0">
                <a:latin typeface="+mj-lt"/>
              </a:rPr>
              <a:t>Decision making occurs as a reaction to a perceived problem</a:t>
            </a:r>
          </a:p>
          <a:p>
            <a:pPr marL="0" indent="4763" algn="ctr" eaLnBrk="1" hangingPunct="1">
              <a:spcAft>
                <a:spcPts val="1200"/>
              </a:spcAft>
              <a:buFontTx/>
              <a:buNone/>
              <a:defRPr/>
            </a:pPr>
            <a:endParaRPr lang="en-US" sz="3200" dirty="0" smtClean="0">
              <a:latin typeface="+mj-lt"/>
            </a:endParaRPr>
          </a:p>
          <a:p>
            <a:pPr eaLnBrk="1" hangingPunct="1">
              <a:defRPr/>
            </a:pPr>
            <a:endParaRPr lang="en-US" sz="2800" dirty="0"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z="3600" smtClean="0"/>
              <a:t>Rational Decision-Making Model</a:t>
            </a:r>
          </a:p>
        </p:txBody>
      </p:sp>
      <p:sp>
        <p:nvSpPr>
          <p:cNvPr id="5" name="Content Placeholder 4"/>
          <p:cNvSpPr>
            <a:spLocks noGrp="1"/>
          </p:cNvSpPr>
          <p:nvPr>
            <p:ph idx="1"/>
          </p:nvPr>
        </p:nvSpPr>
        <p:spPr>
          <a:xfrm>
            <a:off x="1752600" y="1524000"/>
            <a:ext cx="6992938" cy="3657600"/>
          </a:xfrm>
        </p:spPr>
        <p:txBody>
          <a:bodyPr>
            <a:normAutofit/>
          </a:bodyPr>
          <a:lstStyle/>
          <a:p>
            <a:pPr marL="514350" indent="-514350" eaLnBrk="1" hangingPunct="1">
              <a:buFontTx/>
              <a:buAutoNum type="arabicPeriod"/>
            </a:pPr>
            <a:r>
              <a:rPr lang="en-US" sz="2800" dirty="0" smtClean="0">
                <a:latin typeface="+mj-lt"/>
              </a:rPr>
              <a:t>Define the problem.</a:t>
            </a:r>
          </a:p>
          <a:p>
            <a:pPr marL="514350" indent="-514350" eaLnBrk="1" hangingPunct="1">
              <a:buFontTx/>
              <a:buAutoNum type="arabicPeriod"/>
            </a:pPr>
            <a:r>
              <a:rPr lang="en-US" sz="2800" dirty="0" smtClean="0">
                <a:latin typeface="+mj-lt"/>
              </a:rPr>
              <a:t>Identify the decision criteria.</a:t>
            </a:r>
          </a:p>
          <a:p>
            <a:pPr marL="514350" indent="-514350" eaLnBrk="1" hangingPunct="1">
              <a:buFontTx/>
              <a:buAutoNum type="arabicPeriod"/>
            </a:pPr>
            <a:r>
              <a:rPr lang="en-US" sz="2800" dirty="0" smtClean="0">
                <a:latin typeface="+mj-lt"/>
              </a:rPr>
              <a:t>Allocate weights to the criteria.</a:t>
            </a:r>
          </a:p>
          <a:p>
            <a:pPr marL="514350" indent="-514350" eaLnBrk="1" hangingPunct="1">
              <a:buFontTx/>
              <a:buAutoNum type="arabicPeriod"/>
            </a:pPr>
            <a:r>
              <a:rPr lang="en-US" sz="2800" dirty="0" smtClean="0">
                <a:latin typeface="+mj-lt"/>
              </a:rPr>
              <a:t>Develop the alternatives.</a:t>
            </a:r>
          </a:p>
          <a:p>
            <a:pPr marL="514350" indent="-514350" eaLnBrk="1" hangingPunct="1">
              <a:buFontTx/>
              <a:buAutoNum type="arabicPeriod"/>
            </a:pPr>
            <a:r>
              <a:rPr lang="en-US" sz="2800" dirty="0" smtClean="0">
                <a:latin typeface="+mj-lt"/>
              </a:rPr>
              <a:t>Evaluate the alternatives.</a:t>
            </a:r>
          </a:p>
          <a:p>
            <a:pPr marL="514350" indent="-514350" eaLnBrk="1" hangingPunct="1">
              <a:buFontTx/>
              <a:buAutoNum type="arabicPeriod"/>
            </a:pPr>
            <a:r>
              <a:rPr lang="en-US" sz="2800" dirty="0" smtClean="0">
                <a:latin typeface="+mj-lt"/>
              </a:rPr>
              <a:t>Select the best alternative.</a:t>
            </a:r>
          </a:p>
        </p:txBody>
      </p:sp>
      <p:sp>
        <p:nvSpPr>
          <p:cNvPr id="7" name="TextBox 6"/>
          <p:cNvSpPr txBox="1">
            <a:spLocks noChangeArrowheads="1"/>
          </p:cNvSpPr>
          <p:nvPr/>
        </p:nvSpPr>
        <p:spPr bwMode="auto">
          <a:xfrm>
            <a:off x="914400" y="5181600"/>
            <a:ext cx="7543800" cy="369332"/>
          </a:xfrm>
          <a:prstGeom prst="rect">
            <a:avLst/>
          </a:prstGeom>
          <a:noFill/>
          <a:ln w="9525">
            <a:noFill/>
            <a:miter lim="800000"/>
            <a:headEnd/>
            <a:tailEnd/>
          </a:ln>
        </p:spPr>
        <p:txBody>
          <a:bodyPr wrap="square">
            <a:spAutoFit/>
          </a:bodyPr>
          <a:lstStyle/>
          <a:p>
            <a:r>
              <a:rPr lang="en-US" b="1" dirty="0">
                <a:solidFill>
                  <a:srgbClr val="A50021"/>
                </a:solidFill>
                <a:latin typeface="+mj-lt"/>
              </a:rPr>
              <a:t>Seldom actually used: more of a goal than a practical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0"/>
                            </p:stCondLst>
                            <p:childTnLst>
                              <p:par>
                                <p:cTn id="28" presetID="3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800" decel="100000"/>
                                        <p:tgtEl>
                                          <p:spTgt spid="7"/>
                                        </p:tgtEl>
                                      </p:cBhvr>
                                    </p:animEffect>
                                    <p:anim calcmode="lin" valueType="num">
                                      <p:cBhvr>
                                        <p:cTn id="31" dur="800" decel="100000" fill="hold"/>
                                        <p:tgtEl>
                                          <p:spTgt spid="7"/>
                                        </p:tgtEl>
                                        <p:attrNameLst>
                                          <p:attrName>style.rotation</p:attrName>
                                        </p:attrNameLst>
                                      </p:cBhvr>
                                      <p:tavLst>
                                        <p:tav tm="0">
                                          <p:val>
                                            <p:fltVal val="-90"/>
                                          </p:val>
                                        </p:tav>
                                        <p:tav tm="100000">
                                          <p:val>
                                            <p:fltVal val="0"/>
                                          </p:val>
                                        </p:tav>
                                      </p:tavLst>
                                    </p:anim>
                                    <p:anim calcmode="lin" valueType="num">
                                      <p:cBhvr>
                                        <p:cTn id="32" dur="800" decel="100000" fill="hold"/>
                                        <p:tgtEl>
                                          <p:spTgt spid="7"/>
                                        </p:tgtEl>
                                        <p:attrNameLst>
                                          <p:attrName>ppt_x</p:attrName>
                                        </p:attrNameLst>
                                      </p:cBhvr>
                                      <p:tavLst>
                                        <p:tav tm="0">
                                          <p:val>
                                            <p:strVal val="#ppt_x+0.4"/>
                                          </p:val>
                                        </p:tav>
                                        <p:tav tm="100000">
                                          <p:val>
                                            <p:strVal val="#ppt_x-0.05"/>
                                          </p:val>
                                        </p:tav>
                                      </p:tavLst>
                                    </p:anim>
                                    <p:anim calcmode="lin" valueType="num">
                                      <p:cBhvr>
                                        <p:cTn id="33" dur="800" decel="100000" fill="hold"/>
                                        <p:tgtEl>
                                          <p:spTgt spid="7"/>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Assumptions of the Model</a:t>
            </a:r>
          </a:p>
        </p:txBody>
      </p:sp>
      <p:sp>
        <p:nvSpPr>
          <p:cNvPr id="14340" name="Rectangle 3"/>
          <p:cNvSpPr>
            <a:spLocks noGrp="1" noChangeArrowheads="1"/>
          </p:cNvSpPr>
          <p:nvPr>
            <p:ph idx="1"/>
          </p:nvPr>
        </p:nvSpPr>
        <p:spPr>
          <a:xfrm>
            <a:off x="914400" y="1524000"/>
            <a:ext cx="7813675" cy="4114800"/>
          </a:xfrm>
        </p:spPr>
        <p:txBody>
          <a:bodyPr>
            <a:normAutofit/>
          </a:bodyPr>
          <a:lstStyle/>
          <a:p>
            <a:pPr eaLnBrk="1" hangingPunct="1"/>
            <a:r>
              <a:rPr lang="en-US" sz="2800" dirty="0" smtClean="0">
                <a:latin typeface="+mj-lt"/>
              </a:rPr>
              <a:t>Complete knowledge of the situation</a:t>
            </a:r>
          </a:p>
          <a:p>
            <a:pPr eaLnBrk="1" hangingPunct="1"/>
            <a:endParaRPr lang="en-US" sz="2800" dirty="0" smtClean="0">
              <a:latin typeface="+mj-lt"/>
            </a:endParaRPr>
          </a:p>
          <a:p>
            <a:pPr eaLnBrk="1" hangingPunct="1"/>
            <a:r>
              <a:rPr lang="en-US" sz="2800" dirty="0" smtClean="0">
                <a:latin typeface="+mj-lt"/>
              </a:rPr>
              <a:t>All relevant options are known in an unbiased manner</a:t>
            </a:r>
          </a:p>
          <a:p>
            <a:pPr eaLnBrk="1" hangingPunct="1"/>
            <a:endParaRPr lang="en-US" sz="2800" dirty="0" smtClean="0">
              <a:latin typeface="+mj-lt"/>
            </a:endParaRPr>
          </a:p>
          <a:p>
            <a:pPr eaLnBrk="1" hangingPunct="1"/>
            <a:r>
              <a:rPr lang="en-US" sz="2800" dirty="0" smtClean="0">
                <a:latin typeface="+mj-lt"/>
              </a:rPr>
              <a:t>The decision-maker seeks the highest utility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p:spPr>
        <p:txBody>
          <a:bodyPr/>
          <a:lstStyle/>
          <a:p>
            <a:r>
              <a:rPr lang="en-US" smtClean="0"/>
              <a:t>3-</a:t>
            </a:r>
            <a:fld id="{9380E843-10E9-4D0C-BE70-03C252EF85DC}" type="slidenum">
              <a:rPr lang="en-US" smtClean="0"/>
              <a:pPr/>
              <a:t>25</a:t>
            </a:fld>
            <a:endParaRPr lang="en-US" smtClean="0"/>
          </a:p>
        </p:txBody>
      </p:sp>
      <p:sp>
        <p:nvSpPr>
          <p:cNvPr id="15363" name="Rectangle 2"/>
          <p:cNvSpPr>
            <a:spLocks noGrp="1" noChangeArrowheads="1"/>
          </p:cNvSpPr>
          <p:nvPr>
            <p:ph type="title"/>
          </p:nvPr>
        </p:nvSpPr>
        <p:spPr/>
        <p:txBody>
          <a:bodyPr/>
          <a:lstStyle/>
          <a:p>
            <a:pPr eaLnBrk="1" hangingPunct="1"/>
            <a:r>
              <a:rPr lang="en-US" smtClean="0"/>
              <a:t>Bounded Rationality</a:t>
            </a:r>
          </a:p>
        </p:txBody>
      </p:sp>
      <p:sp>
        <p:nvSpPr>
          <p:cNvPr id="18435" name="Rectangle 3"/>
          <p:cNvSpPr>
            <a:spLocks noGrp="1" noChangeArrowheads="1"/>
          </p:cNvSpPr>
          <p:nvPr>
            <p:ph idx="1"/>
          </p:nvPr>
        </p:nvSpPr>
        <p:spPr>
          <a:xfrm>
            <a:off x="398463" y="1600200"/>
            <a:ext cx="8347075" cy="4495800"/>
          </a:xfrm>
        </p:spPr>
        <p:txBody>
          <a:bodyPr>
            <a:normAutofit fontScale="92500" lnSpcReduction="10000"/>
          </a:bodyPr>
          <a:lstStyle/>
          <a:p>
            <a:r>
              <a:rPr lang="en-US" sz="2800" dirty="0" smtClean="0">
                <a:latin typeface="+mj-lt"/>
              </a:rPr>
              <a:t>The limited information-processing capability of human beings makes it impossible to assimilate and understand all the information necessary to optimize</a:t>
            </a:r>
          </a:p>
          <a:p>
            <a:endParaRPr lang="en-US" sz="1000" dirty="0" smtClean="0">
              <a:latin typeface="+mj-lt"/>
            </a:endParaRPr>
          </a:p>
          <a:p>
            <a:r>
              <a:rPr lang="en-US" sz="2800" dirty="0" smtClean="0">
                <a:latin typeface="+mj-lt"/>
              </a:rPr>
              <a:t>So people seek solutions that are satisfactory and sufficient, rather than optimal (they “satisfice”)</a:t>
            </a:r>
          </a:p>
          <a:p>
            <a:endParaRPr lang="en-US" sz="1000" dirty="0" smtClean="0">
              <a:latin typeface="+mj-lt"/>
            </a:endParaRPr>
          </a:p>
          <a:p>
            <a:r>
              <a:rPr lang="en-US" sz="2800" dirty="0" smtClean="0">
                <a:latin typeface="+mj-lt"/>
              </a:rPr>
              <a:t>Bounded rationality is constructing simplified models that extract the essential features from problems without capturing all their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fade">
                                      <p:cBhvr>
                                        <p:cTn id="12" dur="20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fade">
                                      <p:cBhvr>
                                        <p:cTn id="17" dur="20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p:spPr>
        <p:txBody>
          <a:bodyPr/>
          <a:lstStyle/>
          <a:p>
            <a:r>
              <a:rPr lang="en-US" smtClean="0"/>
              <a:t>3-</a:t>
            </a:r>
            <a:fld id="{4B809D2B-50D9-4C02-B38F-45FD2B306749}" type="slidenum">
              <a:rPr lang="en-US" smtClean="0"/>
              <a:pPr/>
              <a:t>26</a:t>
            </a:fld>
            <a:endParaRPr lang="en-US" smtClean="0"/>
          </a:p>
        </p:txBody>
      </p:sp>
      <p:sp>
        <p:nvSpPr>
          <p:cNvPr id="16387" name="Title 1"/>
          <p:cNvSpPr>
            <a:spLocks noGrp="1"/>
          </p:cNvSpPr>
          <p:nvPr>
            <p:ph type="title"/>
          </p:nvPr>
        </p:nvSpPr>
        <p:spPr/>
        <p:txBody>
          <a:bodyPr/>
          <a:lstStyle/>
          <a:p>
            <a:pPr eaLnBrk="1" hangingPunct="1"/>
            <a:r>
              <a:rPr lang="en-US" smtClean="0"/>
              <a:t>Decision Making in Bounded Rationality</a:t>
            </a:r>
          </a:p>
        </p:txBody>
      </p:sp>
      <p:sp>
        <p:nvSpPr>
          <p:cNvPr id="16388" name="Content Placeholder 2"/>
          <p:cNvSpPr>
            <a:spLocks noGrp="1"/>
          </p:cNvSpPr>
          <p:nvPr>
            <p:ph idx="1"/>
          </p:nvPr>
        </p:nvSpPr>
        <p:spPr>
          <a:xfrm>
            <a:off x="398463" y="1600200"/>
            <a:ext cx="8347075" cy="4495800"/>
          </a:xfrm>
        </p:spPr>
        <p:txBody>
          <a:bodyPr/>
          <a:lstStyle/>
          <a:p>
            <a:pPr marL="0" indent="4763" eaLnBrk="1" hangingPunct="1">
              <a:buFontTx/>
              <a:buNone/>
            </a:pPr>
            <a:r>
              <a:rPr lang="en-US" dirty="0" smtClean="0">
                <a:latin typeface="+mj-lt"/>
              </a:rPr>
              <a:t>Simpler than rational decision making, composed of three steps:</a:t>
            </a:r>
          </a:p>
          <a:p>
            <a:pPr marL="0" indent="4763" eaLnBrk="1" hangingPunct="1">
              <a:buFontTx/>
              <a:buNone/>
            </a:pPr>
            <a:endParaRPr lang="en-US" sz="1600" dirty="0" smtClean="0">
              <a:latin typeface="+mj-lt"/>
            </a:endParaRPr>
          </a:p>
          <a:p>
            <a:pPr marL="917575" lvl="1" indent="-514350" eaLnBrk="1" hangingPunct="1">
              <a:buFont typeface="Arial" charset="0"/>
              <a:buAutoNum type="arabicPeriod"/>
            </a:pPr>
            <a:r>
              <a:rPr lang="en-US" dirty="0" smtClean="0">
                <a:latin typeface="+mj-lt"/>
              </a:rPr>
              <a:t>Limited search for criteria and alternatives – familiar criteria and easily found alternatives</a:t>
            </a:r>
          </a:p>
          <a:p>
            <a:pPr marL="917575" lvl="1" indent="-514350" eaLnBrk="1" hangingPunct="1">
              <a:buFont typeface="Arial" charset="0"/>
              <a:buAutoNum type="arabicPeriod"/>
            </a:pPr>
            <a:r>
              <a:rPr lang="en-US" dirty="0" smtClean="0">
                <a:latin typeface="+mj-lt"/>
              </a:rPr>
              <a:t>Limited review of alternatives – focus alternatives, similar to those already in effect</a:t>
            </a:r>
          </a:p>
          <a:p>
            <a:pPr marL="917575" lvl="1" indent="-514350" eaLnBrk="1" hangingPunct="1">
              <a:buFont typeface="Arial" charset="0"/>
              <a:buAutoNum type="arabicPeriod"/>
            </a:pPr>
            <a:r>
              <a:rPr lang="en-US" dirty="0" smtClean="0">
                <a:latin typeface="+mj-lt"/>
              </a:rPr>
              <a:t>Satisficing – selecting the first alternative that is “good enough”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p:spPr>
        <p:txBody>
          <a:bodyPr/>
          <a:lstStyle/>
          <a:p>
            <a:r>
              <a:rPr lang="en-US" smtClean="0"/>
              <a:t>3-</a:t>
            </a:r>
            <a:fld id="{0DCF3039-F5BD-4E15-B260-2B27D5FA76BD}" type="slidenum">
              <a:rPr lang="en-US" smtClean="0"/>
              <a:pPr/>
              <a:t>27</a:t>
            </a:fld>
            <a:endParaRPr lang="en-US" smtClean="0"/>
          </a:p>
        </p:txBody>
      </p:sp>
      <p:sp>
        <p:nvSpPr>
          <p:cNvPr id="17411" name="Rectangle 2"/>
          <p:cNvSpPr>
            <a:spLocks noGrp="1" noChangeArrowheads="1"/>
          </p:cNvSpPr>
          <p:nvPr>
            <p:ph type="title"/>
          </p:nvPr>
        </p:nvSpPr>
        <p:spPr/>
        <p:txBody>
          <a:bodyPr/>
          <a:lstStyle/>
          <a:p>
            <a:pPr eaLnBrk="1" hangingPunct="1"/>
            <a:r>
              <a:rPr lang="en-US" dirty="0" smtClean="0"/>
              <a:t>Intuitive Decision Making</a:t>
            </a:r>
          </a:p>
        </p:txBody>
      </p:sp>
      <p:sp>
        <p:nvSpPr>
          <p:cNvPr id="17412" name="Rectangle 3"/>
          <p:cNvSpPr>
            <a:spLocks noGrp="1" noChangeArrowheads="1"/>
          </p:cNvSpPr>
          <p:nvPr>
            <p:ph idx="1"/>
          </p:nvPr>
        </p:nvSpPr>
        <p:spPr>
          <a:xfrm>
            <a:off x="533400" y="1981200"/>
            <a:ext cx="8382000" cy="4267200"/>
          </a:xfrm>
        </p:spPr>
        <p:txBody>
          <a:bodyPr>
            <a:normAutofit/>
          </a:bodyPr>
          <a:lstStyle/>
          <a:p>
            <a:pPr eaLnBrk="1" hangingPunct="1"/>
            <a:r>
              <a:rPr lang="en-US" sz="2800" dirty="0" smtClean="0">
                <a:latin typeface="+mj-lt"/>
              </a:rPr>
              <a:t>An non-conscious process created out of distilled experience</a:t>
            </a:r>
          </a:p>
          <a:p>
            <a:pPr eaLnBrk="1" hangingPunct="1"/>
            <a:endParaRPr lang="en-US" sz="2800" dirty="0" smtClean="0">
              <a:latin typeface="+mj-lt"/>
            </a:endParaRPr>
          </a:p>
          <a:p>
            <a:pPr eaLnBrk="1" hangingPunct="1"/>
            <a:r>
              <a:rPr lang="en-US" sz="2800" dirty="0" smtClean="0">
                <a:latin typeface="+mj-lt"/>
              </a:rPr>
              <a:t>Increases with experience</a:t>
            </a:r>
          </a:p>
          <a:p>
            <a:pPr eaLnBrk="1" hangingPunct="1"/>
            <a:endParaRPr lang="en-US" sz="2800" dirty="0" smtClean="0">
              <a:latin typeface="+mj-lt"/>
            </a:endParaRPr>
          </a:p>
          <a:p>
            <a:pPr eaLnBrk="1" hangingPunct="1"/>
            <a:r>
              <a:rPr lang="en-US" sz="2800" dirty="0" smtClean="0">
                <a:latin typeface="+mj-lt"/>
              </a:rPr>
              <a:t>Can be a powerful complement to rational analysis in decision making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p:spPr>
        <p:txBody>
          <a:bodyPr/>
          <a:lstStyle/>
          <a:p>
            <a:r>
              <a:rPr lang="en-US" smtClean="0"/>
              <a:t>3-</a:t>
            </a:r>
            <a:fld id="{8EC95728-0F2A-4772-B4CB-DE8D344FEA77}" type="slidenum">
              <a:rPr lang="en-US" smtClean="0"/>
              <a:pPr/>
              <a:t>28</a:t>
            </a:fld>
            <a:endParaRPr lang="en-US" smtClean="0"/>
          </a:p>
        </p:txBody>
      </p:sp>
      <p:sp>
        <p:nvSpPr>
          <p:cNvPr id="23555" name="Rectangle 2"/>
          <p:cNvSpPr>
            <a:spLocks noGrp="1" noChangeArrowheads="1"/>
          </p:cNvSpPr>
          <p:nvPr>
            <p:ph type="title"/>
          </p:nvPr>
        </p:nvSpPr>
        <p:spPr/>
        <p:txBody>
          <a:bodyPr>
            <a:normAutofit fontScale="90000"/>
          </a:bodyPr>
          <a:lstStyle/>
          <a:p>
            <a:pPr eaLnBrk="1" hangingPunct="1"/>
            <a:r>
              <a:rPr lang="en-US" sz="3600" smtClean="0"/>
              <a:t>Three-Component Model of Creativity</a:t>
            </a:r>
          </a:p>
        </p:txBody>
      </p:sp>
      <p:graphicFrame>
        <p:nvGraphicFramePr>
          <p:cNvPr id="5" name="Diagram 4"/>
          <p:cNvGraphicFramePr/>
          <p:nvPr/>
        </p:nvGraphicFramePr>
        <p:xfrm>
          <a:off x="1219200" y="1371600"/>
          <a:ext cx="69342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5-Point Star 7"/>
          <p:cNvSpPr/>
          <p:nvPr/>
        </p:nvSpPr>
        <p:spPr bwMode="auto">
          <a:xfrm>
            <a:off x="4419600" y="3886200"/>
            <a:ext cx="457200" cy="533400"/>
          </a:xfrm>
          <a:prstGeom prst="star5">
            <a:avLst/>
          </a:prstGeom>
          <a:solidFill>
            <a:srgbClr val="FFFF00"/>
          </a:solidFill>
          <a:ln w="9525" cap="flat" cmpd="sng" algn="ctr">
            <a:solidFill>
              <a:schemeClr val="accent4">
                <a:lumMod val="10000"/>
              </a:schemeClr>
            </a:solidFill>
            <a:prstDash val="solid"/>
            <a:round/>
            <a:headEnd type="none" w="med" len="med"/>
            <a:tailEnd type="none" w="med" len="me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Common Biases and Errors</a:t>
            </a:r>
          </a:p>
        </p:txBody>
      </p:sp>
      <p:sp>
        <p:nvSpPr>
          <p:cNvPr id="19459" name="Rectangle 3"/>
          <p:cNvSpPr>
            <a:spLocks noGrp="1" noChangeArrowheads="1"/>
          </p:cNvSpPr>
          <p:nvPr>
            <p:ph idx="1"/>
          </p:nvPr>
        </p:nvSpPr>
        <p:spPr>
          <a:xfrm>
            <a:off x="304800" y="1143000"/>
            <a:ext cx="8347075" cy="4953000"/>
          </a:xfrm>
        </p:spPr>
        <p:txBody>
          <a:bodyPr>
            <a:noAutofit/>
          </a:bodyPr>
          <a:lstStyle/>
          <a:p>
            <a:pPr eaLnBrk="1" hangingPunct="1">
              <a:lnSpc>
                <a:spcPct val="90000"/>
              </a:lnSpc>
              <a:spcAft>
                <a:spcPts val="600"/>
              </a:spcAft>
              <a:defRPr/>
            </a:pPr>
            <a:r>
              <a:rPr lang="en-US" sz="2800" b="1" dirty="0" smtClean="0">
                <a:latin typeface="+mj-lt"/>
              </a:rPr>
              <a:t>Overconfidence Bias</a:t>
            </a:r>
          </a:p>
          <a:p>
            <a:pPr indent="4763" eaLnBrk="1" hangingPunct="1">
              <a:lnSpc>
                <a:spcPct val="90000"/>
              </a:lnSpc>
              <a:spcAft>
                <a:spcPts val="1200"/>
              </a:spcAft>
              <a:buFontTx/>
              <a:buNone/>
              <a:defRPr/>
            </a:pPr>
            <a:r>
              <a:rPr lang="en-US" sz="2800" dirty="0" smtClean="0">
                <a:latin typeface="+mj-lt"/>
              </a:rPr>
              <a:t>As managers and employees become more knowledgeable about an issue, the less likely they are to display overconfidence</a:t>
            </a:r>
          </a:p>
          <a:p>
            <a:pPr eaLnBrk="1" hangingPunct="1">
              <a:lnSpc>
                <a:spcPct val="90000"/>
              </a:lnSpc>
              <a:spcAft>
                <a:spcPts val="600"/>
              </a:spcAft>
              <a:defRPr/>
            </a:pPr>
            <a:r>
              <a:rPr lang="en-US" sz="2800" b="1" dirty="0" smtClean="0">
                <a:latin typeface="+mj-lt"/>
              </a:rPr>
              <a:t>Anchoring Bias</a:t>
            </a:r>
          </a:p>
          <a:p>
            <a:pPr indent="4763" eaLnBrk="1" hangingPunct="1">
              <a:lnSpc>
                <a:spcPct val="90000"/>
              </a:lnSpc>
              <a:spcAft>
                <a:spcPts val="1200"/>
              </a:spcAft>
              <a:buFontTx/>
              <a:buNone/>
              <a:defRPr/>
            </a:pPr>
            <a:r>
              <a:rPr lang="en-US" sz="2800" dirty="0" smtClean="0">
                <a:latin typeface="+mj-lt"/>
              </a:rPr>
              <a:t>A tendency to fixate on initial information and fail to adequately adjust for subsequent information</a:t>
            </a:r>
          </a:p>
          <a:p>
            <a:pPr eaLnBrk="1" hangingPunct="1">
              <a:lnSpc>
                <a:spcPct val="90000"/>
              </a:lnSpc>
              <a:spcAft>
                <a:spcPts val="600"/>
              </a:spcAft>
              <a:defRPr/>
            </a:pPr>
            <a:r>
              <a:rPr lang="en-US" sz="2800" b="1" dirty="0" smtClean="0">
                <a:latin typeface="+mj-lt"/>
              </a:rPr>
              <a:t>Confirmation Bias</a:t>
            </a:r>
          </a:p>
          <a:p>
            <a:pPr indent="4763" eaLnBrk="1" hangingPunct="1">
              <a:lnSpc>
                <a:spcPct val="90000"/>
              </a:lnSpc>
              <a:spcAft>
                <a:spcPts val="1200"/>
              </a:spcAft>
              <a:buFontTx/>
              <a:buNone/>
              <a:defRPr/>
            </a:pPr>
            <a:r>
              <a:rPr lang="en-US" sz="2800" dirty="0" smtClean="0">
                <a:latin typeface="+mj-lt"/>
              </a:rPr>
              <a:t>Seeking out information that reaffirms our past choices and discounting information that contradicts past judgments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wipe(up)">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wipe(up)">
                                      <p:cBhvr>
                                        <p:cTn id="15" dur="500"/>
                                        <p:tgtEl>
                                          <p:spTgt spid="194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wipe(up)">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wipe(up)">
                                      <p:cBhvr>
                                        <p:cTn id="23" dur="500"/>
                                        <p:tgtEl>
                                          <p:spTgt spid="19459">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wipe(up)">
                                      <p:cBhvr>
                                        <p:cTn id="26"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Influencing Perception</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0581DA3-557E-4815-BEF1-C1254397FB70}"/>
                                            </p:graphicEl>
                                          </p:spTgt>
                                        </p:tgtEl>
                                        <p:attrNameLst>
                                          <p:attrName>style.visibility</p:attrName>
                                        </p:attrNameLst>
                                      </p:cBhvr>
                                      <p:to>
                                        <p:strVal val="visible"/>
                                      </p:to>
                                    </p:set>
                                    <p:animEffect transition="in" filter="fade">
                                      <p:cBhvr>
                                        <p:cTn id="7" dur="2000"/>
                                        <p:tgtEl>
                                          <p:spTgt spid="4">
                                            <p:graphicEl>
                                              <a:dgm id="{50581DA3-557E-4815-BEF1-C1254397FB7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4155BF8-30E8-4A97-A3B2-8F1D98A56177}"/>
                                            </p:graphicEl>
                                          </p:spTgt>
                                        </p:tgtEl>
                                        <p:attrNameLst>
                                          <p:attrName>style.visibility</p:attrName>
                                        </p:attrNameLst>
                                      </p:cBhvr>
                                      <p:to>
                                        <p:strVal val="visible"/>
                                      </p:to>
                                    </p:set>
                                    <p:animEffect transition="in" filter="fade">
                                      <p:cBhvr>
                                        <p:cTn id="12" dur="2000"/>
                                        <p:tgtEl>
                                          <p:spTgt spid="4">
                                            <p:graphicEl>
                                              <a:dgm id="{B4155BF8-30E8-4A97-A3B2-8F1D98A5617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76A513CE-55F1-4685-9D11-05883D58F9C5}"/>
                                            </p:graphicEl>
                                          </p:spTgt>
                                        </p:tgtEl>
                                        <p:attrNameLst>
                                          <p:attrName>style.visibility</p:attrName>
                                        </p:attrNameLst>
                                      </p:cBhvr>
                                      <p:to>
                                        <p:strVal val="visible"/>
                                      </p:to>
                                    </p:set>
                                    <p:animEffect transition="in" filter="fade">
                                      <p:cBhvr>
                                        <p:cTn id="15" dur="2000"/>
                                        <p:tgtEl>
                                          <p:spTgt spid="4">
                                            <p:graphicEl>
                                              <a:dgm id="{76A513CE-55F1-4685-9D11-05883D58F9C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16184D87-C43B-4D5A-8EC9-D458D78AD348}"/>
                                            </p:graphicEl>
                                          </p:spTgt>
                                        </p:tgtEl>
                                        <p:attrNameLst>
                                          <p:attrName>style.visibility</p:attrName>
                                        </p:attrNameLst>
                                      </p:cBhvr>
                                      <p:to>
                                        <p:strVal val="visible"/>
                                      </p:to>
                                    </p:set>
                                    <p:animEffect transition="in" filter="fade">
                                      <p:cBhvr>
                                        <p:cTn id="20" dur="2000"/>
                                        <p:tgtEl>
                                          <p:spTgt spid="4">
                                            <p:graphicEl>
                                              <a:dgm id="{16184D87-C43B-4D5A-8EC9-D458D78AD348}"/>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5C5752A6-8BA6-4D46-A852-3215AAFDEFE3}"/>
                                            </p:graphicEl>
                                          </p:spTgt>
                                        </p:tgtEl>
                                        <p:attrNameLst>
                                          <p:attrName>style.visibility</p:attrName>
                                        </p:attrNameLst>
                                      </p:cBhvr>
                                      <p:to>
                                        <p:strVal val="visible"/>
                                      </p:to>
                                    </p:set>
                                    <p:animEffect transition="in" filter="fade">
                                      <p:cBhvr>
                                        <p:cTn id="23" dur="2000"/>
                                        <p:tgtEl>
                                          <p:spTgt spid="4">
                                            <p:graphicEl>
                                              <a:dgm id="{5C5752A6-8BA6-4D46-A852-3215AAFDEFE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2B24FDA1-A537-477C-A486-0C0C1052A8C0}"/>
                                            </p:graphicEl>
                                          </p:spTgt>
                                        </p:tgtEl>
                                        <p:attrNameLst>
                                          <p:attrName>style.visibility</p:attrName>
                                        </p:attrNameLst>
                                      </p:cBhvr>
                                      <p:to>
                                        <p:strVal val="visible"/>
                                      </p:to>
                                    </p:set>
                                    <p:animEffect transition="in" filter="fade">
                                      <p:cBhvr>
                                        <p:cTn id="28" dur="2000"/>
                                        <p:tgtEl>
                                          <p:spTgt spid="4">
                                            <p:graphicEl>
                                              <a:dgm id="{2B24FDA1-A537-477C-A486-0C0C1052A8C0}"/>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C09D61A0-FB3B-442B-AF2D-BE8494CF620B}"/>
                                            </p:graphicEl>
                                          </p:spTgt>
                                        </p:tgtEl>
                                        <p:attrNameLst>
                                          <p:attrName>style.visibility</p:attrName>
                                        </p:attrNameLst>
                                      </p:cBhvr>
                                      <p:to>
                                        <p:strVal val="visible"/>
                                      </p:to>
                                    </p:set>
                                    <p:animEffect transition="in" filter="fade">
                                      <p:cBhvr>
                                        <p:cTn id="31" dur="2000"/>
                                        <p:tgtEl>
                                          <p:spTgt spid="4">
                                            <p:graphicEl>
                                              <a:dgm id="{C09D61A0-FB3B-442B-AF2D-BE8494CF62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p:spPr>
        <p:txBody>
          <a:bodyPr/>
          <a:lstStyle/>
          <a:p>
            <a:r>
              <a:rPr lang="en-US" smtClean="0"/>
              <a:t>3-</a:t>
            </a:r>
            <a:fld id="{4AD0D550-7501-4595-8039-2C63B7F4ECA3}" type="slidenum">
              <a:rPr lang="en-US" smtClean="0"/>
              <a:pPr/>
              <a:t>30</a:t>
            </a:fld>
            <a:endParaRPr lang="en-US" smtClean="0"/>
          </a:p>
        </p:txBody>
      </p:sp>
      <p:sp>
        <p:nvSpPr>
          <p:cNvPr id="19459" name="Rectangle 2"/>
          <p:cNvSpPr>
            <a:spLocks noGrp="1" noChangeArrowheads="1"/>
          </p:cNvSpPr>
          <p:nvPr>
            <p:ph type="title"/>
          </p:nvPr>
        </p:nvSpPr>
        <p:spPr/>
        <p:txBody>
          <a:bodyPr/>
          <a:lstStyle/>
          <a:p>
            <a:pPr eaLnBrk="1" hangingPunct="1"/>
            <a:r>
              <a:rPr lang="en-US" smtClean="0"/>
              <a:t>Common Biases and Errors</a:t>
            </a:r>
          </a:p>
        </p:txBody>
      </p:sp>
      <p:sp>
        <p:nvSpPr>
          <p:cNvPr id="20483" name="Rectangle 3"/>
          <p:cNvSpPr>
            <a:spLocks noGrp="1" noChangeArrowheads="1"/>
          </p:cNvSpPr>
          <p:nvPr>
            <p:ph idx="1"/>
          </p:nvPr>
        </p:nvSpPr>
        <p:spPr>
          <a:xfrm>
            <a:off x="398463" y="1447800"/>
            <a:ext cx="8347075" cy="4648200"/>
          </a:xfrm>
        </p:spPr>
        <p:txBody>
          <a:bodyPr>
            <a:normAutofit lnSpcReduction="10000"/>
          </a:bodyPr>
          <a:lstStyle/>
          <a:p>
            <a:pPr eaLnBrk="1" hangingPunct="1">
              <a:spcAft>
                <a:spcPts val="600"/>
              </a:spcAft>
              <a:defRPr/>
            </a:pPr>
            <a:r>
              <a:rPr lang="en-US" sz="2400" b="1" dirty="0" smtClean="0">
                <a:latin typeface="+mj-lt"/>
              </a:rPr>
              <a:t>Availability Bias </a:t>
            </a:r>
            <a:endParaRPr lang="en-US" sz="2400" dirty="0" smtClean="0">
              <a:latin typeface="+mj-lt"/>
            </a:endParaRPr>
          </a:p>
          <a:p>
            <a:pPr indent="4763" eaLnBrk="1" hangingPunct="1">
              <a:spcAft>
                <a:spcPts val="1200"/>
              </a:spcAft>
              <a:buFontTx/>
              <a:buNone/>
              <a:defRPr/>
            </a:pPr>
            <a:r>
              <a:rPr lang="en-US" sz="2400" dirty="0" smtClean="0">
                <a:latin typeface="+mj-lt"/>
              </a:rPr>
              <a:t>The tendency to base judgments on information that is readily available</a:t>
            </a:r>
          </a:p>
          <a:p>
            <a:pPr eaLnBrk="1" hangingPunct="1">
              <a:spcAft>
                <a:spcPts val="600"/>
              </a:spcAft>
              <a:defRPr/>
            </a:pPr>
            <a:r>
              <a:rPr lang="en-US" sz="2400" b="1" dirty="0" smtClean="0">
                <a:latin typeface="+mj-lt"/>
              </a:rPr>
              <a:t>Escalation of Commitment </a:t>
            </a:r>
          </a:p>
          <a:p>
            <a:pPr indent="4763" eaLnBrk="1" hangingPunct="1">
              <a:spcAft>
                <a:spcPts val="1200"/>
              </a:spcAft>
              <a:buFontTx/>
              <a:buNone/>
              <a:defRPr/>
            </a:pPr>
            <a:r>
              <a:rPr lang="en-US" sz="2400" dirty="0" smtClean="0">
                <a:latin typeface="+mj-lt"/>
              </a:rPr>
              <a:t>Staying with a decision even when there is clear evidence that it is wrong</a:t>
            </a:r>
          </a:p>
          <a:p>
            <a:pPr eaLnBrk="1" hangingPunct="1">
              <a:spcAft>
                <a:spcPts val="600"/>
              </a:spcAft>
              <a:defRPr/>
            </a:pPr>
            <a:r>
              <a:rPr lang="en-US" sz="2400" b="1" dirty="0" smtClean="0">
                <a:latin typeface="+mj-lt"/>
              </a:rPr>
              <a:t>Hindsight Bias </a:t>
            </a:r>
          </a:p>
          <a:p>
            <a:pPr indent="4763" eaLnBrk="1" hangingPunct="1">
              <a:buFontTx/>
              <a:buNone/>
              <a:defRPr/>
            </a:pPr>
            <a:r>
              <a:rPr lang="en-US" sz="2400" dirty="0" smtClean="0">
                <a:latin typeface="+mj-lt"/>
              </a:rPr>
              <a:t>The tendency to believe falsely that we could have accurately predicted the outcome of an event after that outcome is already known</a:t>
            </a:r>
          </a:p>
          <a:p>
            <a:pPr eaLnBrk="1" hangingPunct="1">
              <a:defRPr/>
            </a:pPr>
            <a:endParaRPr lang="en-US" sz="24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up)">
                                      <p:cBhvr>
                                        <p:cTn id="7" dur="500"/>
                                        <p:tgtEl>
                                          <p:spTgt spid="20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wipe(up)">
                                      <p:cBhvr>
                                        <p:cTn id="10" dur="500"/>
                                        <p:tgtEl>
                                          <p:spTgt spid="20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wipe(up)">
                                      <p:cBhvr>
                                        <p:cTn id="15" dur="500"/>
                                        <p:tgtEl>
                                          <p:spTgt spid="2048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wipe(up)">
                                      <p:cBhvr>
                                        <p:cTn id="18" dur="500"/>
                                        <p:tgtEl>
                                          <p:spTgt spid="204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wipe(up)">
                                      <p:cBhvr>
                                        <p:cTn id="23" dur="500"/>
                                        <p:tgtEl>
                                          <p:spTgt spid="2048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0483">
                                            <p:txEl>
                                              <p:pRg st="5" end="5"/>
                                            </p:txEl>
                                          </p:spTgt>
                                        </p:tgtEl>
                                        <p:attrNameLst>
                                          <p:attrName>style.visibility</p:attrName>
                                        </p:attrNameLst>
                                      </p:cBhvr>
                                      <p:to>
                                        <p:strVal val="visible"/>
                                      </p:to>
                                    </p:set>
                                    <p:animEffect transition="in" filter="wipe(up)">
                                      <p:cBhvr>
                                        <p:cTn id="26"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p:spPr>
        <p:txBody>
          <a:bodyPr/>
          <a:lstStyle/>
          <a:p>
            <a:r>
              <a:rPr lang="en-US" smtClean="0"/>
              <a:t>3-</a:t>
            </a:r>
            <a:fld id="{23BED033-F5F1-4C24-A3AB-D94C2B271744}" type="slidenum">
              <a:rPr lang="en-US" smtClean="0"/>
              <a:pPr/>
              <a:t>31</a:t>
            </a:fld>
            <a:endParaRPr lang="en-US" smtClean="0"/>
          </a:p>
        </p:txBody>
      </p:sp>
      <p:sp>
        <p:nvSpPr>
          <p:cNvPr id="20483" name="Title 1"/>
          <p:cNvSpPr>
            <a:spLocks noGrp="1"/>
          </p:cNvSpPr>
          <p:nvPr>
            <p:ph type="title"/>
          </p:nvPr>
        </p:nvSpPr>
        <p:spPr/>
        <p:txBody>
          <a:bodyPr>
            <a:normAutofit fontScale="90000"/>
          </a:bodyPr>
          <a:lstStyle/>
          <a:p>
            <a:pPr eaLnBrk="1" hangingPunct="1"/>
            <a:r>
              <a:rPr lang="en-US" smtClean="0"/>
              <a:t>Organizational Constraints on Decision Making</a:t>
            </a:r>
          </a:p>
        </p:txBody>
      </p:sp>
      <p:sp>
        <p:nvSpPr>
          <p:cNvPr id="20484" name="Content Placeholder 9"/>
          <p:cNvSpPr>
            <a:spLocks noGrp="1"/>
          </p:cNvSpPr>
          <p:nvPr>
            <p:ph idx="1"/>
          </p:nvPr>
        </p:nvSpPr>
        <p:spPr>
          <a:xfrm>
            <a:off x="838200" y="2057400"/>
            <a:ext cx="7966075" cy="4114800"/>
          </a:xfrm>
        </p:spPr>
        <p:txBody>
          <a:bodyPr/>
          <a:lstStyle/>
          <a:p>
            <a:pPr eaLnBrk="1" hangingPunct="1">
              <a:spcAft>
                <a:spcPts val="1200"/>
              </a:spcAft>
            </a:pPr>
            <a:r>
              <a:rPr lang="en-US" smtClean="0"/>
              <a:t>Performance evaluations</a:t>
            </a:r>
          </a:p>
          <a:p>
            <a:pPr eaLnBrk="1" hangingPunct="1">
              <a:spcAft>
                <a:spcPts val="1200"/>
              </a:spcAft>
            </a:pPr>
            <a:r>
              <a:rPr lang="en-US" smtClean="0"/>
              <a:t>Reward systems</a:t>
            </a:r>
          </a:p>
          <a:p>
            <a:pPr eaLnBrk="1" hangingPunct="1">
              <a:spcAft>
                <a:spcPts val="1200"/>
              </a:spcAft>
            </a:pPr>
            <a:r>
              <a:rPr lang="en-US" smtClean="0"/>
              <a:t>Formal regulations</a:t>
            </a:r>
          </a:p>
          <a:p>
            <a:pPr eaLnBrk="1" hangingPunct="1">
              <a:spcAft>
                <a:spcPts val="1200"/>
              </a:spcAft>
            </a:pPr>
            <a:r>
              <a:rPr lang="en-US" smtClean="0"/>
              <a:t>Self-imposed time constraints</a:t>
            </a:r>
          </a:p>
          <a:p>
            <a:pPr eaLnBrk="1" hangingPunct="1">
              <a:spcAft>
                <a:spcPts val="1200"/>
              </a:spcAft>
            </a:pPr>
            <a:r>
              <a:rPr lang="en-US" smtClean="0"/>
              <a:t>Historical precedents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Implications for Managers</a:t>
            </a:r>
          </a:p>
        </p:txBody>
      </p:sp>
      <p:sp>
        <p:nvSpPr>
          <p:cNvPr id="25604" name="Rectangle 3"/>
          <p:cNvSpPr>
            <a:spLocks noGrp="1" noChangeArrowheads="1"/>
          </p:cNvSpPr>
          <p:nvPr>
            <p:ph idx="1"/>
          </p:nvPr>
        </p:nvSpPr>
        <p:spPr>
          <a:xfrm>
            <a:off x="914400" y="1600200"/>
            <a:ext cx="7831138" cy="4495800"/>
          </a:xfrm>
        </p:spPr>
        <p:txBody>
          <a:bodyPr/>
          <a:lstStyle/>
          <a:p>
            <a:pPr eaLnBrk="1" hangingPunct="1">
              <a:buFontTx/>
              <a:buNone/>
            </a:pPr>
            <a:r>
              <a:rPr lang="en-US" b="1" dirty="0" smtClean="0"/>
              <a:t>Perception</a:t>
            </a:r>
            <a:r>
              <a:rPr lang="en-US" dirty="0" smtClean="0"/>
              <a:t>: </a:t>
            </a:r>
          </a:p>
          <a:p>
            <a:pPr lvl="1" eaLnBrk="1" hangingPunct="1">
              <a:spcAft>
                <a:spcPts val="1200"/>
              </a:spcAft>
            </a:pPr>
            <a:r>
              <a:rPr lang="en-US" sz="2400" dirty="0" smtClean="0"/>
              <a:t>To increase productivity, influence workers’ perceptions of their jobs</a:t>
            </a:r>
          </a:p>
          <a:p>
            <a:pPr eaLnBrk="1" hangingPunct="1">
              <a:buFontTx/>
              <a:buNone/>
            </a:pPr>
            <a:r>
              <a:rPr lang="en-US" b="1" dirty="0" smtClean="0"/>
              <a:t>To improve decision making</a:t>
            </a:r>
            <a:r>
              <a:rPr lang="en-US" dirty="0" smtClean="0"/>
              <a:t>:</a:t>
            </a:r>
          </a:p>
          <a:p>
            <a:pPr lvl="1" eaLnBrk="1" hangingPunct="1">
              <a:buFont typeface="Arial" charset="0"/>
              <a:buAutoNum type="arabicPeriod"/>
            </a:pPr>
            <a:r>
              <a:rPr lang="en-US" sz="2400" dirty="0" smtClean="0"/>
              <a:t> Analyze the situation</a:t>
            </a:r>
          </a:p>
          <a:p>
            <a:pPr lvl="1" eaLnBrk="1" hangingPunct="1">
              <a:buFont typeface="Arial" charset="0"/>
              <a:buAutoNum type="arabicPeriod"/>
            </a:pPr>
            <a:r>
              <a:rPr lang="en-US" sz="2400" dirty="0" smtClean="0"/>
              <a:t> Adjust your decision approach</a:t>
            </a:r>
          </a:p>
          <a:p>
            <a:pPr lvl="1" eaLnBrk="1" hangingPunct="1">
              <a:buFont typeface="Arial" charset="0"/>
              <a:buAutoNum type="arabicPeriod"/>
            </a:pPr>
            <a:r>
              <a:rPr lang="en-US" sz="2400" dirty="0" smtClean="0"/>
              <a:t> Be aware of biases and minimize their impact</a:t>
            </a:r>
          </a:p>
          <a:p>
            <a:pPr lvl="1" eaLnBrk="1" hangingPunct="1">
              <a:buFont typeface="Arial" charset="0"/>
              <a:buAutoNum type="arabicPeriod"/>
            </a:pPr>
            <a:r>
              <a:rPr lang="en-US" sz="2400" dirty="0" smtClean="0"/>
              <a:t> Combine rational analysis with intuition</a:t>
            </a:r>
          </a:p>
          <a:p>
            <a:pPr lvl="1" eaLnBrk="1" hangingPunct="1">
              <a:buFont typeface="Arial" charset="0"/>
              <a:buAutoNum type="arabicPeriod"/>
            </a:pPr>
            <a:r>
              <a:rPr lang="en-US" sz="2400" dirty="0" smtClean="0"/>
              <a:t> Try to enhance your creativity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Styles</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endParaRPr lang="en-US" dirty="0" smtClean="0"/>
          </a:p>
          <a:p>
            <a:pPr>
              <a:buNone/>
            </a:pPr>
            <a:r>
              <a:rPr lang="en-US" dirty="0" smtClean="0"/>
              <a:t>                    </a:t>
            </a:r>
            <a:r>
              <a:rPr lang="en-US" sz="2000" dirty="0" smtClean="0"/>
              <a:t>High</a:t>
            </a:r>
          </a:p>
          <a:p>
            <a:pPr>
              <a:buNone/>
            </a:pPr>
            <a:endParaRPr lang="en-US" dirty="0" smtClean="0"/>
          </a:p>
          <a:p>
            <a:pPr>
              <a:buNone/>
            </a:pPr>
            <a:r>
              <a:rPr lang="en-US" sz="2000" dirty="0" smtClean="0"/>
              <a:t>Tolerance</a:t>
            </a:r>
          </a:p>
          <a:p>
            <a:pPr>
              <a:buNone/>
            </a:pPr>
            <a:r>
              <a:rPr lang="en-US" sz="2000" dirty="0" smtClean="0"/>
              <a:t> for </a:t>
            </a:r>
          </a:p>
          <a:p>
            <a:pPr>
              <a:buNone/>
            </a:pPr>
            <a:r>
              <a:rPr lang="en-US" sz="2000" dirty="0" smtClean="0"/>
              <a:t>Ambiguity</a:t>
            </a:r>
          </a:p>
          <a:p>
            <a:pPr>
              <a:buNone/>
            </a:pPr>
            <a:r>
              <a:rPr lang="en-US" dirty="0" smtClean="0"/>
              <a:t>                     </a:t>
            </a:r>
            <a:r>
              <a:rPr lang="en-US" sz="2000" dirty="0" smtClean="0"/>
              <a:t>Low</a:t>
            </a:r>
          </a:p>
          <a:p>
            <a:pPr>
              <a:buNone/>
            </a:pPr>
            <a:r>
              <a:rPr lang="en-US" dirty="0" smtClean="0"/>
              <a:t>			       </a:t>
            </a:r>
            <a:r>
              <a:rPr lang="en-US" sz="2000" dirty="0" smtClean="0"/>
              <a:t>Rational                                            Intuitive</a:t>
            </a:r>
          </a:p>
          <a:p>
            <a:pPr>
              <a:buNone/>
            </a:pPr>
            <a:r>
              <a:rPr lang="en-US" dirty="0" smtClean="0"/>
              <a:t>				            </a:t>
            </a:r>
            <a:r>
              <a:rPr lang="en-US" sz="2000" dirty="0" smtClean="0"/>
              <a:t>Way of thinking</a:t>
            </a:r>
            <a:endParaRPr lang="en-US" sz="2000" dirty="0"/>
          </a:p>
        </p:txBody>
      </p:sp>
      <p:sp>
        <p:nvSpPr>
          <p:cNvPr id="6" name="Rounded Rectangle 5"/>
          <p:cNvSpPr/>
          <p:nvPr/>
        </p:nvSpPr>
        <p:spPr>
          <a:xfrm>
            <a:off x="3276600" y="24384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	</a:t>
            </a:r>
            <a:endParaRPr lang="en-US" dirty="0"/>
          </a:p>
        </p:txBody>
      </p:sp>
      <p:sp>
        <p:nvSpPr>
          <p:cNvPr id="8" name="Rounded Rectangle 7"/>
          <p:cNvSpPr/>
          <p:nvPr/>
        </p:nvSpPr>
        <p:spPr>
          <a:xfrm>
            <a:off x="5562600" y="35052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Behavioral</a:t>
            </a:r>
            <a:endParaRPr lang="en-US" dirty="0"/>
          </a:p>
        </p:txBody>
      </p:sp>
      <p:sp>
        <p:nvSpPr>
          <p:cNvPr id="9" name="Rounded Rectangle 8"/>
          <p:cNvSpPr/>
          <p:nvPr/>
        </p:nvSpPr>
        <p:spPr>
          <a:xfrm>
            <a:off x="5562600" y="24384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endParaRPr lang="en-US" dirty="0"/>
          </a:p>
        </p:txBody>
      </p:sp>
      <p:sp>
        <p:nvSpPr>
          <p:cNvPr id="10" name="Rounded Rectangle 9"/>
          <p:cNvSpPr/>
          <p:nvPr/>
        </p:nvSpPr>
        <p:spPr>
          <a:xfrm>
            <a:off x="3200400" y="35052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a:t>
            </a:r>
            <a:endParaRPr lang="en-US" dirty="0"/>
          </a:p>
        </p:txBody>
      </p:sp>
      <p:cxnSp>
        <p:nvCxnSpPr>
          <p:cNvPr id="12" name="Straight Arrow Connector 11"/>
          <p:cNvCxnSpPr/>
          <p:nvPr/>
        </p:nvCxnSpPr>
        <p:spPr>
          <a:xfrm>
            <a:off x="4114800" y="48768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020094" y="3466306"/>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096000" cy="990600"/>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sz="quarter" idx="1"/>
          </p:nvPr>
        </p:nvSpPr>
        <p:spPr>
          <a:xfrm>
            <a:off x="457200" y="304800"/>
            <a:ext cx="8229600" cy="6553200"/>
          </a:xfrm>
        </p:spPr>
        <p:txBody>
          <a:bodyPr>
            <a:normAutofit fontScale="47500" lnSpcReduction="20000"/>
          </a:bodyPr>
          <a:lstStyle/>
          <a:p>
            <a:r>
              <a:rPr lang="en-US" sz="3800" dirty="0" smtClean="0"/>
              <a:t>There are four essential styles of decision making: </a:t>
            </a:r>
          </a:p>
          <a:p>
            <a:pPr>
              <a:buNone/>
            </a:pPr>
            <a:endParaRPr lang="en-US" sz="3800" dirty="0" smtClean="0"/>
          </a:p>
          <a:p>
            <a:r>
              <a:rPr lang="en-US" sz="3800" b="1" dirty="0" smtClean="0"/>
              <a:t>Directive: </a:t>
            </a:r>
            <a:r>
              <a:rPr lang="en-US" sz="3800" dirty="0" smtClean="0"/>
              <a:t>The group leader solves the problem, using the information he possesses. He/she does not consult with anyone else nor seek information in any form. This style assumes that the leader has sufficient information to examine all the relevant options and make an effective decision, but that is rarely the case.</a:t>
            </a:r>
          </a:p>
          <a:p>
            <a:endParaRPr lang="en-US" sz="3800" dirty="0" smtClean="0"/>
          </a:p>
          <a:p>
            <a:r>
              <a:rPr lang="en-US" sz="3800" b="1" dirty="0" smtClean="0"/>
              <a:t>Analytical</a:t>
            </a:r>
            <a:r>
              <a:rPr lang="en-US" sz="3800" dirty="0" smtClean="0"/>
              <a:t>: When the leader does not possess sufficient information to make an effective decision, they will need to obtain information or skill from others. They may not tell them what the problem is; normally, they simply asks for information. The leader then evaluates the information and makes the decision.</a:t>
            </a:r>
          </a:p>
          <a:p>
            <a:endParaRPr lang="en-US" sz="3800" dirty="0" smtClean="0"/>
          </a:p>
          <a:p>
            <a:r>
              <a:rPr lang="en-US" sz="3800" b="1" dirty="0" smtClean="0"/>
              <a:t>Conceptual:</a:t>
            </a:r>
            <a:r>
              <a:rPr lang="en-US" sz="3800" dirty="0" smtClean="0"/>
              <a:t> The leader explains the situation to the group or individuals whom he provides with relevant information, and together they generate and evaluate many possible solutions. This style tends to be have a long-term perspective and, as a result, will be more creative and expansive in their approach entailing a higher level of risk for the long-term benefit of the organization.</a:t>
            </a:r>
          </a:p>
          <a:p>
            <a:endParaRPr lang="en-US" sz="3800" dirty="0" smtClean="0"/>
          </a:p>
          <a:p>
            <a:r>
              <a:rPr lang="en-US" sz="3800" b="1" dirty="0" smtClean="0"/>
              <a:t>Behavioral: </a:t>
            </a:r>
            <a:r>
              <a:rPr lang="en-US" sz="3800" dirty="0" smtClean="0"/>
              <a:t>The leader explains the situation to the group or individuals and provides the relevant information. Together they attempt to reconcile differences and negotiate a solution that is acceptable to all parties. The leader may consult with others before the meeting in order to prepare his case and generate alternative decisions that are acceptable to them.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pPr algn="ctr"/>
            <a:r>
              <a:rPr lang="en-US" dirty="0" smtClean="0"/>
              <a:t>Factors Influencing Perception</a:t>
            </a:r>
            <a:endParaRPr lang="en-US" dirty="0"/>
          </a:p>
        </p:txBody>
      </p:sp>
      <p:pic>
        <p:nvPicPr>
          <p:cNvPr id="4" name="Picture 2"/>
          <p:cNvPicPr>
            <a:picLocks noGrp="1" noChangeAspect="1" noChangeArrowheads="1"/>
          </p:cNvPicPr>
          <p:nvPr>
            <p:ph sz="quarter" idx="1"/>
          </p:nvPr>
        </p:nvPicPr>
        <p:blipFill>
          <a:blip r:embed="rId2">
            <a:clrChange>
              <a:clrFrom>
                <a:srgbClr val="FFFFFF"/>
              </a:clrFrom>
              <a:clrTo>
                <a:srgbClr val="FFFFFF">
                  <a:alpha val="0"/>
                </a:srgbClr>
              </a:clrTo>
            </a:clrChange>
          </a:blip>
          <a:srcRect/>
          <a:stretch>
            <a:fillRect/>
          </a:stretch>
        </p:blipFill>
        <p:spPr bwMode="auto">
          <a:xfrm>
            <a:off x="609600" y="1219200"/>
            <a:ext cx="8001000" cy="493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to ponder</a:t>
            </a:r>
            <a:endParaRPr lang="en-US" dirty="0"/>
          </a:p>
        </p:txBody>
      </p:sp>
      <p:sp>
        <p:nvSpPr>
          <p:cNvPr id="3" name="Content Placeholder 2"/>
          <p:cNvSpPr>
            <a:spLocks noGrp="1"/>
          </p:cNvSpPr>
          <p:nvPr>
            <p:ph sz="quarter" idx="1"/>
          </p:nvPr>
        </p:nvSpPr>
        <p:spPr/>
        <p:txBody>
          <a:bodyPr/>
          <a:lstStyle/>
          <a:p>
            <a:pPr marL="0" indent="0">
              <a:buNone/>
            </a:pPr>
            <a:r>
              <a:rPr lang="en-US" dirty="0"/>
              <a:t> </a:t>
            </a:r>
            <a:r>
              <a:rPr lang="en-US" dirty="0" smtClean="0"/>
              <a:t>Have you </a:t>
            </a:r>
            <a:r>
              <a:rPr lang="en-US" dirty="0"/>
              <a:t>ever noticed that while glancing at a newspaper or a news Web site, information that is interesting or important to you jumps out of the page and catches your eye?</a:t>
            </a:r>
          </a:p>
        </p:txBody>
      </p:sp>
    </p:spTree>
    <p:extLst>
      <p:ext uri="{BB962C8B-B14F-4D97-AF65-F5344CB8AC3E}">
        <p14:creationId xmlns:p14="http://schemas.microsoft.com/office/powerpoint/2010/main" val="354588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noAutofit/>
          </a:bodyPr>
          <a:lstStyle/>
          <a:p>
            <a:pPr algn="ctr"/>
            <a:r>
              <a:rPr lang="en-US" dirty="0" smtClean="0"/>
              <a:t>Social Perception</a:t>
            </a:r>
            <a:endParaRPr lang="en-US" dirty="0"/>
          </a:p>
        </p:txBody>
      </p:sp>
      <p:sp>
        <p:nvSpPr>
          <p:cNvPr id="3" name="Content Placeholder 2"/>
          <p:cNvSpPr>
            <a:spLocks noGrp="1"/>
          </p:cNvSpPr>
          <p:nvPr>
            <p:ph sz="quarter" idx="1"/>
          </p:nvPr>
        </p:nvSpPr>
        <p:spPr>
          <a:xfrm>
            <a:off x="152400" y="1013387"/>
            <a:ext cx="8991600" cy="5143573"/>
          </a:xfrm>
        </p:spPr>
        <p:txBody>
          <a:bodyPr/>
          <a:lstStyle/>
          <a:p>
            <a:r>
              <a:rPr lang="en-US" sz="3000" dirty="0">
                <a:latin typeface="+mj-lt"/>
              </a:rPr>
              <a:t>The Process of Understanding/ Judging Others</a:t>
            </a:r>
            <a:endParaRPr lang="en-US" sz="3000" dirty="0" smtClean="0">
              <a:latin typeface="+mj-lt"/>
            </a:endParaRPr>
          </a:p>
          <a:p>
            <a:endParaRPr lang="en-US" sz="3000" dirty="0">
              <a:latin typeface="+mj-lt"/>
            </a:endParaRPr>
          </a:p>
          <a:p>
            <a:r>
              <a:rPr lang="en-US" sz="3000" dirty="0" smtClean="0">
                <a:latin typeface="+mj-lt"/>
              </a:rPr>
              <a:t>The Attribution Process</a:t>
            </a:r>
          </a:p>
          <a:p>
            <a:pPr lvl="1"/>
            <a:r>
              <a:rPr lang="en-US" sz="2400" dirty="0" smtClean="0">
                <a:latin typeface="+mj-lt"/>
              </a:rPr>
              <a:t>Correspondence Inferences : </a:t>
            </a:r>
            <a:r>
              <a:rPr lang="en-US" sz="2400" dirty="0">
                <a:latin typeface="+mj-lt"/>
              </a:rPr>
              <a:t>From Acts </a:t>
            </a:r>
            <a:r>
              <a:rPr lang="en-US" sz="2400" dirty="0" smtClean="0">
                <a:latin typeface="+mj-lt"/>
              </a:rPr>
              <a:t>to Dispositions</a:t>
            </a:r>
          </a:p>
          <a:p>
            <a:pPr lvl="1"/>
            <a:endParaRPr lang="en-US" sz="2000" dirty="0" smtClean="0"/>
          </a:p>
          <a:p>
            <a:pPr lvl="2"/>
            <a:endParaRPr lang="en-US" dirty="0"/>
          </a:p>
        </p:txBody>
      </p:sp>
      <p:sp>
        <p:nvSpPr>
          <p:cNvPr id="10" name="Rectangle 9"/>
          <p:cNvSpPr/>
          <p:nvPr/>
        </p:nvSpPr>
        <p:spPr>
          <a:xfrm>
            <a:off x="1219200" y="5308019"/>
            <a:ext cx="1600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Disorganized Office</a:t>
            </a:r>
            <a:endParaRPr lang="en-US" dirty="0"/>
          </a:p>
        </p:txBody>
      </p:sp>
      <p:sp>
        <p:nvSpPr>
          <p:cNvPr id="11" name="Rectangle 10"/>
          <p:cNvSpPr/>
          <p:nvPr/>
        </p:nvSpPr>
        <p:spPr>
          <a:xfrm>
            <a:off x="6781800" y="5308019"/>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 may be sloppy and careless</a:t>
            </a:r>
            <a:endParaRPr lang="en-US" dirty="0"/>
          </a:p>
        </p:txBody>
      </p:sp>
      <p:sp>
        <p:nvSpPr>
          <p:cNvPr id="12" name="Right Arrow 11"/>
          <p:cNvSpPr/>
          <p:nvPr/>
        </p:nvSpPr>
        <p:spPr>
          <a:xfrm>
            <a:off x="2895600" y="5841419"/>
            <a:ext cx="38100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19200" y="3913632"/>
            <a:ext cx="1600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 (What Some one does)</a:t>
            </a:r>
            <a:endParaRPr lang="en-US" dirty="0"/>
          </a:p>
        </p:txBody>
      </p:sp>
      <p:sp>
        <p:nvSpPr>
          <p:cNvPr id="14" name="Rectangle 13"/>
          <p:cNvSpPr/>
          <p:nvPr/>
        </p:nvSpPr>
        <p:spPr>
          <a:xfrm>
            <a:off x="6705600" y="3989832"/>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Dispositions (What someone is like)</a:t>
            </a:r>
            <a:endParaRPr lang="en-US" dirty="0"/>
          </a:p>
        </p:txBody>
      </p:sp>
      <p:sp>
        <p:nvSpPr>
          <p:cNvPr id="15" name="Right Arrow 14"/>
          <p:cNvSpPr/>
          <p:nvPr/>
        </p:nvSpPr>
        <p:spPr>
          <a:xfrm>
            <a:off x="2895600" y="4294632"/>
            <a:ext cx="3733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sz="3000" dirty="0" smtClean="0">
                <a:latin typeface="+mj-lt"/>
                <a:cs typeface="Times New Roman" pitchFamily="18" charset="0"/>
              </a:rPr>
              <a:t>Whether the behavior being considered is voluntary and freely chosen.</a:t>
            </a:r>
          </a:p>
          <a:p>
            <a:endParaRPr lang="en-US" sz="3000" dirty="0" smtClean="0">
              <a:latin typeface="+mj-lt"/>
              <a:cs typeface="Times New Roman" pitchFamily="18" charset="0"/>
            </a:endParaRPr>
          </a:p>
          <a:p>
            <a:r>
              <a:rPr lang="en-US" sz="3000" dirty="0" smtClean="0">
                <a:latin typeface="+mj-lt"/>
                <a:cs typeface="Times New Roman" pitchFamily="18" charset="0"/>
              </a:rPr>
              <a:t>Non-common effects	</a:t>
            </a:r>
          </a:p>
          <a:p>
            <a:pPr lvl="1"/>
            <a:r>
              <a:rPr lang="en-US" sz="2800" dirty="0" smtClean="0">
                <a:latin typeface="+mj-lt"/>
                <a:cs typeface="Times New Roman" pitchFamily="18" charset="0"/>
              </a:rPr>
              <a:t>Effects that can be caused by a specific factors but not by others.</a:t>
            </a:r>
          </a:p>
          <a:p>
            <a:pPr lvl="1"/>
            <a:endParaRPr lang="en-US" sz="2800" dirty="0" smtClean="0">
              <a:latin typeface="+mj-lt"/>
              <a:cs typeface="Times New Roman" pitchFamily="18" charset="0"/>
            </a:endParaRPr>
          </a:p>
          <a:p>
            <a:pPr lvl="1"/>
            <a:endParaRPr lang="en-US" sz="3000" dirty="0" smtClean="0">
              <a:latin typeface="+mj-lt"/>
              <a:cs typeface="Times New Roman" pitchFamily="18" charset="0"/>
            </a:endParaRPr>
          </a:p>
          <a:p>
            <a:r>
              <a:rPr lang="en-US" sz="3000" dirty="0" smtClean="0">
                <a:latin typeface="+mj-lt"/>
                <a:cs typeface="Times New Roman" pitchFamily="18" charset="0"/>
              </a:rPr>
              <a:t>Whether the behavior is socially desirable.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a:bodyPr>
          <a:lstStyle/>
          <a:p>
            <a:pPr algn="ctr"/>
            <a:r>
              <a:rPr lang="en-US" sz="2400" dirty="0" smtClean="0">
                <a:latin typeface="Times New Roman" pitchFamily="18" charset="0"/>
                <a:cs typeface="Times New Roman" pitchFamily="18" charset="0"/>
              </a:rPr>
              <a:t>NON-COMMON EFFECTS PRINCIPLE: WHICH CAR WILL YOU BUY?</a:t>
            </a:r>
            <a:br>
              <a:rPr lang="en-US" sz="2400" dirty="0" smtClean="0">
                <a:latin typeface="Times New Roman" pitchFamily="18" charset="0"/>
                <a:cs typeface="Times New Roman" pitchFamily="18" charset="0"/>
              </a:rPr>
            </a:br>
            <a:endParaRPr lang="en-US" sz="2400" dirty="0"/>
          </a:p>
        </p:txBody>
      </p:sp>
      <p:sp>
        <p:nvSpPr>
          <p:cNvPr id="3" name="Content Placeholder 2"/>
          <p:cNvSpPr>
            <a:spLocks noGrp="1"/>
          </p:cNvSpPr>
          <p:nvPr>
            <p:ph sz="quarter" idx="1"/>
          </p:nvPr>
        </p:nvSpPr>
        <p:spPr>
          <a:xfrm>
            <a:off x="457200" y="1524000"/>
            <a:ext cx="8229600" cy="5334000"/>
          </a:xfrm>
        </p:spPr>
        <p:txBody>
          <a:bodyPr>
            <a:normAutofit/>
          </a:bodyPr>
          <a:lstStyle/>
          <a:p>
            <a:r>
              <a:rPr lang="en-US" sz="2400" b="1" dirty="0" smtClean="0">
                <a:latin typeface="Times New Roman" pitchFamily="18" charset="0"/>
                <a:cs typeface="Times New Roman" pitchFamily="18" charset="0"/>
              </a:rPr>
              <a:t>Car A 		        Car B 			Car C</a:t>
            </a:r>
          </a:p>
          <a:p>
            <a:r>
              <a:rPr lang="en-US" sz="2000" dirty="0" smtClean="0">
                <a:latin typeface="+mj-lt"/>
              </a:rPr>
              <a:t>Lead-free petrol </a:t>
            </a:r>
            <a:r>
              <a:rPr lang="en-US" sz="2000" dirty="0">
                <a:latin typeface="+mj-lt"/>
              </a:rPr>
              <a:t> </a:t>
            </a:r>
            <a:r>
              <a:rPr lang="en-US" sz="2000" dirty="0" smtClean="0">
                <a:latin typeface="+mj-lt"/>
              </a:rPr>
              <a:t>         4-star petrol 		Diesel</a:t>
            </a:r>
          </a:p>
          <a:p>
            <a:r>
              <a:rPr lang="en-US" sz="2000" dirty="0" smtClean="0">
                <a:latin typeface="+mj-lt"/>
              </a:rPr>
              <a:t>Power steering 	     Power steering 	         Power steering</a:t>
            </a:r>
          </a:p>
          <a:p>
            <a:r>
              <a:rPr lang="da-DK" sz="2000" dirty="0" smtClean="0">
                <a:latin typeface="+mj-lt"/>
              </a:rPr>
              <a:t>Air bag 		          Air bag 		            Air bag</a:t>
            </a:r>
          </a:p>
          <a:p>
            <a:r>
              <a:rPr lang="en-US" sz="2000" dirty="0" smtClean="0">
                <a:latin typeface="+mj-lt"/>
              </a:rPr>
              <a:t>Expensive to service      Cheap to service 	      Cheap to service</a:t>
            </a:r>
          </a:p>
          <a:p>
            <a:pPr>
              <a:buNone/>
            </a:pPr>
            <a:endParaRPr lang="en-US" sz="2000" dirty="0" smtClean="0"/>
          </a:p>
          <a:p>
            <a:r>
              <a:rPr lang="en-US" sz="2000" dirty="0" smtClean="0">
                <a:latin typeface="+mj-lt"/>
              </a:rPr>
              <a:t>If you buy Car A, we can infer that lead-free petrol is important to you. You will not have made your decision because of the power steering or air bags, as they are common to the other two cars. We might then infer that you also care about the environment.</a:t>
            </a:r>
            <a:endParaRPr lang="en-US" sz="2000" dirty="0">
              <a:latin typeface="+mj-lt"/>
            </a:endParaRPr>
          </a:p>
        </p:txBody>
      </p:sp>
    </p:spTree>
    <p:extLst>
      <p:ext uri="{BB962C8B-B14F-4D97-AF65-F5344CB8AC3E}">
        <p14:creationId xmlns:p14="http://schemas.microsoft.com/office/powerpoint/2010/main" val="28572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57200"/>
            <a:ext cx="8763000" cy="990600"/>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sz="3600" b="1" dirty="0" smtClean="0"/>
              <a:t>First Impression and The Job Interview</a:t>
            </a:r>
            <a:r>
              <a:rPr lang="en-US" sz="3600" b="1" dirty="0"/>
              <a:t/>
            </a:r>
            <a:br>
              <a:rPr lang="en-US" sz="3600" b="1" dirty="0"/>
            </a:br>
            <a:endParaRPr lang="en-US" sz="3600" dirty="0"/>
          </a:p>
        </p:txBody>
      </p:sp>
      <p:sp>
        <p:nvSpPr>
          <p:cNvPr id="3" name="Content Placeholder 2"/>
          <p:cNvSpPr>
            <a:spLocks noGrp="1"/>
          </p:cNvSpPr>
          <p:nvPr>
            <p:ph sz="quarter" idx="1"/>
          </p:nvPr>
        </p:nvSpPr>
        <p:spPr>
          <a:xfrm>
            <a:off x="457200" y="1066800"/>
            <a:ext cx="8229600" cy="5090160"/>
          </a:xfrm>
        </p:spPr>
        <p:txBody>
          <a:bodyPr>
            <a:normAutofit fontScale="92500"/>
          </a:bodyPr>
          <a:lstStyle/>
          <a:p>
            <a:r>
              <a:rPr lang="en-US" sz="2800" i="1" dirty="0" smtClean="0">
                <a:latin typeface="+mj-lt"/>
              </a:rPr>
              <a:t>Your </a:t>
            </a:r>
            <a:r>
              <a:rPr lang="en-US" sz="2800" i="1" dirty="0">
                <a:latin typeface="+mj-lt"/>
              </a:rPr>
              <a:t>first opportunity to make a great impression starts even before the interview, the moment you send your résumé</a:t>
            </a:r>
            <a:r>
              <a:rPr lang="en-US" sz="2800" dirty="0">
                <a:latin typeface="+mj-lt"/>
              </a:rPr>
              <a:t>. </a:t>
            </a:r>
            <a:endParaRPr lang="en-US" sz="2800" dirty="0" smtClean="0">
              <a:latin typeface="+mj-lt"/>
            </a:endParaRPr>
          </a:p>
          <a:p>
            <a:pPr lvl="1"/>
            <a:r>
              <a:rPr lang="en-US" sz="2200" dirty="0" smtClean="0">
                <a:latin typeface="+mj-lt"/>
              </a:rPr>
              <a:t>Be </a:t>
            </a:r>
            <a:r>
              <a:rPr lang="en-US" sz="2200" dirty="0">
                <a:latin typeface="+mj-lt"/>
              </a:rPr>
              <a:t>sure that you send your résumé to the correct people, </a:t>
            </a:r>
            <a:endParaRPr lang="en-US" sz="2200" dirty="0" smtClean="0">
              <a:latin typeface="+mj-lt"/>
            </a:endParaRPr>
          </a:p>
          <a:p>
            <a:pPr lvl="1"/>
            <a:r>
              <a:rPr lang="en-US" sz="2200" dirty="0" smtClean="0">
                <a:latin typeface="+mj-lt"/>
              </a:rPr>
              <a:t>You </a:t>
            </a:r>
            <a:r>
              <a:rPr lang="en-US" sz="2200" dirty="0">
                <a:latin typeface="+mj-lt"/>
              </a:rPr>
              <a:t>spell the name of the contact person correctly! </a:t>
            </a:r>
            <a:endParaRPr lang="en-US" sz="2200" dirty="0" smtClean="0">
              <a:latin typeface="+mj-lt"/>
            </a:endParaRPr>
          </a:p>
          <a:p>
            <a:pPr lvl="1"/>
            <a:r>
              <a:rPr lang="en-US" sz="2200" dirty="0" smtClean="0">
                <a:latin typeface="+mj-lt"/>
              </a:rPr>
              <a:t>Make </a:t>
            </a:r>
            <a:r>
              <a:rPr lang="en-US" sz="2200" dirty="0">
                <a:latin typeface="+mj-lt"/>
              </a:rPr>
              <a:t>sure that your résumé looks professional and is free from typos and grammar problems. </a:t>
            </a:r>
            <a:endParaRPr lang="en-US" sz="2200" dirty="0" smtClean="0">
              <a:latin typeface="+mj-lt"/>
            </a:endParaRPr>
          </a:p>
          <a:p>
            <a:pPr lvl="1"/>
            <a:endParaRPr lang="en-US" sz="2200" dirty="0" smtClean="0">
              <a:latin typeface="+mj-lt"/>
            </a:endParaRPr>
          </a:p>
          <a:p>
            <a:pPr lvl="1"/>
            <a:endParaRPr lang="en-US" sz="2200" dirty="0" smtClean="0">
              <a:latin typeface="+mj-lt"/>
            </a:endParaRPr>
          </a:p>
          <a:p>
            <a:r>
              <a:rPr lang="en-US" sz="2800" i="1" dirty="0" smtClean="0">
                <a:latin typeface="+mj-lt"/>
              </a:rPr>
              <a:t>Be </a:t>
            </a:r>
            <a:r>
              <a:rPr lang="en-US" sz="2800" i="1" dirty="0">
                <a:latin typeface="+mj-lt"/>
              </a:rPr>
              <a:t>prepared for the interview</a:t>
            </a:r>
            <a:r>
              <a:rPr lang="en-US" sz="2800" dirty="0">
                <a:latin typeface="+mj-lt"/>
              </a:rPr>
              <a:t>. </a:t>
            </a:r>
            <a:endParaRPr lang="en-US" sz="2800" dirty="0" smtClean="0">
              <a:latin typeface="+mj-lt"/>
            </a:endParaRPr>
          </a:p>
          <a:p>
            <a:pPr lvl="1"/>
            <a:r>
              <a:rPr lang="en-US" sz="2400" dirty="0" smtClean="0">
                <a:latin typeface="+mj-lt"/>
              </a:rPr>
              <a:t>Prepare answers for standard questions such as, “</a:t>
            </a:r>
            <a:r>
              <a:rPr lang="en-US" sz="2400" dirty="0">
                <a:latin typeface="+mj-lt"/>
              </a:rPr>
              <a:t>tell me about yourself” or “why do you want to work here</a:t>
            </a:r>
            <a:r>
              <a:rPr lang="en-US" sz="2400" dirty="0" smtClean="0">
                <a:latin typeface="+mj-lt"/>
              </a:rPr>
              <a:t>?”</a:t>
            </a:r>
            <a:endParaRPr lang="en-US" sz="2400" dirty="0">
              <a:latin typeface="+mj-lt"/>
            </a:endParaRPr>
          </a:p>
        </p:txBody>
      </p:sp>
    </p:spTree>
    <p:extLst>
      <p:ext uri="{BB962C8B-B14F-4D97-AF65-F5344CB8AC3E}">
        <p14:creationId xmlns:p14="http://schemas.microsoft.com/office/powerpoint/2010/main" val="3332965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3140</TotalTime>
  <Words>1684</Words>
  <Application>Microsoft Office PowerPoint</Application>
  <PresentationFormat>On-screen Show (4:3)</PresentationFormat>
  <Paragraphs>263</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Gill Sans MT</vt:lpstr>
      <vt:lpstr>Times New Roman</vt:lpstr>
      <vt:lpstr>Wingdings</vt:lpstr>
      <vt:lpstr>Wingdings 3</vt:lpstr>
      <vt:lpstr>Origin</vt:lpstr>
      <vt:lpstr>Perception</vt:lpstr>
      <vt:lpstr>Definition</vt:lpstr>
      <vt:lpstr>Factors Influencing Perception</vt:lpstr>
      <vt:lpstr>Factors Influencing Perception</vt:lpstr>
      <vt:lpstr>Point to ponder</vt:lpstr>
      <vt:lpstr>Social Perception</vt:lpstr>
      <vt:lpstr>PowerPoint Presentation</vt:lpstr>
      <vt:lpstr>NON-COMMON EFFECTS PRINCIPLE: WHICH CAR WILL YOU BUY? </vt:lpstr>
      <vt:lpstr>      First Impression and The Job Interview </vt:lpstr>
      <vt:lpstr>PowerPoint Presentation</vt:lpstr>
      <vt:lpstr>Perception of Organization</vt:lpstr>
      <vt:lpstr>PowerPoint Presentation</vt:lpstr>
      <vt:lpstr>PowerPoint Presentation</vt:lpstr>
      <vt:lpstr>Person Perception: Attribution Theory</vt:lpstr>
      <vt:lpstr>Determinants of Attribution</vt:lpstr>
      <vt:lpstr>Determination of Attribution</vt:lpstr>
      <vt:lpstr>Internal Attribution</vt:lpstr>
      <vt:lpstr>External Attribution</vt:lpstr>
      <vt:lpstr>Attribution Errors</vt:lpstr>
      <vt:lpstr>Shortcuts Used in Judging Others</vt:lpstr>
      <vt:lpstr>Group Discussion </vt:lpstr>
      <vt:lpstr>Possible Link Between Perception and Decision Making</vt:lpstr>
      <vt:lpstr>Rational Decision-Making Model</vt:lpstr>
      <vt:lpstr>Assumptions of the Model</vt:lpstr>
      <vt:lpstr>Bounded Rationality</vt:lpstr>
      <vt:lpstr>Decision Making in Bounded Rationality</vt:lpstr>
      <vt:lpstr>Intuitive Decision Making</vt:lpstr>
      <vt:lpstr>Three-Component Model of Creativity</vt:lpstr>
      <vt:lpstr>Common Biases and Errors</vt:lpstr>
      <vt:lpstr>Common Biases and Errors</vt:lpstr>
      <vt:lpstr>Organizational Constraints on Decision Making</vt:lpstr>
      <vt:lpstr>Implications for Managers</vt:lpstr>
      <vt:lpstr>Decision Making Styles</vt:lpstr>
      <vt:lpstr> </vt:lpstr>
    </vt:vector>
  </TitlesOfParts>
  <Company>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dc:title>
  <dc:creator>q</dc:creator>
  <cp:lastModifiedBy>lnmiit</cp:lastModifiedBy>
  <cp:revision>106</cp:revision>
  <dcterms:created xsi:type="dcterms:W3CDTF">2013-02-12T04:47:39Z</dcterms:created>
  <dcterms:modified xsi:type="dcterms:W3CDTF">2017-09-12T08:52:49Z</dcterms:modified>
</cp:coreProperties>
</file>