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3f4c2db8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3f4c2db8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3f4c2db8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3f4c2db8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3f4c2db89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3f4c2db89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Conversion of sales to cash = high quality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period is shorter, than re deploy faster again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3f4c2db89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3f4c2db89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3ff2b28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3ff2b28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Cash sales and credit sales.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Bankability :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3f4c2db89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3f4c2db89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4039cf47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4039cf47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 Earnings that are “tied up” in accounts receivable </a:t>
            </a:r>
            <a:r>
              <a:rPr lang="en" sz="1800">
                <a:solidFill>
                  <a:srgbClr val="4D596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not have much value because, despite being recognized, they have not yet been realized.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3f4c2db89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3f4c2db89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wide are customers. vulnerability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3f4c2db89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3f4c2db89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4039cf47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4039cf47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3f4c2db89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3f4c2db89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3f4c2db89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3f4c2db89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Bezos owns The Washington Post 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3f4c2db89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3f4c2db89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3f4c2db89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3f4c2db89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3f4c2db89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3f4c2db89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3eb3f50d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3eb3f50d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Income generated from sales.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Profit is net income.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3f4c2db8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3f4c2db8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Only operating revenue.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3eb3f50d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3eb3f50d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Everything we do is for customers.    //make a joke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K(C)ustomer is King. Never wrong. It is everything.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K/Q     male/female    put a crown over it.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Ceo manta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3f4c2db89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3f4c2db89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unholy trinity?    Iphone11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Ceo resolve this.       Apple is better not cheaper Samsung made it cheaper.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3f4c2db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3f4c2db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Quantity is not good enough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3f6e71b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3f6e71b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bankability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patriotsoftware.com/accounting/training/blog/what-are-types-of-revenue-accounts/" TargetMode="External"/><Relationship Id="rId4" Type="http://schemas.openxmlformats.org/officeDocument/2006/relationships/hyperlink" Target="https://www.wallstreetmojo.com/quality-of-earnings/" TargetMode="External"/><Relationship Id="rId5" Type="http://schemas.openxmlformats.org/officeDocument/2006/relationships/hyperlink" Target="https://www.investopedia.com/terms/q/qualityofearnings.asp" TargetMode="External"/><Relationship Id="rId6" Type="http://schemas.openxmlformats.org/officeDocument/2006/relationships/hyperlink" Target="https://www.theguardian.com/global/2019/oct/26/pentagon-awards-10bn-cloud-computing-deal-to-microsoft-snubbing-amazon" TargetMode="External"/><Relationship Id="rId7" Type="http://schemas.openxmlformats.org/officeDocument/2006/relationships/hyperlink" Target="https://www.quora.com/What-three-factors-affect-the-quality-of-earnings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17350" y="-254975"/>
            <a:ext cx="8709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Revenue</a:t>
            </a: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Quality of Earnings</a:t>
            </a:r>
            <a:endParaRPr sz="360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14025" y="2402800"/>
            <a:ext cx="85206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Members: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Abhishek Goyal            </a:t>
            </a:r>
            <a:r>
              <a:rPr lang="en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16ucs009</a:t>
            </a:r>
            <a:b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Akash Agrawal 	    </a:t>
            </a:r>
            <a:r>
              <a:rPr lang="en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16ucs020</a:t>
            </a:r>
            <a:b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Kartikay Johari (wk)    </a:t>
            </a:r>
            <a:r>
              <a:rPr lang="en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16ucs089</a:t>
            </a:r>
            <a:b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Rahul Misra 		    </a:t>
            </a:r>
            <a:r>
              <a:rPr lang="en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16umm016</a:t>
            </a:r>
            <a:b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Shivansh Baijal 	    </a:t>
            </a:r>
            <a:r>
              <a:rPr lang="en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16ucs175</a:t>
            </a:r>
            <a:b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Shubham Samdani      </a:t>
            </a:r>
            <a:r>
              <a:rPr lang="en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16ucs181</a:t>
            </a:r>
            <a:endParaRPr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8104675" y="4366600"/>
            <a:ext cx="46731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08/11/2019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1657500"/>
            <a:ext cx="8520600" cy="12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Why there is a need to check the Quality of Earnings?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435050" y="357675"/>
            <a:ext cx="56088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Necessity to check </a:t>
            </a:r>
            <a:endParaRPr sz="3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20675" y="1122450"/>
            <a:ext cx="7667100" cy="32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It is seen that net income does not represent the </a:t>
            </a:r>
            <a:r>
              <a:rPr lang="en" sz="2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true financial picture</a:t>
            </a: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of a company. 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It may happen that a company reports a massive net income but we can’t say the company is financially sound just by this.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297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Factors Affecting Quality of Earnings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217200" y="3075275"/>
            <a:ext cx="8025300" cy="20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The degree to which earnings are cash or noncash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33" name="Google Shape;13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24"/>
          <p:cNvSpPr txBox="1"/>
          <p:nvPr/>
        </p:nvSpPr>
        <p:spPr>
          <a:xfrm>
            <a:off x="217200" y="1417475"/>
            <a:ext cx="7815600" cy="16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How the company is earning?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Conversion of </a:t>
            </a:r>
            <a:r>
              <a:rPr lang="en" sz="2000">
                <a:solidFill>
                  <a:srgbClr val="FFFF00"/>
                </a:solidFill>
              </a:rPr>
              <a:t>sales</a:t>
            </a:r>
            <a:r>
              <a:rPr lang="en" sz="2000">
                <a:solidFill>
                  <a:srgbClr val="FFFFFF"/>
                </a:solidFill>
              </a:rPr>
              <a:t> to </a:t>
            </a:r>
            <a:r>
              <a:rPr lang="en" sz="2000">
                <a:solidFill>
                  <a:srgbClr val="FFFF00"/>
                </a:solidFill>
              </a:rPr>
              <a:t>cash (faster)</a:t>
            </a:r>
            <a:r>
              <a:rPr lang="en" sz="2000">
                <a:solidFill>
                  <a:srgbClr val="FFFFFF"/>
                </a:solidFill>
              </a:rPr>
              <a:t> = </a:t>
            </a:r>
            <a:r>
              <a:rPr lang="en" sz="2000">
                <a:solidFill>
                  <a:srgbClr val="FFFF00"/>
                </a:solidFill>
              </a:rPr>
              <a:t>High</a:t>
            </a:r>
            <a:r>
              <a:rPr lang="en" sz="2000">
                <a:solidFill>
                  <a:srgbClr val="FFFFFF"/>
                </a:solidFill>
              </a:rPr>
              <a:t> quality of earnings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By linked to </a:t>
            </a:r>
            <a:r>
              <a:rPr lang="en" sz="2000">
                <a:solidFill>
                  <a:srgbClr val="FFFF00"/>
                </a:solidFill>
              </a:rPr>
              <a:t>outside sources</a:t>
            </a:r>
            <a:r>
              <a:rPr lang="en" sz="2000">
                <a:solidFill>
                  <a:srgbClr val="FFFFFF"/>
                </a:solidFill>
              </a:rPr>
              <a:t> = </a:t>
            </a:r>
            <a:r>
              <a:rPr lang="en" sz="2000">
                <a:solidFill>
                  <a:srgbClr val="FFFF00"/>
                </a:solidFill>
              </a:rPr>
              <a:t>Low</a:t>
            </a:r>
            <a:r>
              <a:rPr lang="en" sz="2000">
                <a:solidFill>
                  <a:srgbClr val="FFFFFF"/>
                </a:solidFill>
              </a:rPr>
              <a:t> quality of earnings.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52400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Quality of Kustomers</a:t>
            </a:r>
            <a:endParaRPr sz="480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Sustainability</a:t>
            </a:r>
            <a:endParaRPr sz="360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681475"/>
            <a:ext cx="792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What % of Kustomers </a:t>
            </a:r>
            <a:r>
              <a:rPr lang="en" sz="2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repeat</a:t>
            </a: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Repeated Kustomers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indicate </a:t>
            </a:r>
            <a:r>
              <a:rPr lang="en" sz="2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stable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flow of revenue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Reliability</a:t>
            </a:r>
            <a:endParaRPr sz="360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1727100"/>
            <a:ext cx="794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What products are sold to </a:t>
            </a:r>
            <a:r>
              <a:rPr lang="en" sz="2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Fortune 500 companies</a:t>
            </a: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as they are more reliable than small buyers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Results in </a:t>
            </a:r>
            <a:r>
              <a:rPr lang="en" sz="2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High Quality Earning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Bankability</a:t>
            </a:r>
            <a:endParaRPr sz="360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727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How soon </a:t>
            </a:r>
            <a:r>
              <a:rPr lang="en" sz="2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sales</a:t>
            </a: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convert in </a:t>
            </a:r>
            <a:r>
              <a:rPr lang="en" sz="2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cash</a:t>
            </a: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Sales </a:t>
            </a:r>
            <a:r>
              <a:rPr lang="en" sz="2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tied up</a:t>
            </a: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in accounts receivable, not yet been realized.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Generating </a:t>
            </a:r>
            <a:r>
              <a:rPr lang="en" sz="2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revenue</a:t>
            </a: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but </a:t>
            </a:r>
            <a:r>
              <a:rPr lang="en" sz="2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not cash</a:t>
            </a: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" sz="2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not profitable</a:t>
            </a:r>
            <a:endParaRPr sz="24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Diversification</a:t>
            </a:r>
            <a:r>
              <a:rPr lang="en" sz="36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Earnings</a:t>
            </a:r>
            <a:endParaRPr sz="360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311700" y="1590575"/>
            <a:ext cx="792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Suppose two companies selling same product but with different quantity of customers (say 50 and 5)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How do Investors distinguish between them :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○"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Quantity 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○"/>
            </a:pPr>
            <a:r>
              <a:rPr lang="en" sz="2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Stability</a:t>
            </a: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of Revenue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■"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Company with more customers is not heavily dependent on single customer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Export Earning</a:t>
            </a:r>
            <a:endParaRPr sz="360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311700" y="1727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Korea, Germany</a:t>
            </a: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: Heavily Dependent on exports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India, China</a:t>
            </a: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: Less Dependent on exports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360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31"/>
          <p:cNvSpPr txBox="1"/>
          <p:nvPr>
            <p:ph idx="1" type="body"/>
          </p:nvPr>
        </p:nvSpPr>
        <p:spPr>
          <a:xfrm>
            <a:off x="311700" y="2158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achieve </a:t>
            </a:r>
            <a:r>
              <a:rPr lang="en" sz="2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Greater Endorsement of the product’s quality.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2" name="Google Shape;18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Takeaways</a:t>
            </a:r>
            <a:endParaRPr sz="360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541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Understanding </a:t>
            </a:r>
            <a:r>
              <a:rPr lang="en" sz="2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Revenue</a:t>
            </a:r>
            <a:endParaRPr sz="24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What Customer needs 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" sz="2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Unholy</a:t>
            </a: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Trinity 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Quality Of Earnings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QOE-Reliability</a:t>
            </a:r>
            <a:endParaRPr sz="360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32"/>
          <p:cNvSpPr txBox="1"/>
          <p:nvPr>
            <p:ph idx="1" type="body"/>
          </p:nvPr>
        </p:nvSpPr>
        <p:spPr>
          <a:xfrm>
            <a:off x="311700" y="1152475"/>
            <a:ext cx="7930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Case Study: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US Pentagon has awarded </a:t>
            </a:r>
            <a:r>
              <a:rPr lang="en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Microsoft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a $10bn cloud computing contract, beating out favourite </a:t>
            </a:r>
            <a:r>
              <a:rPr lang="en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Amazon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whose competitive bid drew criticism from US President Donald Trump.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9" name="Google Shape;18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0" name="Google Shape;19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0550" y="2691625"/>
            <a:ext cx="4361499" cy="245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360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33"/>
          <p:cNvSpPr txBox="1"/>
          <p:nvPr>
            <p:ph idx="1" type="body"/>
          </p:nvPr>
        </p:nvSpPr>
        <p:spPr>
          <a:xfrm>
            <a:off x="311700" y="1152475"/>
            <a:ext cx="800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 visit: 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●"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https://www.patriotsoftware.com/accounting/training/blog/what-are-types-of-revenue-accounts/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●"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https://www.wallstreetmojo.com/quality-of-earnings/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●"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https://www.investopedia.com/terms/q/qualityofearnings.asp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●"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https://www.theguardian.com/global/2019/oct/26/pentagon-awards-10bn-cloud-computing-deal-to-microsoft-snubbing-amazon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 avoid: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●"/>
            </a:pPr>
            <a:r>
              <a:rPr lang="en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https://www.quora.com/What-three-factors-affect-the-quality-of-earnings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/>
          <p:nvPr>
            <p:ph type="title"/>
          </p:nvPr>
        </p:nvSpPr>
        <p:spPr>
          <a:xfrm>
            <a:off x="884700" y="420350"/>
            <a:ext cx="737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Dedicated to 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34"/>
          <p:cNvSpPr txBox="1"/>
          <p:nvPr>
            <p:ph idx="1" type="body"/>
          </p:nvPr>
        </p:nvSpPr>
        <p:spPr>
          <a:xfrm>
            <a:off x="2668050" y="1390750"/>
            <a:ext cx="3807900" cy="10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Future K</a:t>
            </a:r>
            <a:r>
              <a:rPr lang="en" sz="4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ustomers</a:t>
            </a:r>
            <a:endParaRPr sz="48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5" name="Google Shape;20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8050" y="3251450"/>
            <a:ext cx="3807900" cy="189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Purpose of running a company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640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Convert </a:t>
            </a:r>
            <a:r>
              <a:rPr lang="en" sz="2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IDEAS</a:t>
            </a: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into value proposition (</a:t>
            </a:r>
            <a:r>
              <a:rPr lang="en" sz="2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$$$</a:t>
            </a: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 sell a product to generate </a:t>
            </a:r>
            <a:r>
              <a:rPr lang="en" sz="2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REVENUE.</a:t>
            </a:r>
            <a:endParaRPr sz="24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Revenue</a:t>
            </a:r>
            <a:endParaRPr sz="360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517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Total </a:t>
            </a:r>
            <a:r>
              <a:rPr lang="en" sz="2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amount </a:t>
            </a: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of income generated by the sale. 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Also known as </a:t>
            </a:r>
            <a:r>
              <a:rPr lang="en" sz="2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Gross Income</a:t>
            </a:r>
            <a:endParaRPr sz="24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Revenue ≍ Income ≭ Profit</a:t>
            </a:r>
            <a:endParaRPr sz="24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Profits = Revenue - Expenses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Profit is </a:t>
            </a:r>
            <a:r>
              <a:rPr lang="en" sz="2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net income</a:t>
            </a:r>
            <a:endParaRPr sz="24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</a:t>
            </a: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 of revenue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 b="20439" l="0" r="0" t="0"/>
          <a:stretch/>
        </p:blipFill>
        <p:spPr>
          <a:xfrm>
            <a:off x="595325" y="1699125"/>
            <a:ext cx="7953375" cy="250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Three </a:t>
            </a:r>
            <a:r>
              <a:rPr lang="en" sz="36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crucial</a:t>
            </a: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 questions: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543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arenR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 is our </a:t>
            </a:r>
            <a:r>
              <a:rPr lang="en" sz="2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" sz="2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ustomer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arenR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does a </a:t>
            </a:r>
            <a:r>
              <a:rPr lang="en" sz="2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" sz="2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ustomer want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arenR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can we </a:t>
            </a:r>
            <a:r>
              <a:rPr lang="en" sz="2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add value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the Kustomer?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What Kustomer wants 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Quality (value for money)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Cost (cheaper)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Availability (time)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r>
              <a:rPr lang="en" sz="2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BETTER, CHEAPER, FASTER!!!</a:t>
            </a:r>
            <a:endParaRPr sz="24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But difficult to manage them together (</a:t>
            </a:r>
            <a:r>
              <a:rPr lang="en" sz="2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unholy trinity</a:t>
            </a: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235325"/>
            <a:ext cx="798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Quality of Earnings</a:t>
            </a:r>
            <a:r>
              <a:rPr lang="en"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(QoE)</a:t>
            </a:r>
            <a:endParaRPr sz="3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608400"/>
            <a:ext cx="7890300" cy="39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Quantity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not enough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Quality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revenue matters as well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" sz="2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QoE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efers to income generated from the core operations (</a:t>
            </a:r>
            <a:r>
              <a:rPr lang="en" sz="2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operating</a:t>
            </a: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) and doesn’t include the </a:t>
            </a:r>
            <a:r>
              <a:rPr lang="en" sz="2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non-operating</a:t>
            </a: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revenues.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</a:t>
            </a:r>
            <a:r>
              <a:rPr lang="en" sz="36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Quality of Earning	</a:t>
            </a:r>
            <a:endParaRPr sz="360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494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AutoNum type="arabicPeriod"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Sustainability 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AutoNum type="arabicPeriod"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Reliability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AutoNum type="arabicPeriod"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Bankability 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AutoNum type="arabicPeriod"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Diversified Kustomers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